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  <p:sldMasterId id="2147483841" r:id="rId5"/>
    <p:sldMasterId id="2147483867" r:id="rId6"/>
    <p:sldMasterId id="2147483893" r:id="rId7"/>
    <p:sldMasterId id="2147483938" r:id="rId8"/>
    <p:sldMasterId id="2147483952" r:id="rId9"/>
    <p:sldMasterId id="2147484049" r:id="rId10"/>
  </p:sldMasterIdLst>
  <p:notesMasterIdLst>
    <p:notesMasterId r:id="rId48"/>
  </p:notesMasterIdLst>
  <p:sldIdLst>
    <p:sldId id="4570" r:id="rId11"/>
    <p:sldId id="4109" r:id="rId12"/>
    <p:sldId id="4873" r:id="rId13"/>
    <p:sldId id="4025" r:id="rId14"/>
    <p:sldId id="258" r:id="rId15"/>
    <p:sldId id="4772" r:id="rId16"/>
    <p:sldId id="4469" r:id="rId17"/>
    <p:sldId id="4535" r:id="rId18"/>
    <p:sldId id="3444" r:id="rId19"/>
    <p:sldId id="3441" r:id="rId20"/>
    <p:sldId id="3443" r:id="rId21"/>
    <p:sldId id="4770" r:id="rId22"/>
    <p:sldId id="3439" r:id="rId23"/>
    <p:sldId id="4026" r:id="rId24"/>
    <p:sldId id="4759" r:id="rId25"/>
    <p:sldId id="4760" r:id="rId26"/>
    <p:sldId id="4761" r:id="rId27"/>
    <p:sldId id="4762" r:id="rId28"/>
    <p:sldId id="3248" r:id="rId29"/>
    <p:sldId id="4766" r:id="rId30"/>
    <p:sldId id="4767" r:id="rId31"/>
    <p:sldId id="4765" r:id="rId32"/>
    <p:sldId id="4744" r:id="rId33"/>
    <p:sldId id="4718" r:id="rId34"/>
    <p:sldId id="4684" r:id="rId35"/>
    <p:sldId id="4657" r:id="rId36"/>
    <p:sldId id="4633" r:id="rId37"/>
    <p:sldId id="4720" r:id="rId38"/>
    <p:sldId id="4664" r:id="rId39"/>
    <p:sldId id="4758" r:id="rId40"/>
    <p:sldId id="4752" r:id="rId41"/>
    <p:sldId id="4517" r:id="rId42"/>
    <p:sldId id="4028" r:id="rId43"/>
    <p:sldId id="4768" r:id="rId44"/>
    <p:sldId id="4875" r:id="rId45"/>
    <p:sldId id="4871" r:id="rId46"/>
    <p:sldId id="487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(10 mins)" id="{72B9919B-BC48-EF4B-A53D-D84E534A9AC0}">
          <p14:sldIdLst>
            <p14:sldId id="4570"/>
            <p14:sldId id="4109"/>
            <p14:sldId id="4873"/>
            <p14:sldId id="4025"/>
            <p14:sldId id="258"/>
            <p14:sldId id="4772"/>
          </p14:sldIdLst>
        </p14:section>
        <p14:section name="Grows and Glows" id="{A43DEB0F-2046-4904-8DAB-46115AEA9E87}">
          <p14:sldIdLst>
            <p14:sldId id="4469"/>
          </p14:sldIdLst>
        </p14:section>
        <p14:section name=" Annual Evaluation Report (15 mins)" id="{F442C921-6CF9-0945-B625-2361ABAE5C20}">
          <p14:sldIdLst>
            <p14:sldId id="4535"/>
            <p14:sldId id="3444"/>
            <p14:sldId id="3441"/>
            <p14:sldId id="3443"/>
            <p14:sldId id="4770"/>
            <p14:sldId id="3439"/>
          </p14:sldIdLst>
        </p14:section>
        <p14:section name="REVIEW: Sustainability Factors (20 Mins)" id="{90B7C08F-0578-4E10-B6A7-34520817C5F8}">
          <p14:sldIdLst>
            <p14:sldId id="4026"/>
            <p14:sldId id="4759"/>
            <p14:sldId id="4760"/>
            <p14:sldId id="4761"/>
            <p14:sldId id="4762"/>
            <p14:sldId id="3248"/>
            <p14:sldId id="4766"/>
            <p14:sldId id="4767"/>
            <p14:sldId id="4765"/>
          </p14:sldIdLst>
        </p14:section>
        <p14:section name="Big Idea: Current &amp; Future Goals (25 min)" id="{7625B68C-3DB6-4B22-9728-A55466B3F3AC}">
          <p14:sldIdLst>
            <p14:sldId id="4744"/>
            <p14:sldId id="4718"/>
            <p14:sldId id="4684"/>
            <p14:sldId id="4657"/>
            <p14:sldId id="4633"/>
            <p14:sldId id="4720"/>
            <p14:sldId id="4664"/>
          </p14:sldIdLst>
        </p14:section>
        <p14:section name="Resource Spotlight (15 mins)" id="{96DB218B-C2FB-4D5B-B828-06F3C8453D6C}">
          <p14:sldIdLst>
            <p14:sldId id="4758"/>
            <p14:sldId id="4752"/>
            <p14:sldId id="4517"/>
            <p14:sldId id="4028"/>
          </p14:sldIdLst>
        </p14:section>
        <p14:section name="Wrapping Up (5 Minutes)" id="{83C588A5-659E-4FF2-BDCF-606FE54CF59A}">
          <p14:sldIdLst>
            <p14:sldId id="4768"/>
            <p14:sldId id="4875"/>
            <p14:sldId id="4871"/>
            <p14:sldId id="48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E16D4F08-7DF0-D375-6C48-4C09655593C0}" name="Feinberg, Adam" initials="FA" userId="S::afeinberg@edc.org::5f5bdf48-d019-4be7-baf8-cfbf388184da" providerId="AD"/>
  <p188:author id="{AFBB9F1B-4E77-B9E9-84E8-99C6F99F2F79}" name="Feinberg, Adam" initials="FA" userId="S::adam.feinberg@uconn.edu::177393b2-bc5b-4b41-8d24-c053677dafcb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Katherine" initials="MK" lastIdx="67" clrIdx="0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2" name="Feinberg, Adam" initials="FA" lastIdx="70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Concannon, Jayna" initials="CJ" lastIdx="2" clrIdx="2">
    <p:extLst>
      <p:ext uri="{19B8F6BF-5375-455C-9EA6-DF929625EA0E}">
        <p15:presenceInfo xmlns:p15="http://schemas.microsoft.com/office/powerpoint/2012/main" userId="S::jayna.concannon@uconn.edu::37dffa8e-dfee-460d-8a16-c402bfa0ce47" providerId="AD"/>
      </p:ext>
    </p:extLst>
  </p:cmAuthor>
  <p:cmAuthor id="4" name="Robbie, Karen" initials="RK" lastIdx="8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1865B-44A5-4416-A06D-4E027CA821A4}" v="13" dt="2025-05-22T12:55:11.66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7167" autoAdjust="0"/>
  </p:normalViewPr>
  <p:slideViewPr>
    <p:cSldViewPr snapToGrid="0">
      <p:cViewPr varScale="1">
        <p:scale>
          <a:sx n="41" d="100"/>
          <a:sy n="41" d="100"/>
        </p:scale>
        <p:origin x="323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34A1865B-44A5-4416-A06D-4E027CA821A4}"/>
    <pc:docChg chg="undo custSel addSld delSld modSld modSection">
      <pc:chgData name="Christine Downs" userId="e8ba56e2-84b9-4685-891c-6c388ea40c87" providerId="ADAL" clId="{34A1865B-44A5-4416-A06D-4E027CA821A4}" dt="2025-05-22T12:55:13.376" v="152" actId="47"/>
      <pc:docMkLst>
        <pc:docMk/>
      </pc:docMkLst>
      <pc:sldChg chg="add del">
        <pc:chgData name="Christine Downs" userId="e8ba56e2-84b9-4685-891c-6c388ea40c87" providerId="ADAL" clId="{34A1865B-44A5-4416-A06D-4E027CA821A4}" dt="2025-05-22T12:48:11.703" v="89"/>
        <pc:sldMkLst>
          <pc:docMk/>
          <pc:sldMk cId="3185388714" sldId="258"/>
        </pc:sldMkLst>
      </pc:sldChg>
      <pc:sldChg chg="del">
        <pc:chgData name="Christine Downs" userId="e8ba56e2-84b9-4685-891c-6c388ea40c87" providerId="ADAL" clId="{34A1865B-44A5-4416-A06D-4E027CA821A4}" dt="2025-04-22T18:52:17.908" v="8" actId="47"/>
        <pc:sldMkLst>
          <pc:docMk/>
          <pc:sldMk cId="3417037640" sldId="345"/>
        </pc:sldMkLst>
      </pc:sldChg>
      <pc:sldChg chg="modSp del mod modNotesTx">
        <pc:chgData name="Christine Downs" userId="e8ba56e2-84b9-4685-891c-6c388ea40c87" providerId="ADAL" clId="{34A1865B-44A5-4416-A06D-4E027CA821A4}" dt="2025-04-22T19:01:49.973" v="86" actId="47"/>
        <pc:sldMkLst>
          <pc:docMk/>
          <pc:sldMk cId="3257449417" sldId="4024"/>
        </pc:sldMkLst>
        <pc:spChg chg="mod">
          <ac:chgData name="Christine Downs" userId="e8ba56e2-84b9-4685-891c-6c388ea40c87" providerId="ADAL" clId="{34A1865B-44A5-4416-A06D-4E027CA821A4}" dt="2025-04-22T18:55:45.848" v="37" actId="6549"/>
          <ac:spMkLst>
            <pc:docMk/>
            <pc:sldMk cId="3257449417" sldId="4024"/>
            <ac:spMk id="12" creationId="{1F80FC8A-824C-084C-83E0-413165DCA5D7}"/>
          </ac:spMkLst>
        </pc:spChg>
      </pc:sldChg>
      <pc:sldChg chg="add del setBg">
        <pc:chgData name="Christine Downs" userId="e8ba56e2-84b9-4685-891c-6c388ea40c87" providerId="ADAL" clId="{34A1865B-44A5-4416-A06D-4E027CA821A4}" dt="2025-04-22T18:50:26.101" v="2" actId="47"/>
        <pc:sldMkLst>
          <pc:docMk/>
          <pc:sldMk cId="928827867" sldId="4103"/>
        </pc:sldMkLst>
      </pc:sldChg>
      <pc:sldChg chg="modSp mod">
        <pc:chgData name="Christine Downs" userId="e8ba56e2-84b9-4685-891c-6c388ea40c87" providerId="ADAL" clId="{34A1865B-44A5-4416-A06D-4E027CA821A4}" dt="2025-04-22T18:50:45.790" v="6" actId="14100"/>
        <pc:sldMkLst>
          <pc:docMk/>
          <pc:sldMk cId="2362700163" sldId="4469"/>
        </pc:sldMkLst>
        <pc:spChg chg="mod">
          <ac:chgData name="Christine Downs" userId="e8ba56e2-84b9-4685-891c-6c388ea40c87" providerId="ADAL" clId="{34A1865B-44A5-4416-A06D-4E027CA821A4}" dt="2025-04-22T18:50:45.790" v="6" actId="14100"/>
          <ac:spMkLst>
            <pc:docMk/>
            <pc:sldMk cId="2362700163" sldId="4469"/>
            <ac:spMk id="3" creationId="{C00A79CF-4BDF-9CE4-9AF7-AE909E0B0CF1}"/>
          </ac:spMkLst>
        </pc:spChg>
      </pc:sldChg>
      <pc:sldChg chg="modSp mod">
        <pc:chgData name="Christine Downs" userId="e8ba56e2-84b9-4685-891c-6c388ea40c87" providerId="ADAL" clId="{34A1865B-44A5-4416-A06D-4E027CA821A4}" dt="2025-04-22T18:53:43.100" v="26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34A1865B-44A5-4416-A06D-4E027CA821A4}" dt="2025-04-22T18:53:43.100" v="26" actId="20577"/>
          <ac:spMkLst>
            <pc:docMk/>
            <pc:sldMk cId="833005932" sldId="4570"/>
            <ac:spMk id="289" creationId="{00000000-0000-0000-0000-000000000000}"/>
          </ac:spMkLst>
        </pc:spChg>
      </pc:sldChg>
      <pc:sldChg chg="modSp del mod modNotesTx">
        <pc:chgData name="Christine Downs" userId="e8ba56e2-84b9-4685-891c-6c388ea40c87" providerId="ADAL" clId="{34A1865B-44A5-4416-A06D-4E027CA821A4}" dt="2025-04-22T19:01:59.710" v="87" actId="47"/>
        <pc:sldMkLst>
          <pc:docMk/>
          <pc:sldMk cId="519484046" sldId="4769"/>
        </pc:sldMkLst>
        <pc:spChg chg="mod">
          <ac:chgData name="Christine Downs" userId="e8ba56e2-84b9-4685-891c-6c388ea40c87" providerId="ADAL" clId="{34A1865B-44A5-4416-A06D-4E027CA821A4}" dt="2025-04-22T18:56:04.605" v="44" actId="20577"/>
          <ac:spMkLst>
            <pc:docMk/>
            <pc:sldMk cId="519484046" sldId="4769"/>
            <ac:spMk id="12" creationId="{1F80FC8A-824C-084C-83E0-413165DCA5D7}"/>
          </ac:spMkLst>
        </pc:spChg>
      </pc:sldChg>
      <pc:sldChg chg="del">
        <pc:chgData name="Christine Downs" userId="e8ba56e2-84b9-4685-891c-6c388ea40c87" providerId="ADAL" clId="{34A1865B-44A5-4416-A06D-4E027CA821A4}" dt="2025-04-22T18:50:26.770" v="3" actId="47"/>
        <pc:sldMkLst>
          <pc:docMk/>
          <pc:sldMk cId="337607288" sldId="4771"/>
        </pc:sldMkLst>
      </pc:sldChg>
      <pc:sldChg chg="add">
        <pc:chgData name="Christine Downs" userId="e8ba56e2-84b9-4685-891c-6c388ea40c87" providerId="ADAL" clId="{34A1865B-44A5-4416-A06D-4E027CA821A4}" dt="2025-04-22T18:50:23.793" v="1"/>
        <pc:sldMkLst>
          <pc:docMk/>
          <pc:sldMk cId="1721246162" sldId="4772"/>
        </pc:sldMkLst>
      </pc:sldChg>
      <pc:sldChg chg="add">
        <pc:chgData name="Christine Downs" userId="e8ba56e2-84b9-4685-891c-6c388ea40c87" providerId="ADAL" clId="{34A1865B-44A5-4416-A06D-4E027CA821A4}" dt="2025-04-22T18:52:11.062" v="7"/>
        <pc:sldMkLst>
          <pc:docMk/>
          <pc:sldMk cId="4116345312" sldId="4871"/>
        </pc:sldMkLst>
      </pc:sldChg>
      <pc:sldChg chg="add">
        <pc:chgData name="Christine Downs" userId="e8ba56e2-84b9-4685-891c-6c388ea40c87" providerId="ADAL" clId="{34A1865B-44A5-4416-A06D-4E027CA821A4}" dt="2025-04-22T18:52:11.062" v="7"/>
        <pc:sldMkLst>
          <pc:docMk/>
          <pc:sldMk cId="1511390635" sldId="4872"/>
        </pc:sldMkLst>
      </pc:sldChg>
      <pc:sldChg chg="modSp mod modNotesTx">
        <pc:chgData name="Christine Downs" userId="e8ba56e2-84b9-4685-891c-6c388ea40c87" providerId="ADAL" clId="{34A1865B-44A5-4416-A06D-4E027CA821A4}" dt="2025-05-22T12:55:02.239" v="150"/>
        <pc:sldMkLst>
          <pc:docMk/>
          <pc:sldMk cId="3308113234" sldId="4873"/>
        </pc:sldMkLst>
        <pc:spChg chg="mod">
          <ac:chgData name="Christine Downs" userId="e8ba56e2-84b9-4685-891c-6c388ea40c87" providerId="ADAL" clId="{34A1865B-44A5-4416-A06D-4E027CA821A4}" dt="2025-05-22T12:53:29.649" v="96"/>
          <ac:spMkLst>
            <pc:docMk/>
            <pc:sldMk cId="3308113234" sldId="4873"/>
            <ac:spMk id="12" creationId="{1F80FC8A-824C-084C-83E0-413165DCA5D7}"/>
          </ac:spMkLst>
        </pc:spChg>
      </pc:sldChg>
      <pc:sldChg chg="del">
        <pc:chgData name="Christine Downs" userId="e8ba56e2-84b9-4685-891c-6c388ea40c87" providerId="ADAL" clId="{34A1865B-44A5-4416-A06D-4E027CA821A4}" dt="2025-05-22T12:55:13.376" v="152" actId="47"/>
        <pc:sldMkLst>
          <pc:docMk/>
          <pc:sldMk cId="1527569409" sldId="4874"/>
        </pc:sldMkLst>
      </pc:sldChg>
      <pc:sldChg chg="add">
        <pc:chgData name="Christine Downs" userId="e8ba56e2-84b9-4685-891c-6c388ea40c87" providerId="ADAL" clId="{34A1865B-44A5-4416-A06D-4E027CA821A4}" dt="2025-05-22T12:55:11.659" v="151"/>
        <pc:sldMkLst>
          <pc:docMk/>
          <pc:sldMk cId="3161713128" sldId="4875"/>
        </pc:sldMkLst>
      </pc:sldChg>
      <pc:sldMasterChg chg="delSldLayout">
        <pc:chgData name="Christine Downs" userId="e8ba56e2-84b9-4685-891c-6c388ea40c87" providerId="ADAL" clId="{34A1865B-44A5-4416-A06D-4E027CA821A4}" dt="2025-04-22T18:50:26.101" v="2" actId="47"/>
        <pc:sldMasterMkLst>
          <pc:docMk/>
          <pc:sldMasterMk cId="1598608703" sldId="2147483938"/>
        </pc:sldMasterMkLst>
        <pc:sldLayoutChg chg="del">
          <pc:chgData name="Christine Downs" userId="e8ba56e2-84b9-4685-891c-6c388ea40c87" providerId="ADAL" clId="{34A1865B-44A5-4416-A06D-4E027CA821A4}" dt="2025-04-22T18:50:26.101" v="2" actId="47"/>
          <pc:sldLayoutMkLst>
            <pc:docMk/>
            <pc:sldMasterMk cId="1598608703" sldId="2147483938"/>
            <pc:sldLayoutMk cId="1694873467" sldId="214748404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>
              <a:latin typeface="+mn-lt"/>
            </a:rPr>
            <a:t>Annual </a:t>
          </a:r>
          <a:r>
            <a:rPr lang="en-US" sz="2000" dirty="0">
              <a:latin typeface="+mn-lt"/>
            </a:rPr>
            <a:t>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D4E75-891E-AA49-BA19-F44124E369EA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1B581E-9209-F64A-85B5-CC031DC2C754}">
      <dgm:prSet phldrT="[Text]" custT="1"/>
      <dgm:spPr/>
      <dgm:t>
        <a:bodyPr/>
        <a:lstStyle/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dirty="0"/>
            <a:t>Decisions are more likely to be </a:t>
          </a:r>
        </a:p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b="1" dirty="0"/>
            <a:t>effective and efficient</a:t>
          </a:r>
          <a:r>
            <a:rPr lang="en-US" sz="2400" dirty="0"/>
            <a:t> when they are based on data. </a:t>
          </a:r>
        </a:p>
      </dgm:t>
    </dgm:pt>
    <dgm:pt modelId="{F6ED07F0-43BD-764E-A308-905A83165DE4}" type="parTrans" cxnId="{ECF8BE94-AB5B-BD46-94C4-AD741C8ACF71}">
      <dgm:prSet/>
      <dgm:spPr/>
      <dgm:t>
        <a:bodyPr/>
        <a:lstStyle/>
        <a:p>
          <a:endParaRPr lang="en-US" sz="2400"/>
        </a:p>
      </dgm:t>
    </dgm:pt>
    <dgm:pt modelId="{C83928DE-83F4-F242-8BD7-DBE7B86726DE}" type="sibTrans" cxnId="{ECF8BE94-AB5B-BD46-94C4-AD741C8ACF71}">
      <dgm:prSet/>
      <dgm:spPr/>
      <dgm:t>
        <a:bodyPr/>
        <a:lstStyle/>
        <a:p>
          <a:endParaRPr lang="en-US" sz="2400"/>
        </a:p>
      </dgm:t>
    </dgm:pt>
    <dgm:pt modelId="{4137AD3E-86C3-B147-A3C2-8BF5F3504C71}">
      <dgm:prSet custT="1"/>
      <dgm:spPr/>
      <dgm:t>
        <a:bodyPr/>
        <a:lstStyle/>
        <a:p>
          <a:r>
            <a:rPr lang="en-US" sz="2400" dirty="0"/>
            <a:t>The </a:t>
          </a:r>
          <a:r>
            <a:rPr lang="en-US" sz="2400" b="1" dirty="0"/>
            <a:t>quality of decision making </a:t>
          </a:r>
          <a:r>
            <a:rPr lang="en-US" sz="2400" dirty="0"/>
            <a:t>depends most on defining problems with precision &amp; clarity.</a:t>
          </a:r>
        </a:p>
      </dgm:t>
    </dgm:pt>
    <dgm:pt modelId="{80EF22B0-847D-C648-B26F-28B88B7FC443}" type="parTrans" cxnId="{45FA4049-ED03-2749-BB43-31A95D3F1D91}">
      <dgm:prSet/>
      <dgm:spPr/>
      <dgm:t>
        <a:bodyPr/>
        <a:lstStyle/>
        <a:p>
          <a:endParaRPr lang="en-US" sz="2400"/>
        </a:p>
      </dgm:t>
    </dgm:pt>
    <dgm:pt modelId="{7E5EF2D7-A396-8A42-9ECA-5DE0D90A2AA8}" type="sibTrans" cxnId="{45FA4049-ED03-2749-BB43-31A95D3F1D91}">
      <dgm:prSet/>
      <dgm:spPr/>
      <dgm:t>
        <a:bodyPr/>
        <a:lstStyle/>
        <a:p>
          <a:endParaRPr lang="en-US" sz="2400"/>
        </a:p>
      </dgm:t>
    </dgm:pt>
    <dgm:pt modelId="{497A6951-3F6F-C643-A85B-CFFBA0B0A36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>
            <a:spcAft>
              <a:spcPts val="0"/>
            </a:spcAft>
          </a:pPr>
          <a:r>
            <a:rPr lang="en-US" sz="2400" b="1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dirty="0">
            <a:latin typeface="+mj-lt"/>
            <a:ea typeface="Britannic Bold" pitchFamily="-108" charset="0"/>
            <a:cs typeface="Britannic Bold" pitchFamily="-108" charset="0"/>
          </a:endParaRPr>
        </a:p>
      </dgm:t>
    </dgm:pt>
    <dgm:pt modelId="{28BD90EF-CE5D-CA44-A238-CB7C72FBB19C}" type="parTrans" cxnId="{1C91AE12-6903-184A-9B7B-8C486C88B3FA}">
      <dgm:prSet/>
      <dgm:spPr/>
      <dgm:t>
        <a:bodyPr/>
        <a:lstStyle/>
        <a:p>
          <a:endParaRPr lang="en-US" sz="2400"/>
        </a:p>
      </dgm:t>
    </dgm:pt>
    <dgm:pt modelId="{D6A076A3-DB94-F742-8193-36D8CB1C5930}" type="sibTrans" cxnId="{1C91AE12-6903-184A-9B7B-8C486C88B3FA}">
      <dgm:prSet/>
      <dgm:spPr/>
      <dgm:t>
        <a:bodyPr/>
        <a:lstStyle/>
        <a:p>
          <a:endParaRPr lang="en-US" sz="2400"/>
        </a:p>
      </dgm:t>
    </dgm:pt>
    <dgm:pt modelId="{848FFB10-5379-CA45-AFCE-E024A02D27DB}">
      <dgm:prSet custT="1"/>
      <dgm:spPr/>
      <dgm:t>
        <a:bodyPr/>
        <a:lstStyle/>
        <a:p>
          <a:pPr>
            <a:buClr>
              <a:schemeClr val="accent5">
                <a:lumMod val="75000"/>
              </a:schemeClr>
            </a:buClr>
          </a:pPr>
          <a:r>
            <a:rPr lang="en-US" sz="2400"/>
            <a:t>Use data to:</a:t>
          </a:r>
          <a:endParaRPr lang="en-US" sz="2400" dirty="0"/>
        </a:p>
      </dgm:t>
    </dgm:pt>
    <dgm:pt modelId="{E13380BB-A592-DE40-8FDB-47F170130CDA}" type="parTrans" cxnId="{8DD0AEFF-75A8-6C40-9A84-43BEF6A85B58}">
      <dgm:prSet/>
      <dgm:spPr/>
      <dgm:t>
        <a:bodyPr/>
        <a:lstStyle/>
        <a:p>
          <a:endParaRPr lang="en-US" sz="2400"/>
        </a:p>
      </dgm:t>
    </dgm:pt>
    <dgm:pt modelId="{BE429127-1F24-8049-A508-D4B6DFBA9A39}" type="sibTrans" cxnId="{8DD0AEFF-75A8-6C40-9A84-43BEF6A85B58}">
      <dgm:prSet/>
      <dgm:spPr/>
      <dgm:t>
        <a:bodyPr/>
        <a:lstStyle/>
        <a:p>
          <a:endParaRPr lang="en-US" sz="2400"/>
        </a:p>
      </dgm:t>
    </dgm:pt>
    <dgm:pt modelId="{A679995A-E4FF-8949-B426-1DDEFB36AF19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identify problems</a:t>
          </a:r>
        </a:p>
      </dgm:t>
    </dgm:pt>
    <dgm:pt modelId="{03624231-8B9D-B241-AE03-2D33C982D3D9}" type="parTrans" cxnId="{F943F754-F92B-C24C-90BE-2E358810E93A}">
      <dgm:prSet/>
      <dgm:spPr/>
      <dgm:t>
        <a:bodyPr/>
        <a:lstStyle/>
        <a:p>
          <a:endParaRPr lang="en-US" sz="2400"/>
        </a:p>
      </dgm:t>
    </dgm:pt>
    <dgm:pt modelId="{E06F8523-2D59-A644-83E8-8D39A589BEEF}" type="sibTrans" cxnId="{F943F754-F92B-C24C-90BE-2E358810E93A}">
      <dgm:prSet/>
      <dgm:spPr/>
      <dgm:t>
        <a:bodyPr/>
        <a:lstStyle/>
        <a:p>
          <a:endParaRPr lang="en-US" sz="2400"/>
        </a:p>
      </dgm:t>
    </dgm:pt>
    <dgm:pt modelId="{3B562E53-154C-3B45-8803-F23A4BF9392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refine problems</a:t>
          </a:r>
        </a:p>
      </dgm:t>
    </dgm:pt>
    <dgm:pt modelId="{D0D0C34E-CA60-4E47-8097-6EA496A5EA1E}" type="parTrans" cxnId="{05F0AEC3-3B43-7247-8657-D1BC3C751A64}">
      <dgm:prSet/>
      <dgm:spPr/>
      <dgm:t>
        <a:bodyPr/>
        <a:lstStyle/>
        <a:p>
          <a:endParaRPr lang="en-US" sz="2400"/>
        </a:p>
      </dgm:t>
    </dgm:pt>
    <dgm:pt modelId="{26FE1E2D-45D5-CC41-A927-7576F5532F37}" type="sibTrans" cxnId="{05F0AEC3-3B43-7247-8657-D1BC3C751A64}">
      <dgm:prSet/>
      <dgm:spPr/>
      <dgm:t>
        <a:bodyPr/>
        <a:lstStyle/>
        <a:p>
          <a:endParaRPr lang="en-US" sz="2400"/>
        </a:p>
      </dgm:t>
    </dgm:pt>
    <dgm:pt modelId="{81A0F532-A41C-DE46-9FED-E6124A65F0B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dirty="0"/>
        </a:p>
      </dgm:t>
    </dgm:pt>
    <dgm:pt modelId="{90201A74-8C54-8C47-A18B-F1F332A3D445}" type="parTrans" cxnId="{636B7792-EF86-B545-AAB2-0D476CD9C3B7}">
      <dgm:prSet/>
      <dgm:spPr/>
      <dgm:t>
        <a:bodyPr/>
        <a:lstStyle/>
        <a:p>
          <a:endParaRPr lang="en-US" sz="2400"/>
        </a:p>
      </dgm:t>
    </dgm:pt>
    <dgm:pt modelId="{A52F9104-04CE-3C4F-B9E6-4F83E1D86585}" type="sibTrans" cxnId="{636B7792-EF86-B545-AAB2-0D476CD9C3B7}">
      <dgm:prSet/>
      <dgm:spPr/>
      <dgm:t>
        <a:bodyPr/>
        <a:lstStyle/>
        <a:p>
          <a:endParaRPr lang="en-US" sz="2400"/>
        </a:p>
      </dgm:t>
    </dgm:pt>
    <dgm:pt modelId="{72E87C5B-8DD8-D545-B0C4-ADC1A7EF1E7C}">
      <dgm:prSet custT="1"/>
      <dgm:spPr/>
      <dgm:t>
        <a:bodyPr/>
        <a:lstStyle/>
        <a:p>
          <a:r>
            <a:rPr lang="en-US" sz="2400" b="0" i="0" dirty="0"/>
            <a:t>monitor implementation and outcomes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91221600-A40E-AD40-8613-456CE1F7678A}" type="parTrans" cxnId="{C047E2A8-1E9E-6F45-96BD-64F314DFE733}">
      <dgm:prSet/>
      <dgm:spPr/>
      <dgm:t>
        <a:bodyPr/>
        <a:lstStyle/>
        <a:p>
          <a:endParaRPr lang="en-US"/>
        </a:p>
      </dgm:t>
    </dgm:pt>
    <dgm:pt modelId="{035157F3-6583-CD41-A4A1-CBCDF35B3434}" type="sibTrans" cxnId="{C047E2A8-1E9E-6F45-96BD-64F314DFE733}">
      <dgm:prSet/>
      <dgm:spPr/>
      <dgm:t>
        <a:bodyPr/>
        <a:lstStyle/>
        <a:p>
          <a:endParaRPr lang="en-US"/>
        </a:p>
      </dgm:t>
    </dgm:pt>
    <dgm:pt modelId="{48B5A0DE-E936-D04E-86DC-BD03D8B2385C}">
      <dgm:prSet custT="1"/>
      <dgm:spPr/>
      <dgm:t>
        <a:bodyPr/>
        <a:lstStyle/>
        <a:p>
          <a:r>
            <a:rPr lang="en-US" sz="2400" b="0" i="0" dirty="0"/>
            <a:t>guide implementation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BEC259A2-F12A-224A-B28F-56E044706688}" type="parTrans" cxnId="{B5A72F48-D7F0-AA48-9AC5-06F6FD1EECFB}">
      <dgm:prSet/>
      <dgm:spPr/>
      <dgm:t>
        <a:bodyPr/>
        <a:lstStyle/>
        <a:p>
          <a:endParaRPr lang="en-US"/>
        </a:p>
      </dgm:t>
    </dgm:pt>
    <dgm:pt modelId="{610CEC5B-697C-F849-A89F-F8F61657994F}" type="sibTrans" cxnId="{B5A72F48-D7F0-AA48-9AC5-06F6FD1EECFB}">
      <dgm:prSet/>
      <dgm:spPr/>
      <dgm:t>
        <a:bodyPr/>
        <a:lstStyle/>
        <a:p>
          <a:endParaRPr lang="en-US"/>
        </a:p>
      </dgm:t>
    </dgm:pt>
    <dgm:pt modelId="{94CA054D-9937-894B-9845-D3BFFBDF77B2}">
      <dgm:prSet custT="1"/>
      <dgm:spPr/>
      <dgm:t>
        <a:bodyPr/>
        <a:lstStyle/>
        <a:p>
          <a:r>
            <a:rPr lang="en-US" sz="2400" b="0" i="0" dirty="0"/>
            <a:t>engage in problem solving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2FC29DE7-F23F-B94E-B030-F78619D83FE5}" type="parTrans" cxnId="{706608F4-5C7B-5442-AFB4-08AF15B4EA48}">
      <dgm:prSet/>
      <dgm:spPr/>
      <dgm:t>
        <a:bodyPr/>
        <a:lstStyle/>
        <a:p>
          <a:endParaRPr lang="en-US"/>
        </a:p>
      </dgm:t>
    </dgm:pt>
    <dgm:pt modelId="{A947F9A6-88F1-0D4D-9EBA-5236CC31B972}" type="sibTrans" cxnId="{706608F4-5C7B-5442-AFB4-08AF15B4EA48}">
      <dgm:prSet/>
      <dgm:spPr/>
      <dgm:t>
        <a:bodyPr/>
        <a:lstStyle/>
        <a:p>
          <a:endParaRPr lang="en-US"/>
        </a:p>
      </dgm:t>
    </dgm:pt>
    <dgm:pt modelId="{E7E62AFF-C611-D040-ABA7-9537DC0AD4B6}" type="pres">
      <dgm:prSet presAssocID="{FDAD4E75-891E-AA49-BA19-F44124E369EA}" presName="diagram" presStyleCnt="0">
        <dgm:presLayoutVars>
          <dgm:dir/>
          <dgm:resizeHandles val="exact"/>
        </dgm:presLayoutVars>
      </dgm:prSet>
      <dgm:spPr/>
    </dgm:pt>
    <dgm:pt modelId="{BFECA15C-7823-6F47-BB11-5EBD42A90ED8}" type="pres">
      <dgm:prSet presAssocID="{4A1B581E-9209-F64A-85B5-CC031DC2C754}" presName="node" presStyleLbl="node1" presStyleIdx="0" presStyleCnt="4" custScaleX="119473" custScaleY="82311" custLinFactNeighborX="-520" custLinFactNeighborY="-7428">
        <dgm:presLayoutVars>
          <dgm:bulletEnabled val="1"/>
        </dgm:presLayoutVars>
      </dgm:prSet>
      <dgm:spPr/>
    </dgm:pt>
    <dgm:pt modelId="{08C65DFD-0295-8B4D-860C-8CF756F5342F}" type="pres">
      <dgm:prSet presAssocID="{C83928DE-83F4-F242-8BD7-DBE7B86726DE}" presName="sibTrans" presStyleCnt="0"/>
      <dgm:spPr/>
    </dgm:pt>
    <dgm:pt modelId="{E96C8A30-1FFF-5041-AA5B-2E2C25CC4F33}" type="pres">
      <dgm:prSet presAssocID="{848FFB10-5379-CA45-AFCE-E024A02D27DB}" presName="node" presStyleLbl="node1" presStyleIdx="1" presStyleCnt="4" custScaleX="117895" custScaleY="125454">
        <dgm:presLayoutVars>
          <dgm:bulletEnabled val="1"/>
        </dgm:presLayoutVars>
      </dgm:prSet>
      <dgm:spPr/>
    </dgm:pt>
    <dgm:pt modelId="{AD3F4B8F-75D5-F545-859B-ED70EDDD3D7B}" type="pres">
      <dgm:prSet presAssocID="{BE429127-1F24-8049-A508-D4B6DFBA9A39}" presName="sibTrans" presStyleCnt="0"/>
      <dgm:spPr/>
    </dgm:pt>
    <dgm:pt modelId="{24A5F87A-9486-384C-8628-3EEEAECBB2D8}" type="pres">
      <dgm:prSet presAssocID="{4137AD3E-86C3-B147-A3C2-8BF5F3504C71}" presName="node" presStyleLbl="node1" presStyleIdx="2" presStyleCnt="4" custScaleX="114389" custScaleY="80743" custLinFactNeighborX="4292" custLinFactNeighborY="-30997">
        <dgm:presLayoutVars>
          <dgm:bulletEnabled val="1"/>
        </dgm:presLayoutVars>
      </dgm:prSet>
      <dgm:spPr/>
    </dgm:pt>
    <dgm:pt modelId="{D79E2634-F80A-C541-9327-57EF0EBE3E61}" type="pres">
      <dgm:prSet presAssocID="{7E5EF2D7-A396-8A42-9ECA-5DE0D90A2AA8}" presName="sibTrans" presStyleCnt="0"/>
      <dgm:spPr/>
    </dgm:pt>
    <dgm:pt modelId="{3887DA76-38AA-B941-9970-10A0690E0A90}" type="pres">
      <dgm:prSet presAssocID="{497A6951-3F6F-C643-A85B-CFFBA0B0A36A}" presName="node" presStyleLbl="node1" presStyleIdx="3" presStyleCnt="4" custScaleX="127737" custScaleY="63897" custLinFactNeighborX="2162" custLinFactNeighborY="-12968">
        <dgm:presLayoutVars>
          <dgm:bulletEnabled val="1"/>
        </dgm:presLayoutVars>
      </dgm:prSet>
      <dgm:spPr/>
    </dgm:pt>
  </dgm:ptLst>
  <dgm:cxnLst>
    <dgm:cxn modelId="{61D3630B-E5B4-6A45-8407-93A05ACD8D3D}" type="presOf" srcId="{848FFB10-5379-CA45-AFCE-E024A02D27DB}" destId="{E96C8A30-1FFF-5041-AA5B-2E2C25CC4F33}" srcOrd="0" destOrd="0" presId="urn:microsoft.com/office/officeart/2005/8/layout/default"/>
    <dgm:cxn modelId="{C95F5711-BB0C-654A-A8B9-4AFCCEFA1B8C}" type="presOf" srcId="{FDAD4E75-891E-AA49-BA19-F44124E369EA}" destId="{E7E62AFF-C611-D040-ABA7-9537DC0AD4B6}" srcOrd="0" destOrd="0" presId="urn:microsoft.com/office/officeart/2005/8/layout/default"/>
    <dgm:cxn modelId="{1C91AE12-6903-184A-9B7B-8C486C88B3FA}" srcId="{FDAD4E75-891E-AA49-BA19-F44124E369EA}" destId="{497A6951-3F6F-C643-A85B-CFFBA0B0A36A}" srcOrd="3" destOrd="0" parTransId="{28BD90EF-CE5D-CA44-A238-CB7C72FBB19C}" sibTransId="{D6A076A3-DB94-F742-8193-36D8CB1C5930}"/>
    <dgm:cxn modelId="{F7D8855F-B97F-CB40-A5D1-0BFE6252834B}" type="presOf" srcId="{497A6951-3F6F-C643-A85B-CFFBA0B0A36A}" destId="{3887DA76-38AA-B941-9970-10A0690E0A90}" srcOrd="0" destOrd="0" presId="urn:microsoft.com/office/officeart/2005/8/layout/default"/>
    <dgm:cxn modelId="{B5A72F48-D7F0-AA48-9AC5-06F6FD1EECFB}" srcId="{848FFB10-5379-CA45-AFCE-E024A02D27DB}" destId="{48B5A0DE-E936-D04E-86DC-BD03D8B2385C}" srcOrd="1" destOrd="0" parTransId="{BEC259A2-F12A-224A-B28F-56E044706688}" sibTransId="{610CEC5B-697C-F849-A89F-F8F61657994F}"/>
    <dgm:cxn modelId="{45FA4049-ED03-2749-BB43-31A95D3F1D91}" srcId="{FDAD4E75-891E-AA49-BA19-F44124E369EA}" destId="{4137AD3E-86C3-B147-A3C2-8BF5F3504C71}" srcOrd="2" destOrd="0" parTransId="{80EF22B0-847D-C648-B26F-28B88B7FC443}" sibTransId="{7E5EF2D7-A396-8A42-9ECA-5DE0D90A2AA8}"/>
    <dgm:cxn modelId="{793AB669-52F6-7348-8A1B-9498881E8280}" type="presOf" srcId="{48B5A0DE-E936-D04E-86DC-BD03D8B2385C}" destId="{E96C8A30-1FFF-5041-AA5B-2E2C25CC4F33}" srcOrd="0" destOrd="2" presId="urn:microsoft.com/office/officeart/2005/8/layout/default"/>
    <dgm:cxn modelId="{F943F754-F92B-C24C-90BE-2E358810E93A}" srcId="{94CA054D-9937-894B-9845-D3BFFBDF77B2}" destId="{A679995A-E4FF-8949-B426-1DDEFB36AF19}" srcOrd="0" destOrd="0" parTransId="{03624231-8B9D-B241-AE03-2D33C982D3D9}" sibTransId="{E06F8523-2D59-A644-83E8-8D39A589BEEF}"/>
    <dgm:cxn modelId="{636B7792-EF86-B545-AAB2-0D476CD9C3B7}" srcId="{94CA054D-9937-894B-9845-D3BFFBDF77B2}" destId="{81A0F532-A41C-DE46-9FED-E6124A65F0BB}" srcOrd="2" destOrd="0" parTransId="{90201A74-8C54-8C47-A18B-F1F332A3D445}" sibTransId="{A52F9104-04CE-3C4F-B9E6-4F83E1D86585}"/>
    <dgm:cxn modelId="{ECF8BE94-AB5B-BD46-94C4-AD741C8ACF71}" srcId="{FDAD4E75-891E-AA49-BA19-F44124E369EA}" destId="{4A1B581E-9209-F64A-85B5-CC031DC2C754}" srcOrd="0" destOrd="0" parTransId="{F6ED07F0-43BD-764E-A308-905A83165DE4}" sibTransId="{C83928DE-83F4-F242-8BD7-DBE7B86726DE}"/>
    <dgm:cxn modelId="{440F1B9D-5380-4147-B8A8-29E1AEED5F46}" type="presOf" srcId="{81A0F532-A41C-DE46-9FED-E6124A65F0BB}" destId="{E96C8A30-1FFF-5041-AA5B-2E2C25CC4F33}" srcOrd="0" destOrd="6" presId="urn:microsoft.com/office/officeart/2005/8/layout/default"/>
    <dgm:cxn modelId="{C047E2A8-1E9E-6F45-96BD-64F314DFE733}" srcId="{848FFB10-5379-CA45-AFCE-E024A02D27DB}" destId="{72E87C5B-8DD8-D545-B0C4-ADC1A7EF1E7C}" srcOrd="0" destOrd="0" parTransId="{91221600-A40E-AD40-8613-456CE1F7678A}" sibTransId="{035157F3-6583-CD41-A4A1-CBCDF35B3434}"/>
    <dgm:cxn modelId="{C1346DB6-609C-6D44-9300-14626BC1D670}" type="presOf" srcId="{72E87C5B-8DD8-D545-B0C4-ADC1A7EF1E7C}" destId="{E96C8A30-1FFF-5041-AA5B-2E2C25CC4F33}" srcOrd="0" destOrd="1" presId="urn:microsoft.com/office/officeart/2005/8/layout/default"/>
    <dgm:cxn modelId="{05F0AEC3-3B43-7247-8657-D1BC3C751A64}" srcId="{94CA054D-9937-894B-9845-D3BFFBDF77B2}" destId="{3B562E53-154C-3B45-8803-F23A4BF9392B}" srcOrd="1" destOrd="0" parTransId="{D0D0C34E-CA60-4E47-8097-6EA496A5EA1E}" sibTransId="{26FE1E2D-45D5-CC41-A927-7576F5532F37}"/>
    <dgm:cxn modelId="{F912A0C5-2133-CA4C-BEC5-28081E2897B2}" type="presOf" srcId="{A679995A-E4FF-8949-B426-1DDEFB36AF19}" destId="{E96C8A30-1FFF-5041-AA5B-2E2C25CC4F33}" srcOrd="0" destOrd="4" presId="urn:microsoft.com/office/officeart/2005/8/layout/default"/>
    <dgm:cxn modelId="{ED7577E8-D1E4-ED4B-BA0A-51D5ADDD06A7}" type="presOf" srcId="{4137AD3E-86C3-B147-A3C2-8BF5F3504C71}" destId="{24A5F87A-9486-384C-8628-3EEEAECBB2D8}" srcOrd="0" destOrd="0" presId="urn:microsoft.com/office/officeart/2005/8/layout/default"/>
    <dgm:cxn modelId="{28908BEC-D099-194A-A734-D583EFC0779E}" type="presOf" srcId="{4A1B581E-9209-F64A-85B5-CC031DC2C754}" destId="{BFECA15C-7823-6F47-BB11-5EBD42A90ED8}" srcOrd="0" destOrd="0" presId="urn:microsoft.com/office/officeart/2005/8/layout/default"/>
    <dgm:cxn modelId="{706608F4-5C7B-5442-AFB4-08AF15B4EA48}" srcId="{848FFB10-5379-CA45-AFCE-E024A02D27DB}" destId="{94CA054D-9937-894B-9845-D3BFFBDF77B2}" srcOrd="2" destOrd="0" parTransId="{2FC29DE7-F23F-B94E-B030-F78619D83FE5}" sibTransId="{A947F9A6-88F1-0D4D-9EBA-5236CC31B972}"/>
    <dgm:cxn modelId="{E550C5FA-7216-6848-9490-68E944CD21C2}" type="presOf" srcId="{94CA054D-9937-894B-9845-D3BFFBDF77B2}" destId="{E96C8A30-1FFF-5041-AA5B-2E2C25CC4F33}" srcOrd="0" destOrd="3" presId="urn:microsoft.com/office/officeart/2005/8/layout/default"/>
    <dgm:cxn modelId="{DB3D25FE-D1AF-3540-9615-E1C9D98DFE67}" type="presOf" srcId="{3B562E53-154C-3B45-8803-F23A4BF9392B}" destId="{E96C8A30-1FFF-5041-AA5B-2E2C25CC4F33}" srcOrd="0" destOrd="5" presId="urn:microsoft.com/office/officeart/2005/8/layout/default"/>
    <dgm:cxn modelId="{8DD0AEFF-75A8-6C40-9A84-43BEF6A85B58}" srcId="{FDAD4E75-891E-AA49-BA19-F44124E369EA}" destId="{848FFB10-5379-CA45-AFCE-E024A02D27DB}" srcOrd="1" destOrd="0" parTransId="{E13380BB-A592-DE40-8FDB-47F170130CDA}" sibTransId="{BE429127-1F24-8049-A508-D4B6DFBA9A39}"/>
    <dgm:cxn modelId="{2F00231A-F7A9-5C4A-AD07-89825955E65A}" type="presParOf" srcId="{E7E62AFF-C611-D040-ABA7-9537DC0AD4B6}" destId="{BFECA15C-7823-6F47-BB11-5EBD42A90ED8}" srcOrd="0" destOrd="0" presId="urn:microsoft.com/office/officeart/2005/8/layout/default"/>
    <dgm:cxn modelId="{E57039CC-6A8E-5B4D-A84F-634CB6EB9F6C}" type="presParOf" srcId="{E7E62AFF-C611-D040-ABA7-9537DC0AD4B6}" destId="{08C65DFD-0295-8B4D-860C-8CF756F5342F}" srcOrd="1" destOrd="0" presId="urn:microsoft.com/office/officeart/2005/8/layout/default"/>
    <dgm:cxn modelId="{FB03C2ED-AC4C-EE45-8D46-F91BD336A8EB}" type="presParOf" srcId="{E7E62AFF-C611-D040-ABA7-9537DC0AD4B6}" destId="{E96C8A30-1FFF-5041-AA5B-2E2C25CC4F33}" srcOrd="2" destOrd="0" presId="urn:microsoft.com/office/officeart/2005/8/layout/default"/>
    <dgm:cxn modelId="{57C2893F-57EE-AB4D-8E08-A4FEFC43F134}" type="presParOf" srcId="{E7E62AFF-C611-D040-ABA7-9537DC0AD4B6}" destId="{AD3F4B8F-75D5-F545-859B-ED70EDDD3D7B}" srcOrd="3" destOrd="0" presId="urn:microsoft.com/office/officeart/2005/8/layout/default"/>
    <dgm:cxn modelId="{E7B67525-A99C-474C-9628-64064202E320}" type="presParOf" srcId="{E7E62AFF-C611-D040-ABA7-9537DC0AD4B6}" destId="{24A5F87A-9486-384C-8628-3EEEAECBB2D8}" srcOrd="4" destOrd="0" presId="urn:microsoft.com/office/officeart/2005/8/layout/default"/>
    <dgm:cxn modelId="{BF544EEA-EC08-9C4C-BDA1-F3B2076A6D0A}" type="presParOf" srcId="{E7E62AFF-C611-D040-ABA7-9537DC0AD4B6}" destId="{D79E2634-F80A-C541-9327-57EF0EBE3E61}" srcOrd="5" destOrd="0" presId="urn:microsoft.com/office/officeart/2005/8/layout/default"/>
    <dgm:cxn modelId="{7E7831D8-708C-8F48-B2B2-102FC00EE59F}" type="presParOf" srcId="{E7E62AFF-C611-D040-ABA7-9537DC0AD4B6}" destId="{3887DA76-38AA-B941-9970-10A0690E0A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1600" b="1" dirty="0">
              <a:solidFill>
                <a:srgbClr val="F3C857"/>
              </a:solidFill>
            </a:rPr>
            <a:t>IDENTIFY</a:t>
          </a:r>
          <a:r>
            <a:rPr lang="en-US" sz="16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16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16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1600" b="1" dirty="0">
              <a:solidFill>
                <a:srgbClr val="207196"/>
              </a:solidFill>
            </a:rPr>
            <a:t>IDENTIFY</a:t>
          </a:r>
          <a:r>
            <a:rPr lang="en-US" sz="16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16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16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55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16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1400" b="1" dirty="0">
              <a:solidFill>
                <a:srgbClr val="7F447F"/>
              </a:solidFill>
            </a:rPr>
            <a:t>IMPLEMENT</a:t>
          </a:r>
          <a:r>
            <a:rPr lang="en-US" sz="1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16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16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155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16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16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1600" b="1" dirty="0">
              <a:solidFill>
                <a:srgbClr val="EE3519"/>
              </a:solidFill>
            </a:rPr>
            <a:t>MAKE</a:t>
          </a:r>
          <a:r>
            <a:rPr lang="en-US" sz="16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16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16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Annual 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Annual </a:t>
          </a:r>
          <a:r>
            <a:rPr lang="en-US" sz="2000" kern="1200" dirty="0">
              <a:latin typeface="+mn-lt"/>
            </a:rPr>
            <a:t>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A15C-7823-6F47-BB11-5EBD42A90ED8}">
      <dsp:nvSpPr>
        <dsp:cNvPr id="0" name=""/>
        <dsp:cNvSpPr/>
      </dsp:nvSpPr>
      <dsp:spPr>
        <a:xfrm>
          <a:off x="117910" y="396153"/>
          <a:ext cx="5570966" cy="2302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 dirty="0"/>
            <a:t>Decisions are more likely to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b="1" kern="1200" dirty="0"/>
            <a:t>effective and efficient</a:t>
          </a:r>
          <a:r>
            <a:rPr lang="en-US" sz="2400" kern="1200" dirty="0"/>
            <a:t> when they are based on data. </a:t>
          </a:r>
        </a:p>
      </dsp:txBody>
      <dsp:txXfrm>
        <a:off x="117910" y="396153"/>
        <a:ext cx="5570966" cy="2302872"/>
      </dsp:txXfrm>
    </dsp:sp>
    <dsp:sp modelId="{E96C8A30-1FFF-5041-AA5B-2E2C25CC4F33}">
      <dsp:nvSpPr>
        <dsp:cNvPr id="0" name=""/>
        <dsp:cNvSpPr/>
      </dsp:nvSpPr>
      <dsp:spPr>
        <a:xfrm>
          <a:off x="6179419" y="451"/>
          <a:ext cx="5497384" cy="3509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/>
            <a:t>Use data to: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monitor implementation and outcomes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guide implementation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engage in problem solving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identify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refine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kern="1200" dirty="0"/>
        </a:p>
      </dsp:txBody>
      <dsp:txXfrm>
        <a:off x="6179419" y="451"/>
        <a:ext cx="5497384" cy="3509914"/>
      </dsp:txXfrm>
    </dsp:sp>
    <dsp:sp modelId="{24A5F87A-9486-384C-8628-3EEEAECBB2D8}">
      <dsp:nvSpPr>
        <dsp:cNvPr id="0" name=""/>
        <dsp:cNvSpPr/>
      </dsp:nvSpPr>
      <dsp:spPr>
        <a:xfrm>
          <a:off x="231360" y="3109435"/>
          <a:ext cx="5333901" cy="2259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</a:t>
          </a:r>
          <a:r>
            <a:rPr lang="en-US" sz="2400" b="1" kern="1200" dirty="0"/>
            <a:t>quality of decision making </a:t>
          </a:r>
          <a:r>
            <a:rPr lang="en-US" sz="2400" kern="1200" dirty="0"/>
            <a:t>depends most on defining problems with precision &amp; clarity.</a:t>
          </a:r>
        </a:p>
      </dsp:txBody>
      <dsp:txXfrm>
        <a:off x="231360" y="3109435"/>
        <a:ext cx="5333901" cy="2259003"/>
      </dsp:txXfrm>
    </dsp:sp>
    <dsp:sp modelId="{3887DA76-38AA-B941-9970-10A0690E0A90}">
      <dsp:nvSpPr>
        <dsp:cNvPr id="0" name=""/>
        <dsp:cNvSpPr/>
      </dsp:nvSpPr>
      <dsp:spPr>
        <a:xfrm>
          <a:off x="5862649" y="3849501"/>
          <a:ext cx="5956312" cy="1787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kern="1200" dirty="0">
            <a:latin typeface="+mj-lt"/>
            <a:ea typeface="Britannic Bold" pitchFamily="-108" charset="0"/>
            <a:cs typeface="Britannic Bold" pitchFamily="-108" charset="0"/>
          </a:endParaRPr>
        </a:p>
      </dsp:txBody>
      <dsp:txXfrm>
        <a:off x="5862649" y="3849501"/>
        <a:ext cx="5956312" cy="1787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3694244" y="-139143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4044573" y="123407"/>
        <a:ext cx="1691538" cy="1267703"/>
      </dsp:txXfrm>
    </dsp:sp>
    <dsp:sp modelId="{5CF0EFAD-4292-5040-856F-77896DFEC55C}">
      <dsp:nvSpPr>
        <dsp:cNvPr id="0" name=""/>
        <dsp:cNvSpPr/>
      </dsp:nvSpPr>
      <dsp:spPr>
        <a:xfrm rot="1162602">
          <a:off x="6026692" y="953169"/>
          <a:ext cx="147426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27945" y="1037699"/>
        <a:ext cx="103198" cy="275599"/>
      </dsp:txXfrm>
    </dsp:sp>
    <dsp:sp modelId="{DB5D9CF6-BA5B-2145-A434-AFA26D760F45}">
      <dsp:nvSpPr>
        <dsp:cNvPr id="0" name=""/>
        <dsp:cNvSpPr/>
      </dsp:nvSpPr>
      <dsp:spPr>
        <a:xfrm>
          <a:off x="6122242" y="714780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6472571" y="977330"/>
        <a:ext cx="1691538" cy="1267703"/>
      </dsp:txXfrm>
    </dsp:sp>
    <dsp:sp modelId="{BF90B3B7-77E2-984B-8B2E-625CD9FBAFF3}">
      <dsp:nvSpPr>
        <dsp:cNvPr id="0" name=""/>
        <dsp:cNvSpPr/>
      </dsp:nvSpPr>
      <dsp:spPr>
        <a:xfrm rot="5293263">
          <a:off x="7255302" y="2453919"/>
          <a:ext cx="192691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283308" y="2516896"/>
        <a:ext cx="134884" cy="275599"/>
      </dsp:txXfrm>
    </dsp:sp>
    <dsp:sp modelId="{C32FA3E6-9E9F-EB46-A65D-36665AC07129}">
      <dsp:nvSpPr>
        <dsp:cNvPr id="0" name=""/>
        <dsp:cNvSpPr/>
      </dsp:nvSpPr>
      <dsp:spPr>
        <a:xfrm>
          <a:off x="6189196" y="2870491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6539525" y="3133041"/>
        <a:ext cx="1691538" cy="1267703"/>
      </dsp:txXfrm>
    </dsp:sp>
    <dsp:sp modelId="{0CF17757-B07D-054A-B418-CB7B36892AA2}">
      <dsp:nvSpPr>
        <dsp:cNvPr id="0" name=""/>
        <dsp:cNvSpPr/>
      </dsp:nvSpPr>
      <dsp:spPr>
        <a:xfrm rot="9413485">
          <a:off x="5989987" y="4076028"/>
          <a:ext cx="265255" cy="45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066371" y="4152279"/>
        <a:ext cx="185679" cy="275599"/>
      </dsp:txXfrm>
    </dsp:sp>
    <dsp:sp modelId="{091E9CC4-2CB9-FD48-9FBD-31619B416DEB}">
      <dsp:nvSpPr>
        <dsp:cNvPr id="0" name=""/>
        <dsp:cNvSpPr/>
      </dsp:nvSpPr>
      <dsp:spPr>
        <a:xfrm>
          <a:off x="3580087" y="4102227"/>
          <a:ext cx="2551690" cy="148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3953773" y="4320133"/>
        <a:ext cx="1804318" cy="1052143"/>
      </dsp:txXfrm>
    </dsp:sp>
    <dsp:sp modelId="{0D1B13E9-8A44-7A45-B56A-A5F6E426FA42}">
      <dsp:nvSpPr>
        <dsp:cNvPr id="0" name=""/>
        <dsp:cNvSpPr/>
      </dsp:nvSpPr>
      <dsp:spPr>
        <a:xfrm rot="12063934">
          <a:off x="3215237" y="4066530"/>
          <a:ext cx="42551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38627" y="4181339"/>
        <a:ext cx="297863" cy="275599"/>
      </dsp:txXfrm>
    </dsp:sp>
    <dsp:sp modelId="{7229F0E0-C4E2-644E-AA8E-CE2194486FC4}">
      <dsp:nvSpPr>
        <dsp:cNvPr id="0" name=""/>
        <dsp:cNvSpPr/>
      </dsp:nvSpPr>
      <dsp:spPr>
        <a:xfrm>
          <a:off x="782236" y="284141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1132565" y="3103967"/>
        <a:ext cx="1691538" cy="1267703"/>
      </dsp:txXfrm>
    </dsp:sp>
    <dsp:sp modelId="{35DA2999-DAB3-AE42-915A-1717F659C38D}">
      <dsp:nvSpPr>
        <dsp:cNvPr id="0" name=""/>
        <dsp:cNvSpPr/>
      </dsp:nvSpPr>
      <dsp:spPr>
        <a:xfrm rot="16292199">
          <a:off x="1876563" y="2369873"/>
          <a:ext cx="264612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915191" y="2501418"/>
        <a:ext cx="185228" cy="275599"/>
      </dsp:txXfrm>
    </dsp:sp>
    <dsp:sp modelId="{80553F29-EC6B-9645-A7F8-7B924A485269}">
      <dsp:nvSpPr>
        <dsp:cNvPr id="0" name=""/>
        <dsp:cNvSpPr/>
      </dsp:nvSpPr>
      <dsp:spPr>
        <a:xfrm>
          <a:off x="843708" y="54988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1194037" y="812437"/>
        <a:ext cx="1691538" cy="1267703"/>
      </dsp:txXfrm>
    </dsp:sp>
    <dsp:sp modelId="{50F2030A-1787-804F-BE8C-B0F6AA0647D5}">
      <dsp:nvSpPr>
        <dsp:cNvPr id="0" name=""/>
        <dsp:cNvSpPr/>
      </dsp:nvSpPr>
      <dsp:spPr>
        <a:xfrm rot="20784668">
          <a:off x="3300022" y="874187"/>
          <a:ext cx="31288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1336" y="977081"/>
        <a:ext cx="219022" cy="27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2097903" y="-8821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3C857"/>
              </a:solidFill>
            </a:rPr>
            <a:t>IDENTIFY</a:t>
          </a:r>
          <a:r>
            <a:rPr lang="en-US" sz="16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2321235" y="79159"/>
        <a:ext cx="1078339" cy="808150"/>
      </dsp:txXfrm>
    </dsp:sp>
    <dsp:sp modelId="{5CF0EFAD-4292-5040-856F-77896DFEC55C}">
      <dsp:nvSpPr>
        <dsp:cNvPr id="0" name=""/>
        <dsp:cNvSpPr/>
      </dsp:nvSpPr>
      <dsp:spPr>
        <a:xfrm rot="1162602">
          <a:off x="3584811" y="608118"/>
          <a:ext cx="9396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85609" y="662006"/>
        <a:ext cx="65773" cy="175693"/>
      </dsp:txXfrm>
    </dsp:sp>
    <dsp:sp modelId="{DB5D9CF6-BA5B-2145-A434-AFA26D760F45}">
      <dsp:nvSpPr>
        <dsp:cNvPr id="0" name=""/>
        <dsp:cNvSpPr/>
      </dsp:nvSpPr>
      <dsp:spPr>
        <a:xfrm>
          <a:off x="3645693" y="456141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07196"/>
              </a:solidFill>
            </a:rPr>
            <a:t>IDENTIFY</a:t>
          </a:r>
          <a:r>
            <a:rPr lang="en-US" sz="16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3869025" y="623514"/>
        <a:ext cx="1078339" cy="808150"/>
      </dsp:txXfrm>
    </dsp:sp>
    <dsp:sp modelId="{BF90B3B7-77E2-984B-8B2E-625CD9FBAFF3}">
      <dsp:nvSpPr>
        <dsp:cNvPr id="0" name=""/>
        <dsp:cNvSpPr/>
      </dsp:nvSpPr>
      <dsp:spPr>
        <a:xfrm rot="5293263">
          <a:off x="4368017" y="1564811"/>
          <a:ext cx="12282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85868" y="1604961"/>
        <a:ext cx="85975" cy="175693"/>
      </dsp:txXfrm>
    </dsp:sp>
    <dsp:sp modelId="{C32FA3E6-9E9F-EB46-A65D-36665AC07129}">
      <dsp:nvSpPr>
        <dsp:cNvPr id="0" name=""/>
        <dsp:cNvSpPr/>
      </dsp:nvSpPr>
      <dsp:spPr>
        <a:xfrm>
          <a:off x="3688374" y="183035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3911706" y="1997727"/>
        <a:ext cx="1078339" cy="808150"/>
      </dsp:txXfrm>
    </dsp:sp>
    <dsp:sp modelId="{0CF17757-B07D-054A-B418-CB7B36892AA2}">
      <dsp:nvSpPr>
        <dsp:cNvPr id="0" name=""/>
        <dsp:cNvSpPr/>
      </dsp:nvSpPr>
      <dsp:spPr>
        <a:xfrm rot="9413485">
          <a:off x="3561411" y="2598865"/>
          <a:ext cx="169075" cy="29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610098" y="2647475"/>
        <a:ext cx="118353" cy="175693"/>
      </dsp:txXfrm>
    </dsp:sp>
    <dsp:sp modelId="{091E9CC4-2CB9-FD48-9FBD-31619B416DEB}">
      <dsp:nvSpPr>
        <dsp:cNvPr id="0" name=""/>
        <dsp:cNvSpPr/>
      </dsp:nvSpPr>
      <dsp:spPr>
        <a:xfrm>
          <a:off x="2025129" y="2615558"/>
          <a:ext cx="1626680" cy="948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7F447F"/>
              </a:solidFill>
            </a:rPr>
            <a:t>IMPLEMENT</a:t>
          </a:r>
          <a:r>
            <a:rPr lang="en-US" sz="1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2263351" y="2754471"/>
        <a:ext cx="1150236" cy="670732"/>
      </dsp:txXfrm>
    </dsp:sp>
    <dsp:sp modelId="{0D1B13E9-8A44-7A45-B56A-A5F6E426FA42}">
      <dsp:nvSpPr>
        <dsp:cNvPr id="0" name=""/>
        <dsp:cNvSpPr/>
      </dsp:nvSpPr>
      <dsp:spPr>
        <a:xfrm rot="12063934">
          <a:off x="1792575" y="2592810"/>
          <a:ext cx="27123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71228" y="2665998"/>
        <a:ext cx="189867" cy="175693"/>
      </dsp:txXfrm>
    </dsp:sp>
    <dsp:sp modelId="{7229F0E0-C4E2-644E-AA8E-CE2194486FC4}">
      <dsp:nvSpPr>
        <dsp:cNvPr id="0" name=""/>
        <dsp:cNvSpPr/>
      </dsp:nvSpPr>
      <dsp:spPr>
        <a:xfrm>
          <a:off x="241569" y="1811820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464901" y="1979193"/>
        <a:ext cx="1078339" cy="808150"/>
      </dsp:txXfrm>
    </dsp:sp>
    <dsp:sp modelId="{35DA2999-DAB3-AE42-915A-1717F659C38D}">
      <dsp:nvSpPr>
        <dsp:cNvPr id="0" name=""/>
        <dsp:cNvSpPr/>
      </dsp:nvSpPr>
      <dsp:spPr>
        <a:xfrm rot="16292199">
          <a:off x="939202" y="1511233"/>
          <a:ext cx="16866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63824" y="1595088"/>
        <a:ext cx="118068" cy="175693"/>
      </dsp:txXfrm>
    </dsp:sp>
    <dsp:sp modelId="{80553F29-EC6B-9645-A7F8-7B924A485269}">
      <dsp:nvSpPr>
        <dsp:cNvPr id="0" name=""/>
        <dsp:cNvSpPr/>
      </dsp:nvSpPr>
      <dsp:spPr>
        <a:xfrm>
          <a:off x="280756" y="351026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E3519"/>
              </a:solidFill>
            </a:rPr>
            <a:t>MAKE</a:t>
          </a:r>
          <a:r>
            <a:rPr lang="en-US" sz="16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504088" y="518399"/>
        <a:ext cx="1078339" cy="808150"/>
      </dsp:txXfrm>
    </dsp:sp>
    <dsp:sp modelId="{50F2030A-1787-804F-BE8C-B0F6AA0647D5}">
      <dsp:nvSpPr>
        <dsp:cNvPr id="0" name=""/>
        <dsp:cNvSpPr/>
      </dsp:nvSpPr>
      <dsp:spPr>
        <a:xfrm rot="20784668">
          <a:off x="1846625" y="557769"/>
          <a:ext cx="199440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47462" y="623362"/>
        <a:ext cx="139608" cy="175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Annual 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323A-9CA0-7441-9A81-A44702CB6F4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A42C-C6D2-B44B-A9F2-5BD3C88B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Cohort-9A-Evaluatio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Event-Evaluation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the 4 ideas from the video</a:t>
            </a:r>
          </a:p>
          <a:p>
            <a:endParaRPr lang="en-US" dirty="0"/>
          </a:p>
          <a:p>
            <a:r>
              <a:rPr lang="en-US" dirty="0"/>
              <a:t>1 – Keep a strong team (next slide)</a:t>
            </a:r>
          </a:p>
          <a:p>
            <a:r>
              <a:rPr lang="en-US" dirty="0"/>
              <a:t>2 – Use TFI data to improve systems  (we will do this at the November training) </a:t>
            </a:r>
          </a:p>
          <a:p>
            <a:r>
              <a:rPr lang="en-US" dirty="0"/>
              <a:t>3 – Use your school discipline data – slide to come with all data mentioned…good for goal planning</a:t>
            </a:r>
          </a:p>
          <a:p>
            <a:r>
              <a:rPr lang="en-US" dirty="0"/>
              <a:t>4 – Implement PBIS in the Classroom (Nov Training)</a:t>
            </a:r>
          </a:p>
        </p:txBody>
      </p:sp>
    </p:spTree>
    <p:extLst>
      <p:ext uri="{BB962C8B-B14F-4D97-AF65-F5344CB8AC3E}">
        <p14:creationId xmlns:p14="http://schemas.microsoft.com/office/powerpoint/2010/main" val="401935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endParaRPr lang="en-US" dirty="0"/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endParaRPr lang="en-US" dirty="0"/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6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endParaRPr lang="en-US" dirty="0"/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endParaRPr lang="en-US" dirty="0"/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endParaRPr lang="en-US" dirty="0"/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The purpose of this next section is to support the teams to review their goals this year, review their data, and revise their goals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73553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2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7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7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9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45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PBIS Rollout Checklist</a:t>
            </a:r>
          </a:p>
          <a:p>
            <a:endParaRPr lang="en-US" dirty="0"/>
          </a:p>
          <a:p>
            <a:r>
              <a:rPr lang="en-US" dirty="0"/>
              <a:t>PBIS Handbook Examples:  </a:t>
            </a:r>
            <a:r>
              <a:rPr lang="en-US" sz="1200" dirty="0"/>
              <a:t>https://sebacademy.edc.org/list-of-pbis-resources?keyword=Sample+PBIS+Handbook&amp;pbis_resource_type=All&amp;pbis_resource_topic=All&amp;sort_by=field_date_value&amp;sort_order=DESC</a:t>
            </a:r>
            <a:endParaRPr lang="en-US" dirty="0"/>
          </a:p>
          <a:p>
            <a:endParaRPr lang="en-US" dirty="0"/>
          </a:p>
          <a:p>
            <a:r>
              <a:rPr lang="en-US" dirty="0"/>
              <a:t>PBIS Staff Orientation Slides: https://sebacademy.edc.org/staff-presentation-sample</a:t>
            </a:r>
          </a:p>
          <a:p>
            <a:endParaRPr lang="en-US" dirty="0"/>
          </a:p>
          <a:p>
            <a:r>
              <a:rPr lang="en-US" dirty="0"/>
              <a:t>PBIS Student Orientation Slides:  https://sebacademy.edc.org/sample-pbis-student-slide-deck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521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 </a:t>
            </a:r>
            <a:r>
              <a:rPr lang="en-US" sz="1200" dirty="0"/>
              <a:t>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Sample </a:t>
            </a:r>
            <a:r>
              <a:rPr lang="en-US" sz="1200" dirty="0"/>
              <a:t>https://sebacademy.edc.org/annual-evaluation-report-sample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Manual - </a:t>
            </a:r>
            <a:r>
              <a:rPr lang="en-US" b="0" dirty="0"/>
              <a:t>https://sebacademy.edc.org/pbis-feedback-input-survey-manual</a:t>
            </a:r>
          </a:p>
          <a:p>
            <a:r>
              <a:rPr lang="en-US" b="1" dirty="0"/>
              <a:t>Climate Survey Manual </a:t>
            </a:r>
            <a:r>
              <a:rPr lang="en-US" dirty="0"/>
              <a:t>- https://sebacademy.edc.org/pbis-climate-survey-manual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r>
              <a:rPr lang="en-US" b="1" dirty="0"/>
              <a:t>Coaches Year at a Glance  https://sebacademy.edc.org/coaches-year-glance</a:t>
            </a:r>
          </a:p>
          <a:p>
            <a:r>
              <a:rPr lang="en-US" b="1" dirty="0"/>
              <a:t>Roll Out Check List  https://sebacademy.edc.org/rollout-checklist</a:t>
            </a:r>
          </a:p>
        </p:txBody>
      </p:sp>
    </p:spTree>
    <p:extLst>
      <p:ext uri="{BB962C8B-B14F-4D97-AF65-F5344CB8AC3E}">
        <p14:creationId xmlns:p14="http://schemas.microsoft.com/office/powerpoint/2010/main" val="2036475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 </a:t>
            </a:r>
            <a:r>
              <a:rPr lang="en-US" sz="1200" dirty="0"/>
              <a:t>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b="1" dirty="0"/>
              <a:t>PBIS Evaluation Report Sample </a:t>
            </a:r>
            <a:r>
              <a:rPr lang="en-US" sz="1200" dirty="0"/>
              <a:t>https://sebacademy.edc.org/annual-evaluation-report-sample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Manual - </a:t>
            </a:r>
            <a:r>
              <a:rPr lang="en-US" b="0" dirty="0"/>
              <a:t>https://sebacademy.edc.org/pbis-feedback-input-survey-manual</a:t>
            </a:r>
          </a:p>
          <a:p>
            <a:r>
              <a:rPr lang="en-US" b="1" dirty="0"/>
              <a:t>Climate Survey Manual </a:t>
            </a:r>
            <a:r>
              <a:rPr lang="en-US" dirty="0"/>
              <a:t>- https://sebacademy.edc.org/pbis-climate-survey-manual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r>
              <a:rPr lang="en-US" b="1" dirty="0"/>
              <a:t>Coaches Year at a Glance  https://sebacademy.edc.org/coaches-year-glance</a:t>
            </a:r>
          </a:p>
          <a:p>
            <a:r>
              <a:rPr lang="en-US" b="1" dirty="0"/>
              <a:t>Roll Out Check List  https://sebacademy.edc.org/rollout-checklist</a:t>
            </a:r>
          </a:p>
        </p:txBody>
      </p:sp>
    </p:spTree>
    <p:extLst>
      <p:ext uri="{BB962C8B-B14F-4D97-AF65-F5344CB8AC3E}">
        <p14:creationId xmlns:p14="http://schemas.microsoft.com/office/powerpoint/2010/main" val="2729529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https://go.edc.org/Cohort-9A-Evaluation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 </a:t>
            </a:r>
            <a:r>
              <a:rPr 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Evaluation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 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https://go.edc.org/SEB-Academy-Event-Evaluation</a:t>
            </a:r>
            <a:endParaRPr lang="en-US" dirty="0"/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Post a link to the attendance survey (below) in the chat for those who do not use the QR code on the slide: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https://docs.google.com/forms/d/e/1FAIpQLSf-la8kZA-l6ZXIR48DsDhimdXqFAX2d8Cw6xIXio0UxScqvw/viewform 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89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This template is meant to be used as a guide. Schools should add/delete to meet their school context.</a:t>
            </a:r>
          </a:p>
          <a:p>
            <a:endParaRPr lang="en-US" dirty="0"/>
          </a:p>
          <a:p>
            <a:r>
              <a:rPr lang="en-US" dirty="0"/>
              <a:t>Annual Evaluation Template link:  https://sebacademy.edc.org/annual-evaluation-report-template </a:t>
            </a:r>
          </a:p>
          <a:p>
            <a:r>
              <a:rPr lang="en-US" dirty="0"/>
              <a:t>Sample - Annual Evaluation 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5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0201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5101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4124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2409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63246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46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4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7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58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35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009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5391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247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60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64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15135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1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44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95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5414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9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42064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5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2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2708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05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6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6957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</p:spTree>
    <p:extLst>
      <p:ext uri="{BB962C8B-B14F-4D97-AF65-F5344CB8AC3E}">
        <p14:creationId xmlns:p14="http://schemas.microsoft.com/office/powerpoint/2010/main" val="1752897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03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6139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354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2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647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0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29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/>
              <a:t>Click to add text </a:t>
            </a:r>
          </a:p>
          <a:p>
            <a:pPr marL="685800" lvl="1" indent="-228600"/>
            <a:r>
              <a:rPr lang="en-US"/>
              <a:t>Second level</a:t>
            </a:r>
          </a:p>
          <a:p>
            <a:pPr marL="1143000" lvl="2" indent="-228600"/>
            <a:r>
              <a:rPr lang="en-US"/>
              <a:t>Third level</a:t>
            </a:r>
          </a:p>
          <a:p>
            <a:pPr marL="1600200" lvl="3" indent="-228600"/>
            <a:r>
              <a:rPr lang="en-US"/>
              <a:t>Fourth level</a:t>
            </a:r>
          </a:p>
          <a:p>
            <a:pPr marL="2057400" lvl="4" indent="-228600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4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insert table</a:t>
            </a:r>
          </a:p>
          <a:p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0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707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3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4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5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5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5914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909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5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54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65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5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7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5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61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89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0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2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164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09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5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6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565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0564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561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50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97720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0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5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026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9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54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75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946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7000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0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46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447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83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5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96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77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05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1950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075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594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0217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5531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5040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519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656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33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3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9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09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432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1409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5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42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284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28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73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45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2605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732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9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688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029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28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063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47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2473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9564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231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51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65044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561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7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97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860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2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94" r:id="rId2"/>
    <p:sldLayoutId id="2147483795" r:id="rId3"/>
    <p:sldLayoutId id="2147483801" r:id="rId4"/>
    <p:sldLayoutId id="2147483803" r:id="rId5"/>
    <p:sldLayoutId id="2147483805" r:id="rId6"/>
    <p:sldLayoutId id="2147483807" r:id="rId7"/>
    <p:sldLayoutId id="2147483808" r:id="rId8"/>
    <p:sldLayoutId id="2147483810" r:id="rId9"/>
    <p:sldLayoutId id="2147483811" r:id="rId10"/>
    <p:sldLayoutId id="2147483812" r:id="rId11"/>
    <p:sldLayoutId id="2147483815" r:id="rId12"/>
    <p:sldLayoutId id="2147483816" r:id="rId13"/>
    <p:sldLayoutId id="2147483819" r:id="rId14"/>
    <p:sldLayoutId id="2147483926" r:id="rId15"/>
    <p:sldLayoutId id="2147483931" r:id="rId16"/>
    <p:sldLayoutId id="2147484046" r:id="rId17"/>
    <p:sldLayoutId id="2147484047" r:id="rId18"/>
    <p:sldLayoutId id="2147484048" r:id="rId19"/>
    <p:sldLayoutId id="214748406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8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65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920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15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19" r:id="rId21"/>
    <p:sldLayoutId id="2147483889" r:id="rId22"/>
    <p:sldLayoutId id="2147483890" r:id="rId23"/>
    <p:sldLayoutId id="2147483891" r:id="rId24"/>
    <p:sldLayoutId id="21474838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8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60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1" r:id="rId11"/>
    <p:sldLayoutId id="21474840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214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team-meeting-foundations-checklist" TargetMode="External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11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5" Type="http://schemas.openxmlformats.org/officeDocument/2006/relationships/hyperlink" Target="https://sebacademy.edc.org/evaluation-schedule" TargetMode="External"/><Relationship Id="rId10" Type="http://schemas.openxmlformats.org/officeDocument/2006/relationships/image" Target="../media/image80.png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upporting-and-responding-educators-classroom-pbis-implementation-needs-guide-classroom-systems-and" TargetMode="External"/><Relationship Id="rId13" Type="http://schemas.openxmlformats.org/officeDocument/2006/relationships/image" Target="../media/image85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supporting-and-responding-students-social-emotional-and-behavioral-needs-classrooms" TargetMode="External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ebacademy.edc.org/subsist-pbis-sustainability-checklist" TargetMode="External"/><Relationship Id="rId11" Type="http://schemas.openxmlformats.org/officeDocument/2006/relationships/image" Target="../media/image83.png"/><Relationship Id="rId5" Type="http://schemas.openxmlformats.org/officeDocument/2006/relationships/hyperlink" Target="https://sebacademy.edc.org/pbis-cultural-responsiveness-field-guide" TargetMode="External"/><Relationship Id="rId10" Type="http://schemas.openxmlformats.org/officeDocument/2006/relationships/image" Target="../media/image82.png"/><Relationship Id="rId4" Type="http://schemas.openxmlformats.org/officeDocument/2006/relationships/hyperlink" Target="https://sebacademy.edc.org/integrated-tiered-fidelity-inventory-companion-guide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91.png"/><Relationship Id="rId4" Type="http://schemas.openxmlformats.org/officeDocument/2006/relationships/diagramData" Target="../diagrams/data5.xml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pbis-feedback-input-survey-manual" TargetMode="External"/><Relationship Id="rId13" Type="http://schemas.openxmlformats.org/officeDocument/2006/relationships/hyperlink" Target="https://sebacademy.edc.org/subsist-pbis-sustainability-checklist" TargetMode="External"/><Relationship Id="rId18" Type="http://schemas.openxmlformats.org/officeDocument/2006/relationships/image" Target="../media/image29.png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pbis-cultural-responsiveness-field-guide" TargetMode="External"/><Relationship Id="rId17" Type="http://schemas.openxmlformats.org/officeDocument/2006/relationships/hyperlink" Target="https://sebacademy.edc.org/rollout-checklist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sebacademy.edc.org/coaches-year-glance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integrated-tiered-fidelity-inventory-companion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supporting-and-responding-educators-classroom-pbis-implementation-needs-guide-classroom-systems-and" TargetMode="External"/><Relationship Id="rId10" Type="http://schemas.openxmlformats.org/officeDocument/2006/relationships/hyperlink" Target="https://sebacademy.edc.org/tiered-fidelity-inventory-tfi-manual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pbis-climate-survey-manual" TargetMode="External"/><Relationship Id="rId14" Type="http://schemas.openxmlformats.org/officeDocument/2006/relationships/hyperlink" Target="https://sebacademy.edc.org/supporting-and-responding-students-social-emotional-and-behavioral-needs-classroom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pbis-feedback-input-survey-manual" TargetMode="External"/><Relationship Id="rId13" Type="http://schemas.openxmlformats.org/officeDocument/2006/relationships/hyperlink" Target="https://sebacademy.edc.org/subsist-pbis-sustainability-checklist" TargetMode="External"/><Relationship Id="rId18" Type="http://schemas.openxmlformats.org/officeDocument/2006/relationships/image" Target="../media/image29.png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pbis-cultural-responsiveness-field-guide" TargetMode="External"/><Relationship Id="rId17" Type="http://schemas.openxmlformats.org/officeDocument/2006/relationships/hyperlink" Target="https://sebacademy.edc.org/rollout-checklist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sebacademy.edc.org/coaches-year-glanc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integrated-tiered-fidelity-inventory-companion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supporting-and-responding-educators-classroom-pbis-implementation-needs-guide-classroom-systems-and" TargetMode="External"/><Relationship Id="rId10" Type="http://schemas.openxmlformats.org/officeDocument/2006/relationships/hyperlink" Target="https://sebacademy.edc.org/tiered-fidelity-inventory-tfi-manual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pbis-climate-survey-manual" TargetMode="External"/><Relationship Id="rId14" Type="http://schemas.openxmlformats.org/officeDocument/2006/relationships/hyperlink" Target="https://sebacademy.edc.org/supporting-and-responding-students-social-emotional-and-behavioral-needs-classroom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 Meeting 2024-45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endParaRPr lang="en-US" sz="4267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Insert 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4434039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>
            <a:off x="4568689" y="1331843"/>
            <a:ext cx="4234070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2431639" y="735495"/>
            <a:ext cx="3992285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A4883-68BB-A9BB-A90F-32AFE767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 and Planning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865453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Complete one bullet for each area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Celebrations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Areas to Strengthen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Action Item 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Identify which data sources you will show case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Fidelity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Outcomes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Be prepared to share out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10290224" y="583028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8114381" y="6087812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490050" y="6012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689471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95640" y="2351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600" b="1" dirty="0"/>
              <a:t>Sustainablity</a:t>
            </a:r>
            <a:br>
              <a:rPr lang="en" sz="3600" b="1" dirty="0"/>
            </a:br>
            <a:r>
              <a:rPr lang="en" sz="3600" b="1" dirty="0"/>
              <a:t>Factors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9562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D9012-BBE6-AB8A-8107-D2B751F4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441000"/>
            <a:ext cx="3575240" cy="237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CF15F-EF62-120C-1CA6-0D394F359A0C}"/>
              </a:ext>
            </a:extLst>
          </p:cNvPr>
          <p:cNvSpPr/>
          <p:nvPr/>
        </p:nvSpPr>
        <p:spPr>
          <a:xfrm>
            <a:off x="6299200" y="4277360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current state of your school leadership team?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C96FE7-A212-AC4F-C1CD-EE3E04B3EBA4}"/>
              </a:ext>
            </a:extLst>
          </p:cNvPr>
          <p:cNvSpPr/>
          <p:nvPr/>
        </p:nvSpPr>
        <p:spPr>
          <a:xfrm>
            <a:off x="6299200" y="540331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anything needs improvement with your team?</a:t>
            </a:r>
          </a:p>
        </p:txBody>
      </p:sp>
    </p:spTree>
    <p:extLst>
      <p:ext uri="{BB962C8B-B14F-4D97-AF65-F5344CB8AC3E}">
        <p14:creationId xmlns:p14="http://schemas.microsoft.com/office/powerpoint/2010/main" val="1156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973185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38682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DF6E6-A47A-B292-E120-0FAC0EB9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16" y="1367036"/>
            <a:ext cx="4372831" cy="31643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F0A3F-D8A2-5DD9-290A-F2EE0D840CFC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completed your Fidelity check this year?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7ADC31-74E1-91E6-08EF-59369DE10DB1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these data to update your team’s action plan?</a:t>
            </a:r>
          </a:p>
        </p:txBody>
      </p:sp>
    </p:spTree>
    <p:extLst>
      <p:ext uri="{BB962C8B-B14F-4D97-AF65-F5344CB8AC3E}">
        <p14:creationId xmlns:p14="http://schemas.microsoft.com/office/powerpoint/2010/main" val="1494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30169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1026" name="Picture 2" descr="SWIS Users Manual 2019.indd">
            <a:extLst>
              <a:ext uri="{FF2B5EF4-FFF2-40B4-BE49-F238E27FC236}">
                <a16:creationId xmlns:a16="http://schemas.microsoft.com/office/drawing/2014/main" id="{D6024AC4-588F-468F-7FC5-5D0B2CD9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3" y="1304925"/>
            <a:ext cx="3851814" cy="37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A3D54A-8EC6-3773-FC25-DC9D3B62389D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your discipline data to make decisions?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CFD99-02ED-8038-3212-86CD834BE166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shared your discipline data with your staff this year?</a:t>
            </a:r>
          </a:p>
        </p:txBody>
      </p:sp>
    </p:spTree>
    <p:extLst>
      <p:ext uri="{BB962C8B-B14F-4D97-AF65-F5344CB8AC3E}">
        <p14:creationId xmlns:p14="http://schemas.microsoft.com/office/powerpoint/2010/main" val="4156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Implement PBIS in</a:t>
            </a:r>
            <a:br>
              <a:rPr lang="en-US" sz="3200" b="1" dirty="0"/>
            </a:br>
            <a:r>
              <a:rPr lang="en-US" sz="3200" b="1" dirty="0"/>
              <a:t>the classroom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0578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6B0A-923E-C93F-33F9-C41D6D49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1413518"/>
            <a:ext cx="4652097" cy="30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E78AE-1AC8-7EDC-0C98-64743DDDEA58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assessed the use of positive classroom practices?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F4A90-32B4-E739-2F17-8E55130438C0}"/>
              </a:ext>
            </a:extLst>
          </p:cNvPr>
          <p:cNvSpPr/>
          <p:nvPr/>
        </p:nvSpPr>
        <p:spPr>
          <a:xfrm>
            <a:off x="6593840" y="582263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provided PD on positive classroom practices?</a:t>
            </a:r>
          </a:p>
        </p:txBody>
      </p:sp>
    </p:spTree>
    <p:extLst>
      <p:ext uri="{BB962C8B-B14F-4D97-AF65-F5344CB8AC3E}">
        <p14:creationId xmlns:p14="http://schemas.microsoft.com/office/powerpoint/2010/main" val="1477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6626B0-491B-4DF3-9F3F-52B49B12230F}"/>
              </a:ext>
            </a:extLst>
          </p:cNvPr>
          <p:cNvGrpSpPr/>
          <p:nvPr/>
        </p:nvGrpSpPr>
        <p:grpSpPr>
          <a:xfrm>
            <a:off x="1534795" y="1440983"/>
            <a:ext cx="4358119" cy="4917688"/>
            <a:chOff x="921619" y="915429"/>
            <a:chExt cx="3268589" cy="3688266"/>
          </a:xfrm>
        </p:grpSpPr>
        <p:sp>
          <p:nvSpPr>
            <p:cNvPr id="121" name="Rectangle: Rounded Corners 120" descr="Badge 1">
              <a:extLst>
                <a:ext uri="{FF2B5EF4-FFF2-40B4-BE49-F238E27FC236}">
                  <a16:creationId xmlns:a16="http://schemas.microsoft.com/office/drawing/2014/main" id="{48E24030-1ABA-43AB-93DB-6BA906EB3FC1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2BB4F7-0DAD-4A1C-8CF1-6800CF7746BA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123" name="Rectangle: Rounded Corners 122" descr="Badge">
              <a:extLst>
                <a:ext uri="{FF2B5EF4-FFF2-40B4-BE49-F238E27FC236}">
                  <a16:creationId xmlns:a16="http://schemas.microsoft.com/office/drawing/2014/main" id="{87C67A42-B5C3-40E1-918E-0436FBBFBF3D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D08BB6-DA4B-44F5-BA1C-5F1061A9EA1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125" name="Rectangle: Rounded Corners 124" descr="Badge 3">
              <a:extLst>
                <a:ext uri="{FF2B5EF4-FFF2-40B4-BE49-F238E27FC236}">
                  <a16:creationId xmlns:a16="http://schemas.microsoft.com/office/drawing/2014/main" id="{AC41B807-BFDA-4191-8AC4-BD58DE724A1E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45849D-3AFD-4420-9805-15CDC7E8D546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27" name="Rectangle: Rounded Corners 126" descr="Badge 4">
              <a:extLst>
                <a:ext uri="{FF2B5EF4-FFF2-40B4-BE49-F238E27FC236}">
                  <a16:creationId xmlns:a16="http://schemas.microsoft.com/office/drawing/2014/main" id="{802C19C0-6554-4075-9FFA-4B1B1BB8B0D3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5CFCCB-F949-4E3D-A2D9-00EC5FE7C19B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29" name="Rectangle: Rounded Corners 128" descr="Badge 5">
              <a:extLst>
                <a:ext uri="{FF2B5EF4-FFF2-40B4-BE49-F238E27FC236}">
                  <a16:creationId xmlns:a16="http://schemas.microsoft.com/office/drawing/2014/main" id="{70BF5C92-1195-4D63-95C4-1A5048BB58B3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B4B37E-504B-4BAB-A612-FA087CC734C4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class-wide expectations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B1DA8-6048-4C51-B323-5577A2ED330F}"/>
              </a:ext>
            </a:extLst>
          </p:cNvPr>
          <p:cNvGrpSpPr/>
          <p:nvPr/>
        </p:nvGrpSpPr>
        <p:grpSpPr>
          <a:xfrm>
            <a:off x="6088876" y="1452253"/>
            <a:ext cx="4993309" cy="4917688"/>
            <a:chOff x="4968982" y="1003563"/>
            <a:chExt cx="3744982" cy="3688266"/>
          </a:xfrm>
        </p:grpSpPr>
        <p:sp>
          <p:nvSpPr>
            <p:cNvPr id="109" name="Rectangle: Rounded Corners 108" descr="Badge 6">
              <a:extLst>
                <a:ext uri="{FF2B5EF4-FFF2-40B4-BE49-F238E27FC236}">
                  <a16:creationId xmlns:a16="http://schemas.microsoft.com/office/drawing/2014/main" id="{C08C3990-B37D-465D-8F16-037DFCFDD8DD}"/>
                </a:ext>
              </a:extLst>
            </p:cNvPr>
            <p:cNvSpPr/>
            <p:nvPr/>
          </p:nvSpPr>
          <p:spPr>
            <a:xfrm>
              <a:off x="4968982" y="1003563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297B75-69B2-4463-ABC5-9280389C9508}"/>
                </a:ext>
              </a:extLst>
            </p:cNvPr>
            <p:cNvSpPr/>
            <p:nvPr/>
          </p:nvSpPr>
          <p:spPr>
            <a:xfrm>
              <a:off x="5682406" y="1003563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 to strengthen appropriate behaviors</a:t>
              </a:r>
            </a:p>
          </p:txBody>
        </p:sp>
        <p:sp>
          <p:nvSpPr>
            <p:cNvPr id="111" name="Rectangle: Rounded Corners 110" descr="Badge 7">
              <a:extLst>
                <a:ext uri="{FF2B5EF4-FFF2-40B4-BE49-F238E27FC236}">
                  <a16:creationId xmlns:a16="http://schemas.microsoft.com/office/drawing/2014/main" id="{75297958-C1F7-4CF8-8729-A86768540184}"/>
                </a:ext>
              </a:extLst>
            </p:cNvPr>
            <p:cNvSpPr/>
            <p:nvPr/>
          </p:nvSpPr>
          <p:spPr>
            <a:xfrm>
              <a:off x="4968982" y="175736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A34E11-CA02-449C-B3D6-118B8EBB6565}"/>
                </a:ext>
              </a:extLst>
            </p:cNvPr>
            <p:cNvSpPr/>
            <p:nvPr/>
          </p:nvSpPr>
          <p:spPr>
            <a:xfrm>
              <a:off x="5682406" y="1757369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to discourage violations of expectations</a:t>
              </a:r>
            </a:p>
          </p:txBody>
        </p:sp>
        <p:sp>
          <p:nvSpPr>
            <p:cNvPr id="113" name="Rectangle: Rounded Corners 112" descr="Badge 8">
              <a:extLst>
                <a:ext uri="{FF2B5EF4-FFF2-40B4-BE49-F238E27FC236}">
                  <a16:creationId xmlns:a16="http://schemas.microsoft.com/office/drawing/2014/main" id="{58D3B169-09FB-49B4-B1C7-C8ADE55759FF}"/>
                </a:ext>
              </a:extLst>
            </p:cNvPr>
            <p:cNvSpPr/>
            <p:nvPr/>
          </p:nvSpPr>
          <p:spPr>
            <a:xfrm>
              <a:off x="4968982" y="251117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6AECA2-52F4-4DC0-8491-1FF05BBC55C3}"/>
                </a:ext>
              </a:extLst>
            </p:cNvPr>
            <p:cNvSpPr/>
            <p:nvPr/>
          </p:nvSpPr>
          <p:spPr>
            <a:xfrm>
              <a:off x="5682406" y="2511175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data-based procedures for monitoring</a:t>
              </a:r>
            </a:p>
          </p:txBody>
        </p:sp>
        <p:sp>
          <p:nvSpPr>
            <p:cNvPr id="115" name="Rectangle: Rounded Corners 114" descr="Badge 9">
              <a:extLst>
                <a:ext uri="{FF2B5EF4-FFF2-40B4-BE49-F238E27FC236}">
                  <a16:creationId xmlns:a16="http://schemas.microsoft.com/office/drawing/2014/main" id="{0D8A85EC-7E61-419F-95FD-F9814318480D}"/>
                </a:ext>
              </a:extLst>
            </p:cNvPr>
            <p:cNvSpPr/>
            <p:nvPr/>
          </p:nvSpPr>
          <p:spPr>
            <a:xfrm>
              <a:off x="4968982" y="326498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709BD0-F77B-41A0-BB01-51A0D523B490}"/>
                </a:ext>
              </a:extLst>
            </p:cNvPr>
            <p:cNvSpPr/>
            <p:nvPr/>
          </p:nvSpPr>
          <p:spPr>
            <a:xfrm>
              <a:off x="5682406" y="3264981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systems to support staff</a:t>
              </a:r>
            </a:p>
          </p:txBody>
        </p:sp>
        <p:sp>
          <p:nvSpPr>
            <p:cNvPr id="117" name="Rectangle: Rounded Corners 116" descr="Badge 10">
              <a:extLst>
                <a:ext uri="{FF2B5EF4-FFF2-40B4-BE49-F238E27FC236}">
                  <a16:creationId xmlns:a16="http://schemas.microsoft.com/office/drawing/2014/main" id="{FB1586BF-6840-429B-BA7B-54B75E1E3C82}"/>
                </a:ext>
              </a:extLst>
            </p:cNvPr>
            <p:cNvSpPr/>
            <p:nvPr/>
          </p:nvSpPr>
          <p:spPr>
            <a:xfrm>
              <a:off x="4968982" y="4018788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1252A-82CE-4E83-98A6-9D530FA5384C}"/>
                </a:ext>
              </a:extLst>
            </p:cNvPr>
            <p:cNvSpPr/>
            <p:nvPr/>
          </p:nvSpPr>
          <p:spPr>
            <a:xfrm>
              <a:off x="5682406" y="4018788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Build routines to ensure ongoing implementation</a:t>
              </a:r>
            </a:p>
          </p:txBody>
        </p:sp>
      </p:grpSp>
      <p:sp>
        <p:nvSpPr>
          <p:cNvPr id="132" name="Title 131">
            <a:extLst>
              <a:ext uri="{FF2B5EF4-FFF2-40B4-BE49-F238E27FC236}">
                <a16:creationId xmlns:a16="http://schemas.microsoft.com/office/drawing/2014/main" id="{B9E9C2F9-D98C-4B15-AECB-B7870827A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3269" y="292115"/>
            <a:ext cx="9988625" cy="897388"/>
          </a:xfrm>
          <a:custGeom>
            <a:avLst/>
            <a:gdLst>
              <a:gd name="connsiteX0" fmla="*/ 0 w 5442331"/>
              <a:gd name="connsiteY0" fmla="*/ 67304 h 673041"/>
              <a:gd name="connsiteX1" fmla="*/ 67304 w 5442331"/>
              <a:gd name="connsiteY1" fmla="*/ 0 h 673041"/>
              <a:gd name="connsiteX2" fmla="*/ 5375027 w 5442331"/>
              <a:gd name="connsiteY2" fmla="*/ 0 h 673041"/>
              <a:gd name="connsiteX3" fmla="*/ 5442331 w 5442331"/>
              <a:gd name="connsiteY3" fmla="*/ 67304 h 673041"/>
              <a:gd name="connsiteX4" fmla="*/ 5442331 w 5442331"/>
              <a:gd name="connsiteY4" fmla="*/ 605737 h 673041"/>
              <a:gd name="connsiteX5" fmla="*/ 5375027 w 5442331"/>
              <a:gd name="connsiteY5" fmla="*/ 673041 h 673041"/>
              <a:gd name="connsiteX6" fmla="*/ 67304 w 5442331"/>
              <a:gd name="connsiteY6" fmla="*/ 673041 h 673041"/>
              <a:gd name="connsiteX7" fmla="*/ 0 w 5442331"/>
              <a:gd name="connsiteY7" fmla="*/ 605737 h 673041"/>
              <a:gd name="connsiteX8" fmla="*/ 0 w 5442331"/>
              <a:gd name="connsiteY8" fmla="*/ 67304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331" h="673041">
                <a:moveTo>
                  <a:pt x="0" y="67304"/>
                </a:moveTo>
                <a:cubicBezTo>
                  <a:pt x="0" y="30133"/>
                  <a:pt x="30133" y="0"/>
                  <a:pt x="67304" y="0"/>
                </a:cubicBezTo>
                <a:lnTo>
                  <a:pt x="5375027" y="0"/>
                </a:lnTo>
                <a:cubicBezTo>
                  <a:pt x="5412198" y="0"/>
                  <a:pt x="5442331" y="30133"/>
                  <a:pt x="5442331" y="67304"/>
                </a:cubicBezTo>
                <a:lnTo>
                  <a:pt x="5442331" y="605737"/>
                </a:lnTo>
                <a:cubicBezTo>
                  <a:pt x="5442331" y="642908"/>
                  <a:pt x="5412198" y="673041"/>
                  <a:pt x="5375027" y="673041"/>
                </a:cubicBezTo>
                <a:lnTo>
                  <a:pt x="67304" y="673041"/>
                </a:lnTo>
                <a:cubicBezTo>
                  <a:pt x="30133" y="673041"/>
                  <a:pt x="0" y="642908"/>
                  <a:pt x="0" y="605737"/>
                </a:cubicBezTo>
                <a:lnTo>
                  <a:pt x="0" y="673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884" tIns="94017" rIns="127884" bIns="94017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3706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GETTING STARTED WITH SWPBIS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38BE220-A289-58D5-3094-F2F05F0449D4}"/>
              </a:ext>
            </a:extLst>
          </p:cNvPr>
          <p:cNvSpPr/>
          <p:nvPr/>
        </p:nvSpPr>
        <p:spPr>
          <a:xfrm>
            <a:off x="745958" y="1540042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4DAF291-7FA6-2AE9-ED62-44EA30DF925E}"/>
              </a:ext>
            </a:extLst>
          </p:cNvPr>
          <p:cNvSpPr/>
          <p:nvPr/>
        </p:nvSpPr>
        <p:spPr>
          <a:xfrm>
            <a:off x="843939" y="5472553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41CAEC3-E2DC-84FD-F9FC-8E17DDFC0D6F}"/>
              </a:ext>
            </a:extLst>
          </p:cNvPr>
          <p:cNvSpPr/>
          <p:nvPr/>
        </p:nvSpPr>
        <p:spPr>
          <a:xfrm>
            <a:off x="11251847" y="3629115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F208D55-C342-A8CC-29F9-78AC32FA4E1B}"/>
              </a:ext>
            </a:extLst>
          </p:cNvPr>
          <p:cNvSpPr/>
          <p:nvPr/>
        </p:nvSpPr>
        <p:spPr>
          <a:xfrm>
            <a:off x="11314876" y="5521441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04650"/>
              </p:ext>
            </p:extLst>
          </p:nvPr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31053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25AB927-CC44-E25E-A3BD-6A1B1893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8117" y="1786970"/>
            <a:ext cx="8978120" cy="37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69B92-B42E-8432-BF17-9FE4513FE9A3}"/>
              </a:ext>
            </a:extLst>
          </p:cNvPr>
          <p:cNvSpPr txBox="1"/>
          <p:nvPr/>
        </p:nvSpPr>
        <p:spPr>
          <a:xfrm>
            <a:off x="453100" y="5726354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Advanced Action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5717347" y="5903869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Evaluation Schedule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13625-016F-82D8-DB3F-439A1A8A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16" y="1669931"/>
            <a:ext cx="3285902" cy="41280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D47D-797F-A197-017B-459CEC4D0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957" y="1786970"/>
            <a:ext cx="5145392" cy="390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7CC3E-6AC4-C03C-3C35-2B725169EE4F}"/>
              </a:ext>
            </a:extLst>
          </p:cNvPr>
          <p:cNvSpPr txBox="1"/>
          <p:nvPr/>
        </p:nvSpPr>
        <p:spPr>
          <a:xfrm>
            <a:off x="3174785" y="5949095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Leadership Team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3B90E-6073-93F0-89CE-C30F7A63239D}"/>
              </a:ext>
            </a:extLst>
          </p:cNvPr>
          <p:cNvGrpSpPr/>
          <p:nvPr/>
        </p:nvGrpSpPr>
        <p:grpSpPr>
          <a:xfrm>
            <a:off x="7995472" y="1129470"/>
            <a:ext cx="3918411" cy="4774399"/>
            <a:chOff x="8479014" y="1712617"/>
            <a:chExt cx="3533604" cy="44519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60BEFC-7642-738C-C9CF-418E6939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4140" y="3243856"/>
              <a:ext cx="2248478" cy="29207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F1E40A-0932-F6D5-3073-149B8BDB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9014" y="1712617"/>
              <a:ext cx="2258610" cy="292074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C8E578-4CBC-D4B5-67EB-14D261B9F256}"/>
              </a:ext>
            </a:extLst>
          </p:cNvPr>
          <p:cNvSpPr txBox="1"/>
          <p:nvPr/>
        </p:nvSpPr>
        <p:spPr>
          <a:xfrm>
            <a:off x="8913889" y="6036594"/>
            <a:ext cx="282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Climate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 and Feedback Surveys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139556" y="5684132"/>
            <a:ext cx="375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TFI Manual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Integrated Companion Guide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Culturally Responsive Field Guide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1B6A1-C403-45FE-02F0-7EA66F9E4909}"/>
              </a:ext>
            </a:extLst>
          </p:cNvPr>
          <p:cNvSpPr txBox="1"/>
          <p:nvPr/>
        </p:nvSpPr>
        <p:spPr>
          <a:xfrm>
            <a:off x="4808588" y="5987713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Sustainability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888E1-F61D-F23C-8825-FA2FB23AB94B}"/>
              </a:ext>
            </a:extLst>
          </p:cNvPr>
          <p:cNvSpPr txBox="1"/>
          <p:nvPr/>
        </p:nvSpPr>
        <p:spPr>
          <a:xfrm>
            <a:off x="7327849" y="4755399"/>
            <a:ext cx="208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Classroom Practices Brief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EBB8-6FCA-23AC-7193-FD3432232A41}"/>
              </a:ext>
            </a:extLst>
          </p:cNvPr>
          <p:cNvSpPr txBox="1"/>
          <p:nvPr/>
        </p:nvSpPr>
        <p:spPr>
          <a:xfrm>
            <a:off x="9683249" y="5703578"/>
            <a:ext cx="252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Classroom Systems &amp;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Brief - Teachers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B1E3E-BF5B-F071-F98B-ADD27E6F6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086" y="2197721"/>
            <a:ext cx="3121170" cy="37899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6591-C065-2778-F21A-4D21D28F7520}"/>
              </a:ext>
            </a:extLst>
          </p:cNvPr>
          <p:cNvGrpSpPr/>
          <p:nvPr/>
        </p:nvGrpSpPr>
        <p:grpSpPr>
          <a:xfrm>
            <a:off x="71141" y="1224294"/>
            <a:ext cx="4541596" cy="4398505"/>
            <a:chOff x="95385" y="1191711"/>
            <a:chExt cx="4541596" cy="4398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1B9AA9-07FB-7E11-18DE-8D54B5148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69" y="1191711"/>
              <a:ext cx="3866400" cy="35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EAC225-3205-D84E-E965-9FA8C3CCBD8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85" y="2538876"/>
              <a:ext cx="2510612" cy="305134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E41F52-D1EA-2379-9534-BAC3BBC4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1286" y="2791431"/>
              <a:ext cx="2415695" cy="255820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860F9C-82D6-84F2-799C-04B334AC0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6451" y="2502760"/>
            <a:ext cx="3244445" cy="3428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9CCF30-DA77-0481-35E3-7303F39E2266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b="49879"/>
          <a:stretch/>
        </p:blipFill>
        <p:spPr>
          <a:xfrm>
            <a:off x="6636266" y="1191711"/>
            <a:ext cx="2617977" cy="330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9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600" dirty="0">
                <a:solidFill>
                  <a:schemeClr val="bg1"/>
                </a:solidFill>
                <a:cs typeface="Calibri Light"/>
              </a:rPr>
              <a:t>SUSTAINABILITY FACTORS</a:t>
            </a:r>
            <a:endParaRPr lang="en-US" sz="360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371" y="1351962"/>
            <a:ext cx="6688954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What is something to </a:t>
            </a:r>
            <a:r>
              <a:rPr lang="en-US" sz="2800" b="1" dirty="0">
                <a:solidFill>
                  <a:schemeClr val="tx1"/>
                </a:solidFill>
              </a:rPr>
              <a:t>celebrate</a:t>
            </a:r>
            <a:r>
              <a:rPr lang="en-US" sz="2800" dirty="0">
                <a:solidFill>
                  <a:schemeClr val="tx1"/>
                </a:solidFill>
              </a:rPr>
              <a:t> &amp; something you’re </a:t>
            </a:r>
            <a:r>
              <a:rPr lang="en-US" sz="2800" b="1" dirty="0">
                <a:solidFill>
                  <a:schemeClr val="tx1"/>
                </a:solidFill>
              </a:rPr>
              <a:t>working on </a:t>
            </a:r>
            <a:r>
              <a:rPr lang="en-US" sz="2800" dirty="0">
                <a:solidFill>
                  <a:schemeClr val="tx1"/>
                </a:solidFill>
              </a:rPr>
              <a:t>related to Sustainability Factors of:</a:t>
            </a:r>
          </a:p>
          <a:p>
            <a:pPr marL="18626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Team functioning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implementation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discipline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Positive classroom practices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9910756" y="533266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5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7734913" y="5590197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110582" y="5514849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grpSp>
        <p:nvGrpSpPr>
          <p:cNvPr id="2" name="Google Shape;16036;p73">
            <a:extLst>
              <a:ext uri="{FF2B5EF4-FFF2-40B4-BE49-F238E27FC236}">
                <a16:creationId xmlns:a16="http://schemas.microsoft.com/office/drawing/2014/main" id="{5361B1B7-B262-B42B-0F96-552AA75B1706}"/>
              </a:ext>
            </a:extLst>
          </p:cNvPr>
          <p:cNvGrpSpPr/>
          <p:nvPr/>
        </p:nvGrpSpPr>
        <p:grpSpPr>
          <a:xfrm>
            <a:off x="8299583" y="3182004"/>
            <a:ext cx="2300168" cy="1714788"/>
            <a:chOff x="1798763" y="3395401"/>
            <a:chExt cx="376185" cy="280448"/>
          </a:xfrm>
        </p:grpSpPr>
        <p:sp>
          <p:nvSpPr>
            <p:cNvPr id="3" name="Google Shape;16037;p73">
              <a:extLst>
                <a:ext uri="{FF2B5EF4-FFF2-40B4-BE49-F238E27FC236}">
                  <a16:creationId xmlns:a16="http://schemas.microsoft.com/office/drawing/2014/main" id="{635B541C-79A1-1719-6751-250917FAA852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038;p73">
              <a:extLst>
                <a:ext uri="{FF2B5EF4-FFF2-40B4-BE49-F238E27FC236}">
                  <a16:creationId xmlns:a16="http://schemas.microsoft.com/office/drawing/2014/main" id="{8E881B37-FC4F-5E20-4F4F-28FEF204118E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039;p73">
              <a:extLst>
                <a:ext uri="{FF2B5EF4-FFF2-40B4-BE49-F238E27FC236}">
                  <a16:creationId xmlns:a16="http://schemas.microsoft.com/office/drawing/2014/main" id="{3C2DCFB1-D39D-29D4-17D8-B9CC82104709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040;p73">
              <a:extLst>
                <a:ext uri="{FF2B5EF4-FFF2-40B4-BE49-F238E27FC236}">
                  <a16:creationId xmlns:a16="http://schemas.microsoft.com/office/drawing/2014/main" id="{9BA039F8-DE8C-8841-A472-891D5458AFB6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041;p73">
              <a:extLst>
                <a:ext uri="{FF2B5EF4-FFF2-40B4-BE49-F238E27FC236}">
                  <a16:creationId xmlns:a16="http://schemas.microsoft.com/office/drawing/2014/main" id="{CDDBDC66-BD57-A3C4-D5A4-E583FAAF925F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42;p73">
              <a:extLst>
                <a:ext uri="{FF2B5EF4-FFF2-40B4-BE49-F238E27FC236}">
                  <a16:creationId xmlns:a16="http://schemas.microsoft.com/office/drawing/2014/main" id="{116608CC-1CA0-9BDA-B337-FD0DFAFDBE8F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43;p73">
              <a:extLst>
                <a:ext uri="{FF2B5EF4-FFF2-40B4-BE49-F238E27FC236}">
                  <a16:creationId xmlns:a16="http://schemas.microsoft.com/office/drawing/2014/main" id="{FB76A505-E93A-24A9-3C42-E8B03865BA96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4;p73">
              <a:extLst>
                <a:ext uri="{FF2B5EF4-FFF2-40B4-BE49-F238E27FC236}">
                  <a16:creationId xmlns:a16="http://schemas.microsoft.com/office/drawing/2014/main" id="{46F65EEA-7BCD-BC55-C350-D63EFF3782D8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5;p73">
              <a:extLst>
                <a:ext uri="{FF2B5EF4-FFF2-40B4-BE49-F238E27FC236}">
                  <a16:creationId xmlns:a16="http://schemas.microsoft.com/office/drawing/2014/main" id="{ADADBF28-2AF3-6C5A-FCED-5FC222D405C9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6;p73">
              <a:extLst>
                <a:ext uri="{FF2B5EF4-FFF2-40B4-BE49-F238E27FC236}">
                  <a16:creationId xmlns:a16="http://schemas.microsoft.com/office/drawing/2014/main" id="{4C0973C0-727B-57E3-FE88-BA7DFDE13FEE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7;p73">
              <a:extLst>
                <a:ext uri="{FF2B5EF4-FFF2-40B4-BE49-F238E27FC236}">
                  <a16:creationId xmlns:a16="http://schemas.microsoft.com/office/drawing/2014/main" id="{AE66B228-B21B-4421-2B68-EAFDD9F90793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8;p73">
              <a:extLst>
                <a:ext uri="{FF2B5EF4-FFF2-40B4-BE49-F238E27FC236}">
                  <a16:creationId xmlns:a16="http://schemas.microsoft.com/office/drawing/2014/main" id="{7E226EA8-0BA7-CA40-8D6D-8C78AD1DCC8F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9;p73">
              <a:extLst>
                <a:ext uri="{FF2B5EF4-FFF2-40B4-BE49-F238E27FC236}">
                  <a16:creationId xmlns:a16="http://schemas.microsoft.com/office/drawing/2014/main" id="{DB922B34-0EA1-E866-4746-EEAA40EA618D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50;p73">
              <a:extLst>
                <a:ext uri="{FF2B5EF4-FFF2-40B4-BE49-F238E27FC236}">
                  <a16:creationId xmlns:a16="http://schemas.microsoft.com/office/drawing/2014/main" id="{40638C49-A2E5-776E-5130-AFD290F0BB99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51;p73">
              <a:extLst>
                <a:ext uri="{FF2B5EF4-FFF2-40B4-BE49-F238E27FC236}">
                  <a16:creationId xmlns:a16="http://schemas.microsoft.com/office/drawing/2014/main" id="{EAEC76AD-2059-A65F-7050-A97A3DF07229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52;p73">
              <a:extLst>
                <a:ext uri="{FF2B5EF4-FFF2-40B4-BE49-F238E27FC236}">
                  <a16:creationId xmlns:a16="http://schemas.microsoft.com/office/drawing/2014/main" id="{2D553DC1-2E58-F46C-3F84-841A735B836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53;p73">
              <a:extLst>
                <a:ext uri="{FF2B5EF4-FFF2-40B4-BE49-F238E27FC236}">
                  <a16:creationId xmlns:a16="http://schemas.microsoft.com/office/drawing/2014/main" id="{C9187385-7AD0-1271-043C-3FEDD4A472F9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4;p73">
              <a:extLst>
                <a:ext uri="{FF2B5EF4-FFF2-40B4-BE49-F238E27FC236}">
                  <a16:creationId xmlns:a16="http://schemas.microsoft.com/office/drawing/2014/main" id="{2EDF108F-5FBC-ED3A-EF6C-E575A22182E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5;p73">
              <a:extLst>
                <a:ext uri="{FF2B5EF4-FFF2-40B4-BE49-F238E27FC236}">
                  <a16:creationId xmlns:a16="http://schemas.microsoft.com/office/drawing/2014/main" id="{D2D29785-0F68-06E5-7022-3FF5C32A574C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6;p73">
              <a:extLst>
                <a:ext uri="{FF2B5EF4-FFF2-40B4-BE49-F238E27FC236}">
                  <a16:creationId xmlns:a16="http://schemas.microsoft.com/office/drawing/2014/main" id="{215AC610-DAD0-2915-744E-59E74EBC99C9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7;p73">
              <a:extLst>
                <a:ext uri="{FF2B5EF4-FFF2-40B4-BE49-F238E27FC236}">
                  <a16:creationId xmlns:a16="http://schemas.microsoft.com/office/drawing/2014/main" id="{BFAADAF4-E88D-042A-4C48-1D5C38031FD6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8;p73">
              <a:extLst>
                <a:ext uri="{FF2B5EF4-FFF2-40B4-BE49-F238E27FC236}">
                  <a16:creationId xmlns:a16="http://schemas.microsoft.com/office/drawing/2014/main" id="{F1A1BE2F-E241-A65B-B394-BFB9907ADDF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9;p73">
              <a:extLst>
                <a:ext uri="{FF2B5EF4-FFF2-40B4-BE49-F238E27FC236}">
                  <a16:creationId xmlns:a16="http://schemas.microsoft.com/office/drawing/2014/main" id="{E559E9A4-12B7-D1BB-ADEF-793EBCFF58F7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60;p73">
              <a:extLst>
                <a:ext uri="{FF2B5EF4-FFF2-40B4-BE49-F238E27FC236}">
                  <a16:creationId xmlns:a16="http://schemas.microsoft.com/office/drawing/2014/main" id="{16ABE457-E971-FA17-70BF-EBBB05034532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61;p73">
              <a:extLst>
                <a:ext uri="{FF2B5EF4-FFF2-40B4-BE49-F238E27FC236}">
                  <a16:creationId xmlns:a16="http://schemas.microsoft.com/office/drawing/2014/main" id="{EB9926BC-68EE-F65E-6A15-92487DDCCA27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62;p73">
              <a:extLst>
                <a:ext uri="{FF2B5EF4-FFF2-40B4-BE49-F238E27FC236}">
                  <a16:creationId xmlns:a16="http://schemas.microsoft.com/office/drawing/2014/main" id="{AF51A2C4-2561-E4C1-6132-E4728FDB9D3A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63;p73">
              <a:extLst>
                <a:ext uri="{FF2B5EF4-FFF2-40B4-BE49-F238E27FC236}">
                  <a16:creationId xmlns:a16="http://schemas.microsoft.com/office/drawing/2014/main" id="{5263A611-9247-CEC3-71A2-07891F16EBB5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4;p73">
              <a:extLst>
                <a:ext uri="{FF2B5EF4-FFF2-40B4-BE49-F238E27FC236}">
                  <a16:creationId xmlns:a16="http://schemas.microsoft.com/office/drawing/2014/main" id="{31B48B43-165B-55D4-E343-3541CB60E508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065;p73">
              <a:extLst>
                <a:ext uri="{FF2B5EF4-FFF2-40B4-BE49-F238E27FC236}">
                  <a16:creationId xmlns:a16="http://schemas.microsoft.com/office/drawing/2014/main" id="{8399A531-DD28-0E84-8E3F-136FA7376E19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066;p73">
              <a:extLst>
                <a:ext uri="{FF2B5EF4-FFF2-40B4-BE49-F238E27FC236}">
                  <a16:creationId xmlns:a16="http://schemas.microsoft.com/office/drawing/2014/main" id="{801124FF-2689-76DF-7C9A-5A4F43DEBAA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067;p73">
              <a:extLst>
                <a:ext uri="{FF2B5EF4-FFF2-40B4-BE49-F238E27FC236}">
                  <a16:creationId xmlns:a16="http://schemas.microsoft.com/office/drawing/2014/main" id="{994D8235-948E-05A4-303E-E80F5884A339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9682;p69">
            <a:extLst>
              <a:ext uri="{FF2B5EF4-FFF2-40B4-BE49-F238E27FC236}">
                <a16:creationId xmlns:a16="http://schemas.microsoft.com/office/drawing/2014/main" id="{5538EE3C-8647-F064-DD4D-76AC982748C9}"/>
              </a:ext>
            </a:extLst>
          </p:cNvPr>
          <p:cNvGrpSpPr/>
          <p:nvPr/>
        </p:nvGrpSpPr>
        <p:grpSpPr>
          <a:xfrm>
            <a:off x="9277888" y="2164969"/>
            <a:ext cx="2290529" cy="2734701"/>
            <a:chOff x="7159964" y="1971904"/>
            <a:chExt cx="291564" cy="348103"/>
          </a:xfrm>
        </p:grpSpPr>
        <p:sp>
          <p:nvSpPr>
            <p:cNvPr id="57" name="Google Shape;9683;p69">
              <a:extLst>
                <a:ext uri="{FF2B5EF4-FFF2-40B4-BE49-F238E27FC236}">
                  <a16:creationId xmlns:a16="http://schemas.microsoft.com/office/drawing/2014/main" id="{08F76344-8BD6-5F64-0D58-0E219D7E7631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684;p69">
              <a:extLst>
                <a:ext uri="{FF2B5EF4-FFF2-40B4-BE49-F238E27FC236}">
                  <a16:creationId xmlns:a16="http://schemas.microsoft.com/office/drawing/2014/main" id="{274E9795-D293-8C8A-A836-66C8E39D5992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694;p69">
              <a:extLst>
                <a:ext uri="{FF2B5EF4-FFF2-40B4-BE49-F238E27FC236}">
                  <a16:creationId xmlns:a16="http://schemas.microsoft.com/office/drawing/2014/main" id="{D8512E94-B6EC-4E27-0337-2DDA29FF0A3E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9695;p69">
              <a:extLst>
                <a:ext uri="{FF2B5EF4-FFF2-40B4-BE49-F238E27FC236}">
                  <a16:creationId xmlns:a16="http://schemas.microsoft.com/office/drawing/2014/main" id="{C60B7832-A86C-5C36-F259-931BCF4F639F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9696;p69">
              <a:extLst>
                <a:ext uri="{FF2B5EF4-FFF2-40B4-BE49-F238E27FC236}">
                  <a16:creationId xmlns:a16="http://schemas.microsoft.com/office/drawing/2014/main" id="{44690182-2A24-69B7-1592-DFEF7F02BB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9697;p69">
              <a:extLst>
                <a:ext uri="{FF2B5EF4-FFF2-40B4-BE49-F238E27FC236}">
                  <a16:creationId xmlns:a16="http://schemas.microsoft.com/office/drawing/2014/main" id="{82D99039-7BF9-74CF-CC85-B150153BC447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9698;p69">
              <a:extLst>
                <a:ext uri="{FF2B5EF4-FFF2-40B4-BE49-F238E27FC236}">
                  <a16:creationId xmlns:a16="http://schemas.microsoft.com/office/drawing/2014/main" id="{CB13783F-0C13-0FAC-9EFB-3AB3A9D8882A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9699;p69">
              <a:extLst>
                <a:ext uri="{FF2B5EF4-FFF2-40B4-BE49-F238E27FC236}">
                  <a16:creationId xmlns:a16="http://schemas.microsoft.com/office/drawing/2014/main" id="{501B8FEF-CFA1-10B3-6EEF-EC0AB299C06A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9700;p69">
              <a:extLst>
                <a:ext uri="{FF2B5EF4-FFF2-40B4-BE49-F238E27FC236}">
                  <a16:creationId xmlns:a16="http://schemas.microsoft.com/office/drawing/2014/main" id="{D07E4E64-C360-F598-FE7C-338601DA4D1D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9701;p69">
              <a:extLst>
                <a:ext uri="{FF2B5EF4-FFF2-40B4-BE49-F238E27FC236}">
                  <a16:creationId xmlns:a16="http://schemas.microsoft.com/office/drawing/2014/main" id="{2E5185B8-4618-0C07-67D0-82E73ED3F215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9702;p69">
              <a:extLst>
                <a:ext uri="{FF2B5EF4-FFF2-40B4-BE49-F238E27FC236}">
                  <a16:creationId xmlns:a16="http://schemas.microsoft.com/office/drawing/2014/main" id="{EA5A6368-2DDD-38CF-6BC3-CF64E408C13C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9703;p69">
              <a:extLst>
                <a:ext uri="{FF2B5EF4-FFF2-40B4-BE49-F238E27FC236}">
                  <a16:creationId xmlns:a16="http://schemas.microsoft.com/office/drawing/2014/main" id="{CB39BD21-A691-B42C-A5E8-0FD90D1582D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9704;p69">
              <a:extLst>
                <a:ext uri="{FF2B5EF4-FFF2-40B4-BE49-F238E27FC236}">
                  <a16:creationId xmlns:a16="http://schemas.microsoft.com/office/drawing/2014/main" id="{37705E6E-D8F7-CC12-4681-EBAA5CC42647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9705;p69">
              <a:extLst>
                <a:ext uri="{FF2B5EF4-FFF2-40B4-BE49-F238E27FC236}">
                  <a16:creationId xmlns:a16="http://schemas.microsoft.com/office/drawing/2014/main" id="{1529A295-5AF3-9B54-4EE0-7341B3E50944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9706;p69">
              <a:extLst>
                <a:ext uri="{FF2B5EF4-FFF2-40B4-BE49-F238E27FC236}">
                  <a16:creationId xmlns:a16="http://schemas.microsoft.com/office/drawing/2014/main" id="{0DCB5D49-94CA-CC67-622C-550D7F4C25A3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9707;p69">
              <a:extLst>
                <a:ext uri="{FF2B5EF4-FFF2-40B4-BE49-F238E27FC236}">
                  <a16:creationId xmlns:a16="http://schemas.microsoft.com/office/drawing/2014/main" id="{FD4DCDD6-17E8-77B3-768B-5AF98FB3538F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9708;p69">
              <a:extLst>
                <a:ext uri="{FF2B5EF4-FFF2-40B4-BE49-F238E27FC236}">
                  <a16:creationId xmlns:a16="http://schemas.microsoft.com/office/drawing/2014/main" id="{2C3717C3-F873-A0FE-0973-240B9114C788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9709;p69">
              <a:extLst>
                <a:ext uri="{FF2B5EF4-FFF2-40B4-BE49-F238E27FC236}">
                  <a16:creationId xmlns:a16="http://schemas.microsoft.com/office/drawing/2014/main" id="{925F4C13-452A-3260-FEB0-5C72D2490266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9710;p69">
              <a:extLst>
                <a:ext uri="{FF2B5EF4-FFF2-40B4-BE49-F238E27FC236}">
                  <a16:creationId xmlns:a16="http://schemas.microsoft.com/office/drawing/2014/main" id="{D97BD06F-B3DC-7B54-BCFC-85D46924A7AC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9711;p69">
              <a:extLst>
                <a:ext uri="{FF2B5EF4-FFF2-40B4-BE49-F238E27FC236}">
                  <a16:creationId xmlns:a16="http://schemas.microsoft.com/office/drawing/2014/main" id="{CCEF2D9C-C9E7-26ED-C4AE-F219E5A42528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9712;p69">
              <a:extLst>
                <a:ext uri="{FF2B5EF4-FFF2-40B4-BE49-F238E27FC236}">
                  <a16:creationId xmlns:a16="http://schemas.microsoft.com/office/drawing/2014/main" id="{4AF19D1C-1B35-313F-1811-21A1AA588360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5934BD-EC3D-ED3C-8A91-B43827DEB71E}"/>
              </a:ext>
            </a:extLst>
          </p:cNvPr>
          <p:cNvCxnSpPr>
            <a:cxnSpLocks/>
          </p:cNvCxnSpPr>
          <p:nvPr/>
        </p:nvCxnSpPr>
        <p:spPr>
          <a:xfrm flipV="1">
            <a:off x="7396223" y="2668059"/>
            <a:ext cx="1859126" cy="36524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Google Shape;662;p43">
            <a:extLst>
              <a:ext uri="{FF2B5EF4-FFF2-40B4-BE49-F238E27FC236}">
                <a16:creationId xmlns:a16="http://schemas.microsoft.com/office/drawing/2014/main" id="{20800EEE-7446-8321-5AC5-B972E4C1151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DC037D-8194-9AB5-CA24-80882DA34F5F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83" name="Google Shape;16036;p73">
              <a:extLst>
                <a:ext uri="{FF2B5EF4-FFF2-40B4-BE49-F238E27FC236}">
                  <a16:creationId xmlns:a16="http://schemas.microsoft.com/office/drawing/2014/main" id="{C6933ECD-D2FC-46B6-05CF-570ABF6BA211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06" name="Google Shape;16037;p73">
                <a:extLst>
                  <a:ext uri="{FF2B5EF4-FFF2-40B4-BE49-F238E27FC236}">
                    <a16:creationId xmlns:a16="http://schemas.microsoft.com/office/drawing/2014/main" id="{81804098-C78B-E71C-CA7A-A28EAAFA810D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6038;p73">
                <a:extLst>
                  <a:ext uri="{FF2B5EF4-FFF2-40B4-BE49-F238E27FC236}">
                    <a16:creationId xmlns:a16="http://schemas.microsoft.com/office/drawing/2014/main" id="{CA0478DD-42E9-00FC-F346-150E2FB9027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6039;p73">
                <a:extLst>
                  <a:ext uri="{FF2B5EF4-FFF2-40B4-BE49-F238E27FC236}">
                    <a16:creationId xmlns:a16="http://schemas.microsoft.com/office/drawing/2014/main" id="{3355337C-2B5F-FF8B-AB6C-BE92D6B699D8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6040;p73">
                <a:extLst>
                  <a:ext uri="{FF2B5EF4-FFF2-40B4-BE49-F238E27FC236}">
                    <a16:creationId xmlns:a16="http://schemas.microsoft.com/office/drawing/2014/main" id="{865AD965-4797-C7AC-EDCC-74493A8FA9C2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6041;p73">
                <a:extLst>
                  <a:ext uri="{FF2B5EF4-FFF2-40B4-BE49-F238E27FC236}">
                    <a16:creationId xmlns:a16="http://schemas.microsoft.com/office/drawing/2014/main" id="{487B2579-E54A-81DF-0B16-03631D578FF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6042;p73">
                <a:extLst>
                  <a:ext uri="{FF2B5EF4-FFF2-40B4-BE49-F238E27FC236}">
                    <a16:creationId xmlns:a16="http://schemas.microsoft.com/office/drawing/2014/main" id="{A8AD7470-B13A-279B-C62E-3093CDDA7AF6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6043;p73">
                <a:extLst>
                  <a:ext uri="{FF2B5EF4-FFF2-40B4-BE49-F238E27FC236}">
                    <a16:creationId xmlns:a16="http://schemas.microsoft.com/office/drawing/2014/main" id="{A86C76D7-F426-ABB3-2DB8-FF377CE0AF6D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6044;p73">
                <a:extLst>
                  <a:ext uri="{FF2B5EF4-FFF2-40B4-BE49-F238E27FC236}">
                    <a16:creationId xmlns:a16="http://schemas.microsoft.com/office/drawing/2014/main" id="{1650C93D-35EC-D786-631D-63F52FF392E1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6045;p73">
                <a:extLst>
                  <a:ext uri="{FF2B5EF4-FFF2-40B4-BE49-F238E27FC236}">
                    <a16:creationId xmlns:a16="http://schemas.microsoft.com/office/drawing/2014/main" id="{86C317E2-57EB-2EBB-BF3E-7B73B3878F23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6046;p73">
                <a:extLst>
                  <a:ext uri="{FF2B5EF4-FFF2-40B4-BE49-F238E27FC236}">
                    <a16:creationId xmlns:a16="http://schemas.microsoft.com/office/drawing/2014/main" id="{61F51A72-2AAD-9E90-EE8F-23A61832E0BA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6047;p73">
                <a:extLst>
                  <a:ext uri="{FF2B5EF4-FFF2-40B4-BE49-F238E27FC236}">
                    <a16:creationId xmlns:a16="http://schemas.microsoft.com/office/drawing/2014/main" id="{E731FC80-E9D3-1BE6-6913-623D806E970C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6048;p73">
                <a:extLst>
                  <a:ext uri="{FF2B5EF4-FFF2-40B4-BE49-F238E27FC236}">
                    <a16:creationId xmlns:a16="http://schemas.microsoft.com/office/drawing/2014/main" id="{DE85CE16-84BD-7008-E2E6-9D2A5F6C102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6049;p73">
                <a:extLst>
                  <a:ext uri="{FF2B5EF4-FFF2-40B4-BE49-F238E27FC236}">
                    <a16:creationId xmlns:a16="http://schemas.microsoft.com/office/drawing/2014/main" id="{FF867B67-B5A8-C3BE-0601-DA9ACE74C0B1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6050;p73">
                <a:extLst>
                  <a:ext uri="{FF2B5EF4-FFF2-40B4-BE49-F238E27FC236}">
                    <a16:creationId xmlns:a16="http://schemas.microsoft.com/office/drawing/2014/main" id="{C437DC21-7634-969B-9976-506EC67767EC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6051;p73">
                <a:extLst>
                  <a:ext uri="{FF2B5EF4-FFF2-40B4-BE49-F238E27FC236}">
                    <a16:creationId xmlns:a16="http://schemas.microsoft.com/office/drawing/2014/main" id="{81BB71EC-CF9D-E2C3-766C-BBEA5F93B095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6052;p73">
                <a:extLst>
                  <a:ext uri="{FF2B5EF4-FFF2-40B4-BE49-F238E27FC236}">
                    <a16:creationId xmlns:a16="http://schemas.microsoft.com/office/drawing/2014/main" id="{8660E0C6-2F55-A171-FD20-B0D9A22FF41B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53;p73">
                <a:extLst>
                  <a:ext uri="{FF2B5EF4-FFF2-40B4-BE49-F238E27FC236}">
                    <a16:creationId xmlns:a16="http://schemas.microsoft.com/office/drawing/2014/main" id="{880F06A7-9256-9118-71F2-3392EEDF2757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54;p73">
                <a:extLst>
                  <a:ext uri="{FF2B5EF4-FFF2-40B4-BE49-F238E27FC236}">
                    <a16:creationId xmlns:a16="http://schemas.microsoft.com/office/drawing/2014/main" id="{AC7CFE60-0499-F54E-2974-2EE65AC2631B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55;p73">
                <a:extLst>
                  <a:ext uri="{FF2B5EF4-FFF2-40B4-BE49-F238E27FC236}">
                    <a16:creationId xmlns:a16="http://schemas.microsoft.com/office/drawing/2014/main" id="{58FEFA86-FE4F-3CFF-F694-94718396A861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56;p73">
                <a:extLst>
                  <a:ext uri="{FF2B5EF4-FFF2-40B4-BE49-F238E27FC236}">
                    <a16:creationId xmlns:a16="http://schemas.microsoft.com/office/drawing/2014/main" id="{9BEE8456-8D10-1F2E-7BE8-DE0CAB1E8EB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57;p73">
                <a:extLst>
                  <a:ext uri="{FF2B5EF4-FFF2-40B4-BE49-F238E27FC236}">
                    <a16:creationId xmlns:a16="http://schemas.microsoft.com/office/drawing/2014/main" id="{10AA9D82-3305-7364-D0BC-7D7472519EC4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8;p73">
                <a:extLst>
                  <a:ext uri="{FF2B5EF4-FFF2-40B4-BE49-F238E27FC236}">
                    <a16:creationId xmlns:a16="http://schemas.microsoft.com/office/drawing/2014/main" id="{E4933D32-6CBD-5566-1EE6-586F77048EC7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59;p73">
                <a:extLst>
                  <a:ext uri="{FF2B5EF4-FFF2-40B4-BE49-F238E27FC236}">
                    <a16:creationId xmlns:a16="http://schemas.microsoft.com/office/drawing/2014/main" id="{501D0B1F-5919-7E95-5E38-883B06EC694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60;p73">
                <a:extLst>
                  <a:ext uri="{FF2B5EF4-FFF2-40B4-BE49-F238E27FC236}">
                    <a16:creationId xmlns:a16="http://schemas.microsoft.com/office/drawing/2014/main" id="{81A1CBB6-1228-ACF7-AC74-3CE508F2BFBA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61;p73">
                <a:extLst>
                  <a:ext uri="{FF2B5EF4-FFF2-40B4-BE49-F238E27FC236}">
                    <a16:creationId xmlns:a16="http://schemas.microsoft.com/office/drawing/2014/main" id="{CDFF8879-324B-F293-D1F0-452AC85C90C7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62;p73">
                <a:extLst>
                  <a:ext uri="{FF2B5EF4-FFF2-40B4-BE49-F238E27FC236}">
                    <a16:creationId xmlns:a16="http://schemas.microsoft.com/office/drawing/2014/main" id="{4494FC78-6354-254E-C34C-8DF5D9C60D6D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6063;p73">
                <a:extLst>
                  <a:ext uri="{FF2B5EF4-FFF2-40B4-BE49-F238E27FC236}">
                    <a16:creationId xmlns:a16="http://schemas.microsoft.com/office/drawing/2014/main" id="{E295C6B6-FE02-63A8-9CA1-E0AF7532861E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6064;p73">
                <a:extLst>
                  <a:ext uri="{FF2B5EF4-FFF2-40B4-BE49-F238E27FC236}">
                    <a16:creationId xmlns:a16="http://schemas.microsoft.com/office/drawing/2014/main" id="{AA4EE963-C7AF-DEAB-0406-5D407927B5D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6065;p73">
                <a:extLst>
                  <a:ext uri="{FF2B5EF4-FFF2-40B4-BE49-F238E27FC236}">
                    <a16:creationId xmlns:a16="http://schemas.microsoft.com/office/drawing/2014/main" id="{3F3E313F-0F34-581C-7323-F1BF3B956990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6066;p73">
                <a:extLst>
                  <a:ext uri="{FF2B5EF4-FFF2-40B4-BE49-F238E27FC236}">
                    <a16:creationId xmlns:a16="http://schemas.microsoft.com/office/drawing/2014/main" id="{435451F5-AA06-6C96-296D-C37881C3DB62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67;p73">
                <a:extLst>
                  <a:ext uri="{FF2B5EF4-FFF2-40B4-BE49-F238E27FC236}">
                    <a16:creationId xmlns:a16="http://schemas.microsoft.com/office/drawing/2014/main" id="{3A4A73D4-AC0A-F2F1-DAF7-8176B64BCFE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9682;p69">
              <a:extLst>
                <a:ext uri="{FF2B5EF4-FFF2-40B4-BE49-F238E27FC236}">
                  <a16:creationId xmlns:a16="http://schemas.microsoft.com/office/drawing/2014/main" id="{0CE8D46D-BF4A-036A-71FD-9E4AA82A3673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85" name="Google Shape;9683;p69">
                <a:extLst>
                  <a:ext uri="{FF2B5EF4-FFF2-40B4-BE49-F238E27FC236}">
                    <a16:creationId xmlns:a16="http://schemas.microsoft.com/office/drawing/2014/main" id="{8E099E91-1E98-10E5-7321-28FF754F949E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684;p69">
                <a:extLst>
                  <a:ext uri="{FF2B5EF4-FFF2-40B4-BE49-F238E27FC236}">
                    <a16:creationId xmlns:a16="http://schemas.microsoft.com/office/drawing/2014/main" id="{B58820EB-0B4B-03B7-F628-57C28194479B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694;p69">
                <a:extLst>
                  <a:ext uri="{FF2B5EF4-FFF2-40B4-BE49-F238E27FC236}">
                    <a16:creationId xmlns:a16="http://schemas.microsoft.com/office/drawing/2014/main" id="{C43F8A08-7C82-2125-4AF9-25BAC4FDFD3F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695;p69">
                <a:extLst>
                  <a:ext uri="{FF2B5EF4-FFF2-40B4-BE49-F238E27FC236}">
                    <a16:creationId xmlns:a16="http://schemas.microsoft.com/office/drawing/2014/main" id="{5EEDABEF-D2A2-FE8A-73C5-9C372E856C79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696;p69">
                <a:extLst>
                  <a:ext uri="{FF2B5EF4-FFF2-40B4-BE49-F238E27FC236}">
                    <a16:creationId xmlns:a16="http://schemas.microsoft.com/office/drawing/2014/main" id="{E1F68F4B-F7A1-3AF8-D780-ACD88080608B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697;p69">
                <a:extLst>
                  <a:ext uri="{FF2B5EF4-FFF2-40B4-BE49-F238E27FC236}">
                    <a16:creationId xmlns:a16="http://schemas.microsoft.com/office/drawing/2014/main" id="{EE233090-9A06-7105-B31A-EAE2CF721A9A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98;p69">
                <a:extLst>
                  <a:ext uri="{FF2B5EF4-FFF2-40B4-BE49-F238E27FC236}">
                    <a16:creationId xmlns:a16="http://schemas.microsoft.com/office/drawing/2014/main" id="{F41FDD56-038D-D81F-9634-80619F12A64A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99;p69">
                <a:extLst>
                  <a:ext uri="{FF2B5EF4-FFF2-40B4-BE49-F238E27FC236}">
                    <a16:creationId xmlns:a16="http://schemas.microsoft.com/office/drawing/2014/main" id="{7D83195F-94A4-3401-A298-F1695008A78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700;p69">
                <a:extLst>
                  <a:ext uri="{FF2B5EF4-FFF2-40B4-BE49-F238E27FC236}">
                    <a16:creationId xmlns:a16="http://schemas.microsoft.com/office/drawing/2014/main" id="{76117E38-38AC-80F8-598C-B52FF02F355C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701;p69">
                <a:extLst>
                  <a:ext uri="{FF2B5EF4-FFF2-40B4-BE49-F238E27FC236}">
                    <a16:creationId xmlns:a16="http://schemas.microsoft.com/office/drawing/2014/main" id="{A7DE2496-5495-F899-F360-D6949BDB75DD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702;p69">
                <a:extLst>
                  <a:ext uri="{FF2B5EF4-FFF2-40B4-BE49-F238E27FC236}">
                    <a16:creationId xmlns:a16="http://schemas.microsoft.com/office/drawing/2014/main" id="{C1E57843-F4EB-FD87-4F73-A0CB5BFC6017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703;p69">
                <a:extLst>
                  <a:ext uri="{FF2B5EF4-FFF2-40B4-BE49-F238E27FC236}">
                    <a16:creationId xmlns:a16="http://schemas.microsoft.com/office/drawing/2014/main" id="{F764F027-2B60-18B2-36B5-BEEDB7575278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04;p69">
                <a:extLst>
                  <a:ext uri="{FF2B5EF4-FFF2-40B4-BE49-F238E27FC236}">
                    <a16:creationId xmlns:a16="http://schemas.microsoft.com/office/drawing/2014/main" id="{B6D1FFAE-5A07-AC30-F196-4CA12C1DA57A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705;p69">
                <a:extLst>
                  <a:ext uri="{FF2B5EF4-FFF2-40B4-BE49-F238E27FC236}">
                    <a16:creationId xmlns:a16="http://schemas.microsoft.com/office/drawing/2014/main" id="{57A6ED16-35CB-84F1-BF19-8849531C3106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706;p69">
                <a:extLst>
                  <a:ext uri="{FF2B5EF4-FFF2-40B4-BE49-F238E27FC236}">
                    <a16:creationId xmlns:a16="http://schemas.microsoft.com/office/drawing/2014/main" id="{5C3FDD8D-4672-AD99-F9D5-82787F4E9AF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707;p69">
                <a:extLst>
                  <a:ext uri="{FF2B5EF4-FFF2-40B4-BE49-F238E27FC236}">
                    <a16:creationId xmlns:a16="http://schemas.microsoft.com/office/drawing/2014/main" id="{CD02576A-63E3-3C4E-8189-316B6D85BD6E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708;p69">
                <a:extLst>
                  <a:ext uri="{FF2B5EF4-FFF2-40B4-BE49-F238E27FC236}">
                    <a16:creationId xmlns:a16="http://schemas.microsoft.com/office/drawing/2014/main" id="{6757B49E-68FF-39CD-4035-54AFBD66012C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709;p69">
                <a:extLst>
                  <a:ext uri="{FF2B5EF4-FFF2-40B4-BE49-F238E27FC236}">
                    <a16:creationId xmlns:a16="http://schemas.microsoft.com/office/drawing/2014/main" id="{C70BE903-6906-A70D-A94D-857DE53763CA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710;p69">
                <a:extLst>
                  <a:ext uri="{FF2B5EF4-FFF2-40B4-BE49-F238E27FC236}">
                    <a16:creationId xmlns:a16="http://schemas.microsoft.com/office/drawing/2014/main" id="{A2D645A4-8972-C132-CC4A-6A978B3627DE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711;p69">
                <a:extLst>
                  <a:ext uri="{FF2B5EF4-FFF2-40B4-BE49-F238E27FC236}">
                    <a16:creationId xmlns:a16="http://schemas.microsoft.com/office/drawing/2014/main" id="{525ECE75-F793-6197-3556-A0CB15171037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712;p69">
                <a:extLst>
                  <a:ext uri="{FF2B5EF4-FFF2-40B4-BE49-F238E27FC236}">
                    <a16:creationId xmlns:a16="http://schemas.microsoft.com/office/drawing/2014/main" id="{88E1756D-4A13-CC6F-266F-0817D94C7392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00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394460" y="937260"/>
            <a:ext cx="6549390" cy="574929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598971" y="2866062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 CURRENT AND FUTURE SCHOOL WIDE GOALS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63773" y="124303"/>
            <a:ext cx="9378000" cy="845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a typeface="Britannic Bold" pitchFamily="-108" charset="0"/>
                <a:cs typeface="Britannic Bold" pitchFamily="-108" charset="0"/>
              </a:rPr>
              <a:t>Why Use Data for Decision Making?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41ED46-465E-174F-AE77-F4B267294D8F}"/>
              </a:ext>
            </a:extLst>
          </p:cNvPr>
          <p:cNvGraphicFramePr/>
          <p:nvPr/>
        </p:nvGraphicFramePr>
        <p:xfrm>
          <a:off x="216936" y="1067368"/>
          <a:ext cx="11818962" cy="62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CA15C-7823-6F47-BB11-5EBD42A9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C8A30-1FFF-5041-AA5B-2E2C25CC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5F87A-9486-384C-8628-3EEEAECB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7DA76-38AA-B941-9970-10A0690E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5A5ED-1918-4F41-AED4-134D8CB3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2" y="328917"/>
            <a:ext cx="11115414" cy="1208937"/>
          </a:xfrm>
        </p:spPr>
        <p:txBody>
          <a:bodyPr/>
          <a:lstStyle/>
          <a:p>
            <a:r>
              <a:rPr lang="en-US" dirty="0"/>
              <a:t>Why use data for decision-making?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F789E-9F45-B840-A666-C6A4EA0B680D}"/>
              </a:ext>
            </a:extLst>
          </p:cNvPr>
          <p:cNvSpPr txBox="1"/>
          <p:nvPr/>
        </p:nvSpPr>
        <p:spPr>
          <a:xfrm>
            <a:off x="1551709" y="1500031"/>
            <a:ext cx="90885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continuously improve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Tier 1 framework!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05567-F362-6043-A71A-AE4AC873C1ED}"/>
              </a:ext>
            </a:extLst>
          </p:cNvPr>
          <p:cNvSpPr txBox="1"/>
          <p:nvPr/>
        </p:nvSpPr>
        <p:spPr>
          <a:xfrm>
            <a:off x="300731" y="3806523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achieving our desired outcomes?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77242-4718-C34F-BDB2-1FEE70695728}"/>
              </a:ext>
            </a:extLst>
          </p:cNvPr>
          <p:cNvSpPr txBox="1"/>
          <p:nvPr/>
        </p:nvSpPr>
        <p:spPr>
          <a:xfrm>
            <a:off x="3637822" y="476615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implementing as planned?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6DFB-90B5-624E-960B-DDB15CD3031B}"/>
              </a:ext>
            </a:extLst>
          </p:cNvPr>
          <p:cNvSpPr txBox="1"/>
          <p:nvPr/>
        </p:nvSpPr>
        <p:spPr>
          <a:xfrm>
            <a:off x="2832564" y="5840511"/>
            <a:ext cx="634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students receiving adequate support to achieve positive outcomes?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6D54A-36FB-0E4E-9D1F-A8A8482AC6A2}"/>
              </a:ext>
            </a:extLst>
          </p:cNvPr>
          <p:cNvSpPr txBox="1"/>
          <p:nvPr/>
        </p:nvSpPr>
        <p:spPr>
          <a:xfrm>
            <a:off x="3044928" y="4303311"/>
            <a:ext cx="87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groups are benefiting from our plan? Which are not?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7AEBD-3817-3940-8322-AD77A8CA9F20}"/>
              </a:ext>
            </a:extLst>
          </p:cNvPr>
          <p:cNvSpPr txBox="1"/>
          <p:nvPr/>
        </p:nvSpPr>
        <p:spPr>
          <a:xfrm>
            <a:off x="1317993" y="528200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needs to be strengthened? Revised?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2A140-C13C-D647-B8C0-4A6DF5AB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5838981"/>
            <a:ext cx="1135955" cy="10190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558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 &amp; 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(Chaparro, E., et. al,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EXAMPLE: Reviewing &amp; Analyzing School-wide Behavior Data to Develop, Inform, and Refine Tier 1</a:t>
            </a:r>
          </a:p>
        </p:txBody>
      </p:sp>
      <p:pic>
        <p:nvPicPr>
          <p:cNvPr id="5" name="Picture 2" descr="Swift at">
            <a:extLst>
              <a:ext uri="{FF2B5EF4-FFF2-40B4-BE49-F238E27FC236}">
                <a16:creationId xmlns:a16="http://schemas.microsoft.com/office/drawing/2014/main" id="{A69084CE-F561-724A-94CA-7BABD23B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" y="5963037"/>
            <a:ext cx="2073929" cy="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9" y="2221149"/>
            <a:ext cx="850303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a monthly meeting PBIS Leadership Team at Miller Middle School, the data analyst showed that ODRs from the cafeteria had doubled from the previous month. Upon further review, 75% of the ODRs were for disrespect.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D3E415-611D-AE47-B285-0AE63F663C80}"/>
              </a:ext>
            </a:extLst>
          </p:cNvPr>
          <p:cNvGraphicFramePr/>
          <p:nvPr/>
        </p:nvGraphicFramePr>
        <p:xfrm>
          <a:off x="1255749" y="1308568"/>
          <a:ext cx="9711865" cy="54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1B58F4-7E74-754A-B00E-9C6D2CFF5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587" y="3015965"/>
            <a:ext cx="2573995" cy="2048689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443B5C-BB98-5647-9AE8-9A7D09711AC9}"/>
              </a:ext>
            </a:extLst>
          </p:cNvPr>
          <p:cNvGrpSpPr/>
          <p:nvPr/>
        </p:nvGrpSpPr>
        <p:grpSpPr>
          <a:xfrm>
            <a:off x="4125523" y="1106635"/>
            <a:ext cx="3523073" cy="2496813"/>
            <a:chOff x="3749437" y="-198411"/>
            <a:chExt cx="2212990" cy="16586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7894D3-EE7F-3C46-83F5-9E1FF6FA4E0E}"/>
                </a:ext>
              </a:extLst>
            </p:cNvPr>
            <p:cNvSpPr/>
            <p:nvPr/>
          </p:nvSpPr>
          <p:spPr>
            <a:xfrm>
              <a:off x="3749437" y="-198411"/>
              <a:ext cx="2212990" cy="1658499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FBB1EF8-EF4B-6C4B-86A1-F8D51434F086}"/>
                </a:ext>
              </a:extLst>
            </p:cNvPr>
            <p:cNvSpPr txBox="1"/>
            <p:nvPr/>
          </p:nvSpPr>
          <p:spPr>
            <a:xfrm>
              <a:off x="3837474" y="-91265"/>
              <a:ext cx="2111815" cy="155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Most ODRs were given when students didn’t throw away  trash.  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3C8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96FE2-1568-AD40-84C6-50A19A936A03}"/>
              </a:ext>
            </a:extLst>
          </p:cNvPr>
          <p:cNvGrpSpPr/>
          <p:nvPr/>
        </p:nvGrpSpPr>
        <p:grpSpPr>
          <a:xfrm>
            <a:off x="7280436" y="1876123"/>
            <a:ext cx="3840480" cy="2194560"/>
            <a:chOff x="6027756" y="591672"/>
            <a:chExt cx="2212990" cy="16584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B1639-B821-664E-A192-E2D03BF88D58}"/>
                </a:ext>
              </a:extLst>
            </p:cNvPr>
            <p:cNvSpPr/>
            <p:nvPr/>
          </p:nvSpPr>
          <p:spPr>
            <a:xfrm>
              <a:off x="6027756" y="591672"/>
              <a:ext cx="2212990" cy="1658499"/>
            </a:xfrm>
            <a:prstGeom prst="ellipse">
              <a:avLst/>
            </a:prstGeom>
            <a:ln w="63500">
              <a:solidFill>
                <a:srgbClr val="20719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2B6F40FE-E543-7443-93C1-DCEC781A6E32}"/>
                </a:ext>
              </a:extLst>
            </p:cNvPr>
            <p:cNvSpPr txBox="1"/>
            <p:nvPr/>
          </p:nvSpPr>
          <p:spPr>
            <a:xfrm>
              <a:off x="6270258" y="764487"/>
              <a:ext cx="1779792" cy="1415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rate of students throwing away trash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778365-2ED7-C844-A703-E52DA5AC7397}"/>
              </a:ext>
            </a:extLst>
          </p:cNvPr>
          <p:cNvGrpSpPr/>
          <p:nvPr/>
        </p:nvGrpSpPr>
        <p:grpSpPr>
          <a:xfrm>
            <a:off x="7361852" y="3856328"/>
            <a:ext cx="3840480" cy="2286000"/>
            <a:chOff x="6089703" y="2532575"/>
            <a:chExt cx="2311574" cy="2509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F66E7-2B68-4B40-8E29-15BF9ADCBB49}"/>
                </a:ext>
              </a:extLst>
            </p:cNvPr>
            <p:cNvSpPr/>
            <p:nvPr/>
          </p:nvSpPr>
          <p:spPr>
            <a:xfrm>
              <a:off x="6089703" y="2586223"/>
              <a:ext cx="2311574" cy="2408712"/>
            </a:xfrm>
            <a:prstGeom prst="ellipse">
              <a:avLst/>
            </a:prstGeom>
            <a:ln w="698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A9780022-8B09-EE49-A5FA-5F1BEF413568}"/>
                </a:ext>
              </a:extLst>
            </p:cNvPr>
            <p:cNvSpPr txBox="1"/>
            <p:nvPr/>
          </p:nvSpPr>
          <p:spPr>
            <a:xfrm>
              <a:off x="6250512" y="2532575"/>
              <a:ext cx="2073929" cy="25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Teach students clean up procedures; provide frequent prompts and acknowledgement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84B553-F509-1443-8DF5-E3674B472D87}"/>
              </a:ext>
            </a:extLst>
          </p:cNvPr>
          <p:cNvGrpSpPr/>
          <p:nvPr/>
        </p:nvGrpSpPr>
        <p:grpSpPr>
          <a:xfrm>
            <a:off x="4211359" y="4257502"/>
            <a:ext cx="3523073" cy="2658690"/>
            <a:chOff x="3675664" y="3671373"/>
            <a:chExt cx="2360536" cy="15719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D3C78A-1170-AB42-89D7-24C4F47323B2}"/>
                </a:ext>
              </a:extLst>
            </p:cNvPr>
            <p:cNvSpPr/>
            <p:nvPr/>
          </p:nvSpPr>
          <p:spPr>
            <a:xfrm>
              <a:off x="3675664" y="3671373"/>
              <a:ext cx="2360536" cy="1571971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EE416FA7-2E72-E040-860A-D64CC2C60585}"/>
                </a:ext>
              </a:extLst>
            </p:cNvPr>
            <p:cNvSpPr txBox="1"/>
            <p:nvPr/>
          </p:nvSpPr>
          <p:spPr>
            <a:xfrm>
              <a:off x="3990546" y="3943137"/>
              <a:ext cx="1669152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PBIS team members paired with the cafeteria monitors during lunch blocks to teach, prompt, acknowledge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F447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64519-E6F2-0F4E-A28C-41EF64C74A55}"/>
              </a:ext>
            </a:extLst>
          </p:cNvPr>
          <p:cNvGrpSpPr/>
          <p:nvPr/>
        </p:nvGrpSpPr>
        <p:grpSpPr>
          <a:xfrm>
            <a:off x="663200" y="3914090"/>
            <a:ext cx="3840480" cy="2194560"/>
            <a:chOff x="1553565" y="2555862"/>
            <a:chExt cx="2212990" cy="165849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FB7470-1213-204D-ABD9-23D73039F7F6}"/>
                </a:ext>
              </a:extLst>
            </p:cNvPr>
            <p:cNvSpPr/>
            <p:nvPr/>
          </p:nvSpPr>
          <p:spPr>
            <a:xfrm>
              <a:off x="1553565" y="2555862"/>
              <a:ext cx="2212990" cy="1658499"/>
            </a:xfrm>
            <a:prstGeom prst="ellipse">
              <a:avLst/>
            </a:prstGeom>
            <a:ln w="69850">
              <a:solidFill>
                <a:srgbClr val="E89B2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322E3234-05C3-CF4A-BB46-F5816005D0F9}"/>
                </a:ext>
              </a:extLst>
            </p:cNvPr>
            <p:cNvSpPr txBox="1"/>
            <p:nvPr/>
          </p:nvSpPr>
          <p:spPr>
            <a:xfrm>
              <a:off x="1843785" y="2988576"/>
              <a:ext cx="1564820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from the cafeteria were reviewed by the team for the next 3 months; 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for disrespect steadily decreased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9B2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681B9-DB2B-5D43-85FE-57EB95E33D86}"/>
              </a:ext>
            </a:extLst>
          </p:cNvPr>
          <p:cNvGrpSpPr/>
          <p:nvPr/>
        </p:nvGrpSpPr>
        <p:grpSpPr>
          <a:xfrm>
            <a:off x="659653" y="1679018"/>
            <a:ext cx="3840480" cy="2194560"/>
            <a:chOff x="1225112" y="594660"/>
            <a:chExt cx="2433872" cy="182403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4BA17E-3EE4-924A-A08C-18F29D4CF203}"/>
                </a:ext>
              </a:extLst>
            </p:cNvPr>
            <p:cNvSpPr/>
            <p:nvPr/>
          </p:nvSpPr>
          <p:spPr>
            <a:xfrm>
              <a:off x="1225112" y="594660"/>
              <a:ext cx="2433872" cy="1824036"/>
            </a:xfrm>
            <a:prstGeom prst="ellipse">
              <a:avLst/>
            </a:prstGeom>
            <a:ln w="69850">
              <a:solidFill>
                <a:srgbClr val="EE351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CBC2AC57-93D8-2149-9984-11A7CBCF9DD7}"/>
                </a:ext>
              </a:extLst>
            </p:cNvPr>
            <p:cNvSpPr txBox="1"/>
            <p:nvPr/>
          </p:nvSpPr>
          <p:spPr>
            <a:xfrm>
              <a:off x="1581544" y="861784"/>
              <a:ext cx="1721008" cy="1289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Booster lessons, prompts and acknowledgement continued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F8BA94-B949-8A4C-97AD-25ACEDD260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33" t="15855" r="11160"/>
          <a:stretch/>
        </p:blipFill>
        <p:spPr>
          <a:xfrm>
            <a:off x="11314135" y="5964071"/>
            <a:ext cx="877865" cy="861903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3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NON-EXAMPLE: Reviewing &amp; Analyzing School-wide Behavior Data to Develop, Inform, and Refine Tier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6" y="1613118"/>
            <a:ext cx="85030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Portview High School, an increasing number of students were late to advisory block.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471C10-F0A3-6346-8C20-78BE2DD1C1AD}"/>
              </a:ext>
            </a:extLst>
          </p:cNvPr>
          <p:cNvGrpSpPr/>
          <p:nvPr/>
        </p:nvGrpSpPr>
        <p:grpSpPr>
          <a:xfrm>
            <a:off x="1330130" y="3908393"/>
            <a:ext cx="2948570" cy="2276636"/>
            <a:chOff x="3789329" y="-126287"/>
            <a:chExt cx="2196319" cy="164600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B43AF-ED15-9143-97D7-ADF4CA8DFB96}"/>
                </a:ext>
              </a:extLst>
            </p:cNvPr>
            <p:cNvSpPr/>
            <p:nvPr/>
          </p:nvSpPr>
          <p:spPr>
            <a:xfrm>
              <a:off x="3789329" y="-126287"/>
              <a:ext cx="2196319" cy="1646005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C1C6AF9C-EC07-2E41-B12F-594341A841D9}"/>
                </a:ext>
              </a:extLst>
            </p:cNvPr>
            <p:cNvSpPr txBox="1"/>
            <p:nvPr/>
          </p:nvSpPr>
          <p:spPr>
            <a:xfrm>
              <a:off x="4110972" y="114765"/>
              <a:ext cx="1553033" cy="1163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3C8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PROBLEM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105D80-5BDB-0B45-98CA-AEC96BA2B68F}"/>
              </a:ext>
            </a:extLst>
          </p:cNvPr>
          <p:cNvGrpSpPr/>
          <p:nvPr/>
        </p:nvGrpSpPr>
        <p:grpSpPr>
          <a:xfrm>
            <a:off x="5437101" y="3945745"/>
            <a:ext cx="2948570" cy="2276635"/>
            <a:chOff x="3684555" y="3763489"/>
            <a:chExt cx="2342754" cy="136611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82D3-66AB-CD43-965B-4EFAD41F2316}"/>
                </a:ext>
              </a:extLst>
            </p:cNvPr>
            <p:cNvSpPr/>
            <p:nvPr/>
          </p:nvSpPr>
          <p:spPr>
            <a:xfrm>
              <a:off x="3684555" y="3763489"/>
              <a:ext cx="2342754" cy="1366119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BA0207EF-7F4F-8E44-B23C-ACBFACD92E97}"/>
                </a:ext>
              </a:extLst>
            </p:cNvPr>
            <p:cNvSpPr txBox="1"/>
            <p:nvPr/>
          </p:nvSpPr>
          <p:spPr>
            <a:xfrm>
              <a:off x="4027643" y="3963552"/>
              <a:ext cx="1656578" cy="965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44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 SOLUTION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859B8-CF4E-3A4F-AD19-79DB5F910073}"/>
              </a:ext>
            </a:extLst>
          </p:cNvPr>
          <p:cNvGrpSpPr/>
          <p:nvPr/>
        </p:nvGrpSpPr>
        <p:grpSpPr>
          <a:xfrm rot="10800000">
            <a:off x="4376188" y="4791837"/>
            <a:ext cx="1001915" cy="509748"/>
            <a:chOff x="4337110" y="3991143"/>
            <a:chExt cx="747073" cy="509748"/>
          </a:xfrm>
          <a:gradFill flip="none" rotWithShape="1">
            <a:gsLst>
              <a:gs pos="0">
                <a:srgbClr val="F3C857"/>
              </a:gs>
              <a:gs pos="100000">
                <a:srgbClr val="7F447F"/>
              </a:gs>
            </a:gsLst>
            <a:lin ang="10800000" scaled="1"/>
            <a:tileRect/>
          </a:gradFill>
        </p:grpSpPr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FA362F07-C12E-3C44-9FB6-0CE2FF8CEB53}"/>
                </a:ext>
              </a:extLst>
            </p:cNvPr>
            <p:cNvSpPr/>
            <p:nvPr/>
          </p:nvSpPr>
          <p:spPr>
            <a:xfrm rot="10800000">
              <a:off x="4337110" y="3991143"/>
              <a:ext cx="747073" cy="50974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ight Arrow 4">
              <a:extLst>
                <a:ext uri="{FF2B5EF4-FFF2-40B4-BE49-F238E27FC236}">
                  <a16:creationId xmlns:a16="http://schemas.microsoft.com/office/drawing/2014/main" id="{74E566BB-0790-AD4B-9221-068AC622BCB6}"/>
                </a:ext>
              </a:extLst>
            </p:cNvPr>
            <p:cNvSpPr txBox="1"/>
            <p:nvPr/>
          </p:nvSpPr>
          <p:spPr>
            <a:xfrm rot="21600000">
              <a:off x="4490034" y="4093093"/>
              <a:ext cx="594149" cy="305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Oval 4">
            <a:extLst>
              <a:ext uri="{FF2B5EF4-FFF2-40B4-BE49-F238E27FC236}">
                <a16:creationId xmlns:a16="http://schemas.microsoft.com/office/drawing/2014/main" id="{1E955415-F9FB-4F41-8E9D-F27DE2B7DBFB}"/>
              </a:ext>
            </a:extLst>
          </p:cNvPr>
          <p:cNvSpPr txBox="1"/>
          <p:nvPr/>
        </p:nvSpPr>
        <p:spPr>
          <a:xfrm>
            <a:off x="1780084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were late to advisory</a:t>
            </a:r>
          </a:p>
        </p:txBody>
      </p:sp>
      <p:sp>
        <p:nvSpPr>
          <p:cNvPr id="51" name="Oval 4">
            <a:extLst>
              <a:ext uri="{FF2B5EF4-FFF2-40B4-BE49-F238E27FC236}">
                <a16:creationId xmlns:a16="http://schemas.microsoft.com/office/drawing/2014/main" id="{8E33F09D-0D12-FB46-91DA-2B8AA8EC13FE}"/>
              </a:ext>
            </a:extLst>
          </p:cNvPr>
          <p:cNvSpPr txBox="1"/>
          <p:nvPr/>
        </p:nvSpPr>
        <p:spPr>
          <a:xfrm>
            <a:off x="5887056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were asked to prompt students lingering in the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5C3A7-1F3F-9147-BA95-14362D499984}"/>
              </a:ext>
            </a:extLst>
          </p:cNvPr>
          <p:cNvSpPr txBox="1"/>
          <p:nvPr/>
        </p:nvSpPr>
        <p:spPr>
          <a:xfrm>
            <a:off x="8702780" y="3560568"/>
            <a:ext cx="341827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there were no systems to set up to monitor implementation or evaluate impact,  there was a small decrease in late arrivals but, after a week previous patterns returned.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8C146-2D5F-084F-901A-455E06BB0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7" t="16464" r="18776" b="15253"/>
          <a:stretch/>
        </p:blipFill>
        <p:spPr>
          <a:xfrm>
            <a:off x="11479237" y="6174454"/>
            <a:ext cx="712763" cy="683545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11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ACTIVITY: Using School-wide Behavior Data for Decision-Making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03A13-76C3-2646-88D4-59A7C6BE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2" t="7204" r="20880" b="6394"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Google Shape;6077;p67">
            <a:extLst>
              <a:ext uri="{FF2B5EF4-FFF2-40B4-BE49-F238E27FC236}">
                <a16:creationId xmlns:a16="http://schemas.microsoft.com/office/drawing/2014/main" id="{294726A4-AFE5-9048-AD8A-19CF1CA8BFA2}"/>
              </a:ext>
            </a:extLst>
          </p:cNvPr>
          <p:cNvGrpSpPr/>
          <p:nvPr/>
        </p:nvGrpSpPr>
        <p:grpSpPr>
          <a:xfrm>
            <a:off x="6523075" y="6018734"/>
            <a:ext cx="798074" cy="770227"/>
            <a:chOff x="5873617" y="2309901"/>
            <a:chExt cx="345720" cy="345720"/>
          </a:xfrm>
        </p:grpSpPr>
        <p:sp>
          <p:nvSpPr>
            <p:cNvPr id="8" name="Google Shape;6078;p67">
              <a:extLst>
                <a:ext uri="{FF2B5EF4-FFF2-40B4-BE49-F238E27FC236}">
                  <a16:creationId xmlns:a16="http://schemas.microsoft.com/office/drawing/2014/main" id="{660CF123-AAD2-3E48-8E40-622DD6B35880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9" name="Google Shape;6079;p67">
              <a:extLst>
                <a:ext uri="{FF2B5EF4-FFF2-40B4-BE49-F238E27FC236}">
                  <a16:creationId xmlns:a16="http://schemas.microsoft.com/office/drawing/2014/main" id="{6EE11E81-97F4-514D-8864-01FEFAE9857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0" name="Google Shape;6080;p67">
              <a:extLst>
                <a:ext uri="{FF2B5EF4-FFF2-40B4-BE49-F238E27FC236}">
                  <a16:creationId xmlns:a16="http://schemas.microsoft.com/office/drawing/2014/main" id="{A6464D3A-8245-7C41-98CB-6766779B263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1" name="Google Shape;6081;p67">
              <a:extLst>
                <a:ext uri="{FF2B5EF4-FFF2-40B4-BE49-F238E27FC236}">
                  <a16:creationId xmlns:a16="http://schemas.microsoft.com/office/drawing/2014/main" id="{EB0FEC63-E389-8B4B-A354-E524C9C144F7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2" name="Google Shape;6082;p67">
              <a:extLst>
                <a:ext uri="{FF2B5EF4-FFF2-40B4-BE49-F238E27FC236}">
                  <a16:creationId xmlns:a16="http://schemas.microsoft.com/office/drawing/2014/main" id="{ACF99651-49DA-1541-948F-0B9CAC8C080B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3" name="Google Shape;6083;p67">
              <a:extLst>
                <a:ext uri="{FF2B5EF4-FFF2-40B4-BE49-F238E27FC236}">
                  <a16:creationId xmlns:a16="http://schemas.microsoft.com/office/drawing/2014/main" id="{107F8B77-B64B-BC4E-A148-CCAD90B08F20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4" name="Google Shape;6084;p67">
              <a:extLst>
                <a:ext uri="{FF2B5EF4-FFF2-40B4-BE49-F238E27FC236}">
                  <a16:creationId xmlns:a16="http://schemas.microsoft.com/office/drawing/2014/main" id="{CF82CB8F-704C-494D-AADB-366BE64CB01C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5" name="Google Shape;6085;p67">
              <a:extLst>
                <a:ext uri="{FF2B5EF4-FFF2-40B4-BE49-F238E27FC236}">
                  <a16:creationId xmlns:a16="http://schemas.microsoft.com/office/drawing/2014/main" id="{C1164AFF-8BE9-3F46-8AF3-22934E2DB62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6" name="Google Shape;6086;p67">
              <a:extLst>
                <a:ext uri="{FF2B5EF4-FFF2-40B4-BE49-F238E27FC236}">
                  <a16:creationId xmlns:a16="http://schemas.microsoft.com/office/drawing/2014/main" id="{3C51E34D-26F4-EB48-AE7D-EFFC7B0FF3C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7" name="Google Shape;6087;p67">
              <a:extLst>
                <a:ext uri="{FF2B5EF4-FFF2-40B4-BE49-F238E27FC236}">
                  <a16:creationId xmlns:a16="http://schemas.microsoft.com/office/drawing/2014/main" id="{00257A63-1579-4340-86CA-1FE272B2605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8" name="Google Shape;6088;p67">
              <a:extLst>
                <a:ext uri="{FF2B5EF4-FFF2-40B4-BE49-F238E27FC236}">
                  <a16:creationId xmlns:a16="http://schemas.microsoft.com/office/drawing/2014/main" id="{8ACE6CB4-E13C-AD46-9674-3D98A16CBD6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9" name="Google Shape;6089;p67">
              <a:extLst>
                <a:ext uri="{FF2B5EF4-FFF2-40B4-BE49-F238E27FC236}">
                  <a16:creationId xmlns:a16="http://schemas.microsoft.com/office/drawing/2014/main" id="{BAC96E5B-154C-A54F-8D60-26F4CE99A4E8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0" name="Google Shape;6090;p67">
              <a:extLst>
                <a:ext uri="{FF2B5EF4-FFF2-40B4-BE49-F238E27FC236}">
                  <a16:creationId xmlns:a16="http://schemas.microsoft.com/office/drawing/2014/main" id="{2629F8AC-E7A6-A646-8130-20C0DFECB54C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1" name="Google Shape;6091;p67">
              <a:extLst>
                <a:ext uri="{FF2B5EF4-FFF2-40B4-BE49-F238E27FC236}">
                  <a16:creationId xmlns:a16="http://schemas.microsoft.com/office/drawing/2014/main" id="{81A6999A-206D-E24C-BAF1-52C7E29A42CA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2" name="Google Shape;6092;p67">
              <a:extLst>
                <a:ext uri="{FF2B5EF4-FFF2-40B4-BE49-F238E27FC236}">
                  <a16:creationId xmlns:a16="http://schemas.microsoft.com/office/drawing/2014/main" id="{D09A5AE3-F998-8346-9D87-313A5F8E9B6D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3" name="Google Shape;6093;p67">
              <a:extLst>
                <a:ext uri="{FF2B5EF4-FFF2-40B4-BE49-F238E27FC236}">
                  <a16:creationId xmlns:a16="http://schemas.microsoft.com/office/drawing/2014/main" id="{909D7D13-965F-0A46-957B-231B08F2E3B8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4" name="Google Shape;6094;p67">
              <a:extLst>
                <a:ext uri="{FF2B5EF4-FFF2-40B4-BE49-F238E27FC236}">
                  <a16:creationId xmlns:a16="http://schemas.microsoft.com/office/drawing/2014/main" id="{3FC50776-E90C-7042-ADB4-C3163B9A1FD0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5" name="Google Shape;6095;p67">
              <a:extLst>
                <a:ext uri="{FF2B5EF4-FFF2-40B4-BE49-F238E27FC236}">
                  <a16:creationId xmlns:a16="http://schemas.microsoft.com/office/drawing/2014/main" id="{B0040B0B-1EE3-D148-8D75-3B202CD5120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6" name="Google Shape;6096;p67">
              <a:extLst>
                <a:ext uri="{FF2B5EF4-FFF2-40B4-BE49-F238E27FC236}">
                  <a16:creationId xmlns:a16="http://schemas.microsoft.com/office/drawing/2014/main" id="{0923C7C5-8DB3-514C-B868-CB34F9D6F9D1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C2D6D8-B2B5-2A4D-9803-18F7E5450B5E}"/>
              </a:ext>
            </a:extLst>
          </p:cNvPr>
          <p:cNvSpPr txBox="1"/>
          <p:nvPr/>
        </p:nvSpPr>
        <p:spPr>
          <a:xfrm>
            <a:off x="7443261" y="6006547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Independent: 10 minutes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Whole Group: 10 minutes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9044B54-FBD1-BA46-9141-7D946B4E4D3F}"/>
              </a:ext>
            </a:extLst>
          </p:cNvPr>
          <p:cNvSpPr txBox="1">
            <a:spLocks noChangeArrowheads="1"/>
          </p:cNvSpPr>
          <p:nvPr/>
        </p:nvSpPr>
        <p:spPr>
          <a:xfrm>
            <a:off x="290436" y="1730403"/>
            <a:ext cx="7036934" cy="4196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school-wide behavior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Apply the decision-making steps to 1 current problem in your school.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goal and revise for next school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Add to your action plan,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Be prepared to share 2-3 big ideas with the group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1C3F9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C3F9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7EEE721-EE1B-0C4B-82DD-52FD55EEA0DA}"/>
              </a:ext>
            </a:extLst>
          </p:cNvPr>
          <p:cNvGraphicFramePr/>
          <p:nvPr/>
        </p:nvGraphicFramePr>
        <p:xfrm>
          <a:off x="6858001" y="2090576"/>
          <a:ext cx="5676940" cy="347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8B0611-4666-0142-9B89-7728A84B0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325" y="3296266"/>
            <a:ext cx="1644292" cy="1308721"/>
          </a:xfrm>
          <a:prstGeom prst="ellipse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636C58B-A7FD-9CEA-57D0-F64C38C1B123}"/>
              </a:ext>
            </a:extLst>
          </p:cNvPr>
          <p:cNvSpPr/>
          <p:nvPr/>
        </p:nvSpPr>
        <p:spPr>
          <a:xfrm>
            <a:off x="11004884" y="1490462"/>
            <a:ext cx="815741" cy="120022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8"/>
              </a:rPr>
              <a:t>Feedback and Input Survey Manual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9"/>
              </a:rPr>
              <a:t>Climate Survey Manual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TFI 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6"/>
              </a:rPr>
              <a:t>Coaches Year at a Glance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7"/>
              </a:rPr>
              <a:t>Roll Out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726047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00285" y="2858834"/>
            <a:ext cx="7029196" cy="21379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Resource Spotlight:</a:t>
            </a:r>
            <a:br>
              <a:rPr lang="en-US" sz="4800" b="1" dirty="0"/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Coaches Year at a Glance Document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Prepping for next year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19554"/>
            <a:ext cx="11852475" cy="11430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PBIS Rollout Check List, Handbook &amp; Orientation Examples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336CF7-35E2-634B-8414-D62085AB692A}"/>
              </a:ext>
            </a:extLst>
          </p:cNvPr>
          <p:cNvSpPr/>
          <p:nvPr/>
        </p:nvSpPr>
        <p:spPr>
          <a:xfrm>
            <a:off x="3297923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Handbook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8DD396-8E03-8D4E-962A-7B87965B6B08}"/>
              </a:ext>
            </a:extLst>
          </p:cNvPr>
          <p:cNvSpPr/>
          <p:nvPr/>
        </p:nvSpPr>
        <p:spPr>
          <a:xfrm>
            <a:off x="635196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Staff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B7C4F5-E93A-D843-8B47-767D2A6D468F}"/>
              </a:ext>
            </a:extLst>
          </p:cNvPr>
          <p:cNvSpPr/>
          <p:nvPr/>
        </p:nvSpPr>
        <p:spPr>
          <a:xfrm>
            <a:off x="924407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Student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14131-5AE3-4545-B317-5753ACDCA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65" y="3784627"/>
            <a:ext cx="1480157" cy="1847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D12CC0-32C8-9242-B97D-BFEC75E97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60" y="2472085"/>
            <a:ext cx="1447294" cy="1913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16731-48A0-6748-BEE9-8A1FE8A63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69" y="3714695"/>
            <a:ext cx="2403677" cy="1342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34942-AB37-BDA1-AC13-91C899B08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91" y="3278631"/>
            <a:ext cx="2287014" cy="1287434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4BE8113-7614-9965-78CE-9D069FFF84A2}"/>
              </a:ext>
            </a:extLst>
          </p:cNvPr>
          <p:cNvSpPr/>
          <p:nvPr/>
        </p:nvSpPr>
        <p:spPr>
          <a:xfrm>
            <a:off x="320615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Rollout Checklist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9DCE97-2341-1112-0304-90CB954BFB86}"/>
              </a:ext>
            </a:extLst>
          </p:cNvPr>
          <p:cNvGrpSpPr/>
          <p:nvPr/>
        </p:nvGrpSpPr>
        <p:grpSpPr>
          <a:xfrm>
            <a:off x="559594" y="2974694"/>
            <a:ext cx="2224158" cy="2566916"/>
            <a:chOff x="0" y="2939970"/>
            <a:chExt cx="2579982" cy="3222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A01B36-82E6-6277-F36A-45F4B2B60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39970"/>
              <a:ext cx="2579982" cy="144594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26F7E-8A77-47E0-A517-5873B4D91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85914"/>
              <a:ext cx="2579982" cy="177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87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D00BBD6-4C39-B228-66C9-81FEFBD5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42822"/>
            <a:ext cx="6395446" cy="4870950"/>
          </a:xfrm>
          <a:prstGeom prst="rect">
            <a:avLst/>
          </a:prstGeom>
          <a:ln>
            <a:solidFill>
              <a:srgbClr val="36611F"/>
            </a:solidFill>
          </a:ln>
        </p:spPr>
      </p:pic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729" y="1547281"/>
            <a:ext cx="7561719" cy="41131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055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eview Coaches Year at a Glance Document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What activities are relevant to your team’s goals?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How could you modify this document, so you have a personal coaching guide for your school?</a:t>
            </a:r>
          </a:p>
          <a:p>
            <a:pPr marL="186055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47708"/>
            <a:ext cx="9378000" cy="845600"/>
          </a:xfrm>
        </p:spPr>
        <p:txBody>
          <a:bodyPr>
            <a:noAutofit/>
          </a:bodyPr>
          <a:lstStyle/>
          <a:p>
            <a:r>
              <a:rPr lang="en-US" sz="3700" b="1">
                <a:solidFill>
                  <a:schemeClr val="bg1"/>
                </a:solidFill>
                <a:cs typeface="Calibri Light"/>
              </a:rPr>
              <a:t>RESOURCE SPOTLIGHT: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7973448" y="2875845"/>
            <a:ext cx="173381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15616" y="5660449"/>
            <a:ext cx="1894299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704456" y="582461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8161951" y="5831696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71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/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1080580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8"/>
              </a:rPr>
              <a:t>Feedback and Input Survey Manual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lang="en-US" sz="1600" dirty="0">
                <a:hlinkClick r:id="rId9"/>
              </a:rPr>
              <a:t>Climate Survey Manual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TFI 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6"/>
              </a:rPr>
              <a:t>Coaches Year at a Glance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7"/>
              </a:rPr>
              <a:t>Roll Out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3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 9A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C9D89-BE53-A5E6-1724-0D68A9F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167202"/>
            <a:ext cx="3960598" cy="3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 9B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84ABF-22AA-0477-7B0D-C8C6DC14D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849" y="539403"/>
            <a:ext cx="3588397" cy="35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66CB6-B56F-EB51-FA81-620A8FFA4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146" y="5155"/>
            <a:ext cx="10021078" cy="19066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May Institute’s 21ST Annual New England Positive Behavioral Support Forum</a:t>
            </a:r>
            <a:br>
              <a:rPr lang="en-US" dirty="0"/>
            </a:b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Friday, November 21, 2025 - Norwood, Mass.</a:t>
            </a:r>
            <a:b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7D2F7-60A1-90D2-971F-4F5AE768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5493" y="196492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DA8DE-36A8-F3BE-BE72-97C3B3878ADB}"/>
              </a:ext>
            </a:extLst>
          </p:cNvPr>
          <p:cNvSpPr txBox="1"/>
          <p:nvPr/>
        </p:nvSpPr>
        <p:spPr>
          <a:xfrm>
            <a:off x="181946" y="5578447"/>
            <a:ext cx="505756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Dr. Erika McDowell: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Co-CEO Black Wildflowers Fund, NJ governor’s award recipient,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“Ted” Carr Early Career Practitioner Award,  Educator/Advocate/Disruptor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F6EB5-18DD-4175-56E2-D55A5C2E231D}"/>
              </a:ext>
            </a:extLst>
          </p:cNvPr>
          <p:cNvSpPr txBox="1"/>
          <p:nvPr/>
        </p:nvSpPr>
        <p:spPr>
          <a:xfrm>
            <a:off x="1872961" y="1471939"/>
            <a:ext cx="32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Morning Keynote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05867-4AEA-E470-D5F8-530C059DF4D6}"/>
              </a:ext>
            </a:extLst>
          </p:cNvPr>
          <p:cNvSpPr txBox="1"/>
          <p:nvPr/>
        </p:nvSpPr>
        <p:spPr>
          <a:xfrm>
            <a:off x="5103845" y="6211669"/>
            <a:ext cx="708815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Registration Opens 5/23/25 –   https://www.mayinstitute.org/services-for-schools/pbis/forum.html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C55E2-BCD3-D350-2B9E-B0ADE6F75391}"/>
              </a:ext>
            </a:extLst>
          </p:cNvPr>
          <p:cNvSpPr txBox="1"/>
          <p:nvPr/>
        </p:nvSpPr>
        <p:spPr>
          <a:xfrm>
            <a:off x="6388425" y="2652004"/>
            <a:ext cx="4518994" cy="3108543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STRANDS TO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PBIS Foundations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PBIS and Families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Mental Health / Wellness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Classrooms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Equity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IDD and PBS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9174-5AFE-BA9B-DEBB-F9372D6E2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801" y="580939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 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sent in February and June.  Attendance records and Zoom log in will be use as verification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B168538-94DC-6BAD-80B1-2E447E2B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522997"/>
            <a:ext cx="3578836" cy="35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A79CF-4BDF-9CE4-9AF7-AE909E0B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348" y="1887415"/>
            <a:ext cx="11334239" cy="3985248"/>
          </a:xfrm>
        </p:spPr>
        <p:txBody>
          <a:bodyPr/>
          <a:lstStyle/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has been you experience in the PBIS/SEB Academy?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have you learned?  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still want to explore?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wish you could change about your experience?</a:t>
            </a:r>
          </a:p>
          <a:p>
            <a:pPr marL="1405397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D484E-7DE4-3E4E-1EC2-C8655A6D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Glows and Grows:</a:t>
            </a:r>
          </a:p>
        </p:txBody>
      </p:sp>
    </p:spTree>
    <p:extLst>
      <p:ext uri="{BB962C8B-B14F-4D97-AF65-F5344CB8AC3E}">
        <p14:creationId xmlns:p14="http://schemas.microsoft.com/office/powerpoint/2010/main" val="236270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87FD-F8E2-F447-9D39-AAB8CCFA4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283">
            <a:off x="8157410" y="986588"/>
            <a:ext cx="3861801" cy="5342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E47E6-9BEB-8645-B838-E1B276979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3" y="305642"/>
            <a:ext cx="4890668" cy="62450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BCF271-FAC8-D14E-8B0A-6F7846C6D4C3}"/>
              </a:ext>
            </a:extLst>
          </p:cNvPr>
          <p:cNvSpPr txBox="1">
            <a:spLocks/>
          </p:cNvSpPr>
          <p:nvPr/>
        </p:nvSpPr>
        <p:spPr>
          <a:xfrm rot="-294">
            <a:off x="328733" y="483578"/>
            <a:ext cx="4679202" cy="6197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C7484-DB9D-7047-B46C-2EA0C6A82F38}"/>
              </a:ext>
            </a:extLst>
          </p:cNvPr>
          <p:cNvSpPr txBox="1"/>
          <p:nvPr/>
        </p:nvSpPr>
        <p:spPr>
          <a:xfrm>
            <a:off x="328706" y="2039976"/>
            <a:ext cx="4558146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your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 your school’s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009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C70C5-F0C4-4115-8490-C8C8D8988E9B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87F4C41A-9D39-49AC-8143-5CB693C46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5f2e-3801-43e5-bcd7-101839fff5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61444-A266-427A-AFD0-F45FC3C58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2710</Words>
  <Application>Microsoft Office PowerPoint</Application>
  <PresentationFormat>Widescreen</PresentationFormat>
  <Paragraphs>396</Paragraphs>
  <Slides>37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63" baseType="lpstr">
      <vt:lpstr>Arial</vt:lpstr>
      <vt:lpstr>Avenir Next LT Pro</vt:lpstr>
      <vt:lpstr>Britannic Bold</vt:lpstr>
      <vt:lpstr>Calibri</vt:lpstr>
      <vt:lpstr>Calibri Light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2_Ophthalmology Center by Slidesgo</vt:lpstr>
      <vt:lpstr>4_Ophthalmology Center by Slidesgo</vt:lpstr>
      <vt:lpstr>7_Ophthalmology Center by Slidesgo</vt:lpstr>
      <vt:lpstr>1_Ophthalmology Center by Slidesgo</vt:lpstr>
      <vt:lpstr>3_Ophthalmology Center by Slidesgo</vt:lpstr>
      <vt:lpstr>Custom</vt:lpstr>
      <vt:lpstr>PBIS Coach Meeting 2024-45 Year 3</vt:lpstr>
      <vt:lpstr>Agenda &amp; Team Tasks</vt:lpstr>
      <vt:lpstr> HELPFUL READINGS &amp; RESOURCES</vt:lpstr>
      <vt:lpstr>EXPECTATIONS</vt:lpstr>
      <vt:lpstr>May Institute’s 21ST Annual New England Positive Behavioral Support Forum Friday, November 21, 2025 - Norwood, Mass. </vt:lpstr>
      <vt:lpstr>ACTIVITY: ATTENDANCE</vt:lpstr>
      <vt:lpstr>Glows and Grows:</vt:lpstr>
      <vt:lpstr>REVIEW: Annual Evaluation Report</vt:lpstr>
      <vt:lpstr>PowerPoint Presentation</vt:lpstr>
      <vt:lpstr>PowerPoint Presentation</vt:lpstr>
      <vt:lpstr>PowerPoint Presentation</vt:lpstr>
      <vt:lpstr>Completed Sample</vt:lpstr>
      <vt:lpstr>ACTIVITY: Evaluation Report and Planning</vt:lpstr>
      <vt:lpstr>REVIEW: Sustainablity Factors</vt:lpstr>
      <vt:lpstr>Factors supporting sustaining of PBIS</vt:lpstr>
      <vt:lpstr>Factors supporting sustaining of PBIS</vt:lpstr>
      <vt:lpstr>Factors supporting sustaining of PBIS</vt:lpstr>
      <vt:lpstr>Factors supporting sustaining of PBIS</vt:lpstr>
      <vt:lpstr>GETTING STARTED WITH SWPBIS</vt:lpstr>
      <vt:lpstr>Sustainability Resources</vt:lpstr>
      <vt:lpstr>Sustainability Resources</vt:lpstr>
      <vt:lpstr>DISCUSSION: SUSTAINABILITY FACTORS</vt:lpstr>
      <vt:lpstr>REVIEW CURRENT AND FUTURE SCHOOL WIDE GOALS</vt:lpstr>
      <vt:lpstr>Why Use Data for Decision Making?</vt:lpstr>
      <vt:lpstr>Why use data for decision-making? </vt:lpstr>
      <vt:lpstr>PowerPoint Presentation</vt:lpstr>
      <vt:lpstr>EXAMPLE: Reviewing &amp; Analyzing School-wide Behavior Data to Develop, Inform, and Refine Tier 1</vt:lpstr>
      <vt:lpstr>NON-EXAMPLE: Reviewing &amp; Analyzing School-wide Behavior Data to Develop, Inform, and Refine Tier 1</vt:lpstr>
      <vt:lpstr>ACTIVITY: Using School-wide Behavior Data for Decision-Making</vt:lpstr>
      <vt:lpstr>Resource Spotlight: Coaches Year at a Glance Document  Prepping for next year</vt:lpstr>
      <vt:lpstr>PBIS Rollout Check List, Handbook &amp; Orientation Examples</vt:lpstr>
      <vt:lpstr>Coaches Year at a Glance</vt:lpstr>
      <vt:lpstr>RESOURCE SPOTLIGHT:</vt:lpstr>
      <vt:lpstr>Agenda &amp; Team Tasks</vt:lpstr>
      <vt:lpstr> HELPFUL READINGS &amp; RESOURCES</vt:lpstr>
      <vt:lpstr>   EVALUATION 9A</vt:lpstr>
      <vt:lpstr>   EVALUATION 9B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PBIS School-Wide Team Training</dc:title>
  <dc:creator>Meyer, Katherine</dc:creator>
  <cp:lastModifiedBy>Christine Downs</cp:lastModifiedBy>
  <cp:revision>180</cp:revision>
  <dcterms:created xsi:type="dcterms:W3CDTF">2020-08-03T16:37:41Z</dcterms:created>
  <dcterms:modified xsi:type="dcterms:W3CDTF">2025-05-22T12:55:17Z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  <property fmtid="{D5CDD505-2E9C-101B-9397-08002B2CF9AE}" pid="3" name="MediaServiceImageTags">
    <vt:lpwstr/>
  </property>
</Properties>
</file>