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77" r:id="rId9"/>
  </p:sldMasterIdLst>
  <p:notesMasterIdLst>
    <p:notesMasterId r:id="rId48"/>
  </p:notesMasterIdLst>
  <p:sldIdLst>
    <p:sldId id="3182" r:id="rId10"/>
    <p:sldId id="3209" r:id="rId11"/>
    <p:sldId id="4103" r:id="rId12"/>
    <p:sldId id="256" r:id="rId13"/>
    <p:sldId id="3210" r:id="rId14"/>
    <p:sldId id="4109" r:id="rId15"/>
    <p:sldId id="4032" r:id="rId16"/>
    <p:sldId id="4104" r:id="rId17"/>
    <p:sldId id="4081" r:id="rId18"/>
    <p:sldId id="4061" r:id="rId19"/>
    <p:sldId id="4062" r:id="rId20"/>
    <p:sldId id="4080" r:id="rId21"/>
    <p:sldId id="4110" r:id="rId22"/>
    <p:sldId id="4026" r:id="rId23"/>
    <p:sldId id="3393" r:id="rId24"/>
    <p:sldId id="4018" r:id="rId25"/>
    <p:sldId id="4036" r:id="rId26"/>
    <p:sldId id="4105" r:id="rId27"/>
    <p:sldId id="4070" r:id="rId28"/>
    <p:sldId id="4043" r:id="rId29"/>
    <p:sldId id="4028" r:id="rId30"/>
    <p:sldId id="4111" r:id="rId31"/>
    <p:sldId id="4071" r:id="rId32"/>
    <p:sldId id="4112" r:id="rId33"/>
    <p:sldId id="4113" r:id="rId34"/>
    <p:sldId id="4101" r:id="rId35"/>
    <p:sldId id="4073" r:id="rId36"/>
    <p:sldId id="4102" r:id="rId37"/>
    <p:sldId id="3242" r:id="rId38"/>
    <p:sldId id="3283" r:id="rId39"/>
    <p:sldId id="4054" r:id="rId40"/>
    <p:sldId id="4097" r:id="rId41"/>
    <p:sldId id="4092" r:id="rId42"/>
    <p:sldId id="3265" r:id="rId43"/>
    <p:sldId id="3269" r:id="rId44"/>
    <p:sldId id="4106" r:id="rId45"/>
    <p:sldId id="4114" r:id="rId46"/>
    <p:sldId id="34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5 minutes)" id="{D4CE4683-096C-B14E-B28E-FC6D7AF69508}">
          <p14:sldIdLst>
            <p14:sldId id="3182"/>
            <p14:sldId id="3209"/>
            <p14:sldId id="4103"/>
            <p14:sldId id="256"/>
            <p14:sldId id="3210"/>
            <p14:sldId id="4109"/>
          </p14:sldIdLst>
        </p14:section>
        <p14:section name="Academy Structure (10 mins)" id="{6CC5BA60-0145-45E1-97BC-34768D1184A5}">
          <p14:sldIdLst>
            <p14:sldId id="4032"/>
            <p14:sldId id="4104"/>
            <p14:sldId id="4081"/>
            <p14:sldId id="4061"/>
            <p14:sldId id="4062"/>
            <p14:sldId id="4080"/>
            <p14:sldId id="4110"/>
          </p14:sldIdLst>
        </p14:section>
        <p14:section name="Glows and Grows (20 minutes)" id="{E918D8D8-C51E-CF45-8A07-ABB390550EA3}">
          <p14:sldIdLst>
            <p14:sldId id="4026"/>
            <p14:sldId id="3393"/>
          </p14:sldIdLst>
        </p14:section>
        <p14:section name="Big Idea Check In (25 minutes)" id="{4FAC4393-89DA-9E43-AB5C-27C393F04C63}">
          <p14:sldIdLst>
            <p14:sldId id="4018"/>
            <p14:sldId id="4036"/>
            <p14:sldId id="4105"/>
            <p14:sldId id="4070"/>
            <p14:sldId id="4043"/>
            <p14:sldId id="4028"/>
          </p14:sldIdLst>
        </p14:section>
        <p14:section name="Resource Spotlight" id="{4BA5EA8F-33DA-482C-80BF-318F2B298FEF}">
          <p14:sldIdLst>
            <p14:sldId id="4111"/>
            <p14:sldId id="4071"/>
            <p14:sldId id="4112"/>
            <p14:sldId id="4113"/>
          </p14:sldIdLst>
        </p14:section>
        <p14:section name="Looking Ahead (10 minutes)" id="{EF4E117E-C94B-5045-8826-1052C5708A86}">
          <p14:sldIdLst>
            <p14:sldId id="4101"/>
            <p14:sldId id="4073"/>
            <p14:sldId id="4102"/>
            <p14:sldId id="3242"/>
            <p14:sldId id="3283"/>
            <p14:sldId id="4054"/>
            <p14:sldId id="4097"/>
            <p14:sldId id="4092"/>
            <p14:sldId id="3265"/>
            <p14:sldId id="3269"/>
          </p14:sldIdLst>
        </p14:section>
        <p14:section name="Wrapping Up (5 minutes)" id="{6F051F88-AA7C-3348-A7B8-892BA6C75A0D}">
          <p14:sldIdLst>
            <p14:sldId id="4106"/>
            <p14:sldId id="4114"/>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65707" autoAdjust="0"/>
  </p:normalViewPr>
  <p:slideViewPr>
    <p:cSldViewPr snapToGrid="0" snapToObjects="1">
      <p:cViewPr varScale="1">
        <p:scale>
          <a:sx n="73" d="100"/>
          <a:sy n="73" d="100"/>
        </p:scale>
        <p:origin x="2034" y="72"/>
      </p:cViewPr>
      <p:guideLst/>
    </p:cSldViewPr>
  </p:slideViewPr>
  <p:outlineViewPr>
    <p:cViewPr>
      <p:scale>
        <a:sx n="33" d="100"/>
        <a:sy n="33" d="100"/>
      </p:scale>
      <p:origin x="0" y="-5189"/>
    </p:cViewPr>
  </p:outlineViewPr>
  <p:notesTextViewPr>
    <p:cViewPr>
      <p:scale>
        <a:sx n="1" d="1"/>
        <a:sy n="1" d="1"/>
      </p:scale>
      <p:origin x="0" y="0"/>
    </p:cViewPr>
  </p:notesTextViewPr>
  <p:sorterViewPr>
    <p:cViewPr varScale="1">
      <p:scale>
        <a:sx n="1" d="1"/>
        <a:sy n="1" d="1"/>
      </p:scale>
      <p:origin x="0" y="-11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dirty="0"/>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bg1"/>
              </a:solidFill>
              <a:latin typeface="Hind Vadodara"/>
              <a:cs typeface="Hind Vadodara"/>
            </a:rPr>
            <a:t>Presentation Content:</a:t>
          </a:r>
          <a:endParaRPr lang="en-US" b="0" i="0" u="none" strike="noStrike" cap="none" baseline="0" noProof="0" dirty="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PBIS Academy Year 3 Training and Support Structure</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1ED26372-5EC4-492D-B4FC-38E44A9F2E0C}">
      <dgm:prSet phldr="0"/>
      <dgm:spPr/>
      <dgm:t>
        <a:bodyPr/>
        <a:lstStyle/>
        <a:p>
          <a:pPr rtl="0"/>
          <a:r>
            <a:rPr lang="en-US" b="0" i="0" dirty="0">
              <a:latin typeface="Hind Vadodara"/>
              <a:cs typeface="Hind Vadodara"/>
            </a:rPr>
            <a:t>Complete and send in your PBIS Assessment Coordinator Form</a:t>
          </a:r>
          <a:endParaRPr lang="en-US" b="0" i="0" dirty="0">
            <a:solidFill>
              <a:srgbClr val="0070C0"/>
            </a:solidFill>
            <a:latin typeface="Hind Vadodara" panose="020B0604020202020204" charset="0"/>
            <a:cs typeface="Hind Vadodara" panose="020B0604020202020204" charset="0"/>
          </a:endParaRPr>
        </a:p>
      </dgm:t>
    </dgm:pt>
    <dgm:pt modelId="{2477A9DF-C4AA-4F2F-8BC3-056644707402}" type="parTrans" cxnId="{80DB13FA-B80E-4EA9-9ABB-F051424D8F74}">
      <dgm:prSet/>
      <dgm:spPr/>
      <dgm:t>
        <a:bodyPr/>
        <a:lstStyle/>
        <a:p>
          <a:endParaRPr lang="en-US"/>
        </a:p>
      </dgm:t>
    </dgm:pt>
    <dgm:pt modelId="{65628C6B-CA80-4660-BEB4-664099B0A1E0}" type="sibTrans" cxnId="{80DB13FA-B80E-4EA9-9ABB-F051424D8F74}">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E0CF122D-82A9-4E2F-88D6-86A78C73D3CE}">
      <dgm:prSet phldr="0"/>
      <dgm:spPr/>
      <dgm:t>
        <a:bodyPr/>
        <a:lstStyle/>
        <a:p>
          <a:pPr rtl="0"/>
          <a:r>
            <a:rPr lang="en-US" b="0" i="0" dirty="0">
              <a:solidFill>
                <a:schemeClr val="tx1"/>
              </a:solidFill>
              <a:latin typeface="Hind Vadodara" panose="020B0604020202020204" charset="0"/>
              <a:cs typeface="Hind Vadodara" panose="020B0604020202020204" charset="0"/>
            </a:rPr>
            <a:t> </a:t>
          </a:r>
          <a:r>
            <a:rPr lang="en-US" b="0" i="0" dirty="0">
              <a:latin typeface="Hind Vadodara" panose="020B0604020202020204" charset="0"/>
              <a:cs typeface="Hind Vadodara" panose="020B0604020202020204" charset="0"/>
            </a:rPr>
            <a:t>Submit Advanced Action Plan with Team/Meeting portion completed your assigned SEB Academy Google Drive</a:t>
          </a:r>
          <a:endParaRPr lang="en-US" b="0" i="0" dirty="0">
            <a:solidFill>
              <a:schemeClr val="tx1"/>
            </a:solidFill>
            <a:latin typeface="Hind Vadodara" panose="020B0604020202020204" charset="0"/>
            <a:cs typeface="Hind Vadodara" panose="020B0604020202020204" charset="0"/>
          </a:endParaRPr>
        </a:p>
      </dgm:t>
    </dgm:pt>
    <dgm:pt modelId="{E8DD5DDC-CB36-4DCF-9222-ACAC3DBA69B8}" type="parTrans" cxnId="{EAE3E080-F172-4D58-ADBD-1AAC4291D90B}">
      <dgm:prSet/>
      <dgm:spPr/>
      <dgm:t>
        <a:bodyPr/>
        <a:lstStyle/>
        <a:p>
          <a:endParaRPr lang="en-US"/>
        </a:p>
      </dgm:t>
    </dgm:pt>
    <dgm:pt modelId="{7837E08E-E985-4EFC-8F91-C1693FC8A68A}" type="sibTrans" cxnId="{EAE3E080-F172-4D58-ADBD-1AAC4291D90B}">
      <dgm:prSet/>
      <dgm:spPr/>
      <dgm:t>
        <a:bodyPr/>
        <a:lstStyle/>
        <a:p>
          <a:endParaRPr lang="en-US"/>
        </a:p>
      </dgm:t>
    </dgm:pt>
    <dgm:pt modelId="{34E37431-2C11-4152-B68B-9DE9031108E4}">
      <dgm:prSet phldr="0"/>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Glows &amp; Grows: PBIS Rollout</a:t>
          </a:r>
        </a:p>
      </dgm:t>
    </dgm:pt>
    <dgm:pt modelId="{B5199DD0-7043-4D7C-988E-D69EE64AA69D}" type="parTrans" cxnId="{91168163-00E1-42B2-80F6-0D0B40FEAA89}">
      <dgm:prSet/>
      <dgm:spPr/>
    </dgm:pt>
    <dgm:pt modelId="{3B4F697F-4C1F-4B01-877F-7E55A2B882DC}" type="sibTrans" cxnId="{91168163-00E1-42B2-80F6-0D0B40FEAA89}">
      <dgm:prSet/>
      <dgm:spPr/>
    </dgm:pt>
    <dgm:pt modelId="{1F58A860-EA5E-4A61-A64C-987F796ECB18}">
      <dgm:prSet phldr="0"/>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Prepping for November Roundtables</a:t>
          </a:r>
        </a:p>
      </dgm:t>
    </dgm:pt>
    <dgm:pt modelId="{0A306768-1DBE-4061-884C-F248C91E325C}" type="parTrans" cxnId="{A889DA41-8A74-467F-90F0-9BAFD3A08302}">
      <dgm:prSet/>
      <dgm:spPr/>
    </dgm:pt>
    <dgm:pt modelId="{556972B9-F511-4425-BA57-AC06A891590B}" type="sibTrans" cxnId="{A889DA41-8A74-467F-90F0-9BAFD3A08302}">
      <dgm:prSet/>
      <dgm:spPr/>
    </dgm:pt>
    <dgm:pt modelId="{12FB4B5D-584E-4952-9E00-BF92130D890C}">
      <dgm:prSet phldr="0"/>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Action Planning, Goals, Student Partners</a:t>
          </a:r>
        </a:p>
      </dgm:t>
    </dgm:pt>
    <dgm:pt modelId="{0A160C6F-1A19-42F3-846B-298BC284D219}" type="parTrans" cxnId="{76984349-0229-4CE3-AC80-4BB591C6E277}">
      <dgm:prSet/>
      <dgm:spPr/>
    </dgm:pt>
    <dgm:pt modelId="{BE6967CF-FB61-4D2A-B955-0FEF276FEC66}" type="sibTrans" cxnId="{76984349-0229-4CE3-AC80-4BB591C6E277}">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41BA350B-EEFD-49C0-8C2F-7CF2B413F75B}" type="presOf" srcId="{1ED26372-5EC4-492D-B4FC-38E44A9F2E0C}" destId="{183C8042-F222-4C5B-948A-CA63CABAB28E}" srcOrd="0" destOrd="2" presId="urn:microsoft.com/office/officeart/2005/8/layout/list1"/>
    <dgm:cxn modelId="{C778BB11-E95A-4943-A066-437CB141F6E0}" type="presOf" srcId="{FA5A640F-1737-4C91-87A5-1856A94C74CE}" destId="{183C8042-F222-4C5B-948A-CA63CABAB28E}" srcOrd="0" destOrd="0"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22F1745B-62F4-4077-B09D-BD94CF25003E}" type="presOf" srcId="{E0CF122D-82A9-4E2F-88D6-86A78C73D3CE}" destId="{183C8042-F222-4C5B-948A-CA63CABAB28E}" srcOrd="0" destOrd="1" presId="urn:microsoft.com/office/officeart/2005/8/layout/list1"/>
    <dgm:cxn modelId="{A889DA41-8A74-467F-90F0-9BAFD3A08302}" srcId="{76937503-7550-41B3-8D88-C860E600B4A5}" destId="{1F58A860-EA5E-4A61-A64C-987F796ECB18}" srcOrd="3" destOrd="0" parTransId="{0A306768-1DBE-4061-884C-F248C91E325C}" sibTransId="{556972B9-F511-4425-BA57-AC06A891590B}"/>
    <dgm:cxn modelId="{84E61463-7C62-443F-B77C-0367A309CC70}" type="presOf" srcId="{76937503-7550-41B3-8D88-C860E600B4A5}" destId="{24EE546A-203E-45A1-AB96-5A4CB77AC5EC}" srcOrd="1" destOrd="0" presId="urn:microsoft.com/office/officeart/2005/8/layout/list1"/>
    <dgm:cxn modelId="{91168163-00E1-42B2-80F6-0D0B40FEAA89}" srcId="{76937503-7550-41B3-8D88-C860E600B4A5}" destId="{34E37431-2C11-4152-B68B-9DE9031108E4}" srcOrd="1" destOrd="0" parTransId="{B5199DD0-7043-4D7C-988E-D69EE64AA69D}" sibTransId="{3B4F697F-4C1F-4B01-877F-7E55A2B882DC}"/>
    <dgm:cxn modelId="{76984349-0229-4CE3-AC80-4BB591C6E277}" srcId="{76937503-7550-41B3-8D88-C860E600B4A5}" destId="{12FB4B5D-584E-4952-9E00-BF92130D890C}" srcOrd="2" destOrd="0" parTransId="{0A160C6F-1A19-42F3-846B-298BC284D219}" sibTransId="{BE6967CF-FB61-4D2A-B955-0FEF276FEC66}"/>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EAE3E080-F172-4D58-ADBD-1AAC4291D90B}" srcId="{88926E0B-BFF6-E944-B1DF-44240C496CA1}" destId="{E0CF122D-82A9-4E2F-88D6-86A78C73D3CE}" srcOrd="1" destOrd="0" parTransId="{E8DD5DDC-CB36-4DCF-9222-ACAC3DBA69B8}" sibTransId="{7837E08E-E985-4EFC-8F91-C1693FC8A68A}"/>
    <dgm:cxn modelId="{C2D2098D-49B3-A04D-9FB3-0FED3991A0DF}" srcId="{76937503-7550-41B3-8D88-C860E600B4A5}" destId="{B233C6D1-31FC-9E44-988B-1DE61F134A43}" srcOrd="0" destOrd="0" parTransId="{4BC0583A-A1D4-334D-972A-15CA92DF2D40}" sibTransId="{4073BC8B-074F-8B4F-BF43-A44AC4433C6A}"/>
    <dgm:cxn modelId="{CF70A1AD-5B90-CC41-AC82-8AF355283DE9}" srcId="{139B28B7-98AE-2442-8242-E675E9F54483}" destId="{88926E0B-BFF6-E944-B1DF-44240C496CA1}" srcOrd="1" destOrd="0" parTransId="{53B66600-AFAC-9844-8FF3-FF95E01497A1}" sibTransId="{FAC168E4-A658-DD48-B776-1AB6580C5053}"/>
    <dgm:cxn modelId="{6F88EABF-F66A-42AB-AA37-2F9FE82984D7}" type="presOf" srcId="{34E37431-2C11-4152-B68B-9DE9031108E4}" destId="{CDAAD9AB-76BA-4F20-9C80-4020D86AF54F}" srcOrd="0" destOrd="1" presId="urn:microsoft.com/office/officeart/2005/8/layout/list1"/>
    <dgm:cxn modelId="{C4A579D4-C0F3-41E4-A2A1-942E06A8ACE7}" type="presOf" srcId="{12FB4B5D-584E-4952-9E00-BF92130D890C}" destId="{CDAAD9AB-76BA-4F20-9C80-4020D86AF54F}" srcOrd="0" destOrd="2" presId="urn:microsoft.com/office/officeart/2005/8/layout/list1"/>
    <dgm:cxn modelId="{20EEE3D8-C941-4A42-BAA2-A5BEF2A9C998}" srcId="{88926E0B-BFF6-E944-B1DF-44240C496CA1}" destId="{FA5A640F-1737-4C91-87A5-1856A94C74CE}" srcOrd="0"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7CAD46F2-096B-4F86-8243-DF27FF44AC38}" type="presOf" srcId="{1F58A860-EA5E-4A61-A64C-987F796ECB18}" destId="{CDAAD9AB-76BA-4F20-9C80-4020D86AF54F}" srcOrd="0" destOrd="3" presId="urn:microsoft.com/office/officeart/2005/8/layout/list1"/>
    <dgm:cxn modelId="{80DB13FA-B80E-4EA9-9ABB-F051424D8F74}" srcId="{88926E0B-BFF6-E944-B1DF-44240C496CA1}" destId="{1ED26372-5EC4-492D-B4FC-38E44A9F2E0C}" srcOrd="2" destOrd="0" parTransId="{2477A9DF-C4AA-4F2F-8BC3-056644707402}" sibTransId="{65628C6B-CA80-4660-BEB4-664099B0A1E0}"/>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EDAB8EC-D09B-5E4F-9715-35A4C9AD84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D48999-09F8-2D41-9A92-61AAB640B3A8}">
      <dgm:prSet phldrT="[Text]"/>
      <dgm:spPr/>
      <dgm:t>
        <a:bodyPr/>
        <a:lstStyle/>
        <a:p>
          <a:r>
            <a:rPr lang="en-US" dirty="0"/>
            <a:t>Fidelity Assessments (TFI, TIC)</a:t>
          </a:r>
        </a:p>
      </dgm:t>
    </dgm:pt>
    <dgm:pt modelId="{D7BFC512-7D86-044D-9F64-BBB3C9BB9DA6}" type="parTrans" cxnId="{0556106C-D8F8-C44E-970C-D0924B69D5B0}">
      <dgm:prSet/>
      <dgm:spPr/>
      <dgm:t>
        <a:bodyPr/>
        <a:lstStyle/>
        <a:p>
          <a:endParaRPr lang="en-US"/>
        </a:p>
      </dgm:t>
    </dgm:pt>
    <dgm:pt modelId="{D6D2EA98-F080-6642-B80A-F1CD1F307385}" type="sibTrans" cxnId="{0556106C-D8F8-C44E-970C-D0924B69D5B0}">
      <dgm:prSet/>
      <dgm:spPr/>
      <dgm:t>
        <a:bodyPr/>
        <a:lstStyle/>
        <a:p>
          <a:endParaRPr lang="en-US"/>
        </a:p>
      </dgm:t>
    </dgm:pt>
    <dgm:pt modelId="{4B9AFF0F-759D-6E48-AB71-9ADE8E429C92}">
      <dgm:prSet phldrT="[Text]"/>
      <dgm:spPr/>
      <dgm:t>
        <a:bodyPr/>
        <a:lstStyle/>
        <a:p>
          <a:r>
            <a:rPr lang="en-US" dirty="0"/>
            <a:t>Student Outcome Data (attendance, screening, discipline, grades)</a:t>
          </a:r>
        </a:p>
      </dgm:t>
    </dgm:pt>
    <dgm:pt modelId="{AACFC858-29BE-1A47-B584-FB04FC212EC6}" type="parTrans" cxnId="{5E714A32-E895-624E-B0F7-9BDC54D63331}">
      <dgm:prSet/>
      <dgm:spPr/>
      <dgm:t>
        <a:bodyPr/>
        <a:lstStyle/>
        <a:p>
          <a:endParaRPr lang="en-US"/>
        </a:p>
      </dgm:t>
    </dgm:pt>
    <dgm:pt modelId="{25F1CBEB-E815-8549-8DDB-59FD71E4141B}" type="sibTrans" cxnId="{5E714A32-E895-624E-B0F7-9BDC54D63331}">
      <dgm:prSet/>
      <dgm:spPr/>
      <dgm:t>
        <a:bodyPr/>
        <a:lstStyle/>
        <a:p>
          <a:endParaRPr lang="en-US"/>
        </a:p>
      </dgm:t>
    </dgm:pt>
    <dgm:pt modelId="{B93B8467-0649-F943-8A02-6A642059B16F}">
      <dgm:prSet phldrT="[Text]"/>
      <dgm:spPr/>
      <dgm:t>
        <a:bodyPr/>
        <a:lstStyle/>
        <a:p>
          <a:r>
            <a:rPr lang="en-US" dirty="0"/>
            <a:t>Stakeholder Input (surveys, focus groups)</a:t>
          </a:r>
        </a:p>
      </dgm:t>
    </dgm:pt>
    <dgm:pt modelId="{62CB8F75-42A8-7F49-B95F-BF1FE814256C}" type="parTrans" cxnId="{74C6F670-778A-FE4C-9A74-A71F3F877843}">
      <dgm:prSet/>
      <dgm:spPr/>
      <dgm:t>
        <a:bodyPr/>
        <a:lstStyle/>
        <a:p>
          <a:endParaRPr lang="en-US"/>
        </a:p>
      </dgm:t>
    </dgm:pt>
    <dgm:pt modelId="{40078D3B-527B-9E40-90A2-7471C859F060}" type="sibTrans" cxnId="{74C6F670-778A-FE4C-9A74-A71F3F877843}">
      <dgm:prSet/>
      <dgm:spPr/>
      <dgm:t>
        <a:bodyPr/>
        <a:lstStyle/>
        <a:p>
          <a:endParaRPr lang="en-US"/>
        </a:p>
      </dgm:t>
    </dgm:pt>
    <dgm:pt modelId="{E45E2425-4585-244B-B454-7DE4EDA9C27C}">
      <dgm:prSet phldrT="[Text]"/>
      <dgm:spPr/>
      <dgm:t>
        <a:bodyPr/>
        <a:lstStyle/>
        <a:p>
          <a:r>
            <a:rPr lang="en-US" dirty="0"/>
            <a:t>School/District Priorities (DIP, SIP)</a:t>
          </a:r>
        </a:p>
      </dgm:t>
    </dgm:pt>
    <dgm:pt modelId="{BFA53497-C8E9-E74D-BEFE-ED17F9B8C1C8}" type="parTrans" cxnId="{0543D98B-E0CE-8C4D-A3AE-86900916B644}">
      <dgm:prSet/>
      <dgm:spPr/>
      <dgm:t>
        <a:bodyPr/>
        <a:lstStyle/>
        <a:p>
          <a:endParaRPr lang="en-US"/>
        </a:p>
      </dgm:t>
    </dgm:pt>
    <dgm:pt modelId="{677873DE-2A4F-8B48-9898-2AC08BC674F0}" type="sibTrans" cxnId="{0543D98B-E0CE-8C4D-A3AE-86900916B644}">
      <dgm:prSet/>
      <dgm:spPr/>
      <dgm:t>
        <a:bodyPr/>
        <a:lstStyle/>
        <a:p>
          <a:endParaRPr lang="en-US"/>
        </a:p>
      </dgm:t>
    </dgm:pt>
    <dgm:pt modelId="{266B781B-C36B-B049-B143-3B22749FA5C3}" type="pres">
      <dgm:prSet presAssocID="{4EDAB8EC-D09B-5E4F-9715-35A4C9AD8442}" presName="diagram" presStyleCnt="0">
        <dgm:presLayoutVars>
          <dgm:dir/>
          <dgm:resizeHandles val="exact"/>
        </dgm:presLayoutVars>
      </dgm:prSet>
      <dgm:spPr/>
    </dgm:pt>
    <dgm:pt modelId="{BD82EB74-FAF0-D74E-959E-60DCA61243DC}" type="pres">
      <dgm:prSet presAssocID="{25D48999-09F8-2D41-9A92-61AAB640B3A8}" presName="node" presStyleLbl="node1" presStyleIdx="0" presStyleCnt="4">
        <dgm:presLayoutVars>
          <dgm:bulletEnabled val="1"/>
        </dgm:presLayoutVars>
      </dgm:prSet>
      <dgm:spPr/>
    </dgm:pt>
    <dgm:pt modelId="{F665B470-8A66-C64D-8EDF-E34A69445F77}" type="pres">
      <dgm:prSet presAssocID="{D6D2EA98-F080-6642-B80A-F1CD1F307385}" presName="sibTrans" presStyleCnt="0"/>
      <dgm:spPr/>
    </dgm:pt>
    <dgm:pt modelId="{C52461D2-51FB-A345-A8D8-E3E04328081E}" type="pres">
      <dgm:prSet presAssocID="{4B9AFF0F-759D-6E48-AB71-9ADE8E429C92}" presName="node" presStyleLbl="node1" presStyleIdx="1" presStyleCnt="4">
        <dgm:presLayoutVars>
          <dgm:bulletEnabled val="1"/>
        </dgm:presLayoutVars>
      </dgm:prSet>
      <dgm:spPr/>
    </dgm:pt>
    <dgm:pt modelId="{61C613A5-43A8-2E42-8351-40340D93EFA8}" type="pres">
      <dgm:prSet presAssocID="{25F1CBEB-E815-8549-8DDB-59FD71E4141B}" presName="sibTrans" presStyleCnt="0"/>
      <dgm:spPr/>
    </dgm:pt>
    <dgm:pt modelId="{34775702-4E7F-7F47-90AE-8E787E2E35D3}" type="pres">
      <dgm:prSet presAssocID="{B93B8467-0649-F943-8A02-6A642059B16F}" presName="node" presStyleLbl="node1" presStyleIdx="2" presStyleCnt="4">
        <dgm:presLayoutVars>
          <dgm:bulletEnabled val="1"/>
        </dgm:presLayoutVars>
      </dgm:prSet>
      <dgm:spPr/>
    </dgm:pt>
    <dgm:pt modelId="{44061FED-D9D9-8444-B5D9-2B8AB653971B}" type="pres">
      <dgm:prSet presAssocID="{40078D3B-527B-9E40-90A2-7471C859F060}" presName="sibTrans" presStyleCnt="0"/>
      <dgm:spPr/>
    </dgm:pt>
    <dgm:pt modelId="{7D78472B-92AE-C94A-8680-4A77384FECD1}" type="pres">
      <dgm:prSet presAssocID="{E45E2425-4585-244B-B454-7DE4EDA9C27C}" presName="node" presStyleLbl="node1" presStyleIdx="3" presStyleCnt="4">
        <dgm:presLayoutVars>
          <dgm:bulletEnabled val="1"/>
        </dgm:presLayoutVars>
      </dgm:prSet>
      <dgm:spPr/>
    </dgm:pt>
  </dgm:ptLst>
  <dgm:cxnLst>
    <dgm:cxn modelId="{B846FA1E-5871-1641-9B1B-C2C305F6F471}" type="presOf" srcId="{25D48999-09F8-2D41-9A92-61AAB640B3A8}" destId="{BD82EB74-FAF0-D74E-959E-60DCA61243DC}" srcOrd="0" destOrd="0" presId="urn:microsoft.com/office/officeart/2005/8/layout/default"/>
    <dgm:cxn modelId="{5E714A32-E895-624E-B0F7-9BDC54D63331}" srcId="{4EDAB8EC-D09B-5E4F-9715-35A4C9AD8442}" destId="{4B9AFF0F-759D-6E48-AB71-9ADE8E429C92}" srcOrd="1" destOrd="0" parTransId="{AACFC858-29BE-1A47-B584-FB04FC212EC6}" sibTransId="{25F1CBEB-E815-8549-8DDB-59FD71E4141B}"/>
    <dgm:cxn modelId="{0556106C-D8F8-C44E-970C-D0924B69D5B0}" srcId="{4EDAB8EC-D09B-5E4F-9715-35A4C9AD8442}" destId="{25D48999-09F8-2D41-9A92-61AAB640B3A8}" srcOrd="0" destOrd="0" parTransId="{D7BFC512-7D86-044D-9F64-BBB3C9BB9DA6}" sibTransId="{D6D2EA98-F080-6642-B80A-F1CD1F307385}"/>
    <dgm:cxn modelId="{74C6F670-778A-FE4C-9A74-A71F3F877843}" srcId="{4EDAB8EC-D09B-5E4F-9715-35A4C9AD8442}" destId="{B93B8467-0649-F943-8A02-6A642059B16F}" srcOrd="2" destOrd="0" parTransId="{62CB8F75-42A8-7F49-B95F-BF1FE814256C}" sibTransId="{40078D3B-527B-9E40-90A2-7471C859F060}"/>
    <dgm:cxn modelId="{F4982C7F-5041-DC42-8D5A-8A2521547F0B}" type="presOf" srcId="{B93B8467-0649-F943-8A02-6A642059B16F}" destId="{34775702-4E7F-7F47-90AE-8E787E2E35D3}" srcOrd="0" destOrd="0" presId="urn:microsoft.com/office/officeart/2005/8/layout/default"/>
    <dgm:cxn modelId="{0543D98B-E0CE-8C4D-A3AE-86900916B644}" srcId="{4EDAB8EC-D09B-5E4F-9715-35A4C9AD8442}" destId="{E45E2425-4585-244B-B454-7DE4EDA9C27C}" srcOrd="3" destOrd="0" parTransId="{BFA53497-C8E9-E74D-BEFE-ED17F9B8C1C8}" sibTransId="{677873DE-2A4F-8B48-9898-2AC08BC674F0}"/>
    <dgm:cxn modelId="{B348C58F-9347-3948-8753-B8BA2D5990F2}" type="presOf" srcId="{E45E2425-4585-244B-B454-7DE4EDA9C27C}" destId="{7D78472B-92AE-C94A-8680-4A77384FECD1}" srcOrd="0" destOrd="0" presId="urn:microsoft.com/office/officeart/2005/8/layout/default"/>
    <dgm:cxn modelId="{1B79329A-6251-814F-A13D-8A2859C0E016}" type="presOf" srcId="{4B9AFF0F-759D-6E48-AB71-9ADE8E429C92}" destId="{C52461D2-51FB-A345-A8D8-E3E04328081E}" srcOrd="0" destOrd="0" presId="urn:microsoft.com/office/officeart/2005/8/layout/default"/>
    <dgm:cxn modelId="{3514C3FC-8B82-8141-8831-F7A009C6D774}" type="presOf" srcId="{4EDAB8EC-D09B-5E4F-9715-35A4C9AD8442}" destId="{266B781B-C36B-B049-B143-3B22749FA5C3}" srcOrd="0" destOrd="0" presId="urn:microsoft.com/office/officeart/2005/8/layout/default"/>
    <dgm:cxn modelId="{85AE6F9E-390E-5543-AE16-2712415A043E}" type="presParOf" srcId="{266B781B-C36B-B049-B143-3B22749FA5C3}" destId="{BD82EB74-FAF0-D74E-959E-60DCA61243DC}" srcOrd="0" destOrd="0" presId="urn:microsoft.com/office/officeart/2005/8/layout/default"/>
    <dgm:cxn modelId="{C4C7E562-B717-F44A-84CD-EB4A7393656B}" type="presParOf" srcId="{266B781B-C36B-B049-B143-3B22749FA5C3}" destId="{F665B470-8A66-C64D-8EDF-E34A69445F77}" srcOrd="1" destOrd="0" presId="urn:microsoft.com/office/officeart/2005/8/layout/default"/>
    <dgm:cxn modelId="{98D75FA7-172C-544E-889C-798F7B96FDF0}" type="presParOf" srcId="{266B781B-C36B-B049-B143-3B22749FA5C3}" destId="{C52461D2-51FB-A345-A8D8-E3E04328081E}" srcOrd="2" destOrd="0" presId="urn:microsoft.com/office/officeart/2005/8/layout/default"/>
    <dgm:cxn modelId="{21EC550D-A177-6945-9A10-A31F9E254BAB}" type="presParOf" srcId="{266B781B-C36B-B049-B143-3B22749FA5C3}" destId="{61C613A5-43A8-2E42-8351-40340D93EFA8}" srcOrd="3" destOrd="0" presId="urn:microsoft.com/office/officeart/2005/8/layout/default"/>
    <dgm:cxn modelId="{3E13479F-3F15-9646-8D0A-142A1FC1600C}" type="presParOf" srcId="{266B781B-C36B-B049-B143-3B22749FA5C3}" destId="{34775702-4E7F-7F47-90AE-8E787E2E35D3}" srcOrd="4" destOrd="0" presId="urn:microsoft.com/office/officeart/2005/8/layout/default"/>
    <dgm:cxn modelId="{2D2C2054-77E2-1147-AF4A-DD543DF32537}" type="presParOf" srcId="{266B781B-C36B-B049-B143-3B22749FA5C3}" destId="{44061FED-D9D9-8444-B5D9-2B8AB653971B}" srcOrd="5" destOrd="0" presId="urn:microsoft.com/office/officeart/2005/8/layout/default"/>
    <dgm:cxn modelId="{E208EC0F-5877-DE47-9087-2C7F8AFC8B04}" type="presParOf" srcId="{266B781B-C36B-B049-B143-3B22749FA5C3}" destId="{7D78472B-92AE-C94A-8680-4A77384FEC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bg1"/>
              </a:solidFill>
              <a:latin typeface="Hind Vadodara"/>
              <a:cs typeface="Hind Vadodara"/>
            </a:rPr>
            <a:t>Presentation Content:</a:t>
          </a:r>
          <a:endParaRPr lang="en-US" b="0" i="0" u="none" strike="noStrike" cap="none" baseline="0" noProof="0" dirty="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PBIS Academy Year 3 Training and Support Structure</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1ED26372-5EC4-492D-B4FC-38E44A9F2E0C}">
      <dgm:prSet phldr="0"/>
      <dgm:spPr/>
      <dgm:t>
        <a:bodyPr/>
        <a:lstStyle/>
        <a:p>
          <a:pPr rtl="0"/>
          <a:r>
            <a:rPr lang="en-US" b="0" i="0" dirty="0">
              <a:latin typeface="Hind Vadodara"/>
              <a:cs typeface="Hind Vadodara"/>
            </a:rPr>
            <a:t>Complete and send in your PBIS Assessment Coordinator Form</a:t>
          </a:r>
          <a:endParaRPr lang="en-US" b="0" i="0" dirty="0">
            <a:solidFill>
              <a:srgbClr val="0070C0"/>
            </a:solidFill>
            <a:latin typeface="Hind Vadodara" panose="020B0604020202020204" charset="0"/>
            <a:cs typeface="Hind Vadodara" panose="020B0604020202020204" charset="0"/>
          </a:endParaRPr>
        </a:p>
      </dgm:t>
    </dgm:pt>
    <dgm:pt modelId="{2477A9DF-C4AA-4F2F-8BC3-056644707402}" type="parTrans" cxnId="{80DB13FA-B80E-4EA9-9ABB-F051424D8F74}">
      <dgm:prSet/>
      <dgm:spPr/>
      <dgm:t>
        <a:bodyPr/>
        <a:lstStyle/>
        <a:p>
          <a:endParaRPr lang="en-US"/>
        </a:p>
      </dgm:t>
    </dgm:pt>
    <dgm:pt modelId="{65628C6B-CA80-4660-BEB4-664099B0A1E0}" type="sibTrans" cxnId="{80DB13FA-B80E-4EA9-9ABB-F051424D8F74}">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E0CF122D-82A9-4E2F-88D6-86A78C73D3CE}">
      <dgm:prSet phldr="0"/>
      <dgm:spPr/>
      <dgm:t>
        <a:bodyPr/>
        <a:lstStyle/>
        <a:p>
          <a:pPr rtl="0"/>
          <a:r>
            <a:rPr lang="en-US" b="0" i="0" dirty="0">
              <a:solidFill>
                <a:schemeClr val="tx1"/>
              </a:solidFill>
              <a:latin typeface="Hind Vadodara" panose="020B0604020202020204" charset="0"/>
              <a:cs typeface="Hind Vadodara" panose="020B0604020202020204" charset="0"/>
            </a:rPr>
            <a:t> </a:t>
          </a:r>
          <a:r>
            <a:rPr lang="en-US" b="0" i="0" dirty="0">
              <a:latin typeface="Hind Vadodara" panose="020B0604020202020204" charset="0"/>
              <a:cs typeface="Hind Vadodara" panose="020B0604020202020204" charset="0"/>
            </a:rPr>
            <a:t>Submit Advanced Action Plan with Team/Meeting portion completed your assigned SEB Academy Google Drive</a:t>
          </a:r>
          <a:endParaRPr lang="en-US" b="0" i="0" dirty="0">
            <a:solidFill>
              <a:schemeClr val="tx1"/>
            </a:solidFill>
            <a:latin typeface="Hind Vadodara" panose="020B0604020202020204" charset="0"/>
            <a:cs typeface="Hind Vadodara" panose="020B0604020202020204" charset="0"/>
          </a:endParaRPr>
        </a:p>
      </dgm:t>
    </dgm:pt>
    <dgm:pt modelId="{E8DD5DDC-CB36-4DCF-9222-ACAC3DBA69B8}" type="parTrans" cxnId="{EAE3E080-F172-4D58-ADBD-1AAC4291D90B}">
      <dgm:prSet/>
      <dgm:spPr/>
      <dgm:t>
        <a:bodyPr/>
        <a:lstStyle/>
        <a:p>
          <a:endParaRPr lang="en-US"/>
        </a:p>
      </dgm:t>
    </dgm:pt>
    <dgm:pt modelId="{7837E08E-E985-4EFC-8F91-C1693FC8A68A}" type="sibTrans" cxnId="{EAE3E080-F172-4D58-ADBD-1AAC4291D90B}">
      <dgm:prSet/>
      <dgm:spPr/>
      <dgm:t>
        <a:bodyPr/>
        <a:lstStyle/>
        <a:p>
          <a:endParaRPr lang="en-US"/>
        </a:p>
      </dgm:t>
    </dgm:pt>
    <dgm:pt modelId="{18AA3563-0739-45BB-9E41-D1C889C7BF75}">
      <dgm:prSet/>
      <dgm:spPr/>
      <dgm:t>
        <a:bodyPr/>
        <a:lstStyle/>
        <a:p>
          <a:pPr rtl="0"/>
          <a:r>
            <a:rPr lang="en-US" b="0" i="0">
              <a:latin typeface="Hind Vadodara" panose="020B0604020202020204" charset="0"/>
              <a:cs typeface="Hind Vadodara" panose="020B0604020202020204" charset="0"/>
            </a:rPr>
            <a:t>Glows &amp; Grows: PBIS Rollout</a:t>
          </a:r>
          <a:endParaRPr lang="en-US" b="0" i="0" dirty="0">
            <a:latin typeface="Hind Vadodara" panose="020B0604020202020204" charset="0"/>
            <a:cs typeface="Hind Vadodara" panose="020B0604020202020204" charset="0"/>
          </a:endParaRPr>
        </a:p>
      </dgm:t>
    </dgm:pt>
    <dgm:pt modelId="{45B05166-E1F2-4DF9-8DED-BE8F8605B4B8}" type="parTrans" cxnId="{36F04F31-574C-44AE-9075-BB8D0869B6DE}">
      <dgm:prSet/>
      <dgm:spPr/>
      <dgm:t>
        <a:bodyPr/>
        <a:lstStyle/>
        <a:p>
          <a:endParaRPr lang="en-US"/>
        </a:p>
      </dgm:t>
    </dgm:pt>
    <dgm:pt modelId="{E67ECB17-3F56-4AF5-971F-94ED83EB6162}" type="sibTrans" cxnId="{36F04F31-574C-44AE-9075-BB8D0869B6DE}">
      <dgm:prSet/>
      <dgm:spPr/>
      <dgm:t>
        <a:bodyPr/>
        <a:lstStyle/>
        <a:p>
          <a:endParaRPr lang="en-US"/>
        </a:p>
      </dgm:t>
    </dgm:pt>
    <dgm:pt modelId="{8A629FE5-5CBD-4A30-86E4-80D5F62AD65C}">
      <dgm:prSet/>
      <dgm:spPr/>
      <dgm:t>
        <a:bodyPr/>
        <a:lstStyle/>
        <a:p>
          <a:pPr rtl="0"/>
          <a:r>
            <a:rPr lang="en-US" b="0" i="0">
              <a:latin typeface="Hind Vadodara" panose="020B0604020202020204" charset="0"/>
              <a:cs typeface="Hind Vadodara" panose="020B0604020202020204" charset="0"/>
            </a:rPr>
            <a:t>Action Planning, Goals, Student Partners</a:t>
          </a:r>
          <a:endParaRPr lang="en-US" b="0" i="0" dirty="0">
            <a:latin typeface="Hind Vadodara" panose="020B0604020202020204" charset="0"/>
            <a:cs typeface="Hind Vadodara" panose="020B0604020202020204" charset="0"/>
          </a:endParaRPr>
        </a:p>
      </dgm:t>
    </dgm:pt>
    <dgm:pt modelId="{927F419E-B9D4-41CF-87E1-D1F660071A88}" type="parTrans" cxnId="{15B2CC68-6457-4A30-8545-E9E3FA4A71E7}">
      <dgm:prSet/>
      <dgm:spPr/>
      <dgm:t>
        <a:bodyPr/>
        <a:lstStyle/>
        <a:p>
          <a:endParaRPr lang="en-US"/>
        </a:p>
      </dgm:t>
    </dgm:pt>
    <dgm:pt modelId="{BDB75D5D-64E5-4471-B61D-9C722939B968}" type="sibTrans" cxnId="{15B2CC68-6457-4A30-8545-E9E3FA4A71E7}">
      <dgm:prSet/>
      <dgm:spPr/>
      <dgm:t>
        <a:bodyPr/>
        <a:lstStyle/>
        <a:p>
          <a:endParaRPr lang="en-US"/>
        </a:p>
      </dgm:t>
    </dgm:pt>
    <dgm:pt modelId="{805F748B-4969-41CD-890B-D0B437924806}">
      <dgm:prSet/>
      <dgm:spPr/>
      <dgm:t>
        <a:bodyPr/>
        <a:lstStyle/>
        <a:p>
          <a:pPr rtl="0"/>
          <a:r>
            <a:rPr lang="en-US" b="0" i="0" dirty="0">
              <a:latin typeface="Hind Vadodara" panose="020B0604020202020204" charset="0"/>
              <a:cs typeface="Hind Vadodara" panose="020B0604020202020204" charset="0"/>
            </a:rPr>
            <a:t>Prepping for November Roundtables</a:t>
          </a:r>
        </a:p>
      </dgm:t>
    </dgm:pt>
    <dgm:pt modelId="{9BB00094-A1BB-47BB-A4FB-28198560C226}" type="parTrans" cxnId="{B563A718-D643-4FB3-B315-B488DDB5808F}">
      <dgm:prSet/>
      <dgm:spPr/>
      <dgm:t>
        <a:bodyPr/>
        <a:lstStyle/>
        <a:p>
          <a:endParaRPr lang="en-US"/>
        </a:p>
      </dgm:t>
    </dgm:pt>
    <dgm:pt modelId="{C8838CD2-401B-4852-B296-DD65A4F13311}" type="sibTrans" cxnId="{B563A718-D643-4FB3-B315-B488DDB5808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F15F8103-7492-4BA2-97D7-8E98888700FA}" type="presOf" srcId="{805F748B-4969-41CD-890B-D0B437924806}" destId="{CDAAD9AB-76BA-4F20-9C80-4020D86AF54F}" srcOrd="0" destOrd="3"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41BA350B-EEFD-49C0-8C2F-7CF2B413F75B}" type="presOf" srcId="{1ED26372-5EC4-492D-B4FC-38E44A9F2E0C}" destId="{183C8042-F222-4C5B-948A-CA63CABAB28E}" srcOrd="0" destOrd="2" presId="urn:microsoft.com/office/officeart/2005/8/layout/list1"/>
    <dgm:cxn modelId="{C778BB11-E95A-4943-A066-437CB141F6E0}" type="presOf" srcId="{FA5A640F-1737-4C91-87A5-1856A94C74CE}" destId="{183C8042-F222-4C5B-948A-CA63CABAB28E}" srcOrd="0" destOrd="0" presId="urn:microsoft.com/office/officeart/2005/8/layout/list1"/>
    <dgm:cxn modelId="{B563A718-D643-4FB3-B315-B488DDB5808F}" srcId="{76937503-7550-41B3-8D88-C860E600B4A5}" destId="{805F748B-4969-41CD-890B-D0B437924806}" srcOrd="3" destOrd="0" parTransId="{9BB00094-A1BB-47BB-A4FB-28198560C226}" sibTransId="{C8838CD2-401B-4852-B296-DD65A4F13311}"/>
    <dgm:cxn modelId="{59D3541B-B313-467C-A8A3-2A33542342F8}" type="presOf" srcId="{8A629FE5-5CBD-4A30-86E4-80D5F62AD65C}" destId="{CDAAD9AB-76BA-4F20-9C80-4020D86AF54F}" srcOrd="0" destOrd="2"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36F04F31-574C-44AE-9075-BB8D0869B6DE}" srcId="{76937503-7550-41B3-8D88-C860E600B4A5}" destId="{18AA3563-0739-45BB-9E41-D1C889C7BF75}" srcOrd="1" destOrd="0" parTransId="{45B05166-E1F2-4DF9-8DED-BE8F8605B4B8}" sibTransId="{E67ECB17-3F56-4AF5-971F-94ED83EB6162}"/>
    <dgm:cxn modelId="{22F1745B-62F4-4077-B09D-BD94CF25003E}" type="presOf" srcId="{E0CF122D-82A9-4E2F-88D6-86A78C73D3CE}" destId="{183C8042-F222-4C5B-948A-CA63CABAB28E}" srcOrd="0" destOrd="1" presId="urn:microsoft.com/office/officeart/2005/8/layout/list1"/>
    <dgm:cxn modelId="{84E61463-7C62-443F-B77C-0367A309CC70}" type="presOf" srcId="{76937503-7550-41B3-8D88-C860E600B4A5}" destId="{24EE546A-203E-45A1-AB96-5A4CB77AC5EC}" srcOrd="1" destOrd="0" presId="urn:microsoft.com/office/officeart/2005/8/layout/list1"/>
    <dgm:cxn modelId="{F9BD3E48-9FB1-4922-93AB-44AB7BCAF545}" type="presOf" srcId="{18AA3563-0739-45BB-9E41-D1C889C7BF75}" destId="{CDAAD9AB-76BA-4F20-9C80-4020D86AF54F}" srcOrd="0" destOrd="1" presId="urn:microsoft.com/office/officeart/2005/8/layout/list1"/>
    <dgm:cxn modelId="{15B2CC68-6457-4A30-8545-E9E3FA4A71E7}" srcId="{76937503-7550-41B3-8D88-C860E600B4A5}" destId="{8A629FE5-5CBD-4A30-86E4-80D5F62AD65C}" srcOrd="2" destOrd="0" parTransId="{927F419E-B9D4-41CF-87E1-D1F660071A88}" sibTransId="{BDB75D5D-64E5-4471-B61D-9C722939B968}"/>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EAE3E080-F172-4D58-ADBD-1AAC4291D90B}" srcId="{88926E0B-BFF6-E944-B1DF-44240C496CA1}" destId="{E0CF122D-82A9-4E2F-88D6-86A78C73D3CE}" srcOrd="1" destOrd="0" parTransId="{E8DD5DDC-CB36-4DCF-9222-ACAC3DBA69B8}" sibTransId="{7837E08E-E985-4EFC-8F91-C1693FC8A68A}"/>
    <dgm:cxn modelId="{C2D2098D-49B3-A04D-9FB3-0FED3991A0DF}" srcId="{76937503-7550-41B3-8D88-C860E600B4A5}" destId="{B233C6D1-31FC-9E44-988B-1DE61F134A43}" srcOrd="0" destOrd="0" parTransId="{4BC0583A-A1D4-334D-972A-15CA92DF2D40}" sibTransId="{4073BC8B-074F-8B4F-BF43-A44AC4433C6A}"/>
    <dgm:cxn modelId="{CF70A1AD-5B90-CC41-AC82-8AF355283DE9}" srcId="{139B28B7-98AE-2442-8242-E675E9F54483}" destId="{88926E0B-BFF6-E944-B1DF-44240C496CA1}" srcOrd="1" destOrd="0" parTransId="{53B66600-AFAC-9844-8FF3-FF95E01497A1}" sibTransId="{FAC168E4-A658-DD48-B776-1AB6580C5053}"/>
    <dgm:cxn modelId="{20EEE3D8-C941-4A42-BAA2-A5BEF2A9C998}" srcId="{88926E0B-BFF6-E944-B1DF-44240C496CA1}" destId="{FA5A640F-1737-4C91-87A5-1856A94C74CE}" srcOrd="0"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80DB13FA-B80E-4EA9-9ABB-F051424D8F74}" srcId="{88926E0B-BFF6-E944-B1DF-44240C496CA1}" destId="{1ED26372-5EC4-492D-B4FC-38E44A9F2E0C}" srcOrd="2" destOrd="0" parTransId="{2477A9DF-C4AA-4F2F-8BC3-056644707402}" sibTransId="{65628C6B-CA80-4660-BEB4-664099B0A1E0}"/>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07949"/>
          <a:ext cx="8585471" cy="20979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b="0" i="0" kern="1200" dirty="0">
              <a:latin typeface="Hind Vadodara" panose="020B0604020202020204" charset="0"/>
              <a:cs typeface="Hind Vadodara" panose="020B0604020202020204" charset="0"/>
            </a:rPr>
            <a:t>PBIS Academy Year 3 Training and Support Structure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b="0" i="0" kern="1200" dirty="0">
              <a:latin typeface="Hind Vadodara" panose="020B0604020202020204" charset="0"/>
              <a:cs typeface="Hind Vadodara" panose="020B0604020202020204" charset="0"/>
            </a:rPr>
            <a:t>Glows &amp; Grows: PBIS Rollout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b="0" i="0" kern="1200" dirty="0">
              <a:latin typeface="Hind Vadodara" panose="020B0604020202020204" charset="0"/>
              <a:cs typeface="Hind Vadodara" panose="020B0604020202020204" charset="0"/>
            </a:rPr>
            <a:t>Action Planning, Goals, Student Partners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b="0" i="0" kern="1200" dirty="0">
              <a:latin typeface="Hind Vadodara" panose="020B0604020202020204" charset="0"/>
              <a:cs typeface="Hind Vadodara" panose="020B0604020202020204" charset="0"/>
            </a:rPr>
            <a:t>Prepping for November Roundtables</a:t>
          </a:r>
        </a:p>
      </dsp:txBody>
      <dsp:txXfrm>
        <a:off x="102411" y="510360"/>
        <a:ext cx="8380649" cy="1893078"/>
      </dsp:txXfrm>
    </dsp:sp>
    <dsp:sp modelId="{24EE546A-203E-45A1-AB96-5A4CB77AC5EC}">
      <dsp:nvSpPr>
        <dsp:cNvPr id="0" name=""/>
        <dsp:cNvSpPr/>
      </dsp:nvSpPr>
      <dsp:spPr>
        <a:xfrm>
          <a:off x="429273" y="142269"/>
          <a:ext cx="6009829" cy="5313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latin typeface="Hind Vadodara"/>
              <a:cs typeface="Hind Vadodara"/>
            </a:rPr>
            <a:t>Presentation Content:</a:t>
          </a:r>
          <a:endParaRPr lang="en-US" sz="1800" b="0" i="0" u="none" strike="noStrike" kern="1200" cap="none" baseline="0" noProof="0" dirty="0">
            <a:solidFill>
              <a:schemeClr val="bg1"/>
            </a:solidFill>
            <a:latin typeface="Hind Vadodara"/>
            <a:cs typeface="Hind Vadodara"/>
          </a:endParaRPr>
        </a:p>
      </dsp:txBody>
      <dsp:txXfrm>
        <a:off x="455212" y="168208"/>
        <a:ext cx="5957951" cy="479482"/>
      </dsp:txXfrm>
    </dsp:sp>
    <dsp:sp modelId="{183C8042-F222-4C5B-948A-CA63CABAB28E}">
      <dsp:nvSpPr>
        <dsp:cNvPr id="0" name=""/>
        <dsp:cNvSpPr/>
      </dsp:nvSpPr>
      <dsp:spPr>
        <a:xfrm>
          <a:off x="0" y="2868729"/>
          <a:ext cx="8585471" cy="24381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 </a:t>
          </a:r>
          <a:r>
            <a:rPr lang="en-US" sz="1800" b="0" i="0" kern="1200" dirty="0">
              <a:latin typeface="Hind Vadodara" panose="020B0604020202020204" charset="0"/>
              <a:cs typeface="Hind Vadodara" panose="020B0604020202020204" charset="0"/>
            </a:rPr>
            <a:t>Submit Advanced Action Plan with Team/Meeting portion completed your assigned SEB Academy Google Drive</a:t>
          </a:r>
          <a:endParaRPr lang="en-US" sz="1800" b="0" i="0" kern="1200" dirty="0">
            <a:solidFill>
              <a:schemeClr val="tx1"/>
            </a:solidFill>
            <a:latin typeface="Hind Vadodara" panose="020B0604020202020204" charset="0"/>
            <a:cs typeface="Hind Vadodara" panose="020B0604020202020204" charset="0"/>
          </a:endParaRPr>
        </a:p>
        <a:p>
          <a:pPr marL="171450" lvl="1" indent="-171450" algn="l" defTabSz="800100" rtl="0">
            <a:lnSpc>
              <a:spcPct val="90000"/>
            </a:lnSpc>
            <a:spcBef>
              <a:spcPct val="0"/>
            </a:spcBef>
            <a:spcAft>
              <a:spcPct val="15000"/>
            </a:spcAft>
            <a:buChar char="•"/>
          </a:pPr>
          <a:r>
            <a:rPr lang="en-US" sz="1800" b="0" i="0" kern="1200" dirty="0">
              <a:latin typeface="Hind Vadodara"/>
              <a:cs typeface="Hind Vadodara"/>
            </a:rPr>
            <a:t>Complete and send in your PBIS Assessment Coordinator Form</a:t>
          </a:r>
          <a:endParaRPr lang="en-US" sz="1800" b="0" i="0" kern="1200" dirty="0">
            <a:solidFill>
              <a:srgbClr val="0070C0"/>
            </a:solidFill>
            <a:latin typeface="Hind Vadodara" panose="020B0604020202020204" charset="0"/>
            <a:cs typeface="Hind Vadodara" panose="020B0604020202020204" charset="0"/>
          </a:endParaRPr>
        </a:p>
      </dsp:txBody>
      <dsp:txXfrm>
        <a:off x="119018" y="2987747"/>
        <a:ext cx="8347435" cy="2200064"/>
      </dsp:txXfrm>
    </dsp:sp>
    <dsp:sp modelId="{3EE32B02-DB9E-4A32-B892-2B06787A9E31}">
      <dsp:nvSpPr>
        <dsp:cNvPr id="0" name=""/>
        <dsp:cNvSpPr/>
      </dsp:nvSpPr>
      <dsp:spPr>
        <a:xfrm>
          <a:off x="429273" y="2603049"/>
          <a:ext cx="6009829" cy="5313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Hind Vadodara"/>
              <a:cs typeface="Hind Vadodara"/>
            </a:rPr>
            <a:t>Coaches’</a:t>
          </a:r>
          <a:r>
            <a:rPr lang="en-US" sz="1800" kern="1200" dirty="0">
              <a:latin typeface="Hind Vadodara"/>
              <a:cs typeface="Hind Vadodara"/>
            </a:rPr>
            <a:t> T</a:t>
          </a:r>
          <a:r>
            <a:rPr lang="en-US" sz="1800" b="0" i="0" kern="1200" dirty="0">
              <a:latin typeface="Hind Vadodara"/>
              <a:cs typeface="Hind Vadodara"/>
            </a:rPr>
            <a:t>asks:</a:t>
          </a:r>
          <a:endParaRPr lang="en-US" sz="1800" kern="1200" dirty="0">
            <a:latin typeface="Hind Vadodara"/>
            <a:cs typeface="Hind Vadodara"/>
          </a:endParaRPr>
        </a:p>
      </dsp:txBody>
      <dsp:txXfrm>
        <a:off x="455212" y="2628988"/>
        <a:ext cx="595795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EB74-FAF0-D74E-959E-60DCA61243DC}">
      <dsp:nvSpPr>
        <dsp:cNvPr id="0" name=""/>
        <dsp:cNvSpPr/>
      </dsp:nvSpPr>
      <dsp:spPr>
        <a:xfrm>
          <a:off x="154246" y="2046"/>
          <a:ext cx="3504236" cy="2102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Fidelity Assessments (TFI, TIC)</a:t>
          </a:r>
        </a:p>
      </dsp:txBody>
      <dsp:txXfrm>
        <a:off x="154246" y="2046"/>
        <a:ext cx="3504236" cy="2102542"/>
      </dsp:txXfrm>
    </dsp:sp>
    <dsp:sp modelId="{C52461D2-51FB-A345-A8D8-E3E04328081E}">
      <dsp:nvSpPr>
        <dsp:cNvPr id="0" name=""/>
        <dsp:cNvSpPr/>
      </dsp:nvSpPr>
      <dsp:spPr>
        <a:xfrm>
          <a:off x="4008906" y="2046"/>
          <a:ext cx="3504236" cy="2102542"/>
        </a:xfrm>
        <a:prstGeom prst="rect">
          <a:avLst/>
        </a:prstGeom>
        <a:solidFill>
          <a:schemeClr val="accent2">
            <a:hueOff val="1241623"/>
            <a:satOff val="-11379"/>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Outcome Data (attendance, screening, discipline, grades)</a:t>
          </a:r>
        </a:p>
      </dsp:txBody>
      <dsp:txXfrm>
        <a:off x="4008906" y="2046"/>
        <a:ext cx="3504236" cy="2102542"/>
      </dsp:txXfrm>
    </dsp:sp>
    <dsp:sp modelId="{34775702-4E7F-7F47-90AE-8E787E2E35D3}">
      <dsp:nvSpPr>
        <dsp:cNvPr id="0" name=""/>
        <dsp:cNvSpPr/>
      </dsp:nvSpPr>
      <dsp:spPr>
        <a:xfrm>
          <a:off x="154246" y="2455011"/>
          <a:ext cx="3504236" cy="2102542"/>
        </a:xfrm>
        <a:prstGeom prst="rect">
          <a:avLst/>
        </a:prstGeom>
        <a:solidFill>
          <a:schemeClr val="accent2">
            <a:hueOff val="2483246"/>
            <a:satOff val="-22758"/>
            <a:lumOff val="-1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Stakeholder Input (surveys, focus groups)</a:t>
          </a:r>
        </a:p>
      </dsp:txBody>
      <dsp:txXfrm>
        <a:off x="154246" y="2455011"/>
        <a:ext cx="3504236" cy="2102542"/>
      </dsp:txXfrm>
    </dsp:sp>
    <dsp:sp modelId="{7D78472B-92AE-C94A-8680-4A77384FECD1}">
      <dsp:nvSpPr>
        <dsp:cNvPr id="0" name=""/>
        <dsp:cNvSpPr/>
      </dsp:nvSpPr>
      <dsp:spPr>
        <a:xfrm>
          <a:off x="4008906" y="2455011"/>
          <a:ext cx="3504236" cy="2102542"/>
        </a:xfrm>
        <a:prstGeom prst="rect">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School/District Priorities (DIP, SIP)</a:t>
          </a:r>
        </a:p>
      </dsp:txBody>
      <dsp:txXfrm>
        <a:off x="4008906" y="2455011"/>
        <a:ext cx="3504236" cy="2102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49224"/>
          <a:ext cx="7020913" cy="20349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901" tIns="354076" rIns="544901"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i="0" kern="1200" dirty="0">
              <a:latin typeface="Hind Vadodara" panose="020B0604020202020204" charset="0"/>
              <a:cs typeface="Hind Vadodara" panose="020B0604020202020204" charset="0"/>
            </a:rPr>
            <a:t>PBIS Academy Year 3 Training and Support Structure</a:t>
          </a:r>
        </a:p>
        <a:p>
          <a:pPr marL="171450" lvl="1" indent="-171450" algn="l" defTabSz="755650" rtl="0">
            <a:lnSpc>
              <a:spcPct val="90000"/>
            </a:lnSpc>
            <a:spcBef>
              <a:spcPct val="0"/>
            </a:spcBef>
            <a:spcAft>
              <a:spcPct val="15000"/>
            </a:spcAft>
            <a:buChar char="•"/>
          </a:pPr>
          <a:r>
            <a:rPr lang="en-US" sz="1700" b="0" i="0" kern="1200">
              <a:latin typeface="Hind Vadodara" panose="020B0604020202020204" charset="0"/>
              <a:cs typeface="Hind Vadodara" panose="020B0604020202020204" charset="0"/>
            </a:rPr>
            <a:t>Glows &amp; Grows: PBIS Rollout</a:t>
          </a:r>
          <a:endParaRPr lang="en-US" sz="1700" b="0" i="0" kern="1200" dirty="0">
            <a:latin typeface="Hind Vadodara" panose="020B0604020202020204" charset="0"/>
            <a:cs typeface="Hind Vadodara" panose="020B0604020202020204" charset="0"/>
          </a:endParaRPr>
        </a:p>
        <a:p>
          <a:pPr marL="171450" lvl="1" indent="-171450" algn="l" defTabSz="755650" rtl="0">
            <a:lnSpc>
              <a:spcPct val="90000"/>
            </a:lnSpc>
            <a:spcBef>
              <a:spcPct val="0"/>
            </a:spcBef>
            <a:spcAft>
              <a:spcPct val="15000"/>
            </a:spcAft>
            <a:buChar char="•"/>
          </a:pPr>
          <a:r>
            <a:rPr lang="en-US" sz="1700" b="0" i="0" kern="1200">
              <a:latin typeface="Hind Vadodara" panose="020B0604020202020204" charset="0"/>
              <a:cs typeface="Hind Vadodara" panose="020B0604020202020204" charset="0"/>
            </a:rPr>
            <a:t>Action Planning, Goals, Student Partners</a:t>
          </a:r>
          <a:endParaRPr lang="en-US" sz="1700" b="0" i="0" kern="1200" dirty="0">
            <a:latin typeface="Hind Vadodara" panose="020B0604020202020204" charset="0"/>
            <a:cs typeface="Hind Vadodara" panose="020B0604020202020204" charset="0"/>
          </a:endParaRPr>
        </a:p>
        <a:p>
          <a:pPr marL="171450" lvl="1" indent="-171450" algn="l" defTabSz="755650" rtl="0">
            <a:lnSpc>
              <a:spcPct val="90000"/>
            </a:lnSpc>
            <a:spcBef>
              <a:spcPct val="0"/>
            </a:spcBef>
            <a:spcAft>
              <a:spcPct val="15000"/>
            </a:spcAft>
            <a:buChar char="•"/>
          </a:pPr>
          <a:r>
            <a:rPr lang="en-US" sz="1700" b="0" i="0" kern="1200" dirty="0">
              <a:latin typeface="Hind Vadodara" panose="020B0604020202020204" charset="0"/>
              <a:cs typeface="Hind Vadodara" panose="020B0604020202020204" charset="0"/>
            </a:rPr>
            <a:t>Prepping for November Roundtables</a:t>
          </a:r>
        </a:p>
      </dsp:txBody>
      <dsp:txXfrm>
        <a:off x="99336" y="448560"/>
        <a:ext cx="6822241" cy="1836228"/>
      </dsp:txXfrm>
    </dsp:sp>
    <dsp:sp modelId="{24EE546A-203E-45A1-AB96-5A4CB77AC5EC}">
      <dsp:nvSpPr>
        <dsp:cNvPr id="0" name=""/>
        <dsp:cNvSpPr/>
      </dsp:nvSpPr>
      <dsp:spPr>
        <a:xfrm>
          <a:off x="351045" y="98304"/>
          <a:ext cx="4914639" cy="5018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5762" tIns="0" rIns="185762" bIns="0" numCol="1" spcCol="1270" anchor="ctr" anchorCtr="0">
          <a:noAutofit/>
        </a:bodyPr>
        <a:lstStyle/>
        <a:p>
          <a:pPr marL="0" lvl="0" indent="0" algn="l" defTabSz="755650">
            <a:lnSpc>
              <a:spcPct val="90000"/>
            </a:lnSpc>
            <a:spcBef>
              <a:spcPct val="0"/>
            </a:spcBef>
            <a:spcAft>
              <a:spcPct val="35000"/>
            </a:spcAft>
            <a:buNone/>
          </a:pPr>
          <a:r>
            <a:rPr lang="en-US" sz="1700" b="0" i="0" kern="1200" dirty="0">
              <a:solidFill>
                <a:schemeClr val="bg1"/>
              </a:solidFill>
              <a:latin typeface="Hind Vadodara"/>
              <a:cs typeface="Hind Vadodara"/>
            </a:rPr>
            <a:t>Presentation Content:</a:t>
          </a:r>
          <a:endParaRPr lang="en-US" sz="1700" b="0" i="0" u="none" strike="noStrike" kern="1200" cap="none" baseline="0" noProof="0" dirty="0">
            <a:solidFill>
              <a:schemeClr val="bg1"/>
            </a:solidFill>
            <a:latin typeface="Hind Vadodara"/>
            <a:cs typeface="Hind Vadodara"/>
          </a:endParaRPr>
        </a:p>
      </dsp:txBody>
      <dsp:txXfrm>
        <a:off x="375543" y="122802"/>
        <a:ext cx="4865643" cy="452844"/>
      </dsp:txXfrm>
    </dsp:sp>
    <dsp:sp modelId="{183C8042-F222-4C5B-948A-CA63CABAB28E}">
      <dsp:nvSpPr>
        <dsp:cNvPr id="0" name=""/>
        <dsp:cNvSpPr/>
      </dsp:nvSpPr>
      <dsp:spPr>
        <a:xfrm>
          <a:off x="0" y="2726844"/>
          <a:ext cx="7020913" cy="262395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901" tIns="354076" rIns="544901"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i="0" kern="1200" dirty="0">
              <a:solidFill>
                <a:schemeClr val="tx1"/>
              </a:solidFill>
              <a:latin typeface="Hind Vadodara" panose="020B0604020202020204" charset="0"/>
              <a:cs typeface="Hind Vadodara" panose="020B0604020202020204" charset="0"/>
            </a:rPr>
            <a:t>Complete Communication List in your Google Account for list of team members with emails for event reminders</a:t>
          </a:r>
        </a:p>
        <a:p>
          <a:pPr marL="171450" lvl="1" indent="-171450" algn="l" defTabSz="755650" rtl="0">
            <a:lnSpc>
              <a:spcPct val="90000"/>
            </a:lnSpc>
            <a:spcBef>
              <a:spcPct val="0"/>
            </a:spcBef>
            <a:spcAft>
              <a:spcPct val="15000"/>
            </a:spcAft>
            <a:buChar char="•"/>
          </a:pPr>
          <a:r>
            <a:rPr lang="en-US" sz="1700" b="0" i="0" kern="1200" dirty="0">
              <a:solidFill>
                <a:schemeClr val="tx1"/>
              </a:solidFill>
              <a:latin typeface="Hind Vadodara" panose="020B0604020202020204" charset="0"/>
              <a:cs typeface="Hind Vadodara" panose="020B0604020202020204" charset="0"/>
            </a:rPr>
            <a:t> </a:t>
          </a:r>
          <a:r>
            <a:rPr lang="en-US" sz="1700" b="0" i="0" kern="1200" dirty="0">
              <a:latin typeface="Hind Vadodara" panose="020B0604020202020204" charset="0"/>
              <a:cs typeface="Hind Vadodara" panose="020B0604020202020204" charset="0"/>
            </a:rPr>
            <a:t>Submit Advanced Action Plan with Team/Meeting portion completed your assigned SEB Academy Google Drive</a:t>
          </a:r>
          <a:endParaRPr lang="en-US" sz="1700" b="0" i="0" kern="1200" dirty="0">
            <a:solidFill>
              <a:schemeClr val="tx1"/>
            </a:solidFill>
            <a:latin typeface="Hind Vadodara" panose="020B0604020202020204" charset="0"/>
            <a:cs typeface="Hind Vadodara" panose="020B0604020202020204" charset="0"/>
          </a:endParaRPr>
        </a:p>
        <a:p>
          <a:pPr marL="171450" lvl="1" indent="-171450" algn="l" defTabSz="755650" rtl="0">
            <a:lnSpc>
              <a:spcPct val="90000"/>
            </a:lnSpc>
            <a:spcBef>
              <a:spcPct val="0"/>
            </a:spcBef>
            <a:spcAft>
              <a:spcPct val="15000"/>
            </a:spcAft>
            <a:buChar char="•"/>
          </a:pPr>
          <a:r>
            <a:rPr lang="en-US" sz="1700" b="0" i="0" kern="1200" dirty="0">
              <a:latin typeface="Hind Vadodara"/>
              <a:cs typeface="Hind Vadodara"/>
            </a:rPr>
            <a:t>Complete and send in your PBIS Assessment Coordinator Form</a:t>
          </a:r>
          <a:endParaRPr lang="en-US" sz="1700" b="0" i="0" kern="1200" dirty="0">
            <a:solidFill>
              <a:srgbClr val="0070C0"/>
            </a:solidFill>
            <a:latin typeface="Hind Vadodara" panose="020B0604020202020204" charset="0"/>
            <a:cs typeface="Hind Vadodara" panose="020B0604020202020204" charset="0"/>
          </a:endParaRPr>
        </a:p>
      </dsp:txBody>
      <dsp:txXfrm>
        <a:off x="128091" y="2854935"/>
        <a:ext cx="6764731" cy="2367768"/>
      </dsp:txXfrm>
    </dsp:sp>
    <dsp:sp modelId="{3EE32B02-DB9E-4A32-B892-2B06787A9E31}">
      <dsp:nvSpPr>
        <dsp:cNvPr id="0" name=""/>
        <dsp:cNvSpPr/>
      </dsp:nvSpPr>
      <dsp:spPr>
        <a:xfrm>
          <a:off x="351045" y="2475924"/>
          <a:ext cx="4914639" cy="50184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5762" tIns="0" rIns="185762" bIns="0" numCol="1" spcCol="1270" anchor="ctr" anchorCtr="0">
          <a:noAutofit/>
        </a:bodyPr>
        <a:lstStyle/>
        <a:p>
          <a:pPr marL="0" lvl="0" indent="0" algn="l" defTabSz="755650">
            <a:lnSpc>
              <a:spcPct val="90000"/>
            </a:lnSpc>
            <a:spcBef>
              <a:spcPct val="0"/>
            </a:spcBef>
            <a:spcAft>
              <a:spcPct val="35000"/>
            </a:spcAft>
            <a:buNone/>
          </a:pPr>
          <a:r>
            <a:rPr lang="en-US" sz="1700" b="0" i="0" kern="1200" dirty="0">
              <a:latin typeface="Hind Vadodara"/>
              <a:cs typeface="Hind Vadodara"/>
            </a:rPr>
            <a:t>Coaches’</a:t>
          </a:r>
          <a:r>
            <a:rPr lang="en-US" sz="1700" kern="1200" dirty="0">
              <a:latin typeface="Hind Vadodara"/>
              <a:cs typeface="Hind Vadodara"/>
            </a:rPr>
            <a:t> T</a:t>
          </a:r>
          <a:r>
            <a:rPr lang="en-US" sz="1700" b="0" i="0" kern="1200" dirty="0">
              <a:latin typeface="Hind Vadodara"/>
              <a:cs typeface="Hind Vadodara"/>
            </a:rPr>
            <a:t>asks:</a:t>
          </a:r>
          <a:endParaRPr lang="en-US" sz="1700" kern="1200" dirty="0">
            <a:latin typeface="Hind Vadodara"/>
            <a:cs typeface="Hind Vadodara"/>
          </a:endParaRPr>
        </a:p>
      </dsp:txBody>
      <dsp:txXfrm>
        <a:off x="375543" y="2500422"/>
        <a:ext cx="486564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mailto:accounts@pbisassessment.org"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bisapps.org/articles/7-ways-to-partner-with-students-and-level-up-your-implement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pbisapps.org/articles/7-ways-to-partner-with-students-and-level-up-your-implementa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81vbI1jl3cwmLY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ebacademy.edc.org/pbis-logic-model-activity-directions-samples-and-templat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ebacademy.edc.org/pbis-logic-model-activity-directions-samples-and-templat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rotect-us.mimecast.com/s/c6GUCv2v5pc704zAFyMtnc?domain=urldefense.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c.co1.qualtrics.com/jfe/form/SV_db8zhNj6NJ3eXg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3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in the process of being created/updated.  Please be patient it will be functioning soon.  Please check back. All information for each monthly training or meeting will be displayed here</a:t>
            </a:r>
          </a:p>
        </p:txBody>
      </p:sp>
      <p:sp>
        <p:nvSpPr>
          <p:cNvPr id="4" name="Slide Number Placeholder 3"/>
          <p:cNvSpPr>
            <a:spLocks noGrp="1"/>
          </p:cNvSpPr>
          <p:nvPr>
            <p:ph type="sldNum" sz="quarter" idx="5"/>
          </p:nvPr>
        </p:nvSpPr>
        <p:spPr/>
        <p:txBody>
          <a:bodyPr/>
          <a:lstStyle/>
          <a:p>
            <a:fld id="{D9E9A522-274E-844E-8AB9-DE74A71CC10D}" type="slidenum">
              <a:rPr lang="en-US" smtClean="0"/>
              <a:t>12</a:t>
            </a:fld>
            <a:endParaRPr lang="en-US"/>
          </a:p>
        </p:txBody>
      </p:sp>
    </p:spTree>
    <p:extLst>
      <p:ext uri="{BB962C8B-B14F-4D97-AF65-F5344CB8AC3E}">
        <p14:creationId xmlns:p14="http://schemas.microsoft.com/office/powerpoint/2010/main" val="111886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2262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Try to keep this going quickly…there will be other times for teams to share.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This is review </a:t>
            </a:r>
            <a:r>
              <a:rPr lang="en-US" dirty="0" err="1"/>
              <a:t>contnent</a:t>
            </a:r>
            <a:r>
              <a:rPr lang="en-US" dirty="0"/>
              <a:t> please be brief</a:t>
            </a:r>
          </a:p>
        </p:txBody>
      </p:sp>
    </p:spTree>
    <p:extLst>
      <p:ext uri="{BB962C8B-B14F-4D97-AF65-F5344CB8AC3E}">
        <p14:creationId xmlns:p14="http://schemas.microsoft.com/office/powerpoint/2010/main" val="98658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Stakeholder Input Surveys (new on PBIS apps) in October.</a:t>
            </a:r>
          </a:p>
          <a:p>
            <a:endParaRPr lang="en-US" dirty="0"/>
          </a:p>
          <a:p>
            <a:r>
              <a:rPr lang="en-US" dirty="0"/>
              <a:t>Teams should consider these factors when setting goals for this year.  </a:t>
            </a:r>
          </a:p>
        </p:txBody>
      </p:sp>
      <p:sp>
        <p:nvSpPr>
          <p:cNvPr id="4" name="Slide Number Placeholder 3"/>
          <p:cNvSpPr>
            <a:spLocks noGrp="1"/>
          </p:cNvSpPr>
          <p:nvPr>
            <p:ph type="sldNum" sz="quarter" idx="5"/>
          </p:nvPr>
        </p:nvSpPr>
        <p:spPr/>
        <p:txBody>
          <a:bodyPr/>
          <a:lstStyle/>
          <a:p>
            <a:fld id="{D9E9A522-274E-844E-8AB9-DE74A71CC10D}" type="slidenum">
              <a:rPr lang="en-US" smtClean="0"/>
              <a:t>17</a:t>
            </a:fld>
            <a:endParaRPr lang="en-US"/>
          </a:p>
        </p:txBody>
      </p:sp>
    </p:spTree>
    <p:extLst>
      <p:ext uri="{BB962C8B-B14F-4D97-AF65-F5344CB8AC3E}">
        <p14:creationId xmlns:p14="http://schemas.microsoft.com/office/powerpoint/2010/main" val="303099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a:p>
            <a:pPr marL="158750" indent="0">
              <a:buNone/>
            </a:pPr>
            <a:endParaRPr lang="en-US" sz="1600" dirty="0">
              <a:solidFill>
                <a:srgbClr val="000000"/>
              </a:solidFill>
            </a:endParaRPr>
          </a:p>
          <a:p>
            <a:pPr marL="158750" indent="0">
              <a:buNone/>
            </a:pPr>
            <a:r>
              <a:rPr lang="en-US" sz="1600" dirty="0">
                <a:solidFill>
                  <a:srgbClr val="000000"/>
                </a:solidFill>
              </a:rPr>
              <a:t>Quick share out on one thing that might be a goal for the year.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1757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Ask Coaches to download this Action Plan for use this year.   Will be reviewed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13763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also in their Google Folders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123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Have coaches download this form from the EDC PBIS Resource page.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pPr marL="169329" indent="0">
              <a:buNone/>
            </a:pPr>
            <a:r>
              <a:rPr lang="en-US" dirty="0"/>
              <a:t>They should complete it and send it to  </a:t>
            </a:r>
            <a:r>
              <a:rPr lang="en-US" sz="1200" u="sng" dirty="0">
                <a:solidFill>
                  <a:srgbClr val="0000FF"/>
                </a:solidFill>
                <a:effectLst/>
                <a:latin typeface="Calibri" panose="020F0502020204030204" pitchFamily="34" charset="0"/>
                <a:ea typeface="Times New Roman" panose="02020603050405020304" pitchFamily="18" charset="0"/>
                <a:hlinkClick r:id="rId4"/>
              </a:rPr>
              <a:t>accounts@pbisassessment.org</a:t>
            </a:r>
            <a:r>
              <a:rPr lang="en-US" sz="1200" dirty="0">
                <a:effectLst/>
                <a:latin typeface="Calibri" panose="020F0502020204030204" pitchFamily="34" charset="0"/>
                <a:ea typeface="Times New Roman" panose="02020603050405020304" pitchFamily="18" charset="0"/>
              </a:rPr>
              <a:t>  with the script </a:t>
            </a:r>
            <a:r>
              <a:rPr lang="en-US" sz="1200" dirty="0">
                <a:latin typeface="Calibri" panose="020F0502020204030204" pitchFamily="34" charset="0"/>
              </a:rPr>
              <a:t>“Hello, </a:t>
            </a:r>
            <a:br>
              <a:rPr lang="en-US" sz="1200" dirty="0">
                <a:latin typeface="Calibri" panose="020F0502020204030204" pitchFamily="34" charset="0"/>
              </a:rPr>
            </a:br>
            <a:r>
              <a:rPr lang="en-US" sz="1200" dirty="0">
                <a:latin typeface="Calibri" panose="020F0502020204030204" pitchFamily="34" charset="0"/>
              </a:rPr>
              <a:t>Please add me as a PBIS Assessment Coordinator.  See attached form. </a:t>
            </a:r>
          </a:p>
          <a:p>
            <a:pPr marL="169329" indent="0">
              <a:buNone/>
            </a:pPr>
            <a:r>
              <a:rPr lang="en-US" sz="1200" dirty="0">
                <a:latin typeface="Calibri" panose="020F0502020204030204" pitchFamily="34" charset="0"/>
              </a:rPr>
              <a:t>Thank you,”</a:t>
            </a:r>
            <a:endParaRPr lang="en-US" dirty="0"/>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23</a:t>
            </a:fld>
            <a:endParaRPr lang="en-US"/>
          </a:p>
        </p:txBody>
      </p:sp>
    </p:spTree>
    <p:extLst>
      <p:ext uri="{BB962C8B-B14F-4D97-AF65-F5344CB8AC3E}">
        <p14:creationId xmlns:p14="http://schemas.microsoft.com/office/powerpoint/2010/main" val="2965415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i="0" dirty="0">
                <a:solidFill>
                  <a:srgbClr val="00A94F"/>
                </a:solidFill>
                <a:effectLst/>
                <a:latin typeface="Bariol"/>
              </a:rPr>
              <a:t>7 Ways to Partner with Students and Level Up Your Implementation - </a:t>
            </a:r>
            <a:r>
              <a:rPr lang="en-US" sz="1200" b="0" i="0" dirty="0">
                <a:solidFill>
                  <a:srgbClr val="00A94F"/>
                </a:solidFill>
                <a:effectLst/>
                <a:latin typeface="Bariol"/>
                <a:hlinkClick r:id="rId3"/>
              </a:rPr>
              <a:t>https://www.pbisapps.org/articles/7-ways-to-partner-with-students-and-level-up-your-implementation</a:t>
            </a:r>
            <a:r>
              <a:rPr lang="en-US" sz="1200" b="0" i="0" dirty="0">
                <a:solidFill>
                  <a:srgbClr val="00A94F"/>
                </a:solidFill>
                <a:effectLst/>
                <a:latin typeface="Bariol"/>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24</a:t>
            </a:fld>
            <a:endParaRPr lang="en-US"/>
          </a:p>
        </p:txBody>
      </p:sp>
    </p:spTree>
    <p:extLst>
      <p:ext uri="{BB962C8B-B14F-4D97-AF65-F5344CB8AC3E}">
        <p14:creationId xmlns:p14="http://schemas.microsoft.com/office/powerpoint/2010/main" val="3066333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A94F"/>
                </a:solidFill>
                <a:effectLst/>
                <a:latin typeface="Bariol"/>
              </a:rPr>
              <a:t>7 Ways to Partner with Students and Level Up Your Implementation - </a:t>
            </a:r>
            <a:r>
              <a:rPr lang="en-US" sz="1600" b="0" i="0" dirty="0">
                <a:solidFill>
                  <a:srgbClr val="00A94F"/>
                </a:solidFill>
                <a:effectLst/>
                <a:latin typeface="Bariol"/>
                <a:hlinkClick r:id="rId4"/>
              </a:rPr>
              <a:t>https://www.pbisapps.org/articles/7-ways-to-partner-with-students-and-level-up-your-implementation</a:t>
            </a:r>
            <a:r>
              <a:rPr lang="en-US" sz="1600" b="0" i="0" dirty="0">
                <a:solidFill>
                  <a:srgbClr val="00A94F"/>
                </a:solidFill>
                <a:effectLst/>
                <a:latin typeface="Bariol"/>
              </a:rPr>
              <a:t>  </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endParaRPr lang="en-US" sz="1600" dirty="0">
              <a:solidFill>
                <a:srgbClr val="000000"/>
              </a:solidFill>
            </a:endParaRP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45060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474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a:buClr>
                <a:srgbClr val="000000"/>
              </a:buClr>
              <a:buSzPts val="1100"/>
              <a:defRPr/>
            </a:pPr>
            <a:r>
              <a:rPr lang="en-US" dirty="0"/>
              <a:t>TRAINER NOTE:</a:t>
            </a:r>
            <a:r>
              <a:rPr lang="en-US" dirty="0">
                <a:cs typeface="+mn-cs"/>
              </a:rPr>
              <a:t> </a:t>
            </a:r>
            <a:r>
              <a:rPr lang="en-US" dirty="0"/>
              <a:t>This is preparation of a sharing activity for the November Team Training</a:t>
            </a: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cs typeface="Calibri"/>
              </a:rPr>
              <a:t>Instructions for roundtable prep below:</a:t>
            </a:r>
          </a:p>
          <a:p>
            <a:pPr algn="l"/>
            <a:r>
              <a:rPr lang="en-US" sz="2000" dirty="0">
                <a:solidFill>
                  <a:schemeClr val="accent2">
                    <a:lumMod val="50000"/>
                  </a:schemeClr>
                </a:solidFill>
                <a:latin typeface="Poppins" panose="020B0604020202020204" charset="0"/>
                <a:cs typeface="Poppins" panose="020B0604020202020204" charset="0"/>
              </a:rPr>
              <a:t>Outline your school’s example using the template (outcomes, systems, data, practices).</a:t>
            </a:r>
          </a:p>
          <a:p>
            <a:pPr algn="l"/>
            <a:r>
              <a:rPr lang="en-US" sz="2000" dirty="0">
                <a:solidFill>
                  <a:schemeClr val="accent2">
                    <a:lumMod val="50000"/>
                  </a:schemeClr>
                </a:solidFill>
                <a:latin typeface="Poppins" panose="020B0604020202020204" charset="0"/>
                <a:cs typeface="Poppins" panose="020B0604020202020204" charset="0"/>
              </a:rPr>
              <a:t>Be prepared to share and take notes.</a:t>
            </a:r>
          </a:p>
          <a:p>
            <a:pPr algn="l"/>
            <a:r>
              <a:rPr lang="en-US" sz="2000" dirty="0">
                <a:solidFill>
                  <a:schemeClr val="accent2">
                    <a:lumMod val="50000"/>
                  </a:schemeClr>
                </a:solidFill>
                <a:latin typeface="Poppins" panose="020B0604020202020204" charset="0"/>
                <a:cs typeface="Poppins" panose="020B0604020202020204" charset="0"/>
              </a:rPr>
              <a:t>Take new ideas back to your team for action planning!</a:t>
            </a:r>
          </a:p>
          <a:p>
            <a:pPr marL="596900" lvl="1" indent="0">
              <a:spcBef>
                <a:spcPts val="400"/>
              </a:spcBef>
              <a:buClr>
                <a:schemeClr val="bg1"/>
              </a:buClr>
              <a:buSzPct val="100000"/>
              <a:buNone/>
            </a:pPr>
            <a:endParaRPr lang="en-US" sz="28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1270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2197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352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r>
              <a:rPr lang="en-US" dirty="0"/>
              <a:t>Add your cohort number</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Post a link to the attendance survey (below) in the chat for those who do not use the QR code on the slide: </a:t>
            </a:r>
            <a:r>
              <a:rPr lang="en-US" sz="1200" u="sng" dirty="0">
                <a:solidFill>
                  <a:srgbClr val="0563C1"/>
                </a:solidFill>
                <a:effectLst/>
                <a:latin typeface="Calibri" panose="020F0502020204030204" pitchFamily="34" charset="0"/>
                <a:ea typeface="Calibri" panose="020F0502020204030204" pitchFamily="34" charset="0"/>
                <a:hlinkClick r:id="rId3"/>
              </a:rPr>
              <a:t>https://edc.co1.qualtrics.com/jfe/form/SV_81vbI1jl3cwmLY2</a:t>
            </a:r>
            <a:r>
              <a:rPr lang="en-US" sz="1200" u="sng" dirty="0">
                <a:solidFill>
                  <a:srgbClr val="0563C1"/>
                </a:solidFill>
                <a:effectLst/>
                <a:latin typeface="Calibri" panose="020F0502020204030204" pitchFamily="34" charset="0"/>
                <a:ea typeface="Calibri" panose="020F0502020204030204" pitchFamily="34" charset="0"/>
              </a:rPr>
              <a:t> </a:t>
            </a:r>
            <a:endParaRPr lang="en-US" sz="1600" dirty="0">
              <a:solidFill>
                <a:schemeClr val="bg1"/>
              </a:solidFill>
              <a:latin typeface="Arial" panose="020B060402020202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158750" indent="0">
              <a:buNone/>
            </a:pPr>
            <a:endParaRPr lang="en-US" dirty="0"/>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FFFF"/>
                </a:solidFill>
                <a:effectLst/>
                <a:uLnTx/>
                <a:uFillTx/>
                <a:latin typeface="Hind Vadodara"/>
                <a:cs typeface="Hind Vadodara"/>
                <a:sym typeface="Hind Vadodara"/>
                <a:hlinkClick r:id="rId3">
                  <a:extLst>
                    <a:ext uri="{A12FA001-AC4F-418D-AE19-62706E023703}">
                      <ahyp:hlinkClr xmlns:ahyp="http://schemas.microsoft.com/office/drawing/2018/hyperlinkcolor" val="tx"/>
                    </a:ext>
                  </a:extLst>
                </a:hlinkClick>
              </a:rPr>
              <a:t>Logic Model Sample &amp; Template</a:t>
            </a:r>
            <a:r>
              <a:rPr kumimoji="0" lang="en-US" sz="1200" i="0" u="none" strike="noStrike" kern="1200" cap="none" spc="0" normalizeH="0" baseline="0" noProof="0" dirty="0">
                <a:ln>
                  <a:noFill/>
                </a:ln>
                <a:solidFill>
                  <a:srgbClr val="FFFFFF"/>
                </a:solidFill>
                <a:effectLst/>
                <a:uLnTx/>
                <a:uFillTx/>
                <a:latin typeface="Hind Vadodara"/>
                <a:cs typeface="Hind Vadodara"/>
                <a:sym typeface="Hind Vadodara"/>
              </a:rPr>
              <a:t> </a:t>
            </a:r>
            <a:r>
              <a:rPr kumimoji="0" lang="en-US" sz="1200" i="0" u="none" strike="noStrike" kern="1200" cap="none" spc="0" normalizeH="0" baseline="0" noProof="0" dirty="0">
                <a:ln>
                  <a:noFill/>
                </a:ln>
                <a:solidFill>
                  <a:srgbClr val="FFFFFF"/>
                </a:solidFill>
                <a:effectLst/>
                <a:uLnTx/>
                <a:uFillTx/>
                <a:latin typeface="Hind Vadodara"/>
                <a:cs typeface="Hind Vadodara"/>
                <a:sym typeface="Hind Vadodara"/>
                <a:hlinkClick r:id="rId3"/>
              </a:rPr>
              <a:t>https://sebacademy.edc.org/pbis-logic-model-activity-directions-samples-and-template</a:t>
            </a:r>
            <a:r>
              <a:rPr lang="en-US" sz="1200" dirty="0">
                <a:solidFill>
                  <a:srgbClr val="FFFFFF"/>
                </a:solidFill>
              </a:rPr>
              <a:t> </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33</a:t>
            </a:fld>
            <a:endParaRPr lang="en-US"/>
          </a:p>
        </p:txBody>
      </p:sp>
    </p:spTree>
    <p:extLst>
      <p:ext uri="{BB962C8B-B14F-4D97-AF65-F5344CB8AC3E}">
        <p14:creationId xmlns:p14="http://schemas.microsoft.com/office/powerpoint/2010/main" val="1012124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74069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chemeClr val="bg1"/>
                </a:solidFill>
              </a:rPr>
              <a:t>Logic Model Directions, Samples and Template     </a:t>
            </a:r>
            <a:r>
              <a:rPr lang="en-US" dirty="0">
                <a:hlinkClick r:id="rId3"/>
              </a:rPr>
              <a:t>https://sebacademy.edc.org/pbis-logic-model-activity-directions-samples-and-template</a:t>
            </a:r>
            <a:r>
              <a:rPr lang="en-US" dirty="0"/>
              <a:t>  </a:t>
            </a:r>
          </a:p>
          <a:p>
            <a:pPr marL="158750" indent="0">
              <a:buNone/>
            </a:pPr>
            <a:endParaRPr lang="en-US" dirty="0"/>
          </a:p>
          <a:p>
            <a:pPr marL="158750" indent="0">
              <a:buNone/>
            </a:pPr>
            <a:r>
              <a:rPr lang="en-US" dirty="0"/>
              <a:t>TRAINER: Activity prompt below; allow 5 minutes</a:t>
            </a:r>
          </a:p>
          <a:p>
            <a:pPr>
              <a:spcBef>
                <a:spcPts val="600"/>
              </a:spcBef>
              <a:buClr>
                <a:schemeClr val="bg1"/>
              </a:buClr>
            </a:pPr>
            <a:r>
              <a:rPr lang="en-US" sz="1100" dirty="0">
                <a:solidFill>
                  <a:schemeClr val="bg1"/>
                </a:solidFill>
              </a:rPr>
              <a:t>Review roundtable template and examples.</a:t>
            </a:r>
          </a:p>
          <a:p>
            <a:pPr>
              <a:spcBef>
                <a:spcPts val="600"/>
              </a:spcBef>
              <a:buClr>
                <a:schemeClr val="bg1"/>
              </a:buClr>
            </a:pPr>
            <a:r>
              <a:rPr lang="en-US" sz="1100" dirty="0">
                <a:solidFill>
                  <a:schemeClr val="bg1"/>
                </a:solidFill>
              </a:rPr>
              <a:t>Brainstorm potential outcomes you may want to target to highlight your school/team’s PBIS efforts.</a:t>
            </a:r>
          </a:p>
          <a:p>
            <a:pPr>
              <a:spcBef>
                <a:spcPts val="600"/>
              </a:spcBef>
              <a:buClr>
                <a:schemeClr val="bg1"/>
              </a:buClr>
            </a:pPr>
            <a:r>
              <a:rPr lang="en-US" sz="1100" dirty="0">
                <a:solidFill>
                  <a:schemeClr val="bg1"/>
                </a:solidFill>
              </a:rPr>
              <a:t>What questions do you have?</a:t>
            </a:r>
          </a:p>
          <a:p>
            <a:pPr>
              <a:spcBef>
                <a:spcPts val="600"/>
              </a:spcBef>
              <a:buClr>
                <a:schemeClr val="bg1"/>
              </a:buClr>
            </a:pPr>
            <a:r>
              <a:rPr lang="en-US" sz="1100" dirty="0">
                <a:solidFill>
                  <a:schemeClr val="bg1"/>
                </a:solidFill>
              </a:rPr>
              <a:t>Schedule a time to meet (or communicate) with your team to plan what your school wants to share</a:t>
            </a:r>
            <a:endParaRPr lang="en-US" dirty="0"/>
          </a:p>
        </p:txBody>
      </p:sp>
    </p:spTree>
    <p:extLst>
      <p:ext uri="{BB962C8B-B14F-4D97-AF65-F5344CB8AC3E}">
        <p14:creationId xmlns:p14="http://schemas.microsoft.com/office/powerpoint/2010/main" val="4187773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3748585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 Action Plan: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dirty="0">
                <a:cs typeface="Calibri"/>
              </a:rPr>
              <a:t>    </a:t>
            </a: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Team meeting foundations checklist: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https://sebacademy.edc.org/team-meeting-foundations-checklist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PBIS Assessment Coordinator Form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https://sebacademy.edc.org/pbis-assessment-coordinator-form</a:t>
            </a:r>
            <a:endParaRPr kumimoji="0" lang="en-US" sz="1200" i="0" u="none" strike="noStrike" kern="1200" cap="none" spc="0" normalizeH="0" baseline="0" dirty="0">
              <a:ln>
                <a:noFill/>
              </a:ln>
              <a:solidFill>
                <a:schemeClr val="tx1"/>
              </a:solidFill>
              <a:effectLst/>
              <a:uLnTx/>
              <a:uFillTx/>
              <a:latin typeface="+mn-lt"/>
              <a:cs typeface="Calibri"/>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r>
              <a:rPr kumimoji="0" lang="en-US" sz="1800" i="0" u="none" strike="noStrike" kern="1200" cap="none" spc="0" normalizeH="0" baseline="0" noProof="0" dirty="0">
                <a:ln>
                  <a:noFill/>
                </a:ln>
                <a:solidFill>
                  <a:srgbClr val="FFFFFF"/>
                </a:solidFill>
                <a:effectLst/>
                <a:uLnTx/>
                <a:uFillTx/>
                <a:latin typeface="Hind Vadodara"/>
                <a:cs typeface="Hind Vadodara"/>
                <a:sym typeface="Hind Vadodara"/>
              </a:rPr>
              <a:t> </a:t>
            </a:r>
            <a:r>
              <a:rPr kumimoji="0" lang="en-US" sz="1800" i="0" u="none" strike="noStrike" kern="1200" cap="none" spc="0" normalizeH="0" baseline="0" noProof="0" dirty="0">
                <a:ln>
                  <a:noFill/>
                </a:ln>
                <a:solidFill>
                  <a:srgbClr val="FFFFFF"/>
                </a:solidFill>
                <a:effectLst/>
                <a:uLnTx/>
                <a:uFillTx/>
                <a:latin typeface="Hind Vadodara"/>
                <a:cs typeface="Hind Vadodara"/>
                <a:sym typeface="Hind Vadodara"/>
                <a:hlinkClick r:id="rId6"/>
              </a:rPr>
              <a:t>https://sebacademy.edc.org/pbis-logic-model-activity-directions-samples-and-template</a:t>
            </a:r>
            <a:r>
              <a:rPr lang="en-US" sz="1800" dirty="0">
                <a:solidFill>
                  <a:srgbClr val="FFFFFF"/>
                </a:solidFill>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dirty="0">
              <a:solidFill>
                <a:srgbClr val="FFFFFF"/>
              </a:solidFill>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800" b="0" i="0" dirty="0">
                <a:solidFill>
                  <a:srgbClr val="00A94F"/>
                </a:solidFill>
                <a:effectLst/>
                <a:latin typeface="Bariol"/>
              </a:rPr>
              <a:t>7 Ways to Partner with Students and Level Up Your Implementation - https://www.pbisapps.org/articles/7-ways-to-partner-with-students-and-level-up-your-implementation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2652558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Evaluation Survey: </a:t>
            </a:r>
            <a:r>
              <a:rPr lang="en-US" sz="1800" u="sng" dirty="0">
                <a:solidFill>
                  <a:srgbClr val="0563C1"/>
                </a:solidFill>
                <a:effectLst/>
                <a:latin typeface="Calibri" panose="020F0502020204030204" pitchFamily="34" charset="0"/>
                <a:ea typeface="Calibri" panose="020F0502020204030204" pitchFamily="34" charset="0"/>
                <a:hlinkClick r:id="rId3"/>
              </a:rPr>
              <a:t>https://edc.co1.qualtrics.com/jfe/form/SV_cBF9GI7gVEBsfSC</a:t>
            </a:r>
            <a:endParaRPr lang="en-US" sz="1800" dirty="0">
              <a:effectLst/>
              <a:latin typeface="Calibri" panose="020F0502020204030204" pitchFamily="34" charset="0"/>
              <a:ea typeface="Calibri" panose="020F0502020204030204" pitchFamily="34" charset="0"/>
            </a:endParaRPr>
          </a:p>
          <a:p>
            <a:pPr marL="158750" indent="0">
              <a:buNone/>
            </a:pPr>
            <a:endParaRPr lang="en-US" b="1" dirty="0"/>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https://www.mayinstitute.org/services-for-schools/pbis/forum.html</a:t>
            </a:r>
          </a:p>
        </p:txBody>
      </p:sp>
      <p:sp>
        <p:nvSpPr>
          <p:cNvPr id="4" name="Slide Number Placeholder 3"/>
          <p:cNvSpPr>
            <a:spLocks noGrp="1"/>
          </p:cNvSpPr>
          <p:nvPr>
            <p:ph type="sldNum" sz="quarter" idx="5"/>
          </p:nvPr>
        </p:nvSpPr>
        <p:spPr/>
        <p:txBody>
          <a:bodyPr/>
          <a:lstStyle/>
          <a:p>
            <a:fld id="{D9E9A522-274E-844E-8AB9-DE74A71CC10D}" type="slidenum">
              <a:rPr lang="en-US" smtClean="0"/>
              <a:t>4</a:t>
            </a:fld>
            <a:endParaRPr lang="en-US"/>
          </a:p>
        </p:txBody>
      </p:sp>
    </p:spTree>
    <p:extLst>
      <p:ext uri="{BB962C8B-B14F-4D97-AF65-F5344CB8AC3E}">
        <p14:creationId xmlns:p14="http://schemas.microsoft.com/office/powerpoint/2010/main" val="412717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 Action Plan: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dirty="0">
                <a:cs typeface="Calibri"/>
              </a:rPr>
              <a:t>    </a:t>
            </a: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Team meeting foundations checklist: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https://sebacademy.edc.org/team-meeting-foundations-checklist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PBIS Assessment Coordinator Form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https://sebacademy.edc.org/pbis-assessment-coordinator-form</a:t>
            </a:r>
            <a:endParaRPr kumimoji="0" lang="en-US" sz="1200" i="0" u="none" strike="noStrike" kern="1200" cap="none" spc="0" normalizeH="0" baseline="0" dirty="0">
              <a:ln>
                <a:noFill/>
              </a:ln>
              <a:solidFill>
                <a:schemeClr val="tx1"/>
              </a:solidFill>
              <a:effectLst/>
              <a:uLnTx/>
              <a:uFillTx/>
              <a:latin typeface="+mn-lt"/>
              <a:cs typeface="Calibri"/>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r>
              <a:rPr kumimoji="0" lang="en-US" sz="1800" i="0" u="none" strike="noStrike" kern="1200" cap="none" spc="0" normalizeH="0" baseline="0" noProof="0" dirty="0">
                <a:ln>
                  <a:noFill/>
                </a:ln>
                <a:solidFill>
                  <a:srgbClr val="FFFFFF"/>
                </a:solidFill>
                <a:effectLst/>
                <a:uLnTx/>
                <a:uFillTx/>
                <a:latin typeface="Hind Vadodara"/>
                <a:cs typeface="Hind Vadodara"/>
                <a:sym typeface="Hind Vadodara"/>
              </a:rPr>
              <a:t> </a:t>
            </a:r>
            <a:r>
              <a:rPr kumimoji="0" lang="en-US" sz="1800" i="0" u="none" strike="noStrike" kern="1200" cap="none" spc="0" normalizeH="0" baseline="0" noProof="0" dirty="0">
                <a:ln>
                  <a:noFill/>
                </a:ln>
                <a:solidFill>
                  <a:srgbClr val="FFFFFF"/>
                </a:solidFill>
                <a:effectLst/>
                <a:uLnTx/>
                <a:uFillTx/>
                <a:latin typeface="Hind Vadodara"/>
                <a:cs typeface="Hind Vadodara"/>
                <a:sym typeface="Hind Vadodara"/>
                <a:hlinkClick r:id="rId6"/>
              </a:rPr>
              <a:t>https://sebacademy.edc.org/pbis-logic-model-activity-directions-samples-and-template</a:t>
            </a:r>
            <a:r>
              <a:rPr lang="en-US" sz="1800" dirty="0">
                <a:solidFill>
                  <a:srgbClr val="FFFFFF"/>
                </a:solidFill>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dirty="0">
              <a:solidFill>
                <a:srgbClr val="FFFFFF"/>
              </a:solidFill>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800" b="0" i="0" dirty="0">
                <a:solidFill>
                  <a:srgbClr val="00A94F"/>
                </a:solidFill>
                <a:effectLst/>
                <a:latin typeface="Bariol"/>
              </a:rPr>
              <a:t>7 Ways to Partner with Students and Level Up Your Implementation - https://www.pbisapps.org/articles/7-ways-to-partner-with-students-and-level-up-your-implementation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273583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23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read directions and how to upload </a:t>
            </a:r>
            <a:r>
              <a:rPr lang="en-US"/>
              <a:t>into canvas</a:t>
            </a:r>
          </a:p>
        </p:txBody>
      </p:sp>
      <p:sp>
        <p:nvSpPr>
          <p:cNvPr id="4" name="Slide Number Placeholder 3"/>
          <p:cNvSpPr>
            <a:spLocks noGrp="1"/>
          </p:cNvSpPr>
          <p:nvPr>
            <p:ph type="sldNum" sz="quarter" idx="5"/>
          </p:nvPr>
        </p:nvSpPr>
        <p:spPr/>
        <p:txBody>
          <a:bodyPr/>
          <a:lstStyle/>
          <a:p>
            <a:fld id="{D9E9A522-274E-844E-8AB9-DE74A71CC10D}" type="slidenum">
              <a:rPr lang="en-US" smtClean="0"/>
              <a:t>9</a:t>
            </a:fld>
            <a:endParaRPr lang="en-US"/>
          </a:p>
        </p:txBody>
      </p:sp>
    </p:spTree>
    <p:extLst>
      <p:ext uri="{BB962C8B-B14F-4D97-AF65-F5344CB8AC3E}">
        <p14:creationId xmlns:p14="http://schemas.microsoft.com/office/powerpoint/2010/main" val="285202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https://edc.co1.qualtrics.com/jfe/form/SV_db8zhNj6NJ3eXga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r>
              <a:rPr lang="en-US" dirty="0"/>
              <a:t>Go to website demonstrate how to download Team Member List and how to upload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76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9F29-07E1-A58B-F891-ACF94EECC7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2DDC8A-9822-B7E5-4509-178F7AD776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F563C-DD0E-86CE-40E3-2383AA088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0ACD7-D47D-EEF5-3D74-3DDB0C5E2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DEC3C3-7C48-3134-31A1-891192541A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2FEE8-5966-75C1-DBF1-5D698C2ECC57}"/>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8" name="Footer Placeholder 7">
            <a:extLst>
              <a:ext uri="{FF2B5EF4-FFF2-40B4-BE49-F238E27FC236}">
                <a16:creationId xmlns:a16="http://schemas.microsoft.com/office/drawing/2014/main" id="{A09D34EC-2520-3338-B67D-947108719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2454BF-7903-E1A3-4D33-CEAE8FA81A1C}"/>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1267171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B6C2-CE6B-D21A-8CB2-E23D98E400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EBC7EF-B21C-6F96-A316-5F9C030912B7}"/>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4" name="Footer Placeholder 3">
            <a:extLst>
              <a:ext uri="{FF2B5EF4-FFF2-40B4-BE49-F238E27FC236}">
                <a16:creationId xmlns:a16="http://schemas.microsoft.com/office/drawing/2014/main" id="{5AD08B4E-2582-81D3-24CB-11709FFA90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B059A-DCB6-50F0-9ED0-E6D546B8BC8F}"/>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28445055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B8D9E-9731-675B-4799-8C9E22893437}"/>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3" name="Footer Placeholder 2">
            <a:extLst>
              <a:ext uri="{FF2B5EF4-FFF2-40B4-BE49-F238E27FC236}">
                <a16:creationId xmlns:a16="http://schemas.microsoft.com/office/drawing/2014/main" id="{84DC5F0E-4397-DDC8-B84D-4E41164A43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32A49-56A7-8DA5-6EF3-1387DB057AF9}"/>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258198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8D0C-D4E1-9571-7674-9453D8C2A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1E1352-125D-BDC1-88E6-1DE44C4BA1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424AA-9CAC-B1E0-D746-589FAEE21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A8D91-720A-EFC1-976E-BA50B486DA08}"/>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6" name="Footer Placeholder 5">
            <a:extLst>
              <a:ext uri="{FF2B5EF4-FFF2-40B4-BE49-F238E27FC236}">
                <a16:creationId xmlns:a16="http://schemas.microsoft.com/office/drawing/2014/main" id="{CEB6F0F1-1A63-6385-623A-BAA291052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6FA97-CC28-852C-D14C-F033CD07C678}"/>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2843205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75B8-B9A7-CC15-003B-7344DBD6A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F8962A-C5A2-D332-D045-AB3D35D48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9FBC5-548C-83A5-8C15-EA49946EC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09745-C030-B725-A497-D0804B11BC19}"/>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6" name="Footer Placeholder 5">
            <a:extLst>
              <a:ext uri="{FF2B5EF4-FFF2-40B4-BE49-F238E27FC236}">
                <a16:creationId xmlns:a16="http://schemas.microsoft.com/office/drawing/2014/main" id="{E3AD5B8B-50B1-DBD5-3FB6-C3CA3C431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6D09B-64BC-B384-8B59-726B5EE421CF}"/>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2626414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A148-C2C8-625F-D05D-22C9181FC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846332-AE35-9AF0-1414-82B480A0F3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533C-66AC-B893-C36C-C79655F9F34E}"/>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5" name="Footer Placeholder 4">
            <a:extLst>
              <a:ext uri="{FF2B5EF4-FFF2-40B4-BE49-F238E27FC236}">
                <a16:creationId xmlns:a16="http://schemas.microsoft.com/office/drawing/2014/main" id="{5B32F3E2-73EB-4A23-EACB-9EB84DAF0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40B7A-8115-27EF-F485-6159DDD646A6}"/>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7374361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53EBF-E971-E95D-299A-C550BAEDCD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82E862-EF2B-9C56-BD28-18ABA0A1E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D3AB2-4A7B-0284-867F-93ED69F3650D}"/>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5" name="Footer Placeholder 4">
            <a:extLst>
              <a:ext uri="{FF2B5EF4-FFF2-40B4-BE49-F238E27FC236}">
                <a16:creationId xmlns:a16="http://schemas.microsoft.com/office/drawing/2014/main" id="{3171BA47-ACBB-11E4-3632-434718FE8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88EF0-3B9D-F4A9-36BD-871F90C776F5}"/>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9064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52449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742F-99C2-530F-246D-82A27546A3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27FD0-D41D-5EF7-E716-272070311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1458F6-D8D0-F476-B689-AB91B684DFD6}"/>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5" name="Footer Placeholder 4">
            <a:extLst>
              <a:ext uri="{FF2B5EF4-FFF2-40B4-BE49-F238E27FC236}">
                <a16:creationId xmlns:a16="http://schemas.microsoft.com/office/drawing/2014/main" id="{E93CA26B-30EE-30A3-0962-4C4D0E353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907FF-3E7C-E59A-342B-321C1E8E4599}"/>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15614594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D2EA-0C98-76A8-A76E-478AA739F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DAFF7-6740-0E47-4524-7A36D99A2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C219F-70CE-DD22-4E4A-3356DE44420A}"/>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5" name="Footer Placeholder 4">
            <a:extLst>
              <a:ext uri="{FF2B5EF4-FFF2-40B4-BE49-F238E27FC236}">
                <a16:creationId xmlns:a16="http://schemas.microsoft.com/office/drawing/2014/main" id="{97483F04-4A33-4FB8-EAE0-E0F38F603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EFFB5-F8A9-4613-5C21-29D9FA447572}"/>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1117554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80E4-94C0-A333-F39A-6BD1EDFCEB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DE84D-AA7B-0FAA-CCC2-D9BF9ACC1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78D171-17B4-8823-0840-EDCBD5315950}"/>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5" name="Footer Placeholder 4">
            <a:extLst>
              <a:ext uri="{FF2B5EF4-FFF2-40B4-BE49-F238E27FC236}">
                <a16:creationId xmlns:a16="http://schemas.microsoft.com/office/drawing/2014/main" id="{1914802D-E00F-47CC-E849-B45711756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264F0-2D87-4558-7D90-CC6CDCA95249}"/>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2440850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E637-BCC0-1CD3-7F26-CC752AC55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DB65C-DF26-0D67-EC15-4C9233456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6E5D7-9D10-0245-C0CF-0B3D2D039D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05ED2-0A77-4002-E023-F236DEC63BDE}"/>
              </a:ext>
            </a:extLst>
          </p:cNvPr>
          <p:cNvSpPr>
            <a:spLocks noGrp="1"/>
          </p:cNvSpPr>
          <p:nvPr>
            <p:ph type="dt" sz="half" idx="10"/>
          </p:nvPr>
        </p:nvSpPr>
        <p:spPr/>
        <p:txBody>
          <a:bodyPr/>
          <a:lstStyle/>
          <a:p>
            <a:fld id="{66AD72ED-0646-47B7-AC53-91C869F983FE}" type="datetimeFigureOut">
              <a:rPr lang="en-US" smtClean="0"/>
              <a:t>10/16/2023</a:t>
            </a:fld>
            <a:endParaRPr lang="en-US"/>
          </a:p>
        </p:txBody>
      </p:sp>
      <p:sp>
        <p:nvSpPr>
          <p:cNvPr id="6" name="Footer Placeholder 5">
            <a:extLst>
              <a:ext uri="{FF2B5EF4-FFF2-40B4-BE49-F238E27FC236}">
                <a16:creationId xmlns:a16="http://schemas.microsoft.com/office/drawing/2014/main" id="{9020B611-DE8F-0C80-5CD6-39248DB25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6C3E3-CB43-85B4-A00E-57C46C90D3CC}"/>
              </a:ext>
            </a:extLst>
          </p:cNvPr>
          <p:cNvSpPr>
            <a:spLocks noGrp="1"/>
          </p:cNvSpPr>
          <p:nvPr>
            <p:ph type="sldNum" sz="quarter" idx="12"/>
          </p:nvPr>
        </p:nvSpPr>
        <p:spPr/>
        <p:txBody>
          <a:bodyPr/>
          <a:lstStyle/>
          <a:p>
            <a:fld id="{D8D25DC9-BDE9-4C3C-A9F2-3C83AB2EA89B}" type="slidenum">
              <a:rPr lang="en-US" smtClean="0"/>
              <a:t>‹#›</a:t>
            </a:fld>
            <a:endParaRPr lang="en-US"/>
          </a:p>
        </p:txBody>
      </p:sp>
    </p:spTree>
    <p:extLst>
      <p:ext uri="{BB962C8B-B14F-4D97-AF65-F5344CB8AC3E}">
        <p14:creationId xmlns:p14="http://schemas.microsoft.com/office/powerpoint/2010/main" val="1184028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theme" Target="../theme/theme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5.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6.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66" r:id="rId2"/>
    <p:sldLayoutId id="2147483670" r:id="rId3"/>
    <p:sldLayoutId id="2147483671" r:id="rId4"/>
    <p:sldLayoutId id="2147483673" r:id="rId5"/>
    <p:sldLayoutId id="214748367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9" r:id="rId2"/>
    <p:sldLayoutId id="2147483760" r:id="rId3"/>
    <p:sldLayoutId id="2147483761" r:id="rId4"/>
    <p:sldLayoutId id="2147483762" r:id="rId5"/>
    <p:sldLayoutId id="2147483764" r:id="rId6"/>
    <p:sldLayoutId id="2147483765" r:id="rId7"/>
    <p:sldLayoutId id="2147483767" r:id="rId8"/>
    <p:sldLayoutId id="2147483769" r:id="rId9"/>
    <p:sldLayoutId id="2147483770" r:id="rId10"/>
    <p:sldLayoutId id="2147483771" r:id="rId11"/>
    <p:sldLayoutId id="2147483773" r:id="rId12"/>
    <p:sldLayoutId id="2147483774" r:id="rId13"/>
    <p:sldLayoutId id="21474837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2C3A6-95AD-F5E2-D5DA-735C2FC97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2A304-DFA7-0B1D-49B6-8D583AFC0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9B661-CD7C-07ED-85F5-5F8CB58BF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D72ED-0646-47B7-AC53-91C869F983FE}" type="datetimeFigureOut">
              <a:rPr lang="en-US" smtClean="0"/>
              <a:t>10/16/2023</a:t>
            </a:fld>
            <a:endParaRPr lang="en-US"/>
          </a:p>
        </p:txBody>
      </p:sp>
      <p:sp>
        <p:nvSpPr>
          <p:cNvPr id="5" name="Footer Placeholder 4">
            <a:extLst>
              <a:ext uri="{FF2B5EF4-FFF2-40B4-BE49-F238E27FC236}">
                <a16:creationId xmlns:a16="http://schemas.microsoft.com/office/drawing/2014/main" id="{2B0C2330-F0A2-EB8E-7D0F-DD7B1EC1D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A73871-4669-6673-302C-65D4A5925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25DC9-BDE9-4C3C-A9F2-3C83AB2EA89B}" type="slidenum">
              <a:rPr lang="en-US" smtClean="0"/>
              <a:t>‹#›</a:t>
            </a:fld>
            <a:endParaRPr lang="en-US"/>
          </a:p>
        </p:txBody>
      </p:sp>
    </p:spTree>
    <p:extLst>
      <p:ext uri="{BB962C8B-B14F-4D97-AF65-F5344CB8AC3E}">
        <p14:creationId xmlns:p14="http://schemas.microsoft.com/office/powerpoint/2010/main" val="228376246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4.xml"/><Relationship Id="rId4" Type="http://schemas.openxmlformats.org/officeDocument/2006/relationships/hyperlink" Target="mailto:sebacademy@edc.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22.xml"/><Relationship Id="rId1" Type="http://schemas.openxmlformats.org/officeDocument/2006/relationships/slideLayout" Target="../slideLayouts/slideLayout8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6.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81.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9.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ebacademy.edc.org/annual-action-plan-template-advanced" TargetMode="External"/><Relationship Id="rId7" Type="http://schemas.openxmlformats.org/officeDocument/2006/relationships/hyperlink" Target="https://www.pbisapps.org/articles/7-ways-to-partner-with-students-and-level-up-your-implementation" TargetMode="External"/><Relationship Id="rId2" Type="http://schemas.openxmlformats.org/officeDocument/2006/relationships/notesSlide" Target="../notesSlides/notesSlide34.xml"/><Relationship Id="rId1" Type="http://schemas.openxmlformats.org/officeDocument/2006/relationships/slideLayout" Target="../slideLayouts/slideLayout88.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2.xml"/><Relationship Id="rId6" Type="http://schemas.openxmlformats.org/officeDocument/2006/relationships/hyperlink" Target="https://www.mayinstitute.org/services-for-schools/pbis/forum.htm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ebacademy.edc.org/annual-action-plan-template-advanced" TargetMode="External"/><Relationship Id="rId7" Type="http://schemas.openxmlformats.org/officeDocument/2006/relationships/hyperlink" Target="https://www.pbisapps.org/articles/7-ways-to-partner-with-students-and-level-up-your-implementation" TargetMode="External"/><Relationship Id="rId2" Type="http://schemas.openxmlformats.org/officeDocument/2006/relationships/notesSlide" Target="../notesSlides/notesSlide6.xml"/><Relationship Id="rId1" Type="http://schemas.openxmlformats.org/officeDocument/2006/relationships/slideLayout" Target="../slideLayouts/slideLayout88.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351552" y="1728669"/>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Year 3:  October 2023</a:t>
            </a:r>
            <a:endParaRPr lang="en-US" sz="4267" dirty="0">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797956" y="3450677"/>
            <a:ext cx="604249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Add Trainer Names</a:t>
            </a:r>
          </a:p>
          <a:p>
            <a:pPr marL="0" indent="0"/>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49802" y="6112340"/>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112410" y="4541116"/>
            <a:ext cx="5864771" cy="16619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Created from content from the National Technical Assistance Center on Positive Behavioral Interventions and Supports </a:t>
            </a:r>
            <a:br>
              <a:rPr kumimoji="0" lang="en-US" sz="1600" b="1" i="0" u="none" strike="noStrike" kern="1200" cap="none" spc="0" normalizeH="0" baseline="0" noProof="0" dirty="0">
                <a:ln>
                  <a:noFill/>
                </a:ln>
                <a:solidFill>
                  <a:srgbClr val="FFFFFF"/>
                </a:solidFill>
                <a:effectLst/>
                <a:uLnTx/>
                <a:uFillTx/>
                <a:latin typeface="Arial"/>
                <a:ea typeface="+mn-ea"/>
                <a:cs typeface="+mn-cs"/>
              </a:rPr>
            </a:br>
            <a:r>
              <a:rPr kumimoji="0" lang="en-US" sz="1100" b="1" i="0" u="none" strike="noStrike" kern="1200" cap="none" spc="0" normalizeH="0" baseline="0" noProof="0" dirty="0">
                <a:ln>
                  <a:noFill/>
                </a:ln>
                <a:solidFill>
                  <a:srgbClr val="FFFFFF"/>
                </a:solidFill>
                <a:effectLst/>
                <a:uLnTx/>
                <a:uFillTx/>
                <a:latin typeface="Arial"/>
                <a:ea typeface="+mn-ea"/>
                <a:cs typeface="+mn-cs"/>
              </a:rPr>
              <a:t>U.S. Department of Education, Office of Special Education Programs and Office of Elementary and Secondary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787711" y="329750"/>
            <a:ext cx="10957119" cy="845600"/>
          </a:xfrm>
        </p:spPr>
        <p:txBody>
          <a:bodyPr/>
          <a:lstStyle/>
          <a:p>
            <a:r>
              <a:rPr lang="en-US" dirty="0"/>
              <a:t>Communication Survey &amp; Mail Chimp</a:t>
            </a:r>
          </a:p>
        </p:txBody>
      </p:sp>
      <p:pic>
        <p:nvPicPr>
          <p:cNvPr id="11" name="Picture 10">
            <a:extLst>
              <a:ext uri="{FF2B5EF4-FFF2-40B4-BE49-F238E27FC236}">
                <a16:creationId xmlns:a16="http://schemas.microsoft.com/office/drawing/2014/main" id="{729A746E-DA90-6B42-5425-9CC1B35C39EF}"/>
              </a:ext>
            </a:extLst>
          </p:cNvPr>
          <p:cNvPicPr>
            <a:picLocks noChangeAspect="1"/>
          </p:cNvPicPr>
          <p:nvPr/>
        </p:nvPicPr>
        <p:blipFill>
          <a:blip r:embed="rId3"/>
          <a:srcRect/>
          <a:stretch/>
        </p:blipFill>
        <p:spPr>
          <a:xfrm>
            <a:off x="268660" y="1818087"/>
            <a:ext cx="8060710" cy="3456601"/>
          </a:xfrm>
          <a:prstGeom prst="rect">
            <a:avLst/>
          </a:prstGeom>
        </p:spPr>
      </p:pic>
      <p:sp>
        <p:nvSpPr>
          <p:cNvPr id="12" name="TextBox 11">
            <a:extLst>
              <a:ext uri="{FF2B5EF4-FFF2-40B4-BE49-F238E27FC236}">
                <a16:creationId xmlns:a16="http://schemas.microsoft.com/office/drawing/2014/main" id="{C1E4E8D0-98BE-3783-2894-FC46A22B15AB}"/>
              </a:ext>
            </a:extLst>
          </p:cNvPr>
          <p:cNvSpPr txBox="1"/>
          <p:nvPr/>
        </p:nvSpPr>
        <p:spPr>
          <a:xfrm>
            <a:off x="2540690" y="5292993"/>
            <a:ext cx="23262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Communications List</a:t>
            </a:r>
          </a:p>
        </p:txBody>
      </p:sp>
      <p:sp>
        <p:nvSpPr>
          <p:cNvPr id="14" name="TextBox 13">
            <a:extLst>
              <a:ext uri="{FF2B5EF4-FFF2-40B4-BE49-F238E27FC236}">
                <a16:creationId xmlns:a16="http://schemas.microsoft.com/office/drawing/2014/main" id="{3A3263B6-BD59-38D0-3B8C-963A8AD5B3C4}"/>
              </a:ext>
            </a:extLst>
          </p:cNvPr>
          <p:cNvSpPr txBox="1"/>
          <p:nvPr/>
        </p:nvSpPr>
        <p:spPr>
          <a:xfrm>
            <a:off x="447170" y="1098610"/>
            <a:ext cx="11283917"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Please add all your team’s contact information into the Communication Excel Sheet.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Move to </a:t>
            </a:r>
            <a:r>
              <a:rPr kumimoji="0" lang="en-US" sz="1800" b="0" i="0" u="none" strike="noStrike" kern="1200" cap="none" spc="0" normalizeH="0" baseline="0" noProof="0" dirty="0">
                <a:ln>
                  <a:noFill/>
                </a:ln>
                <a:solidFill>
                  <a:srgbClr val="FFFF00"/>
                </a:solidFill>
                <a:effectLst/>
                <a:uLnTx/>
                <a:uFillTx/>
                <a:latin typeface="Arial"/>
                <a:ea typeface="+mn-ea"/>
                <a:cs typeface="+mn-cs"/>
              </a:rPr>
              <a:t>School Documents for Review </a:t>
            </a:r>
            <a:r>
              <a:rPr kumimoji="0" lang="en-US" sz="1800" b="0" i="0" u="none" strike="noStrike" kern="1200" cap="none" spc="0" normalizeH="0" baseline="0" noProof="0" dirty="0">
                <a:ln>
                  <a:noFill/>
                </a:ln>
                <a:solidFill>
                  <a:srgbClr val="FFFFFF"/>
                </a:solidFill>
                <a:effectLst/>
                <a:uLnTx/>
                <a:uFillTx/>
                <a:latin typeface="Arial"/>
                <a:ea typeface="+mn-ea"/>
                <a:cs typeface="+mn-cs"/>
              </a:rPr>
              <a:t>folder in your school’s Google Folder when completed</a:t>
            </a:r>
          </a:p>
        </p:txBody>
      </p:sp>
      <p:pic>
        <p:nvPicPr>
          <p:cNvPr id="5" name="Picture 4">
            <a:extLst>
              <a:ext uri="{FF2B5EF4-FFF2-40B4-BE49-F238E27FC236}">
                <a16:creationId xmlns:a16="http://schemas.microsoft.com/office/drawing/2014/main" id="{AB786D7A-39E4-9B15-3023-13B809542246}"/>
              </a:ext>
            </a:extLst>
          </p:cNvPr>
          <p:cNvPicPr>
            <a:picLocks noChangeAspect="1"/>
          </p:cNvPicPr>
          <p:nvPr/>
        </p:nvPicPr>
        <p:blipFill>
          <a:blip r:embed="rId4"/>
          <a:stretch>
            <a:fillRect/>
          </a:stretch>
        </p:blipFill>
        <p:spPr>
          <a:xfrm>
            <a:off x="6289705" y="3904580"/>
            <a:ext cx="5548705" cy="2663843"/>
          </a:xfrm>
          <a:prstGeom prst="rect">
            <a:avLst/>
          </a:prstGeom>
          <a:ln w="38100">
            <a:solidFill>
              <a:schemeClr val="tx1"/>
            </a:solidFill>
          </a:ln>
        </p:spPr>
      </p:pic>
      <p:cxnSp>
        <p:nvCxnSpPr>
          <p:cNvPr id="7" name="Straight Arrow Connector 6">
            <a:extLst>
              <a:ext uri="{FF2B5EF4-FFF2-40B4-BE49-F238E27FC236}">
                <a16:creationId xmlns:a16="http://schemas.microsoft.com/office/drawing/2014/main" id="{8290A908-DBB2-D95D-1043-9FE629CDF1B5}"/>
              </a:ext>
            </a:extLst>
          </p:cNvPr>
          <p:cNvCxnSpPr>
            <a:cxnSpLocks/>
          </p:cNvCxnSpPr>
          <p:nvPr/>
        </p:nvCxnSpPr>
        <p:spPr>
          <a:xfrm>
            <a:off x="4948015" y="5527768"/>
            <a:ext cx="1674976" cy="67132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455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Communication Reminders</a:t>
            </a:r>
          </a:p>
        </p:txBody>
      </p:sp>
      <p:pic>
        <p:nvPicPr>
          <p:cNvPr id="6" name="Picture 5">
            <a:extLst>
              <a:ext uri="{FF2B5EF4-FFF2-40B4-BE49-F238E27FC236}">
                <a16:creationId xmlns:a16="http://schemas.microsoft.com/office/drawing/2014/main" id="{F01A07B9-A2E8-E438-4FC8-63754F62A8D1}"/>
              </a:ext>
            </a:extLst>
          </p:cNvPr>
          <p:cNvPicPr>
            <a:picLocks noChangeAspect="1"/>
          </p:cNvPicPr>
          <p:nvPr/>
        </p:nvPicPr>
        <p:blipFill>
          <a:blip r:embed="rId3"/>
          <a:srcRect/>
          <a:stretch/>
        </p:blipFill>
        <p:spPr>
          <a:xfrm>
            <a:off x="8781742" y="1250903"/>
            <a:ext cx="3062303" cy="5372736"/>
          </a:xfrm>
          <a:prstGeom prst="rect">
            <a:avLst/>
          </a:prstGeom>
        </p:spPr>
      </p:pic>
      <p:cxnSp>
        <p:nvCxnSpPr>
          <p:cNvPr id="9" name="Straight Arrow Connector 8">
            <a:extLst>
              <a:ext uri="{FF2B5EF4-FFF2-40B4-BE49-F238E27FC236}">
                <a16:creationId xmlns:a16="http://schemas.microsoft.com/office/drawing/2014/main" id="{60A3B90E-0B6A-08D8-8BCF-1F5D9DAB66C0}"/>
              </a:ext>
            </a:extLst>
          </p:cNvPr>
          <p:cNvCxnSpPr>
            <a:cxnSpLocks/>
          </p:cNvCxnSpPr>
          <p:nvPr/>
        </p:nvCxnSpPr>
        <p:spPr>
          <a:xfrm>
            <a:off x="6879364" y="4067798"/>
            <a:ext cx="1902378" cy="1879451"/>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7ED9D-656C-BFBA-ECD7-252FDB6F0E12}"/>
              </a:ext>
            </a:extLst>
          </p:cNvPr>
          <p:cNvSpPr txBox="1"/>
          <p:nvPr/>
        </p:nvSpPr>
        <p:spPr>
          <a:xfrm>
            <a:off x="813348" y="1835799"/>
            <a:ext cx="721990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Email Reminders will be sent to all coaches, administrators and team members for our PBIS Events.  The email will come from  </a:t>
            </a:r>
            <a:r>
              <a:rPr kumimoji="0" lang="en-US" sz="1800" b="1" i="0" u="none" strike="noStrike" kern="1200" cap="none" spc="0" normalizeH="0" baseline="0" noProof="0" dirty="0">
                <a:ln>
                  <a:noFill/>
                </a:ln>
                <a:solidFill>
                  <a:srgbClr val="FFFFFF"/>
                </a:solidFill>
                <a:effectLst/>
                <a:uLnTx/>
                <a:uFillTx/>
                <a:latin typeface="Arial"/>
                <a:ea typeface="+mn-ea"/>
                <a:cs typeface="+mn-cs"/>
              </a:rPr>
              <a:t>SEB Academy </a:t>
            </a:r>
            <a:r>
              <a:rPr kumimoji="0" lang="en-US" sz="1800" b="1" i="0" u="none" strike="noStrike" kern="1200" cap="none" spc="0" normalizeH="0" baseline="0" noProof="0" dirty="0">
                <a:ln>
                  <a:noFill/>
                </a:ln>
                <a:solidFill>
                  <a:schemeClr val="accent2">
                    <a:lumMod val="40000"/>
                    <a:lumOff val="60000"/>
                  </a:schemeClr>
                </a:solidFill>
                <a:effectLst/>
                <a:uLnTx/>
                <a:uFillTx/>
                <a:latin typeface="Arial"/>
                <a:ea typeface="+mn-ea"/>
                <a:cs typeface="+mn-cs"/>
                <a:hlinkClick r:id="rId4">
                  <a:extLst>
                    <a:ext uri="{A12FA001-AC4F-418D-AE19-62706E023703}">
                      <ahyp:hlinkClr xmlns:ahyp="http://schemas.microsoft.com/office/drawing/2018/hyperlinkcolor" val="tx"/>
                    </a:ext>
                  </a:extLst>
                </a:hlinkClick>
              </a:rPr>
              <a:t>sebacademy@edc.org</a:t>
            </a:r>
            <a:endParaRPr kumimoji="0" lang="en-US" sz="1800" b="1" i="0" u="none" strike="noStrike" kern="1200" cap="none" spc="0" normalizeH="0" baseline="0" noProof="0" dirty="0">
              <a:ln>
                <a:noFill/>
              </a:ln>
              <a:solidFill>
                <a:schemeClr val="accent2">
                  <a:lumMod val="40000"/>
                  <a:lumOff val="60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FFFFFF"/>
                </a:solidFill>
                <a:effectLst/>
                <a:uLnTx/>
                <a:uFillTx/>
                <a:latin typeface="Arial"/>
                <a:ea typeface="+mn-ea"/>
                <a:cs typeface="+mn-cs"/>
              </a:rPr>
              <a:t>Please review invitation for Date, Time, Location/Zoom Link, and any other important information included. </a:t>
            </a:r>
            <a:br>
              <a:rPr kumimoji="0" lang="en-US" sz="1800" i="0" u="none" strike="noStrike" kern="1200" cap="none" spc="0" normalizeH="0" baseline="0" noProof="0" dirty="0">
                <a:ln>
                  <a:noFill/>
                </a:ln>
                <a:solidFill>
                  <a:srgbClr val="FFFFFF"/>
                </a:solidFill>
                <a:effectLst/>
                <a:uLnTx/>
                <a:uFillTx/>
                <a:latin typeface="Arial"/>
                <a:ea typeface="+mn-ea"/>
                <a:cs typeface="+mn-cs"/>
              </a:rPr>
            </a:br>
            <a:endParaRPr kumimoji="0" lang="en-US" sz="180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FFFFFF"/>
                </a:solidFill>
                <a:effectLst/>
                <a:uLnTx/>
                <a:uFillTx/>
                <a:latin typeface="Arial"/>
                <a:ea typeface="+mn-ea"/>
                <a:cs typeface="+mn-cs"/>
              </a:rPr>
              <a:t>The next training or coach meeting will be displayed at the bottom</a:t>
            </a:r>
            <a:br>
              <a:rPr kumimoji="0" lang="en-US" sz="1800" i="0" u="none" strike="noStrike" kern="1200" cap="none" spc="0" normalizeH="0" baseline="0" noProof="0" dirty="0">
                <a:ln>
                  <a:noFill/>
                </a:ln>
                <a:solidFill>
                  <a:srgbClr val="FFFFFF"/>
                </a:solidFill>
                <a:effectLst/>
                <a:uLnTx/>
                <a:uFillTx/>
                <a:latin typeface="Arial"/>
                <a:ea typeface="+mn-ea"/>
                <a:cs typeface="+mn-cs"/>
              </a:rPr>
            </a:br>
            <a:endParaRPr kumimoji="0" lang="en-US" sz="180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FFFFFF"/>
                </a:solidFill>
                <a:effectLst/>
                <a:uLnTx/>
                <a:uFillTx/>
                <a:latin typeface="Arial"/>
                <a:ea typeface="+mn-ea"/>
                <a:cs typeface="+mn-cs"/>
              </a:rPr>
              <a:t>Share with other Coaches or 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004EE8AA-5715-2A74-8F45-3C2D3A248727}"/>
              </a:ext>
            </a:extLst>
          </p:cNvPr>
          <p:cNvSpPr/>
          <p:nvPr/>
        </p:nvSpPr>
        <p:spPr>
          <a:xfrm>
            <a:off x="8798834" y="1734797"/>
            <a:ext cx="2199604" cy="64202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39BDB8-0258-BD97-3474-D6D955FD2256}"/>
              </a:ext>
            </a:extLst>
          </p:cNvPr>
          <p:cNvSpPr/>
          <p:nvPr/>
        </p:nvSpPr>
        <p:spPr>
          <a:xfrm>
            <a:off x="8807380" y="5787672"/>
            <a:ext cx="1399443" cy="369333"/>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26F293B-3B5E-04B0-ACBB-A8461B258EF3}"/>
              </a:ext>
            </a:extLst>
          </p:cNvPr>
          <p:cNvCxnSpPr>
            <a:cxnSpLocks/>
          </p:cNvCxnSpPr>
          <p:nvPr/>
        </p:nvCxnSpPr>
        <p:spPr>
          <a:xfrm flipV="1">
            <a:off x="7797619" y="2055810"/>
            <a:ext cx="839270" cy="886727"/>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CDEF44A-82A1-352A-C1ED-B5BF899BC9B2}"/>
              </a:ext>
            </a:extLst>
          </p:cNvPr>
          <p:cNvSpPr/>
          <p:nvPr/>
        </p:nvSpPr>
        <p:spPr>
          <a:xfrm>
            <a:off x="8810191" y="2942537"/>
            <a:ext cx="1205480" cy="538741"/>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7938B839-B0AE-D749-BA1A-3A994A2EDF16}"/>
              </a:ext>
            </a:extLst>
          </p:cNvPr>
          <p:cNvCxnSpPr>
            <a:cxnSpLocks/>
          </p:cNvCxnSpPr>
          <p:nvPr/>
        </p:nvCxnSpPr>
        <p:spPr>
          <a:xfrm>
            <a:off x="7797619" y="3110872"/>
            <a:ext cx="867719" cy="187805"/>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6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F112-6F40-30EB-E920-674505083D83}"/>
              </a:ext>
            </a:extLst>
          </p:cNvPr>
          <p:cNvSpPr>
            <a:spLocks noGrp="1"/>
          </p:cNvSpPr>
          <p:nvPr>
            <p:ph type="title"/>
          </p:nvPr>
        </p:nvSpPr>
        <p:spPr/>
        <p:txBody>
          <a:bodyPr/>
          <a:lstStyle/>
          <a:p>
            <a:r>
              <a:rPr lang="en-US" dirty="0"/>
              <a:t>Year 3 page</a:t>
            </a:r>
          </a:p>
        </p:txBody>
      </p:sp>
      <p:sp>
        <p:nvSpPr>
          <p:cNvPr id="5" name="Subtitle 4">
            <a:extLst>
              <a:ext uri="{FF2B5EF4-FFF2-40B4-BE49-F238E27FC236}">
                <a16:creationId xmlns:a16="http://schemas.microsoft.com/office/drawing/2014/main" id="{9521E27A-F4CA-E578-35B4-F3C3E9C8BC4D}"/>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60F127A3-B5DD-CB35-63F6-AD5ACCA4B918}"/>
              </a:ext>
            </a:extLst>
          </p:cNvPr>
          <p:cNvPicPr>
            <a:picLocks noChangeAspect="1"/>
          </p:cNvPicPr>
          <p:nvPr/>
        </p:nvPicPr>
        <p:blipFill>
          <a:blip r:embed="rId3"/>
          <a:srcRect/>
          <a:stretch/>
        </p:blipFill>
        <p:spPr>
          <a:xfrm>
            <a:off x="1431300" y="1515929"/>
            <a:ext cx="8428318" cy="5109175"/>
          </a:xfrm>
          <a:prstGeom prst="rect">
            <a:avLst/>
          </a:prstGeom>
        </p:spPr>
      </p:pic>
      <p:sp>
        <p:nvSpPr>
          <p:cNvPr id="9" name="Flowchart: Punched Tape 8">
            <a:extLst>
              <a:ext uri="{FF2B5EF4-FFF2-40B4-BE49-F238E27FC236}">
                <a16:creationId xmlns:a16="http://schemas.microsoft.com/office/drawing/2014/main" id="{D92049DD-A738-9384-16A7-2D0BA627BFF2}"/>
              </a:ext>
            </a:extLst>
          </p:cNvPr>
          <p:cNvSpPr/>
          <p:nvPr/>
        </p:nvSpPr>
        <p:spPr>
          <a:xfrm rot="20512567">
            <a:off x="5703669" y="4049417"/>
            <a:ext cx="6352675" cy="1387467"/>
          </a:xfrm>
          <a:prstGeom prst="flowChartPunchedTape">
            <a:avLst/>
          </a:prstGeom>
          <a:solidFill>
            <a:srgbClr val="FC9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Under Construction– All Monthly information will be displayed here soon!</a:t>
            </a:r>
          </a:p>
        </p:txBody>
      </p:sp>
    </p:spTree>
    <p:extLst>
      <p:ext uri="{BB962C8B-B14F-4D97-AF65-F5344CB8AC3E}">
        <p14:creationId xmlns:p14="http://schemas.microsoft.com/office/powerpoint/2010/main" val="86296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813349" y="310345"/>
            <a:ext cx="9378000" cy="845600"/>
          </a:xfrm>
        </p:spPr>
        <p:txBody>
          <a:bodyPr>
            <a:noAutofit/>
          </a:bodyPr>
          <a:lstStyle/>
          <a:p>
            <a:r>
              <a:rPr lang="en-US" sz="3733" b="1" dirty="0">
                <a:solidFill>
                  <a:schemeClr val="bg1"/>
                </a:solidFill>
                <a:cs typeface="Calibri Light"/>
              </a:rPr>
              <a:t>Review: Google Drive</a:t>
            </a:r>
            <a:endParaRPr lang="en-US" sz="3733"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535920" y="1680150"/>
            <a:ext cx="8756327" cy="365696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800" dirty="0"/>
              <a:t>Log into your Google Folder</a:t>
            </a:r>
          </a:p>
          <a:p>
            <a:pPr marL="640080" indent="-457200">
              <a:spcAft>
                <a:spcPts val="600"/>
              </a:spcAft>
              <a:buClr>
                <a:schemeClr val="bg1"/>
              </a:buClr>
              <a:buSzPct val="100000"/>
              <a:buFont typeface="Wingdings" panose="05000000000000000000" pitchFamily="2" charset="2"/>
              <a:buChar char="v"/>
            </a:pPr>
            <a:r>
              <a:rPr lang="en-US" sz="2800" dirty="0"/>
              <a:t>Review </a:t>
            </a:r>
            <a:r>
              <a:rPr lang="en-US" sz="2800" dirty="0">
                <a:solidFill>
                  <a:srgbClr val="FFFF00"/>
                </a:solidFill>
              </a:rPr>
              <a:t>Communication Survey.  </a:t>
            </a:r>
            <a:r>
              <a:rPr lang="en-US" sz="2800" dirty="0">
                <a:solidFill>
                  <a:schemeClr val="bg1"/>
                </a:solidFill>
              </a:rPr>
              <a:t>Complete with your team and put back into your Google Folder for your Trainer to review.</a:t>
            </a:r>
            <a:endParaRPr lang="en-US" sz="2800" dirty="0">
              <a:solidFill>
                <a:srgbClr val="FFFF00"/>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9996505" y="3245586"/>
            <a:ext cx="1314383" cy="108084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10695744" y="2331215"/>
            <a:ext cx="1308875" cy="1723698"/>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9292247" y="3043236"/>
            <a:ext cx="1294916" cy="6218"/>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713527" y="5926796"/>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a:t>
            </a:r>
          </a:p>
        </p:txBody>
      </p:sp>
    </p:spTree>
    <p:extLst>
      <p:ext uri="{BB962C8B-B14F-4D97-AF65-F5344CB8AC3E}">
        <p14:creationId xmlns:p14="http://schemas.microsoft.com/office/powerpoint/2010/main" val="295508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02673" y="1188983"/>
            <a:ext cx="7512627"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892557" y="2684485"/>
            <a:ext cx="7029196" cy="2154763"/>
          </a:xfrm>
          <a:prstGeom prst="rect">
            <a:avLst/>
          </a:prstGeom>
        </p:spPr>
        <p:txBody>
          <a:bodyPr spcFirstLastPara="1" wrap="square" lIns="121900" tIns="121900" rIns="121900" bIns="121900" anchor="ctr" anchorCtr="0">
            <a:noAutofit/>
          </a:bodyPr>
          <a:lstStyle/>
          <a:p>
            <a:r>
              <a:rPr lang="en" sz="4400" b="1" dirty="0"/>
              <a:t>Glows &amp; Grows</a:t>
            </a:r>
            <a:endParaRPr lang="en-US" sz="4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29690" y="1346161"/>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t>Please Share</a:t>
            </a:r>
          </a:p>
          <a:p>
            <a:pPr marL="643462" indent="-457200">
              <a:buClr>
                <a:schemeClr val="bg1"/>
              </a:buClr>
              <a:buSzPct val="100000"/>
              <a:buFont typeface="Arial" panose="020B0604020202020204" pitchFamily="34" charset="0"/>
              <a:buChar char="•"/>
            </a:pPr>
            <a:r>
              <a:rPr lang="en-US" sz="2800" dirty="0"/>
              <a:t>1 item to </a:t>
            </a:r>
            <a:r>
              <a:rPr lang="en-US" sz="2800" b="1" dirty="0">
                <a:solidFill>
                  <a:schemeClr val="accent1">
                    <a:lumMod val="60000"/>
                    <a:lumOff val="40000"/>
                  </a:schemeClr>
                </a:solidFill>
              </a:rPr>
              <a:t>celebrate</a:t>
            </a:r>
            <a:r>
              <a:rPr lang="en-US" sz="2800" dirty="0"/>
              <a:t> year </a:t>
            </a:r>
            <a:r>
              <a:rPr lang="en-US" sz="2800" b="1" dirty="0">
                <a:solidFill>
                  <a:schemeClr val="accent1">
                    <a:lumMod val="60000"/>
                    <a:lumOff val="40000"/>
                  </a:schemeClr>
                </a:solidFill>
              </a:rPr>
              <a:t>(Glow)</a:t>
            </a:r>
          </a:p>
          <a:p>
            <a:pPr marL="643462" indent="-457200">
              <a:buClr>
                <a:schemeClr val="bg1"/>
              </a:buClr>
              <a:buSzPct val="100000"/>
              <a:buFont typeface="Arial" panose="020B0604020202020204" pitchFamily="34" charset="0"/>
              <a:buChar char="•"/>
            </a:pPr>
            <a:r>
              <a:rPr lang="en-US" sz="2800" dirty="0"/>
              <a:t>1 item you’re </a:t>
            </a:r>
            <a:r>
              <a:rPr lang="en-US" sz="2800" b="1" dirty="0">
                <a:solidFill>
                  <a:schemeClr val="accent1">
                    <a:lumMod val="60000"/>
                    <a:lumOff val="40000"/>
                  </a:schemeClr>
                </a:solidFill>
              </a:rPr>
              <a:t>working on (Grow)</a:t>
            </a:r>
          </a:p>
          <a:p>
            <a:pPr marL="643462" indent="-457200">
              <a:buClr>
                <a:schemeClr val="bg1"/>
              </a:buClr>
              <a:buSzPct val="100000"/>
              <a:buFont typeface="Arial" panose="020B0604020202020204" pitchFamily="34" charset="0"/>
              <a:buChar char="•"/>
            </a:pPr>
            <a:endParaRPr lang="en-US" sz="2800" dirty="0">
              <a:solidFill>
                <a:schemeClr val="bg1"/>
              </a:solidFill>
            </a:endParaRPr>
          </a:p>
          <a:p>
            <a:pPr marL="186262" indent="0">
              <a:buClr>
                <a:schemeClr val="bg1"/>
              </a:buClr>
              <a:buSzPct val="100000"/>
              <a:buNone/>
            </a:pPr>
            <a:r>
              <a:rPr lang="en-US" sz="2800" dirty="0">
                <a:solidFill>
                  <a:schemeClr val="bg1"/>
                </a:solidFill>
              </a:rPr>
              <a:t>Consider: Goals from last year, T</a:t>
            </a:r>
            <a:r>
              <a:rPr lang="en-US" sz="2800" dirty="0"/>
              <a:t>FI Results from Last year, Summer Planning / Fall Kick Off</a:t>
            </a:r>
          </a:p>
          <a:p>
            <a:pPr marL="643462" indent="-45720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GLOWS &amp; GROWS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498802"/>
            <a:ext cx="1901776" cy="120605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endParaRPr lang="en-US" sz="900" kern="0" dirty="0">
              <a:solidFill>
                <a:prstClr val="white"/>
              </a:solidFill>
            </a:endParaRPr>
          </a:p>
          <a:p>
            <a:pPr marL="203195" indent="0" defTabSz="1219170">
              <a:lnSpc>
                <a:spcPct val="150000"/>
              </a:lnSpc>
              <a:buClr>
                <a:prstClr val="white"/>
              </a:buClr>
              <a:buNone/>
              <a:defRPr/>
            </a:pPr>
            <a:r>
              <a:rPr lang="en-US" sz="2133" kern="0" dirty="0">
                <a:solidFill>
                  <a:prstClr val="white"/>
                </a:solidFill>
              </a:rPr>
              <a:t>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478005" y="5871361"/>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899343" y="5771864"/>
            <a:ext cx="3256014"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 / Coach chat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711845" y="1188984"/>
            <a:ext cx="7029382" cy="4505234"/>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1599706">
            <a:off x="788648" y="2737715"/>
            <a:ext cx="7029196" cy="2154763"/>
          </a:xfrm>
          <a:prstGeom prst="rect">
            <a:avLst/>
          </a:prstGeom>
        </p:spPr>
        <p:txBody>
          <a:bodyPr spcFirstLastPara="1" wrap="square" lIns="121900" tIns="121900" rIns="121900" bIns="121900" anchor="ctr" anchorCtr="0">
            <a:noAutofit/>
          </a:bodyPr>
          <a:lstStyle/>
          <a:p>
            <a:r>
              <a:rPr lang="en-US" sz="4800" b="1" dirty="0"/>
              <a:t>Big Idea Check In:</a:t>
            </a:r>
            <a:br>
              <a:rPr lang="en-US" sz="4800" b="1" dirty="0"/>
            </a:br>
            <a:r>
              <a:rPr lang="en-US" sz="3200" b="1" dirty="0"/>
              <a:t>Yearly Planning &amp; Outcome Goals </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220495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542715D-9298-2045-872A-C3221B16B028}"/>
              </a:ext>
            </a:extLst>
          </p:cNvPr>
          <p:cNvGraphicFramePr/>
          <p:nvPr>
            <p:extLst>
              <p:ext uri="{D42A27DB-BD31-4B8C-83A1-F6EECF244321}">
                <p14:modId xmlns:p14="http://schemas.microsoft.com/office/powerpoint/2010/main" val="4051672985"/>
              </p:ext>
            </p:extLst>
          </p:nvPr>
        </p:nvGraphicFramePr>
        <p:xfrm>
          <a:off x="3564610" y="1578400"/>
          <a:ext cx="7667390" cy="455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11E0402-3A4C-BD4F-8A57-5C309A5C0724}"/>
              </a:ext>
            </a:extLst>
          </p:cNvPr>
          <p:cNvSpPr>
            <a:spLocks noGrp="1"/>
          </p:cNvSpPr>
          <p:nvPr>
            <p:ph type="title"/>
          </p:nvPr>
        </p:nvSpPr>
        <p:spPr/>
        <p:txBody>
          <a:bodyPr/>
          <a:lstStyle/>
          <a:p>
            <a:r>
              <a:rPr lang="en-US" dirty="0"/>
              <a:t>DATA-INFORMED OUTCOME GOALS</a:t>
            </a:r>
          </a:p>
        </p:txBody>
      </p:sp>
      <p:sp>
        <p:nvSpPr>
          <p:cNvPr id="5" name="TextBox 4">
            <a:extLst>
              <a:ext uri="{FF2B5EF4-FFF2-40B4-BE49-F238E27FC236}">
                <a16:creationId xmlns:a16="http://schemas.microsoft.com/office/drawing/2014/main" id="{E390562B-BABD-A04E-A2CC-40E132FCFBFE}"/>
              </a:ext>
            </a:extLst>
          </p:cNvPr>
          <p:cNvSpPr txBox="1"/>
          <p:nvPr/>
        </p:nvSpPr>
        <p:spPr>
          <a:xfrm>
            <a:off x="813349" y="1658319"/>
            <a:ext cx="2286312" cy="4524315"/>
          </a:xfrm>
          <a:prstGeom prst="rect">
            <a:avLst/>
          </a:prstGeom>
          <a:noFill/>
        </p:spPr>
        <p:txBody>
          <a:bodyPr wrap="square" rtlCol="0">
            <a:spAutoFit/>
          </a:bodyPr>
          <a:lstStyle/>
          <a:p>
            <a:r>
              <a:rPr lang="en-US" sz="3200" dirty="0">
                <a:solidFill>
                  <a:schemeClr val="bg1"/>
                </a:solidFill>
              </a:rPr>
              <a:t>Review the following with your team when considering your PBIS outcome goals for the year:</a:t>
            </a:r>
          </a:p>
        </p:txBody>
      </p:sp>
    </p:spTree>
    <p:extLst>
      <p:ext uri="{BB962C8B-B14F-4D97-AF65-F5344CB8AC3E}">
        <p14:creationId xmlns:p14="http://schemas.microsoft.com/office/powerpoint/2010/main" val="381428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511526" y="1187876"/>
            <a:ext cx="8550936" cy="4785474"/>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405" indent="-514350">
              <a:spcAft>
                <a:spcPts val="1800"/>
              </a:spcAft>
              <a:buClr>
                <a:schemeClr val="bg1"/>
              </a:buClr>
              <a:buSzPct val="100000"/>
            </a:pPr>
            <a:r>
              <a:rPr lang="en-US" sz="2400" dirty="0"/>
              <a:t>Go to PBISapps.org and log into your PBIS Assessment account. </a:t>
            </a:r>
          </a:p>
          <a:p>
            <a:pPr marL="700405" indent="-514350">
              <a:spcAft>
                <a:spcPts val="1800"/>
              </a:spcAft>
              <a:buClr>
                <a:schemeClr val="bg1"/>
              </a:buClr>
              <a:buSzPct val="100000"/>
            </a:pPr>
            <a:endParaRPr lang="en-US" sz="1400" dirty="0">
              <a:solidFill>
                <a:srgbClr val="FFFF00"/>
              </a:solidFill>
            </a:endParaRPr>
          </a:p>
          <a:p>
            <a:pPr marL="700405" indent="-514350">
              <a:spcAft>
                <a:spcPts val="1800"/>
              </a:spcAft>
              <a:buClr>
                <a:schemeClr val="bg1"/>
              </a:buClr>
              <a:buSzPct val="100000"/>
            </a:pPr>
            <a:r>
              <a:rPr lang="en-US" sz="2400" dirty="0"/>
              <a:t>Go to REPORTS and choose Survey Reports</a:t>
            </a:r>
          </a:p>
          <a:p>
            <a:pPr marL="700405" indent="-514350">
              <a:spcAft>
                <a:spcPts val="1800"/>
              </a:spcAft>
              <a:buClr>
                <a:schemeClr val="bg1"/>
              </a:buClr>
              <a:buSzPct val="100000"/>
            </a:pPr>
            <a:endParaRPr lang="en-US" sz="1400" dirty="0"/>
          </a:p>
          <a:p>
            <a:pPr marL="700405" indent="-514350">
              <a:spcAft>
                <a:spcPts val="1800"/>
              </a:spcAft>
              <a:buClr>
                <a:schemeClr val="bg1"/>
              </a:buClr>
              <a:buSzPct val="100000"/>
            </a:pPr>
            <a:r>
              <a:rPr lang="en-US" sz="2400" dirty="0"/>
              <a:t>Choose </a:t>
            </a:r>
            <a:r>
              <a:rPr lang="en-US" sz="2400" dirty="0">
                <a:solidFill>
                  <a:srgbClr val="FFFF00"/>
                </a:solidFill>
              </a:rPr>
              <a:t>SWPBIS TFI 2.1 Survey </a:t>
            </a:r>
            <a:r>
              <a:rPr lang="en-US" sz="2400" dirty="0"/>
              <a:t>and </a:t>
            </a:r>
            <a:r>
              <a:rPr lang="en-US" sz="2400" dirty="0">
                <a:solidFill>
                  <a:srgbClr val="FFFF00"/>
                </a:solidFill>
              </a:rPr>
              <a:t>Items Report </a:t>
            </a:r>
            <a:r>
              <a:rPr lang="en-US" sz="2400" dirty="0"/>
              <a:t>for the </a:t>
            </a:r>
            <a:r>
              <a:rPr lang="en-US" sz="2400" dirty="0">
                <a:solidFill>
                  <a:srgbClr val="FFFF00"/>
                </a:solidFill>
              </a:rPr>
              <a:t>22-23 SY </a:t>
            </a:r>
            <a:r>
              <a:rPr lang="en-US" sz="2400" dirty="0"/>
              <a:t>– You may need to select your district and school under Organizations. (see sample) and click GENERATE</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Review:  TFI – Consider Goals for 23-24</a:t>
            </a:r>
            <a:endParaRPr lang="en-US" sz="3733" dirty="0">
              <a:solidFill>
                <a:schemeClr val="bg1"/>
              </a:solidFill>
            </a:endParaRP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315022" y="595304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7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3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627221" y="6135552"/>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Chat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grpSp>
        <p:nvGrpSpPr>
          <p:cNvPr id="57" name="Group 56">
            <a:extLst>
              <a:ext uri="{FF2B5EF4-FFF2-40B4-BE49-F238E27FC236}">
                <a16:creationId xmlns:a16="http://schemas.microsoft.com/office/drawing/2014/main" id="{908FC6B7-8B98-DE0A-5B12-F9D4B8E32026}"/>
              </a:ext>
            </a:extLst>
          </p:cNvPr>
          <p:cNvGrpSpPr/>
          <p:nvPr/>
        </p:nvGrpSpPr>
        <p:grpSpPr>
          <a:xfrm>
            <a:off x="10180517" y="2312791"/>
            <a:ext cx="1905266" cy="1476581"/>
            <a:chOff x="10004801" y="2690709"/>
            <a:chExt cx="1905266" cy="1476581"/>
          </a:xfrm>
        </p:grpSpPr>
        <p:pic>
          <p:nvPicPr>
            <p:cNvPr id="55" name="Picture 54">
              <a:extLst>
                <a:ext uri="{FF2B5EF4-FFF2-40B4-BE49-F238E27FC236}">
                  <a16:creationId xmlns:a16="http://schemas.microsoft.com/office/drawing/2014/main" id="{359157F0-D363-CC52-EC0A-BE2F4689CEE4}"/>
                </a:ext>
              </a:extLst>
            </p:cNvPr>
            <p:cNvPicPr>
              <a:picLocks noChangeAspect="1"/>
            </p:cNvPicPr>
            <p:nvPr/>
          </p:nvPicPr>
          <p:blipFill>
            <a:blip r:embed="rId3"/>
            <a:stretch>
              <a:fillRect/>
            </a:stretch>
          </p:blipFill>
          <p:spPr>
            <a:xfrm>
              <a:off x="10004801" y="2690709"/>
              <a:ext cx="1905266" cy="1476581"/>
            </a:xfrm>
            <a:prstGeom prst="rect">
              <a:avLst/>
            </a:prstGeom>
          </p:spPr>
        </p:pic>
        <p:sp>
          <p:nvSpPr>
            <p:cNvPr id="56" name="Rectangle 55">
              <a:extLst>
                <a:ext uri="{FF2B5EF4-FFF2-40B4-BE49-F238E27FC236}">
                  <a16:creationId xmlns:a16="http://schemas.microsoft.com/office/drawing/2014/main" id="{E6ECF41F-DE92-CAFB-2C9B-D63E372F28E7}"/>
                </a:ext>
              </a:extLst>
            </p:cNvPr>
            <p:cNvSpPr/>
            <p:nvPr/>
          </p:nvSpPr>
          <p:spPr>
            <a:xfrm>
              <a:off x="10123669" y="3414456"/>
              <a:ext cx="1272987" cy="25373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a:extLst>
              <a:ext uri="{FF2B5EF4-FFF2-40B4-BE49-F238E27FC236}">
                <a16:creationId xmlns:a16="http://schemas.microsoft.com/office/drawing/2014/main" id="{A00E4652-4868-C591-18AD-13F5E6057643}"/>
              </a:ext>
            </a:extLst>
          </p:cNvPr>
          <p:cNvPicPr>
            <a:picLocks noChangeAspect="1"/>
          </p:cNvPicPr>
          <p:nvPr/>
        </p:nvPicPr>
        <p:blipFill>
          <a:blip r:embed="rId4"/>
          <a:srcRect/>
          <a:stretch/>
        </p:blipFill>
        <p:spPr>
          <a:xfrm>
            <a:off x="334349" y="1125383"/>
            <a:ext cx="2102298" cy="5517705"/>
          </a:xfrm>
          <a:prstGeom prst="rect">
            <a:avLst/>
          </a:prstGeom>
        </p:spPr>
      </p:pic>
      <p:sp>
        <p:nvSpPr>
          <p:cNvPr id="62" name="Rectangle 61">
            <a:extLst>
              <a:ext uri="{FF2B5EF4-FFF2-40B4-BE49-F238E27FC236}">
                <a16:creationId xmlns:a16="http://schemas.microsoft.com/office/drawing/2014/main" id="{B3032ECA-4783-7C6E-33C5-88E0F0A2CE8A}"/>
              </a:ext>
            </a:extLst>
          </p:cNvPr>
          <p:cNvSpPr/>
          <p:nvPr/>
        </p:nvSpPr>
        <p:spPr>
          <a:xfrm>
            <a:off x="418088" y="2191366"/>
            <a:ext cx="965674" cy="203102"/>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C443FBB-3369-2E3F-51E3-7BD89749AE70}"/>
              </a:ext>
            </a:extLst>
          </p:cNvPr>
          <p:cNvSpPr/>
          <p:nvPr/>
        </p:nvSpPr>
        <p:spPr>
          <a:xfrm>
            <a:off x="410198" y="2917895"/>
            <a:ext cx="658914" cy="203102"/>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4D0DDB6-0AEA-554F-4843-453793619E9A}"/>
              </a:ext>
            </a:extLst>
          </p:cNvPr>
          <p:cNvSpPr/>
          <p:nvPr/>
        </p:nvSpPr>
        <p:spPr>
          <a:xfrm>
            <a:off x="386054" y="3290268"/>
            <a:ext cx="965674" cy="88932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4EC08EF-2D34-50B9-1A34-C9D914119B53}"/>
              </a:ext>
            </a:extLst>
          </p:cNvPr>
          <p:cNvSpPr/>
          <p:nvPr/>
        </p:nvSpPr>
        <p:spPr>
          <a:xfrm>
            <a:off x="391838" y="4557874"/>
            <a:ext cx="1313467" cy="1473983"/>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57476E1D-8E0C-6182-7499-D780ED8F45FE}"/>
              </a:ext>
            </a:extLst>
          </p:cNvPr>
          <p:cNvCxnSpPr>
            <a:cxnSpLocks/>
          </p:cNvCxnSpPr>
          <p:nvPr/>
        </p:nvCxnSpPr>
        <p:spPr>
          <a:xfrm flipH="1" flipV="1">
            <a:off x="2207728" y="4179589"/>
            <a:ext cx="1264059" cy="35918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96FB762-E9AE-1CE0-59D9-20ECE1A6AD46}"/>
              </a:ext>
            </a:extLst>
          </p:cNvPr>
          <p:cNvCxnSpPr>
            <a:cxnSpLocks/>
          </p:cNvCxnSpPr>
          <p:nvPr/>
        </p:nvCxnSpPr>
        <p:spPr>
          <a:xfrm flipV="1">
            <a:off x="9276064" y="3209491"/>
            <a:ext cx="999671" cy="8077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1F7E9BDB-6A7D-087F-9D17-526D24AF8EEF}"/>
              </a:ext>
            </a:extLst>
          </p:cNvPr>
          <p:cNvSpPr/>
          <p:nvPr/>
        </p:nvSpPr>
        <p:spPr>
          <a:xfrm flipV="1">
            <a:off x="386054" y="6318041"/>
            <a:ext cx="667338" cy="325043"/>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17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813349" y="264950"/>
            <a:ext cx="9378000" cy="845600"/>
          </a:xfrm>
        </p:spPr>
        <p:txBody>
          <a:bodyPr/>
          <a:lstStyle/>
          <a:p>
            <a:r>
              <a:rPr lang="en-US" dirty="0"/>
              <a:t>Action Plan – Annual Planning Advanced Years</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3497" y="93863"/>
            <a:ext cx="1684754" cy="1684754"/>
          </a:xfrm>
          <a:prstGeom prst="rect">
            <a:avLst/>
          </a:prstGeom>
        </p:spPr>
      </p:pic>
      <p:pic>
        <p:nvPicPr>
          <p:cNvPr id="2" name="Picture 1">
            <a:extLst>
              <a:ext uri="{FF2B5EF4-FFF2-40B4-BE49-F238E27FC236}">
                <a16:creationId xmlns:a16="http://schemas.microsoft.com/office/drawing/2014/main" id="{A81A4874-A522-16CC-43D6-8D517236FE42}"/>
              </a:ext>
            </a:extLst>
          </p:cNvPr>
          <p:cNvPicPr>
            <a:picLocks noChangeAspect="1"/>
          </p:cNvPicPr>
          <p:nvPr/>
        </p:nvPicPr>
        <p:blipFill>
          <a:blip r:embed="rId5"/>
          <a:stretch>
            <a:fillRect/>
          </a:stretch>
        </p:blipFill>
        <p:spPr>
          <a:xfrm>
            <a:off x="1480930" y="3217755"/>
            <a:ext cx="8207405" cy="2164431"/>
          </a:xfrm>
          <a:prstGeom prst="rect">
            <a:avLst/>
          </a:prstGeom>
        </p:spPr>
      </p:pic>
      <p:sp>
        <p:nvSpPr>
          <p:cNvPr id="6" name="Rectangle 5">
            <a:extLst>
              <a:ext uri="{FF2B5EF4-FFF2-40B4-BE49-F238E27FC236}">
                <a16:creationId xmlns:a16="http://schemas.microsoft.com/office/drawing/2014/main" id="{E7169A37-75ED-07E7-9C1B-DB1D9E8F5941}"/>
              </a:ext>
            </a:extLst>
          </p:cNvPr>
          <p:cNvSpPr/>
          <p:nvPr/>
        </p:nvSpPr>
        <p:spPr>
          <a:xfrm>
            <a:off x="1719470" y="4393096"/>
            <a:ext cx="6748669" cy="705678"/>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7233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203750" y="467463"/>
            <a:ext cx="11008332" cy="845600"/>
          </a:xfrm>
        </p:spPr>
        <p:txBody>
          <a:bodyPr/>
          <a:lstStyle/>
          <a:p>
            <a:pPr algn="ctr"/>
            <a:r>
              <a:rPr lang="en-US" sz="3600" dirty="0"/>
              <a:t>Action Plan – Annual Planning</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a:srcRect/>
          <a:stretch/>
        </p:blipFill>
        <p:spPr>
          <a:xfrm>
            <a:off x="898451" y="1729086"/>
            <a:ext cx="9521935" cy="3971602"/>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rgbClr val="FFFF00"/>
                </a:solidFill>
              </a:rPr>
              <a:t>Team </a:t>
            </a:r>
          </a:p>
          <a:p>
            <a:r>
              <a:rPr lang="en-US" dirty="0">
                <a:solidFill>
                  <a:srgbClr val="FFFF00"/>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662661" y="592959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519129" y="1904999"/>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698220" y="5744206"/>
            <a:ext cx="2142260" cy="646331"/>
          </a:xfrm>
          <a:prstGeom prst="rect">
            <a:avLst/>
          </a:prstGeom>
          <a:noFill/>
        </p:spPr>
        <p:txBody>
          <a:bodyPr wrap="square" rtlCol="0">
            <a:spAutoFit/>
          </a:bodyPr>
          <a:lstStyle/>
          <a:p>
            <a:r>
              <a:rPr lang="en-US" dirty="0">
                <a:solidFill>
                  <a:schemeClr val="bg1"/>
                </a:solidFill>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476460" y="3370320"/>
            <a:ext cx="1569660" cy="369332"/>
          </a:xfrm>
          <a:prstGeom prst="rect">
            <a:avLst/>
          </a:prstGeom>
          <a:noFill/>
        </p:spPr>
        <p:txBody>
          <a:bodyPr wrap="none" rtlCol="0">
            <a:spAutoFit/>
          </a:bodyPr>
          <a:lstStyle/>
          <a:p>
            <a:r>
              <a:rPr lang="en-US" dirty="0">
                <a:solidFill>
                  <a:srgbClr val="FFFF00"/>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582758" cy="369332"/>
          </a:xfrm>
          <a:prstGeom prst="rect">
            <a:avLst/>
          </a:prstGeom>
          <a:noFill/>
        </p:spPr>
        <p:txBody>
          <a:bodyPr wrap="none" rtlCol="0">
            <a:spAutoFit/>
          </a:bodyPr>
          <a:lstStyle/>
          <a:p>
            <a:r>
              <a:rPr lang="en-US" dirty="0">
                <a:solidFill>
                  <a:schemeClr val="bg1"/>
                </a:solidFill>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588267" y="5931062"/>
            <a:ext cx="2715230" cy="369332"/>
          </a:xfrm>
          <a:prstGeom prst="rect">
            <a:avLst/>
          </a:prstGeom>
          <a:noFill/>
        </p:spPr>
        <p:txBody>
          <a:bodyPr wrap="none" rtlCol="0">
            <a:spAutoFit/>
          </a:bodyPr>
          <a:lstStyle/>
          <a:p>
            <a:r>
              <a:rPr lang="en-US" dirty="0">
                <a:solidFill>
                  <a:schemeClr val="bg1"/>
                </a:solidFill>
              </a:rPr>
              <a:t>Tier 1 Student Follow Up</a:t>
            </a:r>
          </a:p>
        </p:txBody>
      </p:sp>
      <p:sp>
        <p:nvSpPr>
          <p:cNvPr id="11" name="Left Brace 10">
            <a:extLst>
              <a:ext uri="{FF2B5EF4-FFF2-40B4-BE49-F238E27FC236}">
                <a16:creationId xmlns:a16="http://schemas.microsoft.com/office/drawing/2014/main" id="{E6FE9BB2-EEFD-66F4-E87E-33BC5F80050D}"/>
              </a:ext>
            </a:extLst>
          </p:cNvPr>
          <p:cNvSpPr/>
          <p:nvPr/>
        </p:nvSpPr>
        <p:spPr>
          <a:xfrm rot="10800000">
            <a:off x="10002997" y="3042301"/>
            <a:ext cx="376699" cy="1136591"/>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2591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99061" y="1251433"/>
            <a:ext cx="6896158" cy="4597263"/>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800" dirty="0"/>
              <a:t>Open &amp; Review </a:t>
            </a:r>
            <a:r>
              <a:rPr lang="en-US" sz="2800" dirty="0">
                <a:solidFill>
                  <a:srgbClr val="FFFF00"/>
                </a:solidFill>
              </a:rPr>
              <a:t>Advanced Action Plan in your Google drive</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a:t>
            </a:r>
            <a:r>
              <a:rPr lang="en-US" sz="2800" dirty="0"/>
              <a:t>onsider what parts you can fill in and what you need to work on.  </a:t>
            </a:r>
            <a:r>
              <a:rPr lang="en-US" sz="2800" i="1" dirty="0"/>
              <a:t>(This can be completed later with your team)</a:t>
            </a:r>
          </a:p>
          <a:p>
            <a:pPr marL="643255" indent="-457200">
              <a:spcAft>
                <a:spcPts val="1800"/>
              </a:spcAft>
              <a:buClr>
                <a:schemeClr val="bg1"/>
              </a:buClr>
              <a:buSzPct val="100000"/>
              <a:buFont typeface="Wingdings" panose="05000000000000000000" pitchFamily="2" charset="2"/>
              <a:buChar char="v"/>
            </a:pPr>
            <a:r>
              <a:rPr lang="en-US" sz="2800" dirty="0"/>
              <a:t>Add ideas for your possible 23-24 goal</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Action Planning &amp; </a:t>
            </a:r>
            <a:r>
              <a:rPr lang="en-US" sz="3733" dirty="0">
                <a:solidFill>
                  <a:schemeClr val="bg1"/>
                </a:solidFill>
                <a:cs typeface="Calibri Light"/>
              </a:rPr>
              <a:t>Systems </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Tree>
    <p:extLst>
      <p:ext uri="{BB962C8B-B14F-4D97-AF65-F5344CB8AC3E}">
        <p14:creationId xmlns:p14="http://schemas.microsoft.com/office/powerpoint/2010/main" val="9367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sz="4800" b="1" dirty="0">
                <a:latin typeface="Arial" panose="020B0604020202020204" pitchFamily="34" charset="0"/>
                <a:cs typeface="Arial" panose="020B0604020202020204" pitchFamily="34" charset="0"/>
              </a:rPr>
              <a:t>PBIS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Resource Spotlight:</a:t>
            </a:r>
            <a:br>
              <a:rPr lang="en-US" sz="7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PBIS Assessment: Student Involvement</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sp>
        <p:nvSpPr>
          <p:cNvPr id="4" name="Google Shape;479;p38">
            <a:extLst>
              <a:ext uri="{FF2B5EF4-FFF2-40B4-BE49-F238E27FC236}">
                <a16:creationId xmlns:a16="http://schemas.microsoft.com/office/drawing/2014/main" id="{18F210EF-8EFF-7876-924B-92EF9FAA56B8}"/>
              </a:ext>
            </a:extLst>
          </p:cNvPr>
          <p:cNvSpPr/>
          <p:nvPr/>
        </p:nvSpPr>
        <p:spPr>
          <a:xfrm>
            <a:off x="711844" y="1188983"/>
            <a:ext cx="7476191" cy="5315725"/>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65761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A367EE-8D95-3831-D111-56EFC476F509}"/>
              </a:ext>
            </a:extLst>
          </p:cNvPr>
          <p:cNvSpPr>
            <a:spLocks noGrp="1"/>
          </p:cNvSpPr>
          <p:nvPr>
            <p:ph type="body" idx="1"/>
          </p:nvPr>
        </p:nvSpPr>
        <p:spPr>
          <a:xfrm>
            <a:off x="8779744" y="1201175"/>
            <a:ext cx="3211829" cy="4681869"/>
          </a:xfrm>
        </p:spPr>
        <p:txBody>
          <a:bodyPr/>
          <a:lstStyle/>
          <a:p>
            <a:pPr marL="169329" indent="0">
              <a:buNone/>
            </a:pPr>
            <a:r>
              <a:rPr lang="en-US" dirty="0"/>
              <a:t>In October we will review how to open Assessments and surveys in PBIS Apps.</a:t>
            </a:r>
            <a:br>
              <a:rPr lang="en-US" dirty="0"/>
            </a:br>
            <a:br>
              <a:rPr lang="en-US" dirty="0"/>
            </a:br>
            <a:r>
              <a:rPr lang="en-US" dirty="0">
                <a:solidFill>
                  <a:srgbClr val="FFFF00"/>
                </a:solidFill>
              </a:rPr>
              <a:t>Please download and complete form and send to: </a:t>
            </a:r>
            <a:r>
              <a:rPr lang="en-US" sz="1800" u="sng" dirty="0">
                <a:solidFill>
                  <a:srgbClr val="0000FF"/>
                </a:solidFill>
                <a:effectLst/>
                <a:latin typeface="Calibri" panose="020F0502020204030204" pitchFamily="34" charset="0"/>
                <a:ea typeface="Times New Roman" panose="02020603050405020304" pitchFamily="18" charset="0"/>
                <a:hlinkClick r:id="rId3"/>
              </a:rPr>
              <a:t>accounts@pbisassessment.org</a:t>
            </a:r>
            <a:r>
              <a:rPr lang="en-US" sz="1800" dirty="0">
                <a:effectLst/>
                <a:latin typeface="Calibri" panose="020F0502020204030204" pitchFamily="34" charset="0"/>
                <a:ea typeface="Times New Roman" panose="02020603050405020304" pitchFamily="18" charset="0"/>
              </a:rPr>
              <a:t> </a:t>
            </a:r>
          </a:p>
          <a:p>
            <a:pPr marL="169329" indent="0">
              <a:buNone/>
            </a:pPr>
            <a:endParaRPr lang="en-US" sz="1800" dirty="0">
              <a:latin typeface="Calibri" panose="020F0502020204030204" pitchFamily="34" charset="0"/>
            </a:endParaRPr>
          </a:p>
          <a:p>
            <a:pPr marL="169329" indent="0">
              <a:buNone/>
            </a:pPr>
            <a:r>
              <a:rPr lang="en-US" sz="1800" dirty="0">
                <a:solidFill>
                  <a:srgbClr val="FFFF00"/>
                </a:solidFill>
                <a:latin typeface="Calibri" panose="020F0502020204030204" pitchFamily="34" charset="0"/>
              </a:rPr>
              <a:t>“Hello, </a:t>
            </a:r>
            <a:br>
              <a:rPr lang="en-US" sz="1800" dirty="0">
                <a:solidFill>
                  <a:srgbClr val="FFFF00"/>
                </a:solidFill>
                <a:latin typeface="Calibri" panose="020F0502020204030204" pitchFamily="34" charset="0"/>
              </a:rPr>
            </a:br>
            <a:r>
              <a:rPr lang="en-US" sz="1800" dirty="0">
                <a:solidFill>
                  <a:srgbClr val="FFFF00"/>
                </a:solidFill>
                <a:latin typeface="Calibri" panose="020F0502020204030204" pitchFamily="34" charset="0"/>
              </a:rPr>
              <a:t>Please add me as a PBIS Assessment Coordinator.  See attached form. </a:t>
            </a:r>
          </a:p>
          <a:p>
            <a:pPr marL="169329" indent="0">
              <a:buNone/>
            </a:pPr>
            <a:r>
              <a:rPr lang="en-US" sz="1800" dirty="0">
                <a:solidFill>
                  <a:srgbClr val="FFFF00"/>
                </a:solidFill>
                <a:latin typeface="Calibri" panose="020F0502020204030204" pitchFamily="34" charset="0"/>
              </a:rPr>
              <a:t>Thank you,”</a:t>
            </a:r>
            <a:endParaRPr lang="en-US" dirty="0">
              <a:solidFill>
                <a:srgbClr val="FFFF00"/>
              </a:solidFill>
            </a:endParaRPr>
          </a:p>
        </p:txBody>
      </p:sp>
      <p:sp>
        <p:nvSpPr>
          <p:cNvPr id="3" name="Title 2">
            <a:extLst>
              <a:ext uri="{FF2B5EF4-FFF2-40B4-BE49-F238E27FC236}">
                <a16:creationId xmlns:a16="http://schemas.microsoft.com/office/drawing/2014/main" id="{15FA79AF-FF92-9A54-46DE-DCC9C6381D06}"/>
              </a:ext>
            </a:extLst>
          </p:cNvPr>
          <p:cNvSpPr>
            <a:spLocks noGrp="1"/>
          </p:cNvSpPr>
          <p:nvPr>
            <p:ph type="title"/>
          </p:nvPr>
        </p:nvSpPr>
        <p:spPr/>
        <p:txBody>
          <a:bodyPr/>
          <a:lstStyle/>
          <a:p>
            <a:r>
              <a:rPr lang="en-US" dirty="0"/>
              <a:t>PBIS Assessments Coordinator</a:t>
            </a:r>
          </a:p>
        </p:txBody>
      </p:sp>
      <p:pic>
        <p:nvPicPr>
          <p:cNvPr id="9" name="Picture 8">
            <a:extLst>
              <a:ext uri="{FF2B5EF4-FFF2-40B4-BE49-F238E27FC236}">
                <a16:creationId xmlns:a16="http://schemas.microsoft.com/office/drawing/2014/main" id="{B005EDBC-3E87-B177-7BA0-962816849E9D}"/>
              </a:ext>
            </a:extLst>
          </p:cNvPr>
          <p:cNvPicPr>
            <a:picLocks noChangeAspect="1"/>
          </p:cNvPicPr>
          <p:nvPr/>
        </p:nvPicPr>
        <p:blipFill>
          <a:blip r:embed="rId4"/>
          <a:stretch>
            <a:fillRect/>
          </a:stretch>
        </p:blipFill>
        <p:spPr>
          <a:xfrm>
            <a:off x="324250" y="1313063"/>
            <a:ext cx="8183467" cy="4918989"/>
          </a:xfrm>
          <a:prstGeom prst="rect">
            <a:avLst/>
          </a:prstGeom>
        </p:spPr>
      </p:pic>
    </p:spTree>
    <p:extLst>
      <p:ext uri="{BB962C8B-B14F-4D97-AF65-F5344CB8AC3E}">
        <p14:creationId xmlns:p14="http://schemas.microsoft.com/office/powerpoint/2010/main" val="178506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05A07E-448E-39F7-D7DD-EE17F88CE3F8}"/>
              </a:ext>
            </a:extLst>
          </p:cNvPr>
          <p:cNvSpPr>
            <a:spLocks noGrp="1"/>
          </p:cNvSpPr>
          <p:nvPr>
            <p:ph type="body" idx="1"/>
          </p:nvPr>
        </p:nvSpPr>
        <p:spPr>
          <a:xfrm>
            <a:off x="7302137" y="1218240"/>
            <a:ext cx="4362993" cy="4681869"/>
          </a:xfrm>
        </p:spPr>
        <p:txBody>
          <a:bodyPr/>
          <a:lstStyle/>
          <a:p>
            <a:pPr marL="169329" indent="0">
              <a:buNone/>
            </a:pPr>
            <a:r>
              <a:rPr lang="en-US" dirty="0">
                <a:solidFill>
                  <a:schemeClr val="bg1"/>
                </a:solidFill>
              </a:rPr>
              <a:t>“</a:t>
            </a:r>
            <a:r>
              <a:rPr lang="en-US" b="0" i="0" dirty="0">
                <a:solidFill>
                  <a:schemeClr val="bg1"/>
                </a:solidFill>
                <a:effectLst/>
                <a:latin typeface="PT Sans" panose="020B0503020203020204" pitchFamily="34" charset="0"/>
              </a:rPr>
              <a:t>By including student voices and perspectives in your decision-making process, they feel more empowered, more connected to their school, and start to think more critically about the systems around them. Even adults say working with young people had a positive effect on their own development and contributed to the overall effectiveness of their organizations.[4]”</a:t>
            </a:r>
            <a:endParaRPr lang="en-US" dirty="0">
              <a:solidFill>
                <a:schemeClr val="bg1"/>
              </a:solidFill>
            </a:endParaRPr>
          </a:p>
        </p:txBody>
      </p:sp>
      <p:sp>
        <p:nvSpPr>
          <p:cNvPr id="3" name="Title 2">
            <a:extLst>
              <a:ext uri="{FF2B5EF4-FFF2-40B4-BE49-F238E27FC236}">
                <a16:creationId xmlns:a16="http://schemas.microsoft.com/office/drawing/2014/main" id="{39C86768-B7F1-D1AD-6174-58A37C072396}"/>
              </a:ext>
            </a:extLst>
          </p:cNvPr>
          <p:cNvSpPr>
            <a:spLocks noGrp="1"/>
          </p:cNvSpPr>
          <p:nvPr>
            <p:ph type="title"/>
          </p:nvPr>
        </p:nvSpPr>
        <p:spPr/>
        <p:txBody>
          <a:bodyPr/>
          <a:lstStyle/>
          <a:p>
            <a:r>
              <a:rPr lang="en-US" dirty="0"/>
              <a:t>Partnering with Students</a:t>
            </a:r>
          </a:p>
        </p:txBody>
      </p:sp>
      <p:pic>
        <p:nvPicPr>
          <p:cNvPr id="5" name="Picture 4">
            <a:extLst>
              <a:ext uri="{FF2B5EF4-FFF2-40B4-BE49-F238E27FC236}">
                <a16:creationId xmlns:a16="http://schemas.microsoft.com/office/drawing/2014/main" id="{99CDACA4-9B9B-2BF2-D696-6446949AE049}"/>
              </a:ext>
            </a:extLst>
          </p:cNvPr>
          <p:cNvPicPr>
            <a:picLocks noChangeAspect="1"/>
          </p:cNvPicPr>
          <p:nvPr/>
        </p:nvPicPr>
        <p:blipFill>
          <a:blip r:embed="rId3"/>
          <a:stretch>
            <a:fillRect/>
          </a:stretch>
        </p:blipFill>
        <p:spPr>
          <a:xfrm>
            <a:off x="666105" y="1800256"/>
            <a:ext cx="5878388" cy="3517836"/>
          </a:xfrm>
          <a:prstGeom prst="rect">
            <a:avLst/>
          </a:prstGeom>
        </p:spPr>
      </p:pic>
    </p:spTree>
    <p:extLst>
      <p:ext uri="{BB962C8B-B14F-4D97-AF65-F5344CB8AC3E}">
        <p14:creationId xmlns:p14="http://schemas.microsoft.com/office/powerpoint/2010/main" val="4007252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22629" y="958806"/>
            <a:ext cx="7621344" cy="4597263"/>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800" dirty="0">
                <a:solidFill>
                  <a:srgbClr val="FFFF00"/>
                </a:solidFill>
              </a:rPr>
              <a:t>Review both resources</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Complete the PBIS Assessment form and send to </a:t>
            </a:r>
            <a:r>
              <a:rPr lang="en-US" sz="2800" u="sng" dirty="0">
                <a:solidFill>
                  <a:schemeClr val="accent6">
                    <a:lumMod val="60000"/>
                    <a:lumOff val="40000"/>
                  </a:schemeClr>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accounts@pbisassessment.org</a:t>
            </a:r>
            <a:r>
              <a:rPr lang="en-US" sz="2800" dirty="0">
                <a:solidFill>
                  <a:schemeClr val="accent6">
                    <a:lumMod val="60000"/>
                    <a:lumOff val="40000"/>
                  </a:schemeClr>
                </a:solidFill>
                <a:effectLst/>
                <a:latin typeface="Calibri" panose="020F0502020204030204" pitchFamily="34" charset="0"/>
                <a:ea typeface="Times New Roman" panose="02020603050405020304" pitchFamily="18" charset="0"/>
              </a:rPr>
              <a:t> </a:t>
            </a:r>
            <a:endParaRPr lang="en-US" sz="2800" i="1" dirty="0"/>
          </a:p>
          <a:p>
            <a:pPr marL="643255" indent="-457200">
              <a:spcAft>
                <a:spcPts val="1800"/>
              </a:spcAft>
              <a:buClr>
                <a:schemeClr val="bg1"/>
              </a:buClr>
              <a:buSzPct val="100000"/>
              <a:buFont typeface="Wingdings" panose="05000000000000000000" pitchFamily="2" charset="2"/>
              <a:buChar char="v"/>
            </a:pPr>
            <a:r>
              <a:rPr lang="en-US" sz="2800" dirty="0"/>
              <a:t>Read Student Partner article and consider how it might impact your work.  Share with Team</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Review</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4848652" y="5790833"/>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6825308" y="6009666"/>
            <a:ext cx="3503759"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 Review</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Tree>
    <p:extLst>
      <p:ext uri="{BB962C8B-B14F-4D97-AF65-F5344CB8AC3E}">
        <p14:creationId xmlns:p14="http://schemas.microsoft.com/office/powerpoint/2010/main" val="142426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028700" y="1188984"/>
            <a:ext cx="6702136" cy="4027252"/>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2044768" y="2261503"/>
            <a:ext cx="4670000" cy="1882215"/>
          </a:xfrm>
          <a:prstGeom prst="rect">
            <a:avLst/>
          </a:prstGeom>
        </p:spPr>
        <p:txBody>
          <a:bodyPr spcFirstLastPara="1" wrap="square" lIns="121900" tIns="121900" rIns="121900" bIns="121900" anchor="ctr" anchorCtr="0">
            <a:noAutofit/>
          </a:bodyPr>
          <a:lstStyle/>
          <a:p>
            <a:r>
              <a:rPr lang="en-US" sz="7200" b="1" dirty="0"/>
              <a:t>Looking Ahead</a:t>
            </a:r>
            <a:endParaRPr sz="7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112764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b="1" dirty="0">
                <a:latin typeface="Arial" panose="020B0604020202020204" pitchFamily="34" charset="0"/>
                <a:cs typeface="Arial" panose="020B0604020202020204" pitchFamily="34" charset="0"/>
              </a:rPr>
              <a:t>NOVEMBER Team Training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1089896"/>
            <a:ext cx="102737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E18F"/>
                </a:solidFill>
                <a:effectLst/>
                <a:uLnTx/>
                <a:uFillTx/>
                <a:latin typeface="Arial"/>
                <a:ea typeface="+mn-ea"/>
                <a:cs typeface="+mn-cs"/>
              </a:rPr>
              <a:t>8A – November 30</a:t>
            </a:r>
            <a:r>
              <a:rPr kumimoji="0" lang="en-US" sz="2400" b="1" i="0" u="none" strike="noStrike" kern="1200" cap="none" spc="0" normalizeH="0" baseline="30000" noProof="0" dirty="0">
                <a:ln>
                  <a:noFill/>
                </a:ln>
                <a:solidFill>
                  <a:srgbClr val="BAE18F"/>
                </a:solidFill>
                <a:effectLst/>
                <a:uLnTx/>
                <a:uFillTx/>
                <a:latin typeface="Arial"/>
                <a:ea typeface="+mn-ea"/>
                <a:cs typeface="+mn-cs"/>
              </a:rPr>
              <a:t>th</a:t>
            </a:r>
            <a:r>
              <a:rPr kumimoji="0" lang="en-US" sz="2400" b="1" i="0" u="none" strike="noStrike" kern="1200" cap="none" spc="0" normalizeH="0" baseline="0" noProof="0" dirty="0">
                <a:ln>
                  <a:noFill/>
                </a:ln>
                <a:solidFill>
                  <a:srgbClr val="BAE18F"/>
                </a:solidFill>
                <a:effectLst/>
                <a:uLnTx/>
                <a:uFillTx/>
                <a:latin typeface="Arial"/>
                <a:ea typeface="+mn-ea"/>
                <a:cs typeface="+mn-cs"/>
              </a:rPr>
              <a:t> 8:30-3:30 - Waltham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BAE18F"/>
                </a:solidFill>
                <a:latin typeface="Arial"/>
              </a:rPr>
              <a:t>8B – November 30</a:t>
            </a:r>
            <a:r>
              <a:rPr lang="en-US" sz="2400" b="1" baseline="30000" dirty="0">
                <a:solidFill>
                  <a:srgbClr val="BAE18F"/>
                </a:solidFill>
                <a:latin typeface="Arial"/>
              </a:rPr>
              <a:t>th</a:t>
            </a:r>
            <a:r>
              <a:rPr lang="en-US" sz="2400" b="1" dirty="0">
                <a:solidFill>
                  <a:srgbClr val="BAE18F"/>
                </a:solidFill>
                <a:latin typeface="Arial"/>
              </a:rPr>
              <a:t> </a:t>
            </a:r>
            <a:r>
              <a:rPr kumimoji="0" lang="en-US" sz="2400" b="1" i="0" u="none" strike="noStrike" kern="1200" cap="none" spc="0" normalizeH="0" baseline="0" noProof="0" dirty="0">
                <a:ln>
                  <a:noFill/>
                </a:ln>
                <a:solidFill>
                  <a:srgbClr val="BAE18F"/>
                </a:solidFill>
                <a:effectLst/>
                <a:uLnTx/>
                <a:uFillTx/>
                <a:latin typeface="Arial"/>
                <a:ea typeface="+mn-ea"/>
                <a:cs typeface="+mn-cs"/>
              </a:rPr>
              <a:t>8:30-3:30</a:t>
            </a:r>
            <a:r>
              <a:rPr lang="en-US" sz="2400" b="1" dirty="0">
                <a:solidFill>
                  <a:srgbClr val="BAE18F"/>
                </a:solidFill>
                <a:latin typeface="Arial"/>
              </a:rPr>
              <a:t> - Worcester</a:t>
            </a:r>
            <a:endParaRPr kumimoji="0" lang="en-US" sz="2400" b="1" i="0" u="none" strike="noStrike" kern="1200" cap="none" spc="0" normalizeH="0" baseline="0" noProof="0" dirty="0">
              <a:ln>
                <a:noFill/>
              </a:ln>
              <a:solidFill>
                <a:srgbClr val="BAE18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3289852" y="2872083"/>
            <a:ext cx="8361129" cy="3556834"/>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marR="0" lvl="0" indent="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BIG IDEAS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Roundtable Sharing/Discussions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lang="en-US" sz="2800" kern="0" dirty="0">
                <a:solidFill>
                  <a:prstClr val="white"/>
                </a:solidFill>
                <a:latin typeface="Arial" panose="020B0604020202020204" pitchFamily="34" charset="0"/>
                <a:cs typeface="Arial" panose="020B0604020202020204" pitchFamily="34" charset="0"/>
              </a:rPr>
              <a:t>Classroom: Goals, Data, Assessments, &amp; PD</a:t>
            </a:r>
          </a:p>
          <a:p>
            <a:pPr marL="643462" indent="-457200">
              <a:spcAft>
                <a:spcPts val="600"/>
              </a:spcAft>
              <a:buClr>
                <a:prstClr val="white"/>
              </a:buClr>
              <a:buSzPct val="100000"/>
              <a:buFont typeface="Arial" panose="020B0604020202020204" pitchFamily="34" charset="0"/>
              <a:buChar char="•"/>
              <a:defRPr/>
            </a:pPr>
            <a:r>
              <a:rPr lang="en-US" sz="2800" kern="0" dirty="0">
                <a:solidFill>
                  <a:prstClr val="white"/>
                </a:solidFill>
                <a:latin typeface="Arial" panose="020B0604020202020204" pitchFamily="34" charset="0"/>
                <a:cs typeface="Arial" panose="020B0604020202020204" pitchFamily="34" charset="0"/>
              </a:rPr>
              <a:t>PBIS Handbook Review</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endPar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03" y="2465768"/>
            <a:ext cx="2205490" cy="2205490"/>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362" y="3248127"/>
            <a:ext cx="2205490" cy="2205490"/>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03" y="3808718"/>
            <a:ext cx="2205490" cy="2205490"/>
          </a:xfrm>
          <a:prstGeom prst="ellipse">
            <a:avLst/>
          </a:prstGeom>
        </p:spPr>
      </p:pic>
    </p:spTree>
    <p:extLst>
      <p:ext uri="{BB962C8B-B14F-4D97-AF65-F5344CB8AC3E}">
        <p14:creationId xmlns:p14="http://schemas.microsoft.com/office/powerpoint/2010/main" val="4010800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67692-879A-331F-48DA-2A6AB069C69F}"/>
              </a:ext>
            </a:extLst>
          </p:cNvPr>
          <p:cNvSpPr>
            <a:spLocks noGrp="1"/>
          </p:cNvSpPr>
          <p:nvPr>
            <p:ph type="body" idx="1"/>
          </p:nvPr>
        </p:nvSpPr>
        <p:spPr/>
        <p:txBody>
          <a:bodyPr/>
          <a:lstStyle/>
          <a:p>
            <a:pPr marL="203195" indent="0">
              <a:buNone/>
            </a:pPr>
            <a:r>
              <a:rPr lang="en-US" sz="2800" b="1" dirty="0"/>
              <a:t>Why are we doing this?</a:t>
            </a:r>
          </a:p>
          <a:p>
            <a:pPr>
              <a:spcAft>
                <a:spcPts val="1200"/>
              </a:spcAft>
              <a:buClr>
                <a:schemeClr val="bg1"/>
              </a:buClr>
              <a:buSzPct val="100000"/>
              <a:buFont typeface="Arial" panose="020B0604020202020204" pitchFamily="34" charset="0"/>
              <a:buChar char="•"/>
            </a:pPr>
            <a:endParaRPr lang="en-US" dirty="0"/>
          </a:p>
          <a:p>
            <a:pPr>
              <a:spcAft>
                <a:spcPts val="1200"/>
              </a:spcAft>
              <a:buClr>
                <a:schemeClr val="bg1"/>
              </a:buClr>
              <a:buSzPct val="100000"/>
              <a:buFont typeface="Arial" panose="020B0604020202020204" pitchFamily="34" charset="0"/>
              <a:buChar char="•"/>
            </a:pPr>
            <a:r>
              <a:rPr lang="en-US" sz="2400" dirty="0"/>
              <a:t>Schools report that the time spent sharing and learning from other cohort schools is incredibly valuable.</a:t>
            </a:r>
          </a:p>
          <a:p>
            <a:pPr>
              <a:spcAft>
                <a:spcPts val="1200"/>
              </a:spcAft>
              <a:buClr>
                <a:schemeClr val="bg1"/>
              </a:buClr>
              <a:buSzPct val="100000"/>
              <a:buFont typeface="Arial" panose="020B0604020202020204" pitchFamily="34" charset="0"/>
              <a:buChar char="•"/>
            </a:pPr>
            <a:r>
              <a:rPr lang="en-US" sz="2400" dirty="0"/>
              <a:t>It becomes a concrete example for problem solving to share with your School Committee/Superintendent.</a:t>
            </a:r>
          </a:p>
          <a:p>
            <a:pPr>
              <a:spcAft>
                <a:spcPts val="1200"/>
              </a:spcAft>
              <a:buClr>
                <a:schemeClr val="bg1"/>
              </a:buClr>
              <a:buSzPct val="100000"/>
              <a:buFont typeface="Arial" panose="020B0604020202020204" pitchFamily="34" charset="0"/>
              <a:buChar char="•"/>
            </a:pPr>
            <a:r>
              <a:rPr lang="en-US" sz="2400" dirty="0"/>
              <a:t>It helps with School Staff Buy In (families and community too) by showing how PBIS uses data to implement change within the school. </a:t>
            </a:r>
          </a:p>
          <a:p>
            <a:pPr>
              <a:spcAft>
                <a:spcPts val="1200"/>
              </a:spcAft>
              <a:buClr>
                <a:schemeClr val="bg1"/>
              </a:buClr>
              <a:buSzPct val="100000"/>
              <a:buFont typeface="Arial" panose="020B0604020202020204" pitchFamily="34" charset="0"/>
              <a:buChar char="•"/>
            </a:pPr>
            <a:r>
              <a:rPr lang="en-US" sz="2400" dirty="0"/>
              <a:t>Excellent example to use when applying for funding/grants.</a:t>
            </a:r>
          </a:p>
          <a:p>
            <a:pPr>
              <a:spcAft>
                <a:spcPts val="1200"/>
              </a:spcAft>
              <a:buClr>
                <a:schemeClr val="bg1"/>
              </a:buClr>
              <a:buSzPct val="100000"/>
              <a:buFont typeface="Arial" panose="020B0604020202020204" pitchFamily="34" charset="0"/>
              <a:buChar char="•"/>
            </a:pPr>
            <a:r>
              <a:rPr lang="en-US" sz="2400" dirty="0"/>
              <a:t>Creates a model you can use to chronical your PBIS school improvements and include in your end of year evaluation report.</a:t>
            </a:r>
          </a:p>
          <a:p>
            <a:endParaRPr lang="en-US" dirty="0"/>
          </a:p>
        </p:txBody>
      </p:sp>
      <p:sp>
        <p:nvSpPr>
          <p:cNvPr id="3" name="Title 2">
            <a:extLst>
              <a:ext uri="{FF2B5EF4-FFF2-40B4-BE49-F238E27FC236}">
                <a16:creationId xmlns:a16="http://schemas.microsoft.com/office/drawing/2014/main" id="{E85D4885-5015-3F4F-5B40-7D385A93D72D}"/>
              </a:ext>
            </a:extLst>
          </p:cNvPr>
          <p:cNvSpPr>
            <a:spLocks noGrp="1"/>
          </p:cNvSpPr>
          <p:nvPr>
            <p:ph type="title"/>
          </p:nvPr>
        </p:nvSpPr>
        <p:spPr>
          <a:xfrm>
            <a:off x="813349" y="467463"/>
            <a:ext cx="9689432" cy="845600"/>
          </a:xfrm>
        </p:spPr>
        <p:txBody>
          <a:bodyPr/>
          <a:lstStyle/>
          <a:p>
            <a:r>
              <a:rPr lang="en-US" dirty="0"/>
              <a:t>Logic Model Roundtable Discussions </a:t>
            </a:r>
          </a:p>
        </p:txBody>
      </p:sp>
    </p:spTree>
    <p:extLst>
      <p:ext uri="{BB962C8B-B14F-4D97-AF65-F5344CB8AC3E}">
        <p14:creationId xmlns:p14="http://schemas.microsoft.com/office/powerpoint/2010/main" val="35714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600" dirty="0">
                <a:solidFill>
                  <a:schemeClr val="bg1"/>
                </a:solidFill>
                <a:cs typeface="Calibri Light"/>
              </a:rPr>
              <a:t>ROUNDTABLE DISCUSSIONS</a:t>
            </a:r>
            <a:endParaRPr lang="en-US" sz="36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648627" y="1313063"/>
            <a:ext cx="5061489" cy="34222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451" indent="-457189">
              <a:spcBef>
                <a:spcPts val="533"/>
              </a:spcBef>
              <a:buClr>
                <a:schemeClr val="bg1"/>
              </a:buClr>
              <a:buSzPct val="100000"/>
            </a:pPr>
            <a:r>
              <a:rPr lang="en-US" sz="2400" b="1" dirty="0">
                <a:solidFill>
                  <a:srgbClr val="FFFF00"/>
                </a:solidFill>
                <a:cs typeface="Calibri" panose="020F0502020204030204"/>
              </a:rPr>
              <a:t>Purpose: </a:t>
            </a:r>
            <a:r>
              <a:rPr lang="en-US" sz="2400" dirty="0">
                <a:solidFill>
                  <a:schemeClr val="bg1"/>
                </a:solidFill>
                <a:cs typeface="Calibri" panose="020F0502020204030204"/>
              </a:rPr>
              <a:t>present one example of how you have used Systems, Data, and Practices to achieve a specific outcome.</a:t>
            </a:r>
          </a:p>
          <a:p>
            <a:pPr marL="643451" indent="-457189">
              <a:spcBef>
                <a:spcPts val="533"/>
              </a:spcBef>
              <a:buClr>
                <a:schemeClr val="bg1"/>
              </a:buClr>
              <a:buSzPct val="100000"/>
            </a:pPr>
            <a:endParaRPr lang="en-US" sz="900" dirty="0">
              <a:solidFill>
                <a:schemeClr val="bg1"/>
              </a:solidFill>
              <a:cs typeface="Calibri" panose="020F0502020204030204"/>
            </a:endParaRPr>
          </a:p>
          <a:p>
            <a:pPr marL="643451" indent="-457189">
              <a:spcBef>
                <a:spcPts val="533"/>
              </a:spcBef>
              <a:buClr>
                <a:schemeClr val="bg1"/>
              </a:buClr>
              <a:buSzPct val="100000"/>
            </a:pPr>
            <a:r>
              <a:rPr lang="en-US" sz="2400" dirty="0">
                <a:solidFill>
                  <a:schemeClr val="bg1"/>
                </a:solidFill>
                <a:cs typeface="Calibri" panose="020F0502020204030204"/>
              </a:rPr>
              <a:t>Present to team members from other schools</a:t>
            </a:r>
          </a:p>
          <a:p>
            <a:pPr marL="643451" indent="-457189">
              <a:spcBef>
                <a:spcPts val="533"/>
              </a:spcBef>
              <a:buClr>
                <a:schemeClr val="bg1"/>
              </a:buClr>
              <a:buSzPct val="100000"/>
            </a:pPr>
            <a:endParaRPr lang="en-US" sz="900" dirty="0">
              <a:solidFill>
                <a:schemeClr val="bg1"/>
              </a:solidFill>
              <a:cs typeface="Calibri" panose="020F0502020204030204"/>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7734547" y="1326892"/>
            <a:ext cx="1919163" cy="1430747"/>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8346757" y="483140"/>
            <a:ext cx="1911121" cy="2281720"/>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008376" y="608646"/>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135990" y="1112114"/>
            <a:ext cx="1469483" cy="1"/>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0" name="Google Shape;662;p43">
            <a:extLst>
              <a:ext uri="{FF2B5EF4-FFF2-40B4-BE49-F238E27FC236}">
                <a16:creationId xmlns:a16="http://schemas.microsoft.com/office/drawing/2014/main" id="{C1DA5F5D-DA4E-4DFE-9249-ACAA9C7213CB}"/>
              </a:ext>
            </a:extLst>
          </p:cNvPr>
          <p:cNvSpPr/>
          <p:nvPr/>
        </p:nvSpPr>
        <p:spPr>
          <a:xfrm>
            <a:off x="10652880" y="287492"/>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10828882" y="519101"/>
            <a:ext cx="806237" cy="674497"/>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7" name="Rectangle: Rounded Corners 6">
            <a:extLst>
              <a:ext uri="{FF2B5EF4-FFF2-40B4-BE49-F238E27FC236}">
                <a16:creationId xmlns:a16="http://schemas.microsoft.com/office/drawing/2014/main" id="{2788AC01-A22A-4D98-8A85-31866539726A}"/>
              </a:ext>
            </a:extLst>
          </p:cNvPr>
          <p:cNvSpPr/>
          <p:nvPr/>
        </p:nvSpPr>
        <p:spPr>
          <a:xfrm>
            <a:off x="5930781" y="3292149"/>
            <a:ext cx="5785503" cy="3138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Outline your school’s example using the  logic model template (outcomes, systems, data, practices).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Be prepared to share and take notes.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Take new ideas back to your team for action planning!</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p:txBody>
      </p:sp>
    </p:spTree>
    <p:extLst>
      <p:ext uri="{BB962C8B-B14F-4D97-AF65-F5344CB8AC3E}">
        <p14:creationId xmlns:p14="http://schemas.microsoft.com/office/powerpoint/2010/main" val="78497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 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a:t>
            </a:r>
            <a:r>
              <a:rPr lang="en-US" sz="2400" dirty="0">
                <a:solidFill>
                  <a:schemeClr val="bg1"/>
                </a:solidFill>
                <a:latin typeface="Arial" panose="020B0604020202020204" pitchFamily="34" charset="0"/>
                <a:cs typeface="Arial" panose="020B0604020202020204" pitchFamily="34" charset="0"/>
              </a:rPr>
              <a:t> will be sent in January and June.  Attendance records and Zoom log in will be use as verification </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8</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1 minute</a:t>
            </a:r>
          </a:p>
        </p:txBody>
      </p:sp>
      <p:pic>
        <p:nvPicPr>
          <p:cNvPr id="31" name="Picture 30">
            <a:extLst>
              <a:ext uri="{FF2B5EF4-FFF2-40B4-BE49-F238E27FC236}">
                <a16:creationId xmlns:a16="http://schemas.microsoft.com/office/drawing/2014/main" id="{31CC534C-8BA6-3F61-6076-5DCC75986C27}"/>
              </a:ext>
            </a:extLst>
          </p:cNvPr>
          <p:cNvPicPr>
            <a:picLocks noChangeAspect="1"/>
          </p:cNvPicPr>
          <p:nvPr/>
        </p:nvPicPr>
        <p:blipFill>
          <a:blip r:embed="rId3"/>
          <a:stretch>
            <a:fillRect/>
          </a:stretch>
        </p:blipFill>
        <p:spPr>
          <a:xfrm>
            <a:off x="387839" y="1338549"/>
            <a:ext cx="4286250" cy="4286250"/>
          </a:xfrm>
          <a:prstGeom prst="rect">
            <a:avLst/>
          </a:prstGeom>
        </p:spPr>
      </p:pic>
    </p:spTree>
    <p:extLst>
      <p:ext uri="{BB962C8B-B14F-4D97-AF65-F5344CB8AC3E}">
        <p14:creationId xmlns:p14="http://schemas.microsoft.com/office/powerpoint/2010/main" val="9288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5336" y="3377701"/>
            <a:ext cx="3609433" cy="3258667"/>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023975" y="434009"/>
            <a:ext cx="3164032" cy="3388264"/>
          </a:xfrm>
          <a:prstGeom prst="rect">
            <a:avLst/>
          </a:prstGeom>
          <a:noFill/>
          <a:ln>
            <a:noFill/>
          </a:ln>
        </p:spPr>
      </p:pic>
      <p:sp>
        <p:nvSpPr>
          <p:cNvPr id="165" name="Google Shape;165;p27"/>
          <p:cNvSpPr txBox="1"/>
          <p:nvPr/>
        </p:nvSpPr>
        <p:spPr>
          <a:xfrm>
            <a:off x="4325564" y="4351097"/>
            <a:ext cx="3732005" cy="2365975"/>
          </a:xfrm>
          <a:prstGeom prst="rect">
            <a:avLst/>
          </a:prstGeom>
          <a:solidFill>
            <a:srgbClr val="FFFFFF">
              <a:alpha val="6145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Teachers utilize the following: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Cool down space</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Redirection/proximity/planned ignoring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Movement breaks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Mindfulness activities.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Only write up behaviors that fit a definition a Major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6" name="Google Shape;166;p27"/>
          <p:cNvSpPr txBox="1"/>
          <p:nvPr/>
        </p:nvSpPr>
        <p:spPr>
          <a:xfrm>
            <a:off x="374435" y="765801"/>
            <a:ext cx="4128471" cy="2220635"/>
          </a:xfrm>
          <a:prstGeom prst="rect">
            <a:avLst/>
          </a:prstGeom>
          <a:solidFill>
            <a:srgbClr val="FFFFFF">
              <a:alpha val="5866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Clear definitions for problem behaviors both Major and Minor with examples.</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Flow Chart updated to ensure all staff understand the strategies and process of behavioral management techniques before writing a referral.</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Staff PD on how to write up a referral.   Staff reviewed sample discipline scenarios to determine if it is a Minor, Major or a simple correction with no write up.</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definitions and flowchart added to school handbook.</a:t>
            </a:r>
            <a:endParaRPr kumimoji="0" sz="14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7" name="Google Shape;167;p27"/>
          <p:cNvSpPr/>
          <p:nvPr/>
        </p:nvSpPr>
        <p:spPr>
          <a:xfrm>
            <a:off x="1888433" y="4373233"/>
            <a:ext cx="584000" cy="410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358935" y="835152"/>
            <a:ext cx="3536567" cy="3374233"/>
          </a:xfrm>
          <a:prstGeom prst="rect">
            <a:avLst/>
          </a:prstGeom>
          <a:noFill/>
          <a:ln>
            <a:noFill/>
          </a:ln>
        </p:spPr>
      </p:pic>
      <p:sp>
        <p:nvSpPr>
          <p:cNvPr id="169" name="Google Shape;169;p27"/>
          <p:cNvSpPr txBox="1"/>
          <p:nvPr/>
        </p:nvSpPr>
        <p:spPr>
          <a:xfrm>
            <a:off x="7550653" y="1607685"/>
            <a:ext cx="4266913" cy="1821316"/>
          </a:xfrm>
          <a:prstGeom prst="rect">
            <a:avLst/>
          </a:prstGeom>
          <a:solidFill>
            <a:srgbClr val="FFFFFF">
              <a:alpha val="6704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Team examines equity reports monthly in SWIS as well as the drill down tool to ensure discpline is not disproportionate amongst different groups of students.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 is shared with staff during faculty meeting to determine next steps</a:t>
            </a:r>
          </a:p>
        </p:txBody>
      </p:sp>
      <p:sp>
        <p:nvSpPr>
          <p:cNvPr id="171" name="Google Shape;171;p27"/>
          <p:cNvSpPr txBox="1"/>
          <p:nvPr/>
        </p:nvSpPr>
        <p:spPr>
          <a:xfrm>
            <a:off x="3665033" y="86967"/>
            <a:ext cx="4584000" cy="13168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Outcome:</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rPr>
              <a:t>Increase consistancy in our ODR system to ensure equicty across our students</a:t>
            </a:r>
            <a:endParaRPr kumimoji="0" sz="20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333" y="4224133"/>
            <a:ext cx="3329200" cy="25220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dirty="0">
                <a:ln>
                  <a:noFill/>
                </a:ln>
                <a:solidFill>
                  <a:srgbClr val="000000"/>
                </a:solidFill>
                <a:effectLst/>
                <a:uLnTx/>
                <a:uFillTx/>
                <a:latin typeface="Arial"/>
                <a:ea typeface="+mn-ea"/>
                <a:cs typeface="Arial"/>
                <a:sym typeface="Arial"/>
              </a:rPr>
              <a:t>Highlight:  Our ODR’s decreased signifantly once staff truly understood what should be a Major or Minor and after feeling comfortable with using the responding techniques that were practiced during PD</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4" name="Google Shape;174;p27"/>
          <p:cNvSpPr txBox="1"/>
          <p:nvPr/>
        </p:nvSpPr>
        <p:spPr>
          <a:xfrm>
            <a:off x="8696733" y="4137167"/>
            <a:ext cx="3329200" cy="26088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Lessons Learned:</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Adults need lots of practice at writing referrals and keeping it unemotional.</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Staff need lots of training and coaching on how to use behavior management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145;p26">
            <a:extLst>
              <a:ext uri="{FF2B5EF4-FFF2-40B4-BE49-F238E27FC236}">
                <a16:creationId xmlns:a16="http://schemas.microsoft.com/office/drawing/2014/main" id="{6DC7F1BF-F251-E65D-CABD-40EA24BA027F}"/>
              </a:ext>
            </a:extLst>
          </p:cNvPr>
          <p:cNvSpPr txBox="1"/>
          <p:nvPr/>
        </p:nvSpPr>
        <p:spPr>
          <a:xfrm>
            <a:off x="27925" y="9748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Washington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94377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3171" y="133387"/>
            <a:ext cx="6783200" cy="6696000"/>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7" name="Google Shape;137;p26"/>
          <p:cNvSpPr/>
          <p:nvPr/>
        </p:nvSpPr>
        <p:spPr>
          <a:xfrm>
            <a:off x="5390829" y="3179241"/>
            <a:ext cx="3547600" cy="357000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8" name="Google Shape;138;p26"/>
          <p:cNvSpPr/>
          <p:nvPr/>
        </p:nvSpPr>
        <p:spPr>
          <a:xfrm>
            <a:off x="6601383" y="1159971"/>
            <a:ext cx="3734800" cy="3350800"/>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9" name="Google Shape;139;p26"/>
          <p:cNvSpPr/>
          <p:nvPr/>
        </p:nvSpPr>
        <p:spPr>
          <a:xfrm>
            <a:off x="4000044" y="1056717"/>
            <a:ext cx="3547600" cy="34544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0" name="Google Shape;140;p26"/>
          <p:cNvSpPr txBox="1"/>
          <p:nvPr/>
        </p:nvSpPr>
        <p:spPr>
          <a:xfrm rot="16200000">
            <a:off x="3737611" y="2504725"/>
            <a:ext cx="1148251" cy="399847"/>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0D0F41"/>
                </a:solidFill>
                <a:effectLst/>
                <a:uLnTx/>
                <a:uFillTx/>
                <a:latin typeface="Calibri"/>
                <a:ea typeface="Calibri"/>
                <a:cs typeface="Calibri"/>
                <a:sym typeface="Calibri"/>
              </a:rPr>
              <a:t>SYSTEMS</a:t>
            </a:r>
            <a:endParaRPr kumimoji="0" sz="15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1" name="Google Shape;141;p26"/>
          <p:cNvSpPr txBox="1"/>
          <p:nvPr/>
        </p:nvSpPr>
        <p:spPr>
          <a:xfrm>
            <a:off x="6485804" y="6176836"/>
            <a:ext cx="1331200" cy="4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26"/>
          <p:cNvSpPr txBox="1"/>
          <p:nvPr/>
        </p:nvSpPr>
        <p:spPr>
          <a:xfrm rot="2905500">
            <a:off x="9236978" y="1653997"/>
            <a:ext cx="975287" cy="40008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26"/>
          <p:cNvSpPr txBox="1"/>
          <p:nvPr/>
        </p:nvSpPr>
        <p:spPr>
          <a:xfrm>
            <a:off x="10190139" y="4786685"/>
            <a:ext cx="2023600" cy="6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26"/>
          <p:cNvSpPr txBox="1"/>
          <p:nvPr/>
        </p:nvSpPr>
        <p:spPr>
          <a:xfrm>
            <a:off x="6500265" y="189483"/>
            <a:ext cx="1302400" cy="7080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5" name="Google Shape;145;p26"/>
          <p:cNvSpPr txBox="1"/>
          <p:nvPr/>
        </p:nvSpPr>
        <p:spPr>
          <a:xfrm>
            <a:off x="27925" y="13342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Lincoln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
        <p:nvSpPr>
          <p:cNvPr id="146" name="Google Shape;146;p26"/>
          <p:cNvSpPr txBox="1"/>
          <p:nvPr/>
        </p:nvSpPr>
        <p:spPr>
          <a:xfrm>
            <a:off x="2664451" y="5818925"/>
            <a:ext cx="21180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are we doing? </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do we want to be doing?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26"/>
          <p:cNvSpPr txBox="1"/>
          <p:nvPr/>
        </p:nvSpPr>
        <p:spPr>
          <a:xfrm>
            <a:off x="9645057" y="133387"/>
            <a:ext cx="2629200" cy="2616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26"/>
          <p:cNvSpPr txBox="1"/>
          <p:nvPr/>
        </p:nvSpPr>
        <p:spPr>
          <a:xfrm>
            <a:off x="1370777" y="2587559"/>
            <a:ext cx="26292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support staff  to</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 implement this with fidelity?</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49" name="Google Shape;149;p26"/>
          <p:cNvCxnSpPr/>
          <p:nvPr/>
        </p:nvCxnSpPr>
        <p:spPr>
          <a:xfrm rot="10800000" flipH="1">
            <a:off x="2929861" y="2332759"/>
            <a:ext cx="1268400" cy="254800"/>
          </a:xfrm>
          <a:prstGeom prst="straightConnector1">
            <a:avLst/>
          </a:prstGeom>
          <a:noFill/>
          <a:ln w="19050" cap="flat" cmpd="sng">
            <a:solidFill>
              <a:schemeClr val="dk1"/>
            </a:solidFill>
            <a:prstDash val="solid"/>
            <a:miter lim="800000"/>
            <a:headEnd type="none" w="sm" len="sm"/>
            <a:tailEnd type="triangle" w="med" len="med"/>
          </a:ln>
        </p:spPr>
      </p:cxnSp>
      <p:cxnSp>
        <p:nvCxnSpPr>
          <p:cNvPr id="150" name="Google Shape;150;p26"/>
          <p:cNvCxnSpPr/>
          <p:nvPr/>
        </p:nvCxnSpPr>
        <p:spPr>
          <a:xfrm rot="10800000">
            <a:off x="10015423" y="2332951"/>
            <a:ext cx="1010000" cy="2511200"/>
          </a:xfrm>
          <a:prstGeom prst="straightConnector1">
            <a:avLst/>
          </a:prstGeom>
          <a:noFill/>
          <a:ln w="19050" cap="flat" cmpd="sng">
            <a:solidFill>
              <a:schemeClr val="dk1"/>
            </a:solidFill>
            <a:prstDash val="solid"/>
            <a:miter lim="800000"/>
            <a:headEnd type="none" w="sm" len="sm"/>
            <a:tailEnd type="triangle" w="med" len="med"/>
          </a:ln>
        </p:spPr>
      </p:cxnSp>
      <p:cxnSp>
        <p:nvCxnSpPr>
          <p:cNvPr id="151" name="Google Shape;151;p26"/>
          <p:cNvCxnSpPr/>
          <p:nvPr/>
        </p:nvCxnSpPr>
        <p:spPr>
          <a:xfrm flipH="1">
            <a:off x="7838047" y="264192"/>
            <a:ext cx="2330400" cy="130800"/>
          </a:xfrm>
          <a:prstGeom prst="straightConnector1">
            <a:avLst/>
          </a:prstGeom>
          <a:noFill/>
          <a:ln w="19050" cap="flat" cmpd="sng">
            <a:solidFill>
              <a:schemeClr val="dk1"/>
            </a:solidFill>
            <a:prstDash val="solid"/>
            <a:miter lim="800000"/>
            <a:headEnd type="none" w="sm" len="sm"/>
            <a:tailEnd type="triangle" w="med" len="med"/>
          </a:ln>
        </p:spPr>
      </p:cxnSp>
      <p:cxnSp>
        <p:nvCxnSpPr>
          <p:cNvPr id="152" name="Google Shape;152;p26"/>
          <p:cNvCxnSpPr/>
          <p:nvPr/>
        </p:nvCxnSpPr>
        <p:spPr>
          <a:xfrm>
            <a:off x="4424429" y="5974611"/>
            <a:ext cx="2142400" cy="438800"/>
          </a:xfrm>
          <a:prstGeom prst="straightConnector1">
            <a:avLst/>
          </a:prstGeom>
          <a:noFill/>
          <a:ln w="19050" cap="flat" cmpd="sng">
            <a:solidFill>
              <a:schemeClr val="dk1"/>
            </a:solidFill>
            <a:prstDash val="solid"/>
            <a:miter lim="800000"/>
            <a:headEnd type="none" w="sm" len="sm"/>
            <a:tailEnd type="triangle" w="med" len="med"/>
          </a:ln>
        </p:spPr>
      </p:cxnSp>
      <p:sp>
        <p:nvSpPr>
          <p:cNvPr id="153" name="Google Shape;153;p26"/>
          <p:cNvSpPr txBox="1"/>
          <p:nvPr/>
        </p:nvSpPr>
        <p:spPr>
          <a:xfrm>
            <a:off x="127351" y="3213075"/>
            <a:ext cx="2629200" cy="2963600"/>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highlight </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associated with this outcome?</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rPr>
              <a:t>Office referrals and injuries at recess have decreased. Monitors are more engaged with students and spend less time talking to one another.</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lesson learned?</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300" b="0" i="0" u="none" strike="noStrike" kern="0" cap="none" spc="0" normalizeH="0" baseline="0" noProof="0" dirty="0">
                <a:ln>
                  <a:noFill/>
                </a:ln>
                <a:solidFill>
                  <a:srgbClr val="002060"/>
                </a:solidFill>
                <a:effectLst/>
                <a:uLnTx/>
                <a:uFillTx/>
                <a:latin typeface="Calibri"/>
                <a:ea typeface="Calibri"/>
                <a:cs typeface="Calibri"/>
                <a:sym typeface="Calibri"/>
              </a:rPr>
              <a:t>Arranging schedules to overlap with monitors to train and model was challenging but critical.</a:t>
            </a:r>
            <a:endParaRPr kumimoji="0" sz="13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54" name="Google Shape;154;p26"/>
          <p:cNvSpPr txBox="1"/>
          <p:nvPr/>
        </p:nvSpPr>
        <p:spPr>
          <a:xfrm>
            <a:off x="9891728" y="264200"/>
            <a:ext cx="2298559"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Explicit expectations taught &amp; retaught, monitors trained and overlap with staff for first month, zones created &amp; assigned to staff</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5" name="Google Shape;155;p26"/>
          <p:cNvSpPr txBox="1"/>
          <p:nvPr/>
        </p:nvSpPr>
        <p:spPr>
          <a:xfrm>
            <a:off x="5607575" y="507613"/>
            <a:ext cx="3073600" cy="6004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500" b="1" i="0" u="none" strike="noStrike" kern="0" cap="none" spc="0" normalizeH="0" baseline="0" noProof="0" dirty="0">
                <a:ln>
                  <a:noFill/>
                </a:ln>
                <a:solidFill>
                  <a:srgbClr val="000000"/>
                </a:solidFill>
                <a:effectLst/>
                <a:uLnTx/>
                <a:uFillTx/>
                <a:latin typeface="Calibri"/>
                <a:ea typeface="Calibri"/>
                <a:cs typeface="Calibri"/>
                <a:sym typeface="Calibri"/>
              </a:rPr>
              <a:t>Reduce injuries and referrals during recess</a:t>
            </a:r>
            <a:endParaRPr kumimoji="0"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6"/>
          <p:cNvSpPr txBox="1"/>
          <p:nvPr/>
        </p:nvSpPr>
        <p:spPr>
          <a:xfrm>
            <a:off x="7547651" y="1911000"/>
            <a:ext cx="2177051" cy="1302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Office referrals, visits to the nurse, recess monitor weekly survey</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7" name="Google Shape;157;p26"/>
          <p:cNvSpPr txBox="1"/>
          <p:nvPr/>
        </p:nvSpPr>
        <p:spPr>
          <a:xfrm>
            <a:off x="4477693" y="1338088"/>
            <a:ext cx="2520195" cy="2894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Recess monitors taught expectations with students at the start of the year. Four playground zones were created and staff were assigned to each zone and active monitoring was modeled by school staff for the first 3 weeks of school. </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26"/>
          <p:cNvSpPr txBox="1"/>
          <p:nvPr/>
        </p:nvSpPr>
        <p:spPr>
          <a:xfrm>
            <a:off x="5738375" y="4672600"/>
            <a:ext cx="2942800"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Active monitoring at recess, expectations for behavior and use of equipment explicitly taught, each monitor acknowledges 5 students per recess for appropriate behavior</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242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D016FD-50B5-B3C3-961F-EE49998447E7}"/>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EA68FD7A-926D-7E32-D3A7-071FE93E7345}"/>
              </a:ext>
            </a:extLst>
          </p:cNvPr>
          <p:cNvSpPr>
            <a:spLocks noGrp="1"/>
          </p:cNvSpPr>
          <p:nvPr>
            <p:ph type="title"/>
          </p:nvPr>
        </p:nvSpPr>
        <p:spPr/>
        <p:txBody>
          <a:bodyPr/>
          <a:lstStyle/>
          <a:p>
            <a:r>
              <a:rPr lang="en-US" dirty="0"/>
              <a:t>Examples of Systems and Practices</a:t>
            </a:r>
          </a:p>
        </p:txBody>
      </p:sp>
      <p:pic>
        <p:nvPicPr>
          <p:cNvPr id="5" name="Picture 4">
            <a:extLst>
              <a:ext uri="{FF2B5EF4-FFF2-40B4-BE49-F238E27FC236}">
                <a16:creationId xmlns:a16="http://schemas.microsoft.com/office/drawing/2014/main" id="{65C3139F-AE4A-8ADF-FD7C-162B7104ACDA}"/>
              </a:ext>
            </a:extLst>
          </p:cNvPr>
          <p:cNvPicPr>
            <a:picLocks noChangeAspect="1"/>
          </p:cNvPicPr>
          <p:nvPr/>
        </p:nvPicPr>
        <p:blipFill>
          <a:blip r:embed="rId2"/>
          <a:stretch>
            <a:fillRect/>
          </a:stretch>
        </p:blipFill>
        <p:spPr>
          <a:xfrm>
            <a:off x="991313" y="1313063"/>
            <a:ext cx="9673839" cy="5441535"/>
          </a:xfrm>
          <a:prstGeom prst="rect">
            <a:avLst/>
          </a:prstGeom>
        </p:spPr>
      </p:pic>
    </p:spTree>
    <p:extLst>
      <p:ext uri="{BB962C8B-B14F-4D97-AF65-F5344CB8AC3E}">
        <p14:creationId xmlns:p14="http://schemas.microsoft.com/office/powerpoint/2010/main" val="3385649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C7BF9-4A85-632B-F5A4-EC59B7983DF8}"/>
              </a:ext>
            </a:extLst>
          </p:cNvPr>
          <p:cNvPicPr>
            <a:picLocks noChangeAspect="1"/>
          </p:cNvPicPr>
          <p:nvPr/>
        </p:nvPicPr>
        <p:blipFill>
          <a:blip r:embed="rId3"/>
          <a:stretch>
            <a:fillRect/>
          </a:stretch>
        </p:blipFill>
        <p:spPr>
          <a:xfrm>
            <a:off x="9525" y="1688124"/>
            <a:ext cx="6180108" cy="3481751"/>
          </a:xfrm>
          <a:prstGeom prst="rect">
            <a:avLst/>
          </a:prstGeom>
          <a:ln>
            <a:solidFill>
              <a:schemeClr val="tx1"/>
            </a:solidFill>
          </a:ln>
        </p:spPr>
      </p:pic>
      <p:pic>
        <p:nvPicPr>
          <p:cNvPr id="5" name="Picture 4">
            <a:extLst>
              <a:ext uri="{FF2B5EF4-FFF2-40B4-BE49-F238E27FC236}">
                <a16:creationId xmlns:a16="http://schemas.microsoft.com/office/drawing/2014/main" id="{A19ECA53-31FE-66A7-167C-35BE5B27972D}"/>
              </a:ext>
            </a:extLst>
          </p:cNvPr>
          <p:cNvPicPr>
            <a:picLocks noChangeAspect="1"/>
          </p:cNvPicPr>
          <p:nvPr/>
        </p:nvPicPr>
        <p:blipFill>
          <a:blip r:embed="rId4"/>
          <a:stretch>
            <a:fillRect/>
          </a:stretch>
        </p:blipFill>
        <p:spPr>
          <a:xfrm>
            <a:off x="6189633" y="3376249"/>
            <a:ext cx="6002367" cy="3481752"/>
          </a:xfrm>
          <a:prstGeom prst="rect">
            <a:avLst/>
          </a:prstGeom>
          <a:ln>
            <a:solidFill>
              <a:schemeClr val="tx1"/>
            </a:solidFill>
          </a:ln>
        </p:spPr>
      </p:pic>
      <p:sp>
        <p:nvSpPr>
          <p:cNvPr id="8" name="Text Placeholder 7">
            <a:extLst>
              <a:ext uri="{FF2B5EF4-FFF2-40B4-BE49-F238E27FC236}">
                <a16:creationId xmlns:a16="http://schemas.microsoft.com/office/drawing/2014/main" id="{2311010B-AED6-1B07-2E0E-EC0E47E34808}"/>
              </a:ext>
            </a:extLst>
          </p:cNvPr>
          <p:cNvSpPr>
            <a:spLocks noGrp="1"/>
          </p:cNvSpPr>
          <p:nvPr>
            <p:ph type="body" idx="1"/>
          </p:nvPr>
        </p:nvSpPr>
        <p:spPr>
          <a:xfrm>
            <a:off x="6389648" y="1678622"/>
            <a:ext cx="5386039" cy="1332068"/>
          </a:xfrm>
        </p:spPr>
        <p:txBody>
          <a:bodyPr/>
          <a:lstStyle/>
          <a:p>
            <a:pPr marL="203195" indent="0">
              <a:buNone/>
            </a:pPr>
            <a:r>
              <a:rPr lang="en-US" sz="2400" dirty="0"/>
              <a:t>Use one of these templates to organize your example.  You may also create a word or other document. </a:t>
            </a:r>
          </a:p>
        </p:txBody>
      </p:sp>
      <p:sp>
        <p:nvSpPr>
          <p:cNvPr id="6" name="Title 5">
            <a:extLst>
              <a:ext uri="{FF2B5EF4-FFF2-40B4-BE49-F238E27FC236}">
                <a16:creationId xmlns:a16="http://schemas.microsoft.com/office/drawing/2014/main" id="{EAE8BA2B-976A-824F-1C55-46254E8802A5}"/>
              </a:ext>
            </a:extLst>
          </p:cNvPr>
          <p:cNvSpPr>
            <a:spLocks noGrp="1"/>
          </p:cNvSpPr>
          <p:nvPr>
            <p:ph type="title"/>
          </p:nvPr>
        </p:nvSpPr>
        <p:spPr/>
        <p:txBody>
          <a:bodyPr/>
          <a:lstStyle/>
          <a:p>
            <a:r>
              <a:rPr lang="en-US" dirty="0"/>
              <a:t>Optional Templates </a:t>
            </a:r>
          </a:p>
        </p:txBody>
      </p:sp>
      <p:sp>
        <p:nvSpPr>
          <p:cNvPr id="12" name="TextBox 11">
            <a:extLst>
              <a:ext uri="{FF2B5EF4-FFF2-40B4-BE49-F238E27FC236}">
                <a16:creationId xmlns:a16="http://schemas.microsoft.com/office/drawing/2014/main" id="{54E4C5B1-2BD1-B3B2-5314-767FAF91A78E}"/>
              </a:ext>
            </a:extLst>
          </p:cNvPr>
          <p:cNvSpPr txBox="1"/>
          <p:nvPr/>
        </p:nvSpPr>
        <p:spPr>
          <a:xfrm>
            <a:off x="813349" y="5374874"/>
            <a:ext cx="5123985" cy="1015663"/>
          </a:xfrm>
          <a:prstGeom prst="rect">
            <a:avLst/>
          </a:prstGeom>
          <a:noFill/>
        </p:spPr>
        <p:txBody>
          <a:bodyPr wrap="square">
            <a:spAutoFit/>
          </a:bodyPr>
          <a:lstStyle/>
          <a:p>
            <a:r>
              <a:rPr kumimoji="0" lang="en-US" sz="2000" b="0" i="0" u="none" strike="noStrike" kern="0" cap="none" spc="0" normalizeH="0" baseline="0" noProof="0" dirty="0">
                <a:ln>
                  <a:noFill/>
                </a:ln>
                <a:solidFill>
                  <a:prstClr val="white"/>
                </a:solidFill>
                <a:effectLst/>
                <a:uLnTx/>
                <a:uFillTx/>
                <a:latin typeface="Hind Vadodara"/>
                <a:cs typeface="Hind Vadodara"/>
                <a:sym typeface="Hind Vadodara"/>
              </a:rPr>
              <a:t>Please ensure each member of your team has a copy and understands your example so they can share with others. </a:t>
            </a:r>
            <a:endParaRPr lang="en-US" sz="2400" dirty="0"/>
          </a:p>
        </p:txBody>
      </p:sp>
    </p:spTree>
    <p:extLst>
      <p:ext uri="{BB962C8B-B14F-4D97-AF65-F5344CB8AC3E}">
        <p14:creationId xmlns:p14="http://schemas.microsoft.com/office/powerpoint/2010/main" val="1152353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sp>
        <p:nvSpPr>
          <p:cNvPr id="89" name="Google Shape;89;p13"/>
          <p:cNvSpPr/>
          <p:nvPr/>
        </p:nvSpPr>
        <p:spPr>
          <a:xfrm>
            <a:off x="3773171" y="133389"/>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90831"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b="1" kern="0" dirty="0">
                <a:solidFill>
                  <a:srgbClr val="0D0F41"/>
                </a:solidFill>
                <a:latin typeface="Calibri"/>
                <a:ea typeface="Calibri"/>
                <a:cs typeface="Calibri"/>
                <a:sym typeface="Calibri"/>
              </a:rPr>
              <a:t>Enter Practices taught to achieve your goal </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909081" y="947467"/>
            <a:ext cx="3420037"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D0F41"/>
                </a:solidFill>
                <a:effectLst/>
                <a:uLnTx/>
                <a:uFillTx/>
                <a:latin typeface="Calibri"/>
                <a:ea typeface="Calibri"/>
                <a:cs typeface="Calibri"/>
                <a:sym typeface="Calibri"/>
              </a:rPr>
              <a:t>Enter what data</a:t>
            </a:r>
            <a:r>
              <a:rPr lang="en-US" sz="1600" b="1" kern="0" dirty="0">
                <a:solidFill>
                  <a:srgbClr val="0D0F41"/>
                </a:solidFill>
                <a:latin typeface="Calibri"/>
                <a:ea typeface="Calibri"/>
                <a:cs typeface="Calibri"/>
                <a:sym typeface="Calibri"/>
              </a:rPr>
              <a:t>a source you used to identify your goal and evaluate the results</a:t>
            </a:r>
            <a:endParaRPr kumimoji="0" sz="16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4000044" y="1056719"/>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0D0F41"/>
                </a:solidFill>
                <a:effectLst/>
                <a:uLnTx/>
                <a:uFillTx/>
                <a:latin typeface="Calibri"/>
                <a:ea typeface="Calibri"/>
                <a:cs typeface="Calibri"/>
                <a:sym typeface="Calibri"/>
              </a:rPr>
              <a:t>Enter systems changes you made to help achieve your goal</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3343" y="1739357"/>
            <a:ext cx="1148135"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6485804" y="6176836"/>
            <a:ext cx="1331400" cy="400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3"/>
          <p:cNvSpPr txBox="1"/>
          <p:nvPr/>
        </p:nvSpPr>
        <p:spPr>
          <a:xfrm rot="2905354">
            <a:off x="9236917" y="1653978"/>
            <a:ext cx="975411"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3"/>
          <p:cNvSpPr txBox="1"/>
          <p:nvPr/>
        </p:nvSpPr>
        <p:spPr>
          <a:xfrm>
            <a:off x="10095700" y="1354643"/>
            <a:ext cx="2023553" cy="600164"/>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7" name="Google Shape;97;p13"/>
          <p:cNvSpPr txBox="1"/>
          <p:nvPr/>
        </p:nvSpPr>
        <p:spPr>
          <a:xfrm>
            <a:off x="6500265" y="189483"/>
            <a:ext cx="1302472" cy="707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26" y="133421"/>
            <a:ext cx="4478761" cy="2062800"/>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D0F41"/>
                </a:solidFill>
                <a:effectLst/>
                <a:uLnTx/>
                <a:uFillTx/>
                <a:latin typeface="Calibri"/>
                <a:ea typeface="Calibri"/>
                <a:cs typeface="Calibri"/>
                <a:sym typeface="Calibri"/>
              </a:rPr>
              <a:t>School: ___________________________</a:t>
            </a:r>
            <a:endParaRPr kumimoji="0" sz="1400" b="0" i="0" u="none" strike="noStrike" kern="0" cap="none" spc="0" normalizeH="0" baseline="0" noProof="0" dirty="0">
              <a:ln>
                <a:noFill/>
              </a:ln>
              <a:solidFill>
                <a:srgbClr val="0D0F4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Identify an </a:t>
            </a:r>
            <a:r>
              <a:rPr kumimoji="0" lang="en-US" sz="1600" b="1"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outcome </a:t>
            </a: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to focus on for this activity. For example:</a:t>
            </a:r>
            <a:endParaRPr kumimoji="0" lang="en-US" sz="1600" b="0" i="0" u="none" strike="noStrike" kern="0" cap="none" spc="0" normalizeH="0" baseline="0" noProof="0" dirty="0">
              <a:ln>
                <a:noFill/>
              </a:ln>
              <a:solidFill>
                <a:schemeClr val="tx1">
                  <a:lumMod val="50000"/>
                  <a:lumOff val="50000"/>
                </a:schemeClr>
              </a:solidFill>
              <a:effectLst/>
              <a:uLnTx/>
              <a:uFillTx/>
              <a:latin typeface="Calibri"/>
              <a:ea typeface="+mn-ea"/>
              <a:cs typeface="Calibri"/>
              <a:sym typeface="Arial"/>
            </a:endParaRP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Decrease ODRs on the playground</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consistency of response to behavior to ensure equity</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family engagement</a:t>
            </a:r>
            <a:endParaRPr kumimoji="0" b="0" i="1" u="none" strike="noStrike" kern="0" cap="none" spc="0" normalizeH="0" baseline="0" noProof="0" dirty="0">
              <a:ln>
                <a:noFill/>
              </a:ln>
              <a:solidFill>
                <a:schemeClr val="tx1">
                  <a:lumMod val="50000"/>
                  <a:lumOff val="50000"/>
                </a:schemeClr>
              </a:solidFill>
              <a:uLnTx/>
              <a:uFillTx/>
              <a:latin typeface="Calibri"/>
              <a:ea typeface="+mn-ea"/>
              <a:cs typeface="Arial"/>
              <a:sym typeface="Arial"/>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9" name="Google Shape;99;p13"/>
          <p:cNvSpPr txBox="1"/>
          <p:nvPr/>
        </p:nvSpPr>
        <p:spPr>
          <a:xfrm>
            <a:off x="2537166" y="5806190"/>
            <a:ext cx="2118167"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are we doing? </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do we want to be doing?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0" name="Google Shape;100;p13"/>
          <p:cNvSpPr txBox="1"/>
          <p:nvPr/>
        </p:nvSpPr>
        <p:spPr>
          <a:xfrm>
            <a:off x="3436099" y="108759"/>
            <a:ext cx="2629267" cy="2616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3"/>
          <p:cNvSpPr txBox="1"/>
          <p:nvPr/>
        </p:nvSpPr>
        <p:spPr>
          <a:xfrm>
            <a:off x="1211649" y="2587561"/>
            <a:ext cx="2788396" cy="430888"/>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support staff  to</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 implement this with fidelity?</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02" name="Google Shape;102;p13"/>
          <p:cNvCxnSpPr/>
          <p:nvPr/>
        </p:nvCxnSpPr>
        <p:spPr>
          <a:xfrm rot="10800000" flipH="1">
            <a:off x="2929861" y="2332916"/>
            <a:ext cx="1268251" cy="254643"/>
          </a:xfrm>
          <a:prstGeom prst="straightConnector1">
            <a:avLst/>
          </a:prstGeom>
          <a:noFill/>
          <a:ln w="19050" cap="flat" cmpd="sng">
            <a:solidFill>
              <a:schemeClr val="dk1"/>
            </a:solidFill>
            <a:prstDash val="solid"/>
            <a:miter lim="800000"/>
            <a:headEnd type="none" w="sm" len="sm"/>
            <a:tailEnd type="triangle" w="med" len="med"/>
          </a:ln>
        </p:spPr>
      </p:cxnSp>
      <p:cxnSp>
        <p:nvCxnSpPr>
          <p:cNvPr id="103" name="Google Shape;103;p13"/>
          <p:cNvCxnSpPr>
            <a:cxnSpLocks/>
          </p:cNvCxnSpPr>
          <p:nvPr/>
        </p:nvCxnSpPr>
        <p:spPr>
          <a:xfrm flipH="1">
            <a:off x="10047664" y="2254156"/>
            <a:ext cx="538581" cy="333405"/>
          </a:xfrm>
          <a:prstGeom prst="straightConnector1">
            <a:avLst/>
          </a:prstGeom>
          <a:noFill/>
          <a:ln w="19050" cap="flat" cmpd="sng">
            <a:solidFill>
              <a:schemeClr val="dk1"/>
            </a:solidFill>
            <a:prstDash val="solid"/>
            <a:miter lim="800000"/>
            <a:headEnd type="none" w="sm" len="sm"/>
            <a:tailEnd type="triangle" w="med" len="med"/>
          </a:ln>
        </p:spPr>
      </p:cxnSp>
      <p:cxnSp>
        <p:nvCxnSpPr>
          <p:cNvPr id="104" name="Google Shape;104;p13"/>
          <p:cNvCxnSpPr>
            <a:cxnSpLocks/>
          </p:cNvCxnSpPr>
          <p:nvPr/>
        </p:nvCxnSpPr>
        <p:spPr>
          <a:xfrm flipV="1">
            <a:off x="4994777" y="384642"/>
            <a:ext cx="1475354" cy="2127"/>
          </a:xfrm>
          <a:prstGeom prst="straightConnector1">
            <a:avLst/>
          </a:prstGeom>
          <a:noFill/>
          <a:ln w="19050" cap="flat" cmpd="sng">
            <a:solidFill>
              <a:schemeClr val="dk1"/>
            </a:solidFill>
            <a:prstDash val="solid"/>
            <a:miter lim="800000"/>
            <a:headEnd type="none" w="sm" len="sm"/>
            <a:tailEnd type="triangle" w="med" len="med"/>
          </a:ln>
        </p:spPr>
      </p:cxnSp>
      <p:cxnSp>
        <p:nvCxnSpPr>
          <p:cNvPr id="105" name="Google Shape;105;p13"/>
          <p:cNvCxnSpPr>
            <a:endCxn id="94" idx="1"/>
          </p:cNvCxnSpPr>
          <p:nvPr/>
        </p:nvCxnSpPr>
        <p:spPr>
          <a:xfrm>
            <a:off x="4343505" y="5938037"/>
            <a:ext cx="2142300" cy="438900"/>
          </a:xfrm>
          <a:prstGeom prst="straightConnector1">
            <a:avLst/>
          </a:prstGeom>
          <a:noFill/>
          <a:ln w="19050" cap="flat" cmpd="sng">
            <a:solidFill>
              <a:schemeClr val="dk1"/>
            </a:solidFill>
            <a:prstDash val="solid"/>
            <a:miter lim="800000"/>
            <a:headEnd type="none" w="sm" len="sm"/>
            <a:tailEnd type="triangle" w="med" len="med"/>
          </a:ln>
        </p:spPr>
      </p:cxnSp>
      <p:sp>
        <p:nvSpPr>
          <p:cNvPr id="106" name="Google Shape;106;p13"/>
          <p:cNvSpPr txBox="1"/>
          <p:nvPr/>
        </p:nvSpPr>
        <p:spPr>
          <a:xfrm>
            <a:off x="127351" y="3213075"/>
            <a:ext cx="2629200" cy="23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highlight </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associated with this outcome?</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lesson learned?</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493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PLANNING ROUNDTABLES</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7443905" y="1287839"/>
            <a:ext cx="4049712" cy="4559300"/>
          </a:xfrm>
        </p:spPr>
        <p:txBody>
          <a:bodyPr/>
          <a:lstStyle/>
          <a:p>
            <a:pPr>
              <a:spcBef>
                <a:spcPts val="800"/>
              </a:spcBef>
              <a:buClr>
                <a:schemeClr val="bg1"/>
              </a:buClr>
            </a:pPr>
            <a:r>
              <a:rPr lang="en-US" sz="1867" dirty="0">
                <a:solidFill>
                  <a:schemeClr val="bg1"/>
                </a:solidFill>
              </a:rPr>
              <a:t>Review roundtable template and examples.</a:t>
            </a:r>
          </a:p>
          <a:p>
            <a:pPr>
              <a:spcBef>
                <a:spcPts val="800"/>
              </a:spcBef>
              <a:buClr>
                <a:schemeClr val="bg1"/>
              </a:buClr>
            </a:pPr>
            <a:r>
              <a:rPr lang="en-US" sz="1867" dirty="0">
                <a:solidFill>
                  <a:schemeClr val="bg1"/>
                </a:solidFill>
              </a:rPr>
              <a:t>Brainstorm potential outcomes you may want to target to highlight your school/team’s PBIS efforts.</a:t>
            </a:r>
          </a:p>
          <a:p>
            <a:pPr>
              <a:spcBef>
                <a:spcPts val="800"/>
              </a:spcBef>
              <a:buClr>
                <a:schemeClr val="bg1"/>
              </a:buClr>
            </a:pPr>
            <a:r>
              <a:rPr lang="en-US" sz="1867" dirty="0">
                <a:solidFill>
                  <a:schemeClr val="bg1"/>
                </a:solidFill>
              </a:rPr>
              <a:t>What questions do you have?</a:t>
            </a:r>
          </a:p>
          <a:p>
            <a:pPr>
              <a:spcBef>
                <a:spcPts val="800"/>
              </a:spcBef>
              <a:buClr>
                <a:schemeClr val="bg1"/>
              </a:buClr>
            </a:pPr>
            <a:r>
              <a:rPr lang="en-US" sz="1867" dirty="0">
                <a:solidFill>
                  <a:schemeClr val="bg1"/>
                </a:solidFill>
              </a:rPr>
              <a:t>Schedule a time to meet (or communicate) with your team to plan what your school wants to share.</a:t>
            </a:r>
          </a:p>
          <a:p>
            <a:pPr>
              <a:spcBef>
                <a:spcPts val="800"/>
              </a:spcBef>
              <a:buClr>
                <a:schemeClr val="bg1"/>
              </a:buClr>
            </a:pPr>
            <a:r>
              <a:rPr lang="en-US" sz="1867" dirty="0">
                <a:solidFill>
                  <a:schemeClr val="bg1"/>
                </a:solidFill>
              </a:rPr>
              <a:t>All team members should have a copy</a:t>
            </a:r>
          </a:p>
          <a:p>
            <a:pPr marL="203195" indent="0" algn="r">
              <a:spcBef>
                <a:spcPts val="800"/>
              </a:spcBef>
              <a:buClr>
                <a:schemeClr val="bg1"/>
              </a:buClr>
              <a:buNone/>
            </a:pPr>
            <a:r>
              <a:rPr lang="en-US" sz="1867" dirty="0">
                <a:solidFill>
                  <a:schemeClr val="bg1"/>
                </a:solidFill>
              </a:rPr>
              <a:t>	  </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925" y="1523272"/>
            <a:ext cx="6705600" cy="376323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10860316" y="5523771"/>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8408178" y="5825381"/>
            <a:ext cx="495955" cy="495955"/>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7670478" y="6215360"/>
            <a:ext cx="4069421" cy="56567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Co-coaches      </a:t>
            </a:r>
            <a:r>
              <a:rPr lang="en-US" sz="2000" dirty="0">
                <a:solidFill>
                  <a:schemeClr val="bg1"/>
                </a:solidFill>
              </a:rPr>
              <a:t>5 minutes</a:t>
            </a:r>
          </a:p>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Questions/full group     </a:t>
            </a:r>
            <a:r>
              <a:rPr lang="en-US" sz="2000" dirty="0">
                <a:solidFill>
                  <a:schemeClr val="bg1"/>
                </a:solidFill>
              </a:rPr>
              <a:t>5 minutes</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59" name="TextBox 58">
            <a:extLst>
              <a:ext uri="{FF2B5EF4-FFF2-40B4-BE49-F238E27FC236}">
                <a16:creationId xmlns:a16="http://schemas.microsoft.com/office/drawing/2014/main" id="{5A9601CC-4F79-E5B1-C065-998639773F5F}"/>
              </a:ext>
            </a:extLst>
          </p:cNvPr>
          <p:cNvSpPr txBox="1"/>
          <p:nvPr/>
        </p:nvSpPr>
        <p:spPr>
          <a:xfrm>
            <a:off x="1913388" y="5569029"/>
            <a:ext cx="4296766" cy="646331"/>
          </a:xfrm>
          <a:prstGeom prst="rect">
            <a:avLst/>
          </a:prstGeom>
          <a:noFill/>
        </p:spPr>
        <p:txBody>
          <a:bodyPr wrap="square">
            <a:spAutoFit/>
          </a:bodyPr>
          <a:lstStyle/>
          <a:p>
            <a:r>
              <a:rPr lang="en-US" dirty="0">
                <a:solidFill>
                  <a:schemeClr val="bg1"/>
                </a:solidFill>
              </a:rPr>
              <a:t>Find Logic Model Directions, Samples and Template on Website Resources</a:t>
            </a:r>
          </a:p>
        </p:txBody>
      </p:sp>
    </p:spTree>
    <p:extLst>
      <p:ext uri="{BB962C8B-B14F-4D97-AF65-F5344CB8AC3E}">
        <p14:creationId xmlns:p14="http://schemas.microsoft.com/office/powerpoint/2010/main" val="3180531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478273554"/>
              </p:ext>
            </p:extLst>
          </p:nvPr>
        </p:nvGraphicFramePr>
        <p:xfrm>
          <a:off x="1189354" y="1250617"/>
          <a:ext cx="7020913"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grpSp>
        <p:nvGrpSpPr>
          <p:cNvPr id="3" name="Google Shape;1742;p61">
            <a:extLst>
              <a:ext uri="{FF2B5EF4-FFF2-40B4-BE49-F238E27FC236}">
                <a16:creationId xmlns:a16="http://schemas.microsoft.com/office/drawing/2014/main" id="{DD021FD5-F577-C0CD-68CB-77CDBD355771}"/>
              </a:ext>
            </a:extLst>
          </p:cNvPr>
          <p:cNvGrpSpPr/>
          <p:nvPr/>
        </p:nvGrpSpPr>
        <p:grpSpPr>
          <a:xfrm flipH="1">
            <a:off x="7693882" y="1282023"/>
            <a:ext cx="4202407"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04AAFCF6-4780-6535-093E-16F6D22D91EF}"/>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Google Shape;1744;p61">
              <a:extLst>
                <a:ext uri="{FF2B5EF4-FFF2-40B4-BE49-F238E27FC236}">
                  <a16:creationId xmlns:a16="http://schemas.microsoft.com/office/drawing/2014/main" id="{24945DC6-5CF8-C432-46C7-0BF3F5A10753}"/>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90FF06B7-B9CE-B465-9E55-82A9CBFBCE23}"/>
              </a:ext>
            </a:extLst>
          </p:cNvPr>
          <p:cNvSpPr txBox="1"/>
          <p:nvPr/>
        </p:nvSpPr>
        <p:spPr>
          <a:xfrm>
            <a:off x="7865750" y="1628429"/>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C6E8D30A-04E6-3911-B5C7-E0867B72D79A}"/>
              </a:ext>
            </a:extLst>
          </p:cNvPr>
          <p:cNvGrpSpPr/>
          <p:nvPr/>
        </p:nvGrpSpPr>
        <p:grpSpPr>
          <a:xfrm flipH="1">
            <a:off x="7693882" y="4087539"/>
            <a:ext cx="4202407"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3D2F286D-D742-236F-A80A-6593538C1C79}"/>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Google Shape;1744;p61">
              <a:extLst>
                <a:ext uri="{FF2B5EF4-FFF2-40B4-BE49-F238E27FC236}">
                  <a16:creationId xmlns:a16="http://schemas.microsoft.com/office/drawing/2014/main" id="{5F19DBA9-F360-020A-83AB-138FC121E28D}"/>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3FC2018D-A6F3-E80B-C279-B9552AC80BA9}"/>
              </a:ext>
            </a:extLst>
          </p:cNvPr>
          <p:cNvSpPr txBox="1"/>
          <p:nvPr/>
        </p:nvSpPr>
        <p:spPr>
          <a:xfrm>
            <a:off x="7892810" y="4463822"/>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5341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Assessment Coordinator form</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7 Ways to Partner with Students and Level Up Your Implementation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8"/>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3671894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5" name="Picture 4">
            <a:extLst>
              <a:ext uri="{FF2B5EF4-FFF2-40B4-BE49-F238E27FC236}">
                <a16:creationId xmlns:a16="http://schemas.microsoft.com/office/drawing/2014/main" id="{98A25A53-0F0F-28BA-CD81-338D5D07C679}"/>
              </a:ext>
            </a:extLst>
          </p:cNvPr>
          <p:cNvPicPr>
            <a:picLocks noChangeAspect="1"/>
          </p:cNvPicPr>
          <p:nvPr/>
        </p:nvPicPr>
        <p:blipFill>
          <a:blip r:embed="rId3"/>
          <a:stretch>
            <a:fillRect/>
          </a:stretch>
        </p:blipFill>
        <p:spPr>
          <a:xfrm>
            <a:off x="5063218" y="666884"/>
            <a:ext cx="3131143" cy="3131143"/>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96B46C-219B-4C7A-4E3D-C8538C8F757E}"/>
              </a:ext>
            </a:extLst>
          </p:cNvPr>
          <p:cNvPicPr>
            <a:picLocks noChangeAspect="1"/>
          </p:cNvPicPr>
          <p:nvPr/>
        </p:nvPicPr>
        <p:blipFill>
          <a:blip r:embed="rId3"/>
          <a:stretch>
            <a:fillRect/>
          </a:stretch>
        </p:blipFill>
        <p:spPr>
          <a:xfrm>
            <a:off x="9813073" y="307655"/>
            <a:ext cx="2077372" cy="2536178"/>
          </a:xfrm>
          <a:prstGeom prst="rect">
            <a:avLst/>
          </a:prstGeom>
        </p:spPr>
      </p:pic>
      <p:pic>
        <p:nvPicPr>
          <p:cNvPr id="9" name="Picture 8">
            <a:extLst>
              <a:ext uri="{FF2B5EF4-FFF2-40B4-BE49-F238E27FC236}">
                <a16:creationId xmlns:a16="http://schemas.microsoft.com/office/drawing/2014/main" id="{69347090-0290-B9A6-D2DF-B27DAE8A7127}"/>
              </a:ext>
            </a:extLst>
          </p:cNvPr>
          <p:cNvPicPr>
            <a:picLocks noChangeAspect="1"/>
          </p:cNvPicPr>
          <p:nvPr/>
        </p:nvPicPr>
        <p:blipFill>
          <a:blip r:embed="rId4"/>
          <a:stretch>
            <a:fillRect/>
          </a:stretch>
        </p:blipFill>
        <p:spPr>
          <a:xfrm>
            <a:off x="9714293" y="3429000"/>
            <a:ext cx="2391109" cy="2219635"/>
          </a:xfrm>
          <a:prstGeom prst="rect">
            <a:avLst/>
          </a:prstGeom>
        </p:spPr>
      </p:pic>
      <p:sp>
        <p:nvSpPr>
          <p:cNvPr id="10" name="TextBox 9">
            <a:extLst>
              <a:ext uri="{FF2B5EF4-FFF2-40B4-BE49-F238E27FC236}">
                <a16:creationId xmlns:a16="http://schemas.microsoft.com/office/drawing/2014/main" id="{AD054397-9D05-CBF8-B863-F8A8DAD405D6}"/>
              </a:ext>
            </a:extLst>
          </p:cNvPr>
          <p:cNvSpPr txBox="1"/>
          <p:nvPr/>
        </p:nvSpPr>
        <p:spPr>
          <a:xfrm>
            <a:off x="9598018" y="2872646"/>
            <a:ext cx="25074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Nikole Hollins-Sims, Ed.D</a:t>
            </a:r>
          </a:p>
        </p:txBody>
      </p:sp>
      <p:sp>
        <p:nvSpPr>
          <p:cNvPr id="11" name="TextBox 10">
            <a:extLst>
              <a:ext uri="{FF2B5EF4-FFF2-40B4-BE49-F238E27FC236}">
                <a16:creationId xmlns:a16="http://schemas.microsoft.com/office/drawing/2014/main" id="{CD1D58EB-E0B4-CC3A-9679-661D4055945F}"/>
              </a:ext>
            </a:extLst>
          </p:cNvPr>
          <p:cNvSpPr txBox="1"/>
          <p:nvPr/>
        </p:nvSpPr>
        <p:spPr>
          <a:xfrm>
            <a:off x="9795187" y="5648635"/>
            <a:ext cx="23103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Brandi Simonsen, Ph.D</a:t>
            </a:r>
          </a:p>
        </p:txBody>
      </p:sp>
      <p:pic>
        <p:nvPicPr>
          <p:cNvPr id="13" name="Picture 12">
            <a:extLst>
              <a:ext uri="{FF2B5EF4-FFF2-40B4-BE49-F238E27FC236}">
                <a16:creationId xmlns:a16="http://schemas.microsoft.com/office/drawing/2014/main" id="{8E4471A2-AAEC-66F9-7A5F-6A521BF13C0B}"/>
              </a:ext>
            </a:extLst>
          </p:cNvPr>
          <p:cNvPicPr>
            <a:picLocks noChangeAspect="1"/>
          </p:cNvPicPr>
          <p:nvPr/>
        </p:nvPicPr>
        <p:blipFill>
          <a:blip r:embed="rId5"/>
          <a:srcRect/>
          <a:stretch/>
        </p:blipFill>
        <p:spPr>
          <a:xfrm>
            <a:off x="2167463" y="343633"/>
            <a:ext cx="7430555" cy="5489668"/>
          </a:xfrm>
          <a:prstGeom prst="rect">
            <a:avLst/>
          </a:prstGeom>
        </p:spPr>
      </p:pic>
      <p:sp>
        <p:nvSpPr>
          <p:cNvPr id="3" name="TextBox 2">
            <a:extLst>
              <a:ext uri="{FF2B5EF4-FFF2-40B4-BE49-F238E27FC236}">
                <a16:creationId xmlns:a16="http://schemas.microsoft.com/office/drawing/2014/main" id="{858D9AD5-7DBD-E9E8-C1C0-0CE3B974B2A4}"/>
              </a:ext>
            </a:extLst>
          </p:cNvPr>
          <p:cNvSpPr txBox="1"/>
          <p:nvPr/>
        </p:nvSpPr>
        <p:spPr>
          <a:xfrm>
            <a:off x="1763486" y="6155425"/>
            <a:ext cx="9605555" cy="461665"/>
          </a:xfrm>
          <a:prstGeom prst="rect">
            <a:avLst/>
          </a:prstGeom>
          <a:noFill/>
        </p:spPr>
        <p:txBody>
          <a:bodyPr wrap="square">
            <a:spAutoFit/>
          </a:bodyPr>
          <a:lstStyle/>
          <a:p>
            <a:r>
              <a:rPr lang="en-US" sz="2400" dirty="0">
                <a:hlinkClick r:id="rId6"/>
              </a:rPr>
              <a:t>https://www.mayinstitute.org/services-for-schools/pbis/forum.html</a:t>
            </a:r>
            <a:r>
              <a:rPr lang="en-US" sz="2400" dirty="0"/>
              <a:t> </a:t>
            </a:r>
          </a:p>
        </p:txBody>
      </p:sp>
      <p:pic>
        <p:nvPicPr>
          <p:cNvPr id="4" name="Picture 3">
            <a:extLst>
              <a:ext uri="{FF2B5EF4-FFF2-40B4-BE49-F238E27FC236}">
                <a16:creationId xmlns:a16="http://schemas.microsoft.com/office/drawing/2014/main" id="{96E1B290-6C26-3BD4-456E-0219ACBBC6B0}"/>
              </a:ext>
            </a:extLst>
          </p:cNvPr>
          <p:cNvPicPr>
            <a:picLocks noChangeAspect="1"/>
          </p:cNvPicPr>
          <p:nvPr/>
        </p:nvPicPr>
        <p:blipFill>
          <a:blip r:embed="rId7"/>
          <a:stretch>
            <a:fillRect/>
          </a:stretch>
        </p:blipFill>
        <p:spPr>
          <a:xfrm>
            <a:off x="133394" y="2442753"/>
            <a:ext cx="2694623" cy="2694623"/>
          </a:xfrm>
          <a:prstGeom prst="rect">
            <a:avLst/>
          </a:prstGeom>
        </p:spPr>
      </p:pic>
    </p:spTree>
    <p:extLst>
      <p:ext uri="{BB962C8B-B14F-4D97-AF65-F5344CB8AC3E}">
        <p14:creationId xmlns:p14="http://schemas.microsoft.com/office/powerpoint/2010/main" val="359142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140252109"/>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Assessment Coordinator form</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7 Ways to Partner with Students and Level Up Your Implementation</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a:buChar char="•"/>
              <a:tabLst/>
              <a:defRPr/>
            </a:pP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8"/>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381739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702078" y="2169468"/>
            <a:ext cx="8751600" cy="2242662"/>
          </a:xfrm>
          <a:prstGeom prst="rect">
            <a:avLst/>
          </a:prstGeom>
        </p:spPr>
        <p:txBody>
          <a:bodyPr spcFirstLastPara="1" wrap="square" lIns="121900" tIns="121900" rIns="121900" bIns="121900" anchor="ctr" anchorCtr="0">
            <a:noAutofit/>
          </a:bodyPr>
          <a:lstStyle/>
          <a:p>
            <a:r>
              <a:rPr lang="en-US" sz="4000" b="1" dirty="0">
                <a:latin typeface="Arial" panose="020B0604020202020204" pitchFamily="34" charset="0"/>
                <a:cs typeface="Arial" panose="020B0604020202020204" pitchFamily="34" charset="0"/>
              </a:rPr>
              <a:t>SEB Academy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Support Structure</a:t>
            </a:r>
            <a:endParaRPr sz="40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pic>
        <p:nvPicPr>
          <p:cNvPr id="7" name="Picture 6" descr="Education Development Center Social, Emotional &amp; Behavior Academy logo with three arrows pointing to the right">
            <a:extLst>
              <a:ext uri="{FF2B5EF4-FFF2-40B4-BE49-F238E27FC236}">
                <a16:creationId xmlns:a16="http://schemas.microsoft.com/office/drawing/2014/main" id="{D25210F4-4EE2-29DE-4BFD-6BE5F6F9ED49}"/>
              </a:ext>
            </a:extLst>
          </p:cNvPr>
          <p:cNvPicPr>
            <a:picLocks noChangeAspect="1"/>
          </p:cNvPicPr>
          <p:nvPr/>
        </p:nvPicPr>
        <p:blipFill>
          <a:blip r:embed="rId4"/>
          <a:srcRect/>
          <a:stretch/>
        </p:blipFill>
        <p:spPr>
          <a:xfrm>
            <a:off x="2952553" y="432404"/>
            <a:ext cx="7918720" cy="1389890"/>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D6630-E165-B252-65AE-69776BBF276A}"/>
              </a:ext>
            </a:extLst>
          </p:cNvPr>
          <p:cNvSpPr>
            <a:spLocks noGrp="1"/>
          </p:cNvSpPr>
          <p:nvPr>
            <p:ph type="title"/>
          </p:nvPr>
        </p:nvSpPr>
        <p:spPr/>
        <p:txBody>
          <a:bodyPr/>
          <a:lstStyle/>
          <a:p>
            <a:r>
              <a:rPr lang="en-US" dirty="0"/>
              <a:t>Cohort 8 Training Dates</a:t>
            </a:r>
          </a:p>
        </p:txBody>
      </p:sp>
      <p:sp>
        <p:nvSpPr>
          <p:cNvPr id="10" name="Content Placeholder 9">
            <a:extLst>
              <a:ext uri="{FF2B5EF4-FFF2-40B4-BE49-F238E27FC236}">
                <a16:creationId xmlns:a16="http://schemas.microsoft.com/office/drawing/2014/main" id="{CF671277-E19F-D282-57DB-762C807CF4DA}"/>
              </a:ext>
            </a:extLst>
          </p:cNvPr>
          <p:cNvSpPr>
            <a:spLocks noGrp="1"/>
          </p:cNvSpPr>
          <p:nvPr>
            <p:ph sz="half" idx="1"/>
          </p:nvPr>
        </p:nvSpPr>
        <p:spPr>
          <a:xfrm>
            <a:off x="1317225" y="1600201"/>
            <a:ext cx="3724362" cy="505690"/>
          </a:xfrm>
        </p:spPr>
        <p:txBody>
          <a:bodyPr/>
          <a:lstStyle/>
          <a:p>
            <a:pPr marL="139700" indent="0">
              <a:buNone/>
            </a:pPr>
            <a:r>
              <a:rPr lang="en-US" dirty="0"/>
              <a:t>Cohort 8A – Erik Maki</a:t>
            </a:r>
          </a:p>
        </p:txBody>
      </p:sp>
      <p:sp>
        <p:nvSpPr>
          <p:cNvPr id="11" name="Content Placeholder 10">
            <a:extLst>
              <a:ext uri="{FF2B5EF4-FFF2-40B4-BE49-F238E27FC236}">
                <a16:creationId xmlns:a16="http://schemas.microsoft.com/office/drawing/2014/main" id="{8DEA5EF8-BA14-2E51-F5E1-7D6D71346987}"/>
              </a:ext>
            </a:extLst>
          </p:cNvPr>
          <p:cNvSpPr>
            <a:spLocks noGrp="1"/>
          </p:cNvSpPr>
          <p:nvPr>
            <p:ph sz="half" idx="2"/>
          </p:nvPr>
        </p:nvSpPr>
        <p:spPr>
          <a:xfrm>
            <a:off x="6707707" y="1600201"/>
            <a:ext cx="4024948" cy="930563"/>
          </a:xfrm>
        </p:spPr>
        <p:txBody>
          <a:bodyPr/>
          <a:lstStyle/>
          <a:p>
            <a:pPr marL="139700" indent="0">
              <a:buNone/>
            </a:pPr>
            <a:r>
              <a:rPr lang="en-US" dirty="0"/>
              <a:t>Cohort 8B – </a:t>
            </a:r>
            <a:r>
              <a:rPr lang="en-US" sz="2400" dirty="0"/>
              <a:t>Christine Downs &amp; Marcie</a:t>
            </a:r>
            <a:r>
              <a:rPr lang="en-US" dirty="0"/>
              <a:t> </a:t>
            </a:r>
            <a:r>
              <a:rPr lang="en-US" sz="2400" dirty="0"/>
              <a:t>Handler</a:t>
            </a:r>
            <a:endParaRPr lang="en-US" dirty="0"/>
          </a:p>
        </p:txBody>
      </p:sp>
      <p:pic>
        <p:nvPicPr>
          <p:cNvPr id="9" name="Picture 8">
            <a:extLst>
              <a:ext uri="{FF2B5EF4-FFF2-40B4-BE49-F238E27FC236}">
                <a16:creationId xmlns:a16="http://schemas.microsoft.com/office/drawing/2014/main" id="{5520F7CD-85E5-9145-6603-6B2C152CF068}"/>
              </a:ext>
            </a:extLst>
          </p:cNvPr>
          <p:cNvPicPr>
            <a:picLocks noChangeAspect="1"/>
          </p:cNvPicPr>
          <p:nvPr/>
        </p:nvPicPr>
        <p:blipFill rotWithShape="1">
          <a:blip r:embed="rId2"/>
          <a:srcRect r="2897"/>
          <a:stretch/>
        </p:blipFill>
        <p:spPr>
          <a:xfrm>
            <a:off x="6707707" y="2530763"/>
            <a:ext cx="4024948" cy="3981401"/>
          </a:xfrm>
          <a:prstGeom prst="rect">
            <a:avLst/>
          </a:prstGeom>
        </p:spPr>
      </p:pic>
      <p:pic>
        <p:nvPicPr>
          <p:cNvPr id="13" name="Picture 12">
            <a:extLst>
              <a:ext uri="{FF2B5EF4-FFF2-40B4-BE49-F238E27FC236}">
                <a16:creationId xmlns:a16="http://schemas.microsoft.com/office/drawing/2014/main" id="{2215B187-7B2E-3550-7738-3335F73C286E}"/>
              </a:ext>
            </a:extLst>
          </p:cNvPr>
          <p:cNvPicPr>
            <a:picLocks noChangeAspect="1"/>
          </p:cNvPicPr>
          <p:nvPr/>
        </p:nvPicPr>
        <p:blipFill rotWithShape="1">
          <a:blip r:embed="rId3"/>
          <a:srcRect t="2784"/>
          <a:stretch/>
        </p:blipFill>
        <p:spPr>
          <a:xfrm>
            <a:off x="1317225" y="2530762"/>
            <a:ext cx="3724362" cy="3870802"/>
          </a:xfrm>
          <a:prstGeom prst="rect">
            <a:avLst/>
          </a:prstGeom>
        </p:spPr>
      </p:pic>
    </p:spTree>
    <p:extLst>
      <p:ext uri="{BB962C8B-B14F-4D97-AF65-F5344CB8AC3E}">
        <p14:creationId xmlns:p14="http://schemas.microsoft.com/office/powerpoint/2010/main" val="51263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B2B0-ED98-2AD3-FC14-3853979E5E2A}"/>
              </a:ext>
            </a:extLst>
          </p:cNvPr>
          <p:cNvSpPr>
            <a:spLocks noGrp="1"/>
          </p:cNvSpPr>
          <p:nvPr>
            <p:ph type="title"/>
          </p:nvPr>
        </p:nvSpPr>
        <p:spPr>
          <a:xfrm>
            <a:off x="506896" y="467463"/>
            <a:ext cx="11685104" cy="845600"/>
          </a:xfrm>
        </p:spPr>
        <p:txBody>
          <a:bodyPr/>
          <a:lstStyle/>
          <a:p>
            <a:r>
              <a:rPr lang="en-US" dirty="0"/>
              <a:t>Google Drive</a:t>
            </a:r>
            <a:r>
              <a:rPr lang="en-US" sz="4000" dirty="0"/>
              <a:t> – For Submitting Documents</a:t>
            </a:r>
            <a:endParaRPr lang="en-US" dirty="0"/>
          </a:p>
        </p:txBody>
      </p:sp>
      <p:pic>
        <p:nvPicPr>
          <p:cNvPr id="3" name="Picture 2">
            <a:extLst>
              <a:ext uri="{FF2B5EF4-FFF2-40B4-BE49-F238E27FC236}">
                <a16:creationId xmlns:a16="http://schemas.microsoft.com/office/drawing/2014/main" id="{8203CD36-1A5E-1474-2AA9-ABC687CB8D58}"/>
              </a:ext>
            </a:extLst>
          </p:cNvPr>
          <p:cNvPicPr>
            <a:picLocks noChangeAspect="1"/>
          </p:cNvPicPr>
          <p:nvPr/>
        </p:nvPicPr>
        <p:blipFill rotWithShape="1">
          <a:blip r:embed="rId3"/>
          <a:srcRect r="17520"/>
          <a:stretch/>
        </p:blipFill>
        <p:spPr>
          <a:xfrm>
            <a:off x="363180" y="1589642"/>
            <a:ext cx="3771498" cy="4172532"/>
          </a:xfrm>
          <a:prstGeom prst="rect">
            <a:avLst/>
          </a:prstGeom>
        </p:spPr>
      </p:pic>
      <p:sp>
        <p:nvSpPr>
          <p:cNvPr id="5" name="Text Placeholder 6">
            <a:extLst>
              <a:ext uri="{FF2B5EF4-FFF2-40B4-BE49-F238E27FC236}">
                <a16:creationId xmlns:a16="http://schemas.microsoft.com/office/drawing/2014/main" id="{E0779639-4DC1-DEBD-AA1F-C29CE91A41FD}"/>
              </a:ext>
            </a:extLst>
          </p:cNvPr>
          <p:cNvSpPr txBox="1">
            <a:spLocks/>
          </p:cNvSpPr>
          <p:nvPr/>
        </p:nvSpPr>
        <p:spPr>
          <a:xfrm>
            <a:off x="5088080" y="1715236"/>
            <a:ext cx="6113921" cy="14752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buClr>
                <a:schemeClr val="bg1"/>
              </a:buClr>
              <a:buFont typeface="Arial" panose="020B0604020202020204" pitchFamily="34" charset="0"/>
              <a:buChar char="•"/>
            </a:pPr>
            <a:r>
              <a:rPr lang="en-US" kern="0">
                <a:solidFill>
                  <a:schemeClr val="bg1"/>
                </a:solidFill>
              </a:rPr>
              <a:t>All schools will be connected to their Google Folder.</a:t>
            </a:r>
          </a:p>
          <a:p>
            <a:pPr marL="342900" indent="-342900">
              <a:buClr>
                <a:schemeClr val="bg1"/>
              </a:buClr>
              <a:buFont typeface="Arial" panose="020B0604020202020204" pitchFamily="34" charset="0"/>
              <a:buChar char="•"/>
            </a:pPr>
            <a:endParaRPr lang="en-US" kern="0">
              <a:solidFill>
                <a:schemeClr val="bg1"/>
              </a:solidFill>
            </a:endParaRPr>
          </a:p>
          <a:p>
            <a:pPr marL="342900" indent="-342900">
              <a:buClr>
                <a:schemeClr val="bg1"/>
              </a:buClr>
              <a:buFont typeface="Arial" panose="020B0604020202020204" pitchFamily="34" charset="0"/>
              <a:buChar char="•"/>
            </a:pPr>
            <a:r>
              <a:rPr lang="en-US" kern="0">
                <a:solidFill>
                  <a:schemeClr val="bg1"/>
                </a:solidFill>
              </a:rPr>
              <a:t>Add documents here for review by your PBIS Trainer</a:t>
            </a:r>
          </a:p>
          <a:p>
            <a:pPr marL="342900" indent="-342900">
              <a:buClr>
                <a:schemeClr val="bg1"/>
              </a:buClr>
              <a:buFont typeface="Arial" panose="020B0604020202020204" pitchFamily="34" charset="0"/>
              <a:buChar char="•"/>
            </a:pPr>
            <a:endParaRPr lang="en-US" kern="0">
              <a:solidFill>
                <a:schemeClr val="bg1"/>
              </a:solidFill>
            </a:endParaRPr>
          </a:p>
          <a:p>
            <a:pPr marL="342900" indent="-342900">
              <a:buClr>
                <a:schemeClr val="bg1"/>
              </a:buClr>
              <a:buFont typeface="Arial" panose="020B0604020202020204" pitchFamily="34" charset="0"/>
              <a:buChar char="•"/>
            </a:pPr>
            <a:endParaRPr lang="en-US" kern="0" dirty="0">
              <a:solidFill>
                <a:schemeClr val="bg1"/>
              </a:solidFill>
            </a:endParaRPr>
          </a:p>
        </p:txBody>
      </p:sp>
      <p:pic>
        <p:nvPicPr>
          <p:cNvPr id="9" name="Picture 8">
            <a:extLst>
              <a:ext uri="{FF2B5EF4-FFF2-40B4-BE49-F238E27FC236}">
                <a16:creationId xmlns:a16="http://schemas.microsoft.com/office/drawing/2014/main" id="{AA89122B-2143-320A-6A23-BE8483A4B437}"/>
              </a:ext>
            </a:extLst>
          </p:cNvPr>
          <p:cNvPicPr>
            <a:picLocks noChangeAspect="1"/>
          </p:cNvPicPr>
          <p:nvPr/>
        </p:nvPicPr>
        <p:blipFill>
          <a:blip r:embed="rId4"/>
          <a:srcRect/>
          <a:stretch/>
        </p:blipFill>
        <p:spPr>
          <a:xfrm>
            <a:off x="4568268" y="3076486"/>
            <a:ext cx="7381822" cy="2379265"/>
          </a:xfrm>
          <a:prstGeom prst="rect">
            <a:avLst/>
          </a:prstGeom>
        </p:spPr>
      </p:pic>
    </p:spTree>
    <p:extLst>
      <p:ext uri="{BB962C8B-B14F-4D97-AF65-F5344CB8AC3E}">
        <p14:creationId xmlns:p14="http://schemas.microsoft.com/office/powerpoint/2010/main" val="2184345258"/>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46FBB-AB8C-46A1-82B9-5F14CD06C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577243-7449-4828-B465-693D13CCB182}">
  <ds:schemaRefs>
    <ds:schemaRef ds:uri="http://schemas.microsoft.com/office/2006/documentManagement/types"/>
    <ds:schemaRef ds:uri="http://schemas.microsoft.com/office/2006/metadata/properties"/>
    <ds:schemaRef ds:uri="bd4136c0-7c27-4378-bc59-5e31d22b10cd"/>
    <ds:schemaRef ds:uri="http://purl.org/dc/elements/1.1/"/>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fa4c7253-cea3-4165-8b8a-856476806840"/>
  </ds:schemaRefs>
</ds:datastoreItem>
</file>

<file path=customXml/itemProps3.xml><?xml version="1.0" encoding="utf-8"?>
<ds:datastoreItem xmlns:ds="http://schemas.openxmlformats.org/officeDocument/2006/customXml" ds:itemID="{541A1EAC-92A5-4DF3-B26F-FDC5D999A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13000</TotalTime>
  <Words>2894</Words>
  <Application>Microsoft Office PowerPoint</Application>
  <PresentationFormat>Widescreen</PresentationFormat>
  <Paragraphs>400</Paragraphs>
  <Slides>38</Slides>
  <Notes>35</Notes>
  <HiddenSlides>1</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38</vt:i4>
      </vt:variant>
    </vt:vector>
  </HeadingPairs>
  <TitlesOfParts>
    <vt:vector size="63" baseType="lpstr">
      <vt:lpstr>Arial</vt:lpstr>
      <vt:lpstr>Bariol</vt:lpstr>
      <vt:lpstr>Calibri</vt:lpstr>
      <vt:lpstr>Calibri Light</vt:lpstr>
      <vt:lpstr>Cherry Cream Soda</vt:lpstr>
      <vt:lpstr>Fira Sans Extra Condensed Medium</vt:lpstr>
      <vt:lpstr>Hind Vadodara</vt:lpstr>
      <vt:lpstr>Montserrat SemiBold</vt:lpstr>
      <vt:lpstr>Nunito Light</vt:lpstr>
      <vt:lpstr>Open Sans SemiBold</vt:lpstr>
      <vt:lpstr>Oswald</vt:lpstr>
      <vt:lpstr>Poppins</vt:lpstr>
      <vt:lpstr>Poppins Medium</vt:lpstr>
      <vt:lpstr>Poppins SemiBold</vt:lpstr>
      <vt:lpstr>PT Sans</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Office Theme</vt:lpstr>
      <vt:lpstr>PBIS School-Wide Coach Meeting Year 3:  October 2023</vt:lpstr>
      <vt:lpstr>EXPECTATIONS</vt:lpstr>
      <vt:lpstr>ACTIVITY: ATTENDANCE</vt:lpstr>
      <vt:lpstr>PowerPoint Presentation</vt:lpstr>
      <vt:lpstr>Agenda &amp; Coaches' Tasks</vt:lpstr>
      <vt:lpstr> HELPFUL RESOURCES</vt:lpstr>
      <vt:lpstr>SEB Academy  Support Structure</vt:lpstr>
      <vt:lpstr>Cohort 8 Training Dates</vt:lpstr>
      <vt:lpstr>Google Drive – For Submitting Documents</vt:lpstr>
      <vt:lpstr>Communication Survey &amp; Mail Chimp</vt:lpstr>
      <vt:lpstr>Communication Reminders</vt:lpstr>
      <vt:lpstr>Year 3 page</vt:lpstr>
      <vt:lpstr>Review: Google Drive</vt:lpstr>
      <vt:lpstr>Glows &amp; Grows</vt:lpstr>
      <vt:lpstr>DISCUSSION: GLOWS &amp; GROWS</vt:lpstr>
      <vt:lpstr>Big Idea Check In: Yearly Planning &amp; Outcome Goals </vt:lpstr>
      <vt:lpstr>DATA-INFORMED OUTCOME GOALS</vt:lpstr>
      <vt:lpstr>Review:  TFI – Consider Goals for 23-24</vt:lpstr>
      <vt:lpstr>Action Plan – Annual Planning Advanced Years</vt:lpstr>
      <vt:lpstr>Action Plan – Annual Planning</vt:lpstr>
      <vt:lpstr>DISCUSSION: Action Planning &amp; Systems </vt:lpstr>
      <vt:lpstr>PBIS Resource Spotlight: PBIS Assessment: Student Involvement </vt:lpstr>
      <vt:lpstr>PBIS Assessments Coordinator</vt:lpstr>
      <vt:lpstr>Partnering with Students</vt:lpstr>
      <vt:lpstr>Review</vt:lpstr>
      <vt:lpstr>Looking Ahead</vt:lpstr>
      <vt:lpstr>NOVEMBER Team Training</vt:lpstr>
      <vt:lpstr>Logic Model Roundtable Discussions </vt:lpstr>
      <vt:lpstr>ROUNDTABLE DISCUSSIONS</vt:lpstr>
      <vt:lpstr>PowerPoint Presentation</vt:lpstr>
      <vt:lpstr>PowerPoint Presentation</vt:lpstr>
      <vt:lpstr>Examples of Systems and Practices</vt:lpstr>
      <vt:lpstr>Optional Templates </vt:lpstr>
      <vt:lpstr>PowerPoint Presentation</vt:lpstr>
      <vt:lpstr>ACTIVITY: PLANNING ROUNDTABLES</vt:lpstr>
      <vt:lpstr>Agenda &amp; Coaches' Tasks</vt:lpstr>
      <vt:lpstr> HELPFUL RESOURCES</vt:lpstr>
      <vt:lpstr>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120</cp:revision>
  <dcterms:created xsi:type="dcterms:W3CDTF">2021-09-01T22:16:30Z</dcterms:created>
  <dcterms:modified xsi:type="dcterms:W3CDTF">2023-10-16T16:18:45Z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