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6" r:id="rId8"/>
    <p:sldMasterId id="2147483806" r:id="rId9"/>
  </p:sldMasterIdLst>
  <p:notesMasterIdLst>
    <p:notesMasterId r:id="rId47"/>
  </p:notesMasterIdLst>
  <p:sldIdLst>
    <p:sldId id="4570" r:id="rId10"/>
    <p:sldId id="3209" r:id="rId11"/>
    <p:sldId id="4741" r:id="rId12"/>
    <p:sldId id="4887" r:id="rId13"/>
    <p:sldId id="4067" r:id="rId14"/>
    <p:sldId id="4774" r:id="rId15"/>
    <p:sldId id="4750" r:id="rId16"/>
    <p:sldId id="4026" r:id="rId17"/>
    <p:sldId id="4759" r:id="rId18"/>
    <p:sldId id="3393" r:id="rId19"/>
    <p:sldId id="4032" r:id="rId20"/>
    <p:sldId id="4781" r:id="rId21"/>
    <p:sldId id="4785" r:id="rId22"/>
    <p:sldId id="4018" r:id="rId23"/>
    <p:sldId id="4889" r:id="rId24"/>
    <p:sldId id="4069" r:id="rId25"/>
    <p:sldId id="4890" r:id="rId26"/>
    <p:sldId id="4888" r:id="rId27"/>
    <p:sldId id="4882" r:id="rId28"/>
    <p:sldId id="4892" r:id="rId29"/>
    <p:sldId id="4894" r:id="rId30"/>
    <p:sldId id="4886" r:id="rId31"/>
    <p:sldId id="4732" r:id="rId32"/>
    <p:sldId id="4080" r:id="rId33"/>
    <p:sldId id="4029" r:id="rId34"/>
    <p:sldId id="4030" r:id="rId35"/>
    <p:sldId id="4041" r:id="rId36"/>
    <p:sldId id="4042" r:id="rId37"/>
    <p:sldId id="4043" r:id="rId38"/>
    <p:sldId id="4769" r:id="rId39"/>
    <p:sldId id="4770" r:id="rId40"/>
    <p:sldId id="4771" r:id="rId41"/>
    <p:sldId id="4772" r:id="rId42"/>
    <p:sldId id="4777" r:id="rId43"/>
    <p:sldId id="4761" r:id="rId44"/>
    <p:sldId id="4895" r:id="rId45"/>
    <p:sldId id="48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4570"/>
            <p14:sldId id="3209"/>
            <p14:sldId id="4741"/>
            <p14:sldId id="4887"/>
            <p14:sldId id="4067"/>
            <p14:sldId id="4774"/>
            <p14:sldId id="4750"/>
          </p14:sldIdLst>
        </p14:section>
        <p14:section name="Glows and Grows (10 minutes)" id="{E918D8D8-C51E-CF45-8A07-ABB390550EA3}">
          <p14:sldIdLst>
            <p14:sldId id="4026"/>
            <p14:sldId id="4759"/>
            <p14:sldId id="3393"/>
          </p14:sldIdLst>
        </p14:section>
        <p14:section name="Resource Spotlight (25 mins)" id="{6CC5BA60-0145-45E1-97BC-34768D1184A5}">
          <p14:sldIdLst>
            <p14:sldId id="4032"/>
            <p14:sldId id="4781"/>
            <p14:sldId id="4785"/>
          </p14:sldIdLst>
        </p14:section>
        <p14:section name="Big Idea Check In (30 minutes)" id="{4FAC4393-89DA-9E43-AB5C-27C393F04C63}">
          <p14:sldIdLst>
            <p14:sldId id="4018"/>
            <p14:sldId id="4889"/>
            <p14:sldId id="4069"/>
            <p14:sldId id="4890"/>
            <p14:sldId id="4888"/>
            <p14:sldId id="4882"/>
            <p14:sldId id="4892"/>
            <p14:sldId id="4894"/>
            <p14:sldId id="4886"/>
            <p14:sldId id="4732"/>
            <p14:sldId id="4080"/>
          </p14:sldIdLst>
        </p14:section>
        <p14:section name="Looking Ahead (20 minutes)" id="{EF4E117E-C94B-5045-8826-1052C5708A86}">
          <p14:sldIdLst>
            <p14:sldId id="4029"/>
            <p14:sldId id="4030"/>
            <p14:sldId id="4041"/>
            <p14:sldId id="4042"/>
            <p14:sldId id="4043"/>
            <p14:sldId id="4769"/>
            <p14:sldId id="4770"/>
            <p14:sldId id="4771"/>
            <p14:sldId id="4772"/>
            <p14:sldId id="4777"/>
          </p14:sldIdLst>
        </p14:section>
        <p14:section name="Wrapping Up (5 minutes)" id="{6F051F88-AA7C-3348-A7B8-892BA6C75A0D}">
          <p14:sldIdLst>
            <p14:sldId id="4761"/>
            <p14:sldId id="4895"/>
            <p14:sldId id="486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39D63C05-2216-CDD4-1057-F04FF3D987E9}" name="Adam Feinberg" initials="AF" userId="fbfff037195b936e" providerId="Windows Live"/>
  <p188:author id="{E16D4F08-7DF0-D375-6C48-4C09655593C0}" name="Feinberg, Adam" initials="FA" userId="S::afeinberg@edc.org::5f5bdf48-d019-4be7-baf8-cfbf388184da" providerId="AD"/>
  <p188:author id="{CD20A333-A637-827F-BBF5-42780D723B6E}" name="Adam Feinberg" initials="AF" userId="c63daa15e251178a" providerId="Windows Live"/>
  <p188:author id="{0C324748-F4D2-01C8-8115-73D64B2BF121}" name="Christine Downs" initials="CD" userId="S::cdowns_mayinstitute.org#ext#@educationdevelopmentcenter.onmicrosoft.com::13a98df4-0bd3-43f7-9515-5c6eb150dde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einberg, Adam" initials="FA" lastIdx="12" clrIdx="0">
    <p:extLst>
      <p:ext uri="{19B8F6BF-5375-455C-9EA6-DF929625EA0E}">
        <p15:presenceInfo xmlns:p15="http://schemas.microsoft.com/office/powerpoint/2012/main" userId="S::adam.feinberg@uconn.edu::177393b2-bc5b-4b41-8d24-c053677dafcb" providerId="AD"/>
      </p:ext>
    </p:extLst>
  </p:cmAuthor>
  <p:cmAuthor id="2" name="Meyer, Katherine" initials="MK" lastIdx="9" clrIdx="1">
    <p:extLst>
      <p:ext uri="{19B8F6BF-5375-455C-9EA6-DF929625EA0E}">
        <p15:presenceInfo xmlns:p15="http://schemas.microsoft.com/office/powerpoint/2012/main" userId="S::katherine.meyer@uconn.edu::9a23d734-2d44-476e-aafb-e8c61e29b5f6" providerId="AD"/>
      </p:ext>
    </p:extLst>
  </p:cmAuthor>
  <p:cmAuthor id="3" name="Erik Maki" initials="EM" lastIdx="1" clrIdx="2">
    <p:extLst>
      <p:ext uri="{19B8F6BF-5375-455C-9EA6-DF929625EA0E}">
        <p15:presenceInfo xmlns:p15="http://schemas.microsoft.com/office/powerpoint/2012/main" userId="S::EMaki@mayinstitute.org::6c029fcd-6e9a-4e5c-820c-08bfa36125db" providerId="AD"/>
      </p:ext>
    </p:extLst>
  </p:cmAuthor>
  <p:cmAuthor id="4" name="Robbie, Karen" initials="RK" lastIdx="6"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9204"/>
    <a:srgbClr val="BAE18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448" autoAdjust="0"/>
  </p:normalViewPr>
  <p:slideViewPr>
    <p:cSldViewPr snapToGrid="0">
      <p:cViewPr varScale="1">
        <p:scale>
          <a:sx n="60" d="100"/>
          <a:sy n="60" d="100"/>
        </p:scale>
        <p:origin x="96" y="222"/>
      </p:cViewPr>
      <p:guideLst/>
    </p:cSldViewPr>
  </p:slideViewPr>
  <p:notesTextViewPr>
    <p:cViewPr>
      <p:scale>
        <a:sx n="3" d="2"/>
        <a:sy n="3" d="2"/>
      </p:scale>
      <p:origin x="0" y="0"/>
    </p:cViewPr>
  </p:notesTextViewPr>
  <p:sorterViewPr>
    <p:cViewPr varScale="1">
      <p:scale>
        <a:sx n="1" d="1"/>
        <a:sy n="1" d="1"/>
      </p:scale>
      <p:origin x="0" y="-54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a:t>unmute</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2222AE15-9F24-E443-8164-A27C6D1BDB59}">
      <dgm:prSet/>
      <dgm:spPr/>
      <dgm:t>
        <a:bodyPr/>
        <a:lstStyle/>
        <a:p>
          <a:r>
            <a:rPr lang="en-US"/>
            <a:t>use the chat box</a:t>
          </a:r>
        </a:p>
      </dgm:t>
    </dgm:pt>
    <dgm:pt modelId="{8BBA8F93-D816-284E-9FEF-2D85B40CB46B}" type="parTrans" cxnId="{B58681FF-6057-C14B-871B-7C410A2FEF02}">
      <dgm:prSet/>
      <dgm:spPr/>
      <dgm:t>
        <a:bodyPr/>
        <a:lstStyle/>
        <a:p>
          <a:endParaRPr lang="en-US"/>
        </a:p>
      </dgm:t>
    </dgm:pt>
    <dgm:pt modelId="{9060FF86-F017-1747-872A-73B37DE96F7F}" type="sibTrans" cxnId="{B58681FF-6057-C14B-871B-7C410A2FEF02}">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358E2222-F57D-C14C-88A4-328B5778AB4A}" type="presOf" srcId="{2222AE15-9F24-E443-8164-A27C6D1BDB59}" destId="{F51D0157-A438-46CA-8EB0-F10C3EDBB633}" srcOrd="0" destOrd="8"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B58681FF-6057-C14B-871B-7C410A2FEF02}" srcId="{DCC1A310-1C79-CA41-BC8F-F2F7F4B654F7}" destId="{2222AE15-9F24-E443-8164-A27C6D1BDB59}" srcOrd="1" destOrd="0" parTransId="{8BBA8F93-D816-284E-9FEF-2D85B40CB46B}" sibTransId="{9060FF86-F017-1747-872A-73B37DE96F7F}"/>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DE518-8945-4DB2-81EC-F2A62B33E57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26AEF34-06B2-4D33-9CC4-904940817B22}">
      <dgm:prSet phldrT="[Text]"/>
      <dgm:spPr>
        <a:solidFill>
          <a:schemeClr val="accent5"/>
        </a:solidFill>
      </dgm:spPr>
      <dgm:t>
        <a:bodyPr/>
        <a:lstStyle/>
        <a:p>
          <a:r>
            <a:rPr lang="en-US" dirty="0"/>
            <a:t>Presentation Content</a:t>
          </a:r>
        </a:p>
      </dgm:t>
    </dgm:pt>
    <dgm:pt modelId="{5E65C72A-43F0-4A56-8BC1-D12ABC256274}" type="parTrans" cxnId="{F556F7A0-6B31-46D3-BC49-9278A64FE6D6}">
      <dgm:prSet/>
      <dgm:spPr/>
      <dgm:t>
        <a:bodyPr/>
        <a:lstStyle/>
        <a:p>
          <a:endParaRPr lang="en-US"/>
        </a:p>
      </dgm:t>
    </dgm:pt>
    <dgm:pt modelId="{E4121241-4684-488D-BBCD-E542CF1B383F}" type="sibTrans" cxnId="{F556F7A0-6B31-46D3-BC49-9278A64FE6D6}">
      <dgm:prSet/>
      <dgm:spPr/>
      <dgm:t>
        <a:bodyPr/>
        <a:lstStyle/>
        <a:p>
          <a:endParaRPr lang="en-US"/>
        </a:p>
      </dgm:t>
    </dgm:pt>
    <dgm:pt modelId="{E7F20DB3-7C9B-4C28-AA66-24C6930E2408}">
      <dgm:prSet phldrT="[Text]"/>
      <dgm:spPr>
        <a:solidFill>
          <a:schemeClr val="accent6"/>
        </a:solidFill>
      </dgm:spPr>
      <dgm:t>
        <a:bodyPr/>
        <a:lstStyle/>
        <a:p>
          <a:r>
            <a:rPr lang="en-US" dirty="0"/>
            <a:t>Coaches Tasks</a:t>
          </a:r>
        </a:p>
      </dgm:t>
    </dgm:pt>
    <dgm:pt modelId="{98ED577C-2E5A-4D76-8E09-18CB748CA83C}" type="parTrans" cxnId="{BA7DBCFD-E452-48CA-988A-2335FBF6954F}">
      <dgm:prSet/>
      <dgm:spPr/>
      <dgm:t>
        <a:bodyPr/>
        <a:lstStyle/>
        <a:p>
          <a:endParaRPr lang="en-US"/>
        </a:p>
      </dgm:t>
    </dgm:pt>
    <dgm:pt modelId="{3AB27406-8403-4A23-9486-8501E3B65E30}" type="sibTrans" cxnId="{BA7DBCFD-E452-48CA-988A-2335FBF6954F}">
      <dgm:prSet/>
      <dgm:spPr/>
      <dgm:t>
        <a:bodyPr/>
        <a:lstStyle/>
        <a:p>
          <a:endParaRPr lang="en-US"/>
        </a:p>
      </dgm:t>
    </dgm:pt>
    <dgm:pt modelId="{88F14C4C-557D-46C6-84D2-74FF6234F45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Glows &amp; Grows: School-Family Partnerships</a:t>
          </a:r>
          <a:endParaRPr lang="en-US" dirty="0"/>
        </a:p>
      </dgm:t>
    </dgm:pt>
    <dgm:pt modelId="{4E8EF936-2965-42A0-83B0-3482066806D3}" type="parTrans" cxnId="{A38CDB52-B647-4E2B-ACD8-18046FDA15C1}">
      <dgm:prSet/>
      <dgm:spPr/>
      <dgm:t>
        <a:bodyPr/>
        <a:lstStyle/>
        <a:p>
          <a:endParaRPr lang="en-US"/>
        </a:p>
      </dgm:t>
    </dgm:pt>
    <dgm:pt modelId="{26C5FC9B-5136-44EA-BC7D-3E013661A038}" type="sibTrans" cxnId="{A38CDB52-B647-4E2B-ACD8-18046FDA15C1}">
      <dgm:prSet/>
      <dgm:spPr/>
      <dgm:t>
        <a:bodyPr/>
        <a:lstStyle/>
        <a:p>
          <a:endParaRPr lang="en-US"/>
        </a:p>
      </dgm:t>
    </dgm:pt>
    <dgm:pt modelId="{CD06C01B-16C7-40AC-97C0-AFEC37A6B7C7}">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a:cs typeface="Hind Vadodara"/>
            </a:rPr>
            <a:t>Resource Spotlight</a:t>
          </a:r>
        </a:p>
      </dgm:t>
    </dgm:pt>
    <dgm:pt modelId="{948392F2-B922-4E4D-B31F-A140A16D1D55}" type="parTrans" cxnId="{323C6B0A-19E6-4684-9A83-F2738E7E8997}">
      <dgm:prSet/>
      <dgm:spPr/>
      <dgm:t>
        <a:bodyPr/>
        <a:lstStyle/>
        <a:p>
          <a:endParaRPr lang="en-US"/>
        </a:p>
      </dgm:t>
    </dgm:pt>
    <dgm:pt modelId="{F5EA5A71-00E3-4A6B-BFAD-6F17636A6F34}" type="sibTrans" cxnId="{323C6B0A-19E6-4684-9A83-F2738E7E8997}">
      <dgm:prSet/>
      <dgm:spPr/>
      <dgm:t>
        <a:bodyPr/>
        <a:lstStyle/>
        <a:p>
          <a:endParaRPr lang="en-US"/>
        </a:p>
      </dgm:t>
    </dgm:pt>
    <dgm:pt modelId="{4D80F887-BDAE-488B-B3CB-AD4A83F6814E}">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Equity Review</a:t>
          </a:r>
        </a:p>
      </dgm:t>
    </dgm:pt>
    <dgm:pt modelId="{F8617732-C878-4776-8704-EF253EC53EC4}" type="parTrans" cxnId="{2E3773B8-CFBE-4E8D-8E30-83E5F5566C0A}">
      <dgm:prSet/>
      <dgm:spPr/>
      <dgm:t>
        <a:bodyPr/>
        <a:lstStyle/>
        <a:p>
          <a:endParaRPr lang="en-US"/>
        </a:p>
      </dgm:t>
    </dgm:pt>
    <dgm:pt modelId="{73E48D05-BB0F-49C9-A619-B875E67BAA8A}" type="sibTrans" cxnId="{2E3773B8-CFBE-4E8D-8E30-83E5F5566C0A}">
      <dgm:prSet/>
      <dgm:spPr/>
      <dgm:t>
        <a:bodyPr/>
        <a:lstStyle/>
        <a:p>
          <a:endParaRPr lang="en-US"/>
        </a:p>
      </dgm:t>
    </dgm:pt>
    <dgm:pt modelId="{678FC319-AD76-4CD6-BEDD-B1BE5C4256F8}">
      <dgm:prSet phldr="0"/>
      <dgm:spPr>
        <a:ln>
          <a:solidFill>
            <a:schemeClr val="accent5"/>
          </a:solidFill>
        </a:ln>
      </dgm:spPr>
      <dgm:t>
        <a:bodyPr/>
        <a:lstStyle/>
        <a:p>
          <a:pPr marR="0" rtl="0" eaLnBrk="1" fontAlgn="auto" latinLnBrk="0" hangingPunct="1">
            <a:buClrTx/>
            <a:buSzTx/>
            <a:buFont typeface="Arial" panose="020B0604020202020204" pitchFamily="34" charset="0"/>
            <a:buChar char="•"/>
            <a:tabLst/>
            <a:defRPr/>
          </a:pPr>
          <a:r>
            <a:rPr lang="en-US" b="0" i="0" dirty="0">
              <a:latin typeface="Hind Vadodara" panose="020B0604020202020204" charset="0"/>
              <a:cs typeface="Hind Vadodara" panose="020B0604020202020204" charset="0"/>
            </a:rPr>
            <a:t>Looking Ahead: March Poster session!</a:t>
          </a:r>
        </a:p>
      </dgm:t>
    </dgm:pt>
    <dgm:pt modelId="{C79C707B-70E6-491F-8C32-61E20EC35639}" type="parTrans" cxnId="{DCA61E77-29F0-4DBE-9055-D2DEF396A531}">
      <dgm:prSet/>
      <dgm:spPr/>
      <dgm:t>
        <a:bodyPr/>
        <a:lstStyle/>
        <a:p>
          <a:endParaRPr lang="en-US"/>
        </a:p>
      </dgm:t>
    </dgm:pt>
    <dgm:pt modelId="{4660A629-1FC5-4FCD-966C-35636BFF5874}" type="sibTrans" cxnId="{DCA61E77-29F0-4DBE-9055-D2DEF396A531}">
      <dgm:prSet/>
      <dgm:spPr/>
      <dgm:t>
        <a:bodyPr/>
        <a:lstStyle/>
        <a:p>
          <a:endParaRPr lang="en-US"/>
        </a:p>
      </dgm:t>
    </dgm:pt>
    <dgm:pt modelId="{8A783D96-379E-4085-9D17-2C3CAAE2B624}">
      <dgm:prSet phldr="0"/>
      <dgm:spPr>
        <a:ln>
          <a:solidFill>
            <a:schemeClr val="accent5"/>
          </a:solidFill>
        </a:ln>
      </dgm:spPr>
      <dgm:t>
        <a:bodyPr/>
        <a:lstStyle/>
        <a:p>
          <a:pPr rtl="0"/>
          <a:r>
            <a:rPr lang="en-US" b="0" i="0" dirty="0"/>
            <a:t>Review areas where your PBIS Framework can be more culturally responsive. Discuss with your team and action </a:t>
          </a:r>
          <a:r>
            <a:rPr lang="en-US" b="0" i="0" dirty="0">
              <a:latin typeface="Arial"/>
            </a:rPr>
            <a:t>plan</a:t>
          </a:r>
          <a:r>
            <a:rPr lang="en-US" b="0" i="0" dirty="0"/>
            <a:t>.</a:t>
          </a:r>
          <a:endParaRPr lang="en-US" b="0" i="0" dirty="0">
            <a:latin typeface="Hind Vadodara"/>
            <a:cs typeface="Hind Vadodara"/>
          </a:endParaRPr>
        </a:p>
      </dgm:t>
    </dgm:pt>
    <dgm:pt modelId="{E15B82D0-50AC-4D5E-AAB6-A3B39A454D09}" type="parTrans" cxnId="{40F71F20-7F1B-4724-9544-2106C136D6A9}">
      <dgm:prSet/>
      <dgm:spPr/>
      <dgm:t>
        <a:bodyPr/>
        <a:lstStyle/>
        <a:p>
          <a:endParaRPr lang="en-US"/>
        </a:p>
      </dgm:t>
    </dgm:pt>
    <dgm:pt modelId="{8284DDAC-068A-4055-A3D1-52CF9AA60BBB}" type="sibTrans" cxnId="{40F71F20-7F1B-4724-9544-2106C136D6A9}">
      <dgm:prSet/>
      <dgm:spPr/>
      <dgm:t>
        <a:bodyPr/>
        <a:lstStyle/>
        <a:p>
          <a:endParaRPr lang="en-US"/>
        </a:p>
      </dgm:t>
    </dgm:pt>
    <dgm:pt modelId="{C958A5D2-26FD-40AC-93E9-F50B3500F2E9}">
      <dgm:prSet/>
      <dgm:spPr/>
      <dgm:t>
        <a:bodyPr/>
        <a:lstStyle/>
        <a:p>
          <a:pPr rtl="0"/>
          <a:r>
            <a:rPr lang="en-US" b="0" i="0" dirty="0"/>
            <a:t>Discuss with your team what you may want to include on your poster during the March team training.</a:t>
          </a:r>
        </a:p>
      </dgm:t>
    </dgm:pt>
    <dgm:pt modelId="{EACDD2DE-F427-44B7-8795-FB01B075191C}" type="parTrans" cxnId="{D674D691-C73B-4606-A419-646FE5D28F83}">
      <dgm:prSet/>
      <dgm:spPr/>
      <dgm:t>
        <a:bodyPr/>
        <a:lstStyle/>
        <a:p>
          <a:endParaRPr lang="en-US"/>
        </a:p>
      </dgm:t>
    </dgm:pt>
    <dgm:pt modelId="{CBA6FEAD-7DEC-46A3-A85D-CCC658A28E65}" type="sibTrans" cxnId="{D674D691-C73B-4606-A419-646FE5D28F83}">
      <dgm:prSet/>
      <dgm:spPr/>
      <dgm:t>
        <a:bodyPr/>
        <a:lstStyle/>
        <a:p>
          <a:endParaRPr lang="en-US"/>
        </a:p>
      </dgm:t>
    </dgm:pt>
    <dgm:pt modelId="{685E207E-17F0-439B-9D1C-53EB9C8C0912}" type="pres">
      <dgm:prSet presAssocID="{FECDE518-8945-4DB2-81EC-F2A62B33E579}" presName="linear" presStyleCnt="0">
        <dgm:presLayoutVars>
          <dgm:dir/>
          <dgm:animLvl val="lvl"/>
          <dgm:resizeHandles val="exact"/>
        </dgm:presLayoutVars>
      </dgm:prSet>
      <dgm:spPr/>
    </dgm:pt>
    <dgm:pt modelId="{296BA2FD-456E-4C79-AE06-B8B1CE5C037C}" type="pres">
      <dgm:prSet presAssocID="{E26AEF34-06B2-4D33-9CC4-904940817B22}" presName="parentLin" presStyleCnt="0"/>
      <dgm:spPr/>
    </dgm:pt>
    <dgm:pt modelId="{06A76D65-F1FD-40B6-97F0-2761CA73E0FD}" type="pres">
      <dgm:prSet presAssocID="{E26AEF34-06B2-4D33-9CC4-904940817B22}" presName="parentLeftMargin" presStyleLbl="node1" presStyleIdx="0" presStyleCnt="2"/>
      <dgm:spPr/>
    </dgm:pt>
    <dgm:pt modelId="{B661E3DA-218E-4C6C-988A-ED5C2F6D480E}" type="pres">
      <dgm:prSet presAssocID="{E26AEF34-06B2-4D33-9CC4-904940817B22}" presName="parentText" presStyleLbl="node1" presStyleIdx="0" presStyleCnt="2">
        <dgm:presLayoutVars>
          <dgm:chMax val="0"/>
          <dgm:bulletEnabled val="1"/>
        </dgm:presLayoutVars>
      </dgm:prSet>
      <dgm:spPr/>
    </dgm:pt>
    <dgm:pt modelId="{18DFBFFB-9876-4249-B95F-882272E143FB}" type="pres">
      <dgm:prSet presAssocID="{E26AEF34-06B2-4D33-9CC4-904940817B22}" presName="negativeSpace" presStyleCnt="0"/>
      <dgm:spPr/>
    </dgm:pt>
    <dgm:pt modelId="{A0822465-5E07-4550-90E6-5D9A257537E4}" type="pres">
      <dgm:prSet presAssocID="{E26AEF34-06B2-4D33-9CC4-904940817B22}" presName="childText" presStyleLbl="conFgAcc1" presStyleIdx="0" presStyleCnt="2" custScaleX="99132" custScaleY="68217">
        <dgm:presLayoutVars>
          <dgm:bulletEnabled val="1"/>
        </dgm:presLayoutVars>
      </dgm:prSet>
      <dgm:spPr>
        <a:prstGeom prst="roundRect">
          <a:avLst/>
        </a:prstGeom>
      </dgm:spPr>
    </dgm:pt>
    <dgm:pt modelId="{A8B9D941-9B1B-48F7-B7FE-6527249E2634}" type="pres">
      <dgm:prSet presAssocID="{E4121241-4684-488D-BBCD-E542CF1B383F}" presName="spaceBetweenRectangles" presStyleCnt="0"/>
      <dgm:spPr/>
    </dgm:pt>
    <dgm:pt modelId="{3EF7C9AC-555D-4AF4-A9B4-46BCEA771659}" type="pres">
      <dgm:prSet presAssocID="{E7F20DB3-7C9B-4C28-AA66-24C6930E2408}" presName="parentLin" presStyleCnt="0"/>
      <dgm:spPr/>
    </dgm:pt>
    <dgm:pt modelId="{ADC9EFBA-1A7A-490B-91B9-CC1CFC24B448}" type="pres">
      <dgm:prSet presAssocID="{E7F20DB3-7C9B-4C28-AA66-24C6930E2408}" presName="parentLeftMargin" presStyleLbl="node1" presStyleIdx="0" presStyleCnt="2"/>
      <dgm:spPr/>
    </dgm:pt>
    <dgm:pt modelId="{991FF1E6-6FF8-43D9-A027-11256515D6B0}" type="pres">
      <dgm:prSet presAssocID="{E7F20DB3-7C9B-4C28-AA66-24C6930E2408}" presName="parentText" presStyleLbl="node1" presStyleIdx="1" presStyleCnt="2">
        <dgm:presLayoutVars>
          <dgm:chMax val="0"/>
          <dgm:bulletEnabled val="1"/>
        </dgm:presLayoutVars>
      </dgm:prSet>
      <dgm:spPr/>
    </dgm:pt>
    <dgm:pt modelId="{77459515-112C-43E9-8B8F-AD2136CEA948}" type="pres">
      <dgm:prSet presAssocID="{E7F20DB3-7C9B-4C28-AA66-24C6930E2408}" presName="negativeSpace" presStyleCnt="0"/>
      <dgm:spPr/>
    </dgm:pt>
    <dgm:pt modelId="{7AAAA4F1-6BC5-496A-9F40-BBDA8721CAA0}" type="pres">
      <dgm:prSet presAssocID="{E7F20DB3-7C9B-4C28-AA66-24C6930E2408}" presName="childText" presStyleLbl="conFgAcc1" presStyleIdx="1" presStyleCnt="2" custScaleY="64220">
        <dgm:presLayoutVars>
          <dgm:bulletEnabled val="1"/>
        </dgm:presLayoutVars>
      </dgm:prSet>
      <dgm:spPr>
        <a:prstGeom prst="roundRect">
          <a:avLst/>
        </a:prstGeom>
      </dgm:spPr>
    </dgm:pt>
  </dgm:ptLst>
  <dgm:cxnLst>
    <dgm:cxn modelId="{17692302-50C4-46A3-B86F-4B46707F17B3}" type="presOf" srcId="{FECDE518-8945-4DB2-81EC-F2A62B33E579}" destId="{685E207E-17F0-439B-9D1C-53EB9C8C0912}" srcOrd="0" destOrd="0" presId="urn:microsoft.com/office/officeart/2005/8/layout/list1"/>
    <dgm:cxn modelId="{323C6B0A-19E6-4684-9A83-F2738E7E8997}" srcId="{E26AEF34-06B2-4D33-9CC4-904940817B22}" destId="{CD06C01B-16C7-40AC-97C0-AFEC37A6B7C7}" srcOrd="1" destOrd="0" parTransId="{948392F2-B922-4E4D-B31F-A140A16D1D55}" sibTransId="{F5EA5A71-00E3-4A6B-BFAD-6F17636A6F34}"/>
    <dgm:cxn modelId="{40F71F20-7F1B-4724-9544-2106C136D6A9}" srcId="{E7F20DB3-7C9B-4C28-AA66-24C6930E2408}" destId="{8A783D96-379E-4085-9D17-2C3CAAE2B624}" srcOrd="0" destOrd="0" parTransId="{E15B82D0-50AC-4D5E-AAB6-A3B39A454D09}" sibTransId="{8284DDAC-068A-4055-A3D1-52CF9AA60BBB}"/>
    <dgm:cxn modelId="{4C5F8521-0B32-43AD-B3E9-3E04E39569B4}" type="presOf" srcId="{E26AEF34-06B2-4D33-9CC4-904940817B22}" destId="{06A76D65-F1FD-40B6-97F0-2761CA73E0FD}" srcOrd="0" destOrd="0" presId="urn:microsoft.com/office/officeart/2005/8/layout/list1"/>
    <dgm:cxn modelId="{B38AD036-0D6A-446F-8239-0AE3B0263811}" type="presOf" srcId="{E7F20DB3-7C9B-4C28-AA66-24C6930E2408}" destId="{991FF1E6-6FF8-43D9-A027-11256515D6B0}" srcOrd="1" destOrd="0" presId="urn:microsoft.com/office/officeart/2005/8/layout/list1"/>
    <dgm:cxn modelId="{6C3F115C-C6DC-4A37-BD79-A67800A239AF}" type="presOf" srcId="{678FC319-AD76-4CD6-BEDD-B1BE5C4256F8}" destId="{A0822465-5E07-4550-90E6-5D9A257537E4}" srcOrd="0" destOrd="3" presId="urn:microsoft.com/office/officeart/2005/8/layout/list1"/>
    <dgm:cxn modelId="{ECF5704E-25FE-4247-AD2D-9EE6F6421F66}" type="presOf" srcId="{C958A5D2-26FD-40AC-93E9-F50B3500F2E9}" destId="{7AAAA4F1-6BC5-496A-9F40-BBDA8721CAA0}" srcOrd="0" destOrd="1" presId="urn:microsoft.com/office/officeart/2005/8/layout/list1"/>
    <dgm:cxn modelId="{A38CDB52-B647-4E2B-ACD8-18046FDA15C1}" srcId="{E26AEF34-06B2-4D33-9CC4-904940817B22}" destId="{88F14C4C-557D-46C6-84D2-74FF6234F45E}" srcOrd="0" destOrd="0" parTransId="{4E8EF936-2965-42A0-83B0-3482066806D3}" sibTransId="{26C5FC9B-5136-44EA-BC7D-3E013661A038}"/>
    <dgm:cxn modelId="{DCA61E77-29F0-4DBE-9055-D2DEF396A531}" srcId="{E26AEF34-06B2-4D33-9CC4-904940817B22}" destId="{678FC319-AD76-4CD6-BEDD-B1BE5C4256F8}" srcOrd="3" destOrd="0" parTransId="{C79C707B-70E6-491F-8C32-61E20EC35639}" sibTransId="{4660A629-1FC5-4FCD-966C-35636BFF5874}"/>
    <dgm:cxn modelId="{D674D691-C73B-4606-A419-646FE5D28F83}" srcId="{E7F20DB3-7C9B-4C28-AA66-24C6930E2408}" destId="{C958A5D2-26FD-40AC-93E9-F50B3500F2E9}" srcOrd="1" destOrd="0" parTransId="{EACDD2DE-F427-44B7-8795-FB01B075191C}" sibTransId="{CBA6FEAD-7DEC-46A3-A85D-CCC658A28E65}"/>
    <dgm:cxn modelId="{F556F7A0-6B31-46D3-BC49-9278A64FE6D6}" srcId="{FECDE518-8945-4DB2-81EC-F2A62B33E579}" destId="{E26AEF34-06B2-4D33-9CC4-904940817B22}" srcOrd="0" destOrd="0" parTransId="{5E65C72A-43F0-4A56-8BC1-D12ABC256274}" sibTransId="{E4121241-4684-488D-BBCD-E542CF1B383F}"/>
    <dgm:cxn modelId="{BD1DAEA2-F1A8-449D-A9C8-77EF3E338E37}" type="presOf" srcId="{8A783D96-379E-4085-9D17-2C3CAAE2B624}" destId="{7AAAA4F1-6BC5-496A-9F40-BBDA8721CAA0}" srcOrd="0" destOrd="0" presId="urn:microsoft.com/office/officeart/2005/8/layout/list1"/>
    <dgm:cxn modelId="{F9A3D0A3-7ED1-4312-9972-FD149460BF7C}" type="presOf" srcId="{4D80F887-BDAE-488B-B3CB-AD4A83F6814E}" destId="{A0822465-5E07-4550-90E6-5D9A257537E4}" srcOrd="0" destOrd="2" presId="urn:microsoft.com/office/officeart/2005/8/layout/list1"/>
    <dgm:cxn modelId="{2E3773B8-CFBE-4E8D-8E30-83E5F5566C0A}" srcId="{E26AEF34-06B2-4D33-9CC4-904940817B22}" destId="{4D80F887-BDAE-488B-B3CB-AD4A83F6814E}" srcOrd="2" destOrd="0" parTransId="{F8617732-C878-4776-8704-EF253EC53EC4}" sibTransId="{73E48D05-BB0F-49C9-A619-B875E67BAA8A}"/>
    <dgm:cxn modelId="{7619EAC5-76BF-45FF-9EC3-842C4840037F}" type="presOf" srcId="{E7F20DB3-7C9B-4C28-AA66-24C6930E2408}" destId="{ADC9EFBA-1A7A-490B-91B9-CC1CFC24B448}" srcOrd="0" destOrd="0" presId="urn:microsoft.com/office/officeart/2005/8/layout/list1"/>
    <dgm:cxn modelId="{C35ED4CF-88C1-4AD0-9712-C12C48ADB35F}" type="presOf" srcId="{E26AEF34-06B2-4D33-9CC4-904940817B22}" destId="{B661E3DA-218E-4C6C-988A-ED5C2F6D480E}" srcOrd="1" destOrd="0" presId="urn:microsoft.com/office/officeart/2005/8/layout/list1"/>
    <dgm:cxn modelId="{7E24BBF4-2DAC-4C80-A681-557C9339DDC6}" type="presOf" srcId="{88F14C4C-557D-46C6-84D2-74FF6234F45E}" destId="{A0822465-5E07-4550-90E6-5D9A257537E4}" srcOrd="0" destOrd="0" presId="urn:microsoft.com/office/officeart/2005/8/layout/list1"/>
    <dgm:cxn modelId="{297DA1F6-4331-454F-BEE4-A701BE21772F}" type="presOf" srcId="{CD06C01B-16C7-40AC-97C0-AFEC37A6B7C7}" destId="{A0822465-5E07-4550-90E6-5D9A257537E4}" srcOrd="0" destOrd="1" presId="urn:microsoft.com/office/officeart/2005/8/layout/list1"/>
    <dgm:cxn modelId="{BA7DBCFD-E452-48CA-988A-2335FBF6954F}" srcId="{FECDE518-8945-4DB2-81EC-F2A62B33E579}" destId="{E7F20DB3-7C9B-4C28-AA66-24C6930E2408}" srcOrd="1" destOrd="0" parTransId="{98ED577C-2E5A-4D76-8E09-18CB748CA83C}" sibTransId="{3AB27406-8403-4A23-9486-8501E3B65E30}"/>
    <dgm:cxn modelId="{73ED1A06-AFA6-4D49-9E2A-8532EEBA5170}" type="presParOf" srcId="{685E207E-17F0-439B-9D1C-53EB9C8C0912}" destId="{296BA2FD-456E-4C79-AE06-B8B1CE5C037C}" srcOrd="0" destOrd="0" presId="urn:microsoft.com/office/officeart/2005/8/layout/list1"/>
    <dgm:cxn modelId="{477552AD-EDDE-4C12-99BF-AC27C2E2CAFD}" type="presParOf" srcId="{296BA2FD-456E-4C79-AE06-B8B1CE5C037C}" destId="{06A76D65-F1FD-40B6-97F0-2761CA73E0FD}" srcOrd="0" destOrd="0" presId="urn:microsoft.com/office/officeart/2005/8/layout/list1"/>
    <dgm:cxn modelId="{55539942-5096-4DFC-8AEA-4909F1E84CE9}" type="presParOf" srcId="{296BA2FD-456E-4C79-AE06-B8B1CE5C037C}" destId="{B661E3DA-218E-4C6C-988A-ED5C2F6D480E}" srcOrd="1" destOrd="0" presId="urn:microsoft.com/office/officeart/2005/8/layout/list1"/>
    <dgm:cxn modelId="{10AB12E5-9C6D-488C-8D20-94A14DCA8036}" type="presParOf" srcId="{685E207E-17F0-439B-9D1C-53EB9C8C0912}" destId="{18DFBFFB-9876-4249-B95F-882272E143FB}" srcOrd="1" destOrd="0" presId="urn:microsoft.com/office/officeart/2005/8/layout/list1"/>
    <dgm:cxn modelId="{520677CA-CFBD-4BBD-8B5A-112BC191183C}" type="presParOf" srcId="{685E207E-17F0-439B-9D1C-53EB9C8C0912}" destId="{A0822465-5E07-4550-90E6-5D9A257537E4}" srcOrd="2" destOrd="0" presId="urn:microsoft.com/office/officeart/2005/8/layout/list1"/>
    <dgm:cxn modelId="{DF72F9EC-EAA3-4BEF-8666-57D7B78F4ACB}" type="presParOf" srcId="{685E207E-17F0-439B-9D1C-53EB9C8C0912}" destId="{A8B9D941-9B1B-48F7-B7FE-6527249E2634}" srcOrd="3" destOrd="0" presId="urn:microsoft.com/office/officeart/2005/8/layout/list1"/>
    <dgm:cxn modelId="{6EBABCA6-5EEF-4BF4-8435-21A01747964F}" type="presParOf" srcId="{685E207E-17F0-439B-9D1C-53EB9C8C0912}" destId="{3EF7C9AC-555D-4AF4-A9B4-46BCEA771659}" srcOrd="4" destOrd="0" presId="urn:microsoft.com/office/officeart/2005/8/layout/list1"/>
    <dgm:cxn modelId="{4B98EF87-19C9-4F9B-B7A7-3403D5E5FD14}" type="presParOf" srcId="{3EF7C9AC-555D-4AF4-A9B4-46BCEA771659}" destId="{ADC9EFBA-1A7A-490B-91B9-CC1CFC24B448}" srcOrd="0" destOrd="0" presId="urn:microsoft.com/office/officeart/2005/8/layout/list1"/>
    <dgm:cxn modelId="{A3152641-CCAC-4CB9-B6EF-D9CF7A9D97BC}" type="presParOf" srcId="{3EF7C9AC-555D-4AF4-A9B4-46BCEA771659}" destId="{991FF1E6-6FF8-43D9-A027-11256515D6B0}" srcOrd="1" destOrd="0" presId="urn:microsoft.com/office/officeart/2005/8/layout/list1"/>
    <dgm:cxn modelId="{FA064541-BC7E-4D56-A41E-2170BBA053AB}" type="presParOf" srcId="{685E207E-17F0-439B-9D1C-53EB9C8C0912}" destId="{77459515-112C-43E9-8B8F-AD2136CEA948}" srcOrd="5" destOrd="0" presId="urn:microsoft.com/office/officeart/2005/8/layout/list1"/>
    <dgm:cxn modelId="{2E37C044-589F-478B-A2CC-F15D04B90FF2}" type="presParOf" srcId="{685E207E-17F0-439B-9D1C-53EB9C8C0912}" destId="{7AAAA4F1-6BC5-496A-9F40-BBDA8721CAA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91DFD3-ACA7-2B45-BFA5-B69D25153085}" type="doc">
      <dgm:prSet loTypeId="urn:microsoft.com/office/officeart/2005/8/layout/hList1" loCatId="" qsTypeId="urn:microsoft.com/office/officeart/2005/8/quickstyle/simple3" qsCatId="simple" csTypeId="urn:microsoft.com/office/officeart/2005/8/colors/colorful1" csCatId="colorful" phldr="1"/>
      <dgm:spPr/>
      <dgm:t>
        <a:bodyPr/>
        <a:lstStyle/>
        <a:p>
          <a:endParaRPr lang="en-US"/>
        </a:p>
      </dgm:t>
    </dgm:pt>
    <dgm:pt modelId="{50953539-6370-0446-94B6-DF14CC25DECD}">
      <dgm:prSet custT="1"/>
      <dgm:spPr/>
      <dgm:t>
        <a:bodyPr/>
        <a:lstStyle/>
        <a:p>
          <a:r>
            <a:rPr lang="en-US" sz="2400" b="1" dirty="0"/>
            <a:t>Two-Way Communication</a:t>
          </a:r>
        </a:p>
      </dgm:t>
    </dgm:pt>
    <dgm:pt modelId="{854442B2-53B6-EC49-B013-ED533C5DEBBB}" type="parTrans" cxnId="{9F382B41-31AC-1745-A56E-917656A0CBB7}">
      <dgm:prSet/>
      <dgm:spPr/>
      <dgm:t>
        <a:bodyPr/>
        <a:lstStyle/>
        <a:p>
          <a:endParaRPr lang="en-US"/>
        </a:p>
      </dgm:t>
    </dgm:pt>
    <dgm:pt modelId="{F7EA93B1-7EB2-974C-AA1B-59EF7299EC01}" type="sibTrans" cxnId="{9F382B41-31AC-1745-A56E-917656A0CBB7}">
      <dgm:prSet/>
      <dgm:spPr/>
      <dgm:t>
        <a:bodyPr/>
        <a:lstStyle/>
        <a:p>
          <a:endParaRPr lang="en-US"/>
        </a:p>
      </dgm:t>
    </dgm:pt>
    <dgm:pt modelId="{4F950AE7-F6EE-F846-9AEC-558EEAF4E2DF}">
      <dgm:prSet custT="1"/>
      <dgm:spPr/>
      <dgm:t>
        <a:bodyPr/>
        <a:lstStyle/>
        <a:p>
          <a:r>
            <a:rPr lang="en-US" sz="2400" b="1" dirty="0"/>
            <a:t>Equity, Access,  Representation</a:t>
          </a:r>
        </a:p>
      </dgm:t>
    </dgm:pt>
    <dgm:pt modelId="{24B3B635-F799-D74E-AE9B-04124C4653E7}" type="parTrans" cxnId="{0DC5DBC1-846D-3848-8192-D1219D2E04E7}">
      <dgm:prSet/>
      <dgm:spPr/>
      <dgm:t>
        <a:bodyPr/>
        <a:lstStyle/>
        <a:p>
          <a:endParaRPr lang="en-US"/>
        </a:p>
      </dgm:t>
    </dgm:pt>
    <dgm:pt modelId="{5D830C04-DD49-3142-8CBF-7CB930DE3036}" type="sibTrans" cxnId="{0DC5DBC1-846D-3848-8192-D1219D2E04E7}">
      <dgm:prSet/>
      <dgm:spPr/>
      <dgm:t>
        <a:bodyPr/>
        <a:lstStyle/>
        <a:p>
          <a:endParaRPr lang="en-US"/>
        </a:p>
      </dgm:t>
    </dgm:pt>
    <dgm:pt modelId="{48443017-7484-9849-8F3E-2B81ECECE157}">
      <dgm:prSet custT="1"/>
      <dgm:spPr/>
      <dgm:t>
        <a:bodyPr/>
        <a:lstStyle/>
        <a:p>
          <a:r>
            <a:rPr lang="en-US" sz="2400" b="1" dirty="0"/>
            <a:t>Meaningful Decision-Making</a:t>
          </a:r>
        </a:p>
      </dgm:t>
    </dgm:pt>
    <dgm:pt modelId="{5368E9A2-32D1-9F47-A6E0-97436638DF03}" type="parTrans" cxnId="{02A5E572-A47F-CE48-AAFC-5680C9E67AEB}">
      <dgm:prSet/>
      <dgm:spPr/>
      <dgm:t>
        <a:bodyPr/>
        <a:lstStyle/>
        <a:p>
          <a:endParaRPr lang="en-US"/>
        </a:p>
      </dgm:t>
    </dgm:pt>
    <dgm:pt modelId="{87E7964E-F476-1845-BAAB-E0D3E898444D}" type="sibTrans" cxnId="{02A5E572-A47F-CE48-AAFC-5680C9E67AEB}">
      <dgm:prSet/>
      <dgm:spPr/>
      <dgm:t>
        <a:bodyPr/>
        <a:lstStyle/>
        <a:p>
          <a:endParaRPr lang="en-US"/>
        </a:p>
      </dgm:t>
    </dgm:pt>
    <dgm:pt modelId="{E10FE4D4-1CCE-354D-B60A-BD952A5C145D}">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baseline="0" dirty="0"/>
            <a:t>Intentionally obtain diverse and proportional input</a:t>
          </a:r>
          <a:endParaRPr lang="en-US" sz="2000" dirty="0"/>
        </a:p>
      </dgm:t>
    </dgm:pt>
    <dgm:pt modelId="{07723601-DF9F-4448-8972-F419DD351682}" type="parTrans" cxnId="{18706D0F-0ECB-B64B-B5A2-4EC0BF290FB5}">
      <dgm:prSet/>
      <dgm:spPr/>
      <dgm:t>
        <a:bodyPr/>
        <a:lstStyle/>
        <a:p>
          <a:endParaRPr lang="en-US"/>
        </a:p>
      </dgm:t>
    </dgm:pt>
    <dgm:pt modelId="{9D3822A2-3B24-124B-9A1C-99DED735E4A5}" type="sibTrans" cxnId="{18706D0F-0ECB-B64B-B5A2-4EC0BF290FB5}">
      <dgm:prSet/>
      <dgm:spPr/>
      <dgm:t>
        <a:bodyPr/>
        <a:lstStyle/>
        <a:p>
          <a:endParaRPr lang="en-US"/>
        </a:p>
      </dgm:t>
    </dgm:pt>
    <dgm:pt modelId="{5BBCD6AB-2F2D-094E-82D2-A88B64AC499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Provide</a:t>
          </a:r>
          <a:r>
            <a:rPr lang="en-US" sz="2000" baseline="0" dirty="0"/>
            <a:t> diverse range of opportunities for families to make shared decisions about PBIS systems and practices</a:t>
          </a:r>
          <a:endParaRPr lang="en-US" sz="2000" dirty="0"/>
        </a:p>
      </dgm:t>
    </dgm:pt>
    <dgm:pt modelId="{1A387333-74F7-7E4F-B21A-24236525FC4B}" type="parTrans" cxnId="{1EB8E602-C584-B342-A2CD-65D09FA2C43C}">
      <dgm:prSet/>
      <dgm:spPr/>
      <dgm:t>
        <a:bodyPr/>
        <a:lstStyle/>
        <a:p>
          <a:endParaRPr lang="en-US"/>
        </a:p>
      </dgm:t>
    </dgm:pt>
    <dgm:pt modelId="{75C5605F-0B52-D046-B2E2-BA9199FDA029}" type="sibTrans" cxnId="{1EB8E602-C584-B342-A2CD-65D09FA2C43C}">
      <dgm:prSet/>
      <dgm:spPr/>
      <dgm:t>
        <a:bodyPr/>
        <a:lstStyle/>
        <a:p>
          <a:endParaRPr lang="en-US"/>
        </a:p>
      </dgm:t>
    </dgm:pt>
    <dgm:pt modelId="{4E9C8ADF-464C-5141-AF12-ED0C47CE53A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Recognize family needs </a:t>
          </a:r>
        </a:p>
      </dgm:t>
    </dgm:pt>
    <dgm:pt modelId="{481C99E8-0320-AD49-B9CD-2A99F8CAF558}" type="parTrans" cxnId="{4BEFB8FC-3566-5548-85F8-4D5736994021}">
      <dgm:prSet/>
      <dgm:spPr/>
      <dgm:t>
        <a:bodyPr/>
        <a:lstStyle/>
        <a:p>
          <a:endParaRPr lang="en-US"/>
        </a:p>
      </dgm:t>
    </dgm:pt>
    <dgm:pt modelId="{12BF9967-97D7-474F-8FFE-DACA398C17B0}" type="sibTrans" cxnId="{4BEFB8FC-3566-5548-85F8-4D5736994021}">
      <dgm:prSet/>
      <dgm:spPr/>
      <dgm:t>
        <a:bodyPr/>
        <a:lstStyle/>
        <a:p>
          <a:endParaRPr lang="en-US"/>
        </a:p>
      </dgm:t>
    </dgm:pt>
    <dgm:pt modelId="{04DACEF5-B469-B345-9E1C-8FE142168B18}">
      <dgm:prSet custT="1"/>
      <dgm:spPr/>
      <dgm:t>
        <a:bodyPr/>
        <a:lstStyle/>
        <a:p>
          <a:r>
            <a:rPr lang="en-US" sz="2400" b="1" i="0" dirty="0"/>
            <a:t>Positive Relationships</a:t>
          </a:r>
          <a:endParaRPr lang="en-US" sz="2400" b="1" dirty="0"/>
        </a:p>
      </dgm:t>
    </dgm:pt>
    <dgm:pt modelId="{BDFF9DB9-F906-6D4B-9553-381117244536}" type="sibTrans" cxnId="{C1020BDB-F6B6-B34A-863C-E550DA9903C9}">
      <dgm:prSet/>
      <dgm:spPr/>
      <dgm:t>
        <a:bodyPr/>
        <a:lstStyle/>
        <a:p>
          <a:endParaRPr lang="en-US"/>
        </a:p>
      </dgm:t>
    </dgm:pt>
    <dgm:pt modelId="{F187E5D0-CFF0-9142-A586-C25B7BC94D6A}" type="parTrans" cxnId="{C1020BDB-F6B6-B34A-863C-E550DA9903C9}">
      <dgm:prSet/>
      <dgm:spPr/>
      <dgm:t>
        <a:bodyPr/>
        <a:lstStyle/>
        <a:p>
          <a:endParaRPr lang="en-US"/>
        </a:p>
      </dgm:t>
    </dgm:pt>
    <dgm:pt modelId="{59E2DCF6-AF15-E042-A98E-1CFB19E448DD}">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Value cultural differences</a:t>
          </a:r>
        </a:p>
      </dgm:t>
    </dgm:pt>
    <dgm:pt modelId="{81346F15-8A34-864F-B7BA-C2DB3FEA499D}" type="parTrans" cxnId="{14BB64F5-3E4D-B447-925E-D162FE8337DB}">
      <dgm:prSet/>
      <dgm:spPr/>
      <dgm:t>
        <a:bodyPr/>
        <a:lstStyle/>
        <a:p>
          <a:endParaRPr lang="en-US"/>
        </a:p>
      </dgm:t>
    </dgm:pt>
    <dgm:pt modelId="{F849C2EB-BFC8-FD4F-BE0B-BBAC282E3B35}" type="sibTrans" cxnId="{14BB64F5-3E4D-B447-925E-D162FE8337DB}">
      <dgm:prSet/>
      <dgm:spPr/>
      <dgm:t>
        <a:bodyPr/>
        <a:lstStyle/>
        <a:p>
          <a:endParaRPr lang="en-US"/>
        </a:p>
      </dgm:t>
    </dgm:pt>
    <dgm:pt modelId="{EC0399F4-1E3E-1547-B6A4-398774707558}">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Collect data on perceptions of home-school relationships</a:t>
          </a:r>
        </a:p>
      </dgm:t>
    </dgm:pt>
    <dgm:pt modelId="{3ADDAF33-C357-CA47-AD6C-BD2083AF9A8C}" type="parTrans" cxnId="{6DA5828D-3B41-994A-B8E6-D10F4F536CFD}">
      <dgm:prSet/>
      <dgm:spPr/>
      <dgm:t>
        <a:bodyPr/>
        <a:lstStyle/>
        <a:p>
          <a:endParaRPr lang="en-US"/>
        </a:p>
      </dgm:t>
    </dgm:pt>
    <dgm:pt modelId="{4619B52E-E8AC-6F44-A9E4-0AD711D7C8EE}" type="sibTrans" cxnId="{6DA5828D-3B41-994A-B8E6-D10F4F536CFD}">
      <dgm:prSet/>
      <dgm:spPr/>
      <dgm:t>
        <a:bodyPr/>
        <a:lstStyle/>
        <a:p>
          <a:endParaRPr lang="en-US"/>
        </a:p>
      </dgm:t>
    </dgm:pt>
    <dgm:pt modelId="{B1D515D6-E38D-914E-8FAC-A5B0741B4117}">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Engage in meaningful, two-way communication</a:t>
          </a:r>
        </a:p>
      </dgm:t>
    </dgm:pt>
    <dgm:pt modelId="{64439929-CD4D-CD48-B625-F50C728C69BB}" type="parTrans" cxnId="{1B3E6902-8C55-694B-B2D6-3BC0B1D22715}">
      <dgm:prSet/>
      <dgm:spPr/>
      <dgm:t>
        <a:bodyPr/>
        <a:lstStyle/>
        <a:p>
          <a:endParaRPr lang="en-US"/>
        </a:p>
      </dgm:t>
    </dgm:pt>
    <dgm:pt modelId="{38556AA9-714A-9641-98A6-2A8618A655FF}" type="sibTrans" cxnId="{1B3E6902-8C55-694B-B2D6-3BC0B1D22715}">
      <dgm:prSet/>
      <dgm:spPr/>
      <dgm:t>
        <a:bodyPr/>
        <a:lstStyle/>
        <a:p>
          <a:endParaRPr lang="en-US"/>
        </a:p>
      </dgm:t>
    </dgm:pt>
    <dgm:pt modelId="{B3568A20-B00D-0645-81E7-A18DBD4BCE4C}">
      <dgm:prSet custT="1">
        <dgm:style>
          <a:lnRef idx="2">
            <a:schemeClr val="accent3"/>
          </a:lnRef>
          <a:fillRef idx="1">
            <a:schemeClr val="lt1"/>
          </a:fillRef>
          <a:effectRef idx="0">
            <a:schemeClr val="accent3"/>
          </a:effectRef>
          <a:fontRef idx="minor">
            <a:schemeClr val="dk1"/>
          </a:fontRef>
        </dgm:style>
      </dgm:prSet>
      <dgm:spPr/>
      <dgm:t>
        <a:bodyPr/>
        <a:lstStyle/>
        <a:p>
          <a:pPr>
            <a:buClr>
              <a:schemeClr val="accent5"/>
            </a:buClr>
          </a:pPr>
          <a:r>
            <a:rPr lang="en-US" sz="2000" dirty="0"/>
            <a:t>Provide multiple avenues for families receive and provide information</a:t>
          </a:r>
        </a:p>
      </dgm:t>
    </dgm:pt>
    <dgm:pt modelId="{D1D9A88C-E6F2-EA4D-8874-B6616B95ED48}" type="parTrans" cxnId="{A91C0BA8-C0E1-6645-8CD4-76E4EE7B5EF6}">
      <dgm:prSet/>
      <dgm:spPr/>
      <dgm:t>
        <a:bodyPr/>
        <a:lstStyle/>
        <a:p>
          <a:endParaRPr lang="en-US"/>
        </a:p>
      </dgm:t>
    </dgm:pt>
    <dgm:pt modelId="{DAF1BBE2-145E-FC4C-A1D2-FE5FF5D918D9}" type="sibTrans" cxnId="{A91C0BA8-C0E1-6645-8CD4-76E4EE7B5EF6}">
      <dgm:prSet/>
      <dgm:spPr/>
      <dgm:t>
        <a:bodyPr/>
        <a:lstStyle/>
        <a:p>
          <a:endParaRPr lang="en-US"/>
        </a:p>
      </dgm:t>
    </dgm:pt>
    <dgm:pt modelId="{CF197472-B655-EE48-BD89-F7FFEBA8C4B2}">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Empower families with knowledge and skills to effectively support student learning</a:t>
          </a:r>
        </a:p>
      </dgm:t>
    </dgm:pt>
    <dgm:pt modelId="{55982A75-2C6A-D941-B396-D37CAEE01C5B}" type="parTrans" cxnId="{4F13D5B9-0033-5442-A692-B74B52013D06}">
      <dgm:prSet/>
      <dgm:spPr/>
      <dgm:t>
        <a:bodyPr/>
        <a:lstStyle/>
        <a:p>
          <a:endParaRPr lang="en-US"/>
        </a:p>
      </dgm:t>
    </dgm:pt>
    <dgm:pt modelId="{8B2E4CF3-2BEA-F741-8678-C9A7D32E610D}" type="sibTrans" cxnId="{4F13D5B9-0033-5442-A692-B74B52013D06}">
      <dgm:prSet/>
      <dgm:spPr/>
      <dgm:t>
        <a:bodyPr/>
        <a:lstStyle/>
        <a:p>
          <a:endParaRPr lang="en-US"/>
        </a:p>
      </dgm:t>
    </dgm:pt>
    <dgm:pt modelId="{C6180587-BBBE-4646-9B1F-49D7E1DC37BE}">
      <dgm:prSet custT="1">
        <dgm:style>
          <a:lnRef idx="2">
            <a:schemeClr val="accent1"/>
          </a:lnRef>
          <a:fillRef idx="1">
            <a:schemeClr val="lt1"/>
          </a:fillRef>
          <a:effectRef idx="0">
            <a:schemeClr val="accent1"/>
          </a:effectRef>
          <a:fontRef idx="minor">
            <a:schemeClr val="dk1"/>
          </a:fontRef>
        </dgm:style>
      </dgm:prSet>
      <dgm:spPr/>
      <dgm:t>
        <a:bodyPr/>
        <a:lstStyle/>
        <a:p>
          <a:pPr>
            <a:buClr>
              <a:schemeClr val="accent5"/>
            </a:buClr>
          </a:pPr>
          <a:r>
            <a:rPr lang="en-US" sz="2000" dirty="0"/>
            <a:t>Cultivate social connections and networks among families </a:t>
          </a:r>
        </a:p>
      </dgm:t>
    </dgm:pt>
    <dgm:pt modelId="{A38F7453-7F37-2844-82C0-136B7011DEF0}" type="parTrans" cxnId="{052D6C9D-13DF-054C-A247-4DA4333B44B0}">
      <dgm:prSet/>
      <dgm:spPr/>
      <dgm:t>
        <a:bodyPr/>
        <a:lstStyle/>
        <a:p>
          <a:endParaRPr lang="en-US"/>
        </a:p>
      </dgm:t>
    </dgm:pt>
    <dgm:pt modelId="{6C4964FE-61AA-ED45-9AA9-111F6842279F}" type="sibTrans" cxnId="{052D6C9D-13DF-054C-A247-4DA4333B44B0}">
      <dgm:prSet/>
      <dgm:spPr/>
      <dgm:t>
        <a:bodyPr/>
        <a:lstStyle/>
        <a:p>
          <a:endParaRPr lang="en-US"/>
        </a:p>
      </dgm:t>
    </dgm:pt>
    <dgm:pt modelId="{4F5179E5-22D6-0C4A-9C12-2AB8AD93B419}">
      <dgm:prSet custT="1">
        <dgm:style>
          <a:lnRef idx="2">
            <a:schemeClr val="accent2"/>
          </a:lnRef>
          <a:fillRef idx="1">
            <a:schemeClr val="lt1"/>
          </a:fillRef>
          <a:effectRef idx="0">
            <a:schemeClr val="accent2"/>
          </a:effectRef>
          <a:fontRef idx="minor">
            <a:schemeClr val="dk1"/>
          </a:fontRef>
        </dgm:style>
      </dgm:prSet>
      <dgm:spPr/>
      <dgm:t>
        <a:bodyPr/>
        <a:lstStyle/>
        <a:p>
          <a:pPr>
            <a:buClr>
              <a:schemeClr val="accent5"/>
            </a:buClr>
          </a:pPr>
          <a:r>
            <a:rPr lang="en-US" sz="2000" dirty="0"/>
            <a:t>Effectively engage families in advanced student behavior supports</a:t>
          </a:r>
        </a:p>
      </dgm:t>
    </dgm:pt>
    <dgm:pt modelId="{3E9823F6-F495-9B4D-8A89-39108813523D}" type="parTrans" cxnId="{BAF5FAE0-3259-BF4F-917D-1547631151BF}">
      <dgm:prSet/>
      <dgm:spPr/>
      <dgm:t>
        <a:bodyPr/>
        <a:lstStyle/>
        <a:p>
          <a:endParaRPr lang="en-US"/>
        </a:p>
      </dgm:t>
    </dgm:pt>
    <dgm:pt modelId="{3D9E90A4-0BDF-034B-A087-A98D401B23E6}" type="sibTrans" cxnId="{BAF5FAE0-3259-BF4F-917D-1547631151BF}">
      <dgm:prSet/>
      <dgm:spPr/>
      <dgm:t>
        <a:bodyPr/>
        <a:lstStyle/>
        <a:p>
          <a:endParaRPr lang="en-US"/>
        </a:p>
      </dgm:t>
    </dgm:pt>
    <dgm:pt modelId="{9C2BF608-9600-A24E-8FF0-AA17607D00E9}" type="pres">
      <dgm:prSet presAssocID="{5E91DFD3-ACA7-2B45-BFA5-B69D25153085}" presName="Name0" presStyleCnt="0">
        <dgm:presLayoutVars>
          <dgm:dir/>
          <dgm:animLvl val="lvl"/>
          <dgm:resizeHandles val="exact"/>
        </dgm:presLayoutVars>
      </dgm:prSet>
      <dgm:spPr/>
    </dgm:pt>
    <dgm:pt modelId="{76FA909E-73CE-BA4D-82E6-2E287EFF8B89}" type="pres">
      <dgm:prSet presAssocID="{04DACEF5-B469-B345-9E1C-8FE142168B18}" presName="composite" presStyleCnt="0"/>
      <dgm:spPr/>
    </dgm:pt>
    <dgm:pt modelId="{841EF586-D438-9F41-84C5-B24AF7D7D954}" type="pres">
      <dgm:prSet presAssocID="{04DACEF5-B469-B345-9E1C-8FE142168B18}" presName="parTx" presStyleLbl="alignNode1" presStyleIdx="0" presStyleCnt="4">
        <dgm:presLayoutVars>
          <dgm:chMax val="0"/>
          <dgm:chPref val="0"/>
          <dgm:bulletEnabled val="1"/>
        </dgm:presLayoutVars>
      </dgm:prSet>
      <dgm:spPr/>
    </dgm:pt>
    <dgm:pt modelId="{2BD36466-CDD0-1840-A1EA-0769324E5C64}" type="pres">
      <dgm:prSet presAssocID="{04DACEF5-B469-B345-9E1C-8FE142168B18}" presName="desTx" presStyleLbl="alignAccFollowNode1" presStyleIdx="0" presStyleCnt="4">
        <dgm:presLayoutVars>
          <dgm:bulletEnabled val="1"/>
        </dgm:presLayoutVars>
      </dgm:prSet>
      <dgm:spPr/>
    </dgm:pt>
    <dgm:pt modelId="{F7AFD5B9-597E-F54D-9908-B9D1E3CCFF08}" type="pres">
      <dgm:prSet presAssocID="{BDFF9DB9-F906-6D4B-9553-381117244536}" presName="space" presStyleCnt="0"/>
      <dgm:spPr/>
    </dgm:pt>
    <dgm:pt modelId="{1777D76C-93BF-4945-B468-DCC2CC197E3E}" type="pres">
      <dgm:prSet presAssocID="{50953539-6370-0446-94B6-DF14CC25DECD}" presName="composite" presStyleCnt="0"/>
      <dgm:spPr/>
    </dgm:pt>
    <dgm:pt modelId="{AD15DF2D-A311-8B43-9A60-EFE0E5CEAB64}" type="pres">
      <dgm:prSet presAssocID="{50953539-6370-0446-94B6-DF14CC25DECD}" presName="parTx" presStyleLbl="alignNode1" presStyleIdx="1" presStyleCnt="4">
        <dgm:presLayoutVars>
          <dgm:chMax val="0"/>
          <dgm:chPref val="0"/>
          <dgm:bulletEnabled val="1"/>
        </dgm:presLayoutVars>
      </dgm:prSet>
      <dgm:spPr/>
    </dgm:pt>
    <dgm:pt modelId="{AD564C5D-B80A-B841-A64F-7F2490EC58C2}" type="pres">
      <dgm:prSet presAssocID="{50953539-6370-0446-94B6-DF14CC25DECD}" presName="desTx" presStyleLbl="alignAccFollowNode1" presStyleIdx="1" presStyleCnt="4">
        <dgm:presLayoutVars>
          <dgm:bulletEnabled val="1"/>
        </dgm:presLayoutVars>
      </dgm:prSet>
      <dgm:spPr/>
    </dgm:pt>
    <dgm:pt modelId="{25C969CB-4C46-CA4A-A5F9-6069C01B236A}" type="pres">
      <dgm:prSet presAssocID="{F7EA93B1-7EB2-974C-AA1B-59EF7299EC01}" presName="space" presStyleCnt="0"/>
      <dgm:spPr/>
    </dgm:pt>
    <dgm:pt modelId="{71833D6D-24E9-DB41-8B01-25C9D3EA5E70}" type="pres">
      <dgm:prSet presAssocID="{4F950AE7-F6EE-F846-9AEC-558EEAF4E2DF}" presName="composite" presStyleCnt="0"/>
      <dgm:spPr/>
    </dgm:pt>
    <dgm:pt modelId="{6F333FB5-527E-404E-9927-DF44E1BB7766}" type="pres">
      <dgm:prSet presAssocID="{4F950AE7-F6EE-F846-9AEC-558EEAF4E2DF}" presName="parTx" presStyleLbl="alignNode1" presStyleIdx="2" presStyleCnt="4">
        <dgm:presLayoutVars>
          <dgm:chMax val="0"/>
          <dgm:chPref val="0"/>
          <dgm:bulletEnabled val="1"/>
        </dgm:presLayoutVars>
      </dgm:prSet>
      <dgm:spPr/>
    </dgm:pt>
    <dgm:pt modelId="{F67759A5-B797-5C4E-97CA-978F5BD217DA}" type="pres">
      <dgm:prSet presAssocID="{4F950AE7-F6EE-F846-9AEC-558EEAF4E2DF}" presName="desTx" presStyleLbl="alignAccFollowNode1" presStyleIdx="2" presStyleCnt="4">
        <dgm:presLayoutVars>
          <dgm:bulletEnabled val="1"/>
        </dgm:presLayoutVars>
      </dgm:prSet>
      <dgm:spPr/>
    </dgm:pt>
    <dgm:pt modelId="{D6EFB990-F617-D84E-9410-A5D4C575EC50}" type="pres">
      <dgm:prSet presAssocID="{5D830C04-DD49-3142-8CBF-7CB930DE3036}" presName="space" presStyleCnt="0"/>
      <dgm:spPr/>
    </dgm:pt>
    <dgm:pt modelId="{47BEDF3B-7448-3742-B121-21E62BD5653D}" type="pres">
      <dgm:prSet presAssocID="{48443017-7484-9849-8F3E-2B81ECECE157}" presName="composite" presStyleCnt="0"/>
      <dgm:spPr/>
    </dgm:pt>
    <dgm:pt modelId="{184A7A02-3ED4-B94D-9138-9252449AB2B9}" type="pres">
      <dgm:prSet presAssocID="{48443017-7484-9849-8F3E-2B81ECECE157}" presName="parTx" presStyleLbl="alignNode1" presStyleIdx="3" presStyleCnt="4">
        <dgm:presLayoutVars>
          <dgm:chMax val="0"/>
          <dgm:chPref val="0"/>
          <dgm:bulletEnabled val="1"/>
        </dgm:presLayoutVars>
      </dgm:prSet>
      <dgm:spPr/>
    </dgm:pt>
    <dgm:pt modelId="{197F6FAF-BA52-BB4E-8F32-A0ED96C977B7}" type="pres">
      <dgm:prSet presAssocID="{48443017-7484-9849-8F3E-2B81ECECE157}" presName="desTx" presStyleLbl="alignAccFollowNode1" presStyleIdx="3" presStyleCnt="4">
        <dgm:presLayoutVars>
          <dgm:bulletEnabled val="1"/>
        </dgm:presLayoutVars>
      </dgm:prSet>
      <dgm:spPr/>
    </dgm:pt>
  </dgm:ptLst>
  <dgm:cxnLst>
    <dgm:cxn modelId="{1B3E6902-8C55-694B-B2D6-3BC0B1D22715}" srcId="{50953539-6370-0446-94B6-DF14CC25DECD}" destId="{B1D515D6-E38D-914E-8FAC-A5B0741B4117}" srcOrd="0" destOrd="0" parTransId="{64439929-CD4D-CD48-B625-F50C728C69BB}" sibTransId="{38556AA9-714A-9641-98A6-2A8618A655FF}"/>
    <dgm:cxn modelId="{1EB8E602-C584-B342-A2CD-65D09FA2C43C}" srcId="{48443017-7484-9849-8F3E-2B81ECECE157}" destId="{5BBCD6AB-2F2D-094E-82D2-A88B64AC4999}" srcOrd="0" destOrd="0" parTransId="{1A387333-74F7-7E4F-B21A-24236525FC4B}" sibTransId="{75C5605F-0B52-D046-B2E2-BA9199FDA029}"/>
    <dgm:cxn modelId="{9DC00E04-DE9F-C74F-BD48-502D8F2C98C4}" type="presOf" srcId="{4F950AE7-F6EE-F846-9AEC-558EEAF4E2DF}" destId="{6F333FB5-527E-404E-9927-DF44E1BB7766}" srcOrd="0" destOrd="0" presId="urn:microsoft.com/office/officeart/2005/8/layout/hList1"/>
    <dgm:cxn modelId="{1424CE0B-DDE4-3245-BF91-C5B23B2CB1E1}" type="presOf" srcId="{C6180587-BBBE-4646-9B1F-49D7E1DC37BE}" destId="{F67759A5-B797-5C4E-97CA-978F5BD217DA}" srcOrd="0" destOrd="2" presId="urn:microsoft.com/office/officeart/2005/8/layout/hList1"/>
    <dgm:cxn modelId="{18706D0F-0ECB-B64B-B5A2-4EC0BF290FB5}" srcId="{4F950AE7-F6EE-F846-9AEC-558EEAF4E2DF}" destId="{E10FE4D4-1CCE-354D-B60A-BD952A5C145D}" srcOrd="0" destOrd="0" parTransId="{07723601-DF9F-4448-8972-F419DD351682}" sibTransId="{9D3822A2-3B24-124B-9A1C-99DED735E4A5}"/>
    <dgm:cxn modelId="{01DAE412-5F0D-C245-BA47-B59D4B8C95A8}" type="presOf" srcId="{48443017-7484-9849-8F3E-2B81ECECE157}" destId="{184A7A02-3ED4-B94D-9138-9252449AB2B9}" srcOrd="0" destOrd="0" presId="urn:microsoft.com/office/officeart/2005/8/layout/hList1"/>
    <dgm:cxn modelId="{78261F17-5EF1-5244-AB24-47EE56530B8C}" type="presOf" srcId="{B3568A20-B00D-0645-81E7-A18DBD4BCE4C}" destId="{AD564C5D-B80A-B841-A64F-7F2490EC58C2}" srcOrd="0" destOrd="1" presId="urn:microsoft.com/office/officeart/2005/8/layout/hList1"/>
    <dgm:cxn modelId="{3E803D24-34A0-E843-B52A-A26A116EE9B2}" type="presOf" srcId="{5E91DFD3-ACA7-2B45-BFA5-B69D25153085}" destId="{9C2BF608-9600-A24E-8FF0-AA17607D00E9}" srcOrd="0" destOrd="0" presId="urn:microsoft.com/office/officeart/2005/8/layout/hList1"/>
    <dgm:cxn modelId="{C80DB239-6F3A-C64F-B3C3-AD385E1F1217}" type="presOf" srcId="{59E2DCF6-AF15-E042-A98E-1CFB19E448DD}" destId="{2BD36466-CDD0-1840-A1EA-0769324E5C64}" srcOrd="0" destOrd="1" presId="urn:microsoft.com/office/officeart/2005/8/layout/hList1"/>
    <dgm:cxn modelId="{029E0E5F-323B-844D-A0CD-E22D20D47024}" type="presOf" srcId="{50953539-6370-0446-94B6-DF14CC25DECD}" destId="{AD15DF2D-A311-8B43-9A60-EFE0E5CEAB64}" srcOrd="0" destOrd="0" presId="urn:microsoft.com/office/officeart/2005/8/layout/hList1"/>
    <dgm:cxn modelId="{9F382B41-31AC-1745-A56E-917656A0CBB7}" srcId="{5E91DFD3-ACA7-2B45-BFA5-B69D25153085}" destId="{50953539-6370-0446-94B6-DF14CC25DECD}" srcOrd="1" destOrd="0" parTransId="{854442B2-53B6-EC49-B013-ED533C5DEBBB}" sibTransId="{F7EA93B1-7EB2-974C-AA1B-59EF7299EC01}"/>
    <dgm:cxn modelId="{02A5E572-A47F-CE48-AAFC-5680C9E67AEB}" srcId="{5E91DFD3-ACA7-2B45-BFA5-B69D25153085}" destId="{48443017-7484-9849-8F3E-2B81ECECE157}" srcOrd="3" destOrd="0" parTransId="{5368E9A2-32D1-9F47-A6E0-97436638DF03}" sibTransId="{87E7964E-F476-1845-BAAB-E0D3E898444D}"/>
    <dgm:cxn modelId="{E7CE1075-07F4-AD4F-BBD3-EC3E699E470D}" type="presOf" srcId="{4F5179E5-22D6-0C4A-9C12-2AB8AD93B419}" destId="{197F6FAF-BA52-BB4E-8F32-A0ED96C977B7}" srcOrd="0" destOrd="1" presId="urn:microsoft.com/office/officeart/2005/8/layout/hList1"/>
    <dgm:cxn modelId="{47B7D08B-CA41-7642-8B01-2E46A296F115}" type="presOf" srcId="{B1D515D6-E38D-914E-8FAC-A5B0741B4117}" destId="{AD564C5D-B80A-B841-A64F-7F2490EC58C2}" srcOrd="0" destOrd="0" presId="urn:microsoft.com/office/officeart/2005/8/layout/hList1"/>
    <dgm:cxn modelId="{6DA5828D-3B41-994A-B8E6-D10F4F536CFD}" srcId="{04DACEF5-B469-B345-9E1C-8FE142168B18}" destId="{EC0399F4-1E3E-1547-B6A4-398774707558}" srcOrd="2" destOrd="0" parTransId="{3ADDAF33-C357-CA47-AD6C-BD2083AF9A8C}" sibTransId="{4619B52E-E8AC-6F44-A9E4-0AD711D7C8EE}"/>
    <dgm:cxn modelId="{052D6C9D-13DF-054C-A247-4DA4333B44B0}" srcId="{4F950AE7-F6EE-F846-9AEC-558EEAF4E2DF}" destId="{C6180587-BBBE-4646-9B1F-49D7E1DC37BE}" srcOrd="2" destOrd="0" parTransId="{A38F7453-7F37-2844-82C0-136B7011DEF0}" sibTransId="{6C4964FE-61AA-ED45-9AA9-111F6842279F}"/>
    <dgm:cxn modelId="{A91C0BA8-C0E1-6645-8CD4-76E4EE7B5EF6}" srcId="{50953539-6370-0446-94B6-DF14CC25DECD}" destId="{B3568A20-B00D-0645-81E7-A18DBD4BCE4C}" srcOrd="1" destOrd="0" parTransId="{D1D9A88C-E6F2-EA4D-8874-B6616B95ED48}" sibTransId="{DAF1BBE2-145E-FC4C-A1D2-FE5FF5D918D9}"/>
    <dgm:cxn modelId="{6B60F2B0-759F-6040-AD87-51758C2F0355}" type="presOf" srcId="{E10FE4D4-1CCE-354D-B60A-BD952A5C145D}" destId="{F67759A5-B797-5C4E-97CA-978F5BD217DA}" srcOrd="0" destOrd="0" presId="urn:microsoft.com/office/officeart/2005/8/layout/hList1"/>
    <dgm:cxn modelId="{4F13D5B9-0033-5442-A692-B74B52013D06}" srcId="{4F950AE7-F6EE-F846-9AEC-558EEAF4E2DF}" destId="{CF197472-B655-EE48-BD89-F7FFEBA8C4B2}" srcOrd="1" destOrd="0" parTransId="{55982A75-2C6A-D941-B396-D37CAEE01C5B}" sibTransId="{8B2E4CF3-2BEA-F741-8678-C9A7D32E610D}"/>
    <dgm:cxn modelId="{B9CC16C1-BA1D-2D44-9CFE-4A6EB9DE84C2}" type="presOf" srcId="{4E9C8ADF-464C-5141-AF12-ED0C47CE53AD}" destId="{2BD36466-CDD0-1840-A1EA-0769324E5C64}" srcOrd="0" destOrd="0" presId="urn:microsoft.com/office/officeart/2005/8/layout/hList1"/>
    <dgm:cxn modelId="{0DC5DBC1-846D-3848-8192-D1219D2E04E7}" srcId="{5E91DFD3-ACA7-2B45-BFA5-B69D25153085}" destId="{4F950AE7-F6EE-F846-9AEC-558EEAF4E2DF}" srcOrd="2" destOrd="0" parTransId="{24B3B635-F799-D74E-AE9B-04124C4653E7}" sibTransId="{5D830C04-DD49-3142-8CBF-7CB930DE3036}"/>
    <dgm:cxn modelId="{9A0144CD-1077-F84C-98B4-720F9B2DAB28}" type="presOf" srcId="{EC0399F4-1E3E-1547-B6A4-398774707558}" destId="{2BD36466-CDD0-1840-A1EA-0769324E5C64}" srcOrd="0" destOrd="2" presId="urn:microsoft.com/office/officeart/2005/8/layout/hList1"/>
    <dgm:cxn modelId="{97C596CE-4359-FB40-839B-E337B24A7D75}" type="presOf" srcId="{04DACEF5-B469-B345-9E1C-8FE142168B18}" destId="{841EF586-D438-9F41-84C5-B24AF7D7D954}" srcOrd="0" destOrd="0" presId="urn:microsoft.com/office/officeart/2005/8/layout/hList1"/>
    <dgm:cxn modelId="{FCA37AD2-6979-134A-AA50-0F8D11C581E9}" type="presOf" srcId="{CF197472-B655-EE48-BD89-F7FFEBA8C4B2}" destId="{F67759A5-B797-5C4E-97CA-978F5BD217DA}" srcOrd="0" destOrd="1" presId="urn:microsoft.com/office/officeart/2005/8/layout/hList1"/>
    <dgm:cxn modelId="{C1020BDB-F6B6-B34A-863C-E550DA9903C9}" srcId="{5E91DFD3-ACA7-2B45-BFA5-B69D25153085}" destId="{04DACEF5-B469-B345-9E1C-8FE142168B18}" srcOrd="0" destOrd="0" parTransId="{F187E5D0-CFF0-9142-A586-C25B7BC94D6A}" sibTransId="{BDFF9DB9-F906-6D4B-9553-381117244536}"/>
    <dgm:cxn modelId="{BAF5FAE0-3259-BF4F-917D-1547631151BF}" srcId="{48443017-7484-9849-8F3E-2B81ECECE157}" destId="{4F5179E5-22D6-0C4A-9C12-2AB8AD93B419}" srcOrd="1" destOrd="0" parTransId="{3E9823F6-F495-9B4D-8A89-39108813523D}" sibTransId="{3D9E90A4-0BDF-034B-A087-A98D401B23E6}"/>
    <dgm:cxn modelId="{F24FF1F3-1CE2-0646-B025-F21B1407D0E8}" type="presOf" srcId="{5BBCD6AB-2F2D-094E-82D2-A88B64AC4999}" destId="{197F6FAF-BA52-BB4E-8F32-A0ED96C977B7}" srcOrd="0" destOrd="0" presId="urn:microsoft.com/office/officeart/2005/8/layout/hList1"/>
    <dgm:cxn modelId="{14BB64F5-3E4D-B447-925E-D162FE8337DB}" srcId="{04DACEF5-B469-B345-9E1C-8FE142168B18}" destId="{59E2DCF6-AF15-E042-A98E-1CFB19E448DD}" srcOrd="1" destOrd="0" parTransId="{81346F15-8A34-864F-B7BA-C2DB3FEA499D}" sibTransId="{F849C2EB-BFC8-FD4F-BE0B-BBAC282E3B35}"/>
    <dgm:cxn modelId="{4BEFB8FC-3566-5548-85F8-4D5736994021}" srcId="{04DACEF5-B469-B345-9E1C-8FE142168B18}" destId="{4E9C8ADF-464C-5141-AF12-ED0C47CE53AD}" srcOrd="0" destOrd="0" parTransId="{481C99E8-0320-AD49-B9CD-2A99F8CAF558}" sibTransId="{12BF9967-97D7-474F-8FFE-DACA398C17B0}"/>
    <dgm:cxn modelId="{EC55D145-3C59-0C49-BB43-38B549FCEB83}" type="presParOf" srcId="{9C2BF608-9600-A24E-8FF0-AA17607D00E9}" destId="{76FA909E-73CE-BA4D-82E6-2E287EFF8B89}" srcOrd="0" destOrd="0" presId="urn:microsoft.com/office/officeart/2005/8/layout/hList1"/>
    <dgm:cxn modelId="{1215B6B0-AA2E-4D49-8494-BB20A3B7EB84}" type="presParOf" srcId="{76FA909E-73CE-BA4D-82E6-2E287EFF8B89}" destId="{841EF586-D438-9F41-84C5-B24AF7D7D954}" srcOrd="0" destOrd="0" presId="urn:microsoft.com/office/officeart/2005/8/layout/hList1"/>
    <dgm:cxn modelId="{0A59746E-1CA6-3446-A4E5-77B6AD4CADEB}" type="presParOf" srcId="{76FA909E-73CE-BA4D-82E6-2E287EFF8B89}" destId="{2BD36466-CDD0-1840-A1EA-0769324E5C64}" srcOrd="1" destOrd="0" presId="urn:microsoft.com/office/officeart/2005/8/layout/hList1"/>
    <dgm:cxn modelId="{E6E1DECF-B2A4-934F-9F7A-C6B7CCC8C702}" type="presParOf" srcId="{9C2BF608-9600-A24E-8FF0-AA17607D00E9}" destId="{F7AFD5B9-597E-F54D-9908-B9D1E3CCFF08}" srcOrd="1" destOrd="0" presId="urn:microsoft.com/office/officeart/2005/8/layout/hList1"/>
    <dgm:cxn modelId="{6C1403C8-3054-8A4C-971B-3C70E4F3EE5A}" type="presParOf" srcId="{9C2BF608-9600-A24E-8FF0-AA17607D00E9}" destId="{1777D76C-93BF-4945-B468-DCC2CC197E3E}" srcOrd="2" destOrd="0" presId="urn:microsoft.com/office/officeart/2005/8/layout/hList1"/>
    <dgm:cxn modelId="{9F0FBAEC-EED7-2A4A-87BB-8B799A57CEF9}" type="presParOf" srcId="{1777D76C-93BF-4945-B468-DCC2CC197E3E}" destId="{AD15DF2D-A311-8B43-9A60-EFE0E5CEAB64}" srcOrd="0" destOrd="0" presId="urn:microsoft.com/office/officeart/2005/8/layout/hList1"/>
    <dgm:cxn modelId="{BD34CAFF-1F63-3943-A4EE-7D5226820C39}" type="presParOf" srcId="{1777D76C-93BF-4945-B468-DCC2CC197E3E}" destId="{AD564C5D-B80A-B841-A64F-7F2490EC58C2}" srcOrd="1" destOrd="0" presId="urn:microsoft.com/office/officeart/2005/8/layout/hList1"/>
    <dgm:cxn modelId="{4F6DEA65-55D9-5743-8883-E62590B52761}" type="presParOf" srcId="{9C2BF608-9600-A24E-8FF0-AA17607D00E9}" destId="{25C969CB-4C46-CA4A-A5F9-6069C01B236A}" srcOrd="3" destOrd="0" presId="urn:microsoft.com/office/officeart/2005/8/layout/hList1"/>
    <dgm:cxn modelId="{C4760619-445B-FC4A-9CE8-9BB0CF3805E3}" type="presParOf" srcId="{9C2BF608-9600-A24E-8FF0-AA17607D00E9}" destId="{71833D6D-24E9-DB41-8B01-25C9D3EA5E70}" srcOrd="4" destOrd="0" presId="urn:microsoft.com/office/officeart/2005/8/layout/hList1"/>
    <dgm:cxn modelId="{F2F2C6A9-69C6-1F49-A65A-1A4C6388A22F}" type="presParOf" srcId="{71833D6D-24E9-DB41-8B01-25C9D3EA5E70}" destId="{6F333FB5-527E-404E-9927-DF44E1BB7766}" srcOrd="0" destOrd="0" presId="urn:microsoft.com/office/officeart/2005/8/layout/hList1"/>
    <dgm:cxn modelId="{86F76A4F-70FC-DD47-BF21-A9F8DAE85DCB}" type="presParOf" srcId="{71833D6D-24E9-DB41-8B01-25C9D3EA5E70}" destId="{F67759A5-B797-5C4E-97CA-978F5BD217DA}" srcOrd="1" destOrd="0" presId="urn:microsoft.com/office/officeart/2005/8/layout/hList1"/>
    <dgm:cxn modelId="{79CB56E1-3613-544C-8390-0020AD196830}" type="presParOf" srcId="{9C2BF608-9600-A24E-8FF0-AA17607D00E9}" destId="{D6EFB990-F617-D84E-9410-A5D4C575EC50}" srcOrd="5" destOrd="0" presId="urn:microsoft.com/office/officeart/2005/8/layout/hList1"/>
    <dgm:cxn modelId="{748B0396-3FD9-6143-A83A-1828CC32CC9A}" type="presParOf" srcId="{9C2BF608-9600-A24E-8FF0-AA17607D00E9}" destId="{47BEDF3B-7448-3742-B121-21E62BD5653D}" srcOrd="6" destOrd="0" presId="urn:microsoft.com/office/officeart/2005/8/layout/hList1"/>
    <dgm:cxn modelId="{3752A2B1-698E-6A40-9B97-9B9ACBB0B275}" type="presParOf" srcId="{47BEDF3B-7448-3742-B121-21E62BD5653D}" destId="{184A7A02-3ED4-B94D-9138-9252449AB2B9}" srcOrd="0" destOrd="0" presId="urn:microsoft.com/office/officeart/2005/8/layout/hList1"/>
    <dgm:cxn modelId="{1543F4E0-240D-EB4D-9B9C-9BC87FF6F354}" type="presParOf" srcId="{47BEDF3B-7448-3742-B121-21E62BD5653D}" destId="{197F6FAF-BA52-BB4E-8F32-A0ED96C97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1" qsCatId="simple" csTypeId="urn:microsoft.com/office/officeart/2005/8/colors/accent1_1" csCatId="accent1"/>
      <dgm:spPr/>
      <dgm:t>
        <a:bodyPr/>
        <a:lstStyle/>
        <a:p>
          <a:endParaRPr lang="en-US"/>
        </a:p>
      </dgm:t>
    </dgm:pt>
    <dgm:pt modelId="{677EC0D4-DAF9-3243-942A-1C7EED8160F5}">
      <dgm:prSet custT="1"/>
      <dgm:spPr/>
      <dgm:t>
        <a:bodyPr/>
        <a:lstStyle/>
        <a:p>
          <a:r>
            <a:rPr lang="en-US" sz="1600" b="0" i="0"/>
            <a:t>Identify a question</a:t>
          </a:r>
          <a:endParaRPr lang="en-US" sz="1600"/>
        </a:p>
      </dgm:t>
    </dgm:pt>
    <dgm:pt modelId="{F0BE39F2-E899-544B-95D2-48DCDCC9B0DC}" type="parTrans" cxnId="{49127799-1621-DD4A-8C9C-F5B54EC238EF}">
      <dgm:prSet/>
      <dgm:spPr/>
      <dgm:t>
        <a:bodyPr/>
        <a:lstStyle/>
        <a:p>
          <a:endParaRPr lang="en-US" sz="1100"/>
        </a:p>
      </dgm:t>
    </dgm:pt>
    <dgm:pt modelId="{EA3EFDED-CFE0-D940-A013-B78BDD43CCDC}" type="sibTrans" cxnId="{49127799-1621-DD4A-8C9C-F5B54EC238EF}">
      <dgm:prSet custT="1"/>
      <dgm:spPr/>
      <dgm:t>
        <a:bodyPr/>
        <a:lstStyle/>
        <a:p>
          <a:endParaRPr lang="en-US" sz="1200"/>
        </a:p>
      </dgm:t>
    </dgm:pt>
    <dgm:pt modelId="{8D8AB0E5-C559-FA42-AB9D-B6EB4D478C8F}">
      <dgm:prSet custT="1"/>
      <dgm:spPr/>
      <dgm:t>
        <a:bodyPr/>
        <a:lstStyle/>
        <a:p>
          <a:r>
            <a:rPr lang="en-US" sz="1600" b="0" i="0" dirty="0"/>
            <a:t>Identify the data source</a:t>
          </a:r>
          <a:endParaRPr lang="en-US" sz="1600" dirty="0"/>
        </a:p>
      </dgm:t>
    </dgm:pt>
    <dgm:pt modelId="{793BAC4A-C048-7248-9F75-32FD60FC272F}" type="parTrans" cxnId="{3EE55979-1481-8946-8ACE-670F7A963E45}">
      <dgm:prSet/>
      <dgm:spPr/>
      <dgm:t>
        <a:bodyPr/>
        <a:lstStyle/>
        <a:p>
          <a:endParaRPr lang="en-US" sz="1100"/>
        </a:p>
      </dgm:t>
    </dgm:pt>
    <dgm:pt modelId="{C3091245-A85A-D546-8970-218C8F160206}" type="sibTrans" cxnId="{3EE55979-1481-8946-8ACE-670F7A963E45}">
      <dgm:prSet custT="1"/>
      <dgm:spPr/>
      <dgm:t>
        <a:bodyPr/>
        <a:lstStyle/>
        <a:p>
          <a:endParaRPr lang="en-US" sz="1200"/>
        </a:p>
      </dgm:t>
    </dgm:pt>
    <dgm:pt modelId="{A599C3E1-4988-BD4B-A732-62D23B5F08BF}">
      <dgm:prSet custT="1"/>
      <dgm:spPr/>
      <dgm:t>
        <a:bodyPr/>
        <a:lstStyle/>
        <a:p>
          <a:r>
            <a:rPr lang="en-US" sz="1600" b="0" i="0"/>
            <a:t>Disaggregate the data to answer the question</a:t>
          </a:r>
          <a:endParaRPr lang="en-US" sz="1600"/>
        </a:p>
      </dgm:t>
    </dgm:pt>
    <dgm:pt modelId="{F20B94F6-D9F1-274E-A042-6E0859FC5860}" type="parTrans" cxnId="{A33B674B-8E2D-D549-B703-88525577AC7A}">
      <dgm:prSet/>
      <dgm:spPr/>
      <dgm:t>
        <a:bodyPr/>
        <a:lstStyle/>
        <a:p>
          <a:endParaRPr lang="en-US" sz="1100"/>
        </a:p>
      </dgm:t>
    </dgm:pt>
    <dgm:pt modelId="{AB6A3426-79DA-574E-9F23-384B5EC105A6}" type="sibTrans" cxnId="{A33B674B-8E2D-D549-B703-88525577AC7A}">
      <dgm:prSet/>
      <dgm:spPr/>
      <dgm:t>
        <a:bodyPr/>
        <a:lstStyle/>
        <a:p>
          <a:endParaRPr lang="en-US" sz="11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pPr rtl="0"/>
          <a:r>
            <a:rPr lang="en-US" sz="1800" b="0" i="0" dirty="0"/>
            <a:t>Do </a:t>
          </a:r>
          <a:r>
            <a:rPr lang="en-US" sz="1800" b="0" i="0" dirty="0">
              <a:latin typeface="Arial"/>
            </a:rPr>
            <a:t>our LGBTQ+ students</a:t>
          </a:r>
          <a:r>
            <a:rPr lang="en-US" sz="1800" b="0" i="0" dirty="0"/>
            <a:t> feel safe at school?</a:t>
          </a:r>
          <a:endParaRPr lang="en-US" sz="1800" dirty="0"/>
        </a:p>
      </dgm:t>
    </dgm:pt>
    <dgm:pt modelId="{F0BE39F2-E899-544B-95D2-48DCDCC9B0DC}" type="parTrans" cxnId="{49127799-1621-DD4A-8C9C-F5B54EC238EF}">
      <dgm:prSet/>
      <dgm:spPr/>
      <dgm:t>
        <a:bodyPr/>
        <a:lstStyle/>
        <a:p>
          <a:endParaRPr lang="en-US" sz="1200"/>
        </a:p>
      </dgm:t>
    </dgm:pt>
    <dgm:pt modelId="{EA3EFDED-CFE0-D940-A013-B78BDD43CCDC}" type="sibTrans" cxnId="{49127799-1621-DD4A-8C9C-F5B54EC238EF}">
      <dgm:prSet custT="1"/>
      <dgm:spPr/>
      <dgm:t>
        <a:bodyPr/>
        <a:lstStyle/>
        <a:p>
          <a:endParaRPr lang="en-US" sz="1600"/>
        </a:p>
      </dgm:t>
    </dgm:pt>
    <dgm:pt modelId="{8D8AB0E5-C559-FA42-AB9D-B6EB4D478C8F}">
      <dgm:prSet custT="1"/>
      <dgm:spPr/>
      <dgm:t>
        <a:bodyPr/>
        <a:lstStyle/>
        <a:p>
          <a:r>
            <a:rPr lang="en-US" sz="1800" b="0" i="0" dirty="0"/>
            <a:t>School Climate Survey</a:t>
          </a:r>
          <a:endParaRPr lang="en-US" sz="1800" dirty="0"/>
        </a:p>
      </dgm:t>
    </dgm:pt>
    <dgm:pt modelId="{793BAC4A-C048-7248-9F75-32FD60FC272F}" type="parTrans" cxnId="{3EE55979-1481-8946-8ACE-670F7A963E45}">
      <dgm:prSet/>
      <dgm:spPr/>
      <dgm:t>
        <a:bodyPr/>
        <a:lstStyle/>
        <a:p>
          <a:endParaRPr lang="en-US" sz="1200"/>
        </a:p>
      </dgm:t>
    </dgm:pt>
    <dgm:pt modelId="{C3091245-A85A-D546-8970-218C8F160206}" type="sibTrans" cxnId="{3EE55979-1481-8946-8ACE-670F7A963E45}">
      <dgm:prSet custT="1"/>
      <dgm:spPr/>
      <dgm:t>
        <a:bodyPr/>
        <a:lstStyle/>
        <a:p>
          <a:endParaRPr lang="en-US" sz="1600"/>
        </a:p>
      </dgm:t>
    </dgm:pt>
    <dgm:pt modelId="{A599C3E1-4988-BD4B-A732-62D23B5F08BF}">
      <dgm:prSet custT="1"/>
      <dgm:spPr/>
      <dgm:t>
        <a:bodyPr/>
        <a:lstStyle/>
        <a:p>
          <a:r>
            <a:rPr lang="en-US" sz="1800" b="0" i="0" dirty="0"/>
            <a:t>Disaggregate by gender identity</a:t>
          </a:r>
          <a:endParaRPr lang="en-US" sz="1800" dirty="0"/>
        </a:p>
      </dgm:t>
    </dgm:pt>
    <dgm:pt modelId="{F20B94F6-D9F1-274E-A042-6E0859FC5860}" type="parTrans" cxnId="{A33B674B-8E2D-D549-B703-88525577AC7A}">
      <dgm:prSet/>
      <dgm:spPr/>
      <dgm:t>
        <a:bodyPr/>
        <a:lstStyle/>
        <a:p>
          <a:endParaRPr lang="en-US" sz="1200"/>
        </a:p>
      </dgm:t>
    </dgm:pt>
    <dgm:pt modelId="{AB6A3426-79DA-574E-9F23-384B5EC105A6}" type="sibTrans" cxnId="{A33B674B-8E2D-D549-B703-88525577AC7A}">
      <dgm:prSet/>
      <dgm:spPr/>
      <dgm:t>
        <a:bodyPr/>
        <a:lstStyle/>
        <a:p>
          <a:endParaRPr lang="en-US" sz="12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r>
            <a:rPr lang="en-US" sz="1800" b="0" i="0" dirty="0"/>
            <a:t>Are racial groups chronically absent at the same rate?</a:t>
          </a:r>
          <a:endParaRPr lang="en-US" sz="1800" dirty="0"/>
        </a:p>
      </dgm:t>
    </dgm:pt>
    <dgm:pt modelId="{F0BE39F2-E899-544B-95D2-48DCDCC9B0DC}" type="parTrans" cxnId="{49127799-1621-DD4A-8C9C-F5B54EC238EF}">
      <dgm:prSet/>
      <dgm:spPr/>
      <dgm:t>
        <a:bodyPr/>
        <a:lstStyle/>
        <a:p>
          <a:endParaRPr lang="en-US" sz="1200"/>
        </a:p>
      </dgm:t>
    </dgm:pt>
    <dgm:pt modelId="{EA3EFDED-CFE0-D940-A013-B78BDD43CCDC}" type="sibTrans" cxnId="{49127799-1621-DD4A-8C9C-F5B54EC238EF}">
      <dgm:prSet custT="1"/>
      <dgm:spPr/>
      <dgm:t>
        <a:bodyPr/>
        <a:lstStyle/>
        <a:p>
          <a:endParaRPr lang="en-US" sz="1400"/>
        </a:p>
      </dgm:t>
    </dgm:pt>
    <dgm:pt modelId="{8D8AB0E5-C559-FA42-AB9D-B6EB4D478C8F}">
      <dgm:prSet custT="1"/>
      <dgm:spPr/>
      <dgm:t>
        <a:bodyPr/>
        <a:lstStyle/>
        <a:p>
          <a:r>
            <a:rPr lang="en-US" sz="1800" b="0" i="0" dirty="0"/>
            <a:t>Attendance</a:t>
          </a:r>
          <a:endParaRPr lang="en-US" sz="1800" dirty="0"/>
        </a:p>
      </dgm:t>
    </dgm:pt>
    <dgm:pt modelId="{793BAC4A-C048-7248-9F75-32FD60FC272F}" type="parTrans" cxnId="{3EE55979-1481-8946-8ACE-670F7A963E45}">
      <dgm:prSet/>
      <dgm:spPr/>
      <dgm:t>
        <a:bodyPr/>
        <a:lstStyle/>
        <a:p>
          <a:endParaRPr lang="en-US" sz="1200"/>
        </a:p>
      </dgm:t>
    </dgm:pt>
    <dgm:pt modelId="{C3091245-A85A-D546-8970-218C8F160206}" type="sibTrans" cxnId="{3EE55979-1481-8946-8ACE-670F7A963E45}">
      <dgm:prSet custT="1"/>
      <dgm:spPr/>
      <dgm:t>
        <a:bodyPr/>
        <a:lstStyle/>
        <a:p>
          <a:endParaRPr lang="en-US" sz="1400"/>
        </a:p>
      </dgm:t>
    </dgm:pt>
    <dgm:pt modelId="{A599C3E1-4988-BD4B-A732-62D23B5F08BF}">
      <dgm:prSet custT="1"/>
      <dgm:spPr/>
      <dgm:t>
        <a:bodyPr/>
        <a:lstStyle/>
        <a:p>
          <a:r>
            <a:rPr lang="en-US" sz="1800" b="0" i="0" dirty="0"/>
            <a:t>Disaggregate by race</a:t>
          </a:r>
          <a:endParaRPr lang="en-US" sz="1800" dirty="0"/>
        </a:p>
      </dgm:t>
    </dgm:pt>
    <dgm:pt modelId="{F20B94F6-D9F1-274E-A042-6E0859FC5860}" type="parTrans" cxnId="{A33B674B-8E2D-D549-B703-88525577AC7A}">
      <dgm:prSet/>
      <dgm:spPr/>
      <dgm:t>
        <a:bodyPr/>
        <a:lstStyle/>
        <a:p>
          <a:endParaRPr lang="en-US" sz="1200"/>
        </a:p>
      </dgm:t>
    </dgm:pt>
    <dgm:pt modelId="{AB6A3426-79DA-574E-9F23-384B5EC105A6}" type="sibTrans" cxnId="{A33B674B-8E2D-D549-B703-88525577AC7A}">
      <dgm:prSet/>
      <dgm:spPr/>
      <dgm:t>
        <a:bodyPr/>
        <a:lstStyle/>
        <a:p>
          <a:endParaRPr lang="en-US" sz="12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dgm:presLayoutVars>
          <dgm:bulletEnabled val="1"/>
        </dgm:presLayoutVars>
      </dgm:prSet>
      <dgm:spPr/>
    </dgm:pt>
    <dgm:pt modelId="{585CE7F1-0ACC-A448-8370-90B6A61211DB}" type="pres">
      <dgm:prSet presAssocID="{EA3EFDED-CFE0-D940-A013-B78BDD43CCDC}" presName="sibTrans" presStyleLbl="sibTrans2D1" presStyleIdx="0" presStyleCnt="2" custLinFactNeighborX="15344" custLinFactNeighborY="5533"/>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AA05BD-9351-7F4C-B7E1-71D5F053D530}" type="doc">
      <dgm:prSet loTypeId="urn:microsoft.com/office/officeart/2005/8/layout/process1" loCatId="process" qsTypeId="urn:microsoft.com/office/officeart/2005/8/quickstyle/simple3" qsCatId="simple" csTypeId="urn:microsoft.com/office/officeart/2005/8/colors/accent2_2" csCatId="accent2" phldr="1"/>
      <dgm:spPr/>
      <dgm:t>
        <a:bodyPr/>
        <a:lstStyle/>
        <a:p>
          <a:endParaRPr lang="en-US"/>
        </a:p>
      </dgm:t>
    </dgm:pt>
    <dgm:pt modelId="{677EC0D4-DAF9-3243-942A-1C7EED8160F5}">
      <dgm:prSet custT="1"/>
      <dgm:spPr/>
      <dgm:t>
        <a:bodyPr/>
        <a:lstStyle/>
        <a:p>
          <a:r>
            <a:rPr lang="en-US" sz="1600" b="0" i="0" dirty="0"/>
            <a:t>Are students with disabilities being referred at the same rate?</a:t>
          </a:r>
          <a:endParaRPr lang="en-US" sz="1600" dirty="0"/>
        </a:p>
      </dgm:t>
    </dgm:pt>
    <dgm:pt modelId="{F0BE39F2-E899-544B-95D2-48DCDCC9B0DC}" type="parTrans" cxnId="{49127799-1621-DD4A-8C9C-F5B54EC238EF}">
      <dgm:prSet/>
      <dgm:spPr/>
      <dgm:t>
        <a:bodyPr/>
        <a:lstStyle/>
        <a:p>
          <a:endParaRPr lang="en-US" sz="1100"/>
        </a:p>
      </dgm:t>
    </dgm:pt>
    <dgm:pt modelId="{EA3EFDED-CFE0-D940-A013-B78BDD43CCDC}" type="sibTrans" cxnId="{49127799-1621-DD4A-8C9C-F5B54EC238EF}">
      <dgm:prSet custT="1"/>
      <dgm:spPr/>
      <dgm:t>
        <a:bodyPr/>
        <a:lstStyle/>
        <a:p>
          <a:endParaRPr lang="en-US" sz="1200"/>
        </a:p>
      </dgm:t>
    </dgm:pt>
    <dgm:pt modelId="{8D8AB0E5-C559-FA42-AB9D-B6EB4D478C8F}">
      <dgm:prSet custT="1"/>
      <dgm:spPr/>
      <dgm:t>
        <a:bodyPr/>
        <a:lstStyle/>
        <a:p>
          <a:r>
            <a:rPr lang="en-US" sz="1600" b="0" i="0" dirty="0"/>
            <a:t>Office Discipline Referrals</a:t>
          </a:r>
          <a:endParaRPr lang="en-US" sz="1600" dirty="0"/>
        </a:p>
      </dgm:t>
    </dgm:pt>
    <dgm:pt modelId="{793BAC4A-C048-7248-9F75-32FD60FC272F}" type="parTrans" cxnId="{3EE55979-1481-8946-8ACE-670F7A963E45}">
      <dgm:prSet/>
      <dgm:spPr/>
      <dgm:t>
        <a:bodyPr/>
        <a:lstStyle/>
        <a:p>
          <a:endParaRPr lang="en-US" sz="1100"/>
        </a:p>
      </dgm:t>
    </dgm:pt>
    <dgm:pt modelId="{C3091245-A85A-D546-8970-218C8F160206}" type="sibTrans" cxnId="{3EE55979-1481-8946-8ACE-670F7A963E45}">
      <dgm:prSet custT="1"/>
      <dgm:spPr/>
      <dgm:t>
        <a:bodyPr/>
        <a:lstStyle/>
        <a:p>
          <a:endParaRPr lang="en-US" sz="1200"/>
        </a:p>
      </dgm:t>
    </dgm:pt>
    <dgm:pt modelId="{A599C3E1-4988-BD4B-A732-62D23B5F08BF}">
      <dgm:prSet custT="1"/>
      <dgm:spPr/>
      <dgm:t>
        <a:bodyPr/>
        <a:lstStyle/>
        <a:p>
          <a:r>
            <a:rPr lang="en-US" sz="1600" b="0" i="0" dirty="0"/>
            <a:t>Disaggregate by disability status</a:t>
          </a:r>
          <a:endParaRPr lang="en-US" sz="1600" dirty="0"/>
        </a:p>
      </dgm:t>
    </dgm:pt>
    <dgm:pt modelId="{F20B94F6-D9F1-274E-A042-6E0859FC5860}" type="parTrans" cxnId="{A33B674B-8E2D-D549-B703-88525577AC7A}">
      <dgm:prSet/>
      <dgm:spPr/>
      <dgm:t>
        <a:bodyPr/>
        <a:lstStyle/>
        <a:p>
          <a:endParaRPr lang="en-US" sz="1100"/>
        </a:p>
      </dgm:t>
    </dgm:pt>
    <dgm:pt modelId="{AB6A3426-79DA-574E-9F23-384B5EC105A6}" type="sibTrans" cxnId="{A33B674B-8E2D-D549-B703-88525577AC7A}">
      <dgm:prSet/>
      <dgm:spPr/>
      <dgm:t>
        <a:bodyPr/>
        <a:lstStyle/>
        <a:p>
          <a:endParaRPr lang="en-US" sz="1100"/>
        </a:p>
      </dgm:t>
    </dgm:pt>
    <dgm:pt modelId="{3A9204B5-22FF-3F45-93BF-C425DED67411}" type="pres">
      <dgm:prSet presAssocID="{A1AA05BD-9351-7F4C-B7E1-71D5F053D530}" presName="Name0" presStyleCnt="0">
        <dgm:presLayoutVars>
          <dgm:dir/>
          <dgm:resizeHandles val="exact"/>
        </dgm:presLayoutVars>
      </dgm:prSet>
      <dgm:spPr/>
    </dgm:pt>
    <dgm:pt modelId="{D162FCB1-1184-594C-9BA5-64CB9FF0FF58}" type="pres">
      <dgm:prSet presAssocID="{677EC0D4-DAF9-3243-942A-1C7EED8160F5}" presName="node" presStyleLbl="node1" presStyleIdx="0" presStyleCnt="3" custLinFactNeighborX="19189">
        <dgm:presLayoutVars>
          <dgm:bulletEnabled val="1"/>
        </dgm:presLayoutVars>
      </dgm:prSet>
      <dgm:spPr/>
    </dgm:pt>
    <dgm:pt modelId="{585CE7F1-0ACC-A448-8370-90B6A61211DB}" type="pres">
      <dgm:prSet presAssocID="{EA3EFDED-CFE0-D940-A013-B78BDD43CCDC}" presName="sibTrans" presStyleLbl="sibTrans2D1" presStyleIdx="0" presStyleCnt="2"/>
      <dgm:spPr/>
    </dgm:pt>
    <dgm:pt modelId="{9D70F55B-6FF9-5547-92B4-22B041714759}" type="pres">
      <dgm:prSet presAssocID="{EA3EFDED-CFE0-D940-A013-B78BDD43CCDC}" presName="connectorText" presStyleLbl="sibTrans2D1" presStyleIdx="0" presStyleCnt="2"/>
      <dgm:spPr/>
    </dgm:pt>
    <dgm:pt modelId="{AF441A45-57B9-A94A-B458-E55628048A82}" type="pres">
      <dgm:prSet presAssocID="{8D8AB0E5-C559-FA42-AB9D-B6EB4D478C8F}" presName="node" presStyleLbl="node1" presStyleIdx="1" presStyleCnt="3" custLinFactNeighborX="12429">
        <dgm:presLayoutVars>
          <dgm:bulletEnabled val="1"/>
        </dgm:presLayoutVars>
      </dgm:prSet>
      <dgm:spPr/>
    </dgm:pt>
    <dgm:pt modelId="{60732846-9901-AA43-ADFC-38939424EF94}" type="pres">
      <dgm:prSet presAssocID="{C3091245-A85A-D546-8970-218C8F160206}" presName="sibTrans" presStyleLbl="sibTrans2D1" presStyleIdx="1" presStyleCnt="2"/>
      <dgm:spPr/>
    </dgm:pt>
    <dgm:pt modelId="{B696EDDE-AA9A-D244-AF52-8762C90F215B}" type="pres">
      <dgm:prSet presAssocID="{C3091245-A85A-D546-8970-218C8F160206}" presName="connectorText" presStyleLbl="sibTrans2D1" presStyleIdx="1" presStyleCnt="2"/>
      <dgm:spPr/>
    </dgm:pt>
    <dgm:pt modelId="{44DAAB2D-CCB5-A44B-A86E-FD228FC474F4}" type="pres">
      <dgm:prSet presAssocID="{A599C3E1-4988-BD4B-A732-62D23B5F08BF}" presName="node" presStyleLbl="node1" presStyleIdx="2" presStyleCnt="3">
        <dgm:presLayoutVars>
          <dgm:bulletEnabled val="1"/>
        </dgm:presLayoutVars>
      </dgm:prSet>
      <dgm:spPr/>
    </dgm:pt>
  </dgm:ptLst>
  <dgm:cxnLst>
    <dgm:cxn modelId="{037CE615-2ECD-4241-BA52-A974844B945E}" type="presOf" srcId="{A1AA05BD-9351-7F4C-B7E1-71D5F053D530}" destId="{3A9204B5-22FF-3F45-93BF-C425DED67411}" srcOrd="0" destOrd="0" presId="urn:microsoft.com/office/officeart/2005/8/layout/process1"/>
    <dgm:cxn modelId="{4D726267-1FA8-A04C-A6D0-358ED8DB7810}" type="presOf" srcId="{EA3EFDED-CFE0-D940-A013-B78BDD43CCDC}" destId="{585CE7F1-0ACC-A448-8370-90B6A61211DB}" srcOrd="0" destOrd="0" presId="urn:microsoft.com/office/officeart/2005/8/layout/process1"/>
    <dgm:cxn modelId="{3B1FA847-332E-0E41-8A3E-8A7FC0501397}" type="presOf" srcId="{C3091245-A85A-D546-8970-218C8F160206}" destId="{B696EDDE-AA9A-D244-AF52-8762C90F215B}" srcOrd="1" destOrd="0" presId="urn:microsoft.com/office/officeart/2005/8/layout/process1"/>
    <dgm:cxn modelId="{A33B674B-8E2D-D549-B703-88525577AC7A}" srcId="{A1AA05BD-9351-7F4C-B7E1-71D5F053D530}" destId="{A599C3E1-4988-BD4B-A732-62D23B5F08BF}" srcOrd="2" destOrd="0" parTransId="{F20B94F6-D9F1-274E-A042-6E0859FC5860}" sibTransId="{AB6A3426-79DA-574E-9F23-384B5EC105A6}"/>
    <dgm:cxn modelId="{3EE55979-1481-8946-8ACE-670F7A963E45}" srcId="{A1AA05BD-9351-7F4C-B7E1-71D5F053D530}" destId="{8D8AB0E5-C559-FA42-AB9D-B6EB4D478C8F}" srcOrd="1" destOrd="0" parTransId="{793BAC4A-C048-7248-9F75-32FD60FC272F}" sibTransId="{C3091245-A85A-D546-8970-218C8F160206}"/>
    <dgm:cxn modelId="{C9F2FD59-6672-0F4D-AA09-64AA32ECDC23}" type="presOf" srcId="{EA3EFDED-CFE0-D940-A013-B78BDD43CCDC}" destId="{9D70F55B-6FF9-5547-92B4-22B041714759}" srcOrd="1" destOrd="0" presId="urn:microsoft.com/office/officeart/2005/8/layout/process1"/>
    <dgm:cxn modelId="{AFD8F791-396D-6645-8D4C-8C394B47EF9D}" type="presOf" srcId="{A599C3E1-4988-BD4B-A732-62D23B5F08BF}" destId="{44DAAB2D-CCB5-A44B-A86E-FD228FC474F4}" srcOrd="0" destOrd="0" presId="urn:microsoft.com/office/officeart/2005/8/layout/process1"/>
    <dgm:cxn modelId="{398A0993-C713-9140-A614-8DB898C9094D}" type="presOf" srcId="{677EC0D4-DAF9-3243-942A-1C7EED8160F5}" destId="{D162FCB1-1184-594C-9BA5-64CB9FF0FF58}" srcOrd="0" destOrd="0" presId="urn:microsoft.com/office/officeart/2005/8/layout/process1"/>
    <dgm:cxn modelId="{49127799-1621-DD4A-8C9C-F5B54EC238EF}" srcId="{A1AA05BD-9351-7F4C-B7E1-71D5F053D530}" destId="{677EC0D4-DAF9-3243-942A-1C7EED8160F5}" srcOrd="0" destOrd="0" parTransId="{F0BE39F2-E899-544B-95D2-48DCDCC9B0DC}" sibTransId="{EA3EFDED-CFE0-D940-A013-B78BDD43CCDC}"/>
    <dgm:cxn modelId="{12F7DCF5-13A8-1D43-A750-BBDCAC8235B2}" type="presOf" srcId="{C3091245-A85A-D546-8970-218C8F160206}" destId="{60732846-9901-AA43-ADFC-38939424EF94}" srcOrd="0" destOrd="0" presId="urn:microsoft.com/office/officeart/2005/8/layout/process1"/>
    <dgm:cxn modelId="{6C3564FE-E9F8-0A41-A642-2F19EFD75F4A}" type="presOf" srcId="{8D8AB0E5-C559-FA42-AB9D-B6EB4D478C8F}" destId="{AF441A45-57B9-A94A-B458-E55628048A82}" srcOrd="0" destOrd="0" presId="urn:microsoft.com/office/officeart/2005/8/layout/process1"/>
    <dgm:cxn modelId="{4D126AC6-EF09-794A-B526-63577878F311}" type="presParOf" srcId="{3A9204B5-22FF-3F45-93BF-C425DED67411}" destId="{D162FCB1-1184-594C-9BA5-64CB9FF0FF58}" srcOrd="0" destOrd="0" presId="urn:microsoft.com/office/officeart/2005/8/layout/process1"/>
    <dgm:cxn modelId="{E907E172-7AF5-E749-BE0A-FE9035F7BCDD}" type="presParOf" srcId="{3A9204B5-22FF-3F45-93BF-C425DED67411}" destId="{585CE7F1-0ACC-A448-8370-90B6A61211DB}" srcOrd="1" destOrd="0" presId="urn:microsoft.com/office/officeart/2005/8/layout/process1"/>
    <dgm:cxn modelId="{925A75C6-D1AD-164B-9070-63574B39A268}" type="presParOf" srcId="{585CE7F1-0ACC-A448-8370-90B6A61211DB}" destId="{9D70F55B-6FF9-5547-92B4-22B041714759}" srcOrd="0" destOrd="0" presId="urn:microsoft.com/office/officeart/2005/8/layout/process1"/>
    <dgm:cxn modelId="{1A0439FC-60F9-CF4D-A3A0-E0E4EB11678E}" type="presParOf" srcId="{3A9204B5-22FF-3F45-93BF-C425DED67411}" destId="{AF441A45-57B9-A94A-B458-E55628048A82}" srcOrd="2" destOrd="0" presId="urn:microsoft.com/office/officeart/2005/8/layout/process1"/>
    <dgm:cxn modelId="{37A617E7-C60D-4F41-8D3A-FE73C822AD3A}" type="presParOf" srcId="{3A9204B5-22FF-3F45-93BF-C425DED67411}" destId="{60732846-9901-AA43-ADFC-38939424EF94}" srcOrd="3" destOrd="0" presId="urn:microsoft.com/office/officeart/2005/8/layout/process1"/>
    <dgm:cxn modelId="{FF656BAC-433E-694F-A5BB-E005A5072CDA}" type="presParOf" srcId="{60732846-9901-AA43-ADFC-38939424EF94}" destId="{B696EDDE-AA9A-D244-AF52-8762C90F215B}" srcOrd="0" destOrd="0" presId="urn:microsoft.com/office/officeart/2005/8/layout/process1"/>
    <dgm:cxn modelId="{4AB598F2-9B77-CD46-9F4A-F6F925DB1740}" type="presParOf" srcId="{3A9204B5-22FF-3F45-93BF-C425DED67411}" destId="{44DAAB2D-CCB5-A44B-A86E-FD228FC474F4}" srcOrd="4" destOrd="0" presId="urn:microsoft.com/office/officeart/2005/8/layout/process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76937503-7550-41B3-8D88-C860E600B4A5}">
      <dgm:prSet phldr="0"/>
      <dgm:spPr/>
      <dgm:t>
        <a:bodyPr/>
        <a:lstStyle/>
        <a:p>
          <a:r>
            <a:rPr lang="en-US" b="0" i="0" dirty="0"/>
            <a:t>Presentation Content</a:t>
          </a:r>
          <a:endParaRPr lang="en-US" b="0" i="0" u="none" strike="noStrike" cap="none" baseline="0" noProof="0" dirty="0"/>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FA86CB1-135B-49EA-9F38-84741FB418E0}">
      <dgm:prSet phldr="0"/>
      <dgm:spPr/>
      <dgm:t>
        <a:bodyPr/>
        <a:lstStyle/>
        <a:p>
          <a:pPr marR="0" eaLnBrk="1" fontAlgn="auto" latinLnBrk="0" hangingPunct="1">
            <a:buClrTx/>
            <a:buSzTx/>
            <a:buFont typeface="Arial" panose="020B0604020202020204" pitchFamily="34" charset="0"/>
            <a:buChar char="•"/>
            <a:tabLst/>
            <a:defRPr/>
          </a:pPr>
          <a:r>
            <a:rPr lang="en-US" b="0" i="0" dirty="0"/>
            <a:t>Glows &amp; Grows: School-Family Partnerships</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DB9C48C1-D1E9-428A-AC08-9307450B90C2}" type="parTrans" cxnId="{B44CF420-34AD-460C-BE71-7F0EF56F364F}">
      <dgm:prSet/>
      <dgm:spPr/>
      <dgm:t>
        <a:bodyPr/>
        <a:lstStyle/>
        <a:p>
          <a:endParaRPr lang="en-US"/>
        </a:p>
      </dgm:t>
    </dgm:pt>
    <dgm:pt modelId="{638EFE1E-F90B-4C73-9EB6-84C8F4343C53}" type="sibTrans" cxnId="{B44CF420-34AD-460C-BE71-7F0EF56F364F}">
      <dgm:prSet/>
      <dgm:spPr/>
      <dgm:t>
        <a:bodyPr/>
        <a:lstStyle/>
        <a:p>
          <a:endParaRPr lang="en-US"/>
        </a:p>
      </dgm:t>
    </dgm:pt>
    <dgm:pt modelId="{F6699137-B6AD-4C02-879E-AEC3707F1CAA}">
      <dgm:prSet phldr="0"/>
      <dgm:spPr/>
      <dgm:t>
        <a:bodyPr/>
        <a:lstStyle/>
        <a:p>
          <a:pPr marR="0" eaLnBrk="1" fontAlgn="auto" latinLnBrk="0" hangingPunct="1">
            <a:buClrTx/>
            <a:buSzTx/>
            <a:buFont typeface="Arial" panose="020B0604020202020204" pitchFamily="34" charset="0"/>
            <a:buChar char="•"/>
            <a:tabLst/>
            <a:defRPr/>
          </a:pPr>
          <a:r>
            <a:rPr lang="en-US" b="0" i="0" dirty="0"/>
            <a:t>Equity Review</a:t>
          </a:r>
        </a:p>
      </dgm:t>
    </dgm:pt>
    <dgm:pt modelId="{33069DC7-2EDF-4604-8910-5D425B9B5588}" type="parTrans" cxnId="{A9E91721-2ADB-407B-BA75-84C07108328A}">
      <dgm:prSet/>
      <dgm:spPr/>
      <dgm:t>
        <a:bodyPr/>
        <a:lstStyle/>
        <a:p>
          <a:endParaRPr lang="en-US"/>
        </a:p>
      </dgm:t>
    </dgm:pt>
    <dgm:pt modelId="{F6D6E14E-05B4-451D-B8D3-9205EFACE56F}" type="sibTrans" cxnId="{A9E91721-2ADB-407B-BA75-84C07108328A}">
      <dgm:prSet/>
      <dgm:spPr/>
      <dgm:t>
        <a:bodyPr/>
        <a:lstStyle/>
        <a:p>
          <a:endParaRPr lang="en-US"/>
        </a:p>
      </dgm:t>
    </dgm:pt>
    <dgm:pt modelId="{2EC0FACE-BD09-47CD-938A-10AE49A0B720}">
      <dgm:prSet phldr="0"/>
      <dgm:spPr/>
      <dgm:t>
        <a:bodyPr/>
        <a:lstStyle/>
        <a:p>
          <a:pPr marR="0" eaLnBrk="1" fontAlgn="auto" latinLnBrk="0" hangingPunct="1">
            <a:buClrTx/>
            <a:buSzTx/>
            <a:buFont typeface="Arial" panose="020B0604020202020204" pitchFamily="34" charset="0"/>
            <a:buChar char="•"/>
            <a:tabLst/>
            <a:defRPr/>
          </a:pPr>
          <a:r>
            <a:rPr lang="en-US" b="0" i="0" dirty="0"/>
            <a:t>Looking Ahead: March Poster session!</a:t>
          </a:r>
        </a:p>
      </dgm:t>
    </dgm:pt>
    <dgm:pt modelId="{21F35727-FA35-42DA-8F84-326E4149DD68}" type="parTrans" cxnId="{7136CECC-E6D6-4906-84A6-145DD46AD674}">
      <dgm:prSet/>
      <dgm:spPr/>
      <dgm:t>
        <a:bodyPr/>
        <a:lstStyle/>
        <a:p>
          <a:endParaRPr lang="en-US"/>
        </a:p>
      </dgm:t>
    </dgm:pt>
    <dgm:pt modelId="{FC026AC4-2C15-4399-9450-96E7170452CD}" type="sibTrans" cxnId="{7136CECC-E6D6-4906-84A6-145DD46AD674}">
      <dgm:prSet/>
      <dgm:spPr/>
      <dgm:t>
        <a:bodyPr/>
        <a:lstStyle/>
        <a:p>
          <a:endParaRPr lang="en-US"/>
        </a:p>
      </dgm:t>
    </dgm:pt>
    <dgm:pt modelId="{145C08BE-C905-47FF-A459-09EDCD82AF83}">
      <dgm:prSet/>
      <dgm:spPr/>
      <dgm:t>
        <a:bodyPr/>
        <a:lstStyle/>
        <a:p>
          <a:r>
            <a:rPr lang="en-US" b="0" i="0" dirty="0"/>
            <a:t>Coaches</a:t>
          </a:r>
          <a:r>
            <a:rPr lang="en-US" dirty="0"/>
            <a:t> T</a:t>
          </a:r>
          <a:r>
            <a:rPr lang="en-US" b="0" i="0" dirty="0"/>
            <a:t>asks</a:t>
          </a:r>
          <a:endParaRPr lang="en-US" dirty="0"/>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74BC8BA9-9D7E-41C1-8317-33094900A98A}" type="parTrans" cxnId="{8BF428C9-F6E2-43B0-9580-4F963A64224E}">
      <dgm:prSet/>
      <dgm:spPr/>
      <dgm:t>
        <a:bodyPr/>
        <a:lstStyle/>
        <a:p>
          <a:endParaRPr lang="en-US"/>
        </a:p>
      </dgm:t>
    </dgm:pt>
    <dgm:pt modelId="{D5B1577D-F711-4BD1-81BC-B63238742CE8}" type="sibTrans" cxnId="{8BF428C9-F6E2-43B0-9580-4F963A64224E}">
      <dgm:prSet/>
      <dgm:spPr/>
      <dgm:t>
        <a:bodyPr/>
        <a:lstStyle/>
        <a:p>
          <a:endParaRPr lang="en-US"/>
        </a:p>
      </dgm:t>
    </dgm:pt>
    <dgm:pt modelId="{3F3AB2B7-7AA6-4782-82EC-02C93456282A}">
      <dgm:prSet phldr="0"/>
      <dgm:spPr/>
      <dgm:t>
        <a:bodyPr/>
        <a:lstStyle/>
        <a:p>
          <a:pPr>
            <a:buFont typeface="Arial" panose="020B0604020202020204" pitchFamily="34" charset="0"/>
            <a:buChar char="•"/>
          </a:pPr>
          <a:r>
            <a:rPr lang="en-US" b="0" i="0" dirty="0"/>
            <a:t>Review areas where your PBIS Framework can be more culturally responsive. Discuss with your team and action </a:t>
          </a:r>
          <a:r>
            <a:rPr lang="en-US" b="0" i="0" dirty="0">
              <a:latin typeface="Arial"/>
            </a:rPr>
            <a:t>plan</a:t>
          </a:r>
          <a:r>
            <a:rPr lang="en-US" b="0" i="0" dirty="0"/>
            <a:t>.</a:t>
          </a:r>
        </a:p>
      </dgm:t>
      <dgm:extLst>
        <a:ext uri="{E40237B7-FDA0-4F09-8148-C483321AD2D9}">
          <dgm14:cNvPr xmlns:dgm14="http://schemas.microsoft.com/office/drawing/2010/diagram" id="0" name="" descr="Presentation Content:&#10; PBIS Academy Year 3 Training and Support Structure,&#10; Sustainability Factors – Team Functioning,&#10; Glows &amp; Grows: PBIS Rollout&#10;Coaches’ Tasks:&#10; Complete Communication Survey for list of team members with emails for event reminders,&#10;  Submit Advanced Action Plan with Team/Meeting portion completed in Canvas,&#10; Complete and send in your PBIS Assessment Coordinator Form.&#10;"/>
        </a:ext>
      </dgm:extLst>
    </dgm:pt>
    <dgm:pt modelId="{61F159E0-B770-4655-BD3A-13C64E58DDC8}" type="parTrans" cxnId="{646C635B-B769-4A6B-9271-F241B2A25FB3}">
      <dgm:prSet/>
      <dgm:spPr/>
      <dgm:t>
        <a:bodyPr/>
        <a:lstStyle/>
        <a:p>
          <a:endParaRPr lang="en-US"/>
        </a:p>
      </dgm:t>
    </dgm:pt>
    <dgm:pt modelId="{787FD5F2-4476-4FD1-AEE6-2D5CA08E824E}" type="sibTrans" cxnId="{646C635B-B769-4A6B-9271-F241B2A25FB3}">
      <dgm:prSet/>
      <dgm:spPr/>
      <dgm:t>
        <a:bodyPr/>
        <a:lstStyle/>
        <a:p>
          <a:endParaRPr lang="en-US"/>
        </a:p>
      </dgm:t>
    </dgm:pt>
    <dgm:pt modelId="{5F21E4C3-3261-4BAE-8149-8CFA7161A80C}">
      <dgm:prSet phldr="0"/>
      <dgm:spPr/>
      <dgm:t>
        <a:bodyPr/>
        <a:lstStyle/>
        <a:p>
          <a:r>
            <a:rPr lang="en-US" b="0" i="0" dirty="0"/>
            <a:t>Discuss with your team what you may want to include on your poster during the March team training.</a:t>
          </a:r>
        </a:p>
      </dgm:t>
    </dgm:pt>
    <dgm:pt modelId="{A4A9BF39-BD0B-481A-9F0A-FF0780922533}" type="parTrans" cxnId="{FAFCDB8C-8577-4630-8A71-F9340F72B88F}">
      <dgm:prSet/>
      <dgm:spPr/>
      <dgm:t>
        <a:bodyPr/>
        <a:lstStyle/>
        <a:p>
          <a:endParaRPr lang="en-US"/>
        </a:p>
      </dgm:t>
    </dgm:pt>
    <dgm:pt modelId="{92B7696F-06C1-4BA0-A018-DA2B50C418BF}" type="sibTrans" cxnId="{FAFCDB8C-8577-4630-8A71-F9340F72B88F}">
      <dgm:prSet/>
      <dgm:spPr/>
      <dgm:t>
        <a:bodyPr/>
        <a:lstStyle/>
        <a:p>
          <a:endParaRPr lang="en-US"/>
        </a:p>
      </dgm:t>
    </dgm:pt>
    <dgm:pt modelId="{5163159C-AA45-49D0-A281-701FEAF958A1}">
      <dgm:prSet phldr="0"/>
      <dgm:spPr/>
      <dgm:t>
        <a:bodyPr/>
        <a:lstStyle/>
        <a:p>
          <a:pPr marR="0" eaLnBrk="1" fontAlgn="auto" latinLnBrk="0" hangingPunct="1">
            <a:tabLst/>
            <a:defRPr/>
          </a:pPr>
          <a:r>
            <a:rPr lang="en-US" b="0" i="0" dirty="0"/>
            <a:t>Resource Spotlight</a:t>
          </a:r>
        </a:p>
      </dgm:t>
    </dgm:pt>
    <dgm:pt modelId="{F6C18AAF-7FA6-4E10-A62E-53F9F74BB0C5}" type="parTrans" cxnId="{465FB85E-56A8-4072-819B-E79FD69D42DA}">
      <dgm:prSet/>
      <dgm:spPr/>
    </dgm:pt>
    <dgm:pt modelId="{310B55E7-E06C-4FAD-B19B-0F588B457447}" type="sibTrans" cxnId="{465FB85E-56A8-4072-819B-E79FD69D42DA}">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custScaleX="99132" custScaleY="97326">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5141C5C9-BEDE-4857-A38D-615C947B8108}" type="pres">
      <dgm:prSet presAssocID="{145C08BE-C905-47FF-A459-09EDCD82AF83}" presName="parentLin" presStyleCnt="0"/>
      <dgm:spPr/>
    </dgm:pt>
    <dgm:pt modelId="{3AEF0521-2560-4248-93D8-AB77410B6FE5}" type="pres">
      <dgm:prSet presAssocID="{145C08BE-C905-47FF-A459-09EDCD82AF83}" presName="parentLeftMargin" presStyleLbl="node1" presStyleIdx="0" presStyleCnt="2" custScaleY="1509218"/>
      <dgm:spPr/>
    </dgm:pt>
    <dgm:pt modelId="{C8A02AA2-BB9F-44E5-B5DE-2D6E56749085}" type="pres">
      <dgm:prSet presAssocID="{145C08BE-C905-47FF-A459-09EDCD82AF83}" presName="parentText" presStyleLbl="node1" presStyleIdx="1" presStyleCnt="2">
        <dgm:presLayoutVars>
          <dgm:chMax val="0"/>
          <dgm:bulletEnabled val="1"/>
        </dgm:presLayoutVars>
      </dgm:prSet>
      <dgm:spPr/>
    </dgm:pt>
    <dgm:pt modelId="{1284794E-CDEA-492E-BE91-D4A9E1DAF7D5}" type="pres">
      <dgm:prSet presAssocID="{145C08BE-C905-47FF-A459-09EDCD82AF83}" presName="negativeSpace" presStyleCnt="0"/>
      <dgm:spPr/>
    </dgm:pt>
    <dgm:pt modelId="{0D6B9F3E-B464-438E-883B-0916B346DACF}" type="pres">
      <dgm:prSet presAssocID="{145C08BE-C905-47FF-A459-09EDCD82AF83}" presName="childText" presStyleLbl="conFgAcc1" presStyleIdx="1" presStyleCnt="2" custScaleY="76187">
        <dgm:presLayoutVars>
          <dgm:bulletEnabled val="1"/>
        </dgm:presLayoutVars>
      </dgm:prSet>
      <dgm:spPr>
        <a:prstGeom prst="roundRect">
          <a:avLst/>
        </a:prstGeom>
      </dgm:spPr>
    </dgm:pt>
  </dgm:ptLst>
  <dgm:cxnLst>
    <dgm:cxn modelId="{586BF203-D349-4ECD-9171-FC36F02C94ED}" type="presOf" srcId="{76937503-7550-41B3-8D88-C860E600B4A5}" destId="{24EE546A-203E-45A1-AB96-5A4CB77AC5EC}" srcOrd="1" destOrd="0" presId="urn:microsoft.com/office/officeart/2005/8/layout/list1"/>
    <dgm:cxn modelId="{CAEAD604-80F9-40FF-8DD1-C578E93B90AB}" type="presOf" srcId="{2FA86CB1-135B-49EA-9F38-84741FB418E0}" destId="{CDAAD9AB-76BA-4F20-9C80-4020D86AF54F}" srcOrd="0" destOrd="0"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B44CF420-34AD-460C-BE71-7F0EF56F364F}" srcId="{76937503-7550-41B3-8D88-C860E600B4A5}" destId="{2FA86CB1-135B-49EA-9F38-84741FB418E0}" srcOrd="0" destOrd="0" parTransId="{DB9C48C1-D1E9-428A-AC08-9307450B90C2}" sibTransId="{638EFE1E-F90B-4C73-9EB6-84C8F4343C53}"/>
    <dgm:cxn modelId="{A9E91721-2ADB-407B-BA75-84C07108328A}" srcId="{76937503-7550-41B3-8D88-C860E600B4A5}" destId="{F6699137-B6AD-4C02-879E-AEC3707F1CAA}" srcOrd="2" destOrd="0" parTransId="{33069DC7-2EDF-4604-8910-5D425B9B5588}" sibTransId="{F6D6E14E-05B4-451D-B8D3-9205EFACE56F}"/>
    <dgm:cxn modelId="{73D3402B-2AA4-4A3B-9EB2-AC30E003594D}" type="presOf" srcId="{5F21E4C3-3261-4BAE-8149-8CFA7161A80C}" destId="{0D6B9F3E-B464-438E-883B-0916B346DACF}" srcOrd="0" destOrd="1" presId="urn:microsoft.com/office/officeart/2005/8/layout/list1"/>
    <dgm:cxn modelId="{646C635B-B769-4A6B-9271-F241B2A25FB3}" srcId="{145C08BE-C905-47FF-A459-09EDCD82AF83}" destId="{3F3AB2B7-7AA6-4782-82EC-02C93456282A}" srcOrd="0" destOrd="0" parTransId="{61F159E0-B770-4655-BD3A-13C64E58DDC8}" sibTransId="{787FD5F2-4476-4FD1-AEE6-2D5CA08E824E}"/>
    <dgm:cxn modelId="{465FB85E-56A8-4072-819B-E79FD69D42DA}" srcId="{76937503-7550-41B3-8D88-C860E600B4A5}" destId="{5163159C-AA45-49D0-A281-701FEAF958A1}" srcOrd="1" destOrd="0" parTransId="{F6C18AAF-7FA6-4E10-A62E-53F9F74BB0C5}" sibTransId="{310B55E7-E06C-4FAD-B19B-0F588B457447}"/>
    <dgm:cxn modelId="{DF47EC45-43B1-4291-93D1-77D5CCF836DC}" type="presOf" srcId="{2EC0FACE-BD09-47CD-938A-10AE49A0B720}" destId="{CDAAD9AB-76BA-4F20-9C80-4020D86AF54F}" srcOrd="0" destOrd="3" presId="urn:microsoft.com/office/officeart/2005/8/layout/list1"/>
    <dgm:cxn modelId="{3507DC74-BB1A-3747-A4EB-3A2F2AFF0C2A}" type="presOf" srcId="{139B28B7-98AE-2442-8242-E675E9F54483}" destId="{107712AD-F0E7-8045-90F3-AA033147F7E7}" srcOrd="0" destOrd="0" presId="urn:microsoft.com/office/officeart/2005/8/layout/list1"/>
    <dgm:cxn modelId="{FD043455-4B9B-4256-B541-0EB79980DB2D}" type="presOf" srcId="{145C08BE-C905-47FF-A459-09EDCD82AF83}" destId="{C8A02AA2-BB9F-44E5-B5DE-2D6E56749085}" srcOrd="1" destOrd="0" presId="urn:microsoft.com/office/officeart/2005/8/layout/list1"/>
    <dgm:cxn modelId="{F567D288-5DF3-45FB-A747-8864B63734E2}" type="presOf" srcId="{145C08BE-C905-47FF-A459-09EDCD82AF83}" destId="{3AEF0521-2560-4248-93D8-AB77410B6FE5}" srcOrd="0" destOrd="0" presId="urn:microsoft.com/office/officeart/2005/8/layout/list1"/>
    <dgm:cxn modelId="{FAFCDB8C-8577-4630-8A71-F9340F72B88F}" srcId="{145C08BE-C905-47FF-A459-09EDCD82AF83}" destId="{5F21E4C3-3261-4BAE-8149-8CFA7161A80C}" srcOrd="1" destOrd="0" parTransId="{A4A9BF39-BD0B-481A-9F0A-FF0780922533}" sibTransId="{92B7696F-06C1-4BA0-A018-DA2B50C418BF}"/>
    <dgm:cxn modelId="{BD11C998-69D1-425E-BFBF-E6C87DA8ACE0}" type="presOf" srcId="{F6699137-B6AD-4C02-879E-AEC3707F1CAA}" destId="{CDAAD9AB-76BA-4F20-9C80-4020D86AF54F}" srcOrd="0" destOrd="2" presId="urn:microsoft.com/office/officeart/2005/8/layout/list1"/>
    <dgm:cxn modelId="{CCD73AB1-015D-4A90-B611-AEB08BFB3269}" type="presOf" srcId="{3F3AB2B7-7AA6-4782-82EC-02C93456282A}" destId="{0D6B9F3E-B464-438E-883B-0916B346DACF}" srcOrd="0" destOrd="0" presId="urn:microsoft.com/office/officeart/2005/8/layout/list1"/>
    <dgm:cxn modelId="{37E99CB2-0FD9-4531-9CC1-3F1582E0302F}" type="presOf" srcId="{76937503-7550-41B3-8D88-C860E600B4A5}" destId="{3E253364-FB35-42F8-9CB7-634D0DF472D6}" srcOrd="0" destOrd="0" presId="urn:microsoft.com/office/officeart/2005/8/layout/list1"/>
    <dgm:cxn modelId="{8BF428C9-F6E2-43B0-9580-4F963A64224E}" srcId="{139B28B7-98AE-2442-8242-E675E9F54483}" destId="{145C08BE-C905-47FF-A459-09EDCD82AF83}" srcOrd="1" destOrd="0" parTransId="{74BC8BA9-9D7E-41C1-8317-33094900A98A}" sibTransId="{D5B1577D-F711-4BD1-81BC-B63238742CE8}"/>
    <dgm:cxn modelId="{7136CECC-E6D6-4906-84A6-145DD46AD674}" srcId="{76937503-7550-41B3-8D88-C860E600B4A5}" destId="{2EC0FACE-BD09-47CD-938A-10AE49A0B720}" srcOrd="3" destOrd="0" parTransId="{21F35727-FA35-42DA-8F84-326E4149DD68}" sibTransId="{FC026AC4-2C15-4399-9450-96E7170452CD}"/>
    <dgm:cxn modelId="{42C226DF-AAA2-41B5-A106-72A4B17C29E3}" type="presOf" srcId="{5163159C-AA45-49D0-A281-701FEAF958A1}" destId="{CDAAD9AB-76BA-4F20-9C80-4020D86AF54F}" srcOrd="0" destOrd="1" presId="urn:microsoft.com/office/officeart/2005/8/layout/list1"/>
    <dgm:cxn modelId="{BC95A857-E074-4B6B-81AA-58A1F3B8F30B}" type="presParOf" srcId="{107712AD-F0E7-8045-90F3-AA033147F7E7}" destId="{99F85151-3D39-4456-9783-D2B61E40612E}" srcOrd="0" destOrd="0" presId="urn:microsoft.com/office/officeart/2005/8/layout/list1"/>
    <dgm:cxn modelId="{EDFC3823-E1E9-4884-9189-3A0CEE8B7CEC}" type="presParOf" srcId="{99F85151-3D39-4456-9783-D2B61E40612E}" destId="{3E253364-FB35-42F8-9CB7-634D0DF472D6}" srcOrd="0" destOrd="0" presId="urn:microsoft.com/office/officeart/2005/8/layout/list1"/>
    <dgm:cxn modelId="{8C43BC12-3508-46C3-9667-CEF120F18509}" type="presParOf" srcId="{99F85151-3D39-4456-9783-D2B61E40612E}" destId="{24EE546A-203E-45A1-AB96-5A4CB77AC5EC}" srcOrd="1" destOrd="0" presId="urn:microsoft.com/office/officeart/2005/8/layout/list1"/>
    <dgm:cxn modelId="{850472E1-26BB-4E76-A4ED-C4E50C1EAE2B}" type="presParOf" srcId="{107712AD-F0E7-8045-90F3-AA033147F7E7}" destId="{1DD4E0C0-9F60-4F65-BB07-79CA80226C0A}" srcOrd="1" destOrd="0" presId="urn:microsoft.com/office/officeart/2005/8/layout/list1"/>
    <dgm:cxn modelId="{E59C3BAC-D0D6-4073-AD7D-2CCE77A80C84}" type="presParOf" srcId="{107712AD-F0E7-8045-90F3-AA033147F7E7}" destId="{CDAAD9AB-76BA-4F20-9C80-4020D86AF54F}" srcOrd="2" destOrd="0" presId="urn:microsoft.com/office/officeart/2005/8/layout/list1"/>
    <dgm:cxn modelId="{B838846C-1CB4-459B-A539-ECE81C818916}" type="presParOf" srcId="{107712AD-F0E7-8045-90F3-AA033147F7E7}" destId="{5E61BAE6-473E-4263-8FBF-76A396FC3E1D}" srcOrd="3" destOrd="0" presId="urn:microsoft.com/office/officeart/2005/8/layout/list1"/>
    <dgm:cxn modelId="{C2CB86B8-EB57-4B35-A2E0-49FBFEFF179F}" type="presParOf" srcId="{107712AD-F0E7-8045-90F3-AA033147F7E7}" destId="{5141C5C9-BEDE-4857-A38D-615C947B8108}" srcOrd="4" destOrd="0" presId="urn:microsoft.com/office/officeart/2005/8/layout/list1"/>
    <dgm:cxn modelId="{CD8BE417-A196-459E-AD16-512AC2C29E38}" type="presParOf" srcId="{5141C5C9-BEDE-4857-A38D-615C947B8108}" destId="{3AEF0521-2560-4248-93D8-AB77410B6FE5}" srcOrd="0" destOrd="0" presId="urn:microsoft.com/office/officeart/2005/8/layout/list1"/>
    <dgm:cxn modelId="{125F7B0F-91A5-4FA5-99FA-3B3401EEF3AF}" type="presParOf" srcId="{5141C5C9-BEDE-4857-A38D-615C947B8108}" destId="{C8A02AA2-BB9F-44E5-B5DE-2D6E56749085}" srcOrd="1" destOrd="0" presId="urn:microsoft.com/office/officeart/2005/8/layout/list1"/>
    <dgm:cxn modelId="{808B927C-0D63-4A60-B8BA-973DAC5CD067}" type="presParOf" srcId="{107712AD-F0E7-8045-90F3-AA033147F7E7}" destId="{1284794E-CDEA-492E-BE91-D4A9E1DAF7D5}" srcOrd="5" destOrd="0" presId="urn:microsoft.com/office/officeart/2005/8/layout/list1"/>
    <dgm:cxn modelId="{A3878B50-C4A7-46B3-9287-DAE42A6F2E95}" type="presParOf" srcId="{107712AD-F0E7-8045-90F3-AA033147F7E7}" destId="{0D6B9F3E-B464-438E-883B-0916B346DAC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If you have questions or comments:</a:t>
          </a:r>
        </a:p>
        <a:p>
          <a:pPr marL="457200" lvl="2" indent="-228600" algn="l" defTabSz="889000">
            <a:lnSpc>
              <a:spcPct val="90000"/>
            </a:lnSpc>
            <a:spcBef>
              <a:spcPct val="0"/>
            </a:spcBef>
            <a:spcAft>
              <a:spcPct val="15000"/>
            </a:spcAft>
            <a:buChar char="•"/>
          </a:pPr>
          <a:r>
            <a:rPr lang="en-US" sz="2000" kern="1200"/>
            <a:t>unmute</a:t>
          </a:r>
        </a:p>
        <a:p>
          <a:pPr marL="457200" lvl="2" indent="-228600" algn="l" defTabSz="889000">
            <a:lnSpc>
              <a:spcPct val="90000"/>
            </a:lnSpc>
            <a:spcBef>
              <a:spcPct val="0"/>
            </a:spcBef>
            <a:spcAft>
              <a:spcPct val="15000"/>
            </a:spcAft>
            <a:buChar char="•"/>
          </a:pPr>
          <a:r>
            <a:rPr lang="en-US" sz="2000" kern="1200"/>
            <a:t>use the chat box</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22465-5E07-4550-90E6-5D9A257537E4}">
      <dsp:nvSpPr>
        <dsp:cNvPr id="0" name=""/>
        <dsp:cNvSpPr/>
      </dsp:nvSpPr>
      <dsp:spPr>
        <a:xfrm>
          <a:off x="0" y="441698"/>
          <a:ext cx="8760738" cy="2204705"/>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84" tIns="374904" rIns="685884" bIns="128016" numCol="1" spcCol="1270" anchor="t" anchorCtr="0">
          <a:noAutofit/>
        </a:bodyPr>
        <a:lstStyle/>
        <a:p>
          <a:pPr marL="1714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dirty="0">
              <a:latin typeface="Hind Vadodara" panose="020B0604020202020204" charset="0"/>
              <a:cs typeface="Hind Vadodara" panose="020B0604020202020204" charset="0"/>
            </a:rPr>
            <a:t>Glows &amp; Grows: School-Family Partnerships</a:t>
          </a:r>
          <a:endParaRPr lang="en-US" sz="1800" kern="1200" dirty="0"/>
        </a:p>
        <a:p>
          <a:pPr marL="1714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dirty="0">
              <a:latin typeface="Hind Vadodara"/>
              <a:cs typeface="Hind Vadodara"/>
            </a:rPr>
            <a:t>Resource Spotlight</a:t>
          </a:r>
        </a:p>
        <a:p>
          <a:pPr marL="1714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dirty="0">
              <a:latin typeface="Hind Vadodara" panose="020B0604020202020204" charset="0"/>
              <a:cs typeface="Hind Vadodara" panose="020B0604020202020204" charset="0"/>
            </a:rPr>
            <a:t>Equity Review</a:t>
          </a:r>
        </a:p>
        <a:p>
          <a:pPr marL="1714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1800" b="0" i="0" kern="1200" dirty="0">
              <a:latin typeface="Hind Vadodara" panose="020B0604020202020204" charset="0"/>
              <a:cs typeface="Hind Vadodara" panose="020B0604020202020204" charset="0"/>
            </a:rPr>
            <a:t>Looking Ahead: March Poster session!</a:t>
          </a:r>
        </a:p>
      </dsp:txBody>
      <dsp:txXfrm>
        <a:off x="107625" y="549323"/>
        <a:ext cx="8545488" cy="1989455"/>
      </dsp:txXfrm>
    </dsp:sp>
    <dsp:sp modelId="{B661E3DA-218E-4C6C-988A-ED5C2F6D480E}">
      <dsp:nvSpPr>
        <dsp:cNvPr id="0" name=""/>
        <dsp:cNvSpPr/>
      </dsp:nvSpPr>
      <dsp:spPr>
        <a:xfrm>
          <a:off x="441872" y="43178"/>
          <a:ext cx="6186213" cy="797040"/>
        </a:xfrm>
        <a:prstGeom prst="round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824" tIns="0" rIns="233824" bIns="0" numCol="1" spcCol="1270" anchor="ctr" anchorCtr="0">
          <a:noAutofit/>
        </a:bodyPr>
        <a:lstStyle/>
        <a:p>
          <a:pPr marL="0" lvl="0" indent="0" algn="l" defTabSz="800100">
            <a:lnSpc>
              <a:spcPct val="90000"/>
            </a:lnSpc>
            <a:spcBef>
              <a:spcPct val="0"/>
            </a:spcBef>
            <a:spcAft>
              <a:spcPct val="35000"/>
            </a:spcAft>
            <a:buNone/>
          </a:pPr>
          <a:r>
            <a:rPr lang="en-US" sz="1800" kern="1200" dirty="0"/>
            <a:t>Presentation Content</a:t>
          </a:r>
        </a:p>
      </dsp:txBody>
      <dsp:txXfrm>
        <a:off x="480780" y="82086"/>
        <a:ext cx="6108397" cy="719224"/>
      </dsp:txXfrm>
    </dsp:sp>
    <dsp:sp modelId="{7AAAA4F1-6BC5-496A-9F40-BBDA8721CAA0}">
      <dsp:nvSpPr>
        <dsp:cNvPr id="0" name=""/>
        <dsp:cNvSpPr/>
      </dsp:nvSpPr>
      <dsp:spPr>
        <a:xfrm>
          <a:off x="0" y="3190723"/>
          <a:ext cx="8837448" cy="2184764"/>
        </a:xfrm>
        <a:prstGeom prst="roundRect">
          <a:avLst/>
        </a:prstGeom>
        <a:solidFill>
          <a:schemeClr val="lt1">
            <a:alpha val="90000"/>
            <a:hueOff val="0"/>
            <a:satOff val="0"/>
            <a:lumOff val="0"/>
            <a:alphaOff val="0"/>
          </a:schemeClr>
        </a:solidFill>
        <a:ln w="25400" cap="flat" cmpd="sng" algn="ctr">
          <a:solidFill>
            <a:schemeClr val="accent5"/>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84" tIns="374904" rIns="685884" bIns="128016" numCol="1" spcCol="1270" anchor="t" anchorCtr="0">
          <a:noAutofit/>
        </a:bodyPr>
        <a:lstStyle/>
        <a:p>
          <a:pPr marL="171450" lvl="1" indent="-171450" algn="l" defTabSz="800100" rtl="0">
            <a:lnSpc>
              <a:spcPct val="90000"/>
            </a:lnSpc>
            <a:spcBef>
              <a:spcPct val="0"/>
            </a:spcBef>
            <a:spcAft>
              <a:spcPct val="15000"/>
            </a:spcAft>
            <a:buChar char="•"/>
          </a:pPr>
          <a:r>
            <a:rPr lang="en-US" sz="1800" b="0" i="0" kern="1200" dirty="0"/>
            <a:t>Review areas where your PBIS Framework can be more culturally responsive. Discuss with your team and action </a:t>
          </a:r>
          <a:r>
            <a:rPr lang="en-US" sz="1800" b="0" i="0" kern="1200" dirty="0">
              <a:latin typeface="Arial"/>
            </a:rPr>
            <a:t>plan</a:t>
          </a:r>
          <a:r>
            <a:rPr lang="en-US" sz="1800" b="0" i="0" kern="1200" dirty="0"/>
            <a:t>.</a:t>
          </a:r>
          <a:endParaRPr lang="en-US" sz="1800" b="0" i="0" kern="1200" dirty="0">
            <a:latin typeface="Hind Vadodara"/>
            <a:cs typeface="Hind Vadodara"/>
          </a:endParaRPr>
        </a:p>
        <a:p>
          <a:pPr marL="171450" lvl="1" indent="-171450" algn="l" defTabSz="800100" rtl="0">
            <a:lnSpc>
              <a:spcPct val="90000"/>
            </a:lnSpc>
            <a:spcBef>
              <a:spcPct val="0"/>
            </a:spcBef>
            <a:spcAft>
              <a:spcPct val="15000"/>
            </a:spcAft>
            <a:buChar char="•"/>
          </a:pPr>
          <a:r>
            <a:rPr lang="en-US" sz="1800" b="0" i="0" kern="1200" dirty="0"/>
            <a:t>Discuss with your team what you may want to include on your poster during the March team training.</a:t>
          </a:r>
        </a:p>
      </dsp:txBody>
      <dsp:txXfrm>
        <a:off x="106651" y="3297374"/>
        <a:ext cx="8624146" cy="1971462"/>
      </dsp:txXfrm>
    </dsp:sp>
    <dsp:sp modelId="{991FF1E6-6FF8-43D9-A027-11256515D6B0}">
      <dsp:nvSpPr>
        <dsp:cNvPr id="0" name=""/>
        <dsp:cNvSpPr/>
      </dsp:nvSpPr>
      <dsp:spPr>
        <a:xfrm>
          <a:off x="441872" y="2792203"/>
          <a:ext cx="6186213" cy="79704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3824" tIns="0" rIns="233824" bIns="0" numCol="1" spcCol="1270" anchor="ctr" anchorCtr="0">
          <a:noAutofit/>
        </a:bodyPr>
        <a:lstStyle/>
        <a:p>
          <a:pPr marL="0" lvl="0" indent="0" algn="l" defTabSz="800100">
            <a:lnSpc>
              <a:spcPct val="90000"/>
            </a:lnSpc>
            <a:spcBef>
              <a:spcPct val="0"/>
            </a:spcBef>
            <a:spcAft>
              <a:spcPct val="35000"/>
            </a:spcAft>
            <a:buNone/>
          </a:pPr>
          <a:r>
            <a:rPr lang="en-US" sz="1800" kern="1200" dirty="0"/>
            <a:t>Coaches Tasks</a:t>
          </a:r>
        </a:p>
      </dsp:txBody>
      <dsp:txXfrm>
        <a:off x="480780" y="2831111"/>
        <a:ext cx="6108397"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EF586-D438-9F41-84C5-B24AF7D7D954}">
      <dsp:nvSpPr>
        <dsp:cNvPr id="0" name=""/>
        <dsp:cNvSpPr/>
      </dsp:nvSpPr>
      <dsp:spPr>
        <a:xfrm>
          <a:off x="4582" y="763882"/>
          <a:ext cx="2755650" cy="1102260"/>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i="0" kern="1200" dirty="0"/>
            <a:t>Positive Relationships</a:t>
          </a:r>
          <a:endParaRPr lang="en-US" sz="2400" b="1" kern="1200" dirty="0"/>
        </a:p>
      </dsp:txBody>
      <dsp:txXfrm>
        <a:off x="4582" y="763882"/>
        <a:ext cx="2755650" cy="1102260"/>
      </dsp:txXfrm>
    </dsp:sp>
    <dsp:sp modelId="{2BD36466-CDD0-1840-A1EA-0769324E5C64}">
      <dsp:nvSpPr>
        <dsp:cNvPr id="0" name=""/>
        <dsp:cNvSpPr/>
      </dsp:nvSpPr>
      <dsp:spPr>
        <a:xfrm>
          <a:off x="4582"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Recognize family needs </a:t>
          </a:r>
        </a:p>
        <a:p>
          <a:pPr marL="228600" lvl="1" indent="-228600" algn="l" defTabSz="889000">
            <a:lnSpc>
              <a:spcPct val="90000"/>
            </a:lnSpc>
            <a:spcBef>
              <a:spcPct val="0"/>
            </a:spcBef>
            <a:spcAft>
              <a:spcPct val="15000"/>
            </a:spcAft>
            <a:buClr>
              <a:schemeClr val="accent5"/>
            </a:buClr>
            <a:buChar char="•"/>
          </a:pPr>
          <a:r>
            <a:rPr lang="en-US" sz="2000" kern="1200" dirty="0"/>
            <a:t>Value cultural differences</a:t>
          </a:r>
        </a:p>
        <a:p>
          <a:pPr marL="228600" lvl="1" indent="-228600" algn="l" defTabSz="889000">
            <a:lnSpc>
              <a:spcPct val="90000"/>
            </a:lnSpc>
            <a:spcBef>
              <a:spcPct val="0"/>
            </a:spcBef>
            <a:spcAft>
              <a:spcPct val="15000"/>
            </a:spcAft>
            <a:buClr>
              <a:schemeClr val="accent5"/>
            </a:buClr>
            <a:buChar char="•"/>
          </a:pPr>
          <a:r>
            <a:rPr lang="en-US" sz="2000" kern="1200" dirty="0"/>
            <a:t>Collect data on perceptions of home-school relationships</a:t>
          </a:r>
        </a:p>
      </dsp:txBody>
      <dsp:txXfrm>
        <a:off x="4582" y="1866142"/>
        <a:ext cx="2755650" cy="3513600"/>
      </dsp:txXfrm>
    </dsp:sp>
    <dsp:sp modelId="{AD15DF2D-A311-8B43-9A60-EFE0E5CEAB64}">
      <dsp:nvSpPr>
        <dsp:cNvPr id="0" name=""/>
        <dsp:cNvSpPr/>
      </dsp:nvSpPr>
      <dsp:spPr>
        <a:xfrm>
          <a:off x="3146024" y="763882"/>
          <a:ext cx="2755650" cy="110226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w="9525"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Two-Way Communication</a:t>
          </a:r>
        </a:p>
      </dsp:txBody>
      <dsp:txXfrm>
        <a:off x="3146024" y="763882"/>
        <a:ext cx="2755650" cy="1102260"/>
      </dsp:txXfrm>
    </dsp:sp>
    <dsp:sp modelId="{AD564C5D-B80A-B841-A64F-7F2490EC58C2}">
      <dsp:nvSpPr>
        <dsp:cNvPr id="0" name=""/>
        <dsp:cNvSpPr/>
      </dsp:nvSpPr>
      <dsp:spPr>
        <a:xfrm>
          <a:off x="3146024" y="1866142"/>
          <a:ext cx="2755650" cy="3513600"/>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Engage in meaningful, two-way communication</a:t>
          </a:r>
        </a:p>
        <a:p>
          <a:pPr marL="228600" lvl="1" indent="-228600" algn="l" defTabSz="889000">
            <a:lnSpc>
              <a:spcPct val="90000"/>
            </a:lnSpc>
            <a:spcBef>
              <a:spcPct val="0"/>
            </a:spcBef>
            <a:spcAft>
              <a:spcPct val="15000"/>
            </a:spcAft>
            <a:buClr>
              <a:schemeClr val="accent5"/>
            </a:buClr>
            <a:buChar char="•"/>
          </a:pPr>
          <a:r>
            <a:rPr lang="en-US" sz="2000" kern="1200" dirty="0"/>
            <a:t>Provide multiple avenues for families receive and provide information</a:t>
          </a:r>
        </a:p>
      </dsp:txBody>
      <dsp:txXfrm>
        <a:off x="3146024" y="1866142"/>
        <a:ext cx="2755650" cy="3513600"/>
      </dsp:txXfrm>
    </dsp:sp>
    <dsp:sp modelId="{6F333FB5-527E-404E-9927-DF44E1BB7766}">
      <dsp:nvSpPr>
        <dsp:cNvPr id="0" name=""/>
        <dsp:cNvSpPr/>
      </dsp:nvSpPr>
      <dsp:spPr>
        <a:xfrm>
          <a:off x="6287466" y="763882"/>
          <a:ext cx="2755650" cy="1102260"/>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w="9525"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Equity, Access,  Representation</a:t>
          </a:r>
        </a:p>
      </dsp:txBody>
      <dsp:txXfrm>
        <a:off x="6287466" y="763882"/>
        <a:ext cx="2755650" cy="1102260"/>
      </dsp:txXfrm>
    </dsp:sp>
    <dsp:sp modelId="{F67759A5-B797-5C4E-97CA-978F5BD217DA}">
      <dsp:nvSpPr>
        <dsp:cNvPr id="0" name=""/>
        <dsp:cNvSpPr/>
      </dsp:nvSpPr>
      <dsp:spPr>
        <a:xfrm>
          <a:off x="6287466" y="1866142"/>
          <a:ext cx="2755650" cy="3513600"/>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baseline="0" dirty="0"/>
            <a:t>Intentionally obtain diverse and proportional input</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Empower families with knowledge and skills to effectively support student learning</a:t>
          </a:r>
        </a:p>
        <a:p>
          <a:pPr marL="228600" lvl="1" indent="-228600" algn="l" defTabSz="889000">
            <a:lnSpc>
              <a:spcPct val="90000"/>
            </a:lnSpc>
            <a:spcBef>
              <a:spcPct val="0"/>
            </a:spcBef>
            <a:spcAft>
              <a:spcPct val="15000"/>
            </a:spcAft>
            <a:buClr>
              <a:schemeClr val="accent5"/>
            </a:buClr>
            <a:buChar char="•"/>
          </a:pPr>
          <a:r>
            <a:rPr lang="en-US" sz="2000" kern="1200" dirty="0"/>
            <a:t>Cultivate social connections and networks among families </a:t>
          </a:r>
        </a:p>
      </dsp:txBody>
      <dsp:txXfrm>
        <a:off x="6287466" y="1866142"/>
        <a:ext cx="2755650" cy="3513600"/>
      </dsp:txXfrm>
    </dsp:sp>
    <dsp:sp modelId="{184A7A02-3ED4-B94D-9138-9252449AB2B9}">
      <dsp:nvSpPr>
        <dsp:cNvPr id="0" name=""/>
        <dsp:cNvSpPr/>
      </dsp:nvSpPr>
      <dsp:spPr>
        <a:xfrm>
          <a:off x="9428908" y="763882"/>
          <a:ext cx="2755650" cy="110226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Meaningful Decision-Making</a:t>
          </a:r>
        </a:p>
      </dsp:txBody>
      <dsp:txXfrm>
        <a:off x="9428908" y="763882"/>
        <a:ext cx="2755650" cy="1102260"/>
      </dsp:txXfrm>
    </dsp:sp>
    <dsp:sp modelId="{197F6FAF-BA52-BB4E-8F32-A0ED96C977B7}">
      <dsp:nvSpPr>
        <dsp:cNvPr id="0" name=""/>
        <dsp:cNvSpPr/>
      </dsp:nvSpPr>
      <dsp:spPr>
        <a:xfrm>
          <a:off x="9428908" y="1866142"/>
          <a:ext cx="2755650" cy="3513600"/>
        </a:xfrm>
        <a:prstGeom prst="rect">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5"/>
            </a:buClr>
            <a:buChar char="•"/>
          </a:pPr>
          <a:r>
            <a:rPr lang="en-US" sz="2000" kern="1200" dirty="0"/>
            <a:t>Provide</a:t>
          </a:r>
          <a:r>
            <a:rPr lang="en-US" sz="2000" kern="1200" baseline="0" dirty="0"/>
            <a:t> diverse range of opportunities for families to make shared decisions about PBIS systems and practices</a:t>
          </a:r>
          <a:endParaRPr lang="en-US" sz="2000" kern="1200" dirty="0"/>
        </a:p>
        <a:p>
          <a:pPr marL="228600" lvl="1" indent="-228600" algn="l" defTabSz="889000">
            <a:lnSpc>
              <a:spcPct val="90000"/>
            </a:lnSpc>
            <a:spcBef>
              <a:spcPct val="0"/>
            </a:spcBef>
            <a:spcAft>
              <a:spcPct val="15000"/>
            </a:spcAft>
            <a:buClr>
              <a:schemeClr val="accent5"/>
            </a:buClr>
            <a:buChar char="•"/>
          </a:pPr>
          <a:r>
            <a:rPr lang="en-US" sz="2000" kern="1200" dirty="0"/>
            <a:t>Effectively engage families in advanced student behavior supports</a:t>
          </a:r>
        </a:p>
      </dsp:txBody>
      <dsp:txXfrm>
        <a:off x="9428908" y="1866142"/>
        <a:ext cx="2755650" cy="3513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8247"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Identify a question</a:t>
          </a:r>
          <a:endParaRPr lang="en-US" sz="1600" kern="1200"/>
        </a:p>
      </dsp:txBody>
      <dsp:txXfrm>
        <a:off x="30486" y="22239"/>
        <a:ext cx="2420694" cy="714823"/>
      </dsp:txXfrm>
    </dsp:sp>
    <dsp:sp modelId="{585CE7F1-0ACC-A448-8370-90B6A61211DB}">
      <dsp:nvSpPr>
        <dsp:cNvPr id="0" name=""/>
        <dsp:cNvSpPr/>
      </dsp:nvSpPr>
      <dsp:spPr>
        <a:xfrm>
          <a:off x="2719937" y="73969"/>
          <a:ext cx="522616" cy="611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719937" y="196241"/>
        <a:ext cx="365831" cy="366818"/>
      </dsp:txXfrm>
    </dsp:sp>
    <dsp:sp modelId="{AF441A45-57B9-A94A-B458-E55628048A82}">
      <dsp:nvSpPr>
        <dsp:cNvPr id="0" name=""/>
        <dsp:cNvSpPr/>
      </dsp:nvSpPr>
      <dsp:spPr>
        <a:xfrm>
          <a:off x="3459488"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Identify the data source</a:t>
          </a:r>
          <a:endParaRPr lang="en-US" sz="1600" kern="1200" dirty="0"/>
        </a:p>
      </dsp:txBody>
      <dsp:txXfrm>
        <a:off x="3481727" y="22239"/>
        <a:ext cx="2420694" cy="714823"/>
      </dsp:txXfrm>
    </dsp:sp>
    <dsp:sp modelId="{60732846-9901-AA43-ADFC-38939424EF94}">
      <dsp:nvSpPr>
        <dsp:cNvPr id="0" name=""/>
        <dsp:cNvSpPr/>
      </dsp:nvSpPr>
      <dsp:spPr>
        <a:xfrm>
          <a:off x="6171178" y="73969"/>
          <a:ext cx="522616" cy="61136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171178" y="196241"/>
        <a:ext cx="365831" cy="366818"/>
      </dsp:txXfrm>
    </dsp:sp>
    <dsp:sp modelId="{44DAAB2D-CCB5-A44B-A86E-FD228FC474F4}">
      <dsp:nvSpPr>
        <dsp:cNvPr id="0" name=""/>
        <dsp:cNvSpPr/>
      </dsp:nvSpPr>
      <dsp:spPr>
        <a:xfrm>
          <a:off x="6910729" y="0"/>
          <a:ext cx="2465172" cy="75930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t>Disaggregate the data to answer the question</a:t>
          </a:r>
          <a:endParaRPr lang="en-US" sz="1600" kern="1200"/>
        </a:p>
      </dsp:txBody>
      <dsp:txXfrm>
        <a:off x="6932968" y="22239"/>
        <a:ext cx="2420694" cy="7148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13428"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i="0" kern="1200" dirty="0"/>
            <a:t>Do </a:t>
          </a:r>
          <a:r>
            <a:rPr lang="en-US" sz="1800" b="0" i="0" kern="1200" dirty="0">
              <a:latin typeface="Arial"/>
            </a:rPr>
            <a:t>our LGBTQ+ students</a:t>
          </a:r>
          <a:r>
            <a:rPr lang="en-US" sz="1800" b="0" i="0" kern="1200" dirty="0"/>
            <a:t> feel safe at school?</a:t>
          </a:r>
          <a:endParaRPr lang="en-US" sz="1800" kern="1200" dirty="0"/>
        </a:p>
      </dsp:txBody>
      <dsp:txXfrm>
        <a:off x="38648" y="25220"/>
        <a:ext cx="2528827" cy="810628"/>
      </dsp:txXfrm>
    </dsp:sp>
    <dsp:sp modelId="{585CE7F1-0ACC-A448-8370-90B6A61211DB}">
      <dsp:nvSpPr>
        <dsp:cNvPr id="0" name=""/>
        <dsp:cNvSpPr/>
      </dsp:nvSpPr>
      <dsp:spPr>
        <a:xfrm>
          <a:off x="2850623" y="110704"/>
          <a:ext cx="546804" cy="639658"/>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850623" y="238636"/>
        <a:ext cx="382763" cy="383794"/>
      </dsp:txXfrm>
    </dsp:sp>
    <dsp:sp modelId="{AF441A45-57B9-A94A-B458-E55628048A82}">
      <dsp:nvSpPr>
        <dsp:cNvPr id="0" name=""/>
        <dsp:cNvSpPr/>
      </dsp:nvSpPr>
      <dsp:spPr>
        <a:xfrm>
          <a:off x="3624403"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School Climate Survey</a:t>
          </a:r>
          <a:endParaRPr lang="en-US" sz="1800" kern="1200" dirty="0"/>
        </a:p>
      </dsp:txBody>
      <dsp:txXfrm>
        <a:off x="3649623" y="25220"/>
        <a:ext cx="2528827" cy="810628"/>
      </dsp:txXfrm>
    </dsp:sp>
    <dsp:sp modelId="{60732846-9901-AA43-ADFC-38939424EF94}">
      <dsp:nvSpPr>
        <dsp:cNvPr id="0" name=""/>
        <dsp:cNvSpPr/>
      </dsp:nvSpPr>
      <dsp:spPr>
        <a:xfrm>
          <a:off x="6461598" y="110704"/>
          <a:ext cx="546804" cy="639658"/>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461598" y="238636"/>
        <a:ext cx="382763" cy="383794"/>
      </dsp:txXfrm>
    </dsp:sp>
    <dsp:sp modelId="{44DAAB2D-CCB5-A44B-A86E-FD228FC474F4}">
      <dsp:nvSpPr>
        <dsp:cNvPr id="0" name=""/>
        <dsp:cNvSpPr/>
      </dsp:nvSpPr>
      <dsp:spPr>
        <a:xfrm>
          <a:off x="7235378" y="0"/>
          <a:ext cx="2579267" cy="861068"/>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Disaggregate by gender identity</a:t>
          </a:r>
          <a:endParaRPr lang="en-US" sz="1800" kern="1200" dirty="0"/>
        </a:p>
      </dsp:txBody>
      <dsp:txXfrm>
        <a:off x="7260598" y="25220"/>
        <a:ext cx="2528827" cy="810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13534"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Are racial groups chronically absent at the same rate?</a:t>
          </a:r>
          <a:endParaRPr lang="en-US" sz="1800" kern="1200" dirty="0"/>
        </a:p>
      </dsp:txBody>
      <dsp:txXfrm>
        <a:off x="38216" y="24682"/>
        <a:ext cx="2550353" cy="793348"/>
      </dsp:txXfrm>
    </dsp:sp>
    <dsp:sp modelId="{585CE7F1-0ACC-A448-8370-90B6A61211DB}">
      <dsp:nvSpPr>
        <dsp:cNvPr id="0" name=""/>
        <dsp:cNvSpPr/>
      </dsp:nvSpPr>
      <dsp:spPr>
        <a:xfrm>
          <a:off x="2957791" y="134663"/>
          <a:ext cx="551140" cy="64473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957791" y="263609"/>
        <a:ext cx="385798" cy="386838"/>
      </dsp:txXfrm>
    </dsp:sp>
    <dsp:sp modelId="{AF441A45-57B9-A94A-B458-E55628048A82}">
      <dsp:nvSpPr>
        <dsp:cNvPr id="0" name=""/>
        <dsp:cNvSpPr/>
      </dsp:nvSpPr>
      <dsp:spPr>
        <a:xfrm>
          <a:off x="3653140"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Attendance</a:t>
          </a:r>
          <a:endParaRPr lang="en-US" sz="1800" kern="1200" dirty="0"/>
        </a:p>
      </dsp:txBody>
      <dsp:txXfrm>
        <a:off x="3677822" y="24682"/>
        <a:ext cx="2550353" cy="793348"/>
      </dsp:txXfrm>
    </dsp:sp>
    <dsp:sp modelId="{60732846-9901-AA43-ADFC-38939424EF94}">
      <dsp:nvSpPr>
        <dsp:cNvPr id="0" name=""/>
        <dsp:cNvSpPr/>
      </dsp:nvSpPr>
      <dsp:spPr>
        <a:xfrm>
          <a:off x="6512829" y="98990"/>
          <a:ext cx="551140" cy="644730"/>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6512829" y="227936"/>
        <a:ext cx="385798" cy="386838"/>
      </dsp:txXfrm>
    </dsp:sp>
    <dsp:sp modelId="{44DAAB2D-CCB5-A44B-A86E-FD228FC474F4}">
      <dsp:nvSpPr>
        <dsp:cNvPr id="0" name=""/>
        <dsp:cNvSpPr/>
      </dsp:nvSpPr>
      <dsp:spPr>
        <a:xfrm>
          <a:off x="7292745" y="0"/>
          <a:ext cx="2599717" cy="84271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Disaggregate by race</a:t>
          </a:r>
          <a:endParaRPr lang="en-US" sz="1800" kern="1200" dirty="0"/>
        </a:p>
      </dsp:txBody>
      <dsp:txXfrm>
        <a:off x="7317427" y="24682"/>
        <a:ext cx="2550353" cy="7933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2FCB1-1184-594C-9BA5-64CB9FF0FF58}">
      <dsp:nvSpPr>
        <dsp:cNvPr id="0" name=""/>
        <dsp:cNvSpPr/>
      </dsp:nvSpPr>
      <dsp:spPr>
        <a:xfrm>
          <a:off x="213298"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Are students with disabilities being referred at the same rate?</a:t>
          </a:r>
          <a:endParaRPr lang="en-US" sz="1600" kern="1200" dirty="0"/>
        </a:p>
      </dsp:txBody>
      <dsp:txXfrm>
        <a:off x="245883" y="32585"/>
        <a:ext cx="2597673" cy="1047376"/>
      </dsp:txXfrm>
    </dsp:sp>
    <dsp:sp modelId="{585CE7F1-0ACC-A448-8370-90B6A61211DB}">
      <dsp:nvSpPr>
        <dsp:cNvPr id="0" name=""/>
        <dsp:cNvSpPr/>
      </dsp:nvSpPr>
      <dsp:spPr>
        <a:xfrm>
          <a:off x="3124425" y="226080"/>
          <a:ext cx="526361" cy="66038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24425" y="358157"/>
        <a:ext cx="368453" cy="396231"/>
      </dsp:txXfrm>
    </dsp:sp>
    <dsp:sp modelId="{AF441A45-57B9-A94A-B458-E55628048A82}">
      <dsp:nvSpPr>
        <dsp:cNvPr id="0" name=""/>
        <dsp:cNvSpPr/>
      </dsp:nvSpPr>
      <dsp:spPr>
        <a:xfrm>
          <a:off x="3869276"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Office Discipline Referrals</a:t>
          </a:r>
          <a:endParaRPr lang="en-US" sz="1600" kern="1200" dirty="0"/>
        </a:p>
      </dsp:txBody>
      <dsp:txXfrm>
        <a:off x="3901861" y="32585"/>
        <a:ext cx="2597673" cy="1047376"/>
      </dsp:txXfrm>
    </dsp:sp>
    <dsp:sp modelId="{60732846-9901-AA43-ADFC-38939424EF94}">
      <dsp:nvSpPr>
        <dsp:cNvPr id="0" name=""/>
        <dsp:cNvSpPr/>
      </dsp:nvSpPr>
      <dsp:spPr>
        <a:xfrm>
          <a:off x="6765307" y="226080"/>
          <a:ext cx="494358" cy="660385"/>
        </a:xfrm>
        <a:prstGeom prst="rightArrow">
          <a:avLst>
            <a:gd name="adj1" fmla="val 60000"/>
            <a:gd name="adj2" fmla="val 50000"/>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65307" y="358157"/>
        <a:ext cx="346051" cy="396231"/>
      </dsp:txXfrm>
    </dsp:sp>
    <dsp:sp modelId="{44DAAB2D-CCB5-A44B-A86E-FD228FC474F4}">
      <dsp:nvSpPr>
        <dsp:cNvPr id="0" name=""/>
        <dsp:cNvSpPr/>
      </dsp:nvSpPr>
      <dsp:spPr>
        <a:xfrm>
          <a:off x="7464871" y="0"/>
          <a:ext cx="2662843" cy="1112546"/>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Disaggregate by disability status</a:t>
          </a:r>
          <a:endParaRPr lang="en-US" sz="1600" kern="1200" dirty="0"/>
        </a:p>
      </dsp:txBody>
      <dsp:txXfrm>
        <a:off x="7497456" y="32585"/>
        <a:ext cx="2597673" cy="10473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96134"/>
          <a:ext cx="8510949" cy="2280932"/>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37388" rIns="666328" bIns="149352" numCol="1" spcCol="1270" anchor="t" anchorCtr="0">
          <a:noAutofit/>
        </a:bodyPr>
        <a:lstStyle/>
        <a:p>
          <a:pPr marL="228600" marR="0" lvl="1" indent="-228600" algn="l" defTabSz="9334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100" b="0" i="0" kern="1200" dirty="0"/>
            <a:t>Glows &amp; Grows: School-Family Partnerships</a:t>
          </a:r>
        </a:p>
        <a:p>
          <a:pPr marL="228600" marR="0" lvl="1" indent="-228600" algn="l" defTabSz="933450" eaLnBrk="1" fontAlgn="auto" latinLnBrk="0" hangingPunct="1">
            <a:lnSpc>
              <a:spcPct val="90000"/>
            </a:lnSpc>
            <a:spcBef>
              <a:spcPct val="0"/>
            </a:spcBef>
            <a:spcAft>
              <a:spcPct val="15000"/>
            </a:spcAft>
            <a:buChar char="•"/>
            <a:tabLst/>
            <a:defRPr/>
          </a:pPr>
          <a:r>
            <a:rPr lang="en-US" sz="2100" b="0" i="0" kern="1200" dirty="0"/>
            <a:t>Resource Spotlight</a:t>
          </a:r>
        </a:p>
        <a:p>
          <a:pPr marL="228600" marR="0" lvl="1" indent="-228600" algn="l" defTabSz="9334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100" b="0" i="0" kern="1200" dirty="0"/>
            <a:t>Equity Review</a:t>
          </a:r>
        </a:p>
        <a:p>
          <a:pPr marL="228600" marR="0" lvl="1" indent="-228600" algn="l" defTabSz="93345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US" sz="2100" b="0" i="0" kern="1200" dirty="0"/>
            <a:t>Looking Ahead: March Poster session!</a:t>
          </a:r>
        </a:p>
      </dsp:txBody>
      <dsp:txXfrm>
        <a:off x="111346" y="507480"/>
        <a:ext cx="8288257" cy="2058240"/>
      </dsp:txXfrm>
    </dsp:sp>
    <dsp:sp modelId="{24EE546A-203E-45A1-AB96-5A4CB77AC5EC}">
      <dsp:nvSpPr>
        <dsp:cNvPr id="0" name=""/>
        <dsp:cNvSpPr/>
      </dsp:nvSpPr>
      <dsp:spPr>
        <a:xfrm>
          <a:off x="429273" y="41894"/>
          <a:ext cx="6009829" cy="70848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33450">
            <a:lnSpc>
              <a:spcPct val="90000"/>
            </a:lnSpc>
            <a:spcBef>
              <a:spcPct val="0"/>
            </a:spcBef>
            <a:spcAft>
              <a:spcPct val="35000"/>
            </a:spcAft>
            <a:buNone/>
          </a:pPr>
          <a:r>
            <a:rPr lang="en-US" sz="2100" b="0" i="0" kern="1200" dirty="0"/>
            <a:t>Presentation Content</a:t>
          </a:r>
          <a:endParaRPr lang="en-US" sz="2100" b="0" i="0" u="none" strike="noStrike" kern="1200" cap="none" baseline="0" noProof="0" dirty="0"/>
        </a:p>
      </dsp:txBody>
      <dsp:txXfrm>
        <a:off x="463858" y="76479"/>
        <a:ext cx="5940659" cy="639310"/>
      </dsp:txXfrm>
    </dsp:sp>
    <dsp:sp modelId="{0D6B9F3E-B464-438E-883B-0916B346DACF}">
      <dsp:nvSpPr>
        <dsp:cNvPr id="0" name=""/>
        <dsp:cNvSpPr/>
      </dsp:nvSpPr>
      <dsp:spPr>
        <a:xfrm>
          <a:off x="0" y="3160906"/>
          <a:ext cx="8585471" cy="2246297"/>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37388" rIns="666328" bIns="149352" numCol="1" spcCol="1270" anchor="t" anchorCtr="0">
          <a:noAutofit/>
        </a:bodyPr>
        <a:lstStyle/>
        <a:p>
          <a:pPr marL="228600" lvl="1" indent="-228600" algn="l" defTabSz="933450">
            <a:lnSpc>
              <a:spcPct val="90000"/>
            </a:lnSpc>
            <a:spcBef>
              <a:spcPct val="0"/>
            </a:spcBef>
            <a:spcAft>
              <a:spcPct val="15000"/>
            </a:spcAft>
            <a:buFont typeface="Arial" panose="020B0604020202020204" pitchFamily="34" charset="0"/>
            <a:buChar char="•"/>
          </a:pPr>
          <a:r>
            <a:rPr lang="en-US" sz="2100" b="0" i="0" kern="1200" dirty="0"/>
            <a:t>Review areas where your PBIS Framework can be more culturally responsive. Discuss with your team and action </a:t>
          </a:r>
          <a:r>
            <a:rPr lang="en-US" sz="2100" b="0" i="0" kern="1200" dirty="0">
              <a:latin typeface="Arial"/>
            </a:rPr>
            <a:t>plan</a:t>
          </a:r>
          <a:r>
            <a:rPr lang="en-US" sz="2100" b="0" i="0" kern="1200" dirty="0"/>
            <a:t>.</a:t>
          </a:r>
        </a:p>
        <a:p>
          <a:pPr marL="228600" lvl="1" indent="-228600" algn="l" defTabSz="933450">
            <a:lnSpc>
              <a:spcPct val="90000"/>
            </a:lnSpc>
            <a:spcBef>
              <a:spcPct val="0"/>
            </a:spcBef>
            <a:spcAft>
              <a:spcPct val="15000"/>
            </a:spcAft>
            <a:buChar char="•"/>
          </a:pPr>
          <a:r>
            <a:rPr lang="en-US" sz="2100" b="0" i="0" kern="1200" dirty="0"/>
            <a:t>Discuss with your team what you may want to include on your poster during the March team training.</a:t>
          </a:r>
        </a:p>
      </dsp:txBody>
      <dsp:txXfrm>
        <a:off x="109655" y="3270561"/>
        <a:ext cx="8366161" cy="2026987"/>
      </dsp:txXfrm>
    </dsp:sp>
    <dsp:sp modelId="{C8A02AA2-BB9F-44E5-B5DE-2D6E56749085}">
      <dsp:nvSpPr>
        <dsp:cNvPr id="0" name=""/>
        <dsp:cNvSpPr/>
      </dsp:nvSpPr>
      <dsp:spPr>
        <a:xfrm>
          <a:off x="429273" y="2806666"/>
          <a:ext cx="6009829" cy="70848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933450">
            <a:lnSpc>
              <a:spcPct val="90000"/>
            </a:lnSpc>
            <a:spcBef>
              <a:spcPct val="0"/>
            </a:spcBef>
            <a:spcAft>
              <a:spcPct val="35000"/>
            </a:spcAft>
            <a:buNone/>
          </a:pPr>
          <a:r>
            <a:rPr lang="en-US" sz="2100" b="0" i="0" kern="1200" dirty="0"/>
            <a:t>Coaches</a:t>
          </a:r>
          <a:r>
            <a:rPr lang="en-US" sz="2100" kern="1200" dirty="0"/>
            <a:t> T</a:t>
          </a:r>
          <a:r>
            <a:rPr lang="en-US" sz="2100" b="0" i="0" kern="1200" dirty="0"/>
            <a:t>asks</a:t>
          </a:r>
          <a:endParaRPr lang="en-US" sz="2100" kern="1200" dirty="0"/>
        </a:p>
      </dsp:txBody>
      <dsp:txXfrm>
        <a:off x="463858" y="2841251"/>
        <a:ext cx="5940659"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ebacademy.edc.org/discussing-race-racism-and-important-current-events-students-guide-lesson-plans-and-resource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ucEAcIMkS0c"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centering-equity-within-pbis-framework-overview-and-evidence-effectiveness" TargetMode="External"/><Relationship Id="rId7" Type="http://schemas.openxmlformats.org/officeDocument/2006/relationships/hyperlink" Target="https://sebacademy.edc.org/integrated-tiered-fidelity-inventory-companion-guide"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sebacademy.edc.org/discussing-race-racism-and-important-current-events-students-guide-lesson-plans-and-resources" TargetMode="External"/><Relationship Id="rId5" Type="http://schemas.openxmlformats.org/officeDocument/2006/relationships/hyperlink" Target="https://sebacademy.edc.org/beginning-address-equity-tier-1-systems" TargetMode="External"/><Relationship Id="rId4" Type="http://schemas.openxmlformats.org/officeDocument/2006/relationships/hyperlink" Target="https://www.pbis.org/resource/centering-equity-within-the-pbis-framework-overview-and-evidence-of-effectivenes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rotect-us.mimecast.com/s/c6GUCv2v5pc704zAFyMtnc?domain=urldefense.com"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sebacademy.edc.org/pbis-cultural-responsiveness-field-guide" TargetMode="External"/><Relationship Id="rId3" Type="http://schemas.openxmlformats.org/officeDocument/2006/relationships/hyperlink" Target="https://sebacademy.edc.org/centering-equity-within-pbis-framework-overview-and-evidence-effectiveness" TargetMode="External"/><Relationship Id="rId7" Type="http://schemas.openxmlformats.org/officeDocument/2006/relationships/hyperlink" Target="https://sebacademy.edc.org/integrated-tiered-fidelity-inventory-companion-guid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ebacademy.edc.org/discussing-race-racism-and-important-current-events-students-guide-lesson-plans-and-resources" TargetMode="External"/><Relationship Id="rId5" Type="http://schemas.openxmlformats.org/officeDocument/2006/relationships/hyperlink" Target="https://sebacademy.edc.org/beginning-address-equity-tier-1-systems" TargetMode="External"/><Relationship Id="rId4" Type="http://schemas.openxmlformats.org/officeDocument/2006/relationships/hyperlink" Target="https://www.pbis.org/resource/centering-equity-within-the-pbis-framework-overview-and-evidence-of-effectivenes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hlinkClick r:id="rId3"/>
              </a:rPr>
              <a:t>https://sebacademy.edc.org/discussing-race-racism-and-important-current-events-students-guide-lesson-plans-and-resources</a:t>
            </a:r>
            <a:endParaRPr lang="en-US" dirty="0"/>
          </a:p>
        </p:txBody>
      </p:sp>
    </p:spTree>
    <p:extLst>
      <p:ext uri="{BB962C8B-B14F-4D97-AF65-F5344CB8AC3E}">
        <p14:creationId xmlns:p14="http://schemas.microsoft.com/office/powerpoint/2010/main" val="283123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a:t>
            </a:r>
            <a:r>
              <a:rPr lang="en-US" dirty="0">
                <a:hlinkClick r:id="rId3"/>
              </a:rPr>
              <a:t>https://sebacademy.edc.org/discussing-race-racism-and-important-current-events-students-guide-lesson-plans-and-resources</a:t>
            </a: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12</a:t>
            </a:fld>
            <a:endParaRPr lang="en-US"/>
          </a:p>
        </p:txBody>
      </p:sp>
    </p:spTree>
    <p:extLst>
      <p:ext uri="{BB962C8B-B14F-4D97-AF65-F5344CB8AC3E}">
        <p14:creationId xmlns:p14="http://schemas.microsoft.com/office/powerpoint/2010/main" val="85169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https://sebacademy.edc.org/discussing-race-racism-and-important-current-events-students-guide-lesson-plans-and-resources</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717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cs typeface="Calibri"/>
              </a:rPr>
              <a:t>TRAINER NOTE: This information was provided to coaches and teams last month. As this is review, please go through the slides at a quicker pace unless coaches have questions. Focus on the discussions and please express to the coaches that the importance of reviewing this information as part of a coach community is to now learn from each other about how to support more disaggregation with our data together. </a:t>
            </a:r>
          </a:p>
          <a:p>
            <a:r>
              <a:rPr lang="en-US" dirty="0">
                <a:cs typeface="Calibri"/>
              </a:rPr>
              <a:t>So in a sense, last month was within teams, this month will be cross school discussions with this important feature.</a:t>
            </a:r>
            <a:endParaRPr dirty="0"/>
          </a:p>
        </p:txBody>
      </p:sp>
    </p:spTree>
    <p:extLst>
      <p:ext uri="{BB962C8B-B14F-4D97-AF65-F5344CB8AC3E}">
        <p14:creationId xmlns:p14="http://schemas.microsoft.com/office/powerpoint/2010/main" val="986581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Youtube</a:t>
            </a:r>
            <a:r>
              <a:rPr lang="en-US" dirty="0">
                <a:cs typeface="Calibri"/>
              </a:rPr>
              <a:t> link: </a:t>
            </a:r>
            <a:r>
              <a:rPr lang="en-US" dirty="0">
                <a:hlinkClick r:id="rId3"/>
              </a:rPr>
              <a:t>https://www.youtube.com/watch?v=ucEAcIMkS0c</a:t>
            </a:r>
            <a:endParaRPr lang="en-US" dirty="0">
              <a:cs typeface="Calibri" panose="020F0502020204030204"/>
            </a:endParaRPr>
          </a:p>
          <a:p>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17B99-17B6-2D4A-9DF3-0C8124AFE3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41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33A6136-52E4-6A4E-9041-775E1522D3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3291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8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find disproportionality we need to ask questions to focus in on the problem before we can start of offer and create solutions. </a:t>
            </a:r>
          </a:p>
          <a:p>
            <a:endParaRPr lang="en-US" dirty="0"/>
          </a:p>
          <a:p>
            <a:r>
              <a:rPr lang="en-US" dirty="0"/>
              <a:t>We are going to focus on Disproportionate discipline to day. </a:t>
            </a:r>
          </a:p>
        </p:txBody>
      </p:sp>
      <p:sp>
        <p:nvSpPr>
          <p:cNvPr id="4" name="Slide Number Placeholder 3"/>
          <p:cNvSpPr>
            <a:spLocks noGrp="1"/>
          </p:cNvSpPr>
          <p:nvPr>
            <p:ph type="sldNum" sz="quarter" idx="5"/>
          </p:nvPr>
        </p:nvSpPr>
        <p:spPr/>
        <p:txBody>
          <a:bodyPr/>
          <a:lstStyle/>
          <a:p>
            <a:fld id="{D9E9A522-274E-844E-8AB9-DE74A71CC10D}" type="slidenum">
              <a:rPr lang="en-US" smtClean="0"/>
              <a:t>22</a:t>
            </a:fld>
            <a:endParaRPr lang="en-US"/>
          </a:p>
        </p:txBody>
      </p:sp>
    </p:spTree>
    <p:extLst>
      <p:ext uri="{BB962C8B-B14F-4D97-AF65-F5344CB8AC3E}">
        <p14:creationId xmlns:p14="http://schemas.microsoft.com/office/powerpoint/2010/main" val="32383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Resource Link: https://sebacademy.edc.org/pbis-cultural-responsiveness-field-guide</a:t>
            </a:r>
          </a:p>
          <a:p>
            <a:r>
              <a:rPr lang="en-US" dirty="0"/>
              <a:t>https://sebacademy.edc.org/integrated-tiered-fidelity-inventory-companion-guide</a:t>
            </a:r>
          </a:p>
        </p:txBody>
      </p:sp>
      <p:sp>
        <p:nvSpPr>
          <p:cNvPr id="4" name="Slide Number Placeholder 3"/>
          <p:cNvSpPr>
            <a:spLocks noGrp="1"/>
          </p:cNvSpPr>
          <p:nvPr>
            <p:ph type="sldNum" sz="quarter" idx="5"/>
          </p:nvPr>
        </p:nvSpPr>
        <p:spPr/>
        <p:txBody>
          <a:bodyPr/>
          <a:lstStyle/>
          <a:p>
            <a:fld id="{D9E9A522-274E-844E-8AB9-DE74A71CC10D}" type="slidenum">
              <a:rPr lang="en-US" smtClean="0"/>
              <a:t>23</a:t>
            </a:fld>
            <a:endParaRPr lang="en-US"/>
          </a:p>
        </p:txBody>
      </p:sp>
    </p:spTree>
    <p:extLst>
      <p:ext uri="{BB962C8B-B14F-4D97-AF65-F5344CB8AC3E}">
        <p14:creationId xmlns:p14="http://schemas.microsoft.com/office/powerpoint/2010/main" val="352341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540858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251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26</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27</a:t>
            </a:fld>
            <a:endParaRPr lang="en-US"/>
          </a:p>
        </p:txBody>
      </p:sp>
    </p:spTree>
    <p:extLst>
      <p:ext uri="{BB962C8B-B14F-4D97-AF65-F5344CB8AC3E}">
        <p14:creationId xmlns:p14="http://schemas.microsoft.com/office/powerpoint/2010/main" val="2613304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brief (5 minutes)</a:t>
            </a:r>
          </a:p>
        </p:txBody>
      </p:sp>
      <p:sp>
        <p:nvSpPr>
          <p:cNvPr id="4" name="Slide Number Placeholder 3"/>
          <p:cNvSpPr>
            <a:spLocks noGrp="1"/>
          </p:cNvSpPr>
          <p:nvPr>
            <p:ph type="sldNum" sz="quarter" idx="5"/>
          </p:nvPr>
        </p:nvSpPr>
        <p:spPr/>
        <p:txBody>
          <a:bodyPr/>
          <a:lstStyle/>
          <a:p>
            <a:fld id="{D9E9A522-274E-844E-8AB9-DE74A71CC10D}" type="slidenum">
              <a:rPr lang="en-US" smtClean="0"/>
              <a:t>28</a:t>
            </a:fld>
            <a:endParaRPr lang="en-US"/>
          </a:p>
        </p:txBody>
      </p:sp>
    </p:spTree>
    <p:extLst>
      <p:ext uri="{BB962C8B-B14F-4D97-AF65-F5344CB8AC3E}">
        <p14:creationId xmlns:p14="http://schemas.microsoft.com/office/powerpoint/2010/main" val="178362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Here is an example of a virtual poster from last year, created in google slides. </a:t>
            </a:r>
            <a:r>
              <a:rPr lang="en-US" sz="1200" b="0" i="0" kern="1200" dirty="0">
                <a:solidFill>
                  <a:schemeClr val="tx1"/>
                </a:solidFill>
                <a:effectLst/>
                <a:latin typeface="+mn-lt"/>
                <a:ea typeface="+mn-ea"/>
                <a:cs typeface="+mn-cs"/>
              </a:rPr>
              <a:t>You can click on the TV, fish, chalkboard, and computer screen to view various elements of PBIS, including the start of a PBIS Handbook.</a:t>
            </a:r>
            <a:r>
              <a:rPr lang="en-US" dirty="0"/>
              <a:t> Feel free to get creative in your virtual poster design!</a:t>
            </a:r>
          </a:p>
        </p:txBody>
      </p:sp>
      <p:sp>
        <p:nvSpPr>
          <p:cNvPr id="4" name="Slide Number Placeholder 3"/>
          <p:cNvSpPr>
            <a:spLocks noGrp="1"/>
          </p:cNvSpPr>
          <p:nvPr>
            <p:ph type="sldNum" sz="quarter" idx="5"/>
          </p:nvPr>
        </p:nvSpPr>
        <p:spPr/>
        <p:txBody>
          <a:bodyPr/>
          <a:lstStyle/>
          <a:p>
            <a:fld id="{D9E9A522-274E-844E-8AB9-DE74A71CC10D}" type="slidenum">
              <a:rPr lang="en-US" smtClean="0"/>
              <a:t>29</a:t>
            </a:fld>
            <a:endParaRPr lang="en-US"/>
          </a:p>
        </p:txBody>
      </p:sp>
    </p:spTree>
    <p:extLst>
      <p:ext uri="{BB962C8B-B14F-4D97-AF65-F5344CB8AC3E}">
        <p14:creationId xmlns:p14="http://schemas.microsoft.com/office/powerpoint/2010/main" val="2123161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78611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a:solidFill>
                  <a:srgbClr val="000000"/>
                </a:solidFill>
                <a:effectLst/>
                <a:latin typeface="Arial"/>
                <a:ea typeface="Arial"/>
                <a:cs typeface="Arial"/>
                <a:sym typeface="Arial"/>
              </a:rPr>
              <a:t>   </a:t>
            </a:r>
            <a:endParaRPr lang="en-US" b="0" i="0">
              <a:effectLst/>
            </a:endParaRPr>
          </a:p>
          <a:p>
            <a:pPr marL="158750"/>
            <a:endParaRPr lang="en-US">
              <a:cs typeface="Calibri"/>
            </a:endParaRPr>
          </a:p>
        </p:txBody>
      </p:sp>
    </p:spTree>
    <p:extLst>
      <p:ext uri="{BB962C8B-B14F-4D97-AF65-F5344CB8AC3E}">
        <p14:creationId xmlns:p14="http://schemas.microsoft.com/office/powerpoint/2010/main" val="4049390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a:extLst>
            <a:ext uri="{FF2B5EF4-FFF2-40B4-BE49-F238E27FC236}">
              <a16:creationId xmlns:a16="http://schemas.microsoft.com/office/drawing/2014/main" id="{311D0C8D-1E9A-50C4-6174-FA4C5819F8DA}"/>
            </a:ext>
          </a:extLst>
        </p:cNvPr>
        <p:cNvGrpSpPr/>
        <p:nvPr/>
      </p:nvGrpSpPr>
      <p:grpSpPr>
        <a:xfrm>
          <a:off x="0" y="0"/>
          <a:ext cx="0" cy="0"/>
          <a:chOff x="0" y="0"/>
          <a:chExt cx="0" cy="0"/>
        </a:xfrm>
      </p:grpSpPr>
      <p:sp>
        <p:nvSpPr>
          <p:cNvPr id="1002" name="Google Shape;1002;g6ae1091f2c_0_1:notes">
            <a:extLst>
              <a:ext uri="{FF2B5EF4-FFF2-40B4-BE49-F238E27FC236}">
                <a16:creationId xmlns:a16="http://schemas.microsoft.com/office/drawing/2014/main" id="{2013A07E-F668-BE42-645B-CEB21B9CC8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a:extLst>
              <a:ext uri="{FF2B5EF4-FFF2-40B4-BE49-F238E27FC236}">
                <a16:creationId xmlns:a16="http://schemas.microsoft.com/office/drawing/2014/main" id="{80FAAA3B-5371-853C-D106-7BAD0113A0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2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285750" indent="-285750">
              <a:spcAft>
                <a:spcPts val="800"/>
              </a:spcAft>
              <a:buFont typeface="Calibri"/>
              <a:buChar char="-"/>
            </a:pPr>
            <a:r>
              <a:rPr lang="en-US" dirty="0">
                <a:cs typeface="Calibri"/>
              </a:rPr>
              <a:t>Centering Equity within the PBIS Framework: Overview and Evidence of Effectiveness: </a:t>
            </a:r>
            <a:r>
              <a:rPr lang="en-US" dirty="0">
                <a:hlinkClick r:id="rId3"/>
              </a:rPr>
              <a:t>https://sebacademy.edc.org/centering-equity-within-pbis-framework-overview-and-evidence-effectiveness</a:t>
            </a:r>
            <a:r>
              <a:rPr lang="en-US" dirty="0"/>
              <a:t> </a:t>
            </a:r>
            <a:endParaRPr lang="en-US" dirty="0">
              <a:cs typeface="Calibri"/>
              <a:hlinkClick r:id="rId4"/>
            </a:endParaRPr>
          </a:p>
          <a:p>
            <a:pPr marL="285750" indent="-285750">
              <a:spcAft>
                <a:spcPts val="800"/>
              </a:spcAft>
              <a:buFont typeface="Calibri"/>
              <a:buChar char="-"/>
            </a:pPr>
            <a:r>
              <a:rPr lang="en-US" dirty="0">
                <a:cs typeface="Calibri"/>
              </a:rPr>
              <a:t>Beginning to Address Equity in Tier 1 Systems: </a:t>
            </a:r>
            <a:r>
              <a:rPr lang="en-US" dirty="0">
                <a:hlinkClick r:id="rId5"/>
              </a:rPr>
              <a:t>https://sebacademy.edc.org/beginning-address-equity-tier-1-systems</a:t>
            </a:r>
            <a:r>
              <a:rPr lang="en-US" dirty="0"/>
              <a:t> </a:t>
            </a:r>
            <a:endParaRPr lang="en-US" dirty="0">
              <a:cs typeface="Calibri"/>
            </a:endParaRPr>
          </a:p>
          <a:p>
            <a:pPr marL="285750" indent="-285750">
              <a:spcAft>
                <a:spcPts val="800"/>
              </a:spcAft>
              <a:buFont typeface="Calibri"/>
              <a:buChar char="-"/>
            </a:pPr>
            <a:r>
              <a:rPr lang="en-US" dirty="0"/>
              <a:t>Discussing Race, Racism, and Important Events: </a:t>
            </a:r>
            <a:r>
              <a:rPr lang="en-US" dirty="0">
                <a:hlinkClick r:id="rId6"/>
              </a:rPr>
              <a:t>https://sebacademy.edc.org/discussing-race-racism-and-important-current-events-students-guide-lesson-plans-and-resources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7"/>
              </a:rPr>
              <a:t>Integrated TFI Companion Guide</a:t>
            </a:r>
            <a:r>
              <a:rPr lang="en-US" sz="1200" dirty="0">
                <a:solidFill>
                  <a:srgbClr val="FFFFFF"/>
                </a:solidFill>
              </a:rPr>
              <a:t> -</a:t>
            </a:r>
            <a:r>
              <a:rPr lang="en-US" dirty="0">
                <a:hlinkClick r:id="rId7"/>
              </a:rPr>
              <a:t>https://sebacademy.edc.org/integrated-tiered-fidelity-inventory-companion-guide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8"/>
              </a:rPr>
              <a:t>Culturally Responsive Field Guide</a:t>
            </a:r>
            <a:r>
              <a:rPr lang="en-US" sz="1200" dirty="0">
                <a:solidFill>
                  <a:srgbClr val="FFFFFF"/>
                </a:solidFill>
              </a:rPr>
              <a:t> -</a:t>
            </a:r>
            <a:r>
              <a:rPr lang="en-US" sz="1200" b="0" i="0" u="none" strike="noStrike" dirty="0">
                <a:solidFill>
                  <a:srgbClr val="000000"/>
                </a:solidFill>
                <a:effectLst/>
                <a:latin typeface="Calibri" panose="020F0502020204030204" pitchFamily="34" charset="0"/>
              </a:rPr>
              <a:t>https://sebacademy.edc.org/pbis-cultural-responsiveness-field-guide</a:t>
            </a:r>
            <a:endParaRPr lang="en-US" sz="1200" dirty="0">
              <a:solidFill>
                <a:srgbClr val="FFFFFF"/>
              </a:solidFill>
            </a:endParaRPr>
          </a:p>
          <a:p>
            <a:pPr marL="171450" indent="-171450">
              <a:buFontTx/>
              <a:buChar char="-"/>
            </a:pPr>
            <a:r>
              <a:rPr lang="en-US" dirty="0">
                <a:cs typeface="+mn-lt"/>
              </a:rPr>
              <a:t>Poster Session Examples and Directions https://sebacademy.edc.org/poster-session-direction-and-examples</a:t>
            </a:r>
          </a:p>
        </p:txBody>
      </p:sp>
    </p:spTree>
    <p:extLst>
      <p:ext uri="{BB962C8B-B14F-4D97-AF65-F5344CB8AC3E}">
        <p14:creationId xmlns:p14="http://schemas.microsoft.com/office/powerpoint/2010/main" val="3795476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Evaluation Survey: </a:t>
            </a:r>
            <a:r>
              <a:rPr lang="en-US" sz="1200" u="sng" dirty="0">
                <a:solidFill>
                  <a:srgbClr val="0563C1"/>
                </a:solidFill>
                <a:effectLst/>
                <a:latin typeface="Calibri" panose="020F0502020204030204" pitchFamily="34" charset="0"/>
                <a:ea typeface="Calibri" panose="020F0502020204030204" pitchFamily="34" charset="0"/>
                <a:hlinkClick r:id="rId3"/>
              </a:rPr>
              <a:t>https://edc.co1.qualtrics.com/jfe/form/SV_cBF9GI7gVEBsfSC</a:t>
            </a:r>
            <a:endParaRPr lang="en-US" sz="1200" dirty="0">
              <a:effectLst/>
              <a:latin typeface="Calibri" panose="020F0502020204030204" pitchFamily="34" charset="0"/>
              <a:ea typeface="Calibri" panose="020F0502020204030204" pitchFamily="34" charset="0"/>
            </a:endParaRPr>
          </a:p>
          <a:p>
            <a:pPr marL="158750" indent="0">
              <a:buNone/>
            </a:pPr>
            <a:endParaRPr lang="en-US" b="1" dirty="0"/>
          </a:p>
        </p:txBody>
      </p:sp>
    </p:spTree>
    <p:extLst>
      <p:ext uri="{BB962C8B-B14F-4D97-AF65-F5344CB8AC3E}">
        <p14:creationId xmlns:p14="http://schemas.microsoft.com/office/powerpoint/2010/main" val="293252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057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a:endParaRPr lang="en-US" dirty="0">
              <a:cs typeface="Calibri"/>
            </a:endParaRPr>
          </a:p>
        </p:txBody>
      </p:sp>
    </p:spTree>
    <p:extLst>
      <p:ext uri="{BB962C8B-B14F-4D97-AF65-F5344CB8AC3E}">
        <p14:creationId xmlns:p14="http://schemas.microsoft.com/office/powerpoint/2010/main" val="4289207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12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285750" indent="-285750">
              <a:spcAft>
                <a:spcPts val="800"/>
              </a:spcAft>
              <a:buFont typeface="Calibri"/>
              <a:buChar char="-"/>
            </a:pPr>
            <a:r>
              <a:rPr lang="en-US" dirty="0">
                <a:cs typeface="Calibri"/>
              </a:rPr>
              <a:t>Centering Equity within the PBIS Framework: Overview and Evidence of Effectiveness: </a:t>
            </a:r>
            <a:r>
              <a:rPr lang="en-US" dirty="0">
                <a:hlinkClick r:id="rId3"/>
              </a:rPr>
              <a:t>https://sebacademy.edc.org/centering-equity-within-pbis-framework-overview-and-evidence-effectiveness</a:t>
            </a:r>
            <a:r>
              <a:rPr lang="en-US" dirty="0"/>
              <a:t> </a:t>
            </a:r>
            <a:endParaRPr lang="en-US" dirty="0">
              <a:cs typeface="Calibri"/>
              <a:hlinkClick r:id="rId4"/>
            </a:endParaRPr>
          </a:p>
          <a:p>
            <a:pPr marL="285750" indent="-285750">
              <a:spcAft>
                <a:spcPts val="800"/>
              </a:spcAft>
              <a:buFont typeface="Calibri"/>
              <a:buChar char="-"/>
            </a:pPr>
            <a:r>
              <a:rPr lang="en-US" dirty="0">
                <a:cs typeface="Calibri"/>
              </a:rPr>
              <a:t>Beginning to Address Equity in Tier 1 Systems: </a:t>
            </a:r>
            <a:r>
              <a:rPr lang="en-US" dirty="0">
                <a:hlinkClick r:id="rId5"/>
              </a:rPr>
              <a:t>https://sebacademy.edc.org/beginning-address-equity-tier-1-systems</a:t>
            </a:r>
            <a:r>
              <a:rPr lang="en-US" dirty="0"/>
              <a:t> </a:t>
            </a:r>
            <a:endParaRPr lang="en-US" dirty="0">
              <a:cs typeface="Calibri"/>
            </a:endParaRPr>
          </a:p>
          <a:p>
            <a:pPr marL="285750" indent="-285750">
              <a:spcAft>
                <a:spcPts val="800"/>
              </a:spcAft>
              <a:buFont typeface="Calibri"/>
              <a:buChar char="-"/>
            </a:pPr>
            <a:r>
              <a:rPr lang="en-US" dirty="0"/>
              <a:t>Discussing Race, Racism, and Important Events: </a:t>
            </a:r>
            <a:r>
              <a:rPr lang="en-US" dirty="0">
                <a:hlinkClick r:id="rId6"/>
              </a:rPr>
              <a:t>https://sebacademy.edc.org/discussing-race-racism-and-important-current-events-students-guide-lesson-plans-and-resources</a:t>
            </a:r>
            <a:r>
              <a:rPr lang="en-US" dirty="0"/>
              <a:t> </a:t>
            </a: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7"/>
              </a:rPr>
              <a:t>Integrated TFI Companion Guide</a:t>
            </a:r>
            <a:r>
              <a:rPr lang="en-US" sz="1200" dirty="0">
                <a:solidFill>
                  <a:srgbClr val="FFFFFF"/>
                </a:solidFill>
              </a:rPr>
              <a:t> -</a:t>
            </a:r>
            <a:r>
              <a:rPr lang="en-US" dirty="0">
                <a:hlinkClick r:id="rId7"/>
              </a:rPr>
              <a:t>https://sebacademy.edc.org/integrated-tiered-fidelity-inventory-companion-guide</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solidFill>
                  <a:srgbClr val="FFFFFF"/>
                </a:solidFill>
                <a:hlinkClick r:id="rId8"/>
              </a:rPr>
              <a:t>Culturally Responsive Field Guide</a:t>
            </a:r>
            <a:r>
              <a:rPr lang="en-US" sz="1200" dirty="0">
                <a:solidFill>
                  <a:srgbClr val="FFFFFF"/>
                </a:solidFill>
              </a:rPr>
              <a:t> -</a:t>
            </a:r>
            <a:r>
              <a:rPr lang="en-US" sz="1200" b="0" i="0" u="none" strike="noStrike" dirty="0">
                <a:solidFill>
                  <a:srgbClr val="000000"/>
                </a:solidFill>
                <a:effectLst/>
                <a:latin typeface="Calibri" panose="020F0502020204030204" pitchFamily="34" charset="0"/>
              </a:rPr>
              <a:t>https://sebacademy.edc.org/pbis-cultural-responsiveness-field-guide</a:t>
            </a:r>
            <a:endParaRPr lang="en-US" sz="1200" dirty="0">
              <a:solidFill>
                <a:srgbClr val="FFFFFF"/>
              </a:solidFill>
            </a:endParaRPr>
          </a:p>
          <a:p>
            <a:pPr marL="171450" indent="-171450">
              <a:buFontTx/>
              <a:buChar char="-"/>
            </a:pPr>
            <a:r>
              <a:rPr lang="en-US" dirty="0">
                <a:cs typeface="+mn-lt"/>
              </a:rPr>
              <a:t>Poster Session Examples and Directions https://sebacademy.edc.org/poster-session-direction-and-examples</a:t>
            </a:r>
          </a:p>
        </p:txBody>
      </p:sp>
    </p:spTree>
    <p:extLst>
      <p:ext uri="{BB962C8B-B14F-4D97-AF65-F5344CB8AC3E}">
        <p14:creationId xmlns:p14="http://schemas.microsoft.com/office/powerpoint/2010/main" val="2127832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12:30</a:t>
            </a:r>
          </a:p>
          <a:p>
            <a:pPr marL="0" lvl="0" indent="0" algn="l" rtl="0">
              <a:spcBef>
                <a:spcPts val="0"/>
              </a:spcBef>
              <a:spcAft>
                <a:spcPts val="0"/>
              </a:spcAft>
              <a:buNone/>
            </a:pPr>
            <a:endParaRPr/>
          </a:p>
        </p:txBody>
      </p:sp>
    </p:spTree>
    <p:extLst>
      <p:ext uri="{BB962C8B-B14F-4D97-AF65-F5344CB8AC3E}">
        <p14:creationId xmlns:p14="http://schemas.microsoft.com/office/powerpoint/2010/main" val="694123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DF0A18-DDC8-CC47-A980-D73890B96B3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86793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Link to School Family Practices Survey: </a:t>
            </a:r>
            <a:r>
              <a:rPr lang="en-US" sz="1600" b="0" i="0" u="none" strike="noStrike" kern="1200" dirty="0">
                <a:solidFill>
                  <a:schemeClr val="tx1"/>
                </a:solidFill>
                <a:effectLst/>
                <a:latin typeface="Arial" pitchFamily="-108" charset="0"/>
                <a:ea typeface="ＭＳ Ｐゴシック" pitchFamily="-65" charset="-128"/>
                <a:cs typeface="ＭＳ Ｐゴシック" pitchFamily="-65" charset="-128"/>
              </a:rPr>
              <a:t>https://sebacademy.edc.org/family-school-practices-survey</a:t>
            </a:r>
            <a:endParaRPr lang="en-US" sz="1600" dirty="0"/>
          </a:p>
          <a:p>
            <a:br>
              <a:rPr lang="en-US" sz="1600" dirty="0"/>
            </a:br>
            <a:r>
              <a:rPr lang="en-US" sz="1600" dirty="0"/>
              <a:t>Family School Practices Survey: https://uconn.co1.qualtrics.com/jfe/form/SV_4U9QPw9ASvLr83z</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3746505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24807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595673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173500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155738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493252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378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1483488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4517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82548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3402601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5888972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072152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9565297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0579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1508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534361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14120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74862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4084278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5202396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4176004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055440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208446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15801432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77823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51058643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994D5A-E2AC-4582-8E43-7EA027664A3B}" type="datetimeFigureOut">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2/8/2024</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1B58DF-A9EF-4488-93EF-74A3A9C9747E}" type="slidenum">
              <a:rPr kumimoji="0" lang="en-US" sz="1800" b="0" i="0" u="none" strike="noStrike" kern="1200" cap="none" spc="0" normalizeH="0" baseline="0" noProof="0" smtClean="0">
                <a:ln>
                  <a:noFill/>
                </a:ln>
                <a:solidFill>
                  <a:srgbClr val="0D0F41"/>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52571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504538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401821" y="-30952"/>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463323" y="2464968"/>
            <a:ext cx="4418929" cy="2344873"/>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b="1">
                <a:solidFill>
                  <a:schemeClr val="accent6">
                    <a:lumMod val="50000"/>
                  </a:schemeClr>
                </a:solidFill>
                <a:latin typeface="+mj-lt"/>
              </a:defRPr>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dirty="0"/>
              <a:t>Click to edit Master title style</a:t>
            </a:r>
            <a:endParaRPr dirty="0"/>
          </a:p>
        </p:txBody>
      </p:sp>
    </p:spTree>
    <p:extLst>
      <p:ext uri="{BB962C8B-B14F-4D97-AF65-F5344CB8AC3E}">
        <p14:creationId xmlns:p14="http://schemas.microsoft.com/office/powerpoint/2010/main" val="87531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1015010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365554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52787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cSld name="Blue 1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4350" y="1"/>
            <a:ext cx="9201150" cy="942974"/>
          </a:xfrm>
        </p:spPr>
        <p:txBody>
          <a:bodyPr lIns="0" tIns="0" rIns="0" bIns="0"/>
          <a:lstStyle>
            <a:lvl1pPr>
              <a:defRPr b="0" i="0">
                <a:solidFill>
                  <a:schemeClr val="bg1"/>
                </a:solidFill>
                <a:latin typeface="Calibri Light" charset="0"/>
                <a:ea typeface="Calibri Light" charset="0"/>
                <a:cs typeface="Calibri Light" charset="0"/>
              </a:defRPr>
            </a:lvl1pPr>
          </a:lstStyle>
          <a:p>
            <a:r>
              <a:rPr lang="en-US"/>
              <a:t>Sample Slide Title Goes Here</a:t>
            </a:r>
          </a:p>
        </p:txBody>
      </p:sp>
      <p:sp>
        <p:nvSpPr>
          <p:cNvPr id="3" name="Content Placeholder 2"/>
          <p:cNvSpPr>
            <a:spLocks noGrp="1" noChangeAspect="1"/>
          </p:cNvSpPr>
          <p:nvPr>
            <p:ph idx="1"/>
          </p:nvPr>
        </p:nvSpPr>
        <p:spPr/>
        <p:txBody>
          <a:bodyPr lIns="0" tIns="0" rIns="0" bIns="0"/>
          <a:lstStyle>
            <a:lvl1pPr marL="228600" indent="-228600">
              <a:buClr>
                <a:schemeClr val="accent1"/>
              </a:buClr>
              <a:buSzPct val="90000"/>
              <a:buFont typeface="Wingdings" charset="2"/>
              <a:buChar char="§"/>
              <a:defRPr b="0" i="0">
                <a:latin typeface="Calibri Light" charset="0"/>
                <a:ea typeface="Calibri Light" charset="0"/>
                <a:cs typeface="Calibri Light" charset="0"/>
              </a:defRPr>
            </a:lvl1pPr>
            <a:lvl2pPr marL="685800" indent="-228600">
              <a:buClr>
                <a:schemeClr val="accent1"/>
              </a:buClr>
              <a:buSzPct val="90000"/>
              <a:buFont typeface="Courier New" panose="02070309020205020404" pitchFamily="49" charset="0"/>
              <a:buChar char="o"/>
              <a:defRPr b="0" i="0">
                <a:latin typeface="Calibri Light" charset="0"/>
                <a:ea typeface="Calibri Light" charset="0"/>
                <a:cs typeface="Calibri Light" charset="0"/>
              </a:defRPr>
            </a:lvl2pPr>
            <a:lvl3pPr marL="1143000" indent="-228600">
              <a:buClr>
                <a:schemeClr val="accent1"/>
              </a:buClr>
              <a:buSzPct val="90000"/>
              <a:buFont typeface="Times New Roman" panose="02020603050405020304" pitchFamily="18" charset="0"/>
              <a:buChar char="▲"/>
              <a:defRPr b="0" i="0">
                <a:latin typeface="Calibri Light" charset="0"/>
                <a:ea typeface="Calibri Light" charset="0"/>
                <a:cs typeface="Calibri Light" charset="0"/>
              </a:defRPr>
            </a:lvl3pPr>
            <a:lvl4pPr marL="1600200" indent="-228600">
              <a:buClr>
                <a:schemeClr val="accent1"/>
              </a:buClr>
              <a:buSzPct val="90000"/>
              <a:buFont typeface="Wingdings" panose="05000000000000000000" pitchFamily="2" charset="2"/>
              <a:buChar char="q"/>
              <a:defRPr b="0" i="0">
                <a:latin typeface="Calibri Light" charset="0"/>
                <a:ea typeface="Calibri Light" charset="0"/>
                <a:cs typeface="Calibri Light" charset="0"/>
              </a:defRPr>
            </a:lvl4pPr>
            <a:lvl5pPr marL="2057400" indent="-228600">
              <a:buClr>
                <a:schemeClr val="accent1"/>
              </a:buClr>
              <a:buSzPct val="90000"/>
              <a:buFont typeface="Arial" panose="020B0604020202020204" pitchFamily="34" charset="0"/>
              <a:buChar char="•"/>
              <a:defRPr b="0" i="0">
                <a:latin typeface="Calibri Light" charset="0"/>
                <a:ea typeface="Calibri Light" charset="0"/>
                <a:cs typeface="Calibri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47862-2EFC-124A-BEF0-AC9C533BB65C}" type="slidenum">
              <a:rPr lang="en-US" smtClean="0"/>
              <a:t>‹#›</a:t>
            </a:fld>
            <a:endParaRPr lang="en-US"/>
          </a:p>
        </p:txBody>
      </p:sp>
    </p:spTree>
    <p:extLst>
      <p:ext uri="{BB962C8B-B14F-4D97-AF65-F5344CB8AC3E}">
        <p14:creationId xmlns:p14="http://schemas.microsoft.com/office/powerpoint/2010/main" val="25012534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62585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74009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0851130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7837901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15972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17754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4292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421922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theme" Target="../theme/theme3.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theme" Target="../theme/theme6.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795" r:id="rId1"/>
    <p:sldLayoutId id="2147483662" r:id="rId2"/>
    <p:sldLayoutId id="2147483670" r:id="rId3"/>
    <p:sldLayoutId id="2147483803" r:id="rId4"/>
    <p:sldLayoutId id="2147483804" r:id="rId5"/>
    <p:sldLayoutId id="2147483671" r:id="rId6"/>
    <p:sldLayoutId id="2147483673" r:id="rId7"/>
    <p:sldLayoutId id="2147483787" r:id="rId8"/>
    <p:sldLayoutId id="2147483800" r:id="rId9"/>
    <p:sldLayoutId id="2147483801" r:id="rId10"/>
    <p:sldLayoutId id="2147483802" r:id="rId11"/>
    <p:sldLayoutId id="2147483797" r:id="rId12"/>
    <p:sldLayoutId id="2147483798" r:id="rId13"/>
    <p:sldLayoutId id="2147483794" r:id="rId14"/>
    <p:sldLayoutId id="214748380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92"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027129079"/>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1" r:id="rId4"/>
    <p:sldLayoutId id="2147483762" r:id="rId5"/>
    <p:sldLayoutId id="2147483764" r:id="rId6"/>
    <p:sldLayoutId id="2147483765" r:id="rId7"/>
    <p:sldLayoutId id="2147483767" r:id="rId8"/>
    <p:sldLayoutId id="2147483769" r:id="rId9"/>
    <p:sldLayoutId id="2147483770" r:id="rId10"/>
    <p:sldLayoutId id="2147483771" r:id="rId11"/>
    <p:sldLayoutId id="2147483773" r:id="rId12"/>
    <p:sldLayoutId id="21474837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17683251"/>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 id="214748383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06.xml"/><Relationship Id="rId1" Type="http://schemas.openxmlformats.org/officeDocument/2006/relationships/video" Target="https://www.youtube.com/embed/ucEAcIMkS0c?feature=oembed" TargetMode="Externa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diagramLayout" Target="../diagrams/layout7.xml"/><Relationship Id="rId3" Type="http://schemas.openxmlformats.org/officeDocument/2006/relationships/diagramLayout" Target="../diagrams/layout4.xml"/><Relationship Id="rId21" Type="http://schemas.microsoft.com/office/2007/relationships/diagramDrawing" Target="../diagrams/drawing7.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diagramData" Target="../diagrams/data7.xml"/><Relationship Id="rId2" Type="http://schemas.openxmlformats.org/officeDocument/2006/relationships/diagramData" Target="../diagrams/data4.xml"/><Relationship Id="rId16" Type="http://schemas.microsoft.com/office/2007/relationships/diagramDrawing" Target="../diagrams/drawing6.xml"/><Relationship Id="rId20" Type="http://schemas.openxmlformats.org/officeDocument/2006/relationships/diagramColors" Target="../diagrams/colors7.xml"/><Relationship Id="rId1" Type="http://schemas.openxmlformats.org/officeDocument/2006/relationships/slideLayout" Target="../slideLayouts/slideLayout10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19" Type="http://schemas.openxmlformats.org/officeDocument/2006/relationships/diagramQuickStyle" Target="../diagrams/quickStyle7.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9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5.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8" Type="http://schemas.openxmlformats.org/officeDocument/2006/relationships/hyperlink" Target="https://sebacademy.edc.org/poster-session-direction-and-examples" TargetMode="External"/><Relationship Id="rId3" Type="http://schemas.openxmlformats.org/officeDocument/2006/relationships/hyperlink" Target="https://sebacademy.edc.org/beginning-address-equity-tier-1-systems" TargetMode="External"/><Relationship Id="rId7" Type="http://schemas.openxmlformats.org/officeDocument/2006/relationships/hyperlink" Target="https://sebacademy.edc.org/centering-equity-within-pbis-framework-overview-and-evidence-effectiveness" TargetMode="External"/><Relationship Id="rId2" Type="http://schemas.openxmlformats.org/officeDocument/2006/relationships/notesSlide" Target="../notesSlides/notesSlide27.xml"/><Relationship Id="rId1" Type="http://schemas.openxmlformats.org/officeDocument/2006/relationships/slideLayout" Target="../slideLayouts/slideLayout98.xml"/><Relationship Id="rId6" Type="http://schemas.openxmlformats.org/officeDocument/2006/relationships/hyperlink" Target="https://sebacademy.edc.org/discussing-race-racism-and-important-current-events-students-guide-lesson-plans-and-resources" TargetMode="External"/><Relationship Id="rId5" Type="http://schemas.openxmlformats.org/officeDocument/2006/relationships/hyperlink" Target="https://sebacademy.edc.org/pbis-cultural-responsiveness-field-guide" TargetMode="External"/><Relationship Id="rId4" Type="http://schemas.openxmlformats.org/officeDocument/2006/relationships/hyperlink" Target="https://sebacademy.edc.org/integrated-tiered-fidelity-inventory-companion-guide" TargetMode="External"/><Relationship Id="rId9"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8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nepbis.org/foru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sebacademy.edc.org/poster-session-direction-and-examples" TargetMode="External"/><Relationship Id="rId3" Type="http://schemas.openxmlformats.org/officeDocument/2006/relationships/hyperlink" Target="https://sebacademy.edc.org/beginning-address-equity-tier-1-systems" TargetMode="External"/><Relationship Id="rId7" Type="http://schemas.openxmlformats.org/officeDocument/2006/relationships/hyperlink" Target="https://sebacademy.edc.org/centering-equity-within-pbis-framework-overview-and-evidence-effectiveness" TargetMode="External"/><Relationship Id="rId2" Type="http://schemas.openxmlformats.org/officeDocument/2006/relationships/notesSlide" Target="../notesSlides/notesSlide6.xml"/><Relationship Id="rId1" Type="http://schemas.openxmlformats.org/officeDocument/2006/relationships/slideLayout" Target="../slideLayouts/slideLayout98.xml"/><Relationship Id="rId6" Type="http://schemas.openxmlformats.org/officeDocument/2006/relationships/hyperlink" Target="https://sebacademy.edc.org/discussing-race-racism-and-important-current-events-students-guide-lesson-plans-and-resources" TargetMode="External"/><Relationship Id="rId5" Type="http://schemas.openxmlformats.org/officeDocument/2006/relationships/hyperlink" Target="https://sebacademy.edc.org/pbis-cultural-responsiveness-field-guide" TargetMode="External"/><Relationship Id="rId4" Type="http://schemas.openxmlformats.org/officeDocument/2006/relationships/hyperlink" Target="https://sebacademy.edc.org/integrated-tiered-fidelity-inventory-companion-guide" TargetMode="Externa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pbis.org/Common/Cms/files/pbisresources/Family%20Engagement%20in%20PBIS.pdf"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Coaches’ Training</a:t>
            </a:r>
            <a:br>
              <a:rPr lang="en-US" sz="4267" dirty="0">
                <a:latin typeface="Arial" panose="020B0604020202020204" pitchFamily="34" charset="0"/>
                <a:cs typeface="Arial" panose="020B0604020202020204" pitchFamily="34" charset="0"/>
              </a:rPr>
            </a:br>
            <a:r>
              <a:rPr lang="en-US" sz="3733" dirty="0">
                <a:solidFill>
                  <a:srgbClr val="FFC000"/>
                </a:solidFill>
                <a:latin typeface="Arial" panose="020B0604020202020204" pitchFamily="34" charset="0"/>
                <a:cs typeface="Arial" panose="020B0604020202020204" pitchFamily="34" charset="0"/>
              </a:rPr>
              <a:t>Year 3 </a:t>
            </a:r>
            <a:r>
              <a:rPr lang="en-US" sz="3733">
                <a:solidFill>
                  <a:srgbClr val="FFC000"/>
                </a:solidFill>
                <a:latin typeface="Arial" panose="020B0604020202020204" pitchFamily="34" charset="0"/>
                <a:cs typeface="Arial" panose="020B0604020202020204" pitchFamily="34" charset="0"/>
              </a:rPr>
              <a:t>- February</a:t>
            </a:r>
            <a:endParaRPr lang="en-US" sz="4267" dirty="0">
              <a:solidFill>
                <a:srgbClr val="FFC0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Insert 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315313" y="2115103"/>
            <a:ext cx="7123442" cy="3243402"/>
          </a:xfrm>
          <a:prstGeom prst="roundRect">
            <a:avLst/>
          </a:prstGeom>
          <a:solidFill>
            <a:schemeClr val="accent1">
              <a:lumMod val="20000"/>
              <a:lumOff val="80000"/>
            </a:schemeClr>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400" dirty="0">
                <a:solidFill>
                  <a:schemeClr val="accent3">
                    <a:lumMod val="50000"/>
                  </a:schemeClr>
                </a:solidFill>
              </a:rPr>
              <a:t>Did you complete the Family School Practices survey with your team?</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How can we promote more shared decision making with our families?</a:t>
            </a:r>
          </a:p>
          <a:p>
            <a:pPr marL="186055" indent="0">
              <a:buNone/>
            </a:pPr>
            <a:endParaRPr lang="en-US" sz="2400" dirty="0">
              <a:solidFill>
                <a:schemeClr val="accent3">
                  <a:lumMod val="50000"/>
                </a:schemeClr>
              </a:solidFill>
            </a:endParaRPr>
          </a:p>
          <a:p>
            <a:pPr marL="186055" indent="0">
              <a:buNone/>
            </a:pPr>
            <a:r>
              <a:rPr lang="en-US" sz="2400" dirty="0">
                <a:solidFill>
                  <a:schemeClr val="accent3">
                    <a:lumMod val="50000"/>
                  </a:schemeClr>
                </a:solidFill>
              </a:rPr>
              <a:t>What are your next action items that you discussed with your team?</a:t>
            </a:r>
            <a:endParaRPr lang="en-US" sz="3200" dirty="0">
              <a:solidFill>
                <a:schemeClr val="accent3">
                  <a:lumMod val="50000"/>
                </a:schemeClr>
              </a:solidFill>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600" b="1" dirty="0">
                <a:solidFill>
                  <a:schemeClr val="bg1"/>
                </a:solidFill>
                <a:cs typeface="Calibri Light"/>
              </a:rPr>
              <a:t>DISCUSSION: FAMILY-SCHOOL PARTNERSHIPS</a:t>
            </a:r>
            <a:endParaRPr lang="en-US" sz="36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77925" y="571961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endParaRPr lang="en-US" sz="1000" kern="0">
              <a:solidFill>
                <a:prstClr val="white"/>
              </a:solidFill>
            </a:endParaRPr>
          </a:p>
          <a:p>
            <a:pPr marL="202565" indent="0" defTabSz="1219170">
              <a:buClr>
                <a:prstClr val="white"/>
              </a:buClr>
              <a:buNone/>
              <a:defRPr/>
            </a:pPr>
            <a:r>
              <a:rPr lang="en-US" sz="2100" kern="0" dirty="0"/>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2343478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ctrTitle"/>
          </p:nvPr>
        </p:nvSpPr>
        <p:spPr>
          <a:xfrm>
            <a:off x="2806581" y="2439914"/>
            <a:ext cx="8623419" cy="2242662"/>
          </a:xfrm>
          <a:prstGeom prst="rect">
            <a:avLst/>
          </a:prstGeom>
        </p:spPr>
        <p:txBody>
          <a:bodyPr spcFirstLastPara="1" wrap="square" lIns="121900" tIns="121900" rIns="121900" bIns="121900" anchor="ctr" anchorCtr="0">
            <a:noAutofit/>
          </a:bodyPr>
          <a:lstStyle/>
          <a:p>
            <a:r>
              <a:rPr lang="en-US" sz="4800" b="1" dirty="0">
                <a:latin typeface="Arial"/>
                <a:cs typeface="Arial"/>
              </a:rPr>
              <a:t>PBIS</a:t>
            </a:r>
            <a:br>
              <a:rPr lang="en-US" sz="4800" b="1" dirty="0">
                <a:latin typeface="Arial" panose="020B0604020202020204" pitchFamily="34" charset="0"/>
                <a:cs typeface="Arial" panose="020B0604020202020204" pitchFamily="34" charset="0"/>
              </a:rPr>
            </a:br>
            <a:r>
              <a:rPr lang="en-US" sz="4800" b="1" dirty="0">
                <a:latin typeface="Arial"/>
                <a:cs typeface="Arial"/>
              </a:rPr>
              <a:t>Resource Spotlight:</a:t>
            </a:r>
            <a:br>
              <a:rPr lang="en-US" sz="7200" b="1" dirty="0">
                <a:latin typeface="Arial" panose="020B0604020202020204" pitchFamily="34" charset="0"/>
                <a:cs typeface="Arial" panose="020B0604020202020204" pitchFamily="34" charset="0"/>
              </a:rPr>
            </a:br>
            <a:r>
              <a:rPr lang="en-US" sz="3200" b="1" dirty="0">
                <a:latin typeface="Arial"/>
                <a:cs typeface="Arial"/>
              </a:rPr>
              <a:t>Discussing Race, Racism, and Current Events with Students</a:t>
            </a:r>
            <a:br>
              <a:rPr lang="en-US" sz="3200" b="1" dirty="0">
                <a:latin typeface="Arial" panose="020B0604020202020204" pitchFamily="34" charset="0"/>
                <a:cs typeface="Arial" panose="020B0604020202020204" pitchFamily="34" charset="0"/>
              </a:rPr>
            </a:br>
            <a:endParaRPr sz="3200" b="1" dirty="0">
              <a:latin typeface="Arial" panose="020B0604020202020204" pitchFamily="34" charset="0"/>
              <a:cs typeface="Arial" panose="020B0604020202020204" pitchFamily="34" charset="0"/>
            </a:endParaRPr>
          </a:p>
        </p:txBody>
      </p:sp>
      <p:pic>
        <p:nvPicPr>
          <p:cNvPr id="6" name="Picture 5" descr="Center on Positive Behavior Interventions &amp; Supports (PBIS) Logo of three interconnected circles">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65537" y="5300196"/>
            <a:ext cx="2833687" cy="703251"/>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90FDE-CB6C-1A41-67EC-FDFA80DEDD76}"/>
              </a:ext>
            </a:extLst>
          </p:cNvPr>
          <p:cNvSpPr>
            <a:spLocks noGrp="1"/>
          </p:cNvSpPr>
          <p:nvPr>
            <p:ph type="body" idx="1"/>
          </p:nvPr>
        </p:nvSpPr>
        <p:spPr>
          <a:xfrm>
            <a:off x="252034" y="1154230"/>
            <a:ext cx="7494941" cy="1525908"/>
          </a:xfrm>
        </p:spPr>
        <p:txBody>
          <a:bodyPr/>
          <a:lstStyle/>
          <a:p>
            <a:pPr marL="168910" indent="0">
              <a:buNone/>
            </a:pPr>
            <a:r>
              <a:rPr lang="en-US" dirty="0"/>
              <a:t>This guide is intended to increase the frequency and quality of conversations about race, racism, and current events regarding race in K-12 classrooms to support students and provide voice and self-reflection.</a:t>
            </a:r>
          </a:p>
        </p:txBody>
      </p:sp>
      <p:sp>
        <p:nvSpPr>
          <p:cNvPr id="3" name="Title 2">
            <a:extLst>
              <a:ext uri="{FF2B5EF4-FFF2-40B4-BE49-F238E27FC236}">
                <a16:creationId xmlns:a16="http://schemas.microsoft.com/office/drawing/2014/main" id="{3817C057-8324-614C-51AD-75A737EE41EA}"/>
              </a:ext>
            </a:extLst>
          </p:cNvPr>
          <p:cNvSpPr>
            <a:spLocks noGrp="1"/>
          </p:cNvSpPr>
          <p:nvPr>
            <p:ph type="title"/>
          </p:nvPr>
        </p:nvSpPr>
        <p:spPr>
          <a:xfrm>
            <a:off x="252034" y="132485"/>
            <a:ext cx="11263974" cy="845600"/>
          </a:xfrm>
        </p:spPr>
        <p:txBody>
          <a:bodyPr/>
          <a:lstStyle/>
          <a:p>
            <a:r>
              <a:rPr lang="en-US" dirty="0"/>
              <a:t>Discussing Race, and Racism...</a:t>
            </a:r>
          </a:p>
        </p:txBody>
      </p:sp>
      <p:sp>
        <p:nvSpPr>
          <p:cNvPr id="5" name="Text Placeholder 5">
            <a:extLst>
              <a:ext uri="{FF2B5EF4-FFF2-40B4-BE49-F238E27FC236}">
                <a16:creationId xmlns:a16="http://schemas.microsoft.com/office/drawing/2014/main" id="{DB5D399A-453E-1859-BCBD-9DCBDA836F28}"/>
              </a:ext>
            </a:extLst>
          </p:cNvPr>
          <p:cNvSpPr txBox="1">
            <a:spLocks/>
          </p:cNvSpPr>
          <p:nvPr/>
        </p:nvSpPr>
        <p:spPr>
          <a:xfrm>
            <a:off x="1093204" y="3803894"/>
            <a:ext cx="6143619" cy="22050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pPr marL="168910" indent="0">
              <a:buNone/>
            </a:pPr>
            <a:r>
              <a:rPr lang="en-US" kern="0" dirty="0"/>
              <a:t>Sections to take note...</a:t>
            </a:r>
          </a:p>
          <a:p>
            <a:pPr marL="626110" indent="-457200">
              <a:buAutoNum type="arabicPeriod"/>
            </a:pPr>
            <a:r>
              <a:rPr lang="en-US" kern="0" dirty="0"/>
              <a:t>Embed this work within existing systems</a:t>
            </a:r>
            <a:endParaRPr lang="en-US" dirty="0"/>
          </a:p>
          <a:p>
            <a:pPr marL="626110" indent="-457200">
              <a:buAutoNum type="arabicPeriod"/>
            </a:pPr>
            <a:r>
              <a:rPr lang="en-US" kern="0" dirty="0"/>
              <a:t>Build knowledge and expertise</a:t>
            </a:r>
          </a:p>
          <a:p>
            <a:pPr marL="626110" indent="-457200">
              <a:buAutoNum type="arabicPeriod"/>
            </a:pPr>
            <a:r>
              <a:rPr lang="en-US" kern="0" dirty="0"/>
              <a:t>Create an installation plan</a:t>
            </a:r>
          </a:p>
          <a:p>
            <a:pPr marL="626110" indent="-457200">
              <a:buAutoNum type="arabicPeriod"/>
            </a:pPr>
            <a:r>
              <a:rPr lang="en-US" kern="0" dirty="0"/>
              <a:t>Implement and monitor progress</a:t>
            </a:r>
          </a:p>
        </p:txBody>
      </p:sp>
      <p:pic>
        <p:nvPicPr>
          <p:cNvPr id="4" name="Picture 6" descr="Text&#10;&#10;Description automatically generated">
            <a:extLst>
              <a:ext uri="{FF2B5EF4-FFF2-40B4-BE49-F238E27FC236}">
                <a16:creationId xmlns:a16="http://schemas.microsoft.com/office/drawing/2014/main" id="{FBC0FD34-209A-1E6B-B04F-DE3A0BABD821}"/>
              </a:ext>
            </a:extLst>
          </p:cNvPr>
          <p:cNvPicPr>
            <a:picLocks noChangeAspect="1"/>
          </p:cNvPicPr>
          <p:nvPr/>
        </p:nvPicPr>
        <p:blipFill>
          <a:blip r:embed="rId3"/>
          <a:stretch>
            <a:fillRect/>
          </a:stretch>
        </p:blipFill>
        <p:spPr>
          <a:xfrm>
            <a:off x="8464987" y="1069427"/>
            <a:ext cx="3473234" cy="5468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7593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430312" y="2014031"/>
            <a:ext cx="7845255" cy="2992738"/>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640080" indent="-457200">
              <a:spcAft>
                <a:spcPts val="600"/>
              </a:spcAft>
              <a:buClr>
                <a:schemeClr val="bg1"/>
              </a:buClr>
              <a:buSzPct val="100000"/>
              <a:buFont typeface="Wingdings" panose="05000000000000000000" pitchFamily="2" charset="2"/>
              <a:buChar char="v"/>
            </a:pPr>
            <a:r>
              <a:rPr lang="en-US" sz="2400" dirty="0"/>
              <a:t>Independently Review the article and chat with your co-coaches (15 minutes)</a:t>
            </a:r>
          </a:p>
          <a:p>
            <a:pPr marL="640080" indent="-457200">
              <a:spcAft>
                <a:spcPts val="600"/>
              </a:spcAft>
              <a:buClr>
                <a:schemeClr val="bg1"/>
              </a:buClr>
              <a:buSzPct val="100000"/>
              <a:buFont typeface="Wingdings" panose="05000000000000000000" pitchFamily="2" charset="2"/>
              <a:buChar char="v"/>
            </a:pPr>
            <a:r>
              <a:rPr lang="en-US" sz="2400" dirty="0">
                <a:solidFill>
                  <a:schemeClr val="bg1"/>
                </a:solidFill>
              </a:rPr>
              <a:t>Whole group discussion of common take aways (10 minutes)</a:t>
            </a:r>
          </a:p>
          <a:p>
            <a:pPr marL="640080" indent="-457200">
              <a:spcAft>
                <a:spcPts val="600"/>
              </a:spcAft>
              <a:buClr>
                <a:schemeClr val="bg1"/>
              </a:buClr>
              <a:buSzPct val="100000"/>
              <a:buFont typeface="Wingdings" panose="05000000000000000000" pitchFamily="2" charset="2"/>
              <a:buChar char="v"/>
            </a:pPr>
            <a:r>
              <a:rPr lang="en-US" sz="2400" b="1" i="1" dirty="0">
                <a:solidFill>
                  <a:schemeClr val="bg1"/>
                </a:solidFill>
              </a:rPr>
              <a:t>How could this document be shared with your team and integrated into your current equity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p:spPr>
        <p:txBody>
          <a:bodyPr>
            <a:noAutofit/>
          </a:bodyPr>
          <a:lstStyle/>
          <a:p>
            <a:r>
              <a:rPr lang="en-US" sz="3200" b="1" dirty="0">
                <a:solidFill>
                  <a:schemeClr val="bg1"/>
                </a:solidFill>
                <a:cs typeface="Calibri Light"/>
              </a:rPr>
              <a:t>DISCUSSION: Discussing Race, and Racism...</a:t>
            </a:r>
            <a:endParaRPr lang="en-US" sz="3200" dirty="0">
              <a:solidFill>
                <a:schemeClr val="bg1"/>
              </a:solidFill>
              <a:cs typeface="Calibri Light"/>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a:off x="8751492" y="2848045"/>
            <a:ext cx="955766" cy="27800"/>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
        <p:nvSpPr>
          <p:cNvPr id="4" name="Text Placeholder 4">
            <a:extLst>
              <a:ext uri="{FF2B5EF4-FFF2-40B4-BE49-F238E27FC236}">
                <a16:creationId xmlns:a16="http://schemas.microsoft.com/office/drawing/2014/main" id="{0E0751E7-07CD-E811-E625-CA0DF4914BAA}"/>
              </a:ext>
            </a:extLst>
          </p:cNvPr>
          <p:cNvSpPr txBox="1">
            <a:spLocks/>
          </p:cNvSpPr>
          <p:nvPr/>
        </p:nvSpPr>
        <p:spPr>
          <a:xfrm>
            <a:off x="10536014" y="5872516"/>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0" indent="0" defTabSz="1219170">
              <a:buClr>
                <a:prstClr val="white"/>
              </a:buClr>
              <a:buNone/>
              <a:defRPr/>
            </a:pPr>
            <a:r>
              <a:rPr lang="en-US" sz="2100" kern="0" dirty="0"/>
              <a:t>5 Minutes</a:t>
            </a:r>
            <a:endParaRPr lang="en-US" sz="2100" dirty="0"/>
          </a:p>
          <a:p>
            <a:pPr marL="0" indent="0" defTabSz="1219170">
              <a:buNone/>
              <a:defRPr/>
            </a:pPr>
            <a:r>
              <a:rPr lang="en-US" sz="2100" kern="0" dirty="0"/>
              <a:t>10</a:t>
            </a:r>
            <a:r>
              <a:rPr kumimoji="0" lang="en-US" sz="2100" b="0" i="0" u="none" strike="noStrike" kern="0" cap="none" spc="0" normalizeH="0" baseline="0" noProof="0" dirty="0">
                <a:ln>
                  <a:noFill/>
                </a:ln>
                <a:effectLst/>
                <a:uLnTx/>
                <a:uFillTx/>
                <a:latin typeface="Hind Vadodara"/>
                <a:cs typeface="Hind Vadodara"/>
                <a:sym typeface="Hind Vadodara"/>
              </a:rPr>
              <a:t> </a:t>
            </a:r>
            <a:r>
              <a:rPr lang="en-US" sz="2100" kern="0" dirty="0"/>
              <a:t>minutes</a:t>
            </a:r>
            <a:endParaRPr lang="en-US" sz="2100" dirty="0"/>
          </a:p>
          <a:p>
            <a:pPr marL="0" indent="0" defTabSz="1219170">
              <a:buNone/>
              <a:defRPr/>
            </a:pPr>
            <a:r>
              <a:rPr lang="en-US" sz="2100" kern="0" dirty="0"/>
              <a:t>10</a:t>
            </a:r>
            <a:r>
              <a:rPr kumimoji="0" lang="en-US" sz="2100" b="0" i="0" u="none" strike="noStrike" kern="0" cap="none" spc="0" normalizeH="0" baseline="0" noProof="0" dirty="0">
                <a:ln>
                  <a:noFill/>
                </a:ln>
                <a:effectLst/>
                <a:uLnTx/>
                <a:uFillTx/>
                <a:latin typeface="Hind Vadodara"/>
                <a:cs typeface="Hind Vadodara"/>
                <a:sym typeface="Hind Vadodara"/>
              </a:rPr>
              <a:t> minutes</a:t>
            </a:r>
            <a:endParaRPr lang="en-US" sz="2100" b="0" i="0" u="none" strike="noStrike" cap="none" spc="0" normalizeH="0" baseline="0" noProof="0" dirty="0">
              <a:ln>
                <a:noFill/>
              </a:ln>
              <a:effectLst/>
              <a:uLnTx/>
              <a:uFillTx/>
              <a:latin typeface="Hind Vadodara"/>
              <a:cs typeface="Hind Vadodara"/>
            </a:endParaRPr>
          </a:p>
        </p:txBody>
      </p:sp>
      <p:grpSp>
        <p:nvGrpSpPr>
          <p:cNvPr id="5" name="Google Shape;6077;p67">
            <a:extLst>
              <a:ext uri="{FF2B5EF4-FFF2-40B4-BE49-F238E27FC236}">
                <a16:creationId xmlns:a16="http://schemas.microsoft.com/office/drawing/2014/main" id="{A1E9523D-8949-33DA-52DA-38DBEB428BD6}"/>
              </a:ext>
            </a:extLst>
          </p:cNvPr>
          <p:cNvGrpSpPr/>
          <p:nvPr/>
        </p:nvGrpSpPr>
        <p:grpSpPr>
          <a:xfrm>
            <a:off x="9967411" y="5162511"/>
            <a:ext cx="537983" cy="537983"/>
            <a:chOff x="5873617" y="2309901"/>
            <a:chExt cx="345720" cy="345720"/>
          </a:xfrm>
        </p:grpSpPr>
        <p:sp>
          <p:nvSpPr>
            <p:cNvPr id="6" name="Google Shape;6078;p67">
              <a:extLst>
                <a:ext uri="{FF2B5EF4-FFF2-40B4-BE49-F238E27FC236}">
                  <a16:creationId xmlns:a16="http://schemas.microsoft.com/office/drawing/2014/main" id="{B1C790D6-1459-BAEB-2EB4-4684FB41F49E}"/>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6079;p67">
              <a:extLst>
                <a:ext uri="{FF2B5EF4-FFF2-40B4-BE49-F238E27FC236}">
                  <a16:creationId xmlns:a16="http://schemas.microsoft.com/office/drawing/2014/main" id="{7071D22B-C3F8-EF97-E3CF-D0818D66C334}"/>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080;p67">
              <a:extLst>
                <a:ext uri="{FF2B5EF4-FFF2-40B4-BE49-F238E27FC236}">
                  <a16:creationId xmlns:a16="http://schemas.microsoft.com/office/drawing/2014/main" id="{EF51AA94-E2D0-3F70-F0F9-D4436823D880}"/>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081;p67">
              <a:extLst>
                <a:ext uri="{FF2B5EF4-FFF2-40B4-BE49-F238E27FC236}">
                  <a16:creationId xmlns:a16="http://schemas.microsoft.com/office/drawing/2014/main" id="{A8815B68-BC12-0F5C-1314-B0B8B34BFD5C}"/>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6082;p67">
              <a:extLst>
                <a:ext uri="{FF2B5EF4-FFF2-40B4-BE49-F238E27FC236}">
                  <a16:creationId xmlns:a16="http://schemas.microsoft.com/office/drawing/2014/main" id="{101E5900-BB69-5F2D-74CD-9D142F19FC56}"/>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6083;p67">
              <a:extLst>
                <a:ext uri="{FF2B5EF4-FFF2-40B4-BE49-F238E27FC236}">
                  <a16:creationId xmlns:a16="http://schemas.microsoft.com/office/drawing/2014/main" id="{F703AE31-90F1-F7BC-31C0-539F78C01246}"/>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6084;p67">
              <a:extLst>
                <a:ext uri="{FF2B5EF4-FFF2-40B4-BE49-F238E27FC236}">
                  <a16:creationId xmlns:a16="http://schemas.microsoft.com/office/drawing/2014/main" id="{546E0329-B48B-24EC-EB27-600279FE7114}"/>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6085;p67">
              <a:extLst>
                <a:ext uri="{FF2B5EF4-FFF2-40B4-BE49-F238E27FC236}">
                  <a16:creationId xmlns:a16="http://schemas.microsoft.com/office/drawing/2014/main" id="{6DDBB26F-717C-28AC-108A-8B458895D01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6086;p67">
              <a:extLst>
                <a:ext uri="{FF2B5EF4-FFF2-40B4-BE49-F238E27FC236}">
                  <a16:creationId xmlns:a16="http://schemas.microsoft.com/office/drawing/2014/main" id="{9409A0D7-EC8E-23F0-0F8F-E689A3FFFAF3}"/>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087;p67">
              <a:extLst>
                <a:ext uri="{FF2B5EF4-FFF2-40B4-BE49-F238E27FC236}">
                  <a16:creationId xmlns:a16="http://schemas.microsoft.com/office/drawing/2014/main" id="{F1F00ABD-A80F-3DD9-C8CC-B8B52E13EC68}"/>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6088;p67">
              <a:extLst>
                <a:ext uri="{FF2B5EF4-FFF2-40B4-BE49-F238E27FC236}">
                  <a16:creationId xmlns:a16="http://schemas.microsoft.com/office/drawing/2014/main" id="{0E57ABE6-92FE-C58B-1FFD-E068A30674F3}"/>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6089;p67">
              <a:extLst>
                <a:ext uri="{FF2B5EF4-FFF2-40B4-BE49-F238E27FC236}">
                  <a16:creationId xmlns:a16="http://schemas.microsoft.com/office/drawing/2014/main" id="{D8517F32-CC8A-BC91-E25F-7E33A54279FD}"/>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6090;p67">
              <a:extLst>
                <a:ext uri="{FF2B5EF4-FFF2-40B4-BE49-F238E27FC236}">
                  <a16:creationId xmlns:a16="http://schemas.microsoft.com/office/drawing/2014/main" id="{276F7E28-8FCA-1CFD-0BB6-27D3F5FB7702}"/>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6091;p67">
              <a:extLst>
                <a:ext uri="{FF2B5EF4-FFF2-40B4-BE49-F238E27FC236}">
                  <a16:creationId xmlns:a16="http://schemas.microsoft.com/office/drawing/2014/main" id="{254CADAC-2542-6A58-A3E9-8D73343781D1}"/>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6092;p67">
              <a:extLst>
                <a:ext uri="{FF2B5EF4-FFF2-40B4-BE49-F238E27FC236}">
                  <a16:creationId xmlns:a16="http://schemas.microsoft.com/office/drawing/2014/main" id="{ACF5C91D-BAA0-1BDB-5682-D39B62CECFC4}"/>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6093;p67">
              <a:extLst>
                <a:ext uri="{FF2B5EF4-FFF2-40B4-BE49-F238E27FC236}">
                  <a16:creationId xmlns:a16="http://schemas.microsoft.com/office/drawing/2014/main" id="{FDBDA932-6D4C-3C47-947A-BFD78775FD60}"/>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6094;p67">
              <a:extLst>
                <a:ext uri="{FF2B5EF4-FFF2-40B4-BE49-F238E27FC236}">
                  <a16:creationId xmlns:a16="http://schemas.microsoft.com/office/drawing/2014/main" id="{CA662B6C-7303-A6B4-BE4D-2BAF18D4DB3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6095;p67">
              <a:extLst>
                <a:ext uri="{FF2B5EF4-FFF2-40B4-BE49-F238E27FC236}">
                  <a16:creationId xmlns:a16="http://schemas.microsoft.com/office/drawing/2014/main" id="{C148ED3F-468D-17B9-630A-0359B8FAEEBB}"/>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6096;p67">
              <a:extLst>
                <a:ext uri="{FF2B5EF4-FFF2-40B4-BE49-F238E27FC236}">
                  <a16:creationId xmlns:a16="http://schemas.microsoft.com/office/drawing/2014/main" id="{779F2152-6BA2-8097-E84B-DE8D68EA78D3}"/>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8" name="Google Shape;6464;p67">
            <a:extLst>
              <a:ext uri="{FF2B5EF4-FFF2-40B4-BE49-F238E27FC236}">
                <a16:creationId xmlns:a16="http://schemas.microsoft.com/office/drawing/2014/main" id="{3937D6E0-7A24-F92B-5177-82EA5067CA7F}"/>
              </a:ext>
            </a:extLst>
          </p:cNvPr>
          <p:cNvGrpSpPr/>
          <p:nvPr/>
        </p:nvGrpSpPr>
        <p:grpSpPr>
          <a:xfrm>
            <a:off x="6530592" y="6181416"/>
            <a:ext cx="495955" cy="495955"/>
            <a:chOff x="4674908" y="3682271"/>
            <a:chExt cx="371966" cy="371966"/>
          </a:xfrm>
        </p:grpSpPr>
        <p:sp>
          <p:nvSpPr>
            <p:cNvPr id="49" name="Google Shape;6465;p67">
              <a:extLst>
                <a:ext uri="{FF2B5EF4-FFF2-40B4-BE49-F238E27FC236}">
                  <a16:creationId xmlns:a16="http://schemas.microsoft.com/office/drawing/2014/main" id="{84FC435E-EDC8-B603-D2E3-225FCE07EF2E}"/>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466;p67">
              <a:extLst>
                <a:ext uri="{FF2B5EF4-FFF2-40B4-BE49-F238E27FC236}">
                  <a16:creationId xmlns:a16="http://schemas.microsoft.com/office/drawing/2014/main" id="{91BAFA48-DBD0-AF25-D74B-11A4A5737F0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467;p67">
              <a:extLst>
                <a:ext uri="{FF2B5EF4-FFF2-40B4-BE49-F238E27FC236}">
                  <a16:creationId xmlns:a16="http://schemas.microsoft.com/office/drawing/2014/main" id="{CB586A0E-C236-A687-B5EB-1ABAD793EDC9}"/>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6468;p67">
              <a:extLst>
                <a:ext uri="{FF2B5EF4-FFF2-40B4-BE49-F238E27FC236}">
                  <a16:creationId xmlns:a16="http://schemas.microsoft.com/office/drawing/2014/main" id="{6964E44F-8C32-B03F-6229-3038EFB4057C}"/>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Text Placeholder 4">
            <a:extLst>
              <a:ext uri="{FF2B5EF4-FFF2-40B4-BE49-F238E27FC236}">
                <a16:creationId xmlns:a16="http://schemas.microsoft.com/office/drawing/2014/main" id="{337AE237-73C3-B5DB-019C-B3F729C1BD48}"/>
              </a:ext>
            </a:extLst>
          </p:cNvPr>
          <p:cNvSpPr txBox="1">
            <a:spLocks/>
          </p:cNvSpPr>
          <p:nvPr/>
        </p:nvSpPr>
        <p:spPr>
          <a:xfrm>
            <a:off x="5548784" y="5990464"/>
            <a:ext cx="4982366"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algn="r" defTabSz="1219170">
              <a:buClr>
                <a:prstClr val="white"/>
              </a:buClr>
              <a:buNone/>
              <a:defRPr/>
            </a:pPr>
            <a:r>
              <a:rPr lang="en-US" sz="2100" kern="0" dirty="0"/>
              <a:t>Independ Review</a:t>
            </a:r>
            <a:endParaRPr lang="en-US" sz="2100" dirty="0"/>
          </a:p>
          <a:p>
            <a:pPr marL="202565" indent="0" algn="r" defTabSz="1219170">
              <a:buNone/>
              <a:defRPr/>
            </a:pPr>
            <a:r>
              <a:rPr lang="en-US" sz="2100" kern="0" dirty="0"/>
              <a:t>Coach</a:t>
            </a:r>
            <a:r>
              <a:rPr kumimoji="0" lang="en-US" sz="2100" b="0" i="0" u="none" strike="noStrike" kern="0" cap="none" spc="0" normalizeH="0" baseline="0" noProof="0" dirty="0">
                <a:ln>
                  <a:noFill/>
                </a:ln>
                <a:effectLst/>
                <a:uLnTx/>
                <a:uFillTx/>
                <a:latin typeface="Hind Vadodara"/>
                <a:cs typeface="Hind Vadodara"/>
                <a:sym typeface="Hind Vadodara"/>
              </a:rPr>
              <a:t> Review/Chat</a:t>
            </a:r>
            <a:endParaRPr lang="en-US" sz="2100"/>
          </a:p>
          <a:p>
            <a:pPr marL="202565" marR="0" lvl="0" indent="0" algn="r"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effectLst/>
                <a:uLnTx/>
                <a:uFillTx/>
                <a:latin typeface="Hind Vadodara"/>
                <a:cs typeface="Hind Vadodara"/>
                <a:sym typeface="Hind Vadodara"/>
              </a:rPr>
              <a:t>Whole Group</a:t>
            </a:r>
            <a:endParaRPr lang="en-US" sz="2100" b="0" i="0" u="none" strike="noStrike" kern="0" cap="none" spc="0" normalizeH="0" baseline="0" noProof="0" dirty="0">
              <a:ln>
                <a:noFill/>
              </a:ln>
              <a:effectLst/>
              <a:uLnTx/>
              <a:uFillTx/>
              <a:latin typeface="Hind Vadodara"/>
              <a:cs typeface="Hind Vadodara"/>
            </a:endParaRPr>
          </a:p>
        </p:txBody>
      </p:sp>
    </p:spTree>
    <p:extLst>
      <p:ext uri="{BB962C8B-B14F-4D97-AF65-F5344CB8AC3E}">
        <p14:creationId xmlns:p14="http://schemas.microsoft.com/office/powerpoint/2010/main" val="154659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566751" y="4018618"/>
            <a:ext cx="7029196" cy="2154763"/>
          </a:xfrm>
          <a:prstGeom prst="rect">
            <a:avLst/>
          </a:prstGeom>
        </p:spPr>
        <p:txBody>
          <a:bodyPr spcFirstLastPara="1" wrap="square" lIns="121900" tIns="121900" rIns="121900" bIns="121900" anchor="ctr" anchorCtr="0">
            <a:noAutofit/>
          </a:bodyPr>
          <a:lstStyle/>
          <a:p>
            <a:r>
              <a:rPr lang="en-US" sz="3600" b="1" dirty="0"/>
              <a:t>Big Idea Check-in: </a:t>
            </a:r>
            <a:br>
              <a:rPr lang="en-US" sz="3600" b="1" dirty="0"/>
            </a:br>
            <a:r>
              <a:rPr lang="en-US" sz="3600" dirty="0"/>
              <a:t>Vulnerable Decision Points and Risk Ratio</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2204950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FBAA5-9027-5121-D4D1-08D347C0BF0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1C5C867-0101-F543-AEB0-3219DE99CC38}"/>
              </a:ext>
            </a:extLst>
          </p:cNvPr>
          <p:cNvSpPr>
            <a:spLocks noGrp="1"/>
          </p:cNvSpPr>
          <p:nvPr>
            <p:ph type="title"/>
          </p:nvPr>
        </p:nvSpPr>
        <p:spPr>
          <a:xfrm>
            <a:off x="813349" y="403629"/>
            <a:ext cx="7572977" cy="845600"/>
          </a:xfrm>
        </p:spPr>
        <p:txBody>
          <a:bodyPr/>
          <a:lstStyle/>
          <a:p>
            <a:r>
              <a:rPr lang="en-US" b="1" dirty="0">
                <a:solidFill>
                  <a:schemeClr val="bg1"/>
                </a:solidFill>
              </a:rPr>
              <a:t>What is Implicit Bias?</a:t>
            </a:r>
          </a:p>
        </p:txBody>
      </p:sp>
      <p:sp>
        <p:nvSpPr>
          <p:cNvPr id="9" name="Content Placeholder 1">
            <a:extLst>
              <a:ext uri="{FF2B5EF4-FFF2-40B4-BE49-F238E27FC236}">
                <a16:creationId xmlns:a16="http://schemas.microsoft.com/office/drawing/2014/main" id="{35289FDD-A13E-4D4D-A841-8B309C9C17A7}"/>
              </a:ext>
            </a:extLst>
          </p:cNvPr>
          <p:cNvSpPr txBox="1">
            <a:spLocks/>
          </p:cNvSpPr>
          <p:nvPr/>
        </p:nvSpPr>
        <p:spPr>
          <a:xfrm>
            <a:off x="813349" y="1505608"/>
            <a:ext cx="10646979" cy="4525963"/>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Unconscious, automatic</a:t>
            </a: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Based on stereotypes</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We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all</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have it (even those affected by it)</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Generally,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not</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an indication of what we believe or would endorse</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endPar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596900" marR="0" lvl="0"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Wingdings" pitchFamily="2" charset="2"/>
              <a:buChar char="v"/>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More likely to influence:</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Snap</a:t>
            </a:r>
            <a:r>
              <a:rPr kumimoji="0" lang="en-US" sz="2800" b="0" i="0" u="sng" strike="noStrike" kern="0" cap="none" spc="0" normalizeH="0" baseline="0" noProof="0" dirty="0">
                <a:ln>
                  <a:noFill/>
                </a:ln>
                <a:solidFill>
                  <a:srgbClr val="FFFFFF"/>
                </a:solidFill>
                <a:effectLst/>
                <a:uLnTx/>
                <a:uFillTx/>
                <a:latin typeface="Hind Vadodara"/>
                <a:cs typeface="Hind Vadodara"/>
                <a:sym typeface="Hind Vadodara"/>
              </a:rPr>
              <a:t> </a:t>
            </a: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decisions</a:t>
            </a:r>
          </a:p>
          <a:p>
            <a:pPr marL="1054100" marR="0" lvl="1" indent="-457200" algn="l" defTabSz="914400" rtl="0" eaLnBrk="1" fontAlgn="auto" latinLnBrk="0" hangingPunct="1">
              <a:lnSpc>
                <a:spcPct val="100000"/>
              </a:lnSpc>
              <a:spcBef>
                <a:spcPts val="0"/>
              </a:spcBef>
              <a:spcAft>
                <a:spcPts val="0"/>
              </a:spcAft>
              <a:buClr>
                <a:srgbClr val="84ACB6">
                  <a:lumMod val="40000"/>
                  <a:lumOff val="60000"/>
                </a:srgbClr>
              </a:buClr>
              <a:buSzPct val="100000"/>
              <a:buFont typeface="Arial" panose="020B0604020202020204" pitchFamily="34" charset="0"/>
              <a:buChar char="•"/>
              <a:tabLst/>
              <a:defRPr/>
            </a:pPr>
            <a:r>
              <a:rPr kumimoji="0" lang="en-US" sz="2800" b="0" i="0" u="none" strike="noStrike" kern="0" cap="none" spc="0" normalizeH="0" baseline="0" noProof="0" dirty="0">
                <a:ln>
                  <a:noFill/>
                </a:ln>
                <a:solidFill>
                  <a:srgbClr val="FFFFFF"/>
                </a:solidFill>
                <a:effectLst/>
                <a:uLnTx/>
                <a:uFillTx/>
                <a:latin typeface="Hind Vadodara"/>
                <a:cs typeface="Hind Vadodara"/>
                <a:sym typeface="Hind Vadodara"/>
              </a:rPr>
              <a:t>Decisions that are </a:t>
            </a:r>
            <a:r>
              <a:rPr kumimoji="0" lang="en-US" sz="2800" b="1" i="0" u="sng" strike="noStrike" kern="0" cap="none" spc="0" normalizeH="0" baseline="0" noProof="0" dirty="0">
                <a:ln>
                  <a:noFill/>
                </a:ln>
                <a:solidFill>
                  <a:srgbClr val="FFFFFF"/>
                </a:solidFill>
                <a:effectLst/>
                <a:uLnTx/>
                <a:uFillTx/>
                <a:latin typeface="Hind Vadodara"/>
                <a:cs typeface="Hind Vadodara"/>
                <a:sym typeface="Hind Vadodara"/>
              </a:rPr>
              <a:t>ambiguous</a:t>
            </a:r>
          </a:p>
        </p:txBody>
      </p:sp>
    </p:spTree>
    <p:extLst>
      <p:ext uri="{BB962C8B-B14F-4D97-AF65-F5344CB8AC3E}">
        <p14:creationId xmlns:p14="http://schemas.microsoft.com/office/powerpoint/2010/main" val="576116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BDA468A-E1CC-D84E-B66F-1079066A101E}"/>
              </a:ext>
            </a:extLst>
          </p:cNvPr>
          <p:cNvSpPr txBox="1">
            <a:spLocks/>
          </p:cNvSpPr>
          <p:nvPr/>
        </p:nvSpPr>
        <p:spPr>
          <a:xfrm>
            <a:off x="2335161" y="258097"/>
            <a:ext cx="8229600" cy="1143000"/>
          </a:xfrm>
          <a:prstGeom prst="rect">
            <a:avLst/>
          </a:prstGeom>
          <a:no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Arial"/>
                <a:cs typeface="Arial"/>
                <a:sym typeface="Arial"/>
              </a:rPr>
              <a:t>Implicit Bias in Early Learning</a:t>
            </a:r>
            <a:br>
              <a:rPr kumimoji="0" lang="en-US" sz="1867" b="0" i="0" u="none" strike="noStrike" kern="0" cap="none" spc="0" normalizeH="0" baseline="0" noProof="0">
                <a:ln>
                  <a:noFill/>
                </a:ln>
                <a:solidFill>
                  <a:srgbClr val="FFFFFF"/>
                </a:solidFill>
                <a:effectLst/>
                <a:uLnTx/>
                <a:uFillTx/>
                <a:latin typeface="Arial"/>
                <a:cs typeface="Arial"/>
                <a:sym typeface="Arial"/>
              </a:rPr>
            </a:br>
            <a:r>
              <a:rPr kumimoji="0" lang="en-US" sz="2000" b="0" i="0" u="none" strike="noStrike" kern="0" cap="none" spc="0" normalizeH="0" baseline="0" noProof="0">
                <a:ln>
                  <a:noFill/>
                </a:ln>
                <a:solidFill>
                  <a:srgbClr val="FFFFFF"/>
                </a:solidFill>
                <a:effectLst/>
                <a:uLnTx/>
                <a:uFillTx/>
                <a:latin typeface="Arial"/>
                <a:cs typeface="Arial"/>
                <a:sym typeface="Arial"/>
              </a:rPr>
              <a:t>(Gilliam et al., 2016)</a:t>
            </a:r>
          </a:p>
        </p:txBody>
      </p:sp>
      <p:pic>
        <p:nvPicPr>
          <p:cNvPr id="4" name="Online Media 3" title="Bias Isn't Just A Police Problem, It's A Preschool Problem | Let's Talk | NPR">
            <a:hlinkClick r:id="" action="ppaction://media"/>
            <a:extLst>
              <a:ext uri="{FF2B5EF4-FFF2-40B4-BE49-F238E27FC236}">
                <a16:creationId xmlns:a16="http://schemas.microsoft.com/office/drawing/2014/main" id="{C0633DF0-F721-224F-9183-017524331787}"/>
              </a:ext>
            </a:extLst>
          </p:cNvPr>
          <p:cNvPicPr>
            <a:picLocks noRot="1" noChangeAspect="1"/>
          </p:cNvPicPr>
          <p:nvPr>
            <a:videoFile r:link="rId1"/>
          </p:nvPr>
        </p:nvPicPr>
        <p:blipFill>
          <a:blip r:embed="rId4"/>
          <a:stretch>
            <a:fillRect/>
          </a:stretch>
        </p:blipFill>
        <p:spPr>
          <a:xfrm>
            <a:off x="2480783" y="1557196"/>
            <a:ext cx="8316480" cy="4698811"/>
          </a:xfrm>
          <a:prstGeom prst="rect">
            <a:avLst/>
          </a:prstGeom>
        </p:spPr>
      </p:pic>
    </p:spTree>
    <p:extLst>
      <p:ext uri="{BB962C8B-B14F-4D97-AF65-F5344CB8AC3E}">
        <p14:creationId xmlns:p14="http://schemas.microsoft.com/office/powerpoint/2010/main" val="427328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585E-56D9-4FC3-9E59-0817A63BD1B0}"/>
            </a:ext>
          </a:extLst>
        </p:cNvPr>
        <p:cNvGrpSpPr/>
        <p:nvPr/>
      </p:nvGrpSpPr>
      <p:grpSpPr>
        <a:xfrm>
          <a:off x="0" y="0"/>
          <a:ext cx="0" cy="0"/>
          <a:chOff x="0" y="0"/>
          <a:chExt cx="0" cy="0"/>
        </a:xfrm>
      </p:grpSpPr>
      <p:sp>
        <p:nvSpPr>
          <p:cNvPr id="8" name="Title 4">
            <a:extLst>
              <a:ext uri="{FF2B5EF4-FFF2-40B4-BE49-F238E27FC236}">
                <a16:creationId xmlns:a16="http://schemas.microsoft.com/office/drawing/2014/main" id="{CC9C80F5-ECAC-9288-6889-AEE13E42EED8}"/>
              </a:ext>
            </a:extLst>
          </p:cNvPr>
          <p:cNvSpPr txBox="1">
            <a:spLocks/>
          </p:cNvSpPr>
          <p:nvPr/>
        </p:nvSpPr>
        <p:spPr>
          <a:xfrm flipH="1">
            <a:off x="1253242" y="283667"/>
            <a:ext cx="4886400" cy="622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600" b="0" i="0" u="none" strike="noStrike" kern="0" cap="none" spc="0" normalizeH="0" baseline="0" noProof="0" dirty="0">
                <a:ln>
                  <a:noFill/>
                </a:ln>
                <a:solidFill>
                  <a:srgbClr val="FFFFFF"/>
                </a:solidFill>
                <a:effectLst/>
                <a:uLnTx/>
                <a:uFillTx/>
                <a:latin typeface="Poppins SemiBold"/>
                <a:cs typeface="Poppins SemiBold"/>
                <a:sym typeface="Poppins SemiBold"/>
              </a:rPr>
              <a:t>Decision Points</a:t>
            </a:r>
          </a:p>
        </p:txBody>
      </p:sp>
      <p:sp>
        <p:nvSpPr>
          <p:cNvPr id="9" name="Text Placeholder 5">
            <a:extLst>
              <a:ext uri="{FF2B5EF4-FFF2-40B4-BE49-F238E27FC236}">
                <a16:creationId xmlns:a16="http://schemas.microsoft.com/office/drawing/2014/main" id="{9FB79667-D03E-4708-5545-3166896118CD}"/>
              </a:ext>
            </a:extLst>
          </p:cNvPr>
          <p:cNvSpPr txBox="1">
            <a:spLocks/>
          </p:cNvSpPr>
          <p:nvPr/>
        </p:nvSpPr>
        <p:spPr>
          <a:xfrm rot="21599693" flipH="1">
            <a:off x="1253401" y="2340035"/>
            <a:ext cx="4478800" cy="3543094"/>
          </a:xfrm>
          <a:prstGeom prst="rect">
            <a:avLst/>
          </a:prstGeom>
          <a:noFill/>
          <a:ln>
            <a:solidFill>
              <a:schemeClr val="bg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 specific decision in which school/district data shows </a:t>
            </a:r>
            <a:r>
              <a:rPr kumimoji="0" lang="en-US" sz="2400" b="1" i="0" u="none" strike="noStrike" kern="0" cap="none" spc="0" normalizeH="0" baseline="0" noProof="0" dirty="0">
                <a:ln>
                  <a:noFill/>
                </a:ln>
                <a:solidFill>
                  <a:srgbClr val="FFFFFF"/>
                </a:solidFill>
                <a:effectLst/>
                <a:uLnTx/>
                <a:uFillTx/>
                <a:latin typeface="Hind Vadodara"/>
                <a:cs typeface="Hind Vadodara"/>
                <a:sym typeface="Hind Vadodara"/>
              </a:rPr>
              <a:t>LITTLE TO NO</a:t>
            </a: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 disproportionality.</a:t>
            </a:r>
          </a:p>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609585" marR="0" lvl="0" indent="-440256" algn="l" defTabSz="914400" rtl="0" eaLnBrk="1" fontAlgn="auto" latinLnBrk="0" hangingPunct="1">
              <a:lnSpc>
                <a:spcPct val="100000"/>
              </a:lnSpc>
              <a:spcBef>
                <a:spcPts val="0"/>
              </a:spcBef>
              <a:spcAft>
                <a:spcPts val="0"/>
              </a:spcAft>
              <a:buClr>
                <a:srgbClr val="00ACC2"/>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All student groups show equity in receiving a discipline referral for a specific behavior.</a:t>
            </a:r>
          </a:p>
          <a:p>
            <a:pPr marL="609585" marR="0" lvl="0" indent="-440256" algn="l" defTabSz="914400" rtl="0" eaLnBrk="1" fontAlgn="auto" latinLnBrk="0" hangingPunct="1">
              <a:lnSpc>
                <a:spcPct val="100000"/>
              </a:lnSpc>
              <a:spcBef>
                <a:spcPts val="0"/>
              </a:spcBef>
              <a:spcAft>
                <a:spcPts val="0"/>
              </a:spcAft>
              <a:buClr>
                <a:srgbClr val="00ACC2"/>
              </a:buClr>
              <a:buSzPts val="1600"/>
              <a:buFont typeface="Raleway Thin"/>
              <a:buChar char="●"/>
              <a:tabLst/>
              <a:defRPr/>
            </a:pP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p:txBody>
      </p:sp>
      <p:sp>
        <p:nvSpPr>
          <p:cNvPr id="10" name="Text Placeholder 6">
            <a:extLst>
              <a:ext uri="{FF2B5EF4-FFF2-40B4-BE49-F238E27FC236}">
                <a16:creationId xmlns:a16="http://schemas.microsoft.com/office/drawing/2014/main" id="{1ED29DCA-1E0A-CF4E-0727-A619A27F8485}"/>
              </a:ext>
            </a:extLst>
          </p:cNvPr>
          <p:cNvSpPr txBox="1">
            <a:spLocks/>
          </p:cNvSpPr>
          <p:nvPr/>
        </p:nvSpPr>
        <p:spPr>
          <a:xfrm>
            <a:off x="6344099" y="2339835"/>
            <a:ext cx="5186362" cy="3543300"/>
          </a:xfrm>
          <a:prstGeom prst="rect">
            <a:avLst/>
          </a:prstGeom>
          <a:solidFill>
            <a:srgbClr val="002060"/>
          </a:solidFill>
          <a:ln>
            <a:solidFill>
              <a:schemeClr val="bg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482600" marR="0" lvl="0"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A specific decision that is more vulnerable to the effects of implicit bias.  Some student groups show an inequitable distribution of discipline referrals</a:t>
            </a:r>
            <a:b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br>
            <a:endPar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endParaRPr>
          </a:p>
          <a:p>
            <a:pPr marL="482600" marR="0" lvl="0"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400" b="0" i="0" u="none" strike="noStrike" kern="0" cap="none" spc="0" normalizeH="0" baseline="0" noProof="0" dirty="0">
                <a:ln>
                  <a:noFill/>
                </a:ln>
                <a:solidFill>
                  <a:srgbClr val="FFFFFF"/>
                </a:solidFill>
                <a:effectLst/>
                <a:uLnTx/>
                <a:uFillTx/>
                <a:latin typeface="Hind Vadodara"/>
                <a:cs typeface="Hind Vadodara"/>
                <a:sym typeface="Hind Vadodara"/>
              </a:rPr>
              <a:t>Two parts:</a:t>
            </a:r>
          </a:p>
          <a:p>
            <a:pPr marL="939800" marR="0" lvl="1"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Elements of the </a:t>
            </a:r>
            <a:r>
              <a:rPr kumimoji="0" lang="en-US" sz="2000" b="1" i="0" u="none" strike="noStrike" kern="0" cap="none" spc="0" normalizeH="0" baseline="0" noProof="0" dirty="0">
                <a:ln>
                  <a:noFill/>
                </a:ln>
                <a:solidFill>
                  <a:srgbClr val="FFFFFF"/>
                </a:solidFill>
                <a:effectLst/>
                <a:uLnTx/>
                <a:uFillTx/>
                <a:latin typeface="Hind Vadodara"/>
                <a:cs typeface="Hind Vadodara"/>
                <a:sym typeface="Hind Vadodara"/>
              </a:rPr>
              <a:t>SITUATION</a:t>
            </a:r>
          </a:p>
          <a:p>
            <a:pPr marL="939800" marR="0" lvl="1" indent="-342900" algn="l" defTabSz="914400" rtl="0" eaLnBrk="1" fontAlgn="auto" latinLnBrk="0" hangingPunct="1">
              <a:lnSpc>
                <a:spcPct val="100000"/>
              </a:lnSpc>
              <a:spcBef>
                <a:spcPts val="0"/>
              </a:spcBef>
              <a:spcAft>
                <a:spcPts val="0"/>
              </a:spcAft>
              <a:buClr>
                <a:srgbClr val="FFFFFF"/>
              </a:buClr>
              <a:buSzPct val="100000"/>
              <a:buFont typeface="Wingdings" panose="05000000000000000000" pitchFamily="2" charset="2"/>
              <a:buChar char="§"/>
              <a:tabLst/>
              <a:defRPr/>
            </a:pP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The person’s </a:t>
            </a:r>
            <a:r>
              <a:rPr kumimoji="0" lang="en-US" sz="2000" b="1" i="0" u="none" strike="noStrike" kern="0" cap="none" spc="0" normalizeH="0" baseline="0" noProof="0" dirty="0">
                <a:ln>
                  <a:noFill/>
                </a:ln>
                <a:solidFill>
                  <a:srgbClr val="FFFFFF"/>
                </a:solidFill>
                <a:effectLst/>
                <a:uLnTx/>
                <a:uFillTx/>
                <a:latin typeface="Hind Vadodara"/>
                <a:cs typeface="Hind Vadodara"/>
                <a:sym typeface="Hind Vadodara"/>
              </a:rPr>
              <a:t>DECISION STATE </a:t>
            </a:r>
            <a:r>
              <a:rPr kumimoji="0" lang="en-US" sz="2000" b="0" i="0" u="none" strike="noStrike" kern="0" cap="none" spc="0" normalizeH="0" baseline="0" noProof="0" dirty="0">
                <a:ln>
                  <a:noFill/>
                </a:ln>
                <a:solidFill>
                  <a:srgbClr val="FFFFFF"/>
                </a:solidFill>
                <a:effectLst/>
                <a:uLnTx/>
                <a:uFillTx/>
                <a:latin typeface="Hind Vadodara"/>
                <a:cs typeface="Hind Vadodara"/>
                <a:sym typeface="Hind Vadodara"/>
              </a:rPr>
              <a:t>(internal state)</a:t>
            </a:r>
          </a:p>
        </p:txBody>
      </p:sp>
      <p:sp>
        <p:nvSpPr>
          <p:cNvPr id="11" name="TextBox 10">
            <a:extLst>
              <a:ext uri="{FF2B5EF4-FFF2-40B4-BE49-F238E27FC236}">
                <a16:creationId xmlns:a16="http://schemas.microsoft.com/office/drawing/2014/main" id="{3BDFC740-07C3-3C38-3AC3-F166A49859A3}"/>
              </a:ext>
            </a:extLst>
          </p:cNvPr>
          <p:cNvSpPr txBox="1"/>
          <p:nvPr/>
        </p:nvSpPr>
        <p:spPr>
          <a:xfrm>
            <a:off x="1253242" y="1409381"/>
            <a:ext cx="4479149" cy="954107"/>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is an </a:t>
            </a:r>
            <a:r>
              <a:rPr kumimoji="0" lang="en-US" sz="2800" b="1" i="0" u="none" strike="noStrike" kern="1200" cap="none" spc="0" normalizeH="0" baseline="0" noProof="0" dirty="0">
                <a:ln>
                  <a:noFill/>
                </a:ln>
                <a:solidFill>
                  <a:srgbClr val="FFFFFF"/>
                </a:solidFill>
                <a:effectLst/>
                <a:uLnTx/>
                <a:uFillTx/>
                <a:latin typeface="Arial"/>
                <a:ea typeface="+mn-ea"/>
                <a:cs typeface="+mn-cs"/>
              </a:rPr>
              <a:t>EQUITABLE</a:t>
            </a:r>
            <a:r>
              <a:rPr kumimoji="0" lang="en-US" sz="2800" b="0" i="0" u="none" strike="noStrike" kern="1200" cap="none" spc="0" normalizeH="0" baseline="0" noProof="0" dirty="0">
                <a:ln>
                  <a:noFill/>
                </a:ln>
                <a:solidFill>
                  <a:srgbClr val="FFFFFF"/>
                </a:solidFill>
                <a:effectLst/>
                <a:uLnTx/>
                <a:uFillTx/>
                <a:latin typeface="Arial"/>
                <a:ea typeface="+mn-ea"/>
                <a:cs typeface="+mn-cs"/>
              </a:rPr>
              <a:t> Decision Point?</a:t>
            </a:r>
          </a:p>
        </p:txBody>
      </p:sp>
      <p:sp>
        <p:nvSpPr>
          <p:cNvPr id="12" name="TextBox 11">
            <a:extLst>
              <a:ext uri="{FF2B5EF4-FFF2-40B4-BE49-F238E27FC236}">
                <a16:creationId xmlns:a16="http://schemas.microsoft.com/office/drawing/2014/main" id="{25CB7447-033C-D4F2-4758-E836D5B6C998}"/>
              </a:ext>
            </a:extLst>
          </p:cNvPr>
          <p:cNvSpPr txBox="1"/>
          <p:nvPr/>
        </p:nvSpPr>
        <p:spPr>
          <a:xfrm>
            <a:off x="6344846" y="1385728"/>
            <a:ext cx="5185615" cy="954107"/>
          </a:xfrm>
          <a:prstGeom prst="rect">
            <a:avLst/>
          </a:prstGeom>
          <a:solidFill>
            <a:srgbClr val="002060"/>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What is a </a:t>
            </a:r>
            <a:r>
              <a:rPr kumimoji="0" lang="en-US" sz="2800" b="1" i="0" u="none" strike="noStrike" kern="1200" cap="none" spc="0" normalizeH="0" baseline="0" noProof="0" dirty="0">
                <a:ln>
                  <a:noFill/>
                </a:ln>
                <a:solidFill>
                  <a:srgbClr val="FFFFFF"/>
                </a:solidFill>
                <a:effectLst/>
                <a:uLnTx/>
                <a:uFillTx/>
                <a:latin typeface="Arial"/>
                <a:ea typeface="+mn-ea"/>
                <a:cs typeface="+mn-cs"/>
              </a:rPr>
              <a:t>VULNERABLE</a:t>
            </a:r>
            <a:r>
              <a:rPr kumimoji="0" lang="en-US" sz="2800" b="0" i="0" u="none" strike="noStrike" kern="1200" cap="none" spc="0" normalizeH="0" baseline="0" noProof="0" dirty="0">
                <a:ln>
                  <a:noFill/>
                </a:ln>
                <a:solidFill>
                  <a:srgbClr val="FFFFFF"/>
                </a:solidFill>
                <a:effectLst/>
                <a:uLnTx/>
                <a:uFillTx/>
                <a:latin typeface="Arial"/>
                <a:ea typeface="+mn-ea"/>
                <a:cs typeface="+mn-cs"/>
              </a:rPr>
              <a:t> Decision Point?</a:t>
            </a:r>
          </a:p>
        </p:txBody>
      </p:sp>
    </p:spTree>
    <p:extLst>
      <p:ext uri="{BB962C8B-B14F-4D97-AF65-F5344CB8AC3E}">
        <p14:creationId xmlns:p14="http://schemas.microsoft.com/office/powerpoint/2010/main" val="3241240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640B3-798F-C5B2-1826-20A965123780}"/>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279F29B6-3C71-C10C-5B05-42EBA315FBFB}"/>
              </a:ext>
            </a:extLst>
          </p:cNvPr>
          <p:cNvSpPr txBox="1">
            <a:spLocks/>
          </p:cNvSpPr>
          <p:nvPr/>
        </p:nvSpPr>
        <p:spPr>
          <a:xfrm>
            <a:off x="323850" y="1227138"/>
            <a:ext cx="11620500" cy="2532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marL="169329"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3200" b="0" i="0" u="none" strike="noStrike" kern="0" cap="none" spc="0" normalizeH="0" baseline="0" noProof="0">
                <a:ln>
                  <a:noFill/>
                </a:ln>
                <a:solidFill>
                  <a:srgbClr val="FFFFFF"/>
                </a:solidFill>
                <a:effectLst/>
                <a:uLnTx/>
                <a:uFillTx/>
                <a:latin typeface="Hind Vadodara"/>
                <a:cs typeface="Hind Vadodara"/>
                <a:sym typeface="Hind Vadodara"/>
              </a:rPr>
              <a:t>Disaggregating your data to identify vulnerable decision points:</a:t>
            </a:r>
          </a:p>
          <a:p>
            <a:pPr marL="169329" marR="0" lvl="0" indent="0" algn="l" defTabSz="914400" rtl="0" eaLnBrk="1" fontAlgn="auto" latinLnBrk="0" hangingPunct="1">
              <a:lnSpc>
                <a:spcPct val="100000"/>
              </a:lnSpc>
              <a:spcBef>
                <a:spcPts val="0"/>
              </a:spcBef>
              <a:spcAft>
                <a:spcPts val="0"/>
              </a:spcAft>
              <a:buClr>
                <a:srgbClr val="FFFFFF"/>
              </a:buClr>
              <a:buSzPts val="1400"/>
              <a:buFont typeface="Hind Vadodara"/>
              <a:buNone/>
              <a:tabLst/>
              <a:defRPr/>
            </a:pPr>
            <a:endParaRPr kumimoji="0" lang="en-US" sz="1867" b="0" i="0" u="none" strike="noStrike" kern="0" cap="none" spc="0" normalizeH="0" baseline="0" noProof="0">
              <a:ln>
                <a:noFill/>
              </a:ln>
              <a:solidFill>
                <a:srgbClr val="FFFFFF"/>
              </a:solidFill>
              <a:effectLst/>
              <a:uLnTx/>
              <a:uFillTx/>
              <a:latin typeface="Hind Vadodara"/>
              <a:cs typeface="Hind Vadodara"/>
              <a:sym typeface="Hind Vadodara"/>
            </a:endParaRPr>
          </a:p>
          <a:p>
            <a:pPr marL="457200" marR="0" lvl="0" indent="-317500" algn="l" defTabSz="914400" rtl="0" eaLnBrk="1" fontAlgn="auto" latinLnBrk="0" hangingPunct="1">
              <a:lnSpc>
                <a:spcPct val="100000"/>
              </a:lnSpc>
              <a:spcBef>
                <a:spcPts val="0"/>
              </a:spcBef>
              <a:spcAft>
                <a:spcPts val="0"/>
              </a:spcAft>
              <a:buClr>
                <a:srgbClr val="FFFFFF"/>
              </a:buClr>
              <a:buSzPts val="1400"/>
              <a:buFont typeface="Hind Vadodara"/>
              <a:buChar char="●"/>
              <a:tabLst/>
              <a:defRPr/>
            </a:pPr>
            <a:r>
              <a:rPr kumimoji="0" lang="en-US" sz="1867" b="0" i="0" u="none" strike="noStrike" kern="0" cap="none" spc="0" normalizeH="0" baseline="0" noProof="0">
                <a:ln>
                  <a:noFill/>
                </a:ln>
                <a:solidFill>
                  <a:srgbClr val="FFFFFF"/>
                </a:solidFill>
                <a:effectLst/>
                <a:uLnTx/>
                <a:uFillTx/>
                <a:latin typeface="Hind Vadodara"/>
                <a:cs typeface="Hind Vadodara"/>
                <a:sym typeface="Hind Vadodara"/>
              </a:rPr>
              <a:t>By looking at data broken down by student type: </a:t>
            </a:r>
            <a:r>
              <a:rPr kumimoji="0" lang="en-US" sz="1867" b="0" i="0" u="none" strike="noStrike" kern="0" cap="none" spc="0" normalizeH="0" baseline="0" noProof="0">
                <a:ln>
                  <a:noFill/>
                </a:ln>
                <a:solidFill>
                  <a:srgbClr val="FFFF00"/>
                </a:solidFill>
                <a:effectLst/>
                <a:uLnTx/>
                <a:uFillTx/>
                <a:latin typeface="Hind Vadodara"/>
                <a:cs typeface="Hind Vadodara"/>
                <a:sym typeface="Hind Vadodara"/>
              </a:rPr>
              <a:t>race/ethnicity, IEP/504 status, EL status, gender, etc.</a:t>
            </a:r>
            <a:r>
              <a:rPr kumimoji="0" lang="en-US" sz="1867" b="0" i="0" u="none" strike="noStrike" kern="0" cap="none" spc="0" normalizeH="0" baseline="0" noProof="0">
                <a:ln>
                  <a:noFill/>
                </a:ln>
                <a:solidFill>
                  <a:srgbClr val="FFFFFF"/>
                </a:solidFill>
                <a:effectLst/>
                <a:uLnTx/>
                <a:uFillTx/>
                <a:latin typeface="Hind Vadodara"/>
                <a:cs typeface="Hind Vadodara"/>
                <a:sym typeface="Hind Vadodara"/>
              </a:rPr>
              <a:t> we can find areas where our implicit biases or  might have altered the way we respond to certain students. This is called disaggregation.</a:t>
            </a:r>
            <a:endParaRPr kumimoji="0" lang="en-US" sz="1867" b="0" i="0" u="none" strike="noStrike" kern="0" cap="none" spc="0" normalizeH="0" baseline="0" noProof="0" dirty="0">
              <a:ln>
                <a:noFill/>
              </a:ln>
              <a:solidFill>
                <a:srgbClr val="FFFFFF"/>
              </a:solidFill>
              <a:effectLst/>
              <a:uLnTx/>
              <a:uFillTx/>
              <a:latin typeface="Hind Vadodara"/>
              <a:cs typeface="Hind Vadodara"/>
              <a:sym typeface="Hind Vadodara"/>
            </a:endParaRPr>
          </a:p>
        </p:txBody>
      </p:sp>
      <p:sp>
        <p:nvSpPr>
          <p:cNvPr id="9" name="Title 2">
            <a:extLst>
              <a:ext uri="{FF2B5EF4-FFF2-40B4-BE49-F238E27FC236}">
                <a16:creationId xmlns:a16="http://schemas.microsoft.com/office/drawing/2014/main" id="{51D42DE7-CF9D-2C3D-57DF-94F11481FEA1}"/>
              </a:ext>
            </a:extLst>
          </p:cNvPr>
          <p:cNvSpPr txBox="1">
            <a:spLocks/>
          </p:cNvSpPr>
          <p:nvPr/>
        </p:nvSpPr>
        <p:spPr>
          <a:xfrm>
            <a:off x="323850" y="465138"/>
            <a:ext cx="10793413" cy="8461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3000" b="0" i="0" u="none" strike="noStrike" kern="0" cap="none" spc="0" normalizeH="0" baseline="0" noProof="0">
                <a:ln>
                  <a:noFill/>
                </a:ln>
                <a:solidFill>
                  <a:srgbClr val="FFFFFF"/>
                </a:solidFill>
                <a:effectLst/>
                <a:uLnTx/>
                <a:uFillTx/>
                <a:latin typeface="Poppins SemiBold"/>
                <a:cs typeface="Poppins SemiBold"/>
                <a:sym typeface="Poppins SemiBold"/>
              </a:rPr>
              <a:t>STEP 1: Identify vulnerable decision points</a:t>
            </a:r>
            <a:endParaRPr kumimoji="0" lang="en-US" sz="3000" b="0" i="0" u="none" strike="noStrike" kern="0" cap="none" spc="0" normalizeH="0" baseline="0" noProof="0" dirty="0">
              <a:ln>
                <a:noFill/>
              </a:ln>
              <a:solidFill>
                <a:srgbClr val="FFFFFF"/>
              </a:solidFill>
              <a:effectLst/>
              <a:uLnTx/>
              <a:uFillTx/>
              <a:latin typeface="Poppins SemiBold"/>
              <a:cs typeface="Poppins SemiBold"/>
              <a:sym typeface="Poppins SemiBold"/>
            </a:endParaRPr>
          </a:p>
        </p:txBody>
      </p:sp>
      <p:graphicFrame>
        <p:nvGraphicFramePr>
          <p:cNvPr id="10" name="Diagram 9">
            <a:extLst>
              <a:ext uri="{FF2B5EF4-FFF2-40B4-BE49-F238E27FC236}">
                <a16:creationId xmlns:a16="http://schemas.microsoft.com/office/drawing/2014/main" id="{E0A950EB-8BEA-7805-4A7B-4B03EC7FDFA9}"/>
              </a:ext>
            </a:extLst>
          </p:cNvPr>
          <p:cNvGraphicFramePr/>
          <p:nvPr/>
        </p:nvGraphicFramePr>
        <p:xfrm>
          <a:off x="1603950" y="3909914"/>
          <a:ext cx="9384150" cy="759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2">
            <a:extLst>
              <a:ext uri="{FF2B5EF4-FFF2-40B4-BE49-F238E27FC236}">
                <a16:creationId xmlns:a16="http://schemas.microsoft.com/office/drawing/2014/main" id="{B3B70672-4BF2-151D-F0C0-AD767A314921}"/>
              </a:ext>
            </a:extLst>
          </p:cNvPr>
          <p:cNvSpPr txBox="1">
            <a:spLocks/>
          </p:cNvSpPr>
          <p:nvPr/>
        </p:nvSpPr>
        <p:spPr>
          <a:xfrm>
            <a:off x="4895850" y="3201181"/>
            <a:ext cx="2104103" cy="8461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marL="0" marR="0" lvl="0" indent="0" algn="l"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800" b="0" i="0" u="none" strike="noStrike" kern="0" cap="none" spc="0" normalizeH="0" baseline="0" noProof="0">
                <a:ln>
                  <a:noFill/>
                </a:ln>
                <a:solidFill>
                  <a:srgbClr val="FFFFFF"/>
                </a:solidFill>
                <a:effectLst/>
                <a:uLnTx/>
                <a:uFillTx/>
                <a:latin typeface="Poppins SemiBold"/>
                <a:cs typeface="Poppins SemiBold"/>
                <a:sym typeface="Poppins SemiBold"/>
              </a:rPr>
              <a:t>EXAMPLE</a:t>
            </a:r>
            <a:endParaRPr kumimoji="0" lang="en-US" sz="2800" b="0" i="0" u="none" strike="noStrike" kern="0" cap="none" spc="0" normalizeH="0" baseline="0" noProof="0" dirty="0">
              <a:ln>
                <a:noFill/>
              </a:ln>
              <a:solidFill>
                <a:srgbClr val="FFFFFF"/>
              </a:solidFill>
              <a:effectLst/>
              <a:uLnTx/>
              <a:uFillTx/>
              <a:latin typeface="Poppins SemiBold"/>
              <a:cs typeface="Poppins SemiBold"/>
              <a:sym typeface="Poppins SemiBold"/>
            </a:endParaRPr>
          </a:p>
        </p:txBody>
      </p:sp>
      <p:graphicFrame>
        <p:nvGraphicFramePr>
          <p:cNvPr id="12" name="Diagram 11">
            <a:extLst>
              <a:ext uri="{FF2B5EF4-FFF2-40B4-BE49-F238E27FC236}">
                <a16:creationId xmlns:a16="http://schemas.microsoft.com/office/drawing/2014/main" id="{AED98498-0898-CE80-E87A-2BE1C46FEE16}"/>
              </a:ext>
            </a:extLst>
          </p:cNvPr>
          <p:cNvGraphicFramePr/>
          <p:nvPr/>
        </p:nvGraphicFramePr>
        <p:xfrm>
          <a:off x="1373324" y="5071440"/>
          <a:ext cx="9828075" cy="8610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3" name="Diagram 12">
            <a:extLst>
              <a:ext uri="{FF2B5EF4-FFF2-40B4-BE49-F238E27FC236}">
                <a16:creationId xmlns:a16="http://schemas.microsoft.com/office/drawing/2014/main" id="{9BBC0020-8946-CC4A-76B1-6A19B719AD63}"/>
              </a:ext>
            </a:extLst>
          </p:cNvPr>
          <p:cNvGraphicFramePr/>
          <p:nvPr/>
        </p:nvGraphicFramePr>
        <p:xfrm>
          <a:off x="1343026" y="5089796"/>
          <a:ext cx="9905998" cy="8427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4" name="Diagram 13">
            <a:extLst>
              <a:ext uri="{FF2B5EF4-FFF2-40B4-BE49-F238E27FC236}">
                <a16:creationId xmlns:a16="http://schemas.microsoft.com/office/drawing/2014/main" id="{6096915B-16F8-8433-72F8-221B2DFF19B0}"/>
              </a:ext>
            </a:extLst>
          </p:cNvPr>
          <p:cNvGraphicFramePr/>
          <p:nvPr/>
        </p:nvGraphicFramePr>
        <p:xfrm>
          <a:off x="1112400" y="4954879"/>
          <a:ext cx="10136624" cy="111254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572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Graphic spid="13" grpId="0">
        <p:bldAsOne/>
      </p:bldGraphic>
      <p:bldGraphic spid="1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1C4C2876-230E-3148-A4A4-1BAC895AE36F}"/>
              </a:ext>
            </a:extLst>
          </p:cNvPr>
          <p:cNvGraphicFramePr>
            <a:graphicFrameLocks noGrp="1"/>
          </p:cNvGraphicFramePr>
          <p:nvPr/>
        </p:nvGraphicFramePr>
        <p:xfrm>
          <a:off x="369757" y="1982073"/>
          <a:ext cx="5987740" cy="2484120"/>
        </p:xfrm>
        <a:graphic>
          <a:graphicData uri="http://schemas.openxmlformats.org/drawingml/2006/table">
            <a:tbl>
              <a:tblPr firstRow="1" bandRow="1">
                <a:tableStyleId>{5940675A-B579-460E-94D1-54222C63F5DA}</a:tableStyleId>
              </a:tblPr>
              <a:tblGrid>
                <a:gridCol w="1197548">
                  <a:extLst>
                    <a:ext uri="{9D8B030D-6E8A-4147-A177-3AD203B41FA5}">
                      <a16:colId xmlns:a16="http://schemas.microsoft.com/office/drawing/2014/main" val="3092628590"/>
                    </a:ext>
                  </a:extLst>
                </a:gridCol>
                <a:gridCol w="1197548">
                  <a:extLst>
                    <a:ext uri="{9D8B030D-6E8A-4147-A177-3AD203B41FA5}">
                      <a16:colId xmlns:a16="http://schemas.microsoft.com/office/drawing/2014/main" val="3684411419"/>
                    </a:ext>
                  </a:extLst>
                </a:gridCol>
                <a:gridCol w="1197548">
                  <a:extLst>
                    <a:ext uri="{9D8B030D-6E8A-4147-A177-3AD203B41FA5}">
                      <a16:colId xmlns:a16="http://schemas.microsoft.com/office/drawing/2014/main" val="1613597847"/>
                    </a:ext>
                  </a:extLst>
                </a:gridCol>
                <a:gridCol w="1197548">
                  <a:extLst>
                    <a:ext uri="{9D8B030D-6E8A-4147-A177-3AD203B41FA5}">
                      <a16:colId xmlns:a16="http://schemas.microsoft.com/office/drawing/2014/main" val="2659658849"/>
                    </a:ext>
                  </a:extLst>
                </a:gridCol>
                <a:gridCol w="1197548">
                  <a:extLst>
                    <a:ext uri="{9D8B030D-6E8A-4147-A177-3AD203B41FA5}">
                      <a16:colId xmlns:a16="http://schemas.microsoft.com/office/drawing/2014/main" val="2406188299"/>
                    </a:ext>
                  </a:extLst>
                </a:gridCol>
              </a:tblGrid>
              <a:tr h="370840">
                <a:tc>
                  <a:txBody>
                    <a:bodyPr/>
                    <a:lstStyle/>
                    <a:p>
                      <a:endParaRPr lang="en-US" sz="1400" b="1"/>
                    </a:p>
                  </a:txBody>
                  <a:tcPr>
                    <a:solidFill>
                      <a:schemeClr val="bg1"/>
                    </a:solidFill>
                  </a:tcPr>
                </a:tc>
                <a:tc>
                  <a:txBody>
                    <a:bodyPr/>
                    <a:lstStyle/>
                    <a:p>
                      <a:r>
                        <a:rPr lang="en-US" sz="1400" b="1" dirty="0"/>
                        <a:t># of Enrolled Students</a:t>
                      </a:r>
                    </a:p>
                  </a:txBody>
                  <a:tcPr>
                    <a:solidFill>
                      <a:schemeClr val="bg1"/>
                    </a:solidFill>
                  </a:tcPr>
                </a:tc>
                <a:tc>
                  <a:txBody>
                    <a:bodyPr/>
                    <a:lstStyle/>
                    <a:p>
                      <a:r>
                        <a:rPr lang="en-US" sz="1400" b="1" dirty="0"/>
                        <a:t># of Students with Referrals</a:t>
                      </a:r>
                    </a:p>
                  </a:txBody>
                  <a:tcPr>
                    <a:solidFill>
                      <a:schemeClr val="bg1"/>
                    </a:solidFill>
                  </a:tcPr>
                </a:tc>
                <a:tc>
                  <a:txBody>
                    <a:bodyPr/>
                    <a:lstStyle/>
                    <a:p>
                      <a:r>
                        <a:rPr lang="en-US" sz="1400" b="1" dirty="0"/>
                        <a:t>% of Students within Disability with Referrals </a:t>
                      </a:r>
                    </a:p>
                  </a:txBody>
                  <a:tcPr>
                    <a:solidFill>
                      <a:schemeClr val="bg1"/>
                    </a:solidFill>
                  </a:tcPr>
                </a:tc>
                <a:tc>
                  <a:txBody>
                    <a:bodyPr/>
                    <a:lstStyle/>
                    <a:p>
                      <a:r>
                        <a:rPr lang="en-US" sz="1400" b="1" dirty="0"/>
                        <a:t>Risk Index</a:t>
                      </a:r>
                    </a:p>
                  </a:txBody>
                  <a:tcPr>
                    <a:solidFill>
                      <a:schemeClr val="bg1"/>
                    </a:solidFill>
                  </a:tcPr>
                </a:tc>
                <a:extLst>
                  <a:ext uri="{0D108BD9-81ED-4DB2-BD59-A6C34878D82A}">
                    <a16:rowId xmlns:a16="http://schemas.microsoft.com/office/drawing/2014/main" val="3443091069"/>
                  </a:ext>
                </a:extLst>
              </a:tr>
              <a:tr h="370840">
                <a:tc>
                  <a:txBody>
                    <a:bodyPr/>
                    <a:lstStyle/>
                    <a:p>
                      <a:r>
                        <a:rPr lang="en-US" sz="1400" b="0" dirty="0"/>
                        <a:t>IEP</a:t>
                      </a:r>
                    </a:p>
                  </a:txBody>
                  <a:tcPr>
                    <a:solidFill>
                      <a:schemeClr val="bg1"/>
                    </a:solidFill>
                  </a:tcPr>
                </a:tc>
                <a:tc>
                  <a:txBody>
                    <a:bodyPr/>
                    <a:lstStyle/>
                    <a:p>
                      <a:r>
                        <a:rPr lang="en-US" sz="1400" b="0" dirty="0"/>
                        <a:t>45</a:t>
                      </a:r>
                    </a:p>
                  </a:txBody>
                  <a:tcPr>
                    <a:solidFill>
                      <a:schemeClr val="bg1"/>
                    </a:solidFill>
                  </a:tcPr>
                </a:tc>
                <a:tc>
                  <a:txBody>
                    <a:bodyPr/>
                    <a:lstStyle/>
                    <a:p>
                      <a:r>
                        <a:rPr lang="en-US" sz="1400" b="0" dirty="0"/>
                        <a:t>17</a:t>
                      </a:r>
                    </a:p>
                  </a:txBody>
                  <a:tcPr>
                    <a:solidFill>
                      <a:schemeClr val="bg1"/>
                    </a:solidFill>
                  </a:tcPr>
                </a:tc>
                <a:tc>
                  <a:txBody>
                    <a:bodyPr/>
                    <a:lstStyle/>
                    <a:p>
                      <a:r>
                        <a:rPr lang="en-US" sz="1400" b="0" dirty="0"/>
                        <a:t>38%</a:t>
                      </a:r>
                    </a:p>
                  </a:txBody>
                  <a:tcPr>
                    <a:solidFill>
                      <a:schemeClr val="bg1"/>
                    </a:solidFill>
                  </a:tcPr>
                </a:tc>
                <a:tc>
                  <a:txBody>
                    <a:bodyPr/>
                    <a:lstStyle/>
                    <a:p>
                      <a:r>
                        <a:rPr lang="en-US" sz="1400" b="0" dirty="0"/>
                        <a:t>0.38</a:t>
                      </a:r>
                    </a:p>
                  </a:txBody>
                  <a:tcPr>
                    <a:solidFill>
                      <a:schemeClr val="bg1"/>
                    </a:solidFill>
                  </a:tcPr>
                </a:tc>
                <a:extLst>
                  <a:ext uri="{0D108BD9-81ED-4DB2-BD59-A6C34878D82A}">
                    <a16:rowId xmlns:a16="http://schemas.microsoft.com/office/drawing/2014/main" val="1040802123"/>
                  </a:ext>
                </a:extLst>
              </a:tr>
              <a:tr h="370840">
                <a:tc>
                  <a:txBody>
                    <a:bodyPr/>
                    <a:lstStyle/>
                    <a:p>
                      <a:r>
                        <a:rPr lang="en-US" sz="1400" b="0" dirty="0"/>
                        <a:t>504</a:t>
                      </a:r>
                    </a:p>
                  </a:txBody>
                  <a:tcPr>
                    <a:solidFill>
                      <a:schemeClr val="bg1"/>
                    </a:solidFill>
                  </a:tcPr>
                </a:tc>
                <a:tc>
                  <a:txBody>
                    <a:bodyPr/>
                    <a:lstStyle/>
                    <a:p>
                      <a:r>
                        <a:rPr lang="en-US" sz="1400" b="0" dirty="0"/>
                        <a:t>25</a:t>
                      </a:r>
                    </a:p>
                  </a:txBody>
                  <a:tcPr>
                    <a:solidFill>
                      <a:schemeClr val="bg1"/>
                    </a:solidFill>
                  </a:tcPr>
                </a:tc>
                <a:tc>
                  <a:txBody>
                    <a:bodyPr/>
                    <a:lstStyle/>
                    <a:p>
                      <a:r>
                        <a:rPr lang="en-US" sz="1400" b="0" dirty="0"/>
                        <a:t>6</a:t>
                      </a:r>
                    </a:p>
                  </a:txBody>
                  <a:tcPr>
                    <a:solidFill>
                      <a:schemeClr val="bg1"/>
                    </a:solidFill>
                  </a:tcPr>
                </a:tc>
                <a:tc>
                  <a:txBody>
                    <a:bodyPr/>
                    <a:lstStyle/>
                    <a:p>
                      <a:r>
                        <a:rPr lang="en-US" sz="1400" b="0" dirty="0"/>
                        <a:t>24%</a:t>
                      </a:r>
                    </a:p>
                  </a:txBody>
                  <a:tcPr>
                    <a:solidFill>
                      <a:schemeClr val="bg1"/>
                    </a:solidFill>
                  </a:tcPr>
                </a:tc>
                <a:tc>
                  <a:txBody>
                    <a:bodyPr/>
                    <a:lstStyle/>
                    <a:p>
                      <a:r>
                        <a:rPr lang="en-US" sz="1400" b="0" dirty="0"/>
                        <a:t>0.24</a:t>
                      </a:r>
                    </a:p>
                  </a:txBody>
                  <a:tcPr>
                    <a:solidFill>
                      <a:schemeClr val="bg1"/>
                    </a:solidFill>
                  </a:tcPr>
                </a:tc>
                <a:extLst>
                  <a:ext uri="{0D108BD9-81ED-4DB2-BD59-A6C34878D82A}">
                    <a16:rowId xmlns:a16="http://schemas.microsoft.com/office/drawing/2014/main" val="3936148143"/>
                  </a:ext>
                </a:extLst>
              </a:tr>
              <a:tr h="370840">
                <a:tc>
                  <a:txBody>
                    <a:bodyPr/>
                    <a:lstStyle/>
                    <a:p>
                      <a:r>
                        <a:rPr lang="en-US" sz="1400" b="0" dirty="0"/>
                        <a:t>None</a:t>
                      </a:r>
                    </a:p>
                  </a:txBody>
                  <a:tcPr>
                    <a:solidFill>
                      <a:schemeClr val="bg1"/>
                    </a:solidFill>
                  </a:tcPr>
                </a:tc>
                <a:tc>
                  <a:txBody>
                    <a:bodyPr/>
                    <a:lstStyle/>
                    <a:p>
                      <a:r>
                        <a:rPr lang="en-US" sz="1400" b="0" dirty="0"/>
                        <a:t>300</a:t>
                      </a:r>
                    </a:p>
                  </a:txBody>
                  <a:tcPr>
                    <a:solidFill>
                      <a:schemeClr val="bg1"/>
                    </a:solidFill>
                  </a:tcPr>
                </a:tc>
                <a:tc>
                  <a:txBody>
                    <a:bodyPr/>
                    <a:lstStyle/>
                    <a:p>
                      <a:r>
                        <a:rPr lang="en-US" sz="1400" b="0" dirty="0"/>
                        <a:t>63</a:t>
                      </a:r>
                    </a:p>
                  </a:txBody>
                  <a:tcPr>
                    <a:solidFill>
                      <a:schemeClr val="bg1"/>
                    </a:solidFill>
                  </a:tcPr>
                </a:tc>
                <a:tc>
                  <a:txBody>
                    <a:bodyPr/>
                    <a:lstStyle/>
                    <a:p>
                      <a:r>
                        <a:rPr lang="en-US" sz="1400" b="0" dirty="0"/>
                        <a:t>21%</a:t>
                      </a:r>
                    </a:p>
                  </a:txBody>
                  <a:tcPr>
                    <a:solidFill>
                      <a:schemeClr val="bg1"/>
                    </a:solidFill>
                  </a:tcPr>
                </a:tc>
                <a:tc>
                  <a:txBody>
                    <a:bodyPr/>
                    <a:lstStyle/>
                    <a:p>
                      <a:r>
                        <a:rPr lang="en-US" sz="1400" b="0" dirty="0"/>
                        <a:t>0.21</a:t>
                      </a:r>
                    </a:p>
                  </a:txBody>
                  <a:tcPr>
                    <a:solidFill>
                      <a:schemeClr val="bg1"/>
                    </a:solidFill>
                  </a:tcPr>
                </a:tc>
                <a:extLst>
                  <a:ext uri="{0D108BD9-81ED-4DB2-BD59-A6C34878D82A}">
                    <a16:rowId xmlns:a16="http://schemas.microsoft.com/office/drawing/2014/main" val="3171002067"/>
                  </a:ext>
                </a:extLst>
              </a:tr>
            </a:tbl>
          </a:graphicData>
        </a:graphic>
      </p:graphicFrame>
      <p:sp>
        <p:nvSpPr>
          <p:cNvPr id="15" name="Title 3">
            <a:extLst>
              <a:ext uri="{FF2B5EF4-FFF2-40B4-BE49-F238E27FC236}">
                <a16:creationId xmlns:a16="http://schemas.microsoft.com/office/drawing/2014/main" id="{9A7E4629-E860-8046-B5D2-4731F574B1F8}"/>
              </a:ext>
            </a:extLst>
          </p:cNvPr>
          <p:cNvSpPr>
            <a:spLocks noGrp="1"/>
          </p:cNvSpPr>
          <p:nvPr>
            <p:ph type="title" idx="4294967295"/>
          </p:nvPr>
        </p:nvSpPr>
        <p:spPr>
          <a:xfrm>
            <a:off x="0" y="466725"/>
            <a:ext cx="9378950" cy="846138"/>
          </a:xfrm>
          <a:noFill/>
        </p:spPr>
        <p:txBody>
          <a:bodyPr/>
          <a:lstStyle/>
          <a:p>
            <a:r>
              <a:rPr lang="en-US" sz="3800" dirty="0">
                <a:latin typeface="Poppins Medium"/>
              </a:rPr>
              <a:t>EXAMPLE 3: ODRS</a:t>
            </a:r>
            <a:endParaRPr lang="en-US" sz="3800" dirty="0">
              <a:solidFill>
                <a:schemeClr val="bg1"/>
              </a:solidFill>
              <a:latin typeface="Poppins Medium"/>
            </a:endParaRPr>
          </a:p>
        </p:txBody>
      </p:sp>
      <p:sp>
        <p:nvSpPr>
          <p:cNvPr id="8" name="Content Placeholder 7"/>
          <p:cNvSpPr>
            <a:spLocks noGrp="1"/>
          </p:cNvSpPr>
          <p:nvPr>
            <p:ph sz="half" idx="4294967295"/>
          </p:nvPr>
        </p:nvSpPr>
        <p:spPr>
          <a:xfrm>
            <a:off x="0" y="5208588"/>
            <a:ext cx="11452225" cy="2317750"/>
          </a:xfrm>
        </p:spPr>
        <p:txBody>
          <a:bodyPr>
            <a:noAutofit/>
          </a:bodyPr>
          <a:lstStyle/>
          <a:p>
            <a:pPr marL="296466" indent="-128588">
              <a:spcAft>
                <a:spcPts val="1350"/>
              </a:spcAft>
              <a:buFont typeface="Arial" pitchFamily="34" charset="0"/>
              <a:buChar char="•"/>
            </a:pPr>
            <a:r>
              <a:rPr lang="en-US" sz="2000" i="1" dirty="0">
                <a:solidFill>
                  <a:schemeClr val="bg1"/>
                </a:solidFill>
                <a:latin typeface="Poppins Medium"/>
                <a:cs typeface="Arial" pitchFamily="34" charset="0"/>
              </a:rPr>
              <a:t>17 of the 45 students with IEPs have a discipline referral, so </a:t>
            </a:r>
            <a:r>
              <a:rPr lang="en-US" sz="2000" i="1" dirty="0">
                <a:solidFill>
                  <a:schemeClr val="accent4">
                    <a:lumMod val="40000"/>
                    <a:lumOff val="60000"/>
                  </a:schemeClr>
                </a:solidFill>
                <a:latin typeface="Poppins Medium"/>
                <a:cs typeface="Arial" pitchFamily="34" charset="0"/>
              </a:rPr>
              <a:t>__</a:t>
            </a:r>
            <a:r>
              <a:rPr lang="en-US" sz="2000" b="1" i="1" dirty="0">
                <a:solidFill>
                  <a:schemeClr val="accent4">
                    <a:lumMod val="40000"/>
                    <a:lumOff val="60000"/>
                  </a:schemeClr>
                </a:solidFill>
                <a:latin typeface="Poppins Medium"/>
                <a:cs typeface="Arial" pitchFamily="34" charset="0"/>
              </a:rPr>
              <a:t>?%</a:t>
            </a:r>
            <a:r>
              <a:rPr lang="en-US" sz="2000"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of students with IEPs have a referral. </a:t>
            </a:r>
          </a:p>
          <a:p>
            <a:pPr marL="296466" indent="-128588">
              <a:spcAft>
                <a:spcPts val="1350"/>
              </a:spcAft>
              <a:buFont typeface="Arial" pitchFamily="34" charset="0"/>
              <a:buChar char="•"/>
            </a:pPr>
            <a:r>
              <a:rPr lang="en-US" sz="2000" i="1" dirty="0">
                <a:solidFill>
                  <a:schemeClr val="bg1"/>
                </a:solidFill>
                <a:latin typeface="Poppins Medium"/>
                <a:cs typeface="Arial" pitchFamily="34" charset="0"/>
              </a:rPr>
              <a:t>63 of the </a:t>
            </a:r>
            <a:r>
              <a:rPr lang="en-US" sz="2000" i="1" dirty="0">
                <a:solidFill>
                  <a:schemeClr val="accent4">
                    <a:lumMod val="40000"/>
                    <a:lumOff val="60000"/>
                  </a:schemeClr>
                </a:solidFill>
                <a:latin typeface="Poppins Medium"/>
                <a:cs typeface="Arial" pitchFamily="34" charset="0"/>
              </a:rPr>
              <a:t>__</a:t>
            </a:r>
            <a:r>
              <a:rPr lang="en-US" sz="2000" b="1" i="1" dirty="0">
                <a:solidFill>
                  <a:schemeClr val="accent4">
                    <a:lumMod val="40000"/>
                    <a:lumOff val="60000"/>
                  </a:schemeClr>
                </a:solidFill>
                <a:latin typeface="Poppins Medium"/>
                <a:cs typeface="Arial" pitchFamily="34" charset="0"/>
              </a:rPr>
              <a:t> </a:t>
            </a:r>
            <a:r>
              <a:rPr lang="en-US" sz="2000" i="1" dirty="0">
                <a:solidFill>
                  <a:schemeClr val="bg1"/>
                </a:solidFill>
                <a:latin typeface="Poppins Medium"/>
                <a:cs typeface="Arial" pitchFamily="34" charset="0"/>
              </a:rPr>
              <a:t>students without a disability have a discipline referral, so 21% of the students without a disability have a referral.</a:t>
            </a:r>
          </a:p>
        </p:txBody>
      </p:sp>
      <p:sp>
        <p:nvSpPr>
          <p:cNvPr id="12" name="Rectangle: Rounded Corners 11"/>
          <p:cNvSpPr/>
          <p:nvPr/>
        </p:nvSpPr>
        <p:spPr>
          <a:xfrm>
            <a:off x="1548340" y="3372198"/>
            <a:ext cx="3630574" cy="2735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3" name="Rectangle: Rounded Corners 12"/>
          <p:cNvSpPr/>
          <p:nvPr/>
        </p:nvSpPr>
        <p:spPr>
          <a:xfrm>
            <a:off x="1548340" y="4130278"/>
            <a:ext cx="3611619" cy="244503"/>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6" name="Group 15">
            <a:extLst>
              <a:ext uri="{FF2B5EF4-FFF2-40B4-BE49-F238E27FC236}">
                <a16:creationId xmlns:a16="http://schemas.microsoft.com/office/drawing/2014/main" id="{CAF45E67-1AD0-844A-8A41-FEEE9952EC5E}"/>
              </a:ext>
            </a:extLst>
          </p:cNvPr>
          <p:cNvGrpSpPr/>
          <p:nvPr/>
        </p:nvGrpSpPr>
        <p:grpSpPr>
          <a:xfrm>
            <a:off x="9123836" y="80741"/>
            <a:ext cx="2698406" cy="1619043"/>
            <a:chOff x="9028" y="327514"/>
            <a:chExt cx="2698406" cy="1619043"/>
          </a:xfrm>
          <a:scene3d>
            <a:camera prst="orthographicFront"/>
            <a:lightRig rig="flat" dir="t"/>
          </a:scene3d>
        </p:grpSpPr>
        <p:sp>
          <p:nvSpPr>
            <p:cNvPr id="17" name="Rounded Rectangle 16">
              <a:extLst>
                <a:ext uri="{FF2B5EF4-FFF2-40B4-BE49-F238E27FC236}">
                  <a16:creationId xmlns:a16="http://schemas.microsoft.com/office/drawing/2014/main" id="{2919B33A-1CF2-9A44-B0ED-576E4EF7FF36}"/>
                </a:ext>
              </a:extLst>
            </p:cNvPr>
            <p:cNvSpPr/>
            <p:nvPr/>
          </p:nvSpPr>
          <p:spPr>
            <a:xfrm>
              <a:off x="9028" y="327514"/>
              <a:ext cx="2698406" cy="1619043"/>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8" name="Rounded Rectangle 4">
              <a:extLst>
                <a:ext uri="{FF2B5EF4-FFF2-40B4-BE49-F238E27FC236}">
                  <a16:creationId xmlns:a16="http://schemas.microsoft.com/office/drawing/2014/main" id="{B7DE8C9F-8F4D-DA49-85F3-2FC56B110D8C}"/>
                </a:ext>
              </a:extLst>
            </p:cNvPr>
            <p:cNvSpPr txBox="1"/>
            <p:nvPr/>
          </p:nvSpPr>
          <p:spPr>
            <a:xfrm>
              <a:off x="56448" y="374934"/>
              <a:ext cx="2603566" cy="1524203"/>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500" b="0" i="0" u="none" strike="noStrike" kern="1200" cap="none" spc="0" normalizeH="0" baseline="0" noProof="0" dirty="0">
                  <a:ln>
                    <a:noFill/>
                  </a:ln>
                  <a:solidFill>
                    <a:srgbClr val="0D0F41"/>
                  </a:solidFill>
                  <a:effectLst/>
                  <a:uLnTx/>
                  <a:uFillTx/>
                  <a:latin typeface="Arial"/>
                  <a:ea typeface="+mn-ea"/>
                  <a:cs typeface="+mn-cs"/>
                </a:rPr>
                <a:t>Are students with disabilities being referred at the same rate?</a:t>
              </a:r>
            </a:p>
          </p:txBody>
        </p:sp>
      </p:grpSp>
      <p:pic>
        <p:nvPicPr>
          <p:cNvPr id="4" name="Picture 3">
            <a:extLst>
              <a:ext uri="{FF2B5EF4-FFF2-40B4-BE49-F238E27FC236}">
                <a16:creationId xmlns:a16="http://schemas.microsoft.com/office/drawing/2014/main" id="{21618F5D-D551-3248-A446-B4C9F4BDE398}"/>
              </a:ext>
            </a:extLst>
          </p:cNvPr>
          <p:cNvPicPr>
            <a:picLocks noChangeAspect="1"/>
          </p:cNvPicPr>
          <p:nvPr/>
        </p:nvPicPr>
        <p:blipFill>
          <a:blip r:embed="rId3"/>
          <a:stretch>
            <a:fillRect/>
          </a:stretch>
        </p:blipFill>
        <p:spPr>
          <a:xfrm>
            <a:off x="6892578" y="1886721"/>
            <a:ext cx="4953312" cy="3224049"/>
          </a:xfrm>
          <a:prstGeom prst="rect">
            <a:avLst/>
          </a:prstGeom>
        </p:spPr>
      </p:pic>
      <p:sp>
        <p:nvSpPr>
          <p:cNvPr id="2" name="Oval Callout 3">
            <a:extLst>
              <a:ext uri="{FF2B5EF4-FFF2-40B4-BE49-F238E27FC236}">
                <a16:creationId xmlns:a16="http://schemas.microsoft.com/office/drawing/2014/main" id="{BF37B75F-E3B8-7879-090B-BACC96482CE2}"/>
              </a:ext>
            </a:extLst>
          </p:cNvPr>
          <p:cNvSpPr/>
          <p:nvPr/>
        </p:nvSpPr>
        <p:spPr>
          <a:xfrm>
            <a:off x="5069349" y="128161"/>
            <a:ext cx="4007067" cy="1903067"/>
          </a:xfrm>
          <a:prstGeom prst="wedgeEllipseCallout">
            <a:avLst>
              <a:gd name="adj1" fmla="val 35801"/>
              <a:gd name="adj2" fmla="val 60061"/>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Can your school’s ODR data be disaggregated?</a:t>
            </a:r>
          </a:p>
        </p:txBody>
      </p:sp>
    </p:spTree>
    <p:extLst>
      <p:ext uri="{BB962C8B-B14F-4D97-AF65-F5344CB8AC3E}">
        <p14:creationId xmlns:p14="http://schemas.microsoft.com/office/powerpoint/2010/main" val="657633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26" name="Google Shape;326;p32" descr="Decorative"/>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aphicFrame>
        <p:nvGraphicFramePr>
          <p:cNvPr id="3" name="Diagram 2" descr="Self&#10; Self-monitor&#10;  Are you participating?&#10;  Engaged as a learner?&#10;  &#10; Stretch, break, stand as needed​&#10; &#10; If you have questions or comments:&#10;  unmute&#10;  use the chat box&#10;Others&#10; Mute when listening, unmute to talk​&#10; &#10; Work as a team:&#10;  Room for every voice&#10;  Reinforce participation&#10;Environment&#10; Have your computer charged and ready to go​&#10; &#10; Keep necessary materials at hand&#10;  action plan&#10;  relevant docs&#10;  water/snacks&#10;  &#10; Minimize distractions if possible​&#10;">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386168265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descr="magnifying glass&#10;"/>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939415-65FD-5596-CA1A-750B34FA7E2A}"/>
              </a:ext>
            </a:extLst>
          </p:cNvPr>
          <p:cNvSpPr>
            <a:spLocks noGrp="1"/>
          </p:cNvSpPr>
          <p:nvPr>
            <p:ph type="body" idx="1"/>
          </p:nvPr>
        </p:nvSpPr>
        <p:spPr>
          <a:xfrm>
            <a:off x="813349" y="1319998"/>
            <a:ext cx="10220963" cy="4681869"/>
          </a:xfrm>
        </p:spPr>
        <p:txBody>
          <a:bodyPr/>
          <a:lstStyle/>
          <a:p>
            <a:pPr algn="l"/>
            <a:r>
              <a:rPr lang="en-US" b="0" i="0" dirty="0">
                <a:solidFill>
                  <a:schemeClr val="bg1"/>
                </a:solidFill>
                <a:effectLst/>
                <a:latin typeface="arial" panose="020B0604020202020204" pitchFamily="34" charset="0"/>
              </a:rPr>
              <a:t>The Risk Ratio is the likelihood for a specific group to receive at least one referral when compared to a different group of students. </a:t>
            </a:r>
            <a:br>
              <a:rPr lang="en-US" b="0" i="0" dirty="0">
                <a:solidFill>
                  <a:schemeClr val="bg1"/>
                </a:solidFill>
                <a:effectLst/>
                <a:latin typeface="arial" panose="020B0604020202020204" pitchFamily="34" charset="0"/>
              </a:rPr>
            </a:br>
            <a:endParaRPr lang="en-US" b="0" i="0" dirty="0">
              <a:solidFill>
                <a:schemeClr val="bg1"/>
              </a:solidFill>
              <a:effectLst/>
              <a:latin typeface="arial" panose="020B0604020202020204" pitchFamily="34" charset="0"/>
            </a:endParaRPr>
          </a:p>
          <a:p>
            <a:pPr algn="l"/>
            <a:r>
              <a:rPr lang="en-US" b="0" i="0" dirty="0">
                <a:solidFill>
                  <a:schemeClr val="bg1"/>
                </a:solidFill>
                <a:effectLst/>
                <a:latin typeface="arial" panose="020B0604020202020204" pitchFamily="34" charset="0"/>
              </a:rPr>
              <a:t>Risk Ratio is calculated by </a:t>
            </a:r>
            <a:r>
              <a:rPr lang="en-US" b="1" u="sng" dirty="0">
                <a:solidFill>
                  <a:schemeClr val="bg1"/>
                </a:solidFill>
                <a:effectLst/>
                <a:latin typeface="arial" panose="020B0604020202020204" pitchFamily="34" charset="0"/>
              </a:rPr>
              <a:t>dividing the risk of the specific group by the risk of a comparison group.</a:t>
            </a:r>
            <a:br>
              <a:rPr lang="en-US" b="1" u="sng" dirty="0">
                <a:solidFill>
                  <a:schemeClr val="bg1"/>
                </a:solidFill>
                <a:effectLst/>
                <a:latin typeface="arial" panose="020B0604020202020204" pitchFamily="34" charset="0"/>
              </a:rPr>
            </a:br>
            <a:endParaRPr lang="en-US" b="1" u="sng" dirty="0">
              <a:solidFill>
                <a:schemeClr val="bg1"/>
              </a:solidFill>
              <a:effectLst/>
              <a:latin typeface="arial" panose="020B0604020202020204" pitchFamily="34" charset="0"/>
            </a:endParaRPr>
          </a:p>
          <a:p>
            <a:pPr algn="l">
              <a:buFont typeface="Arial" panose="020B0604020202020204" pitchFamily="34" charset="0"/>
              <a:buChar char="•"/>
            </a:pPr>
            <a:r>
              <a:rPr lang="en-US" b="0" i="0" dirty="0">
                <a:solidFill>
                  <a:schemeClr val="bg1"/>
                </a:solidFill>
                <a:effectLst/>
                <a:latin typeface="arial" panose="020B0604020202020204" pitchFamily="34" charset="0"/>
              </a:rPr>
              <a:t>Teams analyzing this report look to answer the question: For a given group of students, how much more or less likely are they to receive at least one referral than students from another group?</a:t>
            </a:r>
            <a:br>
              <a:rPr lang="en-US" b="0" i="0" dirty="0">
                <a:solidFill>
                  <a:schemeClr val="bg1"/>
                </a:solidFill>
                <a:effectLst/>
                <a:latin typeface="arial" panose="020B0604020202020204" pitchFamily="34" charset="0"/>
              </a:rPr>
            </a:br>
            <a:endParaRPr lang="en-US" dirty="0">
              <a:solidFill>
                <a:schemeClr val="bg1"/>
              </a:solidFill>
            </a:endParaRPr>
          </a:p>
        </p:txBody>
      </p:sp>
      <p:sp>
        <p:nvSpPr>
          <p:cNvPr id="3" name="Title 2">
            <a:extLst>
              <a:ext uri="{FF2B5EF4-FFF2-40B4-BE49-F238E27FC236}">
                <a16:creationId xmlns:a16="http://schemas.microsoft.com/office/drawing/2014/main" id="{2C90669F-F937-CBEC-18E0-2DF64432EB07}"/>
              </a:ext>
            </a:extLst>
          </p:cNvPr>
          <p:cNvSpPr>
            <a:spLocks noGrp="1"/>
          </p:cNvSpPr>
          <p:nvPr>
            <p:ph type="title"/>
          </p:nvPr>
        </p:nvSpPr>
        <p:spPr/>
        <p:txBody>
          <a:bodyPr/>
          <a:lstStyle/>
          <a:p>
            <a:r>
              <a:rPr lang="en-US" b="0" i="0" dirty="0">
                <a:solidFill>
                  <a:schemeClr val="bg1"/>
                </a:solidFill>
                <a:effectLst/>
                <a:latin typeface="arial" panose="020B0604020202020204" pitchFamily="34" charset="0"/>
              </a:rPr>
              <a:t>Calculating the Risk Ratio for a Group</a:t>
            </a:r>
            <a:endParaRPr lang="en-US" dirty="0"/>
          </a:p>
        </p:txBody>
      </p:sp>
      <p:sp>
        <p:nvSpPr>
          <p:cNvPr id="5" name="TextBox 4">
            <a:extLst>
              <a:ext uri="{FF2B5EF4-FFF2-40B4-BE49-F238E27FC236}">
                <a16:creationId xmlns:a16="http://schemas.microsoft.com/office/drawing/2014/main" id="{10637949-F15C-E146-8DFE-5C79592B6A01}"/>
              </a:ext>
            </a:extLst>
          </p:cNvPr>
          <p:cNvSpPr txBox="1"/>
          <p:nvPr/>
        </p:nvSpPr>
        <p:spPr>
          <a:xfrm>
            <a:off x="4561586" y="5540202"/>
            <a:ext cx="6093618"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greater than 1.0 indicates higher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less than 1.0 indicates lower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equal to 1.0 indicates an equal risk.</a:t>
            </a: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836157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0A12E-1C85-2841-2540-C2BC9010C84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4EE553E-EADB-B87C-31D4-44F5CC18655D}"/>
              </a:ext>
            </a:extLst>
          </p:cNvPr>
          <p:cNvSpPr>
            <a:spLocks noGrp="1"/>
          </p:cNvSpPr>
          <p:nvPr>
            <p:ph type="body" idx="1"/>
          </p:nvPr>
        </p:nvSpPr>
        <p:spPr>
          <a:xfrm>
            <a:off x="1347242" y="1325205"/>
            <a:ext cx="9497516" cy="1252987"/>
          </a:xfrm>
        </p:spPr>
        <p:txBody>
          <a:bodyPr/>
          <a:lstStyle/>
          <a:p>
            <a:pPr algn="l"/>
            <a:r>
              <a:rPr lang="en-US" b="0" i="0" dirty="0">
                <a:solidFill>
                  <a:schemeClr val="bg1"/>
                </a:solidFill>
                <a:effectLst/>
                <a:latin typeface="arial" panose="020B0604020202020204" pitchFamily="34" charset="0"/>
              </a:rPr>
              <a:t>Risk Ratio is calculated by </a:t>
            </a:r>
            <a:r>
              <a:rPr lang="en-US" b="1" u="sng" dirty="0">
                <a:solidFill>
                  <a:schemeClr val="bg1"/>
                </a:solidFill>
                <a:effectLst/>
                <a:latin typeface="arial" panose="020B0604020202020204" pitchFamily="34" charset="0"/>
              </a:rPr>
              <a:t>dividing the risk index of the specific group by the risk index of a comparison group.</a:t>
            </a:r>
          </a:p>
          <a:p>
            <a:pPr algn="l">
              <a:buFont typeface="Arial" panose="020B0604020202020204" pitchFamily="34" charset="0"/>
              <a:buChar char="•"/>
            </a:pPr>
            <a:endParaRPr lang="en-US" dirty="0">
              <a:solidFill>
                <a:schemeClr val="bg1"/>
              </a:solidFill>
            </a:endParaRPr>
          </a:p>
        </p:txBody>
      </p:sp>
      <p:sp>
        <p:nvSpPr>
          <p:cNvPr id="3" name="Title 2">
            <a:extLst>
              <a:ext uri="{FF2B5EF4-FFF2-40B4-BE49-F238E27FC236}">
                <a16:creationId xmlns:a16="http://schemas.microsoft.com/office/drawing/2014/main" id="{BCD80A3D-3D0E-14B9-66E6-6433BDF89936}"/>
              </a:ext>
            </a:extLst>
          </p:cNvPr>
          <p:cNvSpPr>
            <a:spLocks noGrp="1"/>
          </p:cNvSpPr>
          <p:nvPr>
            <p:ph type="title"/>
          </p:nvPr>
        </p:nvSpPr>
        <p:spPr/>
        <p:txBody>
          <a:bodyPr/>
          <a:lstStyle/>
          <a:p>
            <a:r>
              <a:rPr lang="en-US" b="0" i="0" dirty="0">
                <a:solidFill>
                  <a:schemeClr val="bg1"/>
                </a:solidFill>
                <a:effectLst/>
                <a:latin typeface="arial" panose="020B0604020202020204" pitchFamily="34" charset="0"/>
              </a:rPr>
              <a:t>Risk Ratio</a:t>
            </a:r>
            <a:endParaRPr lang="en-US" dirty="0"/>
          </a:p>
        </p:txBody>
      </p:sp>
      <p:pic>
        <p:nvPicPr>
          <p:cNvPr id="4" name="Picture 3">
            <a:extLst>
              <a:ext uri="{FF2B5EF4-FFF2-40B4-BE49-F238E27FC236}">
                <a16:creationId xmlns:a16="http://schemas.microsoft.com/office/drawing/2014/main" id="{DD3709DF-01D9-EAE2-2407-55FB34666367}"/>
              </a:ext>
            </a:extLst>
          </p:cNvPr>
          <p:cNvPicPr>
            <a:picLocks noChangeAspect="1"/>
          </p:cNvPicPr>
          <p:nvPr/>
        </p:nvPicPr>
        <p:blipFill>
          <a:blip r:embed="rId3"/>
          <a:stretch>
            <a:fillRect/>
          </a:stretch>
        </p:blipFill>
        <p:spPr>
          <a:xfrm>
            <a:off x="247198" y="2691750"/>
            <a:ext cx="6011177" cy="2511770"/>
          </a:xfrm>
          <a:prstGeom prst="rect">
            <a:avLst/>
          </a:prstGeom>
        </p:spPr>
      </p:pic>
      <p:sp>
        <p:nvSpPr>
          <p:cNvPr id="7" name="TextBox 6">
            <a:extLst>
              <a:ext uri="{FF2B5EF4-FFF2-40B4-BE49-F238E27FC236}">
                <a16:creationId xmlns:a16="http://schemas.microsoft.com/office/drawing/2014/main" id="{9951F9DE-5A93-C66D-777C-545D9A6D4BCA}"/>
              </a:ext>
            </a:extLst>
          </p:cNvPr>
          <p:cNvSpPr txBox="1"/>
          <p:nvPr/>
        </p:nvSpPr>
        <p:spPr>
          <a:xfrm>
            <a:off x="6688110" y="2691750"/>
            <a:ext cx="4872489" cy="24622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Risk Ratio of students </a:t>
            </a:r>
            <a:r>
              <a:rPr kumimoji="0" lang="en-US" sz="2200" b="1" i="0" u="none" strike="noStrike" kern="1200" cap="none" spc="0" normalizeH="0" baseline="0" noProof="0" dirty="0">
                <a:ln>
                  <a:noFill/>
                </a:ln>
                <a:solidFill>
                  <a:srgbClr val="FFFFFF"/>
                </a:solidFill>
                <a:effectLst/>
                <a:uLnTx/>
                <a:uFillTx/>
                <a:latin typeface="Arial"/>
                <a:ea typeface="+mn-ea"/>
                <a:cs typeface="+mn-cs"/>
              </a:rPr>
              <a:t>WITH </a:t>
            </a:r>
            <a:r>
              <a:rPr kumimoji="0" lang="en-US" sz="2200" b="0" i="0" u="none" strike="noStrike" kern="1200" cap="none" spc="0" normalizeH="0" baseline="0" noProof="0" dirty="0">
                <a:ln>
                  <a:noFill/>
                </a:ln>
                <a:solidFill>
                  <a:srgbClr val="FFFFFF"/>
                </a:solidFill>
                <a:effectLst/>
                <a:uLnTx/>
                <a:uFillTx/>
                <a:latin typeface="Arial"/>
                <a:ea typeface="+mn-ea"/>
                <a:cs typeface="+mn-cs"/>
              </a:rPr>
              <a:t>an IEP getting an ODR = 1.8 compared to students with NO IEP (38/21=1.8)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FF00"/>
                </a:solidFill>
                <a:effectLst/>
                <a:uLnTx/>
                <a:uFillTx/>
                <a:latin typeface="Arial"/>
                <a:ea typeface="+mn-ea"/>
                <a:cs typeface="+mn-cs"/>
              </a:rPr>
              <a:t>Conclusion:  </a:t>
            </a:r>
            <a:r>
              <a:rPr kumimoji="0" lang="en-US" sz="2200" b="0" i="0" u="none" strike="noStrike" kern="1200" cap="none" spc="0" normalizeH="0" baseline="0" noProof="0" dirty="0">
                <a:ln>
                  <a:noFill/>
                </a:ln>
                <a:solidFill>
                  <a:srgbClr val="FFFFFF"/>
                </a:solidFill>
                <a:effectLst/>
                <a:uLnTx/>
                <a:uFillTx/>
                <a:latin typeface="Arial"/>
                <a:ea typeface="+mn-ea"/>
                <a:cs typeface="+mn-cs"/>
              </a:rPr>
              <a:t>Students with an IEP are 1.8 times MORE likely to get an ODR than non-IEP students.</a:t>
            </a:r>
          </a:p>
        </p:txBody>
      </p:sp>
      <p:sp>
        <p:nvSpPr>
          <p:cNvPr id="9" name="TextBox 8">
            <a:extLst>
              <a:ext uri="{FF2B5EF4-FFF2-40B4-BE49-F238E27FC236}">
                <a16:creationId xmlns:a16="http://schemas.microsoft.com/office/drawing/2014/main" id="{61F6AAC0-605B-BEE1-2FD1-DB8F834E217C}"/>
              </a:ext>
            </a:extLst>
          </p:cNvPr>
          <p:cNvSpPr txBox="1"/>
          <p:nvPr/>
        </p:nvSpPr>
        <p:spPr>
          <a:xfrm>
            <a:off x="2275285" y="5743216"/>
            <a:ext cx="5697140" cy="923330"/>
          </a:xfrm>
          <a:prstGeom prst="rect">
            <a:avLst/>
          </a:prstGeom>
          <a:solidFill>
            <a:schemeClr val="accent4">
              <a:lumMod val="50000"/>
            </a:schemeClr>
          </a:solidFill>
          <a:ln>
            <a:solidFill>
              <a:schemeClr val="bg1"/>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greater than 1.0 indicates higher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less than 1.0 indicates lower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 risk ratio equal to 1.0 indicates an equal risk.</a:t>
            </a:r>
          </a:p>
        </p:txBody>
      </p:sp>
    </p:spTree>
    <p:extLst>
      <p:ext uri="{BB962C8B-B14F-4D97-AF65-F5344CB8AC3E}">
        <p14:creationId xmlns:p14="http://schemas.microsoft.com/office/powerpoint/2010/main" val="393198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09B29-8F0C-71D8-15D4-8254B3703598}"/>
              </a:ext>
            </a:extLst>
          </p:cNvPr>
          <p:cNvSpPr>
            <a:spLocks noGrp="1"/>
          </p:cNvSpPr>
          <p:nvPr>
            <p:ph type="title"/>
          </p:nvPr>
        </p:nvSpPr>
        <p:spPr>
          <a:xfrm>
            <a:off x="632373" y="314562"/>
            <a:ext cx="11426277" cy="845600"/>
          </a:xfrm>
        </p:spPr>
        <p:txBody>
          <a:bodyPr/>
          <a:lstStyle/>
          <a:p>
            <a:r>
              <a:rPr lang="en-US" sz="3600" dirty="0"/>
              <a:t>STEP 2:  Questions to address disproportionality</a:t>
            </a:r>
          </a:p>
        </p:txBody>
      </p:sp>
      <p:sp>
        <p:nvSpPr>
          <p:cNvPr id="3" name="Text Placeholder 2">
            <a:extLst>
              <a:ext uri="{FF2B5EF4-FFF2-40B4-BE49-F238E27FC236}">
                <a16:creationId xmlns:a16="http://schemas.microsoft.com/office/drawing/2014/main" id="{D754A418-D804-45C5-2127-E4B7ADFBBE5C}"/>
              </a:ext>
            </a:extLst>
          </p:cNvPr>
          <p:cNvSpPr>
            <a:spLocks noGrp="1"/>
          </p:cNvSpPr>
          <p:nvPr>
            <p:ph type="body" idx="1"/>
          </p:nvPr>
        </p:nvSpPr>
        <p:spPr>
          <a:xfrm>
            <a:off x="632373" y="1160162"/>
            <a:ext cx="11209810" cy="4286700"/>
          </a:xfrm>
        </p:spPr>
        <p:txBody>
          <a:bodyPr/>
          <a:lstStyle/>
          <a:p>
            <a:pPr>
              <a:spcBef>
                <a:spcPts val="600"/>
              </a:spcBef>
            </a:pPr>
            <a:r>
              <a:rPr lang="en-US" dirty="0">
                <a:solidFill>
                  <a:schemeClr val="accent5">
                    <a:lumMod val="40000"/>
                    <a:lumOff val="60000"/>
                  </a:schemeClr>
                </a:solidFill>
              </a:rPr>
              <a:t>Disproportionate referrals or exclusionary discipline</a:t>
            </a:r>
          </a:p>
          <a:p>
            <a:pPr lvl="1">
              <a:spcBef>
                <a:spcPts val="600"/>
              </a:spcBef>
            </a:pPr>
            <a:r>
              <a:rPr lang="en-US" sz="1800" dirty="0"/>
              <a:t>Do staff understand the definitions for behaviors?</a:t>
            </a:r>
          </a:p>
          <a:p>
            <a:pPr lvl="1">
              <a:spcBef>
                <a:spcPts val="600"/>
              </a:spcBef>
            </a:pPr>
            <a:r>
              <a:rPr lang="en-US" sz="1800" dirty="0"/>
              <a:t>Do staff understand the flow chart for behaviors and are they using it consistently with all groups?</a:t>
            </a:r>
          </a:p>
          <a:p>
            <a:pPr lvl="1">
              <a:spcBef>
                <a:spcPts val="600"/>
              </a:spcBef>
            </a:pPr>
            <a:r>
              <a:rPr lang="en-US" sz="1800" dirty="0"/>
              <a:t>Are administrators using progressive discipline for all students in the same way?</a:t>
            </a:r>
          </a:p>
          <a:p>
            <a:pPr lvl="1">
              <a:spcBef>
                <a:spcPts val="600"/>
              </a:spcBef>
            </a:pPr>
            <a:r>
              <a:rPr lang="en-US" sz="1800" dirty="0"/>
              <a:t>Is it time to develop a neutralizing routine? (more on this in March)</a:t>
            </a:r>
            <a:br>
              <a:rPr lang="en-US" sz="1800" dirty="0"/>
            </a:br>
            <a:endParaRPr lang="en-US" sz="1800" dirty="0">
              <a:solidFill>
                <a:srgbClr val="FFFF00"/>
              </a:solidFill>
            </a:endParaRPr>
          </a:p>
          <a:p>
            <a:r>
              <a:rPr lang="en-US" dirty="0">
                <a:solidFill>
                  <a:srgbClr val="FFFF00"/>
                </a:solidFill>
              </a:rPr>
              <a:t>Disproportionate chronic absenteeism</a:t>
            </a:r>
          </a:p>
          <a:p>
            <a:pPr lvl="1">
              <a:spcBef>
                <a:spcPts val="600"/>
              </a:spcBef>
            </a:pPr>
            <a:r>
              <a:rPr lang="en-US" sz="1800" dirty="0"/>
              <a:t>Why does this group have higher absenteeism rates? </a:t>
            </a:r>
          </a:p>
          <a:p>
            <a:pPr lvl="1">
              <a:spcBef>
                <a:spcPts val="600"/>
              </a:spcBef>
            </a:pPr>
            <a:r>
              <a:rPr lang="en-US" sz="1800" dirty="0"/>
              <a:t>Are we applying excused and non-excused absents the same across groups?</a:t>
            </a:r>
          </a:p>
          <a:p>
            <a:pPr lvl="1">
              <a:spcBef>
                <a:spcPts val="600"/>
              </a:spcBef>
            </a:pPr>
            <a:r>
              <a:rPr lang="en-US" sz="1800" dirty="0"/>
              <a:t>How can we support them attending school more frequently?</a:t>
            </a:r>
            <a:br>
              <a:rPr lang="en-US" sz="1800" dirty="0"/>
            </a:br>
            <a:endParaRPr lang="en-US" sz="1800" dirty="0"/>
          </a:p>
          <a:p>
            <a:pPr>
              <a:spcBef>
                <a:spcPts val="600"/>
              </a:spcBef>
            </a:pPr>
            <a:r>
              <a:rPr lang="en-US" dirty="0">
                <a:solidFill>
                  <a:srgbClr val="92D050"/>
                </a:solidFill>
              </a:rPr>
              <a:t>Disproportionate feelings of safety or belonging</a:t>
            </a:r>
          </a:p>
          <a:p>
            <a:pPr lvl="1">
              <a:spcBef>
                <a:spcPts val="600"/>
              </a:spcBef>
            </a:pPr>
            <a:r>
              <a:rPr lang="en-US" sz="1800" dirty="0"/>
              <a:t>Does this group feel that they belong, are safe, and can succeed at school?</a:t>
            </a:r>
          </a:p>
          <a:p>
            <a:pPr lvl="1">
              <a:spcBef>
                <a:spcPts val="600"/>
              </a:spcBef>
            </a:pPr>
            <a:r>
              <a:rPr lang="en-US" sz="1800" dirty="0"/>
              <a:t>Are there implicit or explicit biases at play?</a:t>
            </a:r>
          </a:p>
          <a:p>
            <a:pPr lvl="1">
              <a:spcBef>
                <a:spcPts val="600"/>
              </a:spcBef>
            </a:pPr>
            <a:r>
              <a:rPr lang="en-US" sz="1800" dirty="0"/>
              <a:t>Can other data (attendance/discipline) shed light on this topic?</a:t>
            </a:r>
          </a:p>
        </p:txBody>
      </p:sp>
    </p:spTree>
    <p:extLst>
      <p:ext uri="{BB962C8B-B14F-4D97-AF65-F5344CB8AC3E}">
        <p14:creationId xmlns:p14="http://schemas.microsoft.com/office/powerpoint/2010/main" val="1701548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E90FDE-CB6C-1A41-67EC-FDFA80DEDD76}"/>
              </a:ext>
            </a:extLst>
          </p:cNvPr>
          <p:cNvSpPr>
            <a:spLocks noGrp="1"/>
          </p:cNvSpPr>
          <p:nvPr>
            <p:ph type="body" idx="1"/>
          </p:nvPr>
        </p:nvSpPr>
        <p:spPr>
          <a:xfrm>
            <a:off x="252034" y="1154230"/>
            <a:ext cx="7494941" cy="1525908"/>
          </a:xfrm>
        </p:spPr>
        <p:txBody>
          <a:bodyPr/>
          <a:lstStyle/>
          <a:p>
            <a:pPr marL="168910" indent="0">
              <a:buNone/>
            </a:pPr>
            <a:r>
              <a:rPr lang="en-US" dirty="0"/>
              <a:t>This guide is designed to assist trainers and coaches working with school SWPBIS teams (or other school leadership teams) seeking to implement culturally responsive practices systemically to enhance equity in school discipline</a:t>
            </a:r>
          </a:p>
          <a:p>
            <a:pPr marL="168910" indent="0">
              <a:buNone/>
            </a:pPr>
            <a:endParaRPr lang="en-US" dirty="0"/>
          </a:p>
          <a:p>
            <a:pPr marL="168910" indent="0">
              <a:buNone/>
            </a:pPr>
            <a:endParaRPr lang="en-US" dirty="0"/>
          </a:p>
          <a:p>
            <a:pPr marL="168910" indent="0">
              <a:buNone/>
            </a:pPr>
            <a:r>
              <a:rPr lang="en-US" dirty="0"/>
              <a:t>This guide as two important sections</a:t>
            </a:r>
            <a:endParaRPr lang="en-US" sz="2800" dirty="0"/>
          </a:p>
        </p:txBody>
      </p:sp>
      <p:sp>
        <p:nvSpPr>
          <p:cNvPr id="3" name="Title 2">
            <a:extLst>
              <a:ext uri="{FF2B5EF4-FFF2-40B4-BE49-F238E27FC236}">
                <a16:creationId xmlns:a16="http://schemas.microsoft.com/office/drawing/2014/main" id="{3817C057-8324-614C-51AD-75A737EE41EA}"/>
              </a:ext>
            </a:extLst>
          </p:cNvPr>
          <p:cNvSpPr>
            <a:spLocks noGrp="1"/>
          </p:cNvSpPr>
          <p:nvPr>
            <p:ph type="title"/>
          </p:nvPr>
        </p:nvSpPr>
        <p:spPr>
          <a:xfrm>
            <a:off x="252034" y="132485"/>
            <a:ext cx="11263974" cy="845600"/>
          </a:xfrm>
        </p:spPr>
        <p:txBody>
          <a:bodyPr/>
          <a:lstStyle/>
          <a:p>
            <a:r>
              <a:rPr lang="en-US" dirty="0"/>
              <a:t>Culturally Responsive Field Guide</a:t>
            </a:r>
          </a:p>
        </p:txBody>
      </p:sp>
      <p:sp>
        <p:nvSpPr>
          <p:cNvPr id="5" name="Text Placeholder 5">
            <a:extLst>
              <a:ext uri="{FF2B5EF4-FFF2-40B4-BE49-F238E27FC236}">
                <a16:creationId xmlns:a16="http://schemas.microsoft.com/office/drawing/2014/main" id="{DB5D399A-453E-1859-BCBD-9DCBDA836F28}"/>
              </a:ext>
            </a:extLst>
          </p:cNvPr>
          <p:cNvSpPr txBox="1">
            <a:spLocks/>
          </p:cNvSpPr>
          <p:nvPr/>
        </p:nvSpPr>
        <p:spPr>
          <a:xfrm>
            <a:off x="483604" y="4342548"/>
            <a:ext cx="6143619" cy="166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pPr marL="626110" indent="-457200">
              <a:buFont typeface="Raleway Thin"/>
              <a:buAutoNum type="arabicPeriod"/>
            </a:pPr>
            <a:r>
              <a:rPr lang="en-US" kern="0" dirty="0"/>
              <a:t>Section 1: Identity Awareness</a:t>
            </a:r>
          </a:p>
          <a:p>
            <a:pPr marL="626110" indent="-457200">
              <a:buFont typeface="Raleway Thin"/>
              <a:buAutoNum type="arabicPeriod"/>
            </a:pPr>
            <a:r>
              <a:rPr lang="en-US" kern="0" dirty="0"/>
              <a:t>Section 2: TFI Cultural Responsiveness Field Guide</a:t>
            </a:r>
          </a:p>
          <a:p>
            <a:pPr marL="626110" indent="-457200">
              <a:buFont typeface="Raleway Thin"/>
              <a:buAutoNum type="arabicPeriod"/>
            </a:pPr>
            <a:r>
              <a:rPr lang="en-US" kern="0" dirty="0"/>
              <a:t>Integrated TFI Companion</a:t>
            </a:r>
          </a:p>
        </p:txBody>
      </p:sp>
      <p:pic>
        <p:nvPicPr>
          <p:cNvPr id="7" name="Picture 7">
            <a:extLst>
              <a:ext uri="{FF2B5EF4-FFF2-40B4-BE49-F238E27FC236}">
                <a16:creationId xmlns:a16="http://schemas.microsoft.com/office/drawing/2014/main" id="{A6A77E09-E8AB-A438-28C8-65559BD0744A}"/>
              </a:ext>
            </a:extLst>
          </p:cNvPr>
          <p:cNvPicPr>
            <a:picLocks noChangeAspect="1"/>
          </p:cNvPicPr>
          <p:nvPr/>
        </p:nvPicPr>
        <p:blipFill>
          <a:blip r:embed="rId3"/>
          <a:stretch>
            <a:fillRect/>
          </a:stretch>
        </p:blipFill>
        <p:spPr>
          <a:xfrm>
            <a:off x="9404360" y="377268"/>
            <a:ext cx="2075793" cy="3079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0F426003-C64A-76EA-9A7E-159ECFB977C0}"/>
              </a:ext>
            </a:extLst>
          </p:cNvPr>
          <p:cNvPicPr>
            <a:picLocks noChangeAspect="1"/>
          </p:cNvPicPr>
          <p:nvPr/>
        </p:nvPicPr>
        <p:blipFill>
          <a:blip r:embed="rId4"/>
          <a:stretch>
            <a:fillRect/>
          </a:stretch>
        </p:blipFill>
        <p:spPr>
          <a:xfrm>
            <a:off x="6737131" y="3783886"/>
            <a:ext cx="5334459" cy="2783690"/>
          </a:xfrm>
          <a:prstGeom prst="rect">
            <a:avLst/>
          </a:prstGeom>
        </p:spPr>
      </p:pic>
    </p:spTree>
    <p:extLst>
      <p:ext uri="{BB962C8B-B14F-4D97-AF65-F5344CB8AC3E}">
        <p14:creationId xmlns:p14="http://schemas.microsoft.com/office/powerpoint/2010/main" val="2792724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555075" y="367575"/>
            <a:ext cx="9378000" cy="1268591"/>
          </a:xfrm>
          <a:solidFill>
            <a:schemeClr val="bg2">
              <a:lumMod val="20000"/>
              <a:lumOff val="80000"/>
            </a:schemeClr>
          </a:solidFill>
          <a:ln>
            <a:solidFill>
              <a:schemeClr val="tx1">
                <a:lumMod val="95000"/>
                <a:lumOff val="5000"/>
              </a:schemeClr>
            </a:solidFill>
          </a:ln>
        </p:spPr>
        <p:txBody>
          <a:bodyPr/>
          <a:lstStyle/>
          <a:p>
            <a:r>
              <a:rPr lang="en-US" sz="3200" b="1" dirty="0">
                <a:solidFill>
                  <a:schemeClr val="tx1">
                    <a:lumMod val="95000"/>
                    <a:lumOff val="5000"/>
                  </a:schemeClr>
                </a:solidFill>
              </a:rPr>
              <a:t>ACTIVITY: </a:t>
            </a:r>
            <a:r>
              <a:rPr lang="en-US" sz="3200" dirty="0">
                <a:solidFill>
                  <a:schemeClr val="tx1">
                    <a:lumMod val="95000"/>
                    <a:lumOff val="5000"/>
                  </a:schemeClr>
                </a:solidFill>
              </a:rPr>
              <a:t>Disaggregation – Disproportionality and Risk </a:t>
            </a:r>
            <a:endParaRPr lang="en-US" sz="3200" b="1" dirty="0">
              <a:solidFill>
                <a:schemeClr val="tx1">
                  <a:lumMod val="95000"/>
                  <a:lumOff val="5000"/>
                </a:schemeClr>
              </a:solidFill>
            </a:endParaRP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77" y="287493"/>
            <a:ext cx="1144673" cy="1164791"/>
            <a:chOff x="7429182" y="2594804"/>
            <a:chExt cx="858505" cy="873593"/>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58505" cy="873593"/>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4" y="2835669"/>
              <a:ext cx="354144" cy="351869"/>
              <a:chOff x="3514901" y="1489020"/>
              <a:chExt cx="354144"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1" y="1489020"/>
                <a:ext cx="354144"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637555" y="6032524"/>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TextBox 51">
            <a:extLst>
              <a:ext uri="{FF2B5EF4-FFF2-40B4-BE49-F238E27FC236}">
                <a16:creationId xmlns:a16="http://schemas.microsoft.com/office/drawing/2014/main" id="{EF7384FF-CC00-7B4A-BC5F-8AAA08F7D4BB}"/>
              </a:ext>
            </a:extLst>
          </p:cNvPr>
          <p:cNvSpPr txBox="1"/>
          <p:nvPr/>
        </p:nvSpPr>
        <p:spPr>
          <a:xfrm>
            <a:off x="10177751" y="6101459"/>
            <a:ext cx="2159681"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20 minutes</a:t>
            </a:r>
          </a:p>
        </p:txBody>
      </p:sp>
      <p:sp>
        <p:nvSpPr>
          <p:cNvPr id="54" name="Rectangle 3">
            <a:extLst>
              <a:ext uri="{FF2B5EF4-FFF2-40B4-BE49-F238E27FC236}">
                <a16:creationId xmlns:a16="http://schemas.microsoft.com/office/drawing/2014/main" id="{5B161983-8FAE-874E-954A-7694793D0DE5}"/>
              </a:ext>
            </a:extLst>
          </p:cNvPr>
          <p:cNvSpPr txBox="1">
            <a:spLocks noChangeArrowheads="1"/>
          </p:cNvSpPr>
          <p:nvPr/>
        </p:nvSpPr>
        <p:spPr bwMode="auto">
          <a:xfrm>
            <a:off x="952500" y="2016556"/>
            <a:ext cx="8550392" cy="3712732"/>
          </a:xfrm>
          <a:prstGeom prst="rect">
            <a:avLst/>
          </a:prstGeom>
          <a:solidFill>
            <a:schemeClr val="bg2">
              <a:lumMod val="20000"/>
              <a:lumOff val="80000"/>
            </a:schemeClr>
          </a:solidFill>
          <a:ln w="9525">
            <a:solidFill>
              <a:schemeClr val="tx1">
                <a:lumMod val="95000"/>
                <a:lumOff val="5000"/>
              </a:schemeClr>
            </a:solid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537" indent="-228594" algn="l" rtl="0" fontAlgn="base">
              <a:spcBef>
                <a:spcPct val="20000"/>
              </a:spcBef>
              <a:spcAft>
                <a:spcPct val="0"/>
              </a:spcAft>
              <a:buChar char="»"/>
              <a:defRPr sz="2000">
                <a:solidFill>
                  <a:schemeClr val="tx1"/>
                </a:solidFill>
                <a:latin typeface="+mn-lt"/>
                <a:ea typeface="ＭＳ Ｐゴシック" pitchFamily="-108" charset="-128"/>
              </a:defRPr>
            </a:lvl6pPr>
            <a:lvl7pPr marL="2971726" indent="-228594" algn="l" rtl="0" fontAlgn="base">
              <a:spcBef>
                <a:spcPct val="20000"/>
              </a:spcBef>
              <a:spcAft>
                <a:spcPct val="0"/>
              </a:spcAft>
              <a:buChar char="»"/>
              <a:defRPr sz="2000">
                <a:solidFill>
                  <a:schemeClr val="tx1"/>
                </a:solidFill>
                <a:latin typeface="+mn-lt"/>
                <a:ea typeface="ＭＳ Ｐゴシック" pitchFamily="-108" charset="-128"/>
              </a:defRPr>
            </a:lvl7pPr>
            <a:lvl8pPr marL="3428914" indent="-228594" algn="l" rtl="0" fontAlgn="base">
              <a:spcBef>
                <a:spcPct val="20000"/>
              </a:spcBef>
              <a:spcAft>
                <a:spcPct val="0"/>
              </a:spcAft>
              <a:buChar char="»"/>
              <a:defRPr sz="2000">
                <a:solidFill>
                  <a:schemeClr val="tx1"/>
                </a:solidFill>
                <a:latin typeface="+mn-lt"/>
                <a:ea typeface="ＭＳ Ｐゴシック" pitchFamily="-108" charset="-128"/>
              </a:defRPr>
            </a:lvl8pPr>
            <a:lvl9pPr marL="3886103" indent="-228594" algn="l" rtl="0" fontAlgn="base">
              <a:spcBef>
                <a:spcPct val="20000"/>
              </a:spcBef>
              <a:spcAft>
                <a:spcPct val="0"/>
              </a:spcAft>
              <a:buChar char="»"/>
              <a:defRPr sz="2000">
                <a:solidFill>
                  <a:schemeClr val="tx1"/>
                </a:solidFill>
                <a:latin typeface="+mn-lt"/>
                <a:ea typeface="ＭＳ Ｐゴシック" pitchFamily="-108" charset="-128"/>
              </a:defRPr>
            </a:lvl9pPr>
          </a:lstStyle>
          <a:p>
            <a:pPr marL="342265" marR="0" lvl="0" indent="-342265" algn="l" defTabSz="914400" rtl="0" eaLnBrk="1" fontAlgn="base" latinLnBrk="0" hangingPunct="1">
              <a:lnSpc>
                <a:spcPct val="90000"/>
              </a:lnSpc>
              <a:spcBef>
                <a:spcPct val="20000"/>
              </a:spcBef>
              <a:spcAft>
                <a:spcPct val="0"/>
              </a:spcAft>
              <a:buClrTx/>
              <a:buSzTx/>
              <a:buFontTx/>
              <a:buChar char="•"/>
              <a:tabLst/>
              <a:defRPr/>
            </a:pPr>
            <a:endParaRPr kumimoji="0" lang="en-US" sz="500" b="0" i="0" u="none" strike="noStrike" kern="0" cap="none" spc="0" normalizeH="0" baseline="0" noProof="0" dirty="0">
              <a:ln>
                <a:noFill/>
              </a:ln>
              <a:solidFill>
                <a:prstClr val="black">
                  <a:lumMod val="95000"/>
                  <a:lumOff val="5000"/>
                </a:prstClr>
              </a:solidFill>
              <a:effectLst/>
              <a:uLnTx/>
              <a:uFillTx/>
              <a:latin typeface="Franklin Gothic Medium"/>
              <a:ea typeface="ＭＳ Ｐゴシック" pitchFamily="-108" charset="-128"/>
            </a:endParaRPr>
          </a:p>
          <a:p>
            <a:pPr marL="342265" marR="0" lvl="0" indent="-342265" algn="l" defTabSz="914400" rtl="0" eaLnBrk="0" fontAlgn="base" latinLnBrk="0" hangingPunct="0">
              <a:lnSpc>
                <a:spcPct val="100000"/>
              </a:lnSpc>
              <a:spcBef>
                <a:spcPct val="20000"/>
              </a:spcBef>
              <a:spcAft>
                <a:spcPct val="0"/>
              </a:spcAft>
              <a:buClrTx/>
              <a:buSzTx/>
              <a:buFontTx/>
              <a:buNone/>
              <a:tabLst/>
              <a:defRPr/>
            </a:pPr>
            <a:r>
              <a:rPr kumimoji="0" lang="en-US" sz="2600" b="1"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Discuss with your co-coach </a:t>
            </a:r>
            <a:r>
              <a:rPr kumimoji="0" lang="en-US" sz="2200" b="0" i="0" u="none" strike="noStrike" kern="0" cap="none" spc="0" normalizeH="0" baseline="0" noProof="0" dirty="0">
                <a:ln>
                  <a:noFill/>
                </a:ln>
                <a:solidFill>
                  <a:prstClr val="black">
                    <a:lumMod val="95000"/>
                    <a:lumOff val="5000"/>
                  </a:prstClr>
                </a:solidFill>
                <a:effectLst/>
                <a:uLnTx/>
                <a:uFillTx/>
                <a:latin typeface="Calibri" panose="020F0502020204030204"/>
                <a:ea typeface="ＭＳ Ｐゴシック"/>
              </a:rPr>
              <a:t>(10 minutes) </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Can/have you disaggregated any data at your school?</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CA" sz="2000" kern="0" dirty="0">
                <a:solidFill>
                  <a:prstClr val="black">
                    <a:lumMod val="95000"/>
                    <a:lumOff val="5000"/>
                  </a:prstClr>
                </a:solidFill>
                <a:latin typeface="Calibri"/>
                <a:ea typeface="Calibri" charset="0"/>
                <a:cs typeface="Calibri"/>
              </a:rPr>
              <a:t>Did you find disproportionality</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Can you calculate the risk index for the vulnerable</a:t>
            </a:r>
            <a:r>
              <a:rPr lang="en-CA" sz="2000" kern="0" dirty="0">
                <a:solidFill>
                  <a:prstClr val="black">
                    <a:lumMod val="95000"/>
                    <a:lumOff val="5000"/>
                  </a:prstClr>
                </a:solidFill>
                <a:latin typeface="Calibri"/>
                <a:ea typeface="Calibri" charset="0"/>
                <a:cs typeface="Calibri"/>
              </a:rPr>
              <a:t>/marginalized group</a:t>
            </a:r>
          </a:p>
          <a:p>
            <a:pPr marL="742315" marR="0" lvl="1" indent="-285115"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Review Culturally Responsive Field </a:t>
            </a:r>
            <a:r>
              <a:rPr lang="en-CA" sz="2000" kern="0" dirty="0">
                <a:solidFill>
                  <a:prstClr val="black">
                    <a:lumMod val="95000"/>
                    <a:lumOff val="5000"/>
                  </a:prstClr>
                </a:solidFill>
                <a:latin typeface="Calibri"/>
                <a:ea typeface="Calibri" charset="0"/>
                <a:cs typeface="Calibri"/>
              </a:rPr>
              <a:t>guide in relation to your TFI scores. If you score a 2 look deeper to see if you are being culturally responsive to all groups. </a:t>
            </a:r>
            <a:endParaRPr kumimoji="0" lang="en-CA" sz="20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CA" sz="2600" b="1"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Whole group share </a:t>
            </a:r>
            <a:r>
              <a:rPr kumimoji="0" lang="en-CA" sz="2200" b="0" i="0" u="none" strike="noStrike" kern="0" cap="none" spc="0" normalizeH="0" baseline="0" noProof="0" dirty="0">
                <a:ln>
                  <a:noFill/>
                </a:ln>
                <a:solidFill>
                  <a:prstClr val="black">
                    <a:lumMod val="95000"/>
                    <a:lumOff val="5000"/>
                  </a:prstClr>
                </a:solidFill>
                <a:effectLst/>
                <a:uLnTx/>
                <a:uFillTx/>
                <a:latin typeface="Calibri"/>
                <a:ea typeface="Calibri" charset="0"/>
                <a:cs typeface="Calibri"/>
              </a:rPr>
              <a:t>(10 minutes)</a:t>
            </a:r>
          </a:p>
          <a:p>
            <a:pPr marL="456565" marR="0" lvl="1" indent="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prstClr val="black">
                  <a:lumMod val="95000"/>
                  <a:lumOff val="5000"/>
                </a:prstClr>
              </a:solidFill>
              <a:effectLst/>
              <a:uLnTx/>
              <a:uFillTx/>
              <a:latin typeface="Franklin Gothic Book"/>
              <a:ea typeface="ＭＳ Ｐゴシック" pitchFamily="-108" charset="-128"/>
              <a:cs typeface="Calibri" charset="0"/>
            </a:endParaRPr>
          </a:p>
        </p:txBody>
      </p:sp>
    </p:spTree>
    <p:extLst>
      <p:ext uri="{BB962C8B-B14F-4D97-AF65-F5344CB8AC3E}">
        <p14:creationId xmlns:p14="http://schemas.microsoft.com/office/powerpoint/2010/main" val="857892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977891" y="4183920"/>
            <a:ext cx="6388112" cy="1882215"/>
          </a:xfrm>
          <a:prstGeom prst="rect">
            <a:avLst/>
          </a:prstGeom>
        </p:spPr>
        <p:txBody>
          <a:bodyPr spcFirstLastPara="1" wrap="square" lIns="121900" tIns="121900" rIns="121900" bIns="121900" anchor="ctr" anchorCtr="0">
            <a:noAutofit/>
          </a:bodyPr>
          <a:lstStyle/>
          <a:p>
            <a:r>
              <a:rPr lang="en-US" sz="5400" b="1" dirty="0"/>
              <a:t>Preparing for March Training: </a:t>
            </a:r>
            <a:br>
              <a:rPr lang="en-US" sz="5400" b="1" dirty="0"/>
            </a:br>
            <a:r>
              <a:rPr lang="en-US" sz="5400" b="1" dirty="0"/>
              <a:t>Poster Session!</a:t>
            </a:r>
            <a:endParaRPr sz="54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17667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POSTER SESSION</a:t>
            </a:r>
          </a:p>
        </p:txBody>
      </p:sp>
      <p:sp>
        <p:nvSpPr>
          <p:cNvPr id="3" name="Content Placeholder 2">
            <a:extLst>
              <a:ext uri="{FF2B5EF4-FFF2-40B4-BE49-F238E27FC236}">
                <a16:creationId xmlns:a16="http://schemas.microsoft.com/office/drawing/2014/main" id="{4CE0A0E7-BEB1-4D4D-B4B7-DB64FEE0CAEB}"/>
              </a:ext>
            </a:extLst>
          </p:cNvPr>
          <p:cNvSpPr txBox="1">
            <a:spLocks/>
          </p:cNvSpPr>
          <p:nvPr/>
        </p:nvSpPr>
        <p:spPr>
          <a:xfrm>
            <a:off x="413298" y="1688817"/>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Target Goal:</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kern="0" dirty="0">
                <a:solidFill>
                  <a:schemeClr val="bg1"/>
                </a:solidFill>
                <a:latin typeface="+mn-lt"/>
              </a:rPr>
              <a:t>Share examples of implementation of the PBIS Framework across districts and schools</a:t>
            </a:r>
          </a:p>
          <a:p>
            <a:pPr>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Structure</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Show off!</a:t>
            </a:r>
            <a:r>
              <a:rPr lang="en-US" sz="2000" kern="0" dirty="0">
                <a:solidFill>
                  <a:schemeClr val="bg1"/>
                </a:solidFill>
                <a:latin typeface="+mn-lt"/>
                <a:ea typeface="ＭＳ Ｐゴシック"/>
              </a:rPr>
              <a:t> Each school will showcase aspects of your PBIS implementation with other teams</a:t>
            </a:r>
            <a:endParaRPr lang="en-US" sz="2000" kern="0" dirty="0">
              <a:solidFill>
                <a:schemeClr val="bg1"/>
              </a:solidFill>
              <a:latin typeface="+mn-lt"/>
            </a:endParaRP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Bring your poster!</a:t>
            </a:r>
            <a:r>
              <a:rPr lang="en-US" sz="2000" kern="0" dirty="0">
                <a:solidFill>
                  <a:schemeClr val="bg1"/>
                </a:solidFill>
                <a:latin typeface="+mn-lt"/>
                <a:ea typeface="ＭＳ Ｐゴシック"/>
              </a:rPr>
              <a:t> During March team training, we’ll have space with tables so you can show your posters with others.</a:t>
            </a:r>
          </a:p>
          <a:p>
            <a:pPr marL="914377" lvl="1" indent="-457189" algn="l">
              <a:lnSpc>
                <a:spcPct val="114000"/>
              </a:lnSpc>
              <a:spcBef>
                <a:spcPts val="800"/>
              </a:spcBef>
              <a:buClr>
                <a:schemeClr val="accent1"/>
              </a:buClr>
              <a:buSzPct val="75000"/>
              <a:buFont typeface="Arial" panose="020B0604020202020204" pitchFamily="34" charset="0"/>
              <a:buChar char="•"/>
            </a:pPr>
            <a:r>
              <a:rPr lang="en-US" sz="2000" b="1" kern="0" dirty="0">
                <a:solidFill>
                  <a:schemeClr val="bg1"/>
                </a:solidFill>
                <a:latin typeface="+mn-lt"/>
                <a:ea typeface="ＭＳ Ｐゴシック"/>
              </a:rPr>
              <a:t>Get ideas! </a:t>
            </a:r>
            <a:r>
              <a:rPr lang="en-US" sz="2000" kern="0" dirty="0">
                <a:solidFill>
                  <a:schemeClr val="bg1"/>
                </a:solidFill>
                <a:latin typeface="+mn-lt"/>
                <a:ea typeface="ＭＳ Ｐゴシック"/>
              </a:rPr>
              <a:t>Bring ideas back to your</a:t>
            </a:r>
            <a:br>
              <a:rPr lang="en-US" sz="2000" kern="0" dirty="0">
                <a:solidFill>
                  <a:schemeClr val="bg1"/>
                </a:solidFill>
                <a:latin typeface="+mn-lt"/>
              </a:rPr>
            </a:br>
            <a:r>
              <a:rPr lang="en-US" sz="2000" kern="0" dirty="0">
                <a:solidFill>
                  <a:schemeClr val="bg1"/>
                </a:solidFill>
                <a:latin typeface="+mn-lt"/>
                <a:ea typeface="ＭＳ Ｐゴシック"/>
              </a:rPr>
              <a:t>school for follow up action planning</a:t>
            </a:r>
            <a:endParaRPr lang="en-US" sz="2000" b="1" kern="0" dirty="0">
              <a:solidFill>
                <a:schemeClr val="bg1"/>
              </a:solidFill>
              <a:latin typeface="+mn-lt"/>
              <a:ea typeface="ＭＳ Ｐゴシック"/>
            </a:endParaRPr>
          </a:p>
        </p:txBody>
      </p:sp>
      <p:pic>
        <p:nvPicPr>
          <p:cNvPr id="5" name="Picture 4" descr="Table&#10;&#10;Description automatically generated">
            <a:extLst>
              <a:ext uri="{FF2B5EF4-FFF2-40B4-BE49-F238E27FC236}">
                <a16:creationId xmlns:a16="http://schemas.microsoft.com/office/drawing/2014/main" id="{34A9D7F4-C4F5-B94B-A459-A6D2F5B43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3403" y="1556920"/>
            <a:ext cx="3657600" cy="2179631"/>
          </a:xfrm>
          <a:prstGeom prst="rect">
            <a:avLst/>
          </a:prstGeom>
        </p:spPr>
      </p:pic>
      <p:pic>
        <p:nvPicPr>
          <p:cNvPr id="7" name="Picture 5" descr="Text&#10;&#10;Description automatically generated">
            <a:extLst>
              <a:ext uri="{FF2B5EF4-FFF2-40B4-BE49-F238E27FC236}">
                <a16:creationId xmlns:a16="http://schemas.microsoft.com/office/drawing/2014/main" id="{765BA411-5510-5F44-92DB-B2CA5EE8975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3403" y="3968617"/>
            <a:ext cx="3657600" cy="908328"/>
          </a:xfrm>
          <a:prstGeom prst="rect">
            <a:avLst/>
          </a:prstGeom>
        </p:spPr>
      </p:pic>
      <p:pic>
        <p:nvPicPr>
          <p:cNvPr id="8" name="Picture 6" descr="Text, whiteboard&#10;&#10;Description automatically generated">
            <a:extLst>
              <a:ext uri="{FF2B5EF4-FFF2-40B4-BE49-F238E27FC236}">
                <a16:creationId xmlns:a16="http://schemas.microsoft.com/office/drawing/2014/main" id="{CADCAACE-314B-6447-B52C-5C1C3A829C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3403" y="5158457"/>
            <a:ext cx="3657600" cy="941295"/>
          </a:xfrm>
          <a:prstGeom prst="rect">
            <a:avLst/>
          </a:prstGeom>
        </p:spPr>
      </p:pic>
    </p:spTree>
    <p:extLst>
      <p:ext uri="{BB962C8B-B14F-4D97-AF65-F5344CB8AC3E}">
        <p14:creationId xmlns:p14="http://schemas.microsoft.com/office/powerpoint/2010/main" val="3413500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hart, bar chart, histogram&#10;&#10;Description automatically generated">
            <a:extLst>
              <a:ext uri="{FF2B5EF4-FFF2-40B4-BE49-F238E27FC236}">
                <a16:creationId xmlns:a16="http://schemas.microsoft.com/office/drawing/2014/main" id="{D42BFD08-63F0-B74E-B731-39F49DDA16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7369" y="4338302"/>
            <a:ext cx="4213743" cy="1882596"/>
          </a:xfrm>
          <a:prstGeom prst="rect">
            <a:avLst/>
          </a:prstGeom>
        </p:spPr>
      </p:pic>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3" name="Content Placeholder 2">
            <a:extLst>
              <a:ext uri="{FF2B5EF4-FFF2-40B4-BE49-F238E27FC236}">
                <a16:creationId xmlns:a16="http://schemas.microsoft.com/office/drawing/2014/main" id="{1E7D718D-A9FE-154B-B774-12D12FC19039}"/>
              </a:ext>
            </a:extLst>
          </p:cNvPr>
          <p:cNvSpPr txBox="1">
            <a:spLocks/>
          </p:cNvSpPr>
          <p:nvPr/>
        </p:nvSpPr>
        <p:spPr>
          <a:xfrm>
            <a:off x="404317" y="1483886"/>
            <a:ext cx="7091321"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203195" indent="0">
              <a:lnSpc>
                <a:spcPct val="114000"/>
              </a:lnSpc>
              <a:buClr>
                <a:schemeClr val="accent1"/>
              </a:buClr>
              <a:buSzPct val="75000"/>
            </a:pPr>
            <a:r>
              <a:rPr lang="en-US" sz="2400" kern="0" dirty="0">
                <a:solidFill>
                  <a:schemeClr val="bg1"/>
                </a:solidFill>
                <a:latin typeface="+mn-lt"/>
              </a:rPr>
              <a:t>Examples of Systems, Data, and Practices!</a:t>
            </a:r>
            <a:endParaRPr lang="en-US" sz="2000" kern="0" dirty="0">
              <a:solidFill>
                <a:schemeClr val="bg1"/>
              </a:solidFill>
              <a:latin typeface="+mn-lt"/>
            </a:endParaRP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Data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Fidelity Data (e.g., TFI or TIC)</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Outcome Data (e.g., ODR or attendance)</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System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Team Action Plans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Staff Survey</a:t>
            </a:r>
          </a:p>
          <a:p>
            <a:pPr marL="482600" indent="-342900">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Practice Examples</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Lesson Plan</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Teaching Matrix</a:t>
            </a:r>
          </a:p>
          <a:p>
            <a:pPr marL="939800" lvl="1" indent="-342900" algn="l">
              <a:lnSpc>
                <a:spcPct val="114000"/>
              </a:lnSpc>
              <a:buClr>
                <a:schemeClr val="accent1"/>
              </a:buClr>
              <a:buSzPct val="75000"/>
              <a:buFont typeface="Arial" panose="020B0604020202020204" pitchFamily="34" charset="0"/>
              <a:buChar char="•"/>
            </a:pPr>
            <a:r>
              <a:rPr lang="en-US" sz="2000" kern="0" dirty="0">
                <a:solidFill>
                  <a:schemeClr val="bg1"/>
                </a:solidFill>
                <a:latin typeface="+mn-lt"/>
              </a:rPr>
              <a:t>Consequence Flow Chart</a:t>
            </a:r>
          </a:p>
        </p:txBody>
      </p:sp>
      <p:sp>
        <p:nvSpPr>
          <p:cNvPr id="5" name="Rounded Rectangle 7">
            <a:extLst>
              <a:ext uri="{FF2B5EF4-FFF2-40B4-BE49-F238E27FC236}">
                <a16:creationId xmlns:a16="http://schemas.microsoft.com/office/drawing/2014/main" id="{EC250DBD-6110-F746-8287-40757A1BED39}"/>
              </a:ext>
            </a:extLst>
          </p:cNvPr>
          <p:cNvSpPr/>
          <p:nvPr/>
        </p:nvSpPr>
        <p:spPr bwMode="auto">
          <a:xfrm>
            <a:off x="4551111" y="3491518"/>
            <a:ext cx="2940036" cy="1882596"/>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377"/>
            <a:r>
              <a:rPr lang="en-US" sz="2400" dirty="0">
                <a:solidFill>
                  <a:schemeClr val="bg1"/>
                </a:solidFill>
                <a:latin typeface="Poppins"/>
                <a:cs typeface="Poppins"/>
              </a:rPr>
              <a:t>Please include data as part of your poster!</a:t>
            </a:r>
          </a:p>
        </p:txBody>
      </p:sp>
      <p:pic>
        <p:nvPicPr>
          <p:cNvPr id="6" name="Picture 8" descr="Chart, bar chart&#10;&#10;Description automatically generated">
            <a:extLst>
              <a:ext uri="{FF2B5EF4-FFF2-40B4-BE49-F238E27FC236}">
                <a16:creationId xmlns:a16="http://schemas.microsoft.com/office/drawing/2014/main" id="{64E79378-D3FF-F943-A66C-097FC7BA82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8082" y="1975604"/>
            <a:ext cx="4083030" cy="2013902"/>
          </a:xfrm>
          <a:prstGeom prst="rect">
            <a:avLst/>
          </a:prstGeom>
        </p:spPr>
      </p:pic>
    </p:spTree>
    <p:extLst>
      <p:ext uri="{BB962C8B-B14F-4D97-AF65-F5344CB8AC3E}">
        <p14:creationId xmlns:p14="http://schemas.microsoft.com/office/powerpoint/2010/main" val="361810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413298" y="710349"/>
            <a:ext cx="10273751" cy="1547075"/>
          </a:xfrm>
        </p:spPr>
        <p:txBody>
          <a:bodyPr/>
          <a:lstStyle/>
          <a:p>
            <a:r>
              <a:rPr lang="en-US" dirty="0"/>
              <a:t>What to include on your poster</a:t>
            </a:r>
          </a:p>
        </p:txBody>
      </p:sp>
      <p:sp>
        <p:nvSpPr>
          <p:cNvPr id="6" name="Content Placeholder 2">
            <a:extLst>
              <a:ext uri="{FF2B5EF4-FFF2-40B4-BE49-F238E27FC236}">
                <a16:creationId xmlns:a16="http://schemas.microsoft.com/office/drawing/2014/main" id="{E2DA2DDC-5689-2845-8756-64C225EEA21A}"/>
              </a:ext>
            </a:extLst>
          </p:cNvPr>
          <p:cNvSpPr txBox="1">
            <a:spLocks/>
          </p:cNvSpPr>
          <p:nvPr/>
        </p:nvSpPr>
        <p:spPr>
          <a:xfrm>
            <a:off x="6879192" y="1646203"/>
            <a:ext cx="5136876" cy="455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39700" indent="0">
              <a:lnSpc>
                <a:spcPct val="114000"/>
              </a:lnSpc>
              <a:buClr>
                <a:schemeClr val="accent1"/>
              </a:buClr>
              <a:buSzPct val="75000"/>
            </a:pPr>
            <a:r>
              <a:rPr lang="en-US" sz="2200" kern="0" dirty="0">
                <a:solidFill>
                  <a:schemeClr val="bg1"/>
                </a:solidFill>
                <a:latin typeface="+mn-lt"/>
              </a:rPr>
              <a:t>Consider including features that promote sustainability!</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PBIS Handbook image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Newsletter sharing data with staff or families</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Picture of policy on school website</a:t>
            </a:r>
          </a:p>
          <a:p>
            <a:pPr marL="939800" lvl="1" indent="-342900" algn="l">
              <a:lnSpc>
                <a:spcPct val="114000"/>
              </a:lnSpc>
              <a:buClr>
                <a:schemeClr val="accent1"/>
              </a:buClr>
              <a:buSzPct val="75000"/>
              <a:buFont typeface="Arial" panose="020B0604020202020204" pitchFamily="34" charset="0"/>
              <a:buChar char="•"/>
            </a:pPr>
            <a:r>
              <a:rPr lang="en-US" sz="2200" kern="0" dirty="0">
                <a:solidFill>
                  <a:schemeClr val="bg1"/>
                </a:solidFill>
                <a:latin typeface="+mn-lt"/>
              </a:rPr>
              <a:t>Sample PD agenda to introduce new staff to PBIS</a:t>
            </a:r>
          </a:p>
        </p:txBody>
      </p:sp>
      <p:pic>
        <p:nvPicPr>
          <p:cNvPr id="3" name="Picture 2">
            <a:extLst>
              <a:ext uri="{FF2B5EF4-FFF2-40B4-BE49-F238E27FC236}">
                <a16:creationId xmlns:a16="http://schemas.microsoft.com/office/drawing/2014/main" id="{5C455D12-3521-B742-97E9-F6B83072DD11}"/>
              </a:ext>
            </a:extLst>
          </p:cNvPr>
          <p:cNvPicPr>
            <a:picLocks noChangeAspect="1"/>
          </p:cNvPicPr>
          <p:nvPr/>
        </p:nvPicPr>
        <p:blipFill>
          <a:blip r:embed="rId3"/>
          <a:stretch>
            <a:fillRect/>
          </a:stretch>
        </p:blipFill>
        <p:spPr>
          <a:xfrm>
            <a:off x="127003" y="1959083"/>
            <a:ext cx="6465894" cy="4246720"/>
          </a:xfrm>
          <a:prstGeom prst="rect">
            <a:avLst/>
          </a:prstGeom>
        </p:spPr>
      </p:pic>
    </p:spTree>
    <p:extLst>
      <p:ext uri="{BB962C8B-B14F-4D97-AF65-F5344CB8AC3E}">
        <p14:creationId xmlns:p14="http://schemas.microsoft.com/office/powerpoint/2010/main" val="1292052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397800" y="152409"/>
            <a:ext cx="10273751" cy="1195943"/>
          </a:xfrm>
        </p:spPr>
        <p:txBody>
          <a:bodyPr/>
          <a:lstStyle/>
          <a:p>
            <a:r>
              <a:rPr lang="en-US" dirty="0"/>
              <a:t>POSTER EXAMPLE</a:t>
            </a:r>
          </a:p>
        </p:txBody>
      </p:sp>
      <p:pic>
        <p:nvPicPr>
          <p:cNvPr id="3" name="Picture 2">
            <a:extLst>
              <a:ext uri="{FF2B5EF4-FFF2-40B4-BE49-F238E27FC236}">
                <a16:creationId xmlns:a16="http://schemas.microsoft.com/office/drawing/2014/main" id="{FE94636B-751F-4A63-EAEC-C90A3F7297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33149" y="2293884"/>
            <a:ext cx="5605555" cy="4186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413A8D96-A63F-8438-196C-905BA1FB5D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758" y="1710559"/>
            <a:ext cx="4819884" cy="36000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9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659008E-0A5F-582B-3983-6E048656CAA8}"/>
              </a:ext>
            </a:extLst>
          </p:cNvPr>
          <p:cNvSpPr>
            <a:spLocks noGrp="1"/>
          </p:cNvSpPr>
          <p:nvPr>
            <p:ph type="body" idx="1"/>
          </p:nvPr>
        </p:nvSpPr>
        <p:spPr>
          <a:xfrm>
            <a:off x="916571" y="1859453"/>
            <a:ext cx="9497516" cy="4177447"/>
          </a:xfrm>
        </p:spPr>
        <p:txBody>
          <a:bodyPr/>
          <a:lstStyle/>
          <a:p>
            <a:pPr marL="168910" indent="0">
              <a:buNone/>
            </a:pPr>
            <a:r>
              <a:rPr lang="en-US" i="1" dirty="0"/>
              <a:t>In case of inclement weather, we will cancel our team training if the </a:t>
            </a:r>
            <a:r>
              <a:rPr lang="en-US" b="1" i="1" dirty="0">
                <a:solidFill>
                  <a:srgbClr val="FFFF00"/>
                </a:solidFill>
              </a:rPr>
              <a:t>local school district where the training will be held </a:t>
            </a:r>
            <a:r>
              <a:rPr lang="en-US" b="1" i="1" dirty="0"/>
              <a:t>is either delayed or cancelled due to inclement weather. </a:t>
            </a:r>
          </a:p>
          <a:p>
            <a:pPr marL="168910" indent="0">
              <a:buNone/>
            </a:pPr>
            <a:endParaRPr lang="en-US" b="1" i="1" dirty="0"/>
          </a:p>
          <a:p>
            <a:pPr marL="168910" indent="0">
              <a:buNone/>
            </a:pPr>
            <a:r>
              <a:rPr lang="en-US" i="1" dirty="0"/>
              <a:t>Please monitor school and district closings for the school district in which the training is being held. </a:t>
            </a:r>
            <a:r>
              <a:rPr lang="en-US" i="1" u="sng" dirty="0"/>
              <a:t>In any case that you feel it is not safe for you to travel to the cohort training, please make the decision that is most safe for you</a:t>
            </a:r>
            <a:r>
              <a:rPr lang="en-US" i="1" dirty="0"/>
              <a:t>.   </a:t>
            </a:r>
            <a:endParaRPr lang="en-US" dirty="0"/>
          </a:p>
        </p:txBody>
      </p:sp>
      <p:sp>
        <p:nvSpPr>
          <p:cNvPr id="3" name="Title 2">
            <a:extLst>
              <a:ext uri="{FF2B5EF4-FFF2-40B4-BE49-F238E27FC236}">
                <a16:creationId xmlns:a16="http://schemas.microsoft.com/office/drawing/2014/main" id="{CE504106-45FF-FB3F-E0D1-BF3F8CDE3D9D}"/>
              </a:ext>
            </a:extLst>
          </p:cNvPr>
          <p:cNvSpPr>
            <a:spLocks noGrp="1"/>
          </p:cNvSpPr>
          <p:nvPr>
            <p:ph type="title"/>
          </p:nvPr>
        </p:nvSpPr>
        <p:spPr>
          <a:xfrm>
            <a:off x="531995" y="314851"/>
            <a:ext cx="10522866" cy="845600"/>
          </a:xfrm>
        </p:spPr>
        <p:txBody>
          <a:bodyPr/>
          <a:lstStyle/>
          <a:p>
            <a:pPr algn="ctr"/>
            <a:r>
              <a:rPr lang="en-US" dirty="0"/>
              <a:t>IN-PERSON TEAM TRAINING EVENT </a:t>
            </a:r>
            <a:r>
              <a:rPr lang="en-US" dirty="0">
                <a:solidFill>
                  <a:srgbClr val="FFFF00"/>
                </a:solidFill>
              </a:rPr>
              <a:t>INCLEMENT WEATHER POLICY</a:t>
            </a:r>
          </a:p>
        </p:txBody>
      </p:sp>
      <p:sp>
        <p:nvSpPr>
          <p:cNvPr id="4" name="Rectangle: Rounded Corners 3">
            <a:extLst>
              <a:ext uri="{FF2B5EF4-FFF2-40B4-BE49-F238E27FC236}">
                <a16:creationId xmlns:a16="http://schemas.microsoft.com/office/drawing/2014/main" id="{DD63F18E-17D4-0176-D140-E7A54E50CD91}"/>
              </a:ext>
            </a:extLst>
          </p:cNvPr>
          <p:cNvSpPr/>
          <p:nvPr/>
        </p:nvSpPr>
        <p:spPr>
          <a:xfrm>
            <a:off x="2057399" y="5366656"/>
            <a:ext cx="8697685" cy="109945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800" dirty="0">
                <a:cs typeface="Arial"/>
              </a:rPr>
              <a:t>Your training site is [</a:t>
            </a:r>
            <a:r>
              <a:rPr lang="en-US" sz="2800" i="1" dirty="0">
                <a:cs typeface="Arial"/>
              </a:rPr>
              <a:t>Trainers please fill in location] [Date of Next Training]</a:t>
            </a:r>
            <a:endParaRPr lang="en-US" sz="2800" dirty="0"/>
          </a:p>
        </p:txBody>
      </p:sp>
    </p:spTree>
    <p:extLst>
      <p:ext uri="{BB962C8B-B14F-4D97-AF65-F5344CB8AC3E}">
        <p14:creationId xmlns:p14="http://schemas.microsoft.com/office/powerpoint/2010/main" val="2971392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4D23E6-3EEB-ABEC-8C13-423EC3325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0650" y="68263"/>
            <a:ext cx="11950700" cy="6721475"/>
          </a:xfrm>
          <a:prstGeom prst="rect">
            <a:avLst/>
          </a:prstGeom>
          <a:noFill/>
        </p:spPr>
      </p:pic>
    </p:spTree>
    <p:extLst>
      <p:ext uri="{BB962C8B-B14F-4D97-AF65-F5344CB8AC3E}">
        <p14:creationId xmlns:p14="http://schemas.microsoft.com/office/powerpoint/2010/main" val="1237150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BC884C-BFCC-E2CB-4E58-958C396E65C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561261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9B94CE-0296-96CC-BDDB-D460211B80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6929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DFEFAC-2712-B8AF-3AF8-9B49E1FE31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4055323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8" y="1374152"/>
            <a:ext cx="7051176" cy="455960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r>
              <a:rPr lang="en-US" sz="2800" dirty="0">
                <a:solidFill>
                  <a:schemeClr val="accent2">
                    <a:lumMod val="50000"/>
                  </a:schemeClr>
                </a:solidFill>
              </a:rPr>
              <a:t>Decide on a poster format and what you want to show off with your poster.</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Discuss what next steps need to be completed between now and the March team training.</a:t>
            </a:r>
          </a:p>
          <a:p>
            <a:pPr marL="186262" indent="0">
              <a:buNone/>
            </a:pPr>
            <a:endParaRPr lang="en-US" sz="2800" dirty="0">
              <a:solidFill>
                <a:schemeClr val="accent2">
                  <a:lumMod val="50000"/>
                </a:schemeClr>
              </a:solidFill>
            </a:endParaRPr>
          </a:p>
          <a:p>
            <a:pPr marL="186262" indent="0">
              <a:buNone/>
            </a:pPr>
            <a:r>
              <a:rPr lang="en-US" sz="2800" dirty="0">
                <a:solidFill>
                  <a:schemeClr val="accent2">
                    <a:lumMod val="50000"/>
                  </a:schemeClr>
                </a:solidFill>
              </a:rPr>
              <a:t>What further support do you need so you can support your team with this work?</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dirty="0">
                <a:solidFill>
                  <a:schemeClr val="bg1"/>
                </a:solidFill>
                <a:cs typeface="Calibri Light"/>
              </a:rPr>
              <a:t>DISCUSSION: </a:t>
            </a:r>
            <a:r>
              <a:rPr lang="en-US" sz="3733" dirty="0">
                <a:solidFill>
                  <a:schemeClr val="bg1"/>
                </a:solidFill>
                <a:cs typeface="Calibri Light"/>
              </a:rPr>
              <a:t>LOOKING AHEAD</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5 minutes</a:t>
            </a:r>
          </a:p>
          <a:p>
            <a:pPr marL="203195" indent="0" defTabSz="1219170">
              <a:lnSpc>
                <a:spcPct val="150000"/>
              </a:lnSpc>
              <a:buClr>
                <a:prstClr val="white"/>
              </a:buClr>
              <a:buNone/>
              <a:defRPr/>
            </a:pPr>
            <a:r>
              <a:rPr lang="en-US" sz="2133" kern="0" dirty="0">
                <a:solidFill>
                  <a:prstClr val="white"/>
                </a:solidFill>
              </a:rPr>
              <a:t>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52508" y="5846627"/>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With co-coach</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853358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descr="Presentation Content &amp; Coaching tasks">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903914878"/>
              </p:ext>
            </p:extLst>
          </p:nvPr>
        </p:nvGraphicFramePr>
        <p:xfrm>
          <a:off x="690914" y="1172465"/>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Coaches' Tasks</a:t>
            </a:r>
          </a:p>
        </p:txBody>
      </p:sp>
      <p:grpSp>
        <p:nvGrpSpPr>
          <p:cNvPr id="3" name="Google Shape;1742;p61">
            <a:extLst>
              <a:ext uri="{FF2B5EF4-FFF2-40B4-BE49-F238E27FC236}">
                <a16:creationId xmlns:a16="http://schemas.microsoft.com/office/drawing/2014/main" id="{7A45C63B-C6B0-ED95-1C48-A0FEF5C81CDC}"/>
              </a:ext>
            </a:extLst>
          </p:cNvPr>
          <p:cNvGrpSpPr/>
          <p:nvPr/>
        </p:nvGrpSpPr>
        <p:grpSpPr>
          <a:xfrm flipH="1">
            <a:off x="7665353" y="1395892"/>
            <a:ext cx="3615998" cy="2409847"/>
            <a:chOff x="4411970" y="1801825"/>
            <a:chExt cx="734586" cy="409262"/>
          </a:xfrm>
          <a:solidFill>
            <a:schemeClr val="accent4"/>
          </a:solidFill>
        </p:grpSpPr>
        <p:sp>
          <p:nvSpPr>
            <p:cNvPr id="4" name="Google Shape;1743;p61">
              <a:extLst>
                <a:ext uri="{FF2B5EF4-FFF2-40B4-BE49-F238E27FC236}">
                  <a16:creationId xmlns:a16="http://schemas.microsoft.com/office/drawing/2014/main" id="{235EB546-F1A4-DEEE-B327-7E5B2CE25D5D}"/>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1744;p61">
              <a:extLst>
                <a:ext uri="{FF2B5EF4-FFF2-40B4-BE49-F238E27FC236}">
                  <a16:creationId xmlns:a16="http://schemas.microsoft.com/office/drawing/2014/main" id="{330C670F-911C-9465-5A65-2B53C9E8459E}"/>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CA582C78-DD7B-91C3-7E1F-A1E15385B6A6}"/>
              </a:ext>
            </a:extLst>
          </p:cNvPr>
          <p:cNvSpPr txBox="1"/>
          <p:nvPr/>
        </p:nvSpPr>
        <p:spPr>
          <a:xfrm>
            <a:off x="7864286" y="1377721"/>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20B0604020202020204" charset="0"/>
                <a:ea typeface="+mn-ea"/>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EE1F84F5-5005-47B4-3DD9-FF5A7658C0EE}"/>
              </a:ext>
            </a:extLst>
          </p:cNvPr>
          <p:cNvGrpSpPr/>
          <p:nvPr/>
        </p:nvGrpSpPr>
        <p:grpSpPr>
          <a:xfrm flipH="1">
            <a:off x="8383350" y="3980690"/>
            <a:ext cx="3615998" cy="2409847"/>
            <a:chOff x="4411970" y="1801825"/>
            <a:chExt cx="734586" cy="409262"/>
          </a:xfrm>
          <a:solidFill>
            <a:schemeClr val="accent4"/>
          </a:solidFill>
        </p:grpSpPr>
        <p:sp>
          <p:nvSpPr>
            <p:cNvPr id="9" name="Google Shape;1743;p61">
              <a:extLst>
                <a:ext uri="{FF2B5EF4-FFF2-40B4-BE49-F238E27FC236}">
                  <a16:creationId xmlns:a16="http://schemas.microsoft.com/office/drawing/2014/main" id="{FAEDFA4F-D497-D238-8269-2140A7F67E57}"/>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FFFFF"/>
                </a:solidFill>
                <a:effectLst/>
                <a:uLnTx/>
                <a:uFillTx/>
                <a:latin typeface="Arial"/>
                <a:ea typeface="+mn-ea"/>
                <a:cs typeface="+mn-cs"/>
              </a:endParaRPr>
            </a:p>
          </p:txBody>
        </p:sp>
        <p:sp>
          <p:nvSpPr>
            <p:cNvPr id="10" name="Google Shape;1744;p61">
              <a:extLst>
                <a:ext uri="{FF2B5EF4-FFF2-40B4-BE49-F238E27FC236}">
                  <a16:creationId xmlns:a16="http://schemas.microsoft.com/office/drawing/2014/main" id="{F308F1CD-80AC-F0FF-DD2A-5BDB0F6592C2}"/>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11" name="TextBox 10">
            <a:extLst>
              <a:ext uri="{FF2B5EF4-FFF2-40B4-BE49-F238E27FC236}">
                <a16:creationId xmlns:a16="http://schemas.microsoft.com/office/drawing/2014/main" id="{C03F60E9-5432-C406-3650-995F3D4A6A14}"/>
              </a:ext>
            </a:extLst>
          </p:cNvPr>
          <p:cNvSpPr txBox="1"/>
          <p:nvPr/>
        </p:nvSpPr>
        <p:spPr>
          <a:xfrm>
            <a:off x="8582279" y="4038616"/>
            <a:ext cx="2388466" cy="193899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oppins Medium" panose="020B0604020202020204" charset="0"/>
                <a:ea typeface="+mn-ea"/>
                <a:cs typeface="Poppins Medium" panose="020B0604020202020204" charset="0"/>
              </a:rPr>
              <a:t>What questions do you have on the follow-up tasks?</a:t>
            </a:r>
          </a:p>
        </p:txBody>
      </p:sp>
    </p:spTree>
    <p:extLst>
      <p:ext uri="{BB962C8B-B14F-4D97-AF65-F5344CB8AC3E}">
        <p14:creationId xmlns:p14="http://schemas.microsoft.com/office/powerpoint/2010/main" val="257916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4">
          <a:extLst>
            <a:ext uri="{FF2B5EF4-FFF2-40B4-BE49-F238E27FC236}">
              <a16:creationId xmlns:a16="http://schemas.microsoft.com/office/drawing/2014/main" id="{85A583FE-AFBC-09B5-B657-873237D01F93}"/>
            </a:ext>
          </a:extLst>
        </p:cNvPr>
        <p:cNvGrpSpPr/>
        <p:nvPr/>
      </p:nvGrpSpPr>
      <p:grpSpPr>
        <a:xfrm>
          <a:off x="0" y="0"/>
          <a:ext cx="0" cy="0"/>
          <a:chOff x="0" y="0"/>
          <a:chExt cx="0" cy="0"/>
        </a:xfrm>
      </p:grpSpPr>
      <p:sp>
        <p:nvSpPr>
          <p:cNvPr id="1012" name="Google Shape;1012;p54">
            <a:extLst>
              <a:ext uri="{FF2B5EF4-FFF2-40B4-BE49-F238E27FC236}">
                <a16:creationId xmlns:a16="http://schemas.microsoft.com/office/drawing/2014/main" id="{D5BD5386-EFDD-6D81-5E4E-E1011E3C7274}"/>
              </a:ext>
            </a:extLst>
          </p:cNvPr>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2F735FA-3304-3C0E-DBBE-D0546263D99C}"/>
              </a:ext>
            </a:extLst>
          </p:cNvPr>
          <p:cNvSpPr txBox="1">
            <a:spLocks/>
          </p:cNvSpPr>
          <p:nvPr/>
        </p:nvSpPr>
        <p:spPr>
          <a:xfrm flipH="1">
            <a:off x="3943301" y="1665889"/>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Beginning to Address Equity in Tier 1 Systems</a:t>
            </a: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Integrated TFI Companion Guide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Culturally Responsive Field Guide</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Discussing Race, Racism, and Important Events with Students</a:t>
            </a: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Centering Equity within the PBIS Framework: Overview and Evidence of Effectiveness</a:t>
            </a:r>
          </a:p>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Poster Session Directions and Examples</a:t>
            </a: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hlinkClick r:id="rId7"/>
            </a:endParaRPr>
          </a:p>
          <a:p>
            <a:pPr marL="457200" marR="0" lvl="0" indent="-31750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endParaRPr kumimoji="0" lang="en-US" sz="18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descr="decorative box">
            <a:extLst>
              <a:ext uri="{FF2B5EF4-FFF2-40B4-BE49-F238E27FC236}">
                <a16:creationId xmlns:a16="http://schemas.microsoft.com/office/drawing/2014/main" id="{866C35A5-AB1B-D796-3FAF-6DD72F0D06A4}"/>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A7150A25-543F-2FCA-FC67-2449B7A3EE1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D15F1DAE-CEE9-7860-6DCF-E2F767787067}"/>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718FFFBA-7B9F-8F7E-E530-4987FF4B4743}"/>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F21B0F74-B664-1CDB-7C95-2520E3121670}"/>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85944095-17C5-EEF8-9220-6FABBB200B3C}"/>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3" descr="Text&#10;&#10;Description automatically generated">
            <a:extLst>
              <a:ext uri="{FF2B5EF4-FFF2-40B4-BE49-F238E27FC236}">
                <a16:creationId xmlns:a16="http://schemas.microsoft.com/office/drawing/2014/main" id="{93DBE7C9-1499-55AA-FFBA-F45B87B5F7E1}"/>
              </a:ext>
            </a:extLst>
          </p:cNvPr>
          <p:cNvPicPr>
            <a:picLocks noChangeAspect="1"/>
          </p:cNvPicPr>
          <p:nvPr/>
        </p:nvPicPr>
        <p:blipFill>
          <a:blip r:embed="rId9"/>
          <a:stretch>
            <a:fillRect/>
          </a:stretch>
        </p:blipFill>
        <p:spPr>
          <a:xfrm>
            <a:off x="885645" y="1923911"/>
            <a:ext cx="2743200" cy="3455877"/>
          </a:xfrm>
          <a:prstGeom prst="rect">
            <a:avLst/>
          </a:prstGeom>
        </p:spPr>
      </p:pic>
    </p:spTree>
    <p:extLst>
      <p:ext uri="{BB962C8B-B14F-4D97-AF65-F5344CB8AC3E}">
        <p14:creationId xmlns:p14="http://schemas.microsoft.com/office/powerpoint/2010/main" val="2977362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dirty="0">
                <a:latin typeface="Arial" panose="020B0604020202020204" pitchFamily="34" charset="0"/>
                <a:cs typeface="Arial" panose="020B0604020202020204" pitchFamily="34" charset="0"/>
              </a:rPr>
              <a:t>Please remember to complete the evaluation! </a:t>
            </a:r>
          </a:p>
          <a:p>
            <a:pPr marL="0" indent="0"/>
            <a:endParaRPr lang="en-US" dirty="0">
              <a:latin typeface="Arial" panose="020B0604020202020204" pitchFamily="34" charset="0"/>
              <a:cs typeface="Arial" panose="020B0604020202020204" pitchFamily="34" charset="0"/>
            </a:endParaRPr>
          </a:p>
          <a:p>
            <a:pPr marL="0" indent="0"/>
            <a:r>
              <a:rPr lang="en-US" dirty="0">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98A25A53-0F0F-28BA-CD81-338D5D07C679}"/>
              </a:ext>
            </a:extLst>
          </p:cNvPr>
          <p:cNvPicPr>
            <a:picLocks noChangeAspect="1"/>
          </p:cNvPicPr>
          <p:nvPr/>
        </p:nvPicPr>
        <p:blipFill>
          <a:blip r:embed="rId3"/>
          <a:stretch>
            <a:fillRect/>
          </a:stretch>
        </p:blipFill>
        <p:spPr>
          <a:xfrm>
            <a:off x="5063218" y="666884"/>
            <a:ext cx="3131143" cy="3131143"/>
          </a:xfrm>
          <a:prstGeom prst="rect">
            <a:avLst/>
          </a:prstGeom>
        </p:spPr>
      </p:pic>
    </p:spTree>
    <p:extLst>
      <p:ext uri="{BB962C8B-B14F-4D97-AF65-F5344CB8AC3E}">
        <p14:creationId xmlns:p14="http://schemas.microsoft.com/office/powerpoint/2010/main" val="24788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8</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5347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6C665E-6627-EFFA-9B03-F34CE626E1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41081" y="441529"/>
            <a:ext cx="5835102" cy="3658066"/>
          </a:xfrm>
          <a:prstGeom prst="rect">
            <a:avLst/>
          </a:prstGeom>
        </p:spPr>
      </p:pic>
      <p:sp>
        <p:nvSpPr>
          <p:cNvPr id="8" name="TextBox 7">
            <a:extLst>
              <a:ext uri="{FF2B5EF4-FFF2-40B4-BE49-F238E27FC236}">
                <a16:creationId xmlns:a16="http://schemas.microsoft.com/office/drawing/2014/main" id="{E4BE63C9-BBCF-4EE3-1291-0BCB6F37676D}"/>
              </a:ext>
            </a:extLst>
          </p:cNvPr>
          <p:cNvSpPr txBox="1"/>
          <p:nvPr/>
        </p:nvSpPr>
        <p:spPr>
          <a:xfrm>
            <a:off x="691124" y="1294848"/>
            <a:ext cx="389677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May 16 &amp; 17,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Roboto Condensed" panose="020B0604020202020204" pitchFamily="2" charset="0"/>
                <a:ea typeface="+mn-ea"/>
                <a:cs typeface="+mn-cs"/>
              </a:rPr>
              <a:t>Mystic Marriott Hotel and Spa</a:t>
            </a:r>
            <a:r>
              <a:rPr kumimoji="0" lang="en-US" sz="2000" b="0" i="0" u="none" strike="noStrike" kern="1200" cap="none" spc="0" normalizeH="0" baseline="0" noProof="0" dirty="0">
                <a:ln>
                  <a:noFill/>
                </a:ln>
                <a:solidFill>
                  <a:prstClr val="white"/>
                </a:solidFill>
                <a:effectLst/>
                <a:uLnTx/>
                <a:uFillTx/>
                <a:latin typeface="Arial"/>
                <a:ea typeface="+mn-ea"/>
                <a:cs typeface="+mn-cs"/>
              </a:rPr>
              <a:t>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Mystic, CT</a:t>
            </a:r>
          </a:p>
        </p:txBody>
      </p:sp>
      <p:sp>
        <p:nvSpPr>
          <p:cNvPr id="10" name="TextBox 9">
            <a:extLst>
              <a:ext uri="{FF2B5EF4-FFF2-40B4-BE49-F238E27FC236}">
                <a16:creationId xmlns:a16="http://schemas.microsoft.com/office/drawing/2014/main" id="{16D6A7FF-7861-9806-D41C-1FBAB235D654}"/>
              </a:ext>
            </a:extLst>
          </p:cNvPr>
          <p:cNvSpPr txBox="1"/>
          <p:nvPr/>
        </p:nvSpPr>
        <p:spPr>
          <a:xfrm>
            <a:off x="438664" y="5322215"/>
            <a:ext cx="27844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https://nepbis.org/forum/</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5" name="Picture 4">
            <a:extLst>
              <a:ext uri="{FF2B5EF4-FFF2-40B4-BE49-F238E27FC236}">
                <a16:creationId xmlns:a16="http://schemas.microsoft.com/office/drawing/2014/main" id="{8AAB4674-C577-334A-12E3-23BC84CAC162}"/>
              </a:ext>
            </a:extLst>
          </p:cNvPr>
          <p:cNvPicPr>
            <a:picLocks noChangeAspect="1"/>
          </p:cNvPicPr>
          <p:nvPr/>
        </p:nvPicPr>
        <p:blipFill>
          <a:blip r:embed="rId5"/>
          <a:stretch>
            <a:fillRect/>
          </a:stretch>
        </p:blipFill>
        <p:spPr>
          <a:xfrm>
            <a:off x="3486672" y="4427952"/>
            <a:ext cx="7890553" cy="2286098"/>
          </a:xfrm>
          <a:prstGeom prst="rect">
            <a:avLst/>
          </a:prstGeom>
        </p:spPr>
      </p:pic>
      <p:pic>
        <p:nvPicPr>
          <p:cNvPr id="7" name="Picture 6">
            <a:extLst>
              <a:ext uri="{FF2B5EF4-FFF2-40B4-BE49-F238E27FC236}">
                <a16:creationId xmlns:a16="http://schemas.microsoft.com/office/drawing/2014/main" id="{F012BC57-41CA-7AE8-E9A8-54D7FE73A042}"/>
              </a:ext>
            </a:extLst>
          </p:cNvPr>
          <p:cNvPicPr>
            <a:picLocks noChangeAspect="1"/>
          </p:cNvPicPr>
          <p:nvPr/>
        </p:nvPicPr>
        <p:blipFill>
          <a:blip r:embed="rId6"/>
          <a:stretch>
            <a:fillRect/>
          </a:stretch>
        </p:blipFill>
        <p:spPr>
          <a:xfrm>
            <a:off x="562948" y="2802752"/>
            <a:ext cx="2396554" cy="2396554"/>
          </a:xfrm>
          <a:prstGeom prst="rect">
            <a:avLst/>
          </a:prstGeom>
        </p:spPr>
      </p:pic>
      <p:pic>
        <p:nvPicPr>
          <p:cNvPr id="11" name="Picture 10">
            <a:extLst>
              <a:ext uri="{FF2B5EF4-FFF2-40B4-BE49-F238E27FC236}">
                <a16:creationId xmlns:a16="http://schemas.microsoft.com/office/drawing/2014/main" id="{27CC8083-5809-3341-8DC5-17E98AB9BC90}"/>
              </a:ext>
            </a:extLst>
          </p:cNvPr>
          <p:cNvPicPr>
            <a:picLocks noChangeAspect="1"/>
          </p:cNvPicPr>
          <p:nvPr/>
        </p:nvPicPr>
        <p:blipFill>
          <a:blip r:embed="rId7"/>
          <a:stretch>
            <a:fillRect/>
          </a:stretch>
        </p:blipFill>
        <p:spPr>
          <a:xfrm>
            <a:off x="96840" y="160837"/>
            <a:ext cx="5725324" cy="1047896"/>
          </a:xfrm>
          <a:prstGeom prst="rect">
            <a:avLst/>
          </a:prstGeom>
        </p:spPr>
      </p:pic>
    </p:spTree>
    <p:extLst>
      <p:ext uri="{BB962C8B-B14F-4D97-AF65-F5344CB8AC3E}">
        <p14:creationId xmlns:p14="http://schemas.microsoft.com/office/powerpoint/2010/main" val="3788956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773935" y="236436"/>
            <a:ext cx="9378000" cy="845600"/>
          </a:xfrm>
        </p:spPr>
        <p:txBody>
          <a:bodyPr/>
          <a:lstStyle/>
          <a:p>
            <a:r>
              <a:rPr lang="en-US" dirty="0"/>
              <a:t>Agenda &amp; Coaches' Tasks</a:t>
            </a:r>
          </a:p>
        </p:txBody>
      </p:sp>
      <p:graphicFrame>
        <p:nvGraphicFramePr>
          <p:cNvPr id="3" name="Diagram 2">
            <a:extLst>
              <a:ext uri="{FF2B5EF4-FFF2-40B4-BE49-F238E27FC236}">
                <a16:creationId xmlns:a16="http://schemas.microsoft.com/office/drawing/2014/main" id="{4E7A4716-8AF7-986A-F3B5-0543193D3488}"/>
              </a:ext>
            </a:extLst>
          </p:cNvPr>
          <p:cNvGraphicFramePr/>
          <p:nvPr>
            <p:extLst>
              <p:ext uri="{D42A27DB-BD31-4B8C-83A1-F6EECF244321}">
                <p14:modId xmlns:p14="http://schemas.microsoft.com/office/powerpoint/2010/main" val="914802237"/>
              </p:ext>
            </p:extLst>
          </p:nvPr>
        </p:nvGraphicFramePr>
        <p:xfrm>
          <a:off x="1227959" y="1202897"/>
          <a:ext cx="883744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607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943301" y="1665889"/>
            <a:ext cx="7608818" cy="402925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400" b="1" i="0" u="none" strike="noStrike" kern="1200" cap="none" spc="0" normalizeH="0" baseline="0" noProof="0" dirty="0">
                <a:ln>
                  <a:noFill/>
                </a:ln>
                <a:solidFill>
                  <a:srgbClr val="00ACC2"/>
                </a:solidFill>
                <a:effectLst/>
                <a:uLnTx/>
                <a:uFillTx/>
                <a:latin typeface="Hind Vadodara"/>
                <a:cs typeface="Hind Vadodara"/>
                <a:sym typeface="Hind Vadodara"/>
              </a:rPr>
              <a:t>RESOURCES:</a:t>
            </a:r>
          </a:p>
          <a:p>
            <a:pPr>
              <a:buClr>
                <a:srgbClr val="FFFFFF"/>
              </a:buClr>
              <a:buFont typeface="Arial" panose="020B0604020202020204" pitchFamily="34" charset="0"/>
              <a:buChar char="•"/>
              <a:defRPr/>
            </a:pPr>
            <a:r>
              <a:rPr lang="en-US" sz="1800" dirty="0">
                <a:solidFill>
                  <a:srgbClr val="FFFFFF"/>
                </a:solidFill>
                <a:hlinkClick r:id="rId3"/>
              </a:rPr>
              <a:t>Beginning to Address Equity in Tier 1 Systems</a:t>
            </a:r>
          </a:p>
          <a:p>
            <a:pPr marL="457200" marR="0" lvl="0" indent="-317500" algn="l" defTabSz="914400">
              <a:spcBef>
                <a:spcPts val="0"/>
              </a:spcBef>
              <a:spcAft>
                <a:spcPts val="0"/>
              </a:spcAft>
              <a:buClr>
                <a:srgbClr val="FFFFFF"/>
              </a:buClr>
              <a:buSzPts val="1200"/>
              <a:buFont typeface="Arial" panose="020B0604020202020204" pitchFamily="34" charset="0"/>
              <a:buChar char="•"/>
              <a:tabLst/>
              <a:defRPr/>
            </a:pPr>
            <a:r>
              <a:rPr lang="en-US" sz="1800" dirty="0">
                <a:solidFill>
                  <a:srgbClr val="FFFFFF"/>
                </a:solidFill>
                <a:hlinkClick r:id="rId4"/>
              </a:rPr>
              <a:t>Integrated TFI Companion Guide</a:t>
            </a:r>
            <a:endParaRPr lang="en-US" sz="1800" dirty="0">
              <a:solidFill>
                <a:srgbClr val="FFFFFF"/>
              </a:solidFill>
            </a:endParaRPr>
          </a:p>
          <a:p>
            <a:pPr>
              <a:buClr>
                <a:srgbClr val="FFFFFF"/>
              </a:buClr>
              <a:buFont typeface="Arial" panose="020B0604020202020204" pitchFamily="34" charset="0"/>
              <a:buChar char="•"/>
              <a:defRPr/>
            </a:pPr>
            <a:r>
              <a:rPr lang="en-US" sz="1800" dirty="0">
                <a:solidFill>
                  <a:srgbClr val="FFFFFF"/>
                </a:solidFill>
                <a:hlinkClick r:id="rId5"/>
              </a:rPr>
              <a:t>Culturally Responsive Field Guide</a:t>
            </a:r>
            <a:endParaRPr lang="en-US" sz="1800" dirty="0">
              <a:solidFill>
                <a:srgbClr val="FFFFFF"/>
              </a:solidFill>
            </a:endParaRPr>
          </a:p>
          <a:p>
            <a:pPr>
              <a:buClr>
                <a:srgbClr val="FFFFFF"/>
              </a:buClr>
              <a:buFont typeface="Arial" panose="020B0604020202020204" pitchFamily="34" charset="0"/>
              <a:buChar char="•"/>
              <a:defRPr/>
            </a:pPr>
            <a:r>
              <a:rPr lang="en-US" sz="1800" dirty="0">
                <a:solidFill>
                  <a:srgbClr val="FFFFFF"/>
                </a:solidFill>
                <a:hlinkClick r:id="rId6"/>
              </a:rPr>
              <a:t>Discussing Race, Racism, and Important Events with Students</a:t>
            </a:r>
          </a:p>
          <a:p>
            <a:pPr>
              <a:buClr>
                <a:srgbClr val="FFFFFF"/>
              </a:buClr>
              <a:buFont typeface="Arial" panose="020B0604020202020204" pitchFamily="34" charset="0"/>
              <a:buChar char="•"/>
              <a:defRPr/>
            </a:pPr>
            <a:r>
              <a:rPr lang="en-US" sz="1800" dirty="0">
                <a:solidFill>
                  <a:srgbClr val="FFFFFF"/>
                </a:solidFill>
                <a:hlinkClick r:id="rId7"/>
              </a:rPr>
              <a:t>Centering Equity within the PBIS Framework: Overview and Evidence of Effectiveness</a:t>
            </a:r>
          </a:p>
          <a:p>
            <a:pPr>
              <a:buClr>
                <a:srgbClr val="FFFFFF"/>
              </a:buClr>
              <a:buFont typeface="Arial" panose="020B0604020202020204" pitchFamily="34" charset="0"/>
              <a:buChar char="•"/>
              <a:defRPr/>
            </a:pPr>
            <a:r>
              <a:rPr lang="en-US" sz="1800" dirty="0">
                <a:solidFill>
                  <a:srgbClr val="FFFFFF"/>
                </a:solidFill>
                <a:hlinkClick r:id="rId8"/>
              </a:rPr>
              <a:t>Poster Session Directions and Examples</a:t>
            </a:r>
            <a:endParaRPr lang="en-US" sz="1800" dirty="0">
              <a:solidFill>
                <a:srgbClr val="FFFFFF"/>
              </a:solidFill>
              <a:hlinkClick r:id="rId7"/>
            </a:endParaRPr>
          </a:p>
          <a:p>
            <a:pPr marL="457200" marR="0" lvl="0" indent="-317500" algn="l" defTabSz="914400">
              <a:spcBef>
                <a:spcPts val="0"/>
              </a:spcBef>
              <a:spcAft>
                <a:spcPts val="0"/>
              </a:spcAft>
              <a:buClr>
                <a:srgbClr val="FFFFFF"/>
              </a:buClr>
              <a:buSzPts val="1200"/>
              <a:buFont typeface="Arial" panose="020B0604020202020204" pitchFamily="34" charset="0"/>
              <a:buChar char="•"/>
              <a:tabLst/>
              <a:defRPr/>
            </a:pPr>
            <a:endParaRPr lang="en-US" sz="1800" dirty="0">
              <a:solidFill>
                <a:srgbClr val="FFFFFF"/>
              </a:solidFill>
            </a:endParaRPr>
          </a:p>
        </p:txBody>
      </p:sp>
      <p:grpSp>
        <p:nvGrpSpPr>
          <p:cNvPr id="21" name="Google Shape;1005;p54" descr="decorative box">
            <a:extLst>
              <a:ext uri="{FF2B5EF4-FFF2-40B4-BE49-F238E27FC236}">
                <a16:creationId xmlns:a16="http://schemas.microsoft.com/office/drawing/2014/main" id="{9E3B9A76-5B52-0E4A-B322-29D3648D9FEF}"/>
              </a:ext>
            </a:extLst>
          </p:cNvPr>
          <p:cNvGrpSpPr/>
          <p:nvPr/>
        </p:nvGrpSpPr>
        <p:grpSpPr>
          <a:xfrm>
            <a:off x="689246" y="1779061"/>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3" descr="Text&#10;&#10;Description automatically generated">
            <a:extLst>
              <a:ext uri="{FF2B5EF4-FFF2-40B4-BE49-F238E27FC236}">
                <a16:creationId xmlns:a16="http://schemas.microsoft.com/office/drawing/2014/main" id="{B2FD453B-35CB-BE5A-821C-90C86EE7F451}"/>
              </a:ext>
            </a:extLst>
          </p:cNvPr>
          <p:cNvPicPr>
            <a:picLocks noChangeAspect="1"/>
          </p:cNvPicPr>
          <p:nvPr/>
        </p:nvPicPr>
        <p:blipFill>
          <a:blip r:embed="rId9"/>
          <a:stretch>
            <a:fillRect/>
          </a:stretch>
        </p:blipFill>
        <p:spPr>
          <a:xfrm>
            <a:off x="885645" y="1923911"/>
            <a:ext cx="2743200" cy="3455877"/>
          </a:xfrm>
          <a:prstGeom prst="rect">
            <a:avLst/>
          </a:prstGeom>
        </p:spPr>
      </p:pic>
    </p:spTree>
    <p:extLst>
      <p:ext uri="{BB962C8B-B14F-4D97-AF65-F5344CB8AC3E}">
        <p14:creationId xmlns:p14="http://schemas.microsoft.com/office/powerpoint/2010/main" val="3466869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p38"/>
          <p:cNvSpPr txBox="1">
            <a:spLocks noGrp="1"/>
          </p:cNvSpPr>
          <p:nvPr>
            <p:ph type="title"/>
          </p:nvPr>
        </p:nvSpPr>
        <p:spPr>
          <a:xfrm rot="-294">
            <a:off x="938738" y="1648922"/>
            <a:ext cx="7029196" cy="2154763"/>
          </a:xfrm>
          <a:prstGeom prst="rect">
            <a:avLst/>
          </a:prstGeom>
        </p:spPr>
        <p:txBody>
          <a:bodyPr spcFirstLastPara="1" wrap="square" lIns="121900" tIns="121900" rIns="121900" bIns="121900" anchor="ctr" anchorCtr="0">
            <a:noAutofit/>
          </a:bodyPr>
          <a:lstStyle/>
          <a:p>
            <a:r>
              <a:rPr lang="en" sz="4800" b="1" dirty="0"/>
              <a:t>Glows &amp; Grows:</a:t>
            </a:r>
            <a:br>
              <a:rPr lang="en" sz="4800" b="1" dirty="0"/>
            </a:br>
            <a:r>
              <a:rPr lang="en" sz="3000" b="1" dirty="0"/>
              <a:t>Family School Partnerships</a:t>
            </a:r>
            <a:endParaRPr lang="en" sz="3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Content Placeholder 3">
            <a:hlinkClick r:id="rId4"/>
            <a:extLst>
              <a:ext uri="{FF2B5EF4-FFF2-40B4-BE49-F238E27FC236}">
                <a16:creationId xmlns:a16="http://schemas.microsoft.com/office/drawing/2014/main" id="{8EB1FF11-14DF-759B-2F28-051DD2615EC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0814" y="3944361"/>
            <a:ext cx="2345043" cy="2530036"/>
          </a:xfrm>
          <a:prstGeom prst="rect">
            <a:avLst/>
          </a:prstGeom>
          <a:effectLst>
            <a:glow rad="6350">
              <a:schemeClr val="tx2"/>
            </a:glow>
            <a:softEdge rad="139700"/>
          </a:effectLst>
        </p:spPr>
      </p:pic>
    </p:spTree>
    <p:extLst>
      <p:ext uri="{BB962C8B-B14F-4D97-AF65-F5344CB8AC3E}">
        <p14:creationId xmlns:p14="http://schemas.microsoft.com/office/powerpoint/2010/main" val="419475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ABFF-C5BA-E8D4-FCDA-6875B0D05EFE}"/>
              </a:ext>
            </a:extLst>
          </p:cNvPr>
          <p:cNvSpPr>
            <a:spLocks noGrp="1"/>
          </p:cNvSpPr>
          <p:nvPr>
            <p:ph type="title"/>
          </p:nvPr>
        </p:nvSpPr>
        <p:spPr>
          <a:xfrm>
            <a:off x="0" y="296764"/>
            <a:ext cx="10872788" cy="845600"/>
          </a:xfrm>
        </p:spPr>
        <p:txBody>
          <a:bodyPr/>
          <a:lstStyle/>
          <a:p>
            <a:pPr algn="l"/>
            <a:r>
              <a:rPr lang="en-US" sz="3200" kern="0" dirty="0">
                <a:solidFill>
                  <a:schemeClr val="bg1"/>
                </a:solidFill>
                <a:latin typeface="Franklin Gothic Medium"/>
                <a:ea typeface="ＭＳ Ｐゴシック" pitchFamily="-108" charset="-128"/>
                <a:cs typeface="ＭＳ Ｐゴシック" pitchFamily="-108" charset="-128"/>
              </a:rPr>
              <a:t>What </a:t>
            </a:r>
            <a:r>
              <a:rPr lang="en-US" sz="3200" dirty="0">
                <a:solidFill>
                  <a:schemeClr val="bg1"/>
                </a:solidFill>
                <a:latin typeface="Franklin Gothic Medium"/>
                <a:ea typeface="ＭＳ Ｐゴシック" pitchFamily="-108" charset="-128"/>
                <a:cs typeface="ＭＳ Ｐゴシック" pitchFamily="-108" charset="-128"/>
              </a:rPr>
              <a:t>are the foundational elements of </a:t>
            </a:r>
            <a:r>
              <a:rPr lang="en-US" sz="3200" kern="0" dirty="0">
                <a:solidFill>
                  <a:schemeClr val="bg1"/>
                </a:solidFill>
                <a:latin typeface="Franklin Gothic Medium"/>
                <a:ea typeface="ＭＳ Ｐゴシック" pitchFamily="-108" charset="-128"/>
                <a:cs typeface="ＭＳ Ｐゴシック" pitchFamily="-108" charset="-128"/>
              </a:rPr>
              <a:t>family </a:t>
            </a:r>
            <a:r>
              <a:rPr lang="en-US" sz="3200" dirty="0">
                <a:solidFill>
                  <a:schemeClr val="bg1"/>
                </a:solidFill>
                <a:latin typeface="Franklin Gothic Medium"/>
                <a:ea typeface="ＭＳ Ｐゴシック" pitchFamily="-108" charset="-128"/>
                <a:cs typeface="ＭＳ Ｐゴシック" pitchFamily="-108" charset="-128"/>
              </a:rPr>
              <a:t>e</a:t>
            </a:r>
            <a:r>
              <a:rPr lang="en-US" sz="3200" kern="0" dirty="0">
                <a:solidFill>
                  <a:schemeClr val="bg1"/>
                </a:solidFill>
                <a:latin typeface="Franklin Gothic Medium"/>
                <a:ea typeface="ＭＳ Ｐゴシック" pitchFamily="-108" charset="-128"/>
                <a:cs typeface="ＭＳ Ｐゴシック" pitchFamily="-108" charset="-128"/>
              </a:rPr>
              <a:t>ngagement?</a:t>
            </a:r>
            <a:endParaRPr lang="en-US" sz="3200" dirty="0">
              <a:solidFill>
                <a:schemeClr val="bg1"/>
              </a:solidFill>
            </a:endParaRPr>
          </a:p>
        </p:txBody>
      </p:sp>
      <p:graphicFrame>
        <p:nvGraphicFramePr>
          <p:cNvPr id="6" name="Diagram 5">
            <a:extLst>
              <a:ext uri="{FF2B5EF4-FFF2-40B4-BE49-F238E27FC236}">
                <a16:creationId xmlns:a16="http://schemas.microsoft.com/office/drawing/2014/main" id="{DF5CAB40-E8F1-A10C-5F19-CCCF752D0FEE}"/>
              </a:ext>
            </a:extLst>
          </p:cNvPr>
          <p:cNvGraphicFramePr/>
          <p:nvPr>
            <p:extLst>
              <p:ext uri="{D42A27DB-BD31-4B8C-83A1-F6EECF244321}">
                <p14:modId xmlns:p14="http://schemas.microsoft.com/office/powerpoint/2010/main" val="2769012112"/>
              </p:ext>
            </p:extLst>
          </p:nvPr>
        </p:nvGraphicFramePr>
        <p:xfrm>
          <a:off x="0" y="719564"/>
          <a:ext cx="12189142" cy="614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0" y="6550224"/>
            <a:ext cx="12189142" cy="307777"/>
          </a:xfrm>
          <a:prstGeom prst="rect">
            <a:avLst/>
          </a:prstGeom>
          <a:noFill/>
        </p:spPr>
        <p:txBody>
          <a:bodyPr wrap="square" rtlCol="0">
            <a:spAutoFit/>
          </a:bodyPr>
          <a:lstStyle/>
          <a:p>
            <a:pPr fontAlgn="base">
              <a:spcBef>
                <a:spcPct val="0"/>
              </a:spcBef>
              <a:spcAft>
                <a:spcPct val="0"/>
              </a:spcAft>
            </a:pPr>
            <a:r>
              <a:rPr lang="en-US" sz="1400" dirty="0">
                <a:solidFill>
                  <a:srgbClr val="000000"/>
                </a:solidFill>
                <a:latin typeface="Arial" pitchFamily="-1" charset="0"/>
                <a:ea typeface="ＭＳ Ｐゴシック" pitchFamily="-108" charset="-128"/>
              </a:rPr>
              <a:t>(Center on PBIS, 2022)</a:t>
            </a:r>
          </a:p>
        </p:txBody>
      </p:sp>
    </p:spTree>
    <p:extLst>
      <p:ext uri="{BB962C8B-B14F-4D97-AF65-F5344CB8AC3E}">
        <p14:creationId xmlns:p14="http://schemas.microsoft.com/office/powerpoint/2010/main" val="165932597"/>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A1EAC-92A5-4DF3-B26F-FDC5D999A7E1}">
  <ds:schemaRefs>
    <ds:schemaRef ds:uri="http://schemas.microsoft.com/sharepoint/v3/contenttype/forms"/>
  </ds:schemaRefs>
</ds:datastoreItem>
</file>

<file path=customXml/itemProps2.xml><?xml version="1.0" encoding="utf-8"?>
<ds:datastoreItem xmlns:ds="http://schemas.openxmlformats.org/officeDocument/2006/customXml" ds:itemID="{8D577243-7449-4828-B465-693D13CCB182}">
  <ds:schemaRefs>
    <ds:schemaRef ds:uri="bd4136c0-7c27-4378-bc59-5e31d22b10cd"/>
    <ds:schemaRef ds:uri="fa4c7253-cea3-4165-8b8a-85647680684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520F956-0994-4B09-BBF1-E2EB9703DEDD}">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3926</TotalTime>
  <Words>2656</Words>
  <Application>Microsoft Office PowerPoint</Application>
  <PresentationFormat>Widescreen</PresentationFormat>
  <Paragraphs>327</Paragraphs>
  <Slides>37</Slides>
  <Notes>28</Notes>
  <HiddenSlides>0</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37</vt:i4>
      </vt:variant>
    </vt:vector>
  </HeadingPairs>
  <TitlesOfParts>
    <vt:vector size="64" baseType="lpstr">
      <vt:lpstr>Arial</vt:lpstr>
      <vt:lpstr>Arial</vt:lpstr>
      <vt:lpstr>Calibri</vt:lpstr>
      <vt:lpstr>Calibri Light</vt:lpstr>
      <vt:lpstr>Courier New</vt:lpstr>
      <vt:lpstr>Fira Sans Extra Condensed Medium</vt:lpstr>
      <vt:lpstr>Franklin Gothic Book</vt:lpstr>
      <vt:lpstr>Franklin Gothic Medium</vt:lpstr>
      <vt:lpstr>Hind Vadodara</vt:lpstr>
      <vt:lpstr>Montserrat SemiBold</vt:lpstr>
      <vt:lpstr>Nunito Light</vt:lpstr>
      <vt:lpstr>Open Sans SemiBold</vt:lpstr>
      <vt:lpstr>Oswald</vt:lpstr>
      <vt:lpstr>Poppins</vt:lpstr>
      <vt:lpstr>Poppins Medium</vt:lpstr>
      <vt:lpstr>Poppins SemiBold</vt:lpstr>
      <vt:lpstr>Raleway Thin</vt:lpstr>
      <vt:lpstr>Roboto Condensed</vt:lpstr>
      <vt:lpstr>Roboto Condensed Light</vt:lpstr>
      <vt:lpstr>Times New Roman</vt:lpstr>
      <vt:lpstr>Wingdings</vt:lpstr>
      <vt:lpstr>Ophthalmology Center by Slidesgo</vt:lpstr>
      <vt:lpstr>7_Ophthalmology Center by Slidesgo</vt:lpstr>
      <vt:lpstr>1_Ophthalmology Center by Slidesgo</vt:lpstr>
      <vt:lpstr>4_Ophthalmology Center by Slidesgo</vt:lpstr>
      <vt:lpstr>2_Ophthalmology Center by Slidesgo</vt:lpstr>
      <vt:lpstr>5_Ophthalmology Center by Slidesgo</vt:lpstr>
      <vt:lpstr>PBIS Coaches’ Training Year 3 - February</vt:lpstr>
      <vt:lpstr>EXPECTATIONS</vt:lpstr>
      <vt:lpstr>IN-PERSON TEAM TRAINING EVENT INCLEMENT WEATHER POLICY</vt:lpstr>
      <vt:lpstr>ACTIVITY: ATTENDANCE</vt:lpstr>
      <vt:lpstr>PowerPoint Presentation</vt:lpstr>
      <vt:lpstr>Agenda &amp; Coaches' Tasks</vt:lpstr>
      <vt:lpstr> HELPFUL RESOURCES</vt:lpstr>
      <vt:lpstr>Glows &amp; Grows: Family School Partnerships</vt:lpstr>
      <vt:lpstr>What are the foundational elements of family engagement?</vt:lpstr>
      <vt:lpstr>DISCUSSION: FAMILY-SCHOOL PARTNERSHIPS</vt:lpstr>
      <vt:lpstr>PBIS Resource Spotlight: Discussing Race, Racism, and Current Events with Students </vt:lpstr>
      <vt:lpstr>Discussing Race, and Racism...</vt:lpstr>
      <vt:lpstr>DISCUSSION: Discussing Race, and Racism...</vt:lpstr>
      <vt:lpstr>Big Idea Check-in:  Vulnerable Decision Points and Risk Ratio</vt:lpstr>
      <vt:lpstr>What is Implicit Bias?</vt:lpstr>
      <vt:lpstr>PowerPoint Presentation</vt:lpstr>
      <vt:lpstr>PowerPoint Presentation</vt:lpstr>
      <vt:lpstr>PowerPoint Presentation</vt:lpstr>
      <vt:lpstr>EXAMPLE 3: ODRS</vt:lpstr>
      <vt:lpstr>Calculating the Risk Ratio for a Group</vt:lpstr>
      <vt:lpstr>Risk Ratio</vt:lpstr>
      <vt:lpstr>STEP 2:  Questions to address disproportionality</vt:lpstr>
      <vt:lpstr>Culturally Responsive Field Guide</vt:lpstr>
      <vt:lpstr>ACTIVITY: Disaggregation – Disproportionality and Risk </vt:lpstr>
      <vt:lpstr>Preparing for March Training:  Poster Session!</vt:lpstr>
      <vt:lpstr>POSTER SESSION</vt:lpstr>
      <vt:lpstr>What to include on your poster</vt:lpstr>
      <vt:lpstr>What to include on your poster</vt:lpstr>
      <vt:lpstr>POSTER EXAMPLE</vt:lpstr>
      <vt:lpstr>PowerPoint Presentation</vt:lpstr>
      <vt:lpstr>PowerPoint Presentation</vt:lpstr>
      <vt:lpstr>PowerPoint Presentation</vt:lpstr>
      <vt:lpstr>PowerPoint Presentation</vt:lpstr>
      <vt:lpstr>DISCUSSION: LOOKING AHEAD</vt:lpstr>
      <vt:lpstr>Agenda &amp; Coaches' Tasks</vt:lpstr>
      <vt:lpstr> HELPFUL RESOURCES</vt:lpstr>
      <vt:lpst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374</cp:revision>
  <dcterms:created xsi:type="dcterms:W3CDTF">2021-09-01T22:16:30Z</dcterms:created>
  <dcterms:modified xsi:type="dcterms:W3CDTF">2024-02-08T18:35:08Z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ies>
</file>