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93" r:id="rId9"/>
  </p:sldMasterIdLst>
  <p:notesMasterIdLst>
    <p:notesMasterId r:id="rId46"/>
  </p:notesMasterIdLst>
  <p:sldIdLst>
    <p:sldId id="4570" r:id="rId10"/>
    <p:sldId id="4025" r:id="rId11"/>
    <p:sldId id="4103" r:id="rId12"/>
    <p:sldId id="3210" r:id="rId13"/>
    <p:sldId id="4096" r:id="rId14"/>
    <p:sldId id="4026" r:id="rId15"/>
    <p:sldId id="4042" r:id="rId16"/>
    <p:sldId id="4724" r:id="rId17"/>
    <p:sldId id="3393" r:id="rId18"/>
    <p:sldId id="4539" r:id="rId19"/>
    <p:sldId id="3236" r:id="rId20"/>
    <p:sldId id="3237" r:id="rId21"/>
    <p:sldId id="3239" r:id="rId22"/>
    <p:sldId id="3240" r:id="rId23"/>
    <p:sldId id="3241" r:id="rId24"/>
    <p:sldId id="3242" r:id="rId25"/>
    <p:sldId id="4733" r:id="rId26"/>
    <p:sldId id="3243" r:id="rId27"/>
    <p:sldId id="4132" r:id="rId28"/>
    <p:sldId id="306" r:id="rId29"/>
    <p:sldId id="3305" r:id="rId30"/>
    <p:sldId id="4032" r:id="rId31"/>
    <p:sldId id="4732" r:id="rId32"/>
    <p:sldId id="4745" r:id="rId33"/>
    <p:sldId id="4086" r:id="rId34"/>
    <p:sldId id="4029" r:id="rId35"/>
    <p:sldId id="4867" r:id="rId36"/>
    <p:sldId id="3350" r:id="rId37"/>
    <p:sldId id="4739" r:id="rId38"/>
    <p:sldId id="4735" r:id="rId39"/>
    <p:sldId id="4737" r:id="rId40"/>
    <p:sldId id="4738" r:id="rId41"/>
    <p:sldId id="4766" r:id="rId42"/>
    <p:sldId id="4767" r:id="rId43"/>
    <p:sldId id="4866" r:id="rId44"/>
    <p:sldId id="34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0 minutes)" id="{D4CE4683-096C-B14E-B28E-FC6D7AF69508}">
          <p14:sldIdLst>
            <p14:sldId id="4570"/>
            <p14:sldId id="4025"/>
            <p14:sldId id="4103"/>
            <p14:sldId id="3210"/>
            <p14:sldId id="4096"/>
          </p14:sldIdLst>
        </p14:section>
        <p14:section name="Glows and Grows (15 minutes)" id="{E918D8D8-C51E-CF45-8A07-ABB390550EA3}">
          <p14:sldIdLst>
            <p14:sldId id="4026"/>
            <p14:sldId id="4042"/>
            <p14:sldId id="4724"/>
            <p14:sldId id="3393"/>
          </p14:sldIdLst>
        </p14:section>
        <p14:section name="Big Idea Check In (25 minutes)" id="{4FAC4393-89DA-9E43-AB5C-27C393F04C63}">
          <p14:sldIdLst>
            <p14:sldId id="4539"/>
            <p14:sldId id="3236"/>
            <p14:sldId id="3237"/>
            <p14:sldId id="3239"/>
            <p14:sldId id="3240"/>
            <p14:sldId id="3241"/>
            <p14:sldId id="3242"/>
            <p14:sldId id="4733"/>
            <p14:sldId id="3243"/>
            <p14:sldId id="4132"/>
            <p14:sldId id="306"/>
            <p14:sldId id="3305"/>
          </p14:sldIdLst>
        </p14:section>
        <p14:section name="Resource Spotlight (25 mins)" id="{6CC5BA60-0145-45E1-97BC-34768D1184A5}">
          <p14:sldIdLst>
            <p14:sldId id="4032"/>
            <p14:sldId id="4732"/>
            <p14:sldId id="4745"/>
            <p14:sldId id="4086"/>
          </p14:sldIdLst>
        </p14:section>
        <p14:section name="Looking Ahead (10 minutes)" id="{EF4E117E-C94B-5045-8826-1052C5708A86}">
          <p14:sldIdLst>
            <p14:sldId id="4029"/>
            <p14:sldId id="4867"/>
            <p14:sldId id="3350"/>
            <p14:sldId id="4739"/>
            <p14:sldId id="4735"/>
            <p14:sldId id="4737"/>
            <p14:sldId id="4738"/>
          </p14:sldIdLst>
        </p14:section>
        <p14:section name="Wrapping Up (5 minutes)" id="{6F051F88-AA7C-3348-A7B8-892BA6C75A0D}">
          <p14:sldIdLst>
            <p14:sldId id="4766"/>
            <p14:sldId id="4767"/>
            <p14:sldId id="4866"/>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39D63C05-2216-CDD4-1057-F04FF3D987E9}" name="Adam Feinberg" initials="AF" userId="fbfff037195b936e" providerId="Windows Live"/>
  <p188:author id="{E16D4F08-7DF0-D375-6C48-4C09655593C0}" name="Feinberg, Adam" initials="FA" userId="S::afeinberg@edc.org::5f5bdf48-d019-4be7-baf8-cfbf388184da" providerId="AD"/>
  <p188:author id="{CD20A333-A637-827F-BBF5-42780D723B6E}" name="Adam Feinberg" initials="AF" userId="c63daa15e251178a" providerId="Windows Live"/>
  <p188:author id="{0C324748-F4D2-01C8-8115-73D64B2BF121}" name="Christine Downs" initials="CD" userId="S::cdowns_mayinstitute.org#ext#@educationdevelopmentcenter.onmicrosoft.com::13a98df4-0bd3-43f7-9515-5c6eb150dd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FC920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C6B78-C0BF-4EB1-A7D8-0097226BA861}" v="9" dt="2024-12-02T18:37:47.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63" autoAdjust="0"/>
  </p:normalViewPr>
  <p:slideViewPr>
    <p:cSldViewPr snapToGrid="0">
      <p:cViewPr varScale="1">
        <p:scale>
          <a:sx n="78" d="100"/>
          <a:sy n="78" d="100"/>
        </p:scale>
        <p:origin x="1836" y="90"/>
      </p:cViewPr>
      <p:guideLst/>
    </p:cSldViewPr>
  </p:slideViewPr>
  <p:notesTextViewPr>
    <p:cViewPr>
      <p:scale>
        <a:sx n="1" d="1"/>
        <a:sy n="1" d="1"/>
      </p:scale>
      <p:origin x="0" y="0"/>
    </p:cViewPr>
  </p:notesTextViewPr>
  <p:sorterViewPr>
    <p:cViewPr varScale="1">
      <p:scale>
        <a:sx n="100" d="100"/>
        <a:sy n="100" d="100"/>
      </p:scale>
      <p:origin x="0" y="-5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owns" userId="e8ba56e2-84b9-4685-891c-6c388ea40c87" providerId="ADAL" clId="{94DC6B78-C0BF-4EB1-A7D8-0097226BA861}"/>
    <pc:docChg chg="undo custSel addSld delSld modSld modSection">
      <pc:chgData name="Christine Downs" userId="e8ba56e2-84b9-4685-891c-6c388ea40c87" providerId="ADAL" clId="{94DC6B78-C0BF-4EB1-A7D8-0097226BA861}" dt="2024-12-02T18:38:40.281" v="557" actId="20577"/>
      <pc:docMkLst>
        <pc:docMk/>
      </pc:docMkLst>
      <pc:sldChg chg="modSp mod modShow">
        <pc:chgData name="Christine Downs" userId="e8ba56e2-84b9-4685-891c-6c388ea40c87" providerId="ADAL" clId="{94DC6B78-C0BF-4EB1-A7D8-0097226BA861}" dt="2024-12-02T18:27:15.880" v="24" actId="729"/>
        <pc:sldMkLst>
          <pc:docMk/>
          <pc:sldMk cId="3417037640" sldId="345"/>
        </pc:sldMkLst>
        <pc:spChg chg="mod">
          <ac:chgData name="Christine Downs" userId="e8ba56e2-84b9-4685-891c-6c388ea40c87" providerId="ADAL" clId="{94DC6B78-C0BF-4EB1-A7D8-0097226BA861}" dt="2024-12-02T18:26:11.128" v="11" actId="20577"/>
          <ac:spMkLst>
            <pc:docMk/>
            <pc:sldMk cId="3417037640" sldId="345"/>
            <ac:spMk id="2" creationId="{BDCE555D-6515-4DAD-8DFA-CB7DD812E72F}"/>
          </ac:spMkLst>
        </pc:spChg>
        <pc:picChg chg="mod">
          <ac:chgData name="Christine Downs" userId="e8ba56e2-84b9-4685-891c-6c388ea40c87" providerId="ADAL" clId="{94DC6B78-C0BF-4EB1-A7D8-0097226BA861}" dt="2024-12-02T18:27:10.938" v="23" actId="1076"/>
          <ac:picMkLst>
            <pc:docMk/>
            <pc:sldMk cId="3417037640" sldId="345"/>
            <ac:picMk id="5" creationId="{E2D84ABF-22AA-0477-7B0D-C8C6DC14D48D}"/>
          </ac:picMkLst>
        </pc:picChg>
      </pc:sldChg>
      <pc:sldChg chg="modSp mod">
        <pc:chgData name="Christine Downs" userId="e8ba56e2-84b9-4685-891c-6c388ea40c87" providerId="ADAL" clId="{94DC6B78-C0BF-4EB1-A7D8-0097226BA861}" dt="2024-12-02T18:29:50.204" v="56" actId="20577"/>
        <pc:sldMkLst>
          <pc:docMk/>
          <pc:sldMk cId="176674104" sldId="4029"/>
        </pc:sldMkLst>
        <pc:spChg chg="mod">
          <ac:chgData name="Christine Downs" userId="e8ba56e2-84b9-4685-891c-6c388ea40c87" providerId="ADAL" clId="{94DC6B78-C0BF-4EB1-A7D8-0097226BA861}" dt="2024-12-02T18:29:50.204" v="56" actId="20577"/>
          <ac:spMkLst>
            <pc:docMk/>
            <pc:sldMk cId="176674104" sldId="4029"/>
            <ac:spMk id="480" creationId="{00000000-0000-0000-0000-000000000000}"/>
          </ac:spMkLst>
        </pc:spChg>
      </pc:sldChg>
      <pc:sldChg chg="add del">
        <pc:chgData name="Christine Downs" userId="e8ba56e2-84b9-4685-891c-6c388ea40c87" providerId="ADAL" clId="{94DC6B78-C0BF-4EB1-A7D8-0097226BA861}" dt="2024-12-02T18:29:09.065" v="30" actId="47"/>
        <pc:sldMkLst>
          <pc:docMk/>
          <pc:sldMk cId="1785065932" sldId="4071"/>
        </pc:sldMkLst>
      </pc:sldChg>
      <pc:sldChg chg="modSp mod">
        <pc:chgData name="Christine Downs" userId="e8ba56e2-84b9-4685-891c-6c388ea40c87" providerId="ADAL" clId="{94DC6B78-C0BF-4EB1-A7D8-0097226BA861}" dt="2024-12-02T18:27:31.924" v="26" actId="20577"/>
        <pc:sldMkLst>
          <pc:docMk/>
          <pc:sldMk cId="833005932" sldId="4570"/>
        </pc:sldMkLst>
        <pc:spChg chg="mod">
          <ac:chgData name="Christine Downs" userId="e8ba56e2-84b9-4685-891c-6c388ea40c87" providerId="ADAL" clId="{94DC6B78-C0BF-4EB1-A7D8-0097226BA861}" dt="2024-12-02T18:27:31.924" v="26" actId="20577"/>
          <ac:spMkLst>
            <pc:docMk/>
            <pc:sldMk cId="833005932" sldId="4570"/>
            <ac:spMk id="289" creationId="{00000000-0000-0000-0000-000000000000}"/>
          </ac:spMkLst>
        </pc:spChg>
        <pc:spChg chg="mod">
          <ac:chgData name="Christine Downs" userId="e8ba56e2-84b9-4685-891c-6c388ea40c87" providerId="ADAL" clId="{94DC6B78-C0BF-4EB1-A7D8-0097226BA861}" dt="2024-12-02T18:27:29.675" v="25" actId="20577"/>
          <ac:spMkLst>
            <pc:docMk/>
            <pc:sldMk cId="833005932" sldId="4570"/>
            <ac:spMk id="290" creationId="{00000000-0000-0000-0000-000000000000}"/>
          </ac:spMkLst>
        </pc:spChg>
      </pc:sldChg>
      <pc:sldChg chg="del">
        <pc:chgData name="Christine Downs" userId="e8ba56e2-84b9-4685-891c-6c388ea40c87" providerId="ADAL" clId="{94DC6B78-C0BF-4EB1-A7D8-0097226BA861}" dt="2024-12-02T18:27:39.071" v="27" actId="47"/>
        <pc:sldMkLst>
          <pc:docMk/>
          <pc:sldMk cId="2971392329" sldId="4741"/>
        </pc:sldMkLst>
      </pc:sldChg>
      <pc:sldChg chg="delSp del mod modNotesTx">
        <pc:chgData name="Christine Downs" userId="e8ba56e2-84b9-4685-891c-6c388ea40c87" providerId="ADAL" clId="{94DC6B78-C0BF-4EB1-A7D8-0097226BA861}" dt="2024-12-02T18:25:16.587" v="3" actId="47"/>
        <pc:sldMkLst>
          <pc:docMk/>
          <pc:sldMk cId="53479448" sldId="4765"/>
        </pc:sldMkLst>
        <pc:spChg chg="del">
          <ac:chgData name="Christine Downs" userId="e8ba56e2-84b9-4685-891c-6c388ea40c87" providerId="ADAL" clId="{94DC6B78-C0BF-4EB1-A7D8-0097226BA861}" dt="2024-12-02T18:24:25.120" v="0" actId="478"/>
          <ac:spMkLst>
            <pc:docMk/>
            <pc:sldMk cId="53479448" sldId="4765"/>
            <ac:spMk id="58" creationId="{84EE2DD8-03A2-D641-A6A0-9F8B6689F1C7}"/>
          </ac:spMkLst>
        </pc:spChg>
        <pc:picChg chg="del">
          <ac:chgData name="Christine Downs" userId="e8ba56e2-84b9-4685-891c-6c388ea40c87" providerId="ADAL" clId="{94DC6B78-C0BF-4EB1-A7D8-0097226BA861}" dt="2024-12-02T18:24:28.068" v="1" actId="478"/>
          <ac:picMkLst>
            <pc:docMk/>
            <pc:sldMk cId="53479448" sldId="4765"/>
            <ac:picMk id="3" creationId="{2BA45F97-9239-2AD6-FCCC-DC24FD78D211}"/>
          </ac:picMkLst>
        </pc:picChg>
      </pc:sldChg>
      <pc:sldChg chg="addSp delSp modSp mod modNotesTx">
        <pc:chgData name="Christine Downs" userId="e8ba56e2-84b9-4685-891c-6c388ea40c87" providerId="ADAL" clId="{94DC6B78-C0BF-4EB1-A7D8-0097226BA861}" dt="2024-12-02T18:27:06.243" v="21" actId="1076"/>
        <pc:sldMkLst>
          <pc:docMk/>
          <pc:sldMk cId="2478823079" sldId="4866"/>
        </pc:sldMkLst>
        <pc:spChg chg="mod">
          <ac:chgData name="Christine Downs" userId="e8ba56e2-84b9-4685-891c-6c388ea40c87" providerId="ADAL" clId="{94DC6B78-C0BF-4EB1-A7D8-0097226BA861}" dt="2024-12-02T18:26:06.823" v="8" actId="20577"/>
          <ac:spMkLst>
            <pc:docMk/>
            <pc:sldMk cId="2478823079" sldId="4866"/>
            <ac:spMk id="2" creationId="{BDCE555D-6515-4DAD-8DFA-CB7DD812E72F}"/>
          </ac:spMkLst>
        </pc:spChg>
        <pc:picChg chg="del">
          <ac:chgData name="Christine Downs" userId="e8ba56e2-84b9-4685-891c-6c388ea40c87" providerId="ADAL" clId="{94DC6B78-C0BF-4EB1-A7D8-0097226BA861}" dt="2024-12-02T18:26:40.440" v="15" actId="478"/>
          <ac:picMkLst>
            <pc:docMk/>
            <pc:sldMk cId="2478823079" sldId="4866"/>
            <ac:picMk id="5" creationId="{98A25A53-0F0F-28BA-CD81-338D5D07C679}"/>
          </ac:picMkLst>
        </pc:picChg>
        <pc:picChg chg="add mod">
          <ac:chgData name="Christine Downs" userId="e8ba56e2-84b9-4685-891c-6c388ea40c87" providerId="ADAL" clId="{94DC6B78-C0BF-4EB1-A7D8-0097226BA861}" dt="2024-12-02T18:27:06.243" v="21" actId="1076"/>
          <ac:picMkLst>
            <pc:docMk/>
            <pc:sldMk cId="2478823079" sldId="4866"/>
            <ac:picMk id="6" creationId="{6D9C9D89-BE53-A5E6-1724-0D68A9F6C270}"/>
          </ac:picMkLst>
        </pc:picChg>
      </pc:sldChg>
      <pc:sldChg chg="addSp delSp modSp add mod">
        <pc:chgData name="Christine Downs" userId="e8ba56e2-84b9-4685-891c-6c388ea40c87" providerId="ADAL" clId="{94DC6B78-C0BF-4EB1-A7D8-0097226BA861}" dt="2024-12-02T18:38:40.281" v="557" actId="20577"/>
        <pc:sldMkLst>
          <pc:docMk/>
          <pc:sldMk cId="3809448532" sldId="4867"/>
        </pc:sldMkLst>
        <pc:spChg chg="add mod">
          <ac:chgData name="Christine Downs" userId="e8ba56e2-84b9-4685-891c-6c388ea40c87" providerId="ADAL" clId="{94DC6B78-C0BF-4EB1-A7D8-0097226BA861}" dt="2024-12-02T18:37:44.799" v="505" actId="1076"/>
          <ac:spMkLst>
            <pc:docMk/>
            <pc:sldMk cId="3809448532" sldId="4867"/>
            <ac:spMk id="2" creationId="{DEC3E1FF-65CA-0833-56BD-A177AEF6A14B}"/>
          </ac:spMkLst>
        </pc:spChg>
        <pc:spChg chg="mod">
          <ac:chgData name="Christine Downs" userId="e8ba56e2-84b9-4685-891c-6c388ea40c87" providerId="ADAL" clId="{94DC6B78-C0BF-4EB1-A7D8-0097226BA861}" dt="2024-12-02T18:38:40.281" v="557" actId="20577"/>
          <ac:spMkLst>
            <pc:docMk/>
            <pc:sldMk cId="3809448532" sldId="4867"/>
            <ac:spMk id="7" creationId="{90A367EE-8D95-3831-D111-56EFC476F509}"/>
          </ac:spMkLst>
        </pc:spChg>
        <pc:spChg chg="add mod">
          <ac:chgData name="Christine Downs" userId="e8ba56e2-84b9-4685-891c-6c388ea40c87" providerId="ADAL" clId="{94DC6B78-C0BF-4EB1-A7D8-0097226BA861}" dt="2024-12-02T18:37:41.904" v="504" actId="1076"/>
          <ac:spMkLst>
            <pc:docMk/>
            <pc:sldMk cId="3809448532" sldId="4867"/>
            <ac:spMk id="12" creationId="{9D31FAAC-F381-92C1-364C-E8BF07223C4D}"/>
          </ac:spMkLst>
        </pc:spChg>
        <pc:spChg chg="add del">
          <ac:chgData name="Christine Downs" userId="e8ba56e2-84b9-4685-891c-6c388ea40c87" providerId="ADAL" clId="{94DC6B78-C0BF-4EB1-A7D8-0097226BA861}" dt="2024-12-02T18:33:12.267" v="182" actId="478"/>
          <ac:spMkLst>
            <pc:docMk/>
            <pc:sldMk cId="3809448532" sldId="4867"/>
            <ac:spMk id="17" creationId="{9B6F2E12-FE6F-390D-D771-EADD4D0D751E}"/>
          </ac:spMkLst>
        </pc:spChg>
        <pc:spChg chg="add del mod">
          <ac:chgData name="Christine Downs" userId="e8ba56e2-84b9-4685-891c-6c388ea40c87" providerId="ADAL" clId="{94DC6B78-C0BF-4EB1-A7D8-0097226BA861}" dt="2024-12-02T18:33:53.933" v="189" actId="478"/>
          <ac:spMkLst>
            <pc:docMk/>
            <pc:sldMk cId="3809448532" sldId="4867"/>
            <ac:spMk id="18" creationId="{FB5F3CBC-E41A-A601-DF7D-2E666583955D}"/>
          </ac:spMkLst>
        </pc:spChg>
        <pc:spChg chg="add mod">
          <ac:chgData name="Christine Downs" userId="e8ba56e2-84b9-4685-891c-6c388ea40c87" providerId="ADAL" clId="{94DC6B78-C0BF-4EB1-A7D8-0097226BA861}" dt="2024-12-02T18:35:12.076" v="305" actId="122"/>
          <ac:spMkLst>
            <pc:docMk/>
            <pc:sldMk cId="3809448532" sldId="4867"/>
            <ac:spMk id="19" creationId="{C35ECA17-EE51-FBBD-73F7-846C0BBCDB4F}"/>
          </ac:spMkLst>
        </pc:spChg>
        <pc:spChg chg="add mod">
          <ac:chgData name="Christine Downs" userId="e8ba56e2-84b9-4685-891c-6c388ea40c87" providerId="ADAL" clId="{94DC6B78-C0BF-4EB1-A7D8-0097226BA861}" dt="2024-12-02T18:38:25.101" v="556" actId="20577"/>
          <ac:spMkLst>
            <pc:docMk/>
            <pc:sldMk cId="3809448532" sldId="4867"/>
            <ac:spMk id="22" creationId="{0D886DD5-147A-F15C-B64A-32D4F7E94FA8}"/>
          </ac:spMkLst>
        </pc:spChg>
        <pc:cxnChg chg="add mod">
          <ac:chgData name="Christine Downs" userId="e8ba56e2-84b9-4685-891c-6c388ea40c87" providerId="ADAL" clId="{94DC6B78-C0BF-4EB1-A7D8-0097226BA861}" dt="2024-12-02T18:32:57.369" v="179" actId="14100"/>
          <ac:cxnSpMkLst>
            <pc:docMk/>
            <pc:sldMk cId="3809448532" sldId="4867"/>
            <ac:cxnSpMk id="5" creationId="{1F1EC639-0547-1478-5A94-66EB149762A1}"/>
          </ac:cxnSpMkLst>
        </pc:cxnChg>
        <pc:cxnChg chg="add mod">
          <ac:chgData name="Christine Downs" userId="e8ba56e2-84b9-4685-891c-6c388ea40c87" providerId="ADAL" clId="{94DC6B78-C0BF-4EB1-A7D8-0097226BA861}" dt="2024-12-02T18:32:48.793" v="177" actId="14100"/>
          <ac:cxnSpMkLst>
            <pc:docMk/>
            <pc:sldMk cId="3809448532" sldId="4867"/>
            <ac:cxnSpMk id="10" creationId="{9C634042-F9B5-3A1D-1F82-52FA46BE0DEB}"/>
          </ac:cxnSpMkLst>
        </pc:cxnChg>
        <pc:cxnChg chg="add mod">
          <ac:chgData name="Christine Downs" userId="e8ba56e2-84b9-4685-891c-6c388ea40c87" providerId="ADAL" clId="{94DC6B78-C0BF-4EB1-A7D8-0097226BA861}" dt="2024-12-02T18:34:41.397" v="245" actId="14100"/>
          <ac:cxnSpMkLst>
            <pc:docMk/>
            <pc:sldMk cId="3809448532" sldId="4867"/>
            <ac:cxnSpMk id="20" creationId="{FF947C73-C89A-556D-5F11-9EBB93BD44E7}"/>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Listen while others are speaking​</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Raise hand</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solidFill>
                <a:schemeClr val="bg1"/>
              </a:solidFill>
              <a:latin typeface="Hind Vadodara"/>
              <a:cs typeface="Hind Vadodara"/>
            </a:rPr>
            <a:t>Presentation Content:</a:t>
          </a:r>
          <a:endParaRPr lang="en-US" b="0" i="0" u="none" strike="noStrike" cap="none" baseline="0" noProof="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Glows &amp; Grows: Classroom Practices &amp; Assessment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dgm:spPr/>
      <dgm:t>
        <a:bodyPr/>
        <a:lstStyle/>
        <a:p>
          <a:pPr rtl="0">
            <a:buFont typeface="Arial" panose="020B0604020202020204" pitchFamily="34" charset="0"/>
            <a:buChar char="•"/>
          </a:pPr>
          <a:r>
            <a:rPr lang="en-US" b="0" i="0" dirty="0">
              <a:solidFill>
                <a:schemeClr val="tx1"/>
              </a:solidFill>
              <a:latin typeface="Hind Vadodara"/>
              <a:cs typeface="Hind Vadodara"/>
            </a:rPr>
            <a:t>Discuss with team integration &amp; alignment content. What other practice models should be integrated with PBIS supports? </a:t>
          </a:r>
          <a:r>
            <a:rPr lang="en-US" b="1" i="0" dirty="0">
              <a:solidFill>
                <a:schemeClr val="tx1"/>
              </a:solidFill>
              <a:latin typeface="Hind Vadodara"/>
              <a:cs typeface="Hind Vadodara"/>
            </a:rPr>
            <a:t>– Complete alignment activity and add to Google Folder.</a:t>
          </a:r>
          <a:endParaRPr lang="en-US" b="0" i="0" dirty="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539F6CFE-DDFD-465C-9CE7-83A9EFEFB72A}">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Integration &amp; Alignment</a:t>
          </a:r>
        </a:p>
      </dgm:t>
    </dgm:pt>
    <dgm:pt modelId="{F0CDE630-A1CD-4DE4-98C5-2D067E6658EB}" type="parTrans" cxnId="{87479C94-72C0-4983-A1CD-4E70C24FE191}">
      <dgm:prSet/>
      <dgm:spPr/>
      <dgm:t>
        <a:bodyPr/>
        <a:lstStyle/>
        <a:p>
          <a:endParaRPr lang="en-US"/>
        </a:p>
      </dgm:t>
    </dgm:pt>
    <dgm:pt modelId="{FE1D85A4-546F-47B7-8BFC-D63662F787F3}" type="sibTrans" cxnId="{87479C94-72C0-4983-A1CD-4E70C24FE191}">
      <dgm:prSet/>
      <dgm:spPr/>
      <dgm:t>
        <a:bodyPr/>
        <a:lstStyle/>
        <a:p>
          <a:endParaRPr lang="en-US"/>
        </a:p>
      </dgm:t>
    </dgm:pt>
    <dgm:pt modelId="{E448509D-EA93-478E-B313-4E13BBA4670C}">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Fidelity Assessment: Walkthrough Planning</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42247219-C5A4-4FF1-9309-A059A066DDCB}">
      <dgm:prSet phldr="0"/>
      <dgm:spPr/>
      <dgm:t>
        <a:bodyPr/>
        <a:lstStyle/>
        <a:p>
          <a:pPr rtl="0"/>
          <a:r>
            <a:rPr lang="en-US" b="0" i="0" dirty="0">
              <a:latin typeface="Hind Vadodara"/>
              <a:cs typeface="Hind Vadodara"/>
            </a:rPr>
            <a:t>Work with team to plan and complete the TFI walkthrough prior to January Team training.</a:t>
          </a:r>
        </a:p>
      </dgm:t>
    </dgm:pt>
    <dgm:pt modelId="{5F254D2F-2E26-4C40-A022-F8613A79B636}" type="parTrans" cxnId="{60103F17-5BD8-4B84-BC34-DDDDDA65D668}">
      <dgm:prSet/>
      <dgm:spPr/>
      <dgm:t>
        <a:bodyPr/>
        <a:lstStyle/>
        <a:p>
          <a:endParaRPr lang="en-US"/>
        </a:p>
      </dgm:t>
    </dgm:pt>
    <dgm:pt modelId="{E11955E9-BAF6-4996-AE37-B139BBFE6FB4}" type="sibTrans" cxnId="{60103F17-5BD8-4B84-BC34-DDDDDA65D66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777910C-D614-490F-B817-C25C2733DB48}" type="presOf" srcId="{88926E0B-BFF6-E944-B1DF-44240C496CA1}" destId="{1B39FE62-9822-43D6-A8AA-85DD7F2BE897}" srcOrd="0" destOrd="0" presId="urn:microsoft.com/office/officeart/2005/8/layout/list1"/>
    <dgm:cxn modelId="{2FD0210D-DA74-43D7-B555-285571CB0A63}" srcId="{76937503-7550-41B3-8D88-C860E600B4A5}" destId="{E448509D-EA93-478E-B313-4E13BBA4670C}" srcOrd="2" destOrd="0" parTransId="{D48F45C2-9FCC-448C-823E-5063FB42E31D}" sibTransId="{BA021CFA-1E08-47AD-9C39-E74CD7FDC2CE}"/>
    <dgm:cxn modelId="{60103F17-5BD8-4B84-BC34-DDDDDA65D668}" srcId="{88926E0B-BFF6-E944-B1DF-44240C496CA1}" destId="{42247219-C5A4-4FF1-9309-A059A066DDCB}" srcOrd="1" destOrd="0" parTransId="{5F254D2F-2E26-4C40-A022-F8613A79B636}" sibTransId="{E11955E9-BAF6-4996-AE37-B139BBFE6FB4}"/>
    <dgm:cxn modelId="{D64D621D-701F-427E-B4BA-E9CD0D2AE464}" type="presOf" srcId="{42247219-C5A4-4FF1-9309-A059A066DDCB}" destId="{183C8042-F222-4C5B-948A-CA63CABAB28E}" srcOrd="0" destOrd="1" presId="urn:microsoft.com/office/officeart/2005/8/layout/list1"/>
    <dgm:cxn modelId="{227F2C52-9BE0-480B-844E-DBFEAA02CE8E}" type="presOf" srcId="{88926E0B-BFF6-E944-B1DF-44240C496CA1}" destId="{3EE32B02-DB9E-4A32-B892-2B06787A9E31}"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55324459-0F68-44CE-8BB6-07CC8C6E16EC}" type="presOf" srcId="{B233C6D1-31FC-9E44-988B-1DE61F134A43}" destId="{CDAAD9AB-76BA-4F20-9C80-4020D86AF54F}"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7479C94-72C0-4983-A1CD-4E70C24FE191}" srcId="{76937503-7550-41B3-8D88-C860E600B4A5}" destId="{539F6CFE-DDFD-465C-9CE7-83A9EFEFB72A}" srcOrd="1" destOrd="0" parTransId="{F0CDE630-A1CD-4DE4-98C5-2D067E6658EB}" sibTransId="{FE1D85A4-546F-47B7-8BFC-D63662F787F3}"/>
    <dgm:cxn modelId="{195DB694-8AD3-4E97-8720-57DFBE971228}" srcId="{88926E0B-BFF6-E944-B1DF-44240C496CA1}" destId="{F8969D1F-C689-4B9B-9997-B3701F97745B}" srcOrd="0" destOrd="0" parTransId="{EEE15F74-EDF8-48FC-9F7F-B001C7815275}" sibTransId="{A1E6D4A7-DA89-4A8B-A2C1-619F1A15E6EA}"/>
    <dgm:cxn modelId="{A198979D-FBCB-4EAE-8A81-1CF3E2D15705}" type="presOf" srcId="{76937503-7550-41B3-8D88-C860E600B4A5}" destId="{3E253364-FB35-42F8-9CB7-634D0DF472D6}" srcOrd="0"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6F0E4EBD-CF07-4F8C-915E-104609CB016F}" type="presOf" srcId="{F8969D1F-C689-4B9B-9997-B3701F97745B}" destId="{183C8042-F222-4C5B-948A-CA63CABAB28E}" srcOrd="0" destOrd="0" presId="urn:microsoft.com/office/officeart/2005/8/layout/list1"/>
    <dgm:cxn modelId="{B6195FBF-1457-4303-898D-EBDEBBD71BF5}" type="presOf" srcId="{76937503-7550-41B3-8D88-C860E600B4A5}" destId="{24EE546A-203E-45A1-AB96-5A4CB77AC5EC}" srcOrd="1" destOrd="0" presId="urn:microsoft.com/office/officeart/2005/8/layout/list1"/>
    <dgm:cxn modelId="{5586DCBF-AA54-43A8-96BF-92BD8A46A71B}" type="presOf" srcId="{E448509D-EA93-478E-B313-4E13BBA4670C}" destId="{CDAAD9AB-76BA-4F20-9C80-4020D86AF54F}" srcOrd="0" destOrd="2" presId="urn:microsoft.com/office/officeart/2005/8/layout/list1"/>
    <dgm:cxn modelId="{48E7E3F4-8007-46A9-9F29-91AE88192236}" type="presOf" srcId="{539F6CFE-DDFD-465C-9CE7-83A9EFEFB72A}" destId="{CDAAD9AB-76BA-4F20-9C80-4020D86AF54F}" srcOrd="0" destOrd="1" presId="urn:microsoft.com/office/officeart/2005/8/layout/list1"/>
    <dgm:cxn modelId="{49990697-5013-4AA4-BF5B-6E7361262D7F}" type="presParOf" srcId="{107712AD-F0E7-8045-90F3-AA033147F7E7}" destId="{99F85151-3D39-4456-9783-D2B61E40612E}" srcOrd="0" destOrd="0" presId="urn:microsoft.com/office/officeart/2005/8/layout/list1"/>
    <dgm:cxn modelId="{FBA8C34B-5793-493D-8137-ECFA7D1E873D}" type="presParOf" srcId="{99F85151-3D39-4456-9783-D2B61E40612E}" destId="{3E253364-FB35-42F8-9CB7-634D0DF472D6}" srcOrd="0" destOrd="0" presId="urn:microsoft.com/office/officeart/2005/8/layout/list1"/>
    <dgm:cxn modelId="{D64B80CE-1CD0-4985-9276-2C0C5FDC91C9}" type="presParOf" srcId="{99F85151-3D39-4456-9783-D2B61E40612E}" destId="{24EE546A-203E-45A1-AB96-5A4CB77AC5EC}" srcOrd="1" destOrd="0" presId="urn:microsoft.com/office/officeart/2005/8/layout/list1"/>
    <dgm:cxn modelId="{969D7524-4404-44E0-80E8-3325DA9A686F}" type="presParOf" srcId="{107712AD-F0E7-8045-90F3-AA033147F7E7}" destId="{1DD4E0C0-9F60-4F65-BB07-79CA80226C0A}" srcOrd="1" destOrd="0" presId="urn:microsoft.com/office/officeart/2005/8/layout/list1"/>
    <dgm:cxn modelId="{C3949DC8-102C-4E3D-87F9-7EA80AAE5B38}" type="presParOf" srcId="{107712AD-F0E7-8045-90F3-AA033147F7E7}" destId="{CDAAD9AB-76BA-4F20-9C80-4020D86AF54F}" srcOrd="2" destOrd="0" presId="urn:microsoft.com/office/officeart/2005/8/layout/list1"/>
    <dgm:cxn modelId="{7C5B4B77-8260-4105-99A5-EFFA6CFD5FEA}" type="presParOf" srcId="{107712AD-F0E7-8045-90F3-AA033147F7E7}" destId="{5E61BAE6-473E-4263-8FBF-76A396FC3E1D}" srcOrd="3" destOrd="0" presId="urn:microsoft.com/office/officeart/2005/8/layout/list1"/>
    <dgm:cxn modelId="{EE8533AC-C052-4603-BF2E-5E5A163F82A5}" type="presParOf" srcId="{107712AD-F0E7-8045-90F3-AA033147F7E7}" destId="{EFD0C82B-9526-4A75-BFD7-201196E11AEE}" srcOrd="4" destOrd="0" presId="urn:microsoft.com/office/officeart/2005/8/layout/list1"/>
    <dgm:cxn modelId="{C0CD4436-8172-48B5-BA2E-EA1C7586E7EB}" type="presParOf" srcId="{EFD0C82B-9526-4A75-BFD7-201196E11AEE}" destId="{1B39FE62-9822-43D6-A8AA-85DD7F2BE897}" srcOrd="0" destOrd="0" presId="urn:microsoft.com/office/officeart/2005/8/layout/list1"/>
    <dgm:cxn modelId="{A49FB19D-60B8-4F75-A5A0-720F85AAB3C0}" type="presParOf" srcId="{EFD0C82B-9526-4A75-BFD7-201196E11AEE}" destId="{3EE32B02-DB9E-4A32-B892-2B06787A9E31}" srcOrd="1" destOrd="0" presId="urn:microsoft.com/office/officeart/2005/8/layout/list1"/>
    <dgm:cxn modelId="{B89023AB-1982-43DC-ABD4-151648633A63}" type="presParOf" srcId="{107712AD-F0E7-8045-90F3-AA033147F7E7}" destId="{52BC94D6-D06B-4B50-878A-29EB19C8CE02}" srcOrd="5" destOrd="0" presId="urn:microsoft.com/office/officeart/2005/8/layout/list1"/>
    <dgm:cxn modelId="{31CFC896-A519-4C95-BB09-192BB2EE8066}"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custLinFactNeighborX="-404" custLinFactNeighborY="-5511"/>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2_4" csCatId="accent2" phldr="1"/>
      <dgm:spPr/>
      <dgm:t>
        <a:bodyPr/>
        <a:lstStyle/>
        <a:p>
          <a:endParaRPr lang="en-US"/>
        </a:p>
      </dgm:t>
    </dgm:pt>
    <dgm:pt modelId="{82E49B3A-71FB-B44B-9782-E1490A7C14D4}">
      <dgm:prSet custT="1"/>
      <dgm:spPr/>
      <dgm:t>
        <a:bodyPr/>
        <a:lstStyle/>
        <a:p>
          <a:r>
            <a:rPr lang="en-US" sz="2000">
              <a:latin typeface="Hind Vadodara" panose="020B0604020202020204" charset="0"/>
              <a:cs typeface="Hind Vadodara" panose="020B0604020202020204" charset="0"/>
            </a:rPr>
            <a:t>1. Define the </a:t>
          </a:r>
          <a:r>
            <a:rPr lang="en-US" sz="2000" b="1">
              <a:latin typeface="Hind Vadodara" panose="020B0604020202020204" charset="0"/>
              <a:cs typeface="Hind Vadodara" panose="020B0604020202020204" charset="0"/>
            </a:rPr>
            <a:t>valued outcome(s)</a:t>
          </a:r>
          <a:r>
            <a:rPr lang="en-US" sz="2000">
              <a:latin typeface="Hind Vadodara" panose="020B0604020202020204" charset="0"/>
              <a:cs typeface="Hind Vadodara" panose="020B0604020202020204" charset="0"/>
            </a:rPr>
            <a:t>.</a:t>
          </a:r>
        </a:p>
      </dgm:t>
    </dgm:pt>
    <dgm:pt modelId="{2A397930-D4E7-EE49-BF79-EA7F8267FF60}" type="parTrans" cxnId="{3C85AE40-6966-1048-8CB6-432438F37FA0}">
      <dgm:prSet/>
      <dgm:spPr/>
      <dgm:t>
        <a:bodyPr/>
        <a:lstStyle/>
        <a:p>
          <a:endParaRPr lang="en-US" sz="3600">
            <a:latin typeface="Hind Vadodara" panose="020B0604020202020204" charset="0"/>
            <a:cs typeface="Hind Vadodara" panose="020B0604020202020204" charset="0"/>
          </a:endParaRPr>
        </a:p>
      </dgm:t>
    </dgm:pt>
    <dgm:pt modelId="{B33B3F44-8AF6-2A44-9E6E-008FA94F14C0}" type="sibTrans" cxnId="{3C85AE40-6966-1048-8CB6-432438F37FA0}">
      <dgm:prSet custT="1"/>
      <dgm:spPr/>
      <dgm:t>
        <a:bodyPr/>
        <a:lstStyle/>
        <a:p>
          <a:endParaRPr lang="en-US" sz="1200">
            <a:latin typeface="Hind Vadodara" panose="020B0604020202020204" charset="0"/>
            <a:cs typeface="Hind Vadodara" panose="020B0604020202020204" charset="0"/>
          </a:endParaRPr>
        </a:p>
      </dgm:t>
    </dgm:pt>
    <dgm:pt modelId="{AE39E101-670E-3941-9E0C-5B9E58959536}">
      <dgm:prSet custT="1"/>
      <dgm:spPr/>
      <dgm:t>
        <a:bodyPr/>
        <a:lstStyle/>
        <a:p>
          <a:r>
            <a:rPr lang="en-US" sz="2000">
              <a:latin typeface="Hind Vadodara" panose="020B0604020202020204" charset="0"/>
              <a:cs typeface="Hind Vadodara" panose="020B0604020202020204" charset="0"/>
            </a:rPr>
            <a:t>2. List </a:t>
          </a:r>
          <a:r>
            <a:rPr lang="en-US" sz="2000" b="1">
              <a:latin typeface="Hind Vadodara" panose="020B0604020202020204" charset="0"/>
              <a:cs typeface="Hind Vadodara" panose="020B0604020202020204" charset="0"/>
            </a:rPr>
            <a:t>related initiatives</a:t>
          </a:r>
          <a:r>
            <a:rPr lang="en-US" sz="2000">
              <a:latin typeface="Hind Vadodara" panose="020B0604020202020204" charset="0"/>
              <a:cs typeface="Hind Vadodara" panose="020B0604020202020204" charset="0"/>
            </a:rPr>
            <a:t>.</a:t>
          </a:r>
        </a:p>
      </dgm:t>
    </dgm:pt>
    <dgm:pt modelId="{4D0C2E3B-CC23-9248-B177-4468E5C9B1E5}" type="parTrans" cxnId="{BC582CA0-A846-0347-B9A0-A5F815B19FA6}">
      <dgm:prSet/>
      <dgm:spPr/>
      <dgm:t>
        <a:bodyPr/>
        <a:lstStyle/>
        <a:p>
          <a:endParaRPr lang="en-US" sz="3600">
            <a:latin typeface="Hind Vadodara" panose="020B0604020202020204" charset="0"/>
            <a:cs typeface="Hind Vadodara" panose="020B0604020202020204" charset="0"/>
          </a:endParaRPr>
        </a:p>
      </dgm:t>
    </dgm:pt>
    <dgm:pt modelId="{5321E671-A364-A44B-8E1A-D62A61AEBA31}" type="sibTrans" cxnId="{BC582CA0-A846-0347-B9A0-A5F815B19FA6}">
      <dgm:prSet custT="1"/>
      <dgm:spPr/>
      <dgm:t>
        <a:bodyPr/>
        <a:lstStyle/>
        <a:p>
          <a:endParaRPr lang="en-US" sz="1200">
            <a:latin typeface="Hind Vadodara" panose="020B0604020202020204" charset="0"/>
            <a:cs typeface="Hind Vadodara" panose="020B0604020202020204" charset="0"/>
          </a:endParaRPr>
        </a:p>
      </dgm:t>
    </dgm:pt>
    <dgm:pt modelId="{667CD73A-F423-8A45-801D-FBA84B632127}">
      <dgm:prSet custT="1"/>
      <dgm:spPr/>
      <dgm:t>
        <a:bodyPr/>
        <a:lstStyle/>
        <a:p>
          <a:r>
            <a:rPr lang="en-US" sz="2000">
              <a:solidFill>
                <a:schemeClr val="accent3"/>
              </a:solidFill>
              <a:latin typeface="Hind Vadodara" panose="020B0604020202020204" charset="0"/>
              <a:cs typeface="Hind Vadodara" panose="020B0604020202020204" charset="0"/>
            </a:rPr>
            <a:t>3. Identify </a:t>
          </a:r>
          <a:r>
            <a:rPr lang="en-US" sz="2000" b="1">
              <a:solidFill>
                <a:schemeClr val="accent3"/>
              </a:solidFill>
              <a:latin typeface="Hind Vadodara" panose="020B0604020202020204" charset="0"/>
              <a:cs typeface="Hind Vadodara" panose="020B0604020202020204" charset="0"/>
            </a:rPr>
            <a:t>core system features.</a:t>
          </a:r>
          <a:endParaRPr lang="en-US" sz="2000">
            <a:solidFill>
              <a:schemeClr val="accent3"/>
            </a:solidFill>
            <a:latin typeface="Hind Vadodara" panose="020B0604020202020204" charset="0"/>
            <a:cs typeface="Hind Vadodara" panose="020B0604020202020204" charset="0"/>
          </a:endParaRPr>
        </a:p>
      </dgm:t>
    </dgm:pt>
    <dgm:pt modelId="{531AA5FD-4902-EF43-8505-7ED8232F2166}" type="parTrans" cxnId="{44A9A155-7882-974C-B11D-559371255655}">
      <dgm:prSet/>
      <dgm:spPr/>
      <dgm:t>
        <a:bodyPr/>
        <a:lstStyle/>
        <a:p>
          <a:endParaRPr lang="en-US" sz="3600">
            <a:latin typeface="Hind Vadodara" panose="020B0604020202020204" charset="0"/>
            <a:cs typeface="Hind Vadodara" panose="020B0604020202020204" charset="0"/>
          </a:endParaRPr>
        </a:p>
      </dgm:t>
    </dgm:pt>
    <dgm:pt modelId="{95642011-BA37-CC45-8E86-7F3E172C6056}" type="sibTrans" cxnId="{44A9A155-7882-974C-B11D-559371255655}">
      <dgm:prSet custT="1"/>
      <dgm:spPr/>
      <dgm:t>
        <a:bodyPr/>
        <a:lstStyle/>
        <a:p>
          <a:endParaRPr lang="en-US" sz="1200">
            <a:latin typeface="Hind Vadodara" panose="020B0604020202020204" charset="0"/>
            <a:cs typeface="Hind Vadodara" panose="020B0604020202020204" charset="0"/>
          </a:endParaRPr>
        </a:p>
      </dgm:t>
    </dgm:pt>
    <dgm:pt modelId="{0082D749-68EB-6B49-B901-BC4ADF27757E}">
      <dgm:prSet custT="1"/>
      <dgm:spPr/>
      <dgm:t>
        <a:bodyPr/>
        <a:lstStyle/>
        <a:p>
          <a:r>
            <a:rPr lang="en-US" sz="2000">
              <a:solidFill>
                <a:schemeClr val="accent3"/>
              </a:solidFill>
              <a:latin typeface="Hind Vadodara" panose="020B0604020202020204" charset="0"/>
              <a:cs typeface="Hind Vadodara" panose="020B0604020202020204" charset="0"/>
            </a:rPr>
            <a:t>4. Analyze and </a:t>
          </a:r>
          <a:r>
            <a:rPr lang="en-US" sz="2000" b="1">
              <a:solidFill>
                <a:schemeClr val="accent3"/>
              </a:solidFill>
              <a:latin typeface="Hind Vadodara" panose="020B0604020202020204" charset="0"/>
              <a:cs typeface="Hind Vadodara" panose="020B0604020202020204" charset="0"/>
            </a:rPr>
            <a:t>make decisions </a:t>
          </a:r>
          <a:r>
            <a:rPr lang="en-US" sz="2000">
              <a:solidFill>
                <a:schemeClr val="accent3"/>
              </a:solidFill>
              <a:latin typeface="Hind Vadodara" panose="020B0604020202020204" charset="0"/>
              <a:cs typeface="Hind Vadodara" panose="020B0604020202020204" charset="0"/>
            </a:rPr>
            <a:t>for alignment.</a:t>
          </a:r>
        </a:p>
      </dgm:t>
    </dgm:pt>
    <dgm:pt modelId="{25B79068-66D0-364B-A5B4-FBE0D4923217}" type="sibTrans" cxnId="{7A700281-337B-E04D-9291-1AA08383A253}">
      <dgm:prSet custT="1"/>
      <dgm:spPr/>
      <dgm:t>
        <a:bodyPr/>
        <a:lstStyle/>
        <a:p>
          <a:endParaRPr lang="en-US" sz="1200">
            <a:latin typeface="Hind Vadodara" panose="020B0604020202020204" charset="0"/>
            <a:cs typeface="Hind Vadodara" panose="020B0604020202020204" charset="0"/>
          </a:endParaRPr>
        </a:p>
      </dgm:t>
    </dgm:pt>
    <dgm:pt modelId="{4E1029BA-27B3-F24A-A44D-4DC7E9FB27BF}" type="parTrans" cxnId="{7A700281-337B-E04D-9291-1AA08383A253}">
      <dgm:prSet/>
      <dgm:spPr/>
      <dgm:t>
        <a:bodyPr/>
        <a:lstStyle/>
        <a:p>
          <a:endParaRPr lang="en-US" sz="3600">
            <a:latin typeface="Hind Vadodara" panose="020B0604020202020204" charset="0"/>
            <a:cs typeface="Hind Vadodara" panose="020B0604020202020204" charset="0"/>
          </a:endParaRPr>
        </a:p>
      </dgm:t>
    </dgm:pt>
    <dgm:pt modelId="{C78C748B-3D67-2240-814B-68BF83D3D2D6}">
      <dgm:prSet custT="1"/>
      <dgm:spPr/>
      <dgm:t>
        <a:bodyPr/>
        <a:lstStyle/>
        <a:p>
          <a:r>
            <a:rPr lang="en-US" sz="2000">
              <a:latin typeface="Hind Vadodara" panose="020B0604020202020204" charset="0"/>
              <a:cs typeface="Hind Vadodara" panose="020B0604020202020204" charset="0"/>
            </a:rPr>
            <a:t>5. Design the </a:t>
          </a:r>
          <a:r>
            <a:rPr lang="en-US" sz="2000" b="1">
              <a:latin typeface="Hind Vadodara" panose="020B0604020202020204" charset="0"/>
              <a:cs typeface="Hind Vadodara" panose="020B0604020202020204" charset="0"/>
            </a:rPr>
            <a:t>plan for effective alignment</a:t>
          </a:r>
          <a:r>
            <a:rPr lang="en-US" sz="2000">
              <a:latin typeface="Hind Vadodara" panose="020B0604020202020204" charset="0"/>
              <a:cs typeface="Hind Vadodara" panose="020B0604020202020204" charset="0"/>
            </a:rPr>
            <a:t>.</a:t>
          </a:r>
          <a:endParaRPr lang="en-US" sz="2000">
            <a:effectLst/>
            <a:latin typeface="Hind Vadodara" panose="020B0604020202020204" charset="0"/>
            <a:cs typeface="Hind Vadodara" panose="020B0604020202020204" charset="0"/>
          </a:endParaRPr>
        </a:p>
      </dgm:t>
    </dgm:pt>
    <dgm:pt modelId="{EF0F8ABE-225A-B94C-89E9-F0E01345B848}" type="sib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63467D6D-8383-C748-853F-21826367350C}" type="par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E1B70261-E667-0E47-A1FB-49892EDC095B}" type="presOf" srcId="{82E49B3A-71FB-B44B-9782-E1490A7C14D4}" destId="{17BD6C7C-690E-8A42-8F1A-4FD0D07F6037}" srcOrd="0" destOrd="0" presId="urn:microsoft.com/office/officeart/2005/8/layout/process2"/>
    <dgm:cxn modelId="{D954B348-8B0C-8A48-84D2-126BA154BBAB}" type="presOf" srcId="{5321E671-A364-A44B-8E1A-D62A61AEBA31}" destId="{BEFEC713-22BA-7245-8FA8-4C8BA08ECA50}" srcOrd="1"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solidFill>
                <a:schemeClr val="bg1"/>
              </a:solidFill>
              <a:latin typeface="Hind Vadodara"/>
              <a:cs typeface="Hind Vadodara"/>
            </a:rPr>
            <a:t>Presentation Content:</a:t>
          </a:r>
          <a:endParaRPr lang="en-US" b="0" i="0" u="none" strike="noStrike" cap="none" baseline="0" noProof="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Glows &amp; Grows: Classroom Practices &amp; Assessment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dgm:spPr/>
      <dgm:t>
        <a:bodyPr/>
        <a:lstStyle/>
        <a:p>
          <a:pPr rtl="0">
            <a:buFont typeface="Arial" panose="020B0604020202020204" pitchFamily="34" charset="0"/>
            <a:buChar char="•"/>
          </a:pPr>
          <a:r>
            <a:rPr lang="en-US" b="0" i="0" dirty="0">
              <a:solidFill>
                <a:schemeClr val="tx1"/>
              </a:solidFill>
              <a:latin typeface="Hind Vadodara"/>
              <a:cs typeface="Hind Vadodara"/>
            </a:rPr>
            <a:t>Discuss with team integration &amp; alignment content. What other practice models should be integrated with PBIS supports? </a:t>
          </a:r>
          <a:r>
            <a:rPr lang="en-US" b="1" i="0" dirty="0">
              <a:solidFill>
                <a:schemeClr val="tx1"/>
              </a:solidFill>
              <a:latin typeface="Hind Vadodara"/>
              <a:cs typeface="Hind Vadodara"/>
            </a:rPr>
            <a:t>– Complete alignment activity and add to Google Folder.</a:t>
          </a:r>
          <a:endParaRPr lang="en-US" b="0" i="0" dirty="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539F6CFE-DDFD-465C-9CE7-83A9EFEFB72A}">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Integration &amp; Alignment</a:t>
          </a:r>
        </a:p>
      </dgm:t>
    </dgm:pt>
    <dgm:pt modelId="{F0CDE630-A1CD-4DE4-98C5-2D067E6658EB}" type="parTrans" cxnId="{87479C94-72C0-4983-A1CD-4E70C24FE191}">
      <dgm:prSet/>
      <dgm:spPr/>
      <dgm:t>
        <a:bodyPr/>
        <a:lstStyle/>
        <a:p>
          <a:endParaRPr lang="en-US"/>
        </a:p>
      </dgm:t>
    </dgm:pt>
    <dgm:pt modelId="{FE1D85A4-546F-47B7-8BFC-D63662F787F3}" type="sibTrans" cxnId="{87479C94-72C0-4983-A1CD-4E70C24FE191}">
      <dgm:prSet/>
      <dgm:spPr/>
      <dgm:t>
        <a:bodyPr/>
        <a:lstStyle/>
        <a:p>
          <a:endParaRPr lang="en-US"/>
        </a:p>
      </dgm:t>
    </dgm:pt>
    <dgm:pt modelId="{E448509D-EA93-478E-B313-4E13BBA4670C}">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Fidelity Assessment: Walkthrough Planning</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42247219-C5A4-4FF1-9309-A059A066DDCB}">
      <dgm:prSet phldr="0"/>
      <dgm:spPr/>
      <dgm:t>
        <a:bodyPr/>
        <a:lstStyle/>
        <a:p>
          <a:pPr rtl="0"/>
          <a:r>
            <a:rPr lang="en-US" b="0" i="0">
              <a:latin typeface="Hind Vadodara"/>
              <a:cs typeface="Hind Vadodara"/>
            </a:rPr>
            <a:t>Work with team to plan and complete the TFI walkthrough prior to January Team training.</a:t>
          </a:r>
        </a:p>
      </dgm:t>
    </dgm:pt>
    <dgm:pt modelId="{5F254D2F-2E26-4C40-A022-F8613A79B636}" type="parTrans" cxnId="{60103F17-5BD8-4B84-BC34-DDDDDA65D668}">
      <dgm:prSet/>
      <dgm:spPr/>
      <dgm:t>
        <a:bodyPr/>
        <a:lstStyle/>
        <a:p>
          <a:endParaRPr lang="en-US"/>
        </a:p>
      </dgm:t>
    </dgm:pt>
    <dgm:pt modelId="{E11955E9-BAF6-4996-AE37-B139BBFE6FB4}" type="sibTrans" cxnId="{60103F17-5BD8-4B84-BC34-DDDDDA65D66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777910C-D614-490F-B817-C25C2733DB48}" type="presOf" srcId="{88926E0B-BFF6-E944-B1DF-44240C496CA1}" destId="{1B39FE62-9822-43D6-A8AA-85DD7F2BE897}" srcOrd="0" destOrd="0" presId="urn:microsoft.com/office/officeart/2005/8/layout/list1"/>
    <dgm:cxn modelId="{2FD0210D-DA74-43D7-B555-285571CB0A63}" srcId="{76937503-7550-41B3-8D88-C860E600B4A5}" destId="{E448509D-EA93-478E-B313-4E13BBA4670C}" srcOrd="2" destOrd="0" parTransId="{D48F45C2-9FCC-448C-823E-5063FB42E31D}" sibTransId="{BA021CFA-1E08-47AD-9C39-E74CD7FDC2CE}"/>
    <dgm:cxn modelId="{60103F17-5BD8-4B84-BC34-DDDDDA65D668}" srcId="{88926E0B-BFF6-E944-B1DF-44240C496CA1}" destId="{42247219-C5A4-4FF1-9309-A059A066DDCB}" srcOrd="1" destOrd="0" parTransId="{5F254D2F-2E26-4C40-A022-F8613A79B636}" sibTransId="{E11955E9-BAF6-4996-AE37-B139BBFE6FB4}"/>
    <dgm:cxn modelId="{D64D621D-701F-427E-B4BA-E9CD0D2AE464}" type="presOf" srcId="{42247219-C5A4-4FF1-9309-A059A066DDCB}" destId="{183C8042-F222-4C5B-948A-CA63CABAB28E}" srcOrd="0" destOrd="1" presId="urn:microsoft.com/office/officeart/2005/8/layout/list1"/>
    <dgm:cxn modelId="{227F2C52-9BE0-480B-844E-DBFEAA02CE8E}" type="presOf" srcId="{88926E0B-BFF6-E944-B1DF-44240C496CA1}" destId="{3EE32B02-DB9E-4A32-B892-2B06787A9E31}"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55324459-0F68-44CE-8BB6-07CC8C6E16EC}" type="presOf" srcId="{B233C6D1-31FC-9E44-988B-1DE61F134A43}" destId="{CDAAD9AB-76BA-4F20-9C80-4020D86AF54F}"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7479C94-72C0-4983-A1CD-4E70C24FE191}" srcId="{76937503-7550-41B3-8D88-C860E600B4A5}" destId="{539F6CFE-DDFD-465C-9CE7-83A9EFEFB72A}" srcOrd="1" destOrd="0" parTransId="{F0CDE630-A1CD-4DE4-98C5-2D067E6658EB}" sibTransId="{FE1D85A4-546F-47B7-8BFC-D63662F787F3}"/>
    <dgm:cxn modelId="{195DB694-8AD3-4E97-8720-57DFBE971228}" srcId="{88926E0B-BFF6-E944-B1DF-44240C496CA1}" destId="{F8969D1F-C689-4B9B-9997-B3701F97745B}" srcOrd="0" destOrd="0" parTransId="{EEE15F74-EDF8-48FC-9F7F-B001C7815275}" sibTransId="{A1E6D4A7-DA89-4A8B-A2C1-619F1A15E6EA}"/>
    <dgm:cxn modelId="{A198979D-FBCB-4EAE-8A81-1CF3E2D15705}" type="presOf" srcId="{76937503-7550-41B3-8D88-C860E600B4A5}" destId="{3E253364-FB35-42F8-9CB7-634D0DF472D6}" srcOrd="0"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6F0E4EBD-CF07-4F8C-915E-104609CB016F}" type="presOf" srcId="{F8969D1F-C689-4B9B-9997-B3701F97745B}" destId="{183C8042-F222-4C5B-948A-CA63CABAB28E}" srcOrd="0" destOrd="0" presId="urn:microsoft.com/office/officeart/2005/8/layout/list1"/>
    <dgm:cxn modelId="{B6195FBF-1457-4303-898D-EBDEBBD71BF5}" type="presOf" srcId="{76937503-7550-41B3-8D88-C860E600B4A5}" destId="{24EE546A-203E-45A1-AB96-5A4CB77AC5EC}" srcOrd="1" destOrd="0" presId="urn:microsoft.com/office/officeart/2005/8/layout/list1"/>
    <dgm:cxn modelId="{5586DCBF-AA54-43A8-96BF-92BD8A46A71B}" type="presOf" srcId="{E448509D-EA93-478E-B313-4E13BBA4670C}" destId="{CDAAD9AB-76BA-4F20-9C80-4020D86AF54F}" srcOrd="0" destOrd="2" presId="urn:microsoft.com/office/officeart/2005/8/layout/list1"/>
    <dgm:cxn modelId="{48E7E3F4-8007-46A9-9F29-91AE88192236}" type="presOf" srcId="{539F6CFE-DDFD-465C-9CE7-83A9EFEFB72A}" destId="{CDAAD9AB-76BA-4F20-9C80-4020D86AF54F}" srcOrd="0" destOrd="1" presId="urn:microsoft.com/office/officeart/2005/8/layout/list1"/>
    <dgm:cxn modelId="{49990697-5013-4AA4-BF5B-6E7361262D7F}" type="presParOf" srcId="{107712AD-F0E7-8045-90F3-AA033147F7E7}" destId="{99F85151-3D39-4456-9783-D2B61E40612E}" srcOrd="0" destOrd="0" presId="urn:microsoft.com/office/officeart/2005/8/layout/list1"/>
    <dgm:cxn modelId="{FBA8C34B-5793-493D-8137-ECFA7D1E873D}" type="presParOf" srcId="{99F85151-3D39-4456-9783-D2B61E40612E}" destId="{3E253364-FB35-42F8-9CB7-634D0DF472D6}" srcOrd="0" destOrd="0" presId="urn:microsoft.com/office/officeart/2005/8/layout/list1"/>
    <dgm:cxn modelId="{D64B80CE-1CD0-4985-9276-2C0C5FDC91C9}" type="presParOf" srcId="{99F85151-3D39-4456-9783-D2B61E40612E}" destId="{24EE546A-203E-45A1-AB96-5A4CB77AC5EC}" srcOrd="1" destOrd="0" presId="urn:microsoft.com/office/officeart/2005/8/layout/list1"/>
    <dgm:cxn modelId="{969D7524-4404-44E0-80E8-3325DA9A686F}" type="presParOf" srcId="{107712AD-F0E7-8045-90F3-AA033147F7E7}" destId="{1DD4E0C0-9F60-4F65-BB07-79CA80226C0A}" srcOrd="1" destOrd="0" presId="urn:microsoft.com/office/officeart/2005/8/layout/list1"/>
    <dgm:cxn modelId="{C3949DC8-102C-4E3D-87F9-7EA80AAE5B38}" type="presParOf" srcId="{107712AD-F0E7-8045-90F3-AA033147F7E7}" destId="{CDAAD9AB-76BA-4F20-9C80-4020D86AF54F}" srcOrd="2" destOrd="0" presId="urn:microsoft.com/office/officeart/2005/8/layout/list1"/>
    <dgm:cxn modelId="{7C5B4B77-8260-4105-99A5-EFFA6CFD5FEA}" type="presParOf" srcId="{107712AD-F0E7-8045-90F3-AA033147F7E7}" destId="{5E61BAE6-473E-4263-8FBF-76A396FC3E1D}" srcOrd="3" destOrd="0" presId="urn:microsoft.com/office/officeart/2005/8/layout/list1"/>
    <dgm:cxn modelId="{EE8533AC-C052-4603-BF2E-5E5A163F82A5}" type="presParOf" srcId="{107712AD-F0E7-8045-90F3-AA033147F7E7}" destId="{EFD0C82B-9526-4A75-BFD7-201196E11AEE}" srcOrd="4" destOrd="0" presId="urn:microsoft.com/office/officeart/2005/8/layout/list1"/>
    <dgm:cxn modelId="{C0CD4436-8172-48B5-BA2E-EA1C7586E7EB}" type="presParOf" srcId="{EFD0C82B-9526-4A75-BFD7-201196E11AEE}" destId="{1B39FE62-9822-43D6-A8AA-85DD7F2BE897}" srcOrd="0" destOrd="0" presId="urn:microsoft.com/office/officeart/2005/8/layout/list1"/>
    <dgm:cxn modelId="{A49FB19D-60B8-4F75-A5A0-720F85AAB3C0}" type="presParOf" srcId="{EFD0C82B-9526-4A75-BFD7-201196E11AEE}" destId="{3EE32B02-DB9E-4A32-B892-2B06787A9E31}" srcOrd="1" destOrd="0" presId="urn:microsoft.com/office/officeart/2005/8/layout/list1"/>
    <dgm:cxn modelId="{B89023AB-1982-43DC-ABD4-151648633A63}" type="presParOf" srcId="{107712AD-F0E7-8045-90F3-AA033147F7E7}" destId="{52BC94D6-D06B-4B50-878A-29EB19C8CE02}" srcOrd="5" destOrd="0" presId="urn:microsoft.com/office/officeart/2005/8/layout/list1"/>
    <dgm:cxn modelId="{31CFC896-A519-4C95-BB09-192BB2EE8066}"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Raise hand</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while others are speaking​</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8649"/>
          <a:ext cx="8585471" cy="1795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Glows &amp; Grows: Classroom Practices &amp; Assessment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Integration &amp; Alignment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Fidelity Assessment: Walkthrough Planning</a:t>
          </a:r>
        </a:p>
      </dsp:txBody>
      <dsp:txXfrm>
        <a:off x="87649" y="606298"/>
        <a:ext cx="8410173" cy="1620202"/>
      </dsp:txXfrm>
    </dsp:sp>
    <dsp:sp modelId="{24EE546A-203E-45A1-AB96-5A4CB77AC5EC}">
      <dsp:nvSpPr>
        <dsp:cNvPr id="0" name=""/>
        <dsp:cNvSpPr/>
      </dsp:nvSpPr>
      <dsp:spPr>
        <a:xfrm>
          <a:off x="429273" y="238209"/>
          <a:ext cx="600982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solidFill>
                <a:schemeClr val="bg1"/>
              </a:solidFill>
              <a:latin typeface="Hind Vadodara"/>
              <a:cs typeface="Hind Vadodara"/>
            </a:rPr>
            <a:t>Presentation Content:</a:t>
          </a:r>
          <a:endParaRPr lang="en-US" sz="1900" b="0" i="0" u="none" strike="noStrike" kern="1200" cap="none" baseline="0" noProof="0">
            <a:solidFill>
              <a:schemeClr val="bg1"/>
            </a:solidFill>
            <a:latin typeface="Hind Vadodara"/>
            <a:cs typeface="Hind Vadodara"/>
          </a:endParaRPr>
        </a:p>
      </dsp:txBody>
      <dsp:txXfrm>
        <a:off x="456653" y="265589"/>
        <a:ext cx="5955069" cy="506120"/>
      </dsp:txXfrm>
    </dsp:sp>
    <dsp:sp modelId="{183C8042-F222-4C5B-948A-CA63CABAB28E}">
      <dsp:nvSpPr>
        <dsp:cNvPr id="0" name=""/>
        <dsp:cNvSpPr/>
      </dsp:nvSpPr>
      <dsp:spPr>
        <a:xfrm>
          <a:off x="0" y="2697189"/>
          <a:ext cx="8585471" cy="25137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US" sz="1900" b="0" i="0" kern="1200" dirty="0">
              <a:solidFill>
                <a:schemeClr val="tx1"/>
              </a:solidFill>
              <a:latin typeface="Hind Vadodara"/>
              <a:cs typeface="Hind Vadodara"/>
            </a:rPr>
            <a:t>Discuss with team integration &amp; alignment content. What other practice models should be integrated with PBIS supports? </a:t>
          </a:r>
          <a:r>
            <a:rPr lang="en-US" sz="1900" b="1" i="0" kern="1200" dirty="0">
              <a:solidFill>
                <a:schemeClr val="tx1"/>
              </a:solidFill>
              <a:latin typeface="Hind Vadodara"/>
              <a:cs typeface="Hind Vadodara"/>
            </a:rPr>
            <a:t>– Complete alignment activity and add to Google Folder.</a:t>
          </a:r>
          <a:endParaRPr lang="en-US" sz="1900" b="0" i="0" kern="1200" dirty="0">
            <a:solidFill>
              <a:schemeClr val="tx1"/>
            </a:solidFill>
            <a:latin typeface="Hind Vadodara"/>
            <a:cs typeface="Hind Vadodara"/>
          </a:endParaRPr>
        </a:p>
        <a:p>
          <a:pPr marL="171450" lvl="1" indent="-171450" algn="l" defTabSz="844550" rtl="0">
            <a:lnSpc>
              <a:spcPct val="90000"/>
            </a:lnSpc>
            <a:spcBef>
              <a:spcPct val="0"/>
            </a:spcBef>
            <a:spcAft>
              <a:spcPct val="15000"/>
            </a:spcAft>
            <a:buChar char="•"/>
          </a:pPr>
          <a:r>
            <a:rPr lang="en-US" sz="1900" b="0" i="0" kern="1200" dirty="0">
              <a:latin typeface="Hind Vadodara"/>
              <a:cs typeface="Hind Vadodara"/>
            </a:rPr>
            <a:t>Work with team to plan and complete the TFI walkthrough prior to January Team training.</a:t>
          </a:r>
        </a:p>
      </dsp:txBody>
      <dsp:txXfrm>
        <a:off x="122709" y="2819898"/>
        <a:ext cx="8340053" cy="2268282"/>
      </dsp:txXfrm>
    </dsp:sp>
    <dsp:sp modelId="{3EE32B02-DB9E-4A32-B892-2B06787A9E31}">
      <dsp:nvSpPr>
        <dsp:cNvPr id="0" name=""/>
        <dsp:cNvSpPr/>
      </dsp:nvSpPr>
      <dsp:spPr>
        <a:xfrm>
          <a:off x="429273" y="2416749"/>
          <a:ext cx="600982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a:cs typeface="Hind Vadodara"/>
            </a:rPr>
            <a:t>Coaches’</a:t>
          </a:r>
          <a:r>
            <a:rPr lang="en-US" sz="1900" kern="1200">
              <a:latin typeface="Hind Vadodara"/>
              <a:cs typeface="Hind Vadodara"/>
            </a:rPr>
            <a:t> T</a:t>
          </a:r>
          <a:r>
            <a:rPr lang="en-US" sz="1900" b="0" i="0" kern="1200">
              <a:latin typeface="Hind Vadodara"/>
              <a:cs typeface="Hind Vadodara"/>
            </a:rPr>
            <a:t>asks:</a:t>
          </a:r>
          <a:endParaRPr lang="en-US" sz="1900" kern="1200">
            <a:latin typeface="Hind Vadodara"/>
            <a:cs typeface="Hind Vadodara"/>
          </a:endParaRPr>
        </a:p>
      </dsp:txBody>
      <dsp:txXfrm>
        <a:off x="456653" y="2444129"/>
        <a:ext cx="595506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025303" y="0"/>
          <a:ext cx="1495920" cy="1495920"/>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Systems</a:t>
          </a:r>
        </a:p>
      </dsp:txBody>
      <dsp:txXfrm>
        <a:off x="1224759" y="261786"/>
        <a:ext cx="1097008" cy="673164"/>
      </dsp:txXfrm>
    </dsp:sp>
    <dsp:sp modelId="{A7ADD6DF-9E47-4436-8F51-EE2A03365BEC}">
      <dsp:nvSpPr>
        <dsp:cNvPr id="0" name=""/>
        <dsp:cNvSpPr/>
      </dsp:nvSpPr>
      <dsp:spPr>
        <a:xfrm>
          <a:off x="1571125" y="966115"/>
          <a:ext cx="1495920" cy="1495920"/>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Data</a:t>
          </a:r>
        </a:p>
      </dsp:txBody>
      <dsp:txXfrm>
        <a:off x="2028627" y="1352561"/>
        <a:ext cx="897552" cy="822756"/>
      </dsp:txXfrm>
    </dsp:sp>
    <dsp:sp modelId="{2504F536-64A6-44EF-BAC7-150B15DF6968}">
      <dsp:nvSpPr>
        <dsp:cNvPr id="0" name=""/>
        <dsp:cNvSpPr/>
      </dsp:nvSpPr>
      <dsp:spPr>
        <a:xfrm>
          <a:off x="491569" y="966115"/>
          <a:ext cx="1495920" cy="149592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Practices</a:t>
          </a:r>
        </a:p>
      </dsp:txBody>
      <dsp:txXfrm>
        <a:off x="632435" y="1352561"/>
        <a:ext cx="897552" cy="822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625202" y="2714"/>
          <a:ext cx="3321594" cy="634773"/>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1. Define the </a:t>
          </a:r>
          <a:r>
            <a:rPr lang="en-US" sz="2000" b="1" kern="1200">
              <a:latin typeface="Hind Vadodara" panose="020B0604020202020204" charset="0"/>
              <a:cs typeface="Hind Vadodara" panose="020B0604020202020204" charset="0"/>
            </a:rPr>
            <a:t>valued outcome(s)</a:t>
          </a:r>
          <a:r>
            <a:rPr lang="en-US" sz="2000" kern="1200">
              <a:latin typeface="Hind Vadodara" panose="020B0604020202020204" charset="0"/>
              <a:cs typeface="Hind Vadodara" panose="020B0604020202020204" charset="0"/>
            </a:rPr>
            <a:t>.</a:t>
          </a:r>
        </a:p>
      </dsp:txBody>
      <dsp:txXfrm>
        <a:off x="643794" y="21306"/>
        <a:ext cx="3284410" cy="597589"/>
      </dsp:txXfrm>
    </dsp:sp>
    <dsp:sp modelId="{AB1215F8-2153-3E44-A7D1-A416563A7EE5}">
      <dsp:nvSpPr>
        <dsp:cNvPr id="0" name=""/>
        <dsp:cNvSpPr/>
      </dsp:nvSpPr>
      <dsp:spPr>
        <a:xfrm rot="5400000">
          <a:off x="2166979" y="653358"/>
          <a:ext cx="238040" cy="28564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677162"/>
        <a:ext cx="171388" cy="166628"/>
      </dsp:txXfrm>
    </dsp:sp>
    <dsp:sp modelId="{081EED3E-7607-8E4F-BD7B-A3E5A66EDCEA}">
      <dsp:nvSpPr>
        <dsp:cNvPr id="0" name=""/>
        <dsp:cNvSpPr/>
      </dsp:nvSpPr>
      <dsp:spPr>
        <a:xfrm>
          <a:off x="625202" y="954875"/>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2. List </a:t>
          </a:r>
          <a:r>
            <a:rPr lang="en-US" sz="2000" b="1" kern="1200">
              <a:latin typeface="Hind Vadodara" panose="020B0604020202020204" charset="0"/>
              <a:cs typeface="Hind Vadodara" panose="020B0604020202020204" charset="0"/>
            </a:rPr>
            <a:t>related initiatives</a:t>
          </a:r>
          <a:r>
            <a:rPr lang="en-US" sz="2000" kern="1200">
              <a:latin typeface="Hind Vadodara" panose="020B0604020202020204" charset="0"/>
              <a:cs typeface="Hind Vadodara" panose="020B0604020202020204" charset="0"/>
            </a:rPr>
            <a:t>.</a:t>
          </a:r>
        </a:p>
      </dsp:txBody>
      <dsp:txXfrm>
        <a:off x="643794" y="973467"/>
        <a:ext cx="3284410" cy="597589"/>
      </dsp:txXfrm>
    </dsp:sp>
    <dsp:sp modelId="{EFF85925-A1FD-F441-BBBF-29D201A24891}">
      <dsp:nvSpPr>
        <dsp:cNvPr id="0" name=""/>
        <dsp:cNvSpPr/>
      </dsp:nvSpPr>
      <dsp:spPr>
        <a:xfrm rot="5400000">
          <a:off x="2166979" y="1605518"/>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1629322"/>
        <a:ext cx="171388" cy="166628"/>
      </dsp:txXfrm>
    </dsp:sp>
    <dsp:sp modelId="{23F45AFC-16CC-6145-9CD4-55ED141B46D3}">
      <dsp:nvSpPr>
        <dsp:cNvPr id="0" name=""/>
        <dsp:cNvSpPr/>
      </dsp:nvSpPr>
      <dsp:spPr>
        <a:xfrm>
          <a:off x="625202" y="1907036"/>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dsp:txBody>
      <dsp:txXfrm>
        <a:off x="643794" y="1925628"/>
        <a:ext cx="3284410" cy="597589"/>
      </dsp:txXfrm>
    </dsp:sp>
    <dsp:sp modelId="{DCDED1C1-3FD1-E84A-AD0E-A45C21B7AB4B}">
      <dsp:nvSpPr>
        <dsp:cNvPr id="0" name=""/>
        <dsp:cNvSpPr/>
      </dsp:nvSpPr>
      <dsp:spPr>
        <a:xfrm rot="5400000">
          <a:off x="2166979" y="2557679"/>
          <a:ext cx="238040" cy="285648"/>
        </a:xfrm>
        <a:prstGeom prst="rightArrow">
          <a:avLst>
            <a:gd name="adj1" fmla="val 60000"/>
            <a:gd name="adj2" fmla="val 50000"/>
          </a:avLst>
        </a:prstGeom>
        <a:solidFill>
          <a:schemeClr val="accent2">
            <a:shade val="90000"/>
            <a:hueOff val="361060"/>
            <a:satOff val="-58341"/>
            <a:lumOff val="450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2581483"/>
        <a:ext cx="171388" cy="166628"/>
      </dsp:txXfrm>
    </dsp:sp>
    <dsp:sp modelId="{ABF7BC66-7FEB-9046-9F3C-45CF947B4AEF}">
      <dsp:nvSpPr>
        <dsp:cNvPr id="0" name=""/>
        <dsp:cNvSpPr/>
      </dsp:nvSpPr>
      <dsp:spPr>
        <a:xfrm>
          <a:off x="625202" y="2859197"/>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4. Analyze and </a:t>
          </a:r>
          <a:r>
            <a:rPr lang="en-US" sz="2000" b="1" kern="1200">
              <a:solidFill>
                <a:schemeClr val="accent3"/>
              </a:solidFill>
              <a:latin typeface="Hind Vadodara" panose="020B0604020202020204" charset="0"/>
              <a:cs typeface="Hind Vadodara" panose="020B0604020202020204" charset="0"/>
            </a:rPr>
            <a:t>make decisions </a:t>
          </a:r>
          <a:r>
            <a:rPr lang="en-US" sz="2000" kern="1200">
              <a:solidFill>
                <a:schemeClr val="accent3"/>
              </a:solidFill>
              <a:latin typeface="Hind Vadodara" panose="020B0604020202020204" charset="0"/>
              <a:cs typeface="Hind Vadodara" panose="020B0604020202020204" charset="0"/>
            </a:rPr>
            <a:t>for alignment.</a:t>
          </a:r>
        </a:p>
      </dsp:txBody>
      <dsp:txXfrm>
        <a:off x="643794" y="2877789"/>
        <a:ext cx="3284410" cy="597589"/>
      </dsp:txXfrm>
    </dsp:sp>
    <dsp:sp modelId="{203AF172-3161-1E4F-876E-A381D66D20E5}">
      <dsp:nvSpPr>
        <dsp:cNvPr id="0" name=""/>
        <dsp:cNvSpPr/>
      </dsp:nvSpPr>
      <dsp:spPr>
        <a:xfrm rot="5400000">
          <a:off x="2166979" y="3509840"/>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3533644"/>
        <a:ext cx="171388" cy="166628"/>
      </dsp:txXfrm>
    </dsp:sp>
    <dsp:sp modelId="{73D40FD2-AC48-7D4D-8C33-13A566EE2A52}">
      <dsp:nvSpPr>
        <dsp:cNvPr id="0" name=""/>
        <dsp:cNvSpPr/>
      </dsp:nvSpPr>
      <dsp:spPr>
        <a:xfrm>
          <a:off x="625202" y="3811358"/>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dsp:txBody>
      <dsp:txXfrm>
        <a:off x="643794" y="3829950"/>
        <a:ext cx="3284410" cy="597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8649"/>
          <a:ext cx="8585471" cy="1795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Glows &amp; Grows: Classroom Practices &amp; Assessment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Integration &amp; Alignment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Fidelity Assessment: Walkthrough Planning</a:t>
          </a:r>
        </a:p>
      </dsp:txBody>
      <dsp:txXfrm>
        <a:off x="87649" y="606298"/>
        <a:ext cx="8410173" cy="1620202"/>
      </dsp:txXfrm>
    </dsp:sp>
    <dsp:sp modelId="{24EE546A-203E-45A1-AB96-5A4CB77AC5EC}">
      <dsp:nvSpPr>
        <dsp:cNvPr id="0" name=""/>
        <dsp:cNvSpPr/>
      </dsp:nvSpPr>
      <dsp:spPr>
        <a:xfrm>
          <a:off x="429273" y="238209"/>
          <a:ext cx="600982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solidFill>
                <a:schemeClr val="bg1"/>
              </a:solidFill>
              <a:latin typeface="Hind Vadodara"/>
              <a:cs typeface="Hind Vadodara"/>
            </a:rPr>
            <a:t>Presentation Content:</a:t>
          </a:r>
          <a:endParaRPr lang="en-US" sz="1900" b="0" i="0" u="none" strike="noStrike" kern="1200" cap="none" baseline="0" noProof="0">
            <a:solidFill>
              <a:schemeClr val="bg1"/>
            </a:solidFill>
            <a:latin typeface="Hind Vadodara"/>
            <a:cs typeface="Hind Vadodara"/>
          </a:endParaRPr>
        </a:p>
      </dsp:txBody>
      <dsp:txXfrm>
        <a:off x="456653" y="265589"/>
        <a:ext cx="5955069" cy="506120"/>
      </dsp:txXfrm>
    </dsp:sp>
    <dsp:sp modelId="{183C8042-F222-4C5B-948A-CA63CABAB28E}">
      <dsp:nvSpPr>
        <dsp:cNvPr id="0" name=""/>
        <dsp:cNvSpPr/>
      </dsp:nvSpPr>
      <dsp:spPr>
        <a:xfrm>
          <a:off x="0" y="2697189"/>
          <a:ext cx="8585471" cy="25137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US" sz="1900" b="0" i="0" kern="1200" dirty="0">
              <a:solidFill>
                <a:schemeClr val="tx1"/>
              </a:solidFill>
              <a:latin typeface="Hind Vadodara"/>
              <a:cs typeface="Hind Vadodara"/>
            </a:rPr>
            <a:t>Discuss with team integration &amp; alignment content. What other practice models should be integrated with PBIS supports? </a:t>
          </a:r>
          <a:r>
            <a:rPr lang="en-US" sz="1900" b="1" i="0" kern="1200" dirty="0">
              <a:solidFill>
                <a:schemeClr val="tx1"/>
              </a:solidFill>
              <a:latin typeface="Hind Vadodara"/>
              <a:cs typeface="Hind Vadodara"/>
            </a:rPr>
            <a:t>– Complete alignment activity and add to Google Folder.</a:t>
          </a:r>
          <a:endParaRPr lang="en-US" sz="1900" b="0" i="0" kern="1200" dirty="0">
            <a:solidFill>
              <a:schemeClr val="tx1"/>
            </a:solidFill>
            <a:latin typeface="Hind Vadodara"/>
            <a:cs typeface="Hind Vadodara"/>
          </a:endParaRPr>
        </a:p>
        <a:p>
          <a:pPr marL="171450" lvl="1" indent="-171450" algn="l" defTabSz="844550" rtl="0">
            <a:lnSpc>
              <a:spcPct val="90000"/>
            </a:lnSpc>
            <a:spcBef>
              <a:spcPct val="0"/>
            </a:spcBef>
            <a:spcAft>
              <a:spcPct val="15000"/>
            </a:spcAft>
            <a:buChar char="•"/>
          </a:pPr>
          <a:r>
            <a:rPr lang="en-US" sz="1900" b="0" i="0" kern="1200">
              <a:latin typeface="Hind Vadodara"/>
              <a:cs typeface="Hind Vadodara"/>
            </a:rPr>
            <a:t>Work with team to plan and complete the TFI walkthrough prior to January Team training.</a:t>
          </a:r>
        </a:p>
      </dsp:txBody>
      <dsp:txXfrm>
        <a:off x="122709" y="2819898"/>
        <a:ext cx="8340053" cy="2268282"/>
      </dsp:txXfrm>
    </dsp:sp>
    <dsp:sp modelId="{3EE32B02-DB9E-4A32-B892-2B06787A9E31}">
      <dsp:nvSpPr>
        <dsp:cNvPr id="0" name=""/>
        <dsp:cNvSpPr/>
      </dsp:nvSpPr>
      <dsp:spPr>
        <a:xfrm>
          <a:off x="429273" y="2416749"/>
          <a:ext cx="600982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a:cs typeface="Hind Vadodara"/>
            </a:rPr>
            <a:t>Coaches’</a:t>
          </a:r>
          <a:r>
            <a:rPr lang="en-US" sz="1900" kern="1200">
              <a:latin typeface="Hind Vadodara"/>
              <a:cs typeface="Hind Vadodara"/>
            </a:rPr>
            <a:t> T</a:t>
          </a:r>
          <a:r>
            <a:rPr lang="en-US" sz="1900" b="0" i="0" kern="1200">
              <a:latin typeface="Hind Vadodara"/>
              <a:cs typeface="Hind Vadodara"/>
            </a:rPr>
            <a:t>asks:</a:t>
          </a:r>
          <a:endParaRPr lang="en-US" sz="1900" kern="1200">
            <a:latin typeface="Hind Vadodara"/>
            <a:cs typeface="Hind Vadodara"/>
          </a:endParaRPr>
        </a:p>
      </dsp:txBody>
      <dsp:txXfrm>
        <a:off x="456653" y="2444129"/>
        <a:ext cx="595506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pbis.org/video/social-emotional-learning-cultivating-essential-life-skills" TargetMode="External"/><Relationship Id="rId13" Type="http://schemas.openxmlformats.org/officeDocument/2006/relationships/hyperlink" Target="https://www.pbis.org/resource/addressing-the-growing-problem-of-domestic-sex-trafficking-in-minors-through-pbis" TargetMode="External"/><Relationship Id="rId3" Type="http://schemas.openxmlformats.org/officeDocument/2006/relationships/hyperlink" Target="https://www.pbis.org/resource/integrating-a-trauma-informed-approach-within-a-pbis-framework" TargetMode="External"/><Relationship Id="rId7" Type="http://schemas.openxmlformats.org/officeDocument/2006/relationships/hyperlink" Target="https://www.pbis.org/resource/teaching-social-emotional-competencies-within-a-pbis-framework" TargetMode="External"/><Relationship Id="rId12" Type="http://schemas.openxmlformats.org/officeDocument/2006/relationships/hyperlink" Target="https://www.pbis.org/resource/best-practices-in-universal-social-emotional-and-behavioral-screening-an-implementation-guid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pbis.org/video/pbis-forum-2019-interview-tim-knoster" TargetMode="External"/><Relationship Id="rId11" Type="http://schemas.openxmlformats.org/officeDocument/2006/relationships/hyperlink" Target="https://sebacademy.edc.org/alignment-activity" TargetMode="External"/><Relationship Id="rId5" Type="http://schemas.openxmlformats.org/officeDocument/2006/relationships/hyperlink" Target="https://www.pbis.org/video/session-a6-pbis-forum-2020-applying-the-multi-tiered-framework-to-suicide-prevention" TargetMode="External"/><Relationship Id="rId10" Type="http://schemas.openxmlformats.org/officeDocument/2006/relationships/hyperlink" Target="https://www.pbis.org/video/restorative-practices-in-pbis-sctg-webinar" TargetMode="External"/><Relationship Id="rId4" Type="http://schemas.openxmlformats.org/officeDocument/2006/relationships/hyperlink" Target="https://www.pbis.org/video/session-e1-pbis-forum-2020-integrating-a-trauma-informed-approach-within-a-pbis-framework" TargetMode="External"/><Relationship Id="rId9" Type="http://schemas.openxmlformats.org/officeDocument/2006/relationships/hyperlink" Target="https://www.pbis.org/resource/aligning-and-integrating-mental-health-and-pbis-to-build-priority-for-wellness" TargetMode="External"/><Relationship Id="rId14" Type="http://schemas.openxmlformats.org/officeDocument/2006/relationships/hyperlink" Target="https://www.pbis.org/resource/using-the-pbis-framework-to-address-the-opioid-crisis-in-school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mailto:accounts@pbisassessment.or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ebacademy.edc.org/alignment-activity"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go.edc.org/Cohort-9A-Evaluatio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go.edc.org/SEB-Academy-Event-Evaluatio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ebacademy.edc.org/classroom-management-observation-tool-cmo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We know that every year schools are asked to add more onto their task list.  It seems like just when schools are implementing near fidelity with one initiative or program another one gets thrown into the mix and we lose momentum with the last one.  But they all seem so similar to each other…why can’t we just stick with one. </a:t>
            </a:r>
          </a:p>
          <a:p>
            <a:endParaRPr lang="en-US"/>
          </a:p>
          <a:p>
            <a:r>
              <a:rPr lang="en-US"/>
              <a:t>We’re not saying these aren’t important to the health of your school climate but how do you fully integrate everything together?  We know PBIS has some explicit practices but mostly it’s an implementation framework that can be used to align initiatives and articulate a simplified message so that your stakeholders can support the overall improvement strategy rather then a series of disjointed practices that never get full attention.     The PBIS/MTSS approach is proactive preventative and focuses on tiers of intervention.   It’s within those systems and tiers that you can add new research and strategies to support your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There are 5 steps to take when thinking about Aligning initiatives.  </a:t>
            </a:r>
            <a:endParaRPr lang="en-US">
              <a:cs typeface="Calibri" panose="020F0502020204030204"/>
            </a:endParaRPr>
          </a:p>
          <a:p>
            <a:endParaRPr lang="en-US"/>
          </a:p>
          <a:p>
            <a:pPr marL="228600" indent="-228600">
              <a:buFont typeface="+mj-lt"/>
              <a:buAutoNum type="arabicPeriod"/>
            </a:pPr>
            <a:r>
              <a:rPr lang="en-US"/>
              <a:t>Define your  valued outcomes – Like a Positive School Culture</a:t>
            </a:r>
          </a:p>
          <a:p>
            <a:pPr marL="228600" indent="-228600">
              <a:buFont typeface="+mj-lt"/>
              <a:buAutoNum type="arabicPeriod"/>
            </a:pPr>
            <a:r>
              <a:rPr lang="en-US"/>
              <a:t>List your related initiatives – Like PBIS, SEL, mental health, Bully Prevention</a:t>
            </a:r>
          </a:p>
          <a:p>
            <a:pPr marL="228600" indent="-228600">
              <a:buFont typeface="+mj-lt"/>
              <a:buAutoNum type="arabicPeriod"/>
            </a:pPr>
            <a:r>
              <a:rPr lang="en-US"/>
              <a:t>Identify core system features – Such as Teaching Lessons or Acknowledging students</a:t>
            </a:r>
          </a:p>
          <a:p>
            <a:pPr marL="228600" indent="-228600">
              <a:buFont typeface="+mj-lt"/>
              <a:buAutoNum type="arabicPeriod"/>
            </a:pPr>
            <a:r>
              <a:rPr lang="en-US"/>
              <a:t>Analyze and make decisions  - How to combine PD Events</a:t>
            </a:r>
          </a:p>
          <a:p>
            <a:pPr marL="228600" indent="-228600">
              <a:buFont typeface="+mj-lt"/>
              <a:buAutoNum type="arabicPeriod"/>
            </a:pPr>
            <a:r>
              <a:rPr lang="en-US"/>
              <a:t>And plan for effective alignment – like combining teams and outcomes.</a:t>
            </a:r>
          </a:p>
          <a:p>
            <a:pPr marL="228600" indent="-228600">
              <a:buFont typeface="+mj-lt"/>
              <a:buAutoNum type="arabicPeriod"/>
            </a:pPr>
            <a:endParaRPr lang="en-US"/>
          </a:p>
          <a:p>
            <a:pPr marL="228600" indent="-228600">
              <a:buFont typeface="+mj-lt"/>
              <a:buAutoNum type="arabicPeriod"/>
            </a:pPr>
            <a:endParaRPr lang="en-US"/>
          </a:p>
          <a:p>
            <a:r>
              <a:rPr lang="en-US"/>
              <a:t>If you're interested in learning more about integration and alignment, you can download and read the "Technical guide for Alignment"  on </a:t>
            </a:r>
            <a:r>
              <a:rPr lang="en-US" err="1"/>
              <a:t>PBIS.org</a:t>
            </a:r>
            <a:endParaRPr lang="en-US">
              <a:cs typeface="Calibri"/>
            </a:endParaRPr>
          </a:p>
          <a:p>
            <a:r>
              <a:rPr lang="en-US"/>
              <a:t>You can use section 5C in your getting started workbook for more information. </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720D9-44EE-D24D-8065-87A5493CC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3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cs typeface="Calibri"/>
              </a:rPr>
              <a:t>This is the working Smarter Matrix which helps us see where we have overlap with our teams and initiatives. </a:t>
            </a:r>
          </a:p>
          <a:p>
            <a:endParaRPr lang="en-US">
              <a:cs typeface="Calibri"/>
            </a:endParaRPr>
          </a:p>
          <a:p>
            <a:r>
              <a:rPr lang="en-US">
                <a:cs typeface="Calibri"/>
              </a:rPr>
              <a:t>You can see right away that many of the initiatives have the same or similar purpose of improving behavior, They have the outcome goal of reducing office referrals which also seems related to Goal #3 in their School Improvement plan. and many also focus on ALL Students which is considered Tier 1.   They even have many of the same staff on the teams which becomes a time drain with so many meetings to schedule and attend. </a:t>
            </a:r>
          </a:p>
          <a:p>
            <a:endParaRPr lang="en-US">
              <a:cs typeface="Calibri"/>
            </a:endParaRPr>
          </a:p>
          <a:p>
            <a:r>
              <a:rPr lang="en-US">
                <a:cs typeface="Calibri"/>
              </a:rPr>
              <a:t>So isn’t it obvious that we should be combining efforts where we can?   We think 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8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Here is an example of The alignment activity you will work on this year.  This one seeks to align PBIS with SEL and Trauma Informed Practices.   This worksheet will help us align the Core System Features of each initiative.   Let’s take a closer look. </a:t>
            </a:r>
          </a:p>
          <a:p>
            <a:endParaRPr lang="en-US"/>
          </a:p>
          <a:p>
            <a:endParaRPr lang="en-US"/>
          </a:p>
          <a:p>
            <a:endParaRPr lang="en-US"/>
          </a:p>
          <a:p>
            <a:r>
              <a:rPr lang="en-US"/>
              <a:t>Alignment Worksheet: https://nepbis.org/wp-content/uploads/2018/11/Alignment-Activity-1.docx</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5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We start by identifying our initiatives and then listing the desired Outcomes for each – CLICK</a:t>
            </a:r>
          </a:p>
          <a:p>
            <a:r>
              <a:rPr lang="en-US"/>
              <a:t>We see that overall our goal here is to improve the school climate and culture. </a:t>
            </a:r>
            <a:endParaRPr lang="en-US">
              <a:cs typeface="Calibri"/>
            </a:endParaRPr>
          </a:p>
          <a:p>
            <a:endParaRPr lang="en-US"/>
          </a:p>
          <a:p>
            <a:r>
              <a:rPr lang="en-US"/>
              <a:t>Next we list the various practice set align the practices so you can see where they overlap. </a:t>
            </a:r>
            <a:endParaRPr lang="en-US">
              <a:cs typeface="Calibri"/>
            </a:endParaRPr>
          </a:p>
          <a:p>
            <a:endParaRPr lang="en-US"/>
          </a:p>
          <a:p>
            <a:r>
              <a:rPr lang="en-US"/>
              <a:t>All 3 initiatives have a vision statement component.  (we don’t need 3 separate statements but rather 1 that encompasses all 3 initiatives.)</a:t>
            </a:r>
            <a:endParaRPr lang="en-US">
              <a:cs typeface="Calibri"/>
            </a:endParaRPr>
          </a:p>
          <a:p>
            <a:endParaRPr lang="en-US"/>
          </a:p>
          <a:p>
            <a:r>
              <a:rPr lang="en-US"/>
              <a:t>We can also see other areas that overlap such as lessons and intervention strategies. </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7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The next ss to consider are Systems and Data – </a:t>
            </a:r>
          </a:p>
          <a:p>
            <a:endParaRPr lang="en-US"/>
          </a:p>
          <a:p>
            <a:r>
              <a:rPr lang="en-US"/>
              <a:t>You’ll want to list the team that was created to lead the initiative.  </a:t>
            </a:r>
          </a:p>
          <a:p>
            <a:r>
              <a:rPr lang="en-US"/>
              <a:t>Can they be combined?  Revisit your working smarter matrix and see if the same people are on multiple committees.   </a:t>
            </a:r>
          </a:p>
          <a:p>
            <a:endParaRPr lang="en-US"/>
          </a:p>
          <a:p>
            <a:r>
              <a:rPr lang="en-US"/>
              <a:t>Next think of the training for staff - </a:t>
            </a:r>
          </a:p>
          <a:p>
            <a:r>
              <a:rPr lang="en-US"/>
              <a:t>Can we create staff PD that covers all 3 topics so that staff understand their interconnectedness? </a:t>
            </a:r>
          </a:p>
          <a:p>
            <a:endParaRPr lang="en-US"/>
          </a:p>
          <a:p>
            <a:r>
              <a:rPr lang="en-US"/>
              <a:t>Finally, consider what Fidelity and outcome data you will use to determine fidelity and effectiveness. </a:t>
            </a:r>
          </a:p>
          <a:p>
            <a:endParaRPr lang="en-US"/>
          </a:p>
          <a:p>
            <a:r>
              <a:rPr lang="en-US"/>
              <a:t>Here you can see that ODR’s, Nurse and counselor visits and the school climate survey will be outcome measures for all 3 initiatives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54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67800C4-011D-6040-BDD6-375B1D8D8DD4}" type="slidenum">
              <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ln/>
        </p:spPr>
        <p:txBody>
          <a:bodyPr/>
          <a:lstStyle/>
          <a:p>
            <a:pPr>
              <a:spcBef>
                <a:spcPct val="0"/>
              </a:spcBef>
            </a:pPr>
            <a:r>
              <a:rPr lang="en-US"/>
              <a:t>For many schools who are returning to in person learning supporting students who have experienced high levels of stress and anxiety has become a priority.  You can see how the team can develop strategies and skills and incorporate them into their social curriculum.</a:t>
            </a:r>
            <a:endParaRPr lang="en-US">
              <a:ea typeface="ＭＳ Ｐゴシック" pitchFamily="34" charset="-128"/>
            </a:endParaRPr>
          </a:p>
          <a:p>
            <a:pPr>
              <a:spcBef>
                <a:spcPct val="0"/>
              </a:spcBef>
            </a:pPr>
            <a:endParaRPr lang="en-US"/>
          </a:p>
          <a:p>
            <a:pPr>
              <a:spcBef>
                <a:spcPct val="0"/>
              </a:spcBef>
            </a:pPr>
            <a:r>
              <a:rPr lang="en-US"/>
              <a:t>READ LUNCH Column -  it would be a matter of teaching skills to students.  – the matrix is the delivery mechanism to get skills out to EVERYONE!!!  </a:t>
            </a:r>
            <a:r>
              <a:rPr lang="en-US" baseline="0">
                <a:ea typeface="ＭＳ Ｐゴシック"/>
              </a:rPr>
              <a:t>It’s the common language and script used to teach, acknowledge, pre-correct</a:t>
            </a:r>
            <a:r>
              <a:rPr lang="en-US">
                <a:ea typeface="ＭＳ Ｐゴシック"/>
              </a:rPr>
              <a:t> </a:t>
            </a:r>
            <a:endParaRPr lang="en-US" baseline="0">
              <a:ea typeface="ＭＳ Ｐゴシック" pitchFamily="34" charset="-128"/>
              <a:cs typeface="Calibri"/>
            </a:endParaRPr>
          </a:p>
          <a:p>
            <a:pPr>
              <a:spcBef>
                <a:spcPct val="0"/>
              </a:spcBef>
            </a:pPr>
            <a:endParaRPr lang="en-US" baseline="0">
              <a:ea typeface="ＭＳ Ｐゴシック" pitchFamily="34" charset="-128"/>
            </a:endParaRPr>
          </a:p>
          <a:p>
            <a:pPr>
              <a:spcBef>
                <a:spcPct val="0"/>
              </a:spcBef>
            </a:pPr>
            <a:r>
              <a:rPr lang="en-US" baseline="0">
                <a:ea typeface="ＭＳ Ｐゴシック" pitchFamily="34" charset="-128"/>
              </a:rPr>
              <a:t>This allows all staff to use the same approach for teaching and supporting across the school day and throughout the year.  </a:t>
            </a:r>
          </a:p>
          <a:p>
            <a:pPr>
              <a:spcBef>
                <a:spcPct val="0"/>
              </a:spcBef>
            </a:pPr>
            <a:endParaRPr lang="en-US" baseline="0">
              <a:ea typeface="ＭＳ Ｐゴシック" pitchFamily="34" charset="-128"/>
            </a:endParaRPr>
          </a:p>
          <a:p>
            <a:pPr>
              <a:spcBef>
                <a:spcPct val="0"/>
              </a:spcBef>
            </a:pPr>
            <a:endParaRPr lang="en-US" baseline="0">
              <a:ea typeface="ＭＳ Ｐゴシック" pitchFamily="34" charset="-128"/>
              <a:cs typeface="Calibri"/>
            </a:endParaRPr>
          </a:p>
          <a:p>
            <a:pPr>
              <a:spcBef>
                <a:spcPct val="0"/>
              </a:spcBef>
            </a:pPr>
            <a:endParaRPr lang="en-US">
              <a:ea typeface="ＭＳ Ｐゴシック" pitchFamily="34" charset="-128"/>
              <a:cs typeface="Calibri"/>
            </a:endParaRPr>
          </a:p>
          <a:p>
            <a:pPr>
              <a:spcBef>
                <a:spcPct val="0"/>
              </a:spcBef>
            </a:pPr>
            <a:endParaRPr lang="en-US">
              <a:ea typeface="ＭＳ Ｐゴシック" pitchFamily="34" charset="-128"/>
              <a:cs typeface="Calibri"/>
            </a:endParaRPr>
          </a:p>
        </p:txBody>
      </p:sp>
    </p:spTree>
    <p:extLst>
      <p:ext uri="{BB962C8B-B14F-4D97-AF65-F5344CB8AC3E}">
        <p14:creationId xmlns:p14="http://schemas.microsoft.com/office/powerpoint/2010/main" val="13450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Does your school have universal SEL practices (e.g., a curriculum such as Second Step, Zones of Regulation Restorative practices, Responsive Classroom)? If you said yes…how are you integrating them currently?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baseline="0"/>
              <a:t>Specific behaviors are important and necessary, but we are also addressing social competency with all our students.</a:t>
            </a:r>
            <a:endParaRPr lang="en-US"/>
          </a:p>
          <a:p>
            <a:endParaRPr lang="en-US"/>
          </a:p>
          <a:p>
            <a:endParaRPr lang="en-US">
              <a:cs typeface="Calibri" panose="020F0502020204030204"/>
            </a:endParaRPr>
          </a:p>
          <a:p>
            <a:pPr>
              <a:spcBef>
                <a:spcPct val="0"/>
              </a:spcBef>
            </a:pPr>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97CD9-E82C-694D-AC14-5F98FA173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8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demonstrated in the sample, Trauma informed and restorative justice practices seamlessly integrated with PBIS and in fact have many of the same goals and outcomes.  </a:t>
            </a:r>
          </a:p>
          <a:p>
            <a:endParaRPr lang="en-US"/>
          </a:p>
          <a:p>
            <a:r>
              <a:rPr lang="en-US"/>
              <a:t>So why do them all?  Well, you don’t have to unless your data or climate indicate the need.  </a:t>
            </a:r>
          </a:p>
          <a:p>
            <a:endParaRPr lang="en-US"/>
          </a:p>
          <a:p>
            <a:r>
              <a:rPr lang="en-US"/>
              <a:t>Each practice addresses a need or group of needs such as avoiding retraumatizing students or restoring relationships after conflict.  You might have a gang prevention or bullying prevention program in your school that address those topics.  But no matter the program you should use the MTSS/ PBIS framework to address it.  Meaning you use your staff systems to inform and train staff, you use your teaching systems (advisory, SEL Block) to teach students, your communication systems to inform families and the broader community, and your data systems to analyzed your implementation and results. </a:t>
            </a:r>
          </a:p>
        </p:txBody>
      </p:sp>
      <p:sp>
        <p:nvSpPr>
          <p:cNvPr id="4" name="Slide Number Placeholder 3"/>
          <p:cNvSpPr>
            <a:spLocks noGrp="1"/>
          </p:cNvSpPr>
          <p:nvPr>
            <p:ph type="sldNum" sz="quarter" idx="5"/>
          </p:nvPr>
        </p:nvSpPr>
        <p:spPr/>
        <p:txBody>
          <a:bodyPr/>
          <a:lstStyle/>
          <a:p>
            <a:fld id="{B358C6E4-1B97-E048-A59E-FF1C87DF6577}" type="slidenum">
              <a:rPr lang="en-US" smtClean="0"/>
              <a:t>19</a:t>
            </a:fld>
            <a:endParaRPr lang="en-US"/>
          </a:p>
        </p:txBody>
      </p:sp>
    </p:spTree>
    <p:extLst>
      <p:ext uri="{BB962C8B-B14F-4D97-AF65-F5344CB8AC3E}">
        <p14:creationId xmlns:p14="http://schemas.microsoft.com/office/powerpoint/2010/main" val="23721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a:t>Follow these guidelines to effectively align and integrate your initiatives.</a:t>
            </a:r>
          </a:p>
          <a:p>
            <a:endParaRPr lang="en-US" sz="2000"/>
          </a:p>
          <a:p>
            <a:pPr marL="171450" indent="-171450">
              <a:buFont typeface="Arial" panose="020B0604020202020204" pitchFamily="34" charset="0"/>
              <a:buChar char="•"/>
            </a:pPr>
            <a:r>
              <a:rPr lang="en-US" sz="2000"/>
              <a:t>Always start at the organizational level if possible – Can or does the same person have administrative and budget authority over the various initiatives?  This can help to avoid redundancies in trainers, repetitive tasks, staffing and resources.  </a:t>
            </a:r>
          </a:p>
          <a:p>
            <a:pPr marL="171450" indent="-171450">
              <a:buFont typeface="Arial" panose="020B0604020202020204" pitchFamily="34" charset="0"/>
              <a:buChar char="•"/>
            </a:pPr>
            <a:endParaRPr lang="en-US" sz="2000"/>
          </a:p>
          <a:p>
            <a:pPr marL="171450" indent="-171450">
              <a:buFont typeface="Arial" panose="020B0604020202020204" pitchFamily="34" charset="0"/>
              <a:buChar char="•"/>
            </a:pPr>
            <a:r>
              <a:rPr lang="en-US" sz="2000"/>
              <a:t>Use your Working Smarter matrix to align your common outcomes and outcome measures</a:t>
            </a:r>
          </a:p>
          <a:p>
            <a:endParaRPr lang="en-US" sz="2000">
              <a:cs typeface="Calibri" panose="020F0502020204030204"/>
            </a:endParaRPr>
          </a:p>
          <a:p>
            <a:pPr marL="171450" indent="-171450">
              <a:buFont typeface="Arial" panose="020B0604020202020204" pitchFamily="34" charset="0"/>
              <a:buChar char="•"/>
            </a:pPr>
            <a:r>
              <a:rPr lang="en-US" sz="2000"/>
              <a:t>Align and integrate the common core features into your practices and PD to be as efficient as possible with your time and resources.  </a:t>
            </a:r>
          </a:p>
          <a:p>
            <a:endParaRPr lang="en-US" sz="2000"/>
          </a:p>
          <a:p>
            <a:pPr marL="171450" indent="-171450">
              <a:buFont typeface="Arial" panose="020B0604020202020204" pitchFamily="34" charset="0"/>
              <a:buChar char="•"/>
            </a:pPr>
            <a:r>
              <a:rPr lang="en-US" sz="2000"/>
              <a:t> Finally Resolve Logic Model Conflicts – Examine how everything flows together and resolve any issues where procedures might diverge. - such as one initiative might use Tangible reinforcers while another stresses only verbal feedback  - work with your team to come up with a collaborative workable protocol or solution</a:t>
            </a:r>
          </a:p>
          <a:p>
            <a:endParaRPr lang="en-US" sz="2000">
              <a:cs typeface="Calibri" panose="020F0502020204030204"/>
            </a:endParaRPr>
          </a:p>
          <a:p>
            <a:endParaRPr lang="en-US" sz="2000">
              <a:cs typeface="Calibri" panose="020F0502020204030204"/>
            </a:endParaRPr>
          </a:p>
          <a:p>
            <a:pPr>
              <a:buFont typeface="Wingdings" charset="2"/>
              <a:buNone/>
            </a:pPr>
            <a:endParaRPr lang="en-US" sz="2000"/>
          </a:p>
        </p:txBody>
      </p:sp>
    </p:spTree>
    <p:extLst>
      <p:ext uri="{BB962C8B-B14F-4D97-AF65-F5344CB8AC3E}">
        <p14:creationId xmlns:p14="http://schemas.microsoft.com/office/powerpoint/2010/main" val="302391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Over this year work to complete the Integration and Alignment Activity that can be found on the platform. </a:t>
            </a:r>
          </a:p>
          <a:p>
            <a:pPr marL="158750" indent="0">
              <a:buNone/>
            </a:pPr>
            <a:r>
              <a:rPr lang="en-US"/>
              <a:t>Think about which initiatives you have in your building or district.</a:t>
            </a:r>
          </a:p>
          <a:p>
            <a:pPr marL="158750" indent="0">
              <a:buNone/>
            </a:pPr>
            <a:r>
              <a:rPr lang="en-US"/>
              <a:t>What resources might you need to help address the alignment</a:t>
            </a:r>
          </a:p>
          <a:p>
            <a:pPr marL="158750" indent="0">
              <a:buNone/>
            </a:pPr>
            <a:r>
              <a:rPr lang="en-US"/>
              <a:t>Do you need to review or recreate your Working Smarter Matrix?</a:t>
            </a:r>
          </a:p>
          <a:p>
            <a:pPr marL="158750" indent="0">
              <a:buNone/>
            </a:pPr>
            <a:r>
              <a:rPr lang="en-US"/>
              <a:t>Update your action plan.</a:t>
            </a:r>
          </a:p>
        </p:txBody>
      </p:sp>
    </p:spTree>
    <p:extLst>
      <p:ext uri="{BB962C8B-B14F-4D97-AF65-F5344CB8AC3E}">
        <p14:creationId xmlns:p14="http://schemas.microsoft.com/office/powerpoint/2010/main" val="1188537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RESOURCE LINK: https://www.pbis.org/resource/teaching-social-emotional-competencies-within-a-pbis-framework</a:t>
            </a:r>
          </a:p>
        </p:txBody>
      </p:sp>
    </p:spTree>
    <p:extLst>
      <p:ext uri="{BB962C8B-B14F-4D97-AF65-F5344CB8AC3E}">
        <p14:creationId xmlns:p14="http://schemas.microsoft.com/office/powerpoint/2010/main" val="2831234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 </a:t>
            </a:r>
            <a:r>
              <a:rPr lang="en-US" sz="1200" b="0" i="1" u="none" strike="noStrike" dirty="0">
                <a:solidFill>
                  <a:schemeClr val="accent2">
                    <a:lumMod val="60000"/>
                    <a:lumOff val="40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Integrating a Trauma-Informed Approach within PBIS Framework</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3"/>
              </a:rPr>
              <a:t>https://www.pbis.org/resource/integrating-a-trauma-informed-approach-within-a-pbis-framework</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1" u="none" strike="noStrike" dirty="0">
                <a:solidFill>
                  <a:schemeClr val="accent2">
                    <a:lumMod val="60000"/>
                    <a:lumOff val="40000"/>
                  </a:schemeClr>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2020 Forum Session E1</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4"/>
              </a:rPr>
              <a:t>https://www.pbis.org/video/session-e1-pbis-forum-2020-integrating-a-trauma-informed-approach-within-a-pbis-framework</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2020 Forum Session A6</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5"/>
              </a:rPr>
              <a:t>https://www.pbis.org/video/session-a6-pbis-forum-2020-applying-the-multi-tiered-framework-to-suicide-prevention</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Interview from 2020 Forum</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6"/>
              </a:rPr>
              <a:t>https://www.pbis.org/video/pbis-forum-2019-interview-tim-knoster</a:t>
            </a:r>
            <a:endParaRPr lang="en-US" dirty="0"/>
          </a:p>
          <a:p>
            <a:pPr marL="171450" lvl="0" indent="-171450">
              <a:buFont typeface="Arial" panose="020B0604020202020204" pitchFamily="34" charset="0"/>
              <a:buChar char="•"/>
            </a:pPr>
            <a:r>
              <a:rPr lang="en-US" sz="1200" b="0" i="1" u="none" strike="noStrike" dirty="0">
                <a:solidFill>
                  <a:schemeClr val="accent2">
                    <a:lumMod val="60000"/>
                    <a:lumOff val="40000"/>
                  </a:schemeClr>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Teaching Social Emotional Competencies within PBIS Framework</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7"/>
              </a:rPr>
              <a:t>https://www.pbis.org/resource/teaching-social-emotional-competencies-within-a-pbis-framework</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1" u="none" strike="noStrike" dirty="0">
                <a:solidFill>
                  <a:schemeClr val="accent2">
                    <a:lumMod val="60000"/>
                    <a:lumOff val="40000"/>
                  </a:schemeClr>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Video: Social Emotional Learning: Cultivating Essential Life Skills</a:t>
            </a:r>
            <a:r>
              <a:rPr lang="en-US" sz="1200" b="0" i="1" u="none" strike="noStrike" dirty="0">
                <a:solidFill>
                  <a:schemeClr val="accent2">
                    <a:lumMod val="60000"/>
                    <a:lumOff val="40000"/>
                  </a:schemeClr>
                </a:solidFill>
                <a:effectLst/>
                <a:latin typeface="Open Sans" panose="020B0606030504020204" pitchFamily="34" charset="0"/>
              </a:rPr>
              <a:t> - </a:t>
            </a:r>
            <a:r>
              <a:rPr lang="en-US" dirty="0">
                <a:hlinkClick r:id="rId8"/>
              </a:rPr>
              <a:t>https://www.pbis.org/video/social-emotional-learning-cultivating-essential-life-skills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accent5">
                    <a:lumMod val="60000"/>
                    <a:lumOff val="40000"/>
                  </a:schemeClr>
                </a:solidFill>
                <a:effectLst/>
                <a:latin typeface="+mj-lt"/>
                <a:hlinkClick r:id="rId9">
                  <a:extLst>
                    <a:ext uri="{A12FA001-AC4F-418D-AE19-62706E023703}">
                      <ahyp:hlinkClr xmlns:ahyp="http://schemas.microsoft.com/office/drawing/2018/hyperlinkcolor" val="tx"/>
                    </a:ext>
                  </a:extLst>
                </a:hlinkClick>
              </a:rPr>
              <a:t>Aligning and Integrating Mental Health and PBIS to Build Priority for Wellness</a:t>
            </a:r>
            <a:r>
              <a:rPr lang="en-US" sz="1200" b="0" i="0" dirty="0">
                <a:solidFill>
                  <a:schemeClr val="accent5">
                    <a:lumMod val="60000"/>
                    <a:lumOff val="40000"/>
                  </a:schemeClr>
                </a:solidFill>
                <a:effectLst/>
                <a:latin typeface="+mj-lt"/>
              </a:rPr>
              <a:t>  - </a:t>
            </a:r>
            <a:r>
              <a:rPr lang="en-US" sz="1050" dirty="0">
                <a:hlinkClick r:id="rId9"/>
              </a:rPr>
              <a:t>https://www.pbis.org/resource/aligning-and-integrating-mental-health-and-pbis-to-build-priority-for-wellness</a:t>
            </a:r>
            <a:endParaRPr lang="en-US" sz="800" b="1" i="0" cap="all" dirty="0">
              <a:solidFill>
                <a:schemeClr val="bg1"/>
              </a:solidFill>
              <a:effectLst/>
              <a:latin typeface="museo-slab"/>
            </a:endParaRPr>
          </a:p>
          <a:p>
            <a:pPr marL="171450" marR="0" lvl="0" indent="-171450" algn="l" defTabSz="1219140" rtl="0" eaLnBrk="1" fontAlgn="auto" latinLnBrk="0" hangingPunct="1">
              <a:lnSpc>
                <a:spcPct val="100000"/>
              </a:lnSpc>
              <a:spcBef>
                <a:spcPts val="0"/>
              </a:spcBef>
              <a:spcAft>
                <a:spcPts val="800"/>
              </a:spcAft>
              <a:buClr>
                <a:srgbClr val="FFFFFF"/>
              </a:buClr>
              <a:buSzPts val="1200"/>
              <a:buFont typeface="Arial" panose="020B0604020202020204" pitchFamily="34" charset="0"/>
              <a:buChar char="•"/>
              <a:tabLst/>
              <a:defRPr/>
            </a:pPr>
            <a:r>
              <a:rPr lang="en-US" sz="1200" b="0" i="0" dirty="0">
                <a:solidFill>
                  <a:schemeClr val="bg1"/>
                </a:solidFill>
                <a:effectLst/>
                <a:hlinkClick r:id="rId10">
                  <a:extLst>
                    <a:ext uri="{A12FA001-AC4F-418D-AE19-62706E023703}">
                      <ahyp:hlinkClr xmlns:ahyp="http://schemas.microsoft.com/office/drawing/2018/hyperlinkcolor" val="tx"/>
                    </a:ext>
                  </a:extLst>
                </a:hlinkClick>
              </a:rPr>
              <a:t>Restorative Practices in PBIS (SCTG Webinar)</a:t>
            </a:r>
            <a:r>
              <a:rPr lang="en-US" sz="1200" b="0" i="0" dirty="0">
                <a:solidFill>
                  <a:schemeClr val="bg1"/>
                </a:solidFill>
                <a:effectLst/>
              </a:rPr>
              <a:t> - </a:t>
            </a:r>
            <a:r>
              <a:rPr lang="en-US" dirty="0">
                <a:hlinkClick r:id="rId10"/>
              </a:rPr>
              <a:t>https://www.pbis.org/video/restorative-practices-in-pbis-sctg-webinar</a:t>
            </a:r>
            <a:endParaRPr kumimoji="0" lang="en-US" sz="1200" b="0" i="0" u="none" strike="noStrike" kern="1200" cap="none" spc="0" normalizeH="0" baseline="0" noProof="0" dirty="0">
              <a:ln>
                <a:noFill/>
              </a:ln>
              <a:solidFill>
                <a:schemeClr val="bg1"/>
              </a:solidFill>
              <a:effectLst/>
              <a:uLnTx/>
              <a:uFillTx/>
              <a:cs typeface="Hind Vadodara"/>
              <a:sym typeface="Hind Vadodara"/>
              <a:hlinkClick r:id="rId11">
                <a:extLst>
                  <a:ext uri="{A12FA001-AC4F-418D-AE19-62706E023703}">
                    <ahyp:hlinkClr xmlns:ahyp="http://schemas.microsoft.com/office/drawing/2018/hyperlinkcolor" val="tx"/>
                  </a:ext>
                </a:extLst>
              </a:hlinkClick>
            </a:endParaRPr>
          </a:p>
          <a:p>
            <a:pPr marL="171450" indent="-171450" defTabSz="1219140">
              <a:spcAft>
                <a:spcPts val="800"/>
              </a:spcAft>
              <a:buClr>
                <a:srgbClr val="FFFFFF"/>
              </a:buClr>
              <a:buSzPts val="1200"/>
              <a:buFont typeface="Arial" panose="020B0604020202020204" pitchFamily="34" charset="0"/>
              <a:buChar char="•"/>
              <a:defRPr/>
            </a:pPr>
            <a:r>
              <a:rPr lang="en-US" sz="1200" b="0" i="0" dirty="0">
                <a:solidFill>
                  <a:schemeClr val="bg1"/>
                </a:solidFill>
                <a:effectLst/>
                <a:hlinkClick r:id="rId9">
                  <a:extLst>
                    <a:ext uri="{A12FA001-AC4F-418D-AE19-62706E023703}">
                      <ahyp:hlinkClr xmlns:ahyp="http://schemas.microsoft.com/office/drawing/2018/hyperlinkcolor" val="tx"/>
                    </a:ext>
                  </a:extLst>
                </a:hlinkClick>
              </a:rPr>
              <a:t>Aligning and Integrating Mental Health and PBIS to Build Priority for Wellness</a:t>
            </a:r>
            <a:r>
              <a:rPr lang="en-US" sz="1200" b="0" i="0" dirty="0">
                <a:solidFill>
                  <a:schemeClr val="bg1"/>
                </a:solidFill>
                <a:effectLst/>
              </a:rPr>
              <a:t> - </a:t>
            </a:r>
            <a:r>
              <a:rPr lang="en-US" sz="1050" dirty="0">
                <a:hlinkClick r:id="rId9"/>
              </a:rPr>
              <a:t>https://www.pbis.org/resource/aligning-and-integrating-mental-health-and-pbis-to-build-priority-for-wellness</a:t>
            </a:r>
            <a:endParaRPr lang="en-US" sz="1200" b="0" i="0" u="none" strike="noStrike" dirty="0">
              <a:solidFill>
                <a:schemeClr val="accent2">
                  <a:lumMod val="60000"/>
                  <a:lumOff val="40000"/>
                </a:schemeClr>
              </a:solidFill>
              <a:effectLst/>
              <a:latin typeface="Open Sans" panose="020B0606030504020204" pitchFamily="34" charset="0"/>
              <a:hlinkClick r:id="rId12">
                <a:extLst>
                  <a:ext uri="{A12FA001-AC4F-418D-AE19-62706E023703}">
                    <ahyp:hlinkClr xmlns:ahyp="http://schemas.microsoft.com/office/drawing/2018/hyperlinkcolor" val="tx"/>
                  </a:ext>
                </a:extLst>
              </a:hlinkClick>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chemeClr val="accent2">
                    <a:lumMod val="60000"/>
                    <a:lumOff val="40000"/>
                  </a:schemeClr>
                </a:solidFill>
                <a:effectLst/>
                <a:latin typeface="Open Sans" panose="020B0606030504020204" pitchFamily="34" charset="0"/>
                <a:hlinkClick r:id="rId12">
                  <a:extLst>
                    <a:ext uri="{A12FA001-AC4F-418D-AE19-62706E023703}">
                      <ahyp:hlinkClr xmlns:ahyp="http://schemas.microsoft.com/office/drawing/2018/hyperlinkcolor" val="tx"/>
                    </a:ext>
                  </a:extLst>
                </a:hlinkClick>
              </a:rPr>
              <a:t>Best Practices in Universal SEB Screening</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12"/>
              </a:rPr>
              <a:t>https://www.pbis.org/resource/best-practices-in-universal-social-emotional-and-behavioral-screening-an-implementation-guide</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13">
                  <a:extLst>
                    <a:ext uri="{A12FA001-AC4F-418D-AE19-62706E023703}">
                      <ahyp:hlinkClr xmlns:ahyp="http://schemas.microsoft.com/office/drawing/2018/hyperlinkcolor" val="tx"/>
                    </a:ext>
                  </a:extLst>
                </a:hlinkClick>
              </a:rPr>
              <a:t>Human Trafficking</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13"/>
              </a:rPr>
              <a:t>https://www.pbis.org/resource/addressing-the-growing-problem-of-domestic-sex-trafficking-in-minors-through-pbis</a:t>
            </a:r>
            <a:endParaRPr lang="en-US" sz="1200" b="0" i="0" dirty="0">
              <a:solidFill>
                <a:schemeClr val="accent2">
                  <a:lumMod val="60000"/>
                  <a:lumOff val="40000"/>
                </a:schemeClr>
              </a:solidFill>
              <a:effectLst/>
              <a:latin typeface="Open Sans" panose="020B0606030504020204" pitchFamily="34" charset="0"/>
            </a:endParaRPr>
          </a:p>
          <a:p>
            <a:pPr marL="171450" lvl="0" indent="-171450">
              <a:buFont typeface="Arial" panose="020B0604020202020204" pitchFamily="34" charset="0"/>
              <a:buChar char="•"/>
            </a:pPr>
            <a:r>
              <a:rPr lang="en-US" sz="1200" b="0" i="0" u="none" strike="noStrike" dirty="0">
                <a:solidFill>
                  <a:schemeClr val="accent2">
                    <a:lumMod val="60000"/>
                    <a:lumOff val="40000"/>
                  </a:schemeClr>
                </a:solidFill>
                <a:effectLst/>
                <a:latin typeface="Open Sans" panose="020B0606030504020204" pitchFamily="34" charset="0"/>
                <a:hlinkClick r:id="rId14">
                  <a:extLst>
                    <a:ext uri="{A12FA001-AC4F-418D-AE19-62706E023703}">
                      <ahyp:hlinkClr xmlns:ahyp="http://schemas.microsoft.com/office/drawing/2018/hyperlinkcolor" val="tx"/>
                    </a:ext>
                  </a:extLst>
                </a:hlinkClick>
              </a:rPr>
              <a:t>Opioid</a:t>
            </a:r>
            <a:r>
              <a:rPr lang="en-US" sz="1200" b="0" i="0" u="none" strike="noStrike" dirty="0">
                <a:solidFill>
                  <a:schemeClr val="accent2">
                    <a:lumMod val="60000"/>
                    <a:lumOff val="40000"/>
                  </a:schemeClr>
                </a:solidFill>
                <a:effectLst/>
                <a:latin typeface="Open Sans" panose="020B0606030504020204" pitchFamily="34" charset="0"/>
              </a:rPr>
              <a:t> - </a:t>
            </a:r>
            <a:r>
              <a:rPr lang="en-US" dirty="0">
                <a:hlinkClick r:id="rId14"/>
              </a:rPr>
              <a:t>https://www.pbis.org/resource/using-the-pbis-framework-to-address-the-opioid-crisis-in-schools</a:t>
            </a:r>
            <a:endParaRPr lang="en-US" sz="1200" b="0" i="0" dirty="0">
              <a:solidFill>
                <a:schemeClr val="accent2">
                  <a:lumMod val="60000"/>
                  <a:lumOff val="40000"/>
                </a:schemeClr>
              </a:solidFill>
              <a:effectLst/>
              <a:latin typeface="Open Sans" panose="020B0606030504020204" pitchFamily="34" charset="0"/>
            </a:endParaRPr>
          </a:p>
          <a:p>
            <a:pPr marL="285750" lvl="0" indent="-285750">
              <a:buFont typeface="Arial" panose="020B0604020202020204" pitchFamily="34" charset="0"/>
              <a:buChar char="•"/>
            </a:pPr>
            <a:endParaRPr lang="en-US" sz="1200" b="0" i="0" dirty="0">
              <a:solidFill>
                <a:schemeClr val="accent2">
                  <a:lumMod val="60000"/>
                  <a:lumOff val="40000"/>
                </a:schemeClr>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23</a:t>
            </a:fld>
            <a:endParaRPr lang="en-US"/>
          </a:p>
        </p:txBody>
      </p:sp>
    </p:spTree>
    <p:extLst>
      <p:ext uri="{BB962C8B-B14F-4D97-AF65-F5344CB8AC3E}">
        <p14:creationId xmlns:p14="http://schemas.microsoft.com/office/powerpoint/2010/main" val="352341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24</a:t>
            </a:fld>
            <a:endParaRPr lang="en-US"/>
          </a:p>
        </p:txBody>
      </p:sp>
    </p:spTree>
    <p:extLst>
      <p:ext uri="{BB962C8B-B14F-4D97-AF65-F5344CB8AC3E}">
        <p14:creationId xmlns:p14="http://schemas.microsoft.com/office/powerpoint/2010/main" val="2891498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a:t>Resource Link: https://www.pbis.org/resource/integrated-tiered-fidelity-inventory-companion-guide</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bg1"/>
              </a:solidFill>
            </a:endParaRPr>
          </a:p>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7798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https://www.pbisapps.org/products/tfi</a:t>
            </a:r>
            <a:endParaRPr/>
          </a:p>
        </p:txBody>
      </p:sp>
    </p:spTree>
    <p:extLst>
      <p:ext uri="{BB962C8B-B14F-4D97-AF65-F5344CB8AC3E}">
        <p14:creationId xmlns:p14="http://schemas.microsoft.com/office/powerpoint/2010/main" val="682516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Have coaches download this form from the EDC PBIS Resource page.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pPr marL="169329" indent="0">
              <a:buNone/>
            </a:pPr>
            <a:r>
              <a:rPr lang="en-US" dirty="0"/>
              <a:t>They should complete it and send it to  </a:t>
            </a:r>
            <a:r>
              <a:rPr lang="en-US" sz="1200" u="sng" dirty="0">
                <a:solidFill>
                  <a:srgbClr val="0000FF"/>
                </a:solidFill>
                <a:effectLst/>
                <a:latin typeface="Calibri" panose="020F0502020204030204" pitchFamily="34" charset="0"/>
                <a:ea typeface="Times New Roman" panose="02020603050405020304" pitchFamily="18" charset="0"/>
                <a:hlinkClick r:id="rId4"/>
              </a:rPr>
              <a:t>accounts@pbisassessment.org</a:t>
            </a:r>
            <a:r>
              <a:rPr lang="en-US" sz="1200" dirty="0">
                <a:effectLst/>
                <a:latin typeface="Calibri" panose="020F0502020204030204" pitchFamily="34" charset="0"/>
                <a:ea typeface="Times New Roman" panose="02020603050405020304" pitchFamily="18" charset="0"/>
              </a:rPr>
              <a:t>  with the script </a:t>
            </a:r>
            <a:r>
              <a:rPr lang="en-US" sz="1200" dirty="0">
                <a:latin typeface="Calibri" panose="020F0502020204030204" pitchFamily="34" charset="0"/>
              </a:rPr>
              <a:t>“Hello, </a:t>
            </a:r>
            <a:br>
              <a:rPr lang="en-US" sz="1200" dirty="0">
                <a:latin typeface="Calibri" panose="020F0502020204030204" pitchFamily="34" charset="0"/>
              </a:rPr>
            </a:br>
            <a:r>
              <a:rPr lang="en-US" sz="1200" dirty="0">
                <a:latin typeface="Calibri" panose="020F0502020204030204" pitchFamily="34" charset="0"/>
              </a:rPr>
              <a:t>Please add me as a PBIS Assessment Coordinator.  See attached form. </a:t>
            </a:r>
          </a:p>
          <a:p>
            <a:pPr marL="169329" indent="0">
              <a:buNone/>
            </a:pPr>
            <a:r>
              <a:rPr lang="en-US" sz="1200" dirty="0">
                <a:latin typeface="Calibri" panose="020F0502020204030204" pitchFamily="34" charset="0"/>
              </a:rPr>
              <a:t>Thank you,”</a:t>
            </a:r>
            <a:endParaRPr lang="en-US" dirty="0"/>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27</a:t>
            </a:fld>
            <a:endParaRPr lang="en-US"/>
          </a:p>
        </p:txBody>
      </p:sp>
    </p:spTree>
    <p:extLst>
      <p:ext uri="{BB962C8B-B14F-4D97-AF65-F5344CB8AC3E}">
        <p14:creationId xmlns:p14="http://schemas.microsoft.com/office/powerpoint/2010/main" val="2965415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content is to explicitly review the TFI Walkthrough tool to help coaches and teams collect this information independently. </a:t>
            </a:r>
          </a:p>
          <a:p>
            <a:r>
              <a:rPr lang="en-US"/>
              <a:t>Resource Link: https://www.pbisapps.org/resource/tfi</a:t>
            </a:r>
          </a:p>
        </p:txBody>
      </p:sp>
      <p:sp>
        <p:nvSpPr>
          <p:cNvPr id="4" name="Slide Number Placeholder 3"/>
          <p:cNvSpPr>
            <a:spLocks noGrp="1"/>
          </p:cNvSpPr>
          <p:nvPr>
            <p:ph type="sldNum" sz="quarter" idx="5"/>
          </p:nvPr>
        </p:nvSpPr>
        <p:spPr/>
        <p:txBody>
          <a:bodyPr/>
          <a:lstStyle/>
          <a:p>
            <a:fld id="{D9E9A522-274E-844E-8AB9-DE74A71CC10D}" type="slidenum">
              <a:rPr lang="en-US" smtClean="0"/>
              <a:t>28</a:t>
            </a:fld>
            <a:endParaRPr lang="en-US"/>
          </a:p>
        </p:txBody>
      </p:sp>
    </p:spTree>
    <p:extLst>
      <p:ext uri="{BB962C8B-B14F-4D97-AF65-F5344CB8AC3E}">
        <p14:creationId xmlns:p14="http://schemas.microsoft.com/office/powerpoint/2010/main" val="398281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29</a:t>
            </a:fld>
            <a:endParaRPr lang="en-US"/>
          </a:p>
        </p:txBody>
      </p:sp>
    </p:spTree>
    <p:extLst>
      <p:ext uri="{BB962C8B-B14F-4D97-AF65-F5344CB8AC3E}">
        <p14:creationId xmlns:p14="http://schemas.microsoft.com/office/powerpoint/2010/main" val="270960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dirty="0"/>
              <a:t>Post a link to the attendance survey (below) in the chat for those who do not use the QR code on the slide: https://docs.google.com/forms/d/e/1FAIpQLSf-la8kZA-l6ZXIR48DsDhimdXqFAX2d8Cw6xIXio0UxScqvw/viewform</a:t>
            </a:r>
          </a:p>
          <a:p>
            <a:pPr marL="158750" indent="0">
              <a:buNone/>
            </a:pPr>
            <a:endParaRPr lang="en-US" dirty="0"/>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 NOTE: Remind evaluator to ask if they have "formally" taught the expectations to your students this year?</a:t>
            </a:r>
            <a:endParaRPr lang="en-US"/>
          </a:p>
          <a:p>
            <a:endParaRPr lang="en-US"/>
          </a:p>
          <a:p>
            <a:r>
              <a:rPr lang="en-US"/>
              <a:t>Resource link: https://www.pbisapps.org/resource/tfi</a:t>
            </a:r>
            <a:endParaRPr lang="en-US">
              <a:cs typeface="Calibri"/>
            </a:endParaRP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30</a:t>
            </a:fld>
            <a:endParaRPr lang="en-US"/>
          </a:p>
        </p:txBody>
      </p:sp>
    </p:spTree>
    <p:extLst>
      <p:ext uri="{BB962C8B-B14F-4D97-AF65-F5344CB8AC3E}">
        <p14:creationId xmlns:p14="http://schemas.microsoft.com/office/powerpoint/2010/main" val="1229048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31</a:t>
            </a:fld>
            <a:endParaRPr lang="en-US"/>
          </a:p>
        </p:txBody>
      </p:sp>
    </p:spTree>
    <p:extLst>
      <p:ext uri="{BB962C8B-B14F-4D97-AF65-F5344CB8AC3E}">
        <p14:creationId xmlns:p14="http://schemas.microsoft.com/office/powerpoint/2010/main" val="428300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https://www.pbisapps.org/resource/tfi-walkthrough-tip-sheet</a:t>
            </a:r>
          </a:p>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32</a:t>
            </a:fld>
            <a:endParaRPr lang="en-US"/>
          </a:p>
        </p:txBody>
      </p:sp>
    </p:spTree>
    <p:extLst>
      <p:ext uri="{BB962C8B-B14F-4D97-AF65-F5344CB8AC3E}">
        <p14:creationId xmlns:p14="http://schemas.microsoft.com/office/powerpoint/2010/main" val="302006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1860662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171450" indent="-171450">
              <a:buFontTx/>
              <a:buChar char="-"/>
            </a:pPr>
            <a:r>
              <a:rPr lang="en-US" sz="1100" dirty="0">
                <a:solidFill>
                  <a:srgbClr val="00ACC2"/>
                </a:solidFill>
                <a:cs typeface="Calibri"/>
              </a:rPr>
              <a:t>PBIS TFI: </a:t>
            </a:r>
            <a:r>
              <a:rPr lang="en-US" dirty="0"/>
              <a:t>Resource link: https://www.pbisapps.org/resource/tfi</a:t>
            </a: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p>
          <a:p>
            <a:pPr marL="171450" indent="-171450">
              <a:buFontTx/>
              <a:buChar char="-"/>
            </a:pPr>
            <a:r>
              <a:rPr lang="en-US" dirty="0"/>
              <a:t>Technical Guide for Alignment of Initiatives: https://www.pbis.org/resource/technical-guide-for-alignment-of-initiatives-programs-and-practices-in-school-districts</a:t>
            </a:r>
          </a:p>
          <a:p>
            <a:pPr marL="171450" indent="-171450">
              <a:buFont typeface="Arial"/>
              <a:buChar char="•"/>
            </a:pPr>
            <a:r>
              <a:rPr lang="en-US" dirty="0"/>
              <a:t>Working Smarter Matrix:  https://sebacademy.edc.org/tier-2-working-smarter-teams-activity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FFFFFF"/>
                </a:solidFill>
                <a:effectLst/>
                <a:uLnTx/>
                <a:uFillTx/>
                <a:latin typeface="Arial"/>
                <a:cs typeface="Hind Vadodara"/>
                <a:sym typeface="Hind Vadodara"/>
                <a:hlinkClick r:id="rId3"/>
              </a:rPr>
              <a:t>Alignment Activity Worksheet - </a:t>
            </a:r>
            <a:r>
              <a:rPr lang="en-US" dirty="0">
                <a:hlinkClick r:id="rId3"/>
              </a:rPr>
              <a:t>https://sebacademy.edc.org/alignment-activity</a:t>
            </a:r>
            <a:endParaRPr kumimoji="0" lang="en-US" sz="1200" b="0" i="0" u="none" strike="noStrike" kern="1200" cap="none" spc="0" normalizeH="0" baseline="0" noProof="0" dirty="0">
              <a:ln>
                <a:noFill/>
              </a:ln>
              <a:solidFill>
                <a:srgbClr val="FFFFFF"/>
              </a:solidFill>
              <a:effectLst/>
              <a:uLnTx/>
              <a:uFillTx/>
              <a:latin typeface="Arial"/>
              <a:cs typeface="Hind Vadodara"/>
              <a:sym typeface="Hind Vadodara"/>
              <a:hlinkClick r:id="rId3"/>
            </a:endParaRPr>
          </a:p>
          <a:p>
            <a:pPr marL="171450" indent="-171450">
              <a:buFontTx/>
              <a:buChar char="-"/>
            </a:pPr>
            <a:endParaRPr lang="en-US" dirty="0"/>
          </a:p>
          <a:p>
            <a:pPr marL="171450" indent="-171450">
              <a:buFontTx/>
              <a:buChar char="-"/>
            </a:pPr>
            <a:endParaRPr lang="en-US" dirty="0"/>
          </a:p>
        </p:txBody>
      </p:sp>
    </p:spTree>
    <p:extLst>
      <p:ext uri="{BB962C8B-B14F-4D97-AF65-F5344CB8AC3E}">
        <p14:creationId xmlns:p14="http://schemas.microsoft.com/office/powerpoint/2010/main" val="4078133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Evaluation Survey: </a:t>
            </a:r>
            <a:r>
              <a:rPr lang="en-US" b="1" i="0" u="none" strike="noStrike" dirty="0">
                <a:effectLst/>
                <a:latin typeface="Open Sans" panose="020B0606030504020204" pitchFamily="34" charset="0"/>
                <a:hlinkClick r:id="rId3"/>
              </a:rPr>
              <a:t>https://go.edc.org/Cohort-9A-Evaluation</a:t>
            </a:r>
            <a:endParaRPr lang="en-US" sz="1200" dirty="0">
              <a:effectLst/>
              <a:latin typeface="Calibri" panose="020F0502020204030204" pitchFamily="34" charset="0"/>
              <a:ea typeface="Calibri" panose="020F0502020204030204" pitchFamily="34" charset="0"/>
            </a:endParaRPr>
          </a:p>
          <a:p>
            <a:pPr marL="158750" indent="0">
              <a:buNone/>
            </a:pPr>
            <a:endParaRPr lang="en-US" b="1" dirty="0"/>
          </a:p>
        </p:txBody>
      </p:sp>
    </p:spTree>
    <p:extLst>
      <p:ext uri="{BB962C8B-B14F-4D97-AF65-F5344CB8AC3E}">
        <p14:creationId xmlns:p14="http://schemas.microsoft.com/office/powerpoint/2010/main" val="2932522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 </a:t>
            </a:r>
            <a:r>
              <a:rPr lang="en-US" b="1" i="0" dirty="0">
                <a:solidFill>
                  <a:srgbClr val="212529"/>
                </a:solidFill>
                <a:effectLst/>
                <a:highlight>
                  <a:srgbClr val="FFFFFF"/>
                </a:highlight>
                <a:latin typeface="Open Sans" panose="020B0606030504020204" pitchFamily="34" charset="0"/>
              </a:rPr>
              <a:t>Evaluation</a:t>
            </a:r>
            <a:r>
              <a:rPr lang="en-US" b="0" i="0" dirty="0">
                <a:solidFill>
                  <a:srgbClr val="212529"/>
                </a:solidFill>
                <a:effectLst/>
                <a:highlight>
                  <a:srgbClr val="FFFFFF"/>
                </a:highlight>
                <a:latin typeface="Open Sans" panose="020B0606030504020204" pitchFamily="34" charset="0"/>
              </a:rPr>
              <a:t>- </a:t>
            </a:r>
            <a:r>
              <a:rPr lang="en-US" b="1" i="0" u="none" strike="noStrike" dirty="0">
                <a:effectLst/>
                <a:latin typeface="Open Sans" panose="020B0606030504020204" pitchFamily="34" charset="0"/>
                <a:hlinkClick r:id="rId3"/>
              </a:rPr>
              <a:t>https://go.edc.org/SEB-Academy-Event-Evaluation</a:t>
            </a:r>
            <a:endParaRPr lang="en-US" dirty="0"/>
          </a:p>
          <a:p>
            <a:pPr marL="158750" indent="0">
              <a:buNone/>
            </a:pPr>
            <a:endParaRPr lang="en-US" b="1" dirty="0"/>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171450" indent="-171450">
              <a:buFontTx/>
              <a:buChar char="-"/>
            </a:pPr>
            <a:r>
              <a:rPr lang="en-US" sz="1100" dirty="0">
                <a:solidFill>
                  <a:srgbClr val="00ACC2"/>
                </a:solidFill>
                <a:cs typeface="Calibri"/>
              </a:rPr>
              <a:t>PBIS TFI: </a:t>
            </a:r>
            <a:r>
              <a:rPr lang="en-US" dirty="0"/>
              <a:t>Resource link: https://www.pbisapps.org/resource/tfi</a:t>
            </a:r>
          </a:p>
          <a:p>
            <a:pPr marL="171450" indent="-171450">
              <a:buFontTx/>
              <a:buChar char="-"/>
            </a:pPr>
            <a:r>
              <a:rPr lang="en-US" dirty="0"/>
              <a:t>PBIS TFI Walkthrough Tip Sheet: https://www.pbisapps.org/resource/tfi-walkthrough-tip-sheet</a:t>
            </a:r>
          </a:p>
          <a:p>
            <a:pPr marL="171450" indent="-171450">
              <a:buFontTx/>
              <a:buChar char="-"/>
            </a:pPr>
            <a:r>
              <a:rPr lang="en-US" dirty="0"/>
              <a:t>Integrated TFI Companion Guide:  https://www.pbis.org/resource/integrated-tiered-fidelity-inventory-companion-guide</a:t>
            </a:r>
          </a:p>
          <a:p>
            <a:pPr marL="171450" indent="-171450">
              <a:buFontTx/>
              <a:buChar char="-"/>
            </a:pPr>
            <a:r>
              <a:rPr lang="en-US" dirty="0"/>
              <a:t>Technical Guide for Alignment of Initiatives: https://www.pbis.org/resource/technical-guide-for-alignment-of-initiatives-programs-and-practices-in-school-districts</a:t>
            </a:r>
          </a:p>
          <a:p>
            <a:pPr marL="171450" indent="-171450">
              <a:buFont typeface="Arial"/>
              <a:buChar char="•"/>
            </a:pPr>
            <a:r>
              <a:rPr lang="en-US" dirty="0"/>
              <a:t>Working Smarter Matrix:  https://sebacademy.edc.org/tier-2-working-smarter-teams-activity</a:t>
            </a:r>
          </a:p>
          <a:p>
            <a:pPr marL="171450" indent="-171450">
              <a:buFontTx/>
              <a:buChar char="-"/>
            </a:pPr>
            <a:endParaRPr lang="en-US" dirty="0"/>
          </a:p>
          <a:p>
            <a:pPr marL="171450" indent="-171450">
              <a:buFontTx/>
              <a:buChar char="-"/>
            </a:pPr>
            <a:endParaRPr lang="en-US" dirty="0"/>
          </a:p>
        </p:txBody>
      </p:sp>
    </p:spTree>
    <p:extLst>
      <p:ext uri="{BB962C8B-B14F-4D97-AF65-F5344CB8AC3E}">
        <p14:creationId xmlns:p14="http://schemas.microsoft.com/office/powerpoint/2010/main" val="18268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12:30</a:t>
            </a:r>
          </a:p>
          <a:p>
            <a:pPr marL="0" lvl="0" indent="0" algn="l" rtl="0">
              <a:spcBef>
                <a:spcPts val="0"/>
              </a:spcBef>
              <a:spcAft>
                <a:spcPts val="0"/>
              </a:spcAft>
              <a:buNone/>
            </a:pPr>
            <a:endParaRPr/>
          </a:p>
        </p:txBody>
      </p:sp>
    </p:spTree>
    <p:extLst>
      <p:ext uri="{BB962C8B-B14F-4D97-AF65-F5344CB8AC3E}">
        <p14:creationId xmlns:p14="http://schemas.microsoft.com/office/powerpoint/2010/main" val="6941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familiar resources, such as the Supporting and Responding to behavior document, which can be found on PBIS.org and provides useful tools for organizing class-wide supports.</a:t>
            </a:r>
          </a:p>
          <a:p>
            <a:r>
              <a:rPr lang="en-US" dirty="0">
                <a:cs typeface="Calibri"/>
              </a:rPr>
              <a:t>Please add this document to the chat: </a:t>
            </a:r>
            <a:r>
              <a:rPr lang="en-US" dirty="0">
                <a:hlinkClick r:id="rId3"/>
              </a:rPr>
              <a:t>https://www.pbis.org/resource/supporting-and-responding-to-behavior-evidence-based-classroom-strategies-for-teachers</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9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Cmot</a:t>
            </a:r>
            <a:r>
              <a:rPr lang="en-US" sz="10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hlinkClick r:id="rId3"/>
              </a:rPr>
              <a:t>https://sebacademy.edc.org/classroom-management-observation-tool-cmot</a:t>
            </a:r>
            <a:endParaRPr lang="en-US" sz="1200" dirty="0"/>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Supporting and responding to SEB Needs  https://sebacademy.edc.org/supporting-and-responding-students-social-emotional-and-behavioral-needs-classrooms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dirty="0"/>
              <a:t>Classroom Self Assessment Survey  - www.pbisapps.org/resource/self-assessment-survey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53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0902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124108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437793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76409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6647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13907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9625094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341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6064091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0436087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90281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543567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73471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86399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4525959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8561850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398206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3016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45076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780499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696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012931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36128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799580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474853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60339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81973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1503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129249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5278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9154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17206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Blue 1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1"/>
            <a:ext cx="9201150" cy="942974"/>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p:txBody>
          <a:bodyPr lIns="0" tIns="0" rIns="0" bIns="0"/>
          <a:lstStyle>
            <a:lvl1pPr marL="228600" indent="-228600">
              <a:buClr>
                <a:schemeClr val="accent1"/>
              </a:buClr>
              <a:buSzPct val="90000"/>
              <a:buFont typeface="Wingdings" charset="2"/>
              <a:buChar char="§"/>
              <a:defRPr b="0" i="0">
                <a:latin typeface="Calibri Light" charset="0"/>
                <a:ea typeface="Calibri Light" charset="0"/>
                <a:cs typeface="Calibri Light" charset="0"/>
              </a:defRPr>
            </a:lvl1pPr>
            <a:lvl2pPr marL="685800" indent="-228600">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2pPr>
            <a:lvl3pPr marL="1143000" indent="-228600">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3pPr>
            <a:lvl4pPr marL="1600200" indent="-228600">
              <a:buClr>
                <a:schemeClr val="accent1"/>
              </a:buClr>
              <a:buSzPct val="90000"/>
              <a:buFont typeface="Wingdings" panose="05000000000000000000" pitchFamily="2" charset="2"/>
              <a:buChar char="q"/>
              <a:defRPr b="0" i="0">
                <a:latin typeface="Calibri Light" charset="0"/>
                <a:ea typeface="Calibri Light" charset="0"/>
                <a:cs typeface="Calibri Light" charset="0"/>
              </a:defRPr>
            </a:lvl4pPr>
            <a:lvl5pPr marL="2057400" indent="-228600">
              <a:buClr>
                <a:schemeClr val="accent1"/>
              </a:buClr>
              <a:buSzPct val="90000"/>
              <a:buFont typeface="Arial" panose="020B0604020202020204" pitchFamily="34" charset="0"/>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47862-2EFC-124A-BEF0-AC9C533BB65C}" type="slidenum">
              <a:rPr lang="en-US" smtClean="0"/>
              <a:t>‹#›</a:t>
            </a:fld>
            <a:endParaRPr lang="en-US"/>
          </a:p>
        </p:txBody>
      </p:sp>
    </p:spTree>
    <p:extLst>
      <p:ext uri="{BB962C8B-B14F-4D97-AF65-F5344CB8AC3E}">
        <p14:creationId xmlns:p14="http://schemas.microsoft.com/office/powerpoint/2010/main" val="2501253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74345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theme" Target="../theme/theme6.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70" r:id="rId2"/>
    <p:sldLayoutId id="2147483671" r:id="rId3"/>
    <p:sldLayoutId id="2147483673" r:id="rId4"/>
    <p:sldLayoutId id="2147483779" r:id="rId5"/>
    <p:sldLayoutId id="2147483787" r:id="rId6"/>
    <p:sldLayoutId id="2147483788" r:id="rId7"/>
    <p:sldLayoutId id="2147483789" r:id="rId8"/>
    <p:sldLayoutId id="2147483790" r:id="rId9"/>
    <p:sldLayoutId id="21474837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9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4" r:id="rId7"/>
    <p:sldLayoutId id="2147483767" r:id="rId8"/>
    <p:sldLayoutId id="2147483769" r:id="rId9"/>
    <p:sldLayoutId id="2147483770" r:id="rId10"/>
    <p:sldLayoutId id="2147483771" r:id="rId11"/>
    <p:sldLayoutId id="2147483773" r:id="rId12"/>
    <p:sldLayoutId id="21474837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17413411"/>
      </p:ext>
    </p:extLst>
  </p:cSld>
  <p:clrMap bg1="lt1" tx1="dk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pbis.org/Common/Cms/files/pbisresources/Alignment%20Brief.%20for%20posting.1.16.17.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8" Type="http://schemas.openxmlformats.org/officeDocument/2006/relationships/hyperlink" Target="https://www.pbis.org/video/social-emotional-learning-cultivating-essential-life-skills" TargetMode="External"/><Relationship Id="rId13" Type="http://schemas.openxmlformats.org/officeDocument/2006/relationships/hyperlink" Target="https://www.pbis.org/resource/using-the-pbis-framework-to-address-the-opioid-crisis-in-schools" TargetMode="External"/><Relationship Id="rId3" Type="http://schemas.openxmlformats.org/officeDocument/2006/relationships/hyperlink" Target="https://www.pbis.org/resource/integrating-a-trauma-informed-approach-within-a-pbis-framework" TargetMode="External"/><Relationship Id="rId7" Type="http://schemas.openxmlformats.org/officeDocument/2006/relationships/hyperlink" Target="https://www.pbis.org/resource/teaching-social-emotional-competencies-within-a-pbis-framework" TargetMode="External"/><Relationship Id="rId12" Type="http://schemas.openxmlformats.org/officeDocument/2006/relationships/hyperlink" Target="https://www.pbis.org/resource/addressing-the-growing-problem-of-domestic-sex-trafficking-in-minors-through-pbi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pbis.org/video/pbis-forum-2019-interview-tim-knoster" TargetMode="External"/><Relationship Id="rId11" Type="http://schemas.openxmlformats.org/officeDocument/2006/relationships/hyperlink" Target="https://www.pbis.org/resource/best-practices-in-universal-social-emotional-and-behavioral-screening-an-implementation-guide" TargetMode="External"/><Relationship Id="rId5" Type="http://schemas.openxmlformats.org/officeDocument/2006/relationships/hyperlink" Target="https://www.pbis.org/video/session-a6-pbis-forum-2020-applying-the-multi-tiered-framework-to-suicide-prevention" TargetMode="External"/><Relationship Id="rId10" Type="http://schemas.openxmlformats.org/officeDocument/2006/relationships/hyperlink" Target="https://www.pbis.org/resource/aligning-and-integrating-mental-health-and-pbis-to-build-priority-for-wellness" TargetMode="External"/><Relationship Id="rId4" Type="http://schemas.openxmlformats.org/officeDocument/2006/relationships/hyperlink" Target="https://www.pbis.org/video/session-e1-pbis-forum-2020-integrating-a-trauma-informed-approach-within-a-pbis-framework" TargetMode="External"/><Relationship Id="rId9" Type="http://schemas.openxmlformats.org/officeDocument/2006/relationships/hyperlink" Target="https://www.pbis.org/video/restorative-practices-in-pbis-sctg-webina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27.xml"/><Relationship Id="rId1" Type="http://schemas.openxmlformats.org/officeDocument/2006/relationships/slideLayout" Target="../slideLayouts/slideLayout79.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8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hyperlink" Target="https://www.pbisapps.org/articles/supportive-environments-create-classroom-community" TargetMode="External"/><Relationship Id="rId3" Type="http://schemas.openxmlformats.org/officeDocument/2006/relationships/hyperlink" Target="https://www.pbisapps.org/resource/tfi" TargetMode="External"/><Relationship Id="rId7" Type="http://schemas.openxmlformats.org/officeDocument/2006/relationships/hyperlink" Target="https://www.pbis.org/resource/technical-guide-for-alignment-of-initiatives-programs-and-practices-in-school-districts"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nepbis.org/wp-content/uploads/2020/09/Working-Smarter-Activity.docx" TargetMode="External"/><Relationship Id="rId5" Type="http://schemas.openxmlformats.org/officeDocument/2006/relationships/hyperlink" Target="https://www.pbis.org/resource/integrated-tiered-fidelity-inventory-companion-guide" TargetMode="External"/><Relationship Id="rId10" Type="http://schemas.openxmlformats.org/officeDocument/2006/relationships/image" Target="../media/image12.png"/><Relationship Id="rId4" Type="http://schemas.openxmlformats.org/officeDocument/2006/relationships/hyperlink" Target="https://www.pbisapps.org/resource/tfi-walkthrough-tip-sheet" TargetMode="External"/><Relationship Id="rId9" Type="http://schemas.openxmlformats.org/officeDocument/2006/relationships/hyperlink" Target="https://sebacademy.edc.org/alignment-activit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pbisapps.org/articles/supportive-environments-create-classroom-community" TargetMode="External"/><Relationship Id="rId3" Type="http://schemas.openxmlformats.org/officeDocument/2006/relationships/hyperlink" Target="https://www.pbisapps.org/resource/tfi" TargetMode="External"/><Relationship Id="rId7" Type="http://schemas.openxmlformats.org/officeDocument/2006/relationships/hyperlink" Target="https://www.pbis.org/resource/technical-guide-for-alignment-of-initiatives-programs-and-practices-in-school-districts" TargetMode="External"/><Relationship Id="rId2" Type="http://schemas.openxmlformats.org/officeDocument/2006/relationships/notesSlide" Target="../notesSlides/notesSlide5.xml"/><Relationship Id="rId1" Type="http://schemas.openxmlformats.org/officeDocument/2006/relationships/slideLayout" Target="../slideLayouts/slideLayout90.xml"/><Relationship Id="rId6" Type="http://schemas.openxmlformats.org/officeDocument/2006/relationships/hyperlink" Target="https://nepbis.org/wp-content/uploads/2020/09/Working-Smarter-Activity.docx" TargetMode="External"/><Relationship Id="rId5" Type="http://schemas.openxmlformats.org/officeDocument/2006/relationships/hyperlink" Target="https://www.pbis.org/resource/integrated-tiered-fidelity-inventory-companion-guide" TargetMode="External"/><Relationship Id="rId10" Type="http://schemas.openxmlformats.org/officeDocument/2006/relationships/image" Target="../media/image12.png"/><Relationship Id="rId4" Type="http://schemas.openxmlformats.org/officeDocument/2006/relationships/hyperlink" Target="https://www.pbisapps.org/resource/tfi-walkthrough-tip-sheet" TargetMode="External"/><Relationship Id="rId9" Type="http://schemas.openxmlformats.org/officeDocument/2006/relationships/hyperlink" Target="https://sebacademy.edc.org/alignment-activ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5" y="1706992"/>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Coaches’ Training</a:t>
            </a:r>
            <a:br>
              <a:rPr lang="en-US" sz="4267" dirty="0">
                <a:latin typeface="Arial" panose="020B0604020202020204" pitchFamily="34" charset="0"/>
                <a:cs typeface="Arial" panose="020B0604020202020204" pitchFamily="34" charset="0"/>
              </a:rPr>
            </a:br>
            <a:r>
              <a:rPr lang="en-US" sz="3733" dirty="0">
                <a:solidFill>
                  <a:srgbClr val="FFC000"/>
                </a:solidFill>
                <a:latin typeface="Arial" panose="020B0604020202020204" pitchFamily="34" charset="0"/>
                <a:cs typeface="Arial" panose="020B0604020202020204" pitchFamily="34" charset="0"/>
              </a:rPr>
              <a:t>Year 3:  December 2024</a:t>
            </a:r>
            <a:endParaRPr lang="en-US" sz="4267" dirty="0">
              <a:solidFill>
                <a:srgbClr val="FFC000"/>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356911" y="3281217"/>
            <a:ext cx="694634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Insert Trainer Names</a:t>
            </a:r>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3" name="TextBox 2">
            <a:extLst>
              <a:ext uri="{FF2B5EF4-FFF2-40B4-BE49-F238E27FC236}">
                <a16:creationId xmlns:a16="http://schemas.microsoft.com/office/drawing/2014/main" id="{047098D0-8430-833A-DFDD-0D7EDD488DEC}"/>
              </a:ext>
            </a:extLst>
          </p:cNvPr>
          <p:cNvSpPr txBox="1"/>
          <p:nvPr/>
        </p:nvSpPr>
        <p:spPr>
          <a:xfrm>
            <a:off x="4563823" y="4484730"/>
            <a:ext cx="4973717" cy="16619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Created from content from the National Technical Assistance Center on Positive Behavioral Interventions and Supports </a:t>
            </a:r>
            <a:br>
              <a:rPr kumimoji="0" lang="en-US" sz="1600" b="1" i="0" u="none" strike="noStrike" kern="1200" cap="none" spc="0" normalizeH="0" baseline="0" noProof="0" dirty="0">
                <a:ln>
                  <a:noFill/>
                </a:ln>
                <a:solidFill>
                  <a:srgbClr val="FFFFFF"/>
                </a:solidFill>
                <a:effectLst/>
                <a:uLnTx/>
                <a:uFillTx/>
                <a:latin typeface="Arial"/>
                <a:ea typeface="+mn-ea"/>
                <a:cs typeface="+mn-cs"/>
              </a:rPr>
            </a:br>
            <a:r>
              <a:rPr kumimoji="0" lang="en-US" sz="1100" b="1" i="0" u="none" strike="noStrike" kern="1200" cap="none" spc="0" normalizeH="0" baseline="0" noProof="0" dirty="0">
                <a:ln>
                  <a:noFill/>
                </a:ln>
                <a:solidFill>
                  <a:srgbClr val="FFFFFF"/>
                </a:solidFill>
                <a:effectLst/>
                <a:uLnTx/>
                <a:uFillTx/>
                <a:latin typeface="Arial"/>
                <a:ea typeface="+mn-ea"/>
                <a:cs typeface="+mn-cs"/>
              </a:rPr>
              <a:t>U.S. Department of Education, Office of Special Education Programs and Office of Elementary and Secondary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Tree>
    <p:extLst>
      <p:ext uri="{BB962C8B-B14F-4D97-AF65-F5344CB8AC3E}">
        <p14:creationId xmlns:p14="http://schemas.microsoft.com/office/powerpoint/2010/main" val="83300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65760" y="1188984"/>
            <a:ext cx="7833360"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6638" y="2718139"/>
            <a:ext cx="7029196" cy="2154763"/>
          </a:xfrm>
          <a:prstGeom prst="rect">
            <a:avLst/>
          </a:prstGeom>
        </p:spPr>
        <p:txBody>
          <a:bodyPr spcFirstLastPara="1" wrap="square" lIns="121900" tIns="121900" rIns="121900" bIns="121900" anchor="ctr" anchorCtr="0">
            <a:noAutofit/>
          </a:bodyPr>
          <a:lstStyle/>
          <a:p>
            <a:r>
              <a:rPr lang="en-US" sz="4800" b="1"/>
              <a:t>INTEGRATION &amp; ALIGNMENT WITH PBIS</a:t>
            </a:r>
            <a:endParaRPr lang="en-US"/>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a:extLst>
              <a:ext uri="{FF2B5EF4-FFF2-40B4-BE49-F238E27FC236}">
                <a16:creationId xmlns:a16="http://schemas.microsoft.com/office/drawing/2014/main" id="{ADED1C66-0EAD-9240-8F05-2969C5C063DF}"/>
              </a:ext>
            </a:extLst>
          </p:cNvPr>
          <p:cNvSpPr>
            <a:spLocks noGrp="1"/>
          </p:cNvSpPr>
          <p:nvPr>
            <p:ph type="body" idx="1"/>
          </p:nvPr>
        </p:nvSpPr>
        <p:spPr>
          <a:xfrm>
            <a:off x="810774" y="1402094"/>
            <a:ext cx="7350710" cy="4681869"/>
          </a:xfrm>
        </p:spPr>
        <p:txBody>
          <a:bodyPr vert="horz" lIns="91440" tIns="45720" rIns="91440" bIns="45720" rtlCol="0" anchor="t">
            <a:normAutofit lnSpcReduction="10000"/>
          </a:bodyPr>
          <a:lstStyle/>
          <a:p>
            <a:r>
              <a:rPr lang="en-US" altLang="en-US">
                <a:ea typeface="ＭＳ Ｐゴシック"/>
              </a:rPr>
              <a:t>Use one coherent implementation framework to align competing initiatives for the current context and avoid repeatedly shifting focus to new initiatives.</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Articulate and simplify message so district, community/school leaders and staff see a coherent framework and can support an overall improvement strategy</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Use the PBIS/MTSS core features as the guiding principles of the proactive/preventative approach. </a:t>
            </a:r>
            <a:endParaRPr lang="en-US" altLang="en-US">
              <a:ea typeface="ＭＳ Ｐゴシック" panose="020B0600070205080204" pitchFamily="34" charset="-128"/>
              <a:cs typeface="Calibri"/>
            </a:endParaRPr>
          </a:p>
        </p:txBody>
      </p:sp>
      <p:sp>
        <p:nvSpPr>
          <p:cNvPr id="16385" name="Title 3">
            <a:extLst>
              <a:ext uri="{FF2B5EF4-FFF2-40B4-BE49-F238E27FC236}">
                <a16:creationId xmlns:a16="http://schemas.microsoft.com/office/drawing/2014/main" id="{29662AB0-6571-C247-A29E-ED61177AE2D4}"/>
              </a:ext>
            </a:extLst>
          </p:cNvPr>
          <p:cNvSpPr>
            <a:spLocks noGrp="1"/>
          </p:cNvSpPr>
          <p:nvPr>
            <p:ph type="title"/>
          </p:nvPr>
        </p:nvSpPr>
        <p:spPr>
          <a:noFill/>
        </p:spPr>
        <p:txBody>
          <a:bodyPr/>
          <a:lstStyle/>
          <a:p>
            <a:r>
              <a:rPr lang="en-US" altLang="en-US">
                <a:ea typeface="ＭＳ Ｐゴシック" panose="020B0600070205080204" pitchFamily="34" charset="-128"/>
              </a:rPr>
              <a:t>BIG IDEAS: WHY ALIGN?</a:t>
            </a:r>
          </a:p>
        </p:txBody>
      </p:sp>
      <p:grpSp>
        <p:nvGrpSpPr>
          <p:cNvPr id="4" name="Group 3">
            <a:extLst>
              <a:ext uri="{FF2B5EF4-FFF2-40B4-BE49-F238E27FC236}">
                <a16:creationId xmlns:a16="http://schemas.microsoft.com/office/drawing/2014/main" id="{9269EA2B-8D04-4617-BF08-4F9C3AD6C61C}"/>
              </a:ext>
            </a:extLst>
          </p:cNvPr>
          <p:cNvGrpSpPr/>
          <p:nvPr/>
        </p:nvGrpSpPr>
        <p:grpSpPr>
          <a:xfrm>
            <a:off x="8099249" y="1055915"/>
            <a:ext cx="3558615" cy="2958248"/>
            <a:chOff x="-582949" y="67218"/>
            <a:chExt cx="7148361" cy="5862588"/>
          </a:xfrm>
        </p:grpSpPr>
        <p:sp>
          <p:nvSpPr>
            <p:cNvPr id="5" name="Oval 4">
              <a:extLst>
                <a:ext uri="{FF2B5EF4-FFF2-40B4-BE49-F238E27FC236}">
                  <a16:creationId xmlns:a16="http://schemas.microsoft.com/office/drawing/2014/main" id="{7006EA80-B029-43E6-A7A6-82DDF4095F2E}"/>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defRPr/>
              </a:pPr>
              <a:endParaRPr lang="en-US" sz="1867" kern="0">
                <a:solidFill>
                  <a:srgbClr val="0D0F41"/>
                </a:solidFill>
                <a:latin typeface="Arial"/>
                <a:sym typeface="Arial"/>
              </a:endParaRPr>
            </a:p>
          </p:txBody>
        </p:sp>
        <p:graphicFrame>
          <p:nvGraphicFramePr>
            <p:cNvPr id="6" name="Diagram 5">
              <a:extLst>
                <a:ext uri="{FF2B5EF4-FFF2-40B4-BE49-F238E27FC236}">
                  <a16:creationId xmlns:a16="http://schemas.microsoft.com/office/drawing/2014/main" id="{0EA94493-5987-4D82-88F5-CF452E5FC988}"/>
                </a:ext>
              </a:extLst>
            </p:cNvPr>
            <p:cNvGraphicFramePr/>
            <p:nvPr/>
          </p:nvGraphicFramePr>
          <p:xfrm>
            <a:off x="-582949" y="259052"/>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C89F6C1-E7A9-4866-9857-7C7B44E5E03A}"/>
                </a:ext>
              </a:extLst>
            </p:cNvPr>
            <p:cNvSpPr txBox="1"/>
            <p:nvPr/>
          </p:nvSpPr>
          <p:spPr>
            <a:xfrm>
              <a:off x="1617177" y="4944720"/>
              <a:ext cx="2836244" cy="792929"/>
            </a:xfrm>
            <a:prstGeom prst="rect">
              <a:avLst/>
            </a:prstGeom>
            <a:noFill/>
          </p:spPr>
          <p:txBody>
            <a:bodyPr wrap="square" rtlCol="0">
              <a:spAutoFit/>
            </a:bodyPr>
            <a:lstStyle/>
            <a:p>
              <a:pPr algn="ctr" defTabSz="1219170">
                <a:buClr>
                  <a:srgbClr val="000000"/>
                </a:buClr>
                <a:defRPr/>
              </a:pPr>
              <a:r>
                <a:rPr lang="en-US" sz="2000"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C7E00375-965F-4BE9-9907-BCFC6C9630B1}"/>
                </a:ext>
              </a:extLst>
            </p:cNvPr>
            <p:cNvSpPr txBox="1"/>
            <p:nvPr/>
          </p:nvSpPr>
          <p:spPr>
            <a:xfrm>
              <a:off x="2094471" y="2549748"/>
              <a:ext cx="1767845" cy="900583"/>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defRPr/>
              </a:pPr>
              <a:r>
                <a:rPr lang="en-US" kern="0">
                  <a:solidFill>
                    <a:srgbClr val="0D0F41"/>
                  </a:solidFill>
                  <a:latin typeface="Poppins Medium" panose="020B0604020202020204" charset="0"/>
                  <a:cs typeface="Poppins Medium" panose="020B0604020202020204" charset="0"/>
                  <a:sym typeface="Arial"/>
                </a:rPr>
                <a:t>Equity</a:t>
              </a:r>
              <a:endParaRPr lang="en-US" sz="2000" kern="0">
                <a:solidFill>
                  <a:srgbClr val="0D0F41"/>
                </a:solidFill>
                <a:latin typeface="Poppins Medium" panose="020B0604020202020204" charset="0"/>
                <a:cs typeface="Poppins Medium" panose="020B0604020202020204" charset="0"/>
                <a:sym typeface="Arial"/>
              </a:endParaRPr>
            </a:p>
          </p:txBody>
        </p:sp>
      </p:grpSp>
      <p:grpSp>
        <p:nvGrpSpPr>
          <p:cNvPr id="9" name="Group 8">
            <a:extLst>
              <a:ext uri="{FF2B5EF4-FFF2-40B4-BE49-F238E27FC236}">
                <a16:creationId xmlns:a16="http://schemas.microsoft.com/office/drawing/2014/main" id="{F761FFD3-658E-4F1F-8F9B-166B9306A16C}"/>
              </a:ext>
            </a:extLst>
          </p:cNvPr>
          <p:cNvGrpSpPr/>
          <p:nvPr/>
        </p:nvGrpSpPr>
        <p:grpSpPr>
          <a:xfrm>
            <a:off x="7743162" y="4331165"/>
            <a:ext cx="2505864" cy="2248903"/>
            <a:chOff x="170553" y="1106274"/>
            <a:chExt cx="4416314" cy="3819206"/>
          </a:xfrm>
        </p:grpSpPr>
        <p:grpSp>
          <p:nvGrpSpPr>
            <p:cNvPr id="10" name="Group 9">
              <a:extLst>
                <a:ext uri="{FF2B5EF4-FFF2-40B4-BE49-F238E27FC236}">
                  <a16:creationId xmlns:a16="http://schemas.microsoft.com/office/drawing/2014/main" id="{D0CA4C0B-B7B1-4B41-8323-B54D9B46DE08}"/>
                </a:ext>
              </a:extLst>
            </p:cNvPr>
            <p:cNvGrpSpPr/>
            <p:nvPr/>
          </p:nvGrpSpPr>
          <p:grpSpPr>
            <a:xfrm>
              <a:off x="170553" y="1106274"/>
              <a:ext cx="4314664" cy="3819206"/>
              <a:chOff x="2188680" y="865418"/>
              <a:chExt cx="4527569" cy="4218053"/>
            </a:xfrm>
          </p:grpSpPr>
          <p:sp>
            <p:nvSpPr>
              <p:cNvPr id="14" name="AutoShape 7">
                <a:extLst>
                  <a:ext uri="{FF2B5EF4-FFF2-40B4-BE49-F238E27FC236}">
                    <a16:creationId xmlns:a16="http://schemas.microsoft.com/office/drawing/2014/main" id="{1A5FD85E-7A39-4BD8-B2E5-53BAF996651A}"/>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5" name="AutoShape 7">
                <a:extLst>
                  <a:ext uri="{FF2B5EF4-FFF2-40B4-BE49-F238E27FC236}">
                    <a16:creationId xmlns:a16="http://schemas.microsoft.com/office/drawing/2014/main" id="{031DFF42-6D80-A647-BD64-3826688BF4F0}"/>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6" name="AutoShape 7">
                <a:extLst>
                  <a:ext uri="{FF2B5EF4-FFF2-40B4-BE49-F238E27FC236}">
                    <a16:creationId xmlns:a16="http://schemas.microsoft.com/office/drawing/2014/main" id="{E33B9DB3-0E0A-FD49-92B4-36851C452F8D}"/>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7" name="AutoShape 7">
                <a:extLst>
                  <a:ext uri="{FF2B5EF4-FFF2-40B4-BE49-F238E27FC236}">
                    <a16:creationId xmlns:a16="http://schemas.microsoft.com/office/drawing/2014/main" id="{EBB94001-D451-464A-A719-29DEFBB424CD}"/>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grpSp>
        <p:sp>
          <p:nvSpPr>
            <p:cNvPr id="13" name="Text Box 15">
              <a:extLst>
                <a:ext uri="{FF2B5EF4-FFF2-40B4-BE49-F238E27FC236}">
                  <a16:creationId xmlns:a16="http://schemas.microsoft.com/office/drawing/2014/main" id="{50D9F0F2-4949-4792-A3E8-1A358EF4E0D8}"/>
                </a:ext>
              </a:extLst>
            </p:cNvPr>
            <p:cNvSpPr txBox="1">
              <a:spLocks noChangeArrowheads="1"/>
            </p:cNvSpPr>
            <p:nvPr/>
          </p:nvSpPr>
          <p:spPr bwMode="auto">
            <a:xfrm>
              <a:off x="2334497" y="1201407"/>
              <a:ext cx="2252370" cy="627219"/>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3</a:t>
              </a:r>
            </a:p>
          </p:txBody>
        </p:sp>
      </p:grpSp>
      <p:sp>
        <p:nvSpPr>
          <p:cNvPr id="18" name="Text Box 15">
            <a:extLst>
              <a:ext uri="{FF2B5EF4-FFF2-40B4-BE49-F238E27FC236}">
                <a16:creationId xmlns:a16="http://schemas.microsoft.com/office/drawing/2014/main" id="{6B013B31-87E0-4FF7-835B-1DDD7B073167}"/>
              </a:ext>
            </a:extLst>
          </p:cNvPr>
          <p:cNvSpPr txBox="1">
            <a:spLocks noChangeArrowheads="1"/>
          </p:cNvSpPr>
          <p:nvPr/>
        </p:nvSpPr>
        <p:spPr bwMode="auto">
          <a:xfrm>
            <a:off x="9909507" y="5751897"/>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1</a:t>
            </a:r>
          </a:p>
        </p:txBody>
      </p:sp>
      <p:sp>
        <p:nvSpPr>
          <p:cNvPr id="19" name="Text Box 15">
            <a:extLst>
              <a:ext uri="{FF2B5EF4-FFF2-40B4-BE49-F238E27FC236}">
                <a16:creationId xmlns:a16="http://schemas.microsoft.com/office/drawing/2014/main" id="{5FABBCAE-543E-4757-9B7D-E04E12A3020E}"/>
              </a:ext>
            </a:extLst>
          </p:cNvPr>
          <p:cNvSpPr txBox="1">
            <a:spLocks noChangeArrowheads="1"/>
          </p:cNvSpPr>
          <p:nvPr/>
        </p:nvSpPr>
        <p:spPr bwMode="auto">
          <a:xfrm>
            <a:off x="9385497" y="4855274"/>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2</a:t>
            </a:r>
          </a:p>
        </p:txBody>
      </p:sp>
    </p:spTree>
    <p:extLst>
      <p:ext uri="{BB962C8B-B14F-4D97-AF65-F5344CB8AC3E}">
        <p14:creationId xmlns:p14="http://schemas.microsoft.com/office/powerpoint/2010/main" val="360715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06674" y="389989"/>
            <a:ext cx="11378651" cy="845600"/>
          </a:xfrm>
          <a:noFill/>
        </p:spPr>
        <p:txBody>
          <a:bodyPr>
            <a:normAutofit fontScale="90000"/>
          </a:bodyPr>
          <a:lstStyle/>
          <a:p>
            <a:pPr eaLnBrk="1" hangingPunct="1"/>
            <a:r>
              <a:rPr lang="en-US" sz="4000">
                <a:ea typeface="ＭＳ Ｐゴシック" pitchFamily="-108" charset="-128"/>
                <a:cs typeface="ＭＳ Ｐゴシック" pitchFamily="-108" charset="-128"/>
              </a:rPr>
              <a:t>ALIGNING INITIATIVES, PROGRAMS, &amp; PRACTICES</a:t>
            </a:r>
          </a:p>
        </p:txBody>
      </p:sp>
      <p:sp>
        <p:nvSpPr>
          <p:cNvPr id="11" name="Rectangle 10">
            <a:extLst>
              <a:ext uri="{FF2B5EF4-FFF2-40B4-BE49-F238E27FC236}">
                <a16:creationId xmlns:a16="http://schemas.microsoft.com/office/drawing/2014/main" id="{AD700695-7A26-8B4D-80C7-0655ABFCA4B1}"/>
              </a:ext>
            </a:extLst>
          </p:cNvPr>
          <p:cNvSpPr/>
          <p:nvPr/>
        </p:nvSpPr>
        <p:spPr>
          <a:xfrm>
            <a:off x="3054605" y="6308981"/>
            <a:ext cx="91440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National TA Center on PBIS. (2017). </a:t>
            </a:r>
            <a:r>
              <a:rPr kumimoji="0" lang="en-US" sz="1400" b="0" i="1"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Technical guide for alignment of initiatives, programs, practices in school districts</a:t>
            </a: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 Eugene, OR: Retrieved from www.pbis.org</a:t>
            </a: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768605" y="1428186"/>
          <a:ext cx="4571999" cy="4448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CD4F1250-3335-4D8D-9382-75E2564FBA78}"/>
              </a:ext>
            </a:extLst>
          </p:cNvPr>
          <p:cNvPicPr>
            <a:picLocks noChangeAspect="1"/>
          </p:cNvPicPr>
          <p:nvPr/>
        </p:nvPicPr>
        <p:blipFill>
          <a:blip r:embed="rId8"/>
          <a:stretch>
            <a:fillRect/>
          </a:stretch>
        </p:blipFill>
        <p:spPr>
          <a:xfrm>
            <a:off x="6196723" y="1428186"/>
            <a:ext cx="2859763" cy="3713978"/>
          </a:xfrm>
          <a:prstGeom prst="rect">
            <a:avLst/>
          </a:prstGeom>
        </p:spPr>
      </p:pic>
      <p:sp>
        <p:nvSpPr>
          <p:cNvPr id="15" name="TextBox 14">
            <a:hlinkClick r:id="rId9"/>
            <a:extLst>
              <a:ext uri="{FF2B5EF4-FFF2-40B4-BE49-F238E27FC236}">
                <a16:creationId xmlns:a16="http://schemas.microsoft.com/office/drawing/2014/main" id="{BCB720FC-E028-43C3-AC68-FA079D88B41F}"/>
              </a:ext>
            </a:extLst>
          </p:cNvPr>
          <p:cNvSpPr txBox="1"/>
          <p:nvPr/>
        </p:nvSpPr>
        <p:spPr>
          <a:xfrm>
            <a:off x="8712677" y="3885534"/>
            <a:ext cx="1955365" cy="173664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Technical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Guide on pbis.org</a:t>
            </a:r>
          </a:p>
        </p:txBody>
      </p:sp>
    </p:spTree>
    <p:extLst>
      <p:ext uri="{BB962C8B-B14F-4D97-AF65-F5344CB8AC3E}">
        <p14:creationId xmlns:p14="http://schemas.microsoft.com/office/powerpoint/2010/main" val="334827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E92B-C4D6-4763-9850-4F6F4FC56012}"/>
              </a:ext>
            </a:extLst>
          </p:cNvPr>
          <p:cNvSpPr>
            <a:spLocks noGrp="1"/>
          </p:cNvSpPr>
          <p:nvPr>
            <p:ph type="title"/>
          </p:nvPr>
        </p:nvSpPr>
        <p:spPr>
          <a:xfrm>
            <a:off x="513495" y="144157"/>
            <a:ext cx="12264016" cy="634774"/>
          </a:xfrm>
        </p:spPr>
        <p:txBody>
          <a:bodyPr/>
          <a:lstStyle/>
          <a:p>
            <a:r>
              <a:rPr lang="en-US" sz="3600"/>
              <a:t>WORKING SMARTER MATRIX</a:t>
            </a:r>
          </a:p>
        </p:txBody>
      </p:sp>
      <p:graphicFrame>
        <p:nvGraphicFramePr>
          <p:cNvPr id="14338" name="Group 2"/>
          <p:cNvGraphicFramePr>
            <a:graphicFrameLocks noGrp="1"/>
          </p:cNvGraphicFramePr>
          <p:nvPr>
            <p:ph type="tbl" idx="4294967295"/>
          </p:nvPr>
        </p:nvGraphicFramePr>
        <p:xfrm>
          <a:off x="934080" y="976412"/>
          <a:ext cx="10323840" cy="5737431"/>
        </p:xfrm>
        <a:graphic>
          <a:graphicData uri="http://schemas.openxmlformats.org/drawingml/2006/table">
            <a:tbl>
              <a:tblPr>
                <a:tableStyleId>{BDBED569-4797-4DF1-A0F4-6AAB3CD982D8}</a:tableStyleId>
              </a:tblPr>
              <a:tblGrid>
                <a:gridCol w="1844078">
                  <a:extLst>
                    <a:ext uri="{9D8B030D-6E8A-4147-A177-3AD203B41FA5}">
                      <a16:colId xmlns:a16="http://schemas.microsoft.com/office/drawing/2014/main" val="20000"/>
                    </a:ext>
                  </a:extLst>
                </a:gridCol>
                <a:gridCol w="1459552">
                  <a:extLst>
                    <a:ext uri="{9D8B030D-6E8A-4147-A177-3AD203B41FA5}">
                      <a16:colId xmlns:a16="http://schemas.microsoft.com/office/drawing/2014/main" val="20001"/>
                    </a:ext>
                  </a:extLst>
                </a:gridCol>
                <a:gridCol w="2437051">
                  <a:extLst>
                    <a:ext uri="{9D8B030D-6E8A-4147-A177-3AD203B41FA5}">
                      <a16:colId xmlns:a16="http://schemas.microsoft.com/office/drawing/2014/main" val="20002"/>
                    </a:ext>
                  </a:extLst>
                </a:gridCol>
                <a:gridCol w="2001173">
                  <a:extLst>
                    <a:ext uri="{9D8B030D-6E8A-4147-A177-3AD203B41FA5}">
                      <a16:colId xmlns:a16="http://schemas.microsoft.com/office/drawing/2014/main" val="20003"/>
                    </a:ext>
                  </a:extLst>
                </a:gridCol>
                <a:gridCol w="1199865">
                  <a:extLst>
                    <a:ext uri="{9D8B030D-6E8A-4147-A177-3AD203B41FA5}">
                      <a16:colId xmlns:a16="http://schemas.microsoft.com/office/drawing/2014/main" val="20004"/>
                    </a:ext>
                  </a:extLst>
                </a:gridCol>
                <a:gridCol w="1382121">
                  <a:extLst>
                    <a:ext uri="{9D8B030D-6E8A-4147-A177-3AD203B41FA5}">
                      <a16:colId xmlns:a16="http://schemas.microsoft.com/office/drawing/2014/main" val="20005"/>
                    </a:ext>
                  </a:extLst>
                </a:gridCol>
              </a:tblGrid>
              <a:tr h="64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Initiative, Committee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Purpose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Outcome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Target Group</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Staff Involved</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SIP/SID</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extLst>
                  <a:ext uri="{0D108BD9-81ED-4DB2-BD59-A6C34878D82A}">
                    <a16:rowId xmlns:a16="http://schemas.microsoft.com/office/drawing/2014/main" val="10000"/>
                  </a:ext>
                </a:extLst>
              </a:tr>
              <a:tr h="507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Attendance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attendance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 of students attending daily</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Eric, Ellen,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#2</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1"/>
                  </a:ext>
                </a:extLst>
              </a:tr>
              <a:tr h="982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SEL Initiative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Social Emotional skills/</a:t>
                      </a: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Increased use of self and relationship management skills by students </a:t>
                      </a: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 Fewer office referrals</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J.S., </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Ellen</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2"/>
                  </a:ext>
                </a:extLst>
              </a:tr>
              <a:tr h="642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STEM Academic Support Team</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Improve STEM academic  grades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the number of students passing math and science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Students Failing or in danger of failing STEM Classes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Kim, Mary, Beth, Rick</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#1</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3"/>
                  </a:ext>
                </a:extLst>
              </a:tr>
              <a:tr h="523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School Spirit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Enhance school spirit</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Improve morale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Has not met</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4"/>
                  </a:ext>
                </a:extLst>
              </a:tr>
              <a:tr h="642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Discipline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office referrals</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Bullies, antisocial students, repeat offenders </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Ellen, Eric,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Otis</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5"/>
                  </a:ext>
                </a:extLst>
              </a:tr>
              <a:tr h="6207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Restorative practices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referrals </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and exclusionary consequences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Don</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u="none" strike="noStrike" kern="1200" cap="none" spc="0" normalizeH="0" baseline="0" noProof="0">
                          <a:ln>
                            <a:noFill/>
                          </a:ln>
                          <a:solidFill>
                            <a:schemeClr val="accent3"/>
                          </a:solidFill>
                          <a:effectLst/>
                          <a:highlight>
                            <a:srgbClr val="FFFF00"/>
                          </a:highlight>
                          <a:uLnTx/>
                          <a:uFillTx/>
                          <a:latin typeface="Hind Vadodara" panose="020B0604020202020204" charset="0"/>
                          <a:cs typeface="Hind Vadodara" panose="020B0604020202020204" charset="0"/>
                        </a:rPr>
                        <a:t>Goal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6"/>
                  </a:ext>
                </a:extLst>
              </a:tr>
              <a:tr h="982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PBIS Initiative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Implement 3-tier model to </a:t>
                      </a: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office </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referrals, increase attendance, enhance academic engagement, improve grades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Eric, Ellen,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 Otis</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Emma</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7"/>
                  </a:ext>
                </a:extLst>
              </a:tr>
            </a:tbl>
          </a:graphicData>
        </a:graphic>
      </p:graphicFrame>
      <p:grpSp>
        <p:nvGrpSpPr>
          <p:cNvPr id="4" name="Group 3">
            <a:extLst>
              <a:ext uri="{FF2B5EF4-FFF2-40B4-BE49-F238E27FC236}">
                <a16:creationId xmlns:a16="http://schemas.microsoft.com/office/drawing/2014/main" id="{FA3F2CB4-F8F4-40A0-966C-6BEEB9E8089B}"/>
              </a:ext>
            </a:extLst>
          </p:cNvPr>
          <p:cNvGrpSpPr/>
          <p:nvPr/>
        </p:nvGrpSpPr>
        <p:grpSpPr>
          <a:xfrm>
            <a:off x="6631759" y="166774"/>
            <a:ext cx="2455454" cy="634773"/>
            <a:chOff x="625202" y="2714"/>
            <a:chExt cx="3321594" cy="634773"/>
          </a:xfrm>
        </p:grpSpPr>
        <p:sp>
          <p:nvSpPr>
            <p:cNvPr id="8" name="Rectangle: Rounded Corners 7">
              <a:extLst>
                <a:ext uri="{FF2B5EF4-FFF2-40B4-BE49-F238E27FC236}">
                  <a16:creationId xmlns:a16="http://schemas.microsoft.com/office/drawing/2014/main" id="{B7518293-80F5-41D6-ABB5-27077ECE5AE9}"/>
                </a:ext>
              </a:extLst>
            </p:cNvPr>
            <p:cNvSpPr/>
            <p:nvPr/>
          </p:nvSpPr>
          <p:spPr>
            <a:xfrm>
              <a:off x="625202" y="2714"/>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806707E6-8EEC-42E9-AE16-1AB001BF3275}"/>
                </a:ext>
              </a:extLst>
            </p:cNvPr>
            <p:cNvSpPr txBox="1"/>
            <p:nvPr/>
          </p:nvSpPr>
          <p:spPr>
            <a:xfrm>
              <a:off x="643794" y="21306"/>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1. Define the </a:t>
              </a:r>
              <a:r>
                <a:rPr lang="en-US" sz="2000" b="1" kern="1200">
                  <a:latin typeface="Hind Vadodara" panose="020B0604020202020204" charset="0"/>
                  <a:cs typeface="Hind Vadodara" panose="020B0604020202020204" charset="0"/>
                </a:rPr>
                <a:t>valued outcome(s)</a:t>
              </a:r>
              <a:r>
                <a:rPr lang="en-US" sz="2000" kern="1200">
                  <a:latin typeface="Hind Vadodara" panose="020B0604020202020204" charset="0"/>
                  <a:cs typeface="Hind Vadodara" panose="020B0604020202020204" charset="0"/>
                </a:rPr>
                <a:t>.</a:t>
              </a:r>
            </a:p>
          </p:txBody>
        </p:sp>
      </p:grpSp>
      <p:grpSp>
        <p:nvGrpSpPr>
          <p:cNvPr id="5" name="Group 4">
            <a:extLst>
              <a:ext uri="{FF2B5EF4-FFF2-40B4-BE49-F238E27FC236}">
                <a16:creationId xmlns:a16="http://schemas.microsoft.com/office/drawing/2014/main" id="{A7BED60B-1520-49D4-BEC1-307731604A60}"/>
              </a:ext>
            </a:extLst>
          </p:cNvPr>
          <p:cNvGrpSpPr/>
          <p:nvPr/>
        </p:nvGrpSpPr>
        <p:grpSpPr>
          <a:xfrm>
            <a:off x="9440271" y="170798"/>
            <a:ext cx="2455454" cy="634773"/>
            <a:chOff x="625202" y="954875"/>
            <a:chExt cx="3321594" cy="634773"/>
          </a:xfrm>
        </p:grpSpPr>
        <p:sp>
          <p:nvSpPr>
            <p:cNvPr id="6" name="Rectangle: Rounded Corners 5">
              <a:extLst>
                <a:ext uri="{FF2B5EF4-FFF2-40B4-BE49-F238E27FC236}">
                  <a16:creationId xmlns:a16="http://schemas.microsoft.com/office/drawing/2014/main" id="{F026299A-9405-4B7E-9EA5-90B23B3EAB73}"/>
                </a:ext>
              </a:extLst>
            </p:cNvPr>
            <p:cNvSpPr/>
            <p:nvPr/>
          </p:nvSpPr>
          <p:spPr>
            <a:xfrm>
              <a:off x="625202" y="954875"/>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145330"/>
                <a:satOff val="-23593"/>
                <a:lumOff val="22279"/>
                <a:alphaOff val="0"/>
              </a:schemeClr>
            </a:fillRef>
            <a:effectRef idx="0">
              <a:schemeClr val="accent2">
                <a:shade val="50000"/>
                <a:hueOff val="145330"/>
                <a:satOff val="-23593"/>
                <a:lumOff val="22279"/>
                <a:alphaOff val="0"/>
              </a:schemeClr>
            </a:effectRef>
            <a:fontRef idx="minor">
              <a:schemeClr val="lt1"/>
            </a:fontRef>
          </p:style>
          <p:txBody>
            <a:bodyPr/>
            <a:lstStyle/>
            <a:p>
              <a:endParaRPr lang="en-US"/>
            </a:p>
          </p:txBody>
        </p:sp>
        <p:sp>
          <p:nvSpPr>
            <p:cNvPr id="7" name="Rectangle: Rounded Corners 6">
              <a:extLst>
                <a:ext uri="{FF2B5EF4-FFF2-40B4-BE49-F238E27FC236}">
                  <a16:creationId xmlns:a16="http://schemas.microsoft.com/office/drawing/2014/main" id="{58B2FF92-7944-491A-8000-23D811AB5CD1}"/>
                </a:ext>
              </a:extLst>
            </p:cNvPr>
            <p:cNvSpPr txBox="1"/>
            <p:nvPr/>
          </p:nvSpPr>
          <p:spPr>
            <a:xfrm>
              <a:off x="643794" y="973467"/>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2. List </a:t>
              </a:r>
              <a:r>
                <a:rPr lang="en-US" sz="2000" b="1" kern="1200">
                  <a:latin typeface="Hind Vadodara" panose="020B0604020202020204" charset="0"/>
                  <a:cs typeface="Hind Vadodara" panose="020B0604020202020204" charset="0"/>
                </a:rPr>
                <a:t>related initiatives</a:t>
              </a:r>
              <a:r>
                <a:rPr lang="en-US" sz="2000" kern="1200">
                  <a:latin typeface="Hind Vadodara" panose="020B0604020202020204" charset="0"/>
                  <a:cs typeface="Hind Vadodara" panose="020B0604020202020204" charset="0"/>
                </a:rPr>
                <a:t>.</a:t>
              </a:r>
            </a:p>
          </p:txBody>
        </p:sp>
      </p:grpSp>
    </p:spTree>
    <p:extLst>
      <p:ext uri="{BB962C8B-B14F-4D97-AF65-F5344CB8AC3E}">
        <p14:creationId xmlns:p14="http://schemas.microsoft.com/office/powerpoint/2010/main" val="29456821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D4D67-E0AA-446A-90BE-75349ABCCA38}"/>
              </a:ext>
            </a:extLst>
          </p:cNvPr>
          <p:cNvPicPr>
            <a:picLocks noChangeAspect="1"/>
          </p:cNvPicPr>
          <p:nvPr/>
        </p:nvPicPr>
        <p:blipFill>
          <a:blip r:embed="rId3"/>
          <a:stretch>
            <a:fillRect/>
          </a:stretch>
        </p:blipFill>
        <p:spPr>
          <a:xfrm>
            <a:off x="2273725" y="0"/>
            <a:ext cx="501898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Group 6">
            <a:extLst>
              <a:ext uri="{FF2B5EF4-FFF2-40B4-BE49-F238E27FC236}">
                <a16:creationId xmlns:a16="http://schemas.microsoft.com/office/drawing/2014/main" id="{D78582A8-D8AA-41BB-BD76-4C9A15162068}"/>
              </a:ext>
            </a:extLst>
          </p:cNvPr>
          <p:cNvGrpSpPr/>
          <p:nvPr/>
        </p:nvGrpSpPr>
        <p:grpSpPr>
          <a:xfrm>
            <a:off x="8559120" y="345442"/>
            <a:ext cx="3321594" cy="634773"/>
            <a:chOff x="625202" y="1907036"/>
            <a:chExt cx="3321594" cy="634773"/>
          </a:xfrm>
        </p:grpSpPr>
        <p:sp>
          <p:nvSpPr>
            <p:cNvPr id="8" name="Rectangle: Rounded Corners 7">
              <a:extLst>
                <a:ext uri="{FF2B5EF4-FFF2-40B4-BE49-F238E27FC236}">
                  <a16:creationId xmlns:a16="http://schemas.microsoft.com/office/drawing/2014/main" id="{36D80460-2DAC-4A16-8F96-6748DDF4A57B}"/>
                </a:ext>
              </a:extLst>
            </p:cNvPr>
            <p:cNvSpPr/>
            <p:nvPr/>
          </p:nvSpPr>
          <p:spPr>
            <a:xfrm>
              <a:off x="625202" y="1907036"/>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0F7FD904-EB85-4071-BE0E-7E5EC388D1D4}"/>
                </a:ext>
              </a:extLst>
            </p:cNvPr>
            <p:cNvSpPr txBox="1"/>
            <p:nvPr/>
          </p:nvSpPr>
          <p:spPr>
            <a:xfrm>
              <a:off x="643794" y="1925628"/>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p:txBody>
        </p:sp>
      </p:grpSp>
    </p:spTree>
    <p:extLst>
      <p:ext uri="{BB962C8B-B14F-4D97-AF65-F5344CB8AC3E}">
        <p14:creationId xmlns:p14="http://schemas.microsoft.com/office/powerpoint/2010/main" val="262942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9A4A0-6C70-4A8B-9F07-4E2C1BA199F4}"/>
              </a:ext>
            </a:extLst>
          </p:cNvPr>
          <p:cNvPicPr>
            <a:picLocks noChangeAspect="1"/>
          </p:cNvPicPr>
          <p:nvPr/>
        </p:nvPicPr>
        <p:blipFill>
          <a:blip r:embed="rId3"/>
          <a:stretch>
            <a:fillRect/>
          </a:stretch>
        </p:blipFill>
        <p:spPr>
          <a:xfrm>
            <a:off x="472794" y="109537"/>
            <a:ext cx="7810500" cy="6638925"/>
          </a:xfrm>
          <a:prstGeom prst="roundRect">
            <a:avLst>
              <a:gd name="adj" fmla="val 8594"/>
            </a:avLst>
          </a:prstGeom>
          <a:solidFill>
            <a:srgbClr val="FFFFFF">
              <a:shade val="85000"/>
            </a:srgbClr>
          </a:solidFill>
          <a:ln>
            <a:solidFill>
              <a:srgbClr val="002060"/>
            </a:solid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7073914C-39CE-4A79-839F-8A2286B67E4D}"/>
              </a:ext>
            </a:extLst>
          </p:cNvPr>
          <p:cNvSpPr/>
          <p:nvPr/>
        </p:nvSpPr>
        <p:spPr>
          <a:xfrm>
            <a:off x="2179593" y="4405745"/>
            <a:ext cx="5826057" cy="39971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4B101C7-DBDD-46E9-BDA7-55364F2C357E}"/>
              </a:ext>
            </a:extLst>
          </p:cNvPr>
          <p:cNvSpPr/>
          <p:nvPr/>
        </p:nvSpPr>
        <p:spPr>
          <a:xfrm>
            <a:off x="2179593" y="6284775"/>
            <a:ext cx="5826057"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661A287-0F1D-4A4B-AA57-3723DB925DE3}"/>
              </a:ext>
            </a:extLst>
          </p:cNvPr>
          <p:cNvSpPr/>
          <p:nvPr/>
        </p:nvSpPr>
        <p:spPr>
          <a:xfrm>
            <a:off x="2179592" y="4805464"/>
            <a:ext cx="1926078" cy="43774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68ADA0D-61D4-47F1-A3AA-100B6F536B89}"/>
              </a:ext>
            </a:extLst>
          </p:cNvPr>
          <p:cNvSpPr/>
          <p:nvPr/>
        </p:nvSpPr>
        <p:spPr>
          <a:xfrm>
            <a:off x="6079572" y="4805463"/>
            <a:ext cx="1926078" cy="4572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4367DF1-7E86-4A32-964B-306EBD2C5895}"/>
              </a:ext>
            </a:extLst>
          </p:cNvPr>
          <p:cNvSpPr/>
          <p:nvPr/>
        </p:nvSpPr>
        <p:spPr>
          <a:xfrm>
            <a:off x="2179592" y="5243209"/>
            <a:ext cx="1926078"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37800C2E-8716-45A6-B526-D8CBE5AA272B}"/>
              </a:ext>
            </a:extLst>
          </p:cNvPr>
          <p:cNvSpPr/>
          <p:nvPr/>
        </p:nvSpPr>
        <p:spPr>
          <a:xfrm>
            <a:off x="4105100" y="5252316"/>
            <a:ext cx="1974471"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BA0E091-F7B8-44BC-A09D-664B1CA7EA67}"/>
              </a:ext>
            </a:extLst>
          </p:cNvPr>
          <p:cNvGrpSpPr/>
          <p:nvPr/>
        </p:nvGrpSpPr>
        <p:grpSpPr>
          <a:xfrm>
            <a:off x="8633130" y="335678"/>
            <a:ext cx="3321594" cy="634773"/>
            <a:chOff x="625202" y="2859197"/>
            <a:chExt cx="3321594" cy="634773"/>
          </a:xfrm>
        </p:grpSpPr>
        <p:sp>
          <p:nvSpPr>
            <p:cNvPr id="24" name="Rectangle: Rounded Corners 23">
              <a:extLst>
                <a:ext uri="{FF2B5EF4-FFF2-40B4-BE49-F238E27FC236}">
                  <a16:creationId xmlns:a16="http://schemas.microsoft.com/office/drawing/2014/main" id="{6E3A0277-FE7B-4E61-B47F-68655D18CACB}"/>
                </a:ext>
              </a:extLst>
            </p:cNvPr>
            <p:cNvSpPr/>
            <p:nvPr/>
          </p:nvSpPr>
          <p:spPr>
            <a:xfrm>
              <a:off x="625202" y="2859197"/>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txBody>
            <a:bodyPr/>
            <a:lstStyle/>
            <a:p>
              <a:endParaRPr lang="en-US"/>
            </a:p>
          </p:txBody>
        </p:sp>
        <p:sp>
          <p:nvSpPr>
            <p:cNvPr id="25" name="Rectangle: Rounded Corners 4">
              <a:extLst>
                <a:ext uri="{FF2B5EF4-FFF2-40B4-BE49-F238E27FC236}">
                  <a16:creationId xmlns:a16="http://schemas.microsoft.com/office/drawing/2014/main" id="{8D77E152-05D9-49AB-92F3-8D3758611787}"/>
                </a:ext>
              </a:extLst>
            </p:cNvPr>
            <p:cNvSpPr txBox="1"/>
            <p:nvPr/>
          </p:nvSpPr>
          <p:spPr>
            <a:xfrm>
              <a:off x="643794" y="2877789"/>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4. Analyze and </a:t>
              </a:r>
              <a:r>
                <a:rPr lang="en-US" sz="2000" b="1" kern="1200">
                  <a:solidFill>
                    <a:schemeClr val="accent3"/>
                  </a:solidFill>
                  <a:latin typeface="Hind Vadodara" panose="020B0604020202020204" charset="0"/>
                  <a:cs typeface="Hind Vadodara" panose="020B0604020202020204" charset="0"/>
                </a:rPr>
                <a:t>make decisions </a:t>
              </a:r>
              <a:r>
                <a:rPr lang="en-US" sz="2000" kern="1200">
                  <a:solidFill>
                    <a:schemeClr val="accent3"/>
                  </a:solidFill>
                  <a:latin typeface="Hind Vadodara" panose="020B0604020202020204" charset="0"/>
                  <a:cs typeface="Hind Vadodara" panose="020B0604020202020204" charset="0"/>
                </a:rPr>
                <a:t>for alignment.</a:t>
              </a:r>
            </a:p>
          </p:txBody>
        </p:sp>
      </p:grpSp>
      <p:grpSp>
        <p:nvGrpSpPr>
          <p:cNvPr id="18" name="Group 17">
            <a:extLst>
              <a:ext uri="{FF2B5EF4-FFF2-40B4-BE49-F238E27FC236}">
                <a16:creationId xmlns:a16="http://schemas.microsoft.com/office/drawing/2014/main" id="{50CDDF98-137B-4316-B31A-3CC78E86995E}"/>
              </a:ext>
            </a:extLst>
          </p:cNvPr>
          <p:cNvGrpSpPr/>
          <p:nvPr/>
        </p:nvGrpSpPr>
        <p:grpSpPr>
          <a:xfrm>
            <a:off x="10151103" y="1010125"/>
            <a:ext cx="285648" cy="238040"/>
            <a:chOff x="2143175" y="3533644"/>
            <a:chExt cx="285648" cy="238040"/>
          </a:xfrm>
        </p:grpSpPr>
        <p:sp>
          <p:nvSpPr>
            <p:cNvPr id="22" name="Arrow: Right 21">
              <a:extLst>
                <a:ext uri="{FF2B5EF4-FFF2-40B4-BE49-F238E27FC236}">
                  <a16:creationId xmlns:a16="http://schemas.microsoft.com/office/drawing/2014/main" id="{C0080793-6468-4CB7-BE25-452BF52E937F}"/>
                </a:ext>
              </a:extLst>
            </p:cNvPr>
            <p:cNvSpPr/>
            <p:nvPr/>
          </p:nvSpPr>
          <p:spPr>
            <a:xfrm rot="5400000">
              <a:off x="2166979" y="3509840"/>
              <a:ext cx="238040" cy="285648"/>
            </a:xfrm>
            <a:prstGeom prst="rightArrow">
              <a:avLst>
                <a:gd name="adj1" fmla="val 60000"/>
                <a:gd name="adj2" fmla="val 50000"/>
              </a:avLst>
            </a:prstGeom>
          </p:spPr>
          <p:style>
            <a:lnRef idx="0">
              <a:schemeClr val="accent2">
                <a:shade val="90000"/>
                <a:hueOff val="180530"/>
                <a:satOff val="-29171"/>
                <a:lumOff val="22516"/>
                <a:alphaOff val="0"/>
              </a:schemeClr>
            </a:lnRef>
            <a:fillRef idx="1">
              <a:schemeClr val="accent2">
                <a:shade val="90000"/>
                <a:hueOff val="180530"/>
                <a:satOff val="-29171"/>
                <a:lumOff val="22516"/>
                <a:alphaOff val="0"/>
              </a:schemeClr>
            </a:fillRef>
            <a:effectRef idx="0">
              <a:schemeClr val="accent2">
                <a:shade val="90000"/>
                <a:hueOff val="180530"/>
                <a:satOff val="-29171"/>
                <a:lumOff val="22516"/>
                <a:alphaOff val="0"/>
              </a:schemeClr>
            </a:effectRef>
            <a:fontRef idx="minor">
              <a:schemeClr val="lt1"/>
            </a:fontRef>
          </p:style>
          <p:txBody>
            <a:bodyPr/>
            <a:lstStyle/>
            <a:p>
              <a:endParaRPr lang="en-US"/>
            </a:p>
          </p:txBody>
        </p:sp>
        <p:sp>
          <p:nvSpPr>
            <p:cNvPr id="23" name="Arrow: Right 6">
              <a:extLst>
                <a:ext uri="{FF2B5EF4-FFF2-40B4-BE49-F238E27FC236}">
                  <a16:creationId xmlns:a16="http://schemas.microsoft.com/office/drawing/2014/main" id="{92060965-D9AA-4867-A017-C38546855D04}"/>
                </a:ext>
              </a:extLst>
            </p:cNvPr>
            <p:cNvSpPr txBox="1"/>
            <p:nvPr/>
          </p:nvSpPr>
          <p:spPr>
            <a:xfrm>
              <a:off x="2200305" y="3533644"/>
              <a:ext cx="171388" cy="166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p:txBody>
        </p:sp>
      </p:grpSp>
      <p:grpSp>
        <p:nvGrpSpPr>
          <p:cNvPr id="19" name="Group 18">
            <a:extLst>
              <a:ext uri="{FF2B5EF4-FFF2-40B4-BE49-F238E27FC236}">
                <a16:creationId xmlns:a16="http://schemas.microsoft.com/office/drawing/2014/main" id="{BD06EAB4-DD28-4BD6-8489-A7041EE39BCD}"/>
              </a:ext>
            </a:extLst>
          </p:cNvPr>
          <p:cNvGrpSpPr/>
          <p:nvPr/>
        </p:nvGrpSpPr>
        <p:grpSpPr>
          <a:xfrm>
            <a:off x="8633130" y="1287839"/>
            <a:ext cx="3321594" cy="634773"/>
            <a:chOff x="625202" y="3811358"/>
            <a:chExt cx="3321594" cy="634773"/>
          </a:xfrm>
        </p:grpSpPr>
        <p:sp>
          <p:nvSpPr>
            <p:cNvPr id="20" name="Rectangle: Rounded Corners 19">
              <a:extLst>
                <a:ext uri="{FF2B5EF4-FFF2-40B4-BE49-F238E27FC236}">
                  <a16:creationId xmlns:a16="http://schemas.microsoft.com/office/drawing/2014/main" id="{B4480B6B-1DA7-4B1D-9A48-B63EB457F6D7}"/>
                </a:ext>
              </a:extLst>
            </p:cNvPr>
            <p:cNvSpPr/>
            <p:nvPr/>
          </p:nvSpPr>
          <p:spPr>
            <a:xfrm>
              <a:off x="625202" y="3811358"/>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145330"/>
                <a:satOff val="-23593"/>
                <a:lumOff val="22279"/>
                <a:alphaOff val="0"/>
              </a:schemeClr>
            </a:fillRef>
            <a:effectRef idx="0">
              <a:schemeClr val="accent2">
                <a:shade val="50000"/>
                <a:hueOff val="145330"/>
                <a:satOff val="-23593"/>
                <a:lumOff val="22279"/>
                <a:alphaOff val="0"/>
              </a:schemeClr>
            </a:effectRef>
            <a:fontRef idx="minor">
              <a:schemeClr val="lt1"/>
            </a:fontRef>
          </p:style>
          <p:txBody>
            <a:bodyPr/>
            <a:lstStyle/>
            <a:p>
              <a:endParaRPr lang="en-US"/>
            </a:p>
          </p:txBody>
        </p:sp>
        <p:sp>
          <p:nvSpPr>
            <p:cNvPr id="21" name="Rectangle: Rounded Corners 8">
              <a:extLst>
                <a:ext uri="{FF2B5EF4-FFF2-40B4-BE49-F238E27FC236}">
                  <a16:creationId xmlns:a16="http://schemas.microsoft.com/office/drawing/2014/main" id="{3DBA09F1-8894-49AC-84D9-BF3FA0105321}"/>
                </a:ext>
              </a:extLst>
            </p:cNvPr>
            <p:cNvSpPr txBox="1"/>
            <p:nvPr/>
          </p:nvSpPr>
          <p:spPr>
            <a:xfrm>
              <a:off x="643794" y="3829950"/>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p:txBody>
        </p:sp>
      </p:grpSp>
      <p:sp>
        <p:nvSpPr>
          <p:cNvPr id="4" name="Rectangle: Rounded Corners 3">
            <a:extLst>
              <a:ext uri="{FF2B5EF4-FFF2-40B4-BE49-F238E27FC236}">
                <a16:creationId xmlns:a16="http://schemas.microsoft.com/office/drawing/2014/main" id="{3668BCB7-231D-4EA8-AD67-089ADDCCDC98}"/>
              </a:ext>
            </a:extLst>
          </p:cNvPr>
          <p:cNvSpPr/>
          <p:nvPr/>
        </p:nvSpPr>
        <p:spPr>
          <a:xfrm>
            <a:off x="2179592" y="1698171"/>
            <a:ext cx="5875835" cy="252292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3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2B908-99EB-49AE-ADBD-C99D93B40FAA}"/>
              </a:ext>
            </a:extLst>
          </p:cNvPr>
          <p:cNvPicPr>
            <a:picLocks noChangeAspect="1"/>
          </p:cNvPicPr>
          <p:nvPr/>
        </p:nvPicPr>
        <p:blipFill>
          <a:blip r:embed="rId3"/>
          <a:stretch>
            <a:fillRect/>
          </a:stretch>
        </p:blipFill>
        <p:spPr>
          <a:xfrm>
            <a:off x="1869422" y="1362531"/>
            <a:ext cx="8806084" cy="4806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17581364-3E5D-4561-8F78-380EBF1298CC}"/>
              </a:ext>
            </a:extLst>
          </p:cNvPr>
          <p:cNvSpPr/>
          <p:nvPr/>
        </p:nvSpPr>
        <p:spPr>
          <a:xfrm>
            <a:off x="3762728" y="5317447"/>
            <a:ext cx="2169269" cy="5544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75ACABA1-2584-4282-902F-A947084DE2A8}"/>
              </a:ext>
            </a:extLst>
          </p:cNvPr>
          <p:cNvSpPr/>
          <p:nvPr/>
        </p:nvSpPr>
        <p:spPr>
          <a:xfrm>
            <a:off x="6055213" y="50402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E05AD8B-3888-40EB-B077-ABFB93A2B128}"/>
              </a:ext>
            </a:extLst>
          </p:cNvPr>
          <p:cNvSpPr/>
          <p:nvPr/>
        </p:nvSpPr>
        <p:spPr>
          <a:xfrm>
            <a:off x="8365360" y="45068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38702CB-761E-4D54-9F4B-7F37366EAA68}"/>
              </a:ext>
            </a:extLst>
          </p:cNvPr>
          <p:cNvSpPr/>
          <p:nvPr/>
        </p:nvSpPr>
        <p:spPr>
          <a:xfrm>
            <a:off x="3762728" y="2439680"/>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F6E0E419-B885-4F6D-A4BD-4D9D4DE6378A}"/>
              </a:ext>
            </a:extLst>
          </p:cNvPr>
          <p:cNvSpPr/>
          <p:nvPr/>
        </p:nvSpPr>
        <p:spPr>
          <a:xfrm>
            <a:off x="8365360" y="2470173"/>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8371404-8087-487F-B061-6C32C0E68E3A}"/>
              </a:ext>
            </a:extLst>
          </p:cNvPr>
          <p:cNvSpPr/>
          <p:nvPr/>
        </p:nvSpPr>
        <p:spPr>
          <a:xfrm>
            <a:off x="6055212" y="2730388"/>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F5799B9-1DF2-419B-BF0E-4AD855A3DC4D}"/>
              </a:ext>
            </a:extLst>
          </p:cNvPr>
          <p:cNvSpPr/>
          <p:nvPr/>
        </p:nvSpPr>
        <p:spPr>
          <a:xfrm>
            <a:off x="4481689" y="4506807"/>
            <a:ext cx="733778"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71C87A5E-3D80-41A1-A36E-AEBC5C0D7968}"/>
              </a:ext>
            </a:extLst>
          </p:cNvPr>
          <p:cNvSpPr/>
          <p:nvPr/>
        </p:nvSpPr>
        <p:spPr>
          <a:xfrm>
            <a:off x="7354711" y="4762969"/>
            <a:ext cx="660400"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798022" y="317870"/>
          <a:ext cx="10850880" cy="6222262"/>
        </p:xfrm>
        <a:graphic>
          <a:graphicData uri="http://schemas.openxmlformats.org/drawingml/2006/table">
            <a:tbl>
              <a:tblPr>
                <a:tableStyleId>{BC89EF96-8CEA-46FF-86C4-4CE0E7609802}</a:tableStyleId>
              </a:tblPr>
              <a:tblGrid>
                <a:gridCol w="421179">
                  <a:extLst>
                    <a:ext uri="{9D8B030D-6E8A-4147-A177-3AD203B41FA5}">
                      <a16:colId xmlns:a16="http://schemas.microsoft.com/office/drawing/2014/main" val="20000"/>
                    </a:ext>
                  </a:extLst>
                </a:gridCol>
                <a:gridCol w="1407621">
                  <a:extLst>
                    <a:ext uri="{9D8B030D-6E8A-4147-A177-3AD203B41FA5}">
                      <a16:colId xmlns:a16="http://schemas.microsoft.com/office/drawing/2014/main" val="20001"/>
                    </a:ext>
                  </a:extLst>
                </a:gridCol>
                <a:gridCol w="1982415">
                  <a:extLst>
                    <a:ext uri="{9D8B030D-6E8A-4147-A177-3AD203B41FA5}">
                      <a16:colId xmlns:a16="http://schemas.microsoft.com/office/drawing/2014/main" val="20002"/>
                    </a:ext>
                  </a:extLst>
                </a:gridCol>
                <a:gridCol w="1117321">
                  <a:extLst>
                    <a:ext uri="{9D8B030D-6E8A-4147-A177-3AD203B41FA5}">
                      <a16:colId xmlns:a16="http://schemas.microsoft.com/office/drawing/2014/main" val="20003"/>
                    </a:ext>
                  </a:extLst>
                </a:gridCol>
                <a:gridCol w="1318051">
                  <a:extLst>
                    <a:ext uri="{9D8B030D-6E8A-4147-A177-3AD203B41FA5}">
                      <a16:colId xmlns:a16="http://schemas.microsoft.com/office/drawing/2014/main" val="20004"/>
                    </a:ext>
                  </a:extLst>
                </a:gridCol>
                <a:gridCol w="1108440">
                  <a:extLst>
                    <a:ext uri="{9D8B030D-6E8A-4147-A177-3AD203B41FA5}">
                      <a16:colId xmlns:a16="http://schemas.microsoft.com/office/drawing/2014/main" val="20005"/>
                    </a:ext>
                  </a:extLst>
                </a:gridCol>
                <a:gridCol w="1046271">
                  <a:extLst>
                    <a:ext uri="{9D8B030D-6E8A-4147-A177-3AD203B41FA5}">
                      <a16:colId xmlns:a16="http://schemas.microsoft.com/office/drawing/2014/main" val="20006"/>
                    </a:ext>
                  </a:extLst>
                </a:gridCol>
                <a:gridCol w="1223903">
                  <a:extLst>
                    <a:ext uri="{9D8B030D-6E8A-4147-A177-3AD203B41FA5}">
                      <a16:colId xmlns:a16="http://schemas.microsoft.com/office/drawing/2014/main" val="20007"/>
                    </a:ext>
                  </a:extLst>
                </a:gridCol>
                <a:gridCol w="1225679">
                  <a:extLst>
                    <a:ext uri="{9D8B030D-6E8A-4147-A177-3AD203B41FA5}">
                      <a16:colId xmlns:a16="http://schemas.microsoft.com/office/drawing/2014/main" val="20008"/>
                    </a:ext>
                  </a:extLst>
                </a:gridCol>
              </a:tblGrid>
              <a:tr h="658043">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300" b="0" u="none" strike="noStrike" cap="none" normalizeH="0" baseline="0">
                          <a:ln>
                            <a:noFill/>
                          </a:ln>
                          <a:solidFill>
                            <a:schemeClr val="bg1"/>
                          </a:solidFill>
                          <a:effectLst/>
                          <a:latin typeface="Hind Vadodara" panose="020B0604020202020204" charset="0"/>
                          <a:cs typeface="Hind Vadodara" panose="020B0604020202020204" charset="0"/>
                        </a:rPr>
                        <a:t>Teaching Matrix</a:t>
                      </a:r>
                      <a:endParaRPr kumimoji="0" lang="en-US" sz="23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INCORPORATE Coping Strategies for Managing Stress</a:t>
                      </a:r>
                    </a:p>
                  </a:txBody>
                  <a:tcPr marT="45719" marB="45719" anchor="ctr" horzOverflow="overflow">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549">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All Settings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Hallways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Playgrounds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Lunch</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Library/</a:t>
                      </a:r>
                      <a:endParaRPr kumimoji="0" lang="en-US" sz="12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Computer Lab</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Assembly</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Bus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extLst>
                  <a:ext uri="{0D108BD9-81ED-4DB2-BD59-A6C34878D82A}">
                    <a16:rowId xmlns:a16="http://schemas.microsoft.com/office/drawing/2014/main" val="10001"/>
                  </a:ext>
                </a:extLst>
              </a:tr>
              <a:tr h="157998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Expectations</a:t>
                      </a:r>
                      <a:endParaRPr kumimoji="0" lang="en-US" sz="19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vert="vert270" anchor="ctr" horzOverflow="overflow">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Respectful</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on task.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Give your best 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prepared.</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plan.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Invite those sitting alone to join in</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Study, read, compute.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Sit in one spot.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Watch for your stop.</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2"/>
                  </a:ext>
                </a:extLst>
              </a:tr>
              <a:tr h="15817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Achieving &amp; Organized</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kind.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Hands/feet to self.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Help/share with others.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normal voice volume.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 to right.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Play safe.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Share equipment.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lunch plan and choose quiet or social lunch area</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Whisper.</a:t>
                      </a:r>
                      <a:endParaRPr kumimoji="0" lang="en-US" sz="19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Return books.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Listen/watch.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appropriate applause.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 quiet voice.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Stay in your seat.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3"/>
                  </a:ext>
                </a:extLst>
              </a:tr>
              <a:tr h="157998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Responsible</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Recycle.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Clean up after self.</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 litter.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Maintain physical space.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equipment properly.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Put litter in garbage can.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my breathing technique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 to my signals </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Push in chairs.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books carefully.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chairs appropriately.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Wipe your feet.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2213" name="Rectangle 59"/>
          <p:cNvSpPr>
            <a:spLocks noChangeArrowheads="1"/>
          </p:cNvSpPr>
          <p:nvPr/>
        </p:nvSpPr>
        <p:spPr bwMode="auto">
          <a:xfrm>
            <a:off x="1735139" y="8121566"/>
            <a:ext cx="184456" cy="492297"/>
          </a:xfrm>
          <a:prstGeom prst="rect">
            <a:avLst/>
          </a:prstGeom>
          <a:noFill/>
          <a:ln w="9525">
            <a:noFill/>
            <a:miter lim="800000"/>
            <a:headEnd/>
            <a:tailEnd/>
          </a:ln>
        </p:spPr>
        <p:txBody>
          <a:bodyPr wrap="none" lIns="91304" tIns="45648" rIns="91304" bIns="45648" anchor="ctr">
            <a:prstTxWarp prst="textNoShape">
              <a:avLst/>
            </a:prstTxWarp>
            <a:spAutoFit/>
          </a:bodyPr>
          <a:lstStyle/>
          <a:p>
            <a:pPr defTabSz="1219170">
              <a:buClr>
                <a:srgbClr val="000000"/>
              </a:buClr>
              <a:defRPr/>
            </a:pPr>
            <a:br>
              <a:rPr lang="en-US" sz="1200" kern="0">
                <a:solidFill>
                  <a:srgbClr val="000000"/>
                </a:solidFill>
                <a:latin typeface="Arial"/>
                <a:ea typeface="Times New Roman" pitchFamily="-1" charset="0"/>
                <a:cs typeface="Times New Roman" pitchFamily="-1" charset="0"/>
                <a:sym typeface="Arial"/>
              </a:rPr>
            </a:br>
            <a:endParaRPr lang="en-US" sz="1400" kern="0">
              <a:solidFill>
                <a:srgbClr val="000000"/>
              </a:solidFill>
              <a:latin typeface="Arial"/>
              <a:ea typeface="Times New Roman" pitchFamily="-1" charset="0"/>
              <a:cs typeface="Times New Roman" pitchFamily="-1" charset="0"/>
              <a:sym typeface="Arial"/>
            </a:endParaRPr>
          </a:p>
        </p:txBody>
      </p:sp>
    </p:spTree>
    <p:extLst>
      <p:ext uri="{BB962C8B-B14F-4D97-AF65-F5344CB8AC3E}">
        <p14:creationId xmlns:p14="http://schemas.microsoft.com/office/powerpoint/2010/main" val="39715516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FB02F-0094-494A-AA15-E6963C36CD5B}"/>
              </a:ext>
            </a:extLst>
          </p:cNvPr>
          <p:cNvSpPr>
            <a:spLocks noGrp="1"/>
          </p:cNvSpPr>
          <p:nvPr>
            <p:ph type="title"/>
          </p:nvPr>
        </p:nvSpPr>
        <p:spPr/>
        <p:txBody>
          <a:bodyPr/>
          <a:lstStyle/>
          <a:p>
            <a:r>
              <a:rPr lang="en-US"/>
              <a:t>PBIS FRAMEWORK &amp; SEB CROSSWALK</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25957727"/>
              </p:ext>
            </p:extLst>
          </p:nvPr>
        </p:nvGraphicFramePr>
        <p:xfrm>
          <a:off x="1504548" y="2079171"/>
          <a:ext cx="8396213" cy="4015871"/>
        </p:xfrm>
        <a:graphic>
          <a:graphicData uri="http://schemas.openxmlformats.org/drawingml/2006/table">
            <a:tbl>
              <a:tblPr firstRow="1" bandRow="1">
                <a:tableStyleId>{35758FB7-9AC5-4552-8A53-C91805E547FA}</a:tableStyleId>
              </a:tblPr>
              <a:tblGrid>
                <a:gridCol w="2654543">
                  <a:extLst>
                    <a:ext uri="{9D8B030D-6E8A-4147-A177-3AD203B41FA5}">
                      <a16:colId xmlns:a16="http://schemas.microsoft.com/office/drawing/2014/main" val="20000"/>
                    </a:ext>
                  </a:extLst>
                </a:gridCol>
                <a:gridCol w="5741670">
                  <a:extLst>
                    <a:ext uri="{9D8B030D-6E8A-4147-A177-3AD203B41FA5}">
                      <a16:colId xmlns:a16="http://schemas.microsoft.com/office/drawing/2014/main" val="20001"/>
                    </a:ext>
                  </a:extLst>
                </a:gridCol>
              </a:tblGrid>
              <a:tr h="852955">
                <a:tc>
                  <a:txBody>
                    <a:bodyPr/>
                    <a:lstStyle/>
                    <a:p>
                      <a:pPr algn="ctr"/>
                      <a:r>
                        <a:rPr lang="en-US" sz="2100">
                          <a:solidFill>
                            <a:schemeClr val="tx1"/>
                          </a:solidFill>
                          <a:latin typeface="Hind Vadodara" panose="020B0604020202020204" charset="0"/>
                          <a:cs typeface="Hind Vadodara" panose="020B0604020202020204" charset="0"/>
                        </a:rPr>
                        <a:t>Expectation</a:t>
                      </a:r>
                    </a:p>
                  </a:txBody>
                  <a:tcPr marL="68580" marR="68580" marT="34291" marB="34291" anchor="ctr"/>
                </a:tc>
                <a:tc>
                  <a:txBody>
                    <a:bodyPr/>
                    <a:lstStyle/>
                    <a:p>
                      <a:pPr algn="ctr"/>
                      <a:r>
                        <a:rPr lang="en-US" sz="2100">
                          <a:solidFill>
                            <a:schemeClr val="tx1"/>
                          </a:solidFill>
                          <a:latin typeface="Hind Vadodara" panose="020B0604020202020204" charset="0"/>
                          <a:cs typeface="Hind Vadodara" panose="020B0604020202020204" charset="0"/>
                        </a:rPr>
                        <a:t>Specific Behavior or </a:t>
                      </a:r>
                    </a:p>
                    <a:p>
                      <a:pPr algn="ctr"/>
                      <a:r>
                        <a:rPr lang="en-US" sz="2100">
                          <a:solidFill>
                            <a:schemeClr val="tx1"/>
                          </a:solidFill>
                          <a:latin typeface="Hind Vadodara" panose="020B0604020202020204" charset="0"/>
                          <a:cs typeface="Hind Vadodara" panose="020B0604020202020204" charset="0"/>
                        </a:rPr>
                        <a:t>Social Emotional Skill</a:t>
                      </a:r>
                    </a:p>
                  </a:txBody>
                  <a:tcPr marL="68580" marR="68580" marT="34291" marB="34291"/>
                </a:tc>
                <a:extLst>
                  <a:ext uri="{0D108BD9-81ED-4DB2-BD59-A6C34878D82A}">
                    <a16:rowId xmlns:a16="http://schemas.microsoft.com/office/drawing/2014/main" val="10000"/>
                  </a:ext>
                </a:extLst>
              </a:tr>
              <a:tr h="398481">
                <a:tc rowSpan="2">
                  <a:txBody>
                    <a:bodyPr/>
                    <a:lstStyle/>
                    <a:p>
                      <a:pPr algn="ctr"/>
                      <a:r>
                        <a:rPr lang="en-US" sz="1600">
                          <a:solidFill>
                            <a:schemeClr val="tx1"/>
                          </a:solidFill>
                          <a:latin typeface="Hind Vadodara" panose="020B0604020202020204" charset="0"/>
                          <a:cs typeface="Hind Vadodara" panose="020B0604020202020204" charset="0"/>
                        </a:rPr>
                        <a:t>Be Safe</a:t>
                      </a:r>
                    </a:p>
                  </a:txBody>
                  <a:tcPr marL="68580" marR="68580" marT="34291" marB="34291" anchor="ctr">
                    <a:solidFill>
                      <a:schemeClr val="bg1"/>
                    </a:solidFill>
                  </a:tcPr>
                </a:tc>
                <a:tc>
                  <a:txBody>
                    <a:bodyPr/>
                    <a:lstStyle/>
                    <a:p>
                      <a:r>
                        <a:rPr lang="en-US" sz="1600">
                          <a:solidFill>
                            <a:schemeClr val="tx1"/>
                          </a:solidFill>
                          <a:latin typeface="Hind Vadodara" panose="020B0604020202020204" charset="0"/>
                          <a:cs typeface="Hind Vadodara" panose="020B0604020202020204" charset="0"/>
                        </a:rPr>
                        <a:t>Keep hands</a:t>
                      </a:r>
                      <a:r>
                        <a:rPr lang="en-US" sz="1600" baseline="0">
                          <a:solidFill>
                            <a:schemeClr val="tx1"/>
                          </a:solidFill>
                          <a:latin typeface="Hind Vadodara" panose="020B0604020202020204" charset="0"/>
                          <a:cs typeface="Hind Vadodara" panose="020B0604020202020204" charset="0"/>
                        </a:rPr>
                        <a:t> and feet to self</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1"/>
                  </a:ext>
                </a:extLst>
              </a:tr>
              <a:tr h="596170">
                <a:tc vMerge="1">
                  <a:txBody>
                    <a:bodyPr/>
                    <a:lstStyle/>
                    <a:p>
                      <a:endParaRPr lang="en-US"/>
                    </a:p>
                  </a:txBody>
                  <a:tcPr/>
                </a:tc>
                <a:tc>
                  <a:txBody>
                    <a:bodyPr/>
                    <a:lstStyle/>
                    <a:p>
                      <a:r>
                        <a:rPr lang="en-US" sz="1600">
                          <a:solidFill>
                            <a:schemeClr val="tx1"/>
                          </a:solidFill>
                          <a:latin typeface="Hind Vadodara" panose="020B0604020202020204" charset="0"/>
                          <a:cs typeface="Hind Vadodara" panose="020B0604020202020204" charset="0"/>
                        </a:rPr>
                        <a:t>I tell</a:t>
                      </a:r>
                      <a:r>
                        <a:rPr lang="en-US" sz="1600" baseline="0">
                          <a:solidFill>
                            <a:schemeClr val="tx1"/>
                          </a:solidFill>
                          <a:latin typeface="Hind Vadodara" panose="020B0604020202020204" charset="0"/>
                          <a:cs typeface="Hind Vadodara" panose="020B0604020202020204" charset="0"/>
                        </a:rPr>
                        <a:t> an adult when I am worried about a friend.</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2"/>
                  </a:ext>
                </a:extLst>
              </a:tr>
              <a:tr h="632838">
                <a:tc rowSpan="2">
                  <a:txBody>
                    <a:bodyPr/>
                    <a:lstStyle/>
                    <a:p>
                      <a:pPr algn="ctr"/>
                      <a:r>
                        <a:rPr lang="en-US" sz="1600">
                          <a:solidFill>
                            <a:schemeClr val="tx1"/>
                          </a:solidFill>
                          <a:latin typeface="Hind Vadodara" panose="020B0604020202020204" charset="0"/>
                          <a:cs typeface="Hind Vadodara" panose="020B0604020202020204" charset="0"/>
                        </a:rPr>
                        <a:t>Be Respectful</a:t>
                      </a:r>
                    </a:p>
                  </a:txBody>
                  <a:tcPr marL="68580" marR="68580" marT="34291" marB="34291" anchor="ctr">
                    <a:solidFill>
                      <a:schemeClr val="bg1"/>
                    </a:solidFill>
                  </a:tcPr>
                </a:tc>
                <a:tc>
                  <a:txBody>
                    <a:bodyPr/>
                    <a:lstStyle/>
                    <a:p>
                      <a:r>
                        <a:rPr lang="en-US" sz="1600">
                          <a:solidFill>
                            <a:schemeClr val="tx1"/>
                          </a:solidFill>
                          <a:latin typeface="Hind Vadodara" panose="020B0604020202020204" charset="0"/>
                          <a:cs typeface="Hind Vadodara" panose="020B0604020202020204" charset="0"/>
                        </a:rPr>
                        <a:t>Use the signal</a:t>
                      </a:r>
                      <a:r>
                        <a:rPr lang="en-US" sz="1600" baseline="0">
                          <a:solidFill>
                            <a:schemeClr val="tx1"/>
                          </a:solidFill>
                          <a:latin typeface="Hind Vadodara" panose="020B0604020202020204" charset="0"/>
                          <a:cs typeface="Hind Vadodara" panose="020B0604020202020204" charset="0"/>
                        </a:rPr>
                        <a:t> to ask a public or private question.</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3"/>
                  </a:ext>
                </a:extLst>
              </a:tr>
              <a:tr h="511809">
                <a:tc vMerge="1">
                  <a:txBody>
                    <a:bodyPr/>
                    <a:lstStyle/>
                    <a:p>
                      <a:endParaRPr lang="en-US"/>
                    </a:p>
                  </a:txBody>
                  <a:tcPr/>
                </a:tc>
                <a:tc>
                  <a:txBody>
                    <a:bodyPr/>
                    <a:lstStyle/>
                    <a:p>
                      <a:r>
                        <a:rPr lang="en-US" sz="1600">
                          <a:solidFill>
                            <a:schemeClr val="tx1"/>
                          </a:solidFill>
                          <a:latin typeface="Hind Vadodara" panose="020B0604020202020204" charset="0"/>
                          <a:cs typeface="Hind Vadodara" panose="020B0604020202020204" charset="0"/>
                        </a:rPr>
                        <a:t>Make</a:t>
                      </a:r>
                      <a:r>
                        <a:rPr lang="en-US" sz="1600" baseline="0">
                          <a:solidFill>
                            <a:schemeClr val="tx1"/>
                          </a:solidFill>
                          <a:latin typeface="Hind Vadodara" panose="020B0604020202020204" charset="0"/>
                          <a:cs typeface="Hind Vadodara" panose="020B0604020202020204" charset="0"/>
                        </a:rPr>
                        <a:t> sure everyone gets a turn.</a:t>
                      </a:r>
                    </a:p>
                  </a:txBody>
                  <a:tcPr marL="68580" marR="68580" marT="34291" marB="34291" anchor="ctr">
                    <a:solidFill>
                      <a:schemeClr val="bg1"/>
                    </a:solidFill>
                  </a:tcPr>
                </a:tc>
                <a:extLst>
                  <a:ext uri="{0D108BD9-81ED-4DB2-BD59-A6C34878D82A}">
                    <a16:rowId xmlns:a16="http://schemas.microsoft.com/office/drawing/2014/main" val="10004"/>
                  </a:ext>
                </a:extLst>
              </a:tr>
              <a:tr h="511809">
                <a:tc rowSpan="2">
                  <a:txBody>
                    <a:bodyPr/>
                    <a:lstStyle/>
                    <a:p>
                      <a:pPr algn="ctr"/>
                      <a:r>
                        <a:rPr lang="en-US" sz="1600">
                          <a:solidFill>
                            <a:schemeClr val="tx1"/>
                          </a:solidFill>
                          <a:latin typeface="Hind Vadodara" panose="020B0604020202020204" charset="0"/>
                          <a:cs typeface="Hind Vadodara" panose="020B0604020202020204" charset="0"/>
                        </a:rPr>
                        <a:t>Be Responsible</a:t>
                      </a:r>
                    </a:p>
                  </a:txBody>
                  <a:tcPr marL="68580" marR="68580" marT="34291" marB="34291" anchor="ctr">
                    <a:solidFill>
                      <a:schemeClr val="bg1"/>
                    </a:solidFill>
                  </a:tcPr>
                </a:tc>
                <a:tc>
                  <a:txBody>
                    <a:bodyPr/>
                    <a:lstStyle/>
                    <a:p>
                      <a:r>
                        <a:rPr lang="en-US" sz="1600" baseline="0">
                          <a:solidFill>
                            <a:schemeClr val="tx1"/>
                          </a:solidFill>
                          <a:latin typeface="Hind Vadodara" panose="020B0604020202020204" charset="0"/>
                          <a:cs typeface="Hind Vadodara" panose="020B0604020202020204" charset="0"/>
                        </a:rPr>
                        <a:t>Turn in all work on time</a:t>
                      </a:r>
                    </a:p>
                  </a:txBody>
                  <a:tcPr marL="68580" marR="68580" marT="34291" marB="34291" anchor="ctr">
                    <a:solidFill>
                      <a:schemeClr val="bg1"/>
                    </a:solidFill>
                  </a:tcPr>
                </a:tc>
                <a:extLst>
                  <a:ext uri="{0D108BD9-81ED-4DB2-BD59-A6C34878D82A}">
                    <a16:rowId xmlns:a16="http://schemas.microsoft.com/office/drawing/2014/main" val="10005"/>
                  </a:ext>
                </a:extLst>
              </a:tr>
              <a:tr h="511809">
                <a:tc vMerge="1">
                  <a:txBody>
                    <a:bodyPr/>
                    <a:lstStyle/>
                    <a:p>
                      <a:pPr algn="ctr"/>
                      <a:endParaRPr lang="en-US" sz="2000"/>
                    </a:p>
                  </a:txBody>
                  <a:tcPr anchor="ctr"/>
                </a:tc>
                <a:tc>
                  <a:txBody>
                    <a:bodyPr/>
                    <a:lstStyle/>
                    <a:p>
                      <a:r>
                        <a:rPr lang="en-US" sz="1600" baseline="0">
                          <a:solidFill>
                            <a:schemeClr val="tx1"/>
                          </a:solidFill>
                          <a:latin typeface="Hind Vadodara" panose="020B0604020202020204" charset="0"/>
                          <a:cs typeface="Hind Vadodara" panose="020B0604020202020204" charset="0"/>
                        </a:rPr>
                        <a:t>Check in with my feelings during the day</a:t>
                      </a:r>
                    </a:p>
                  </a:txBody>
                  <a:tcPr marL="68580" marR="68580" marT="34291" marB="34291" anchor="ctr">
                    <a:solidFill>
                      <a:schemeClr val="bg1"/>
                    </a:solid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F25D8217-D955-6F47-B313-8444E50BC4AE}"/>
              </a:ext>
            </a:extLst>
          </p:cNvPr>
          <p:cNvSpPr txBox="1"/>
          <p:nvPr/>
        </p:nvSpPr>
        <p:spPr>
          <a:xfrm>
            <a:off x="7974179" y="6390537"/>
            <a:ext cx="42178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ind Vadodara" panose="020B0604020202020204" charset="0"/>
                <a:cs typeface="Hind Vadodara" panose="020B0604020202020204" charset="0"/>
              </a:rPr>
              <a:t>*SEB = Social, Emotional, &amp; Behavioral</a:t>
            </a:r>
          </a:p>
        </p:txBody>
      </p:sp>
    </p:spTree>
    <p:extLst>
      <p:ext uri="{BB962C8B-B14F-4D97-AF65-F5344CB8AC3E}">
        <p14:creationId xmlns:p14="http://schemas.microsoft.com/office/powerpoint/2010/main" val="82206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CDCB-3761-4DBB-988A-9690D27355F6}"/>
              </a:ext>
            </a:extLst>
          </p:cNvPr>
          <p:cNvSpPr>
            <a:spLocks noGrp="1"/>
          </p:cNvSpPr>
          <p:nvPr>
            <p:ph type="title"/>
          </p:nvPr>
        </p:nvSpPr>
        <p:spPr>
          <a:xfrm>
            <a:off x="149901" y="1188775"/>
            <a:ext cx="3570403" cy="797616"/>
          </a:xfrm>
        </p:spPr>
        <p:txBody>
          <a:bodyPr/>
          <a:lstStyle/>
          <a:p>
            <a:r>
              <a:rPr lang="en-US" sz="3600"/>
              <a:t>Trauma-Informed Practices &amp; PBIS</a:t>
            </a:r>
          </a:p>
        </p:txBody>
      </p:sp>
      <p:pic>
        <p:nvPicPr>
          <p:cNvPr id="4" name="Picture 3">
            <a:extLst>
              <a:ext uri="{FF2B5EF4-FFF2-40B4-BE49-F238E27FC236}">
                <a16:creationId xmlns:a16="http://schemas.microsoft.com/office/drawing/2014/main" id="{69F00FD6-72D8-4451-A565-769050446F0B}"/>
              </a:ext>
            </a:extLst>
          </p:cNvPr>
          <p:cNvPicPr>
            <a:picLocks noChangeAspect="1"/>
          </p:cNvPicPr>
          <p:nvPr/>
        </p:nvPicPr>
        <p:blipFill rotWithShape="1">
          <a:blip r:embed="rId3"/>
          <a:srcRect b="51948"/>
          <a:stretch/>
        </p:blipFill>
        <p:spPr>
          <a:xfrm>
            <a:off x="3890105" y="629640"/>
            <a:ext cx="8301895" cy="2967623"/>
          </a:xfrm>
          <a:prstGeom prst="rect">
            <a:avLst/>
          </a:prstGeom>
        </p:spPr>
      </p:pic>
      <p:pic>
        <p:nvPicPr>
          <p:cNvPr id="5" name="Picture 4">
            <a:extLst>
              <a:ext uri="{FF2B5EF4-FFF2-40B4-BE49-F238E27FC236}">
                <a16:creationId xmlns:a16="http://schemas.microsoft.com/office/drawing/2014/main" id="{3A3B17BE-D3C4-4613-8237-3D5C8D32CD02}"/>
              </a:ext>
            </a:extLst>
          </p:cNvPr>
          <p:cNvPicPr>
            <a:picLocks noChangeAspect="1"/>
          </p:cNvPicPr>
          <p:nvPr/>
        </p:nvPicPr>
        <p:blipFill>
          <a:blip r:embed="rId4"/>
          <a:stretch>
            <a:fillRect/>
          </a:stretch>
        </p:blipFill>
        <p:spPr>
          <a:xfrm>
            <a:off x="-152400" y="3890377"/>
            <a:ext cx="7745409" cy="2967623"/>
          </a:xfrm>
          <a:prstGeom prst="rect">
            <a:avLst/>
          </a:prstGeom>
        </p:spPr>
      </p:pic>
      <p:sp>
        <p:nvSpPr>
          <p:cNvPr id="7" name="Title 1">
            <a:extLst>
              <a:ext uri="{FF2B5EF4-FFF2-40B4-BE49-F238E27FC236}">
                <a16:creationId xmlns:a16="http://schemas.microsoft.com/office/drawing/2014/main" id="{EA4C63EC-8936-41A8-9A28-AD9A0E688968}"/>
              </a:ext>
            </a:extLst>
          </p:cNvPr>
          <p:cNvSpPr txBox="1">
            <a:spLocks/>
          </p:cNvSpPr>
          <p:nvPr/>
        </p:nvSpPr>
        <p:spPr>
          <a:xfrm>
            <a:off x="8041052" y="4410946"/>
            <a:ext cx="3570403" cy="797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kern="0" dirty="0"/>
              <a:t>Restorative Practices &amp; PBIS</a:t>
            </a:r>
          </a:p>
        </p:txBody>
      </p:sp>
    </p:spTree>
    <p:extLst>
      <p:ext uri="{BB962C8B-B14F-4D97-AF65-F5344CB8AC3E}">
        <p14:creationId xmlns:p14="http://schemas.microsoft.com/office/powerpoint/2010/main" val="13141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7007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a:t>GUIDELINES: EFFECTIVE ALIGNMENT</a:t>
            </a:r>
            <a:endParaRPr/>
          </a:p>
        </p:txBody>
      </p:sp>
      <p:sp>
        <p:nvSpPr>
          <p:cNvPr id="573" name="Google Shape;573;p41"/>
          <p:cNvSpPr txBox="1">
            <a:spLocks noGrp="1"/>
          </p:cNvSpPr>
          <p:nvPr>
            <p:ph type="ctrTitle" idx="2"/>
          </p:nvPr>
        </p:nvSpPr>
        <p:spPr>
          <a:xfrm flipH="1">
            <a:off x="6771219" y="1954438"/>
            <a:ext cx="4234051" cy="670400"/>
          </a:xfrm>
          <a:prstGeom prst="rect">
            <a:avLst/>
          </a:prstGeom>
        </p:spPr>
        <p:txBody>
          <a:bodyPr spcFirstLastPara="1" wrap="square" lIns="121900" tIns="121900" rIns="121900" bIns="121900" anchor="b" anchorCtr="0">
            <a:noAutofit/>
          </a:bodyPr>
          <a:lstStyle/>
          <a:p>
            <a:pPr lvl="0"/>
            <a:r>
              <a:rPr lang="en" sz="2600"/>
              <a:t>Professional Development</a:t>
            </a:r>
            <a:endParaRPr sz="2600"/>
          </a:p>
        </p:txBody>
      </p:sp>
      <p:sp>
        <p:nvSpPr>
          <p:cNvPr id="574" name="Google Shape;574;p41"/>
          <p:cNvSpPr txBox="1">
            <a:spLocks noGrp="1"/>
          </p:cNvSpPr>
          <p:nvPr>
            <p:ph type="subTitle" idx="3"/>
          </p:nvPr>
        </p:nvSpPr>
        <p:spPr>
          <a:xfrm flipH="1">
            <a:off x="6771220" y="2427218"/>
            <a:ext cx="4217548" cy="3681023"/>
          </a:xfrm>
          <a:prstGeom prst="rect">
            <a:avLst/>
          </a:prstGeom>
        </p:spPr>
        <p:txBody>
          <a:bodyPr spcFirstLastPara="1" wrap="square" lIns="121900" tIns="121900" rIns="121900" bIns="121900" anchor="t" anchorCtr="0">
            <a:noAutofit/>
          </a:bodyPr>
          <a:lstStyle/>
          <a:p>
            <a:pPr marL="0" indent="0"/>
            <a:r>
              <a:rPr lang="en" sz="1850" dirty="0"/>
              <a:t>Build aligned PD by comparing &amp; combining core features of initiatives</a:t>
            </a:r>
          </a:p>
          <a:p>
            <a:pPr marL="0" indent="0"/>
            <a:endParaRPr lang="en"/>
          </a:p>
          <a:p>
            <a:pPr marL="342900" indent="-342900">
              <a:buClr>
                <a:schemeClr val="accent4">
                  <a:lumMod val="60000"/>
                  <a:lumOff val="40000"/>
                </a:schemeClr>
              </a:buClr>
              <a:buFont typeface="Wingdings" panose="05000000000000000000" pitchFamily="2" charset="2"/>
              <a:buChar char="v"/>
            </a:pPr>
            <a:r>
              <a:rPr lang="en" sz="1850" dirty="0"/>
              <a:t>Compare fundamental assumption</a:t>
            </a:r>
            <a:r>
              <a:rPr lang="en" sz="1850" u="sng" dirty="0"/>
              <a:t>s</a:t>
            </a:r>
          </a:p>
          <a:p>
            <a:pPr marL="342900" indent="-342900">
              <a:buClr>
                <a:schemeClr val="accent4">
                  <a:lumMod val="60000"/>
                  <a:lumOff val="40000"/>
                </a:schemeClr>
              </a:buClr>
              <a:buFont typeface="Wingdings" panose="05000000000000000000" pitchFamily="2" charset="2"/>
              <a:buChar char="v"/>
            </a:pPr>
            <a:r>
              <a:rPr lang="en" sz="1850" u="sng" dirty="0"/>
              <a:t>Start with common “core features”</a:t>
            </a:r>
            <a:r>
              <a:rPr lang="en" sz="1850" dirty="0"/>
              <a:t> &amp; compare practices used to achieve these features</a:t>
            </a:r>
          </a:p>
          <a:p>
            <a:pPr marL="342900" indent="-342900">
              <a:buClr>
                <a:schemeClr val="accent4">
                  <a:lumMod val="60000"/>
                  <a:lumOff val="40000"/>
                </a:schemeClr>
              </a:buClr>
              <a:buFont typeface="Wingdings" panose="05000000000000000000" pitchFamily="2" charset="2"/>
              <a:buChar char="v"/>
            </a:pPr>
            <a:r>
              <a:rPr lang="en" sz="1850" dirty="0"/>
              <a:t>Determine how to incorporate additional core features efficiently</a:t>
            </a:r>
          </a:p>
          <a:p>
            <a:pPr marL="342900" indent="-342900">
              <a:buClr>
                <a:schemeClr val="accent4">
                  <a:lumMod val="60000"/>
                  <a:lumOff val="40000"/>
                </a:schemeClr>
              </a:buClr>
              <a:buFont typeface="Wingdings" panose="05000000000000000000" pitchFamily="2" charset="2"/>
              <a:buChar char="v"/>
            </a:pPr>
            <a:r>
              <a:rPr lang="en" sz="1850" dirty="0"/>
              <a:t>Build single PD curriculum that combines core features</a:t>
            </a:r>
            <a:endParaRPr sz="1850" dirty="0"/>
          </a:p>
        </p:txBody>
      </p:sp>
      <p:sp>
        <p:nvSpPr>
          <p:cNvPr id="575" name="Google Shape;575;p41"/>
          <p:cNvSpPr txBox="1">
            <a:spLocks noGrp="1"/>
          </p:cNvSpPr>
          <p:nvPr>
            <p:ph type="ctrTitle" idx="4"/>
          </p:nvPr>
        </p:nvSpPr>
        <p:spPr>
          <a:xfrm flipH="1">
            <a:off x="1917953" y="1867633"/>
            <a:ext cx="3635199" cy="670400"/>
          </a:xfrm>
          <a:prstGeom prst="rect">
            <a:avLst/>
          </a:prstGeom>
        </p:spPr>
        <p:txBody>
          <a:bodyPr spcFirstLastPara="1" wrap="square" lIns="121900" tIns="121900" rIns="121900" bIns="121900" anchor="b" anchorCtr="0">
            <a:noAutofit/>
          </a:bodyPr>
          <a:lstStyle/>
          <a:p>
            <a:r>
              <a:rPr lang="en-US" sz="2600"/>
              <a:t>Organizational Level</a:t>
            </a:r>
            <a:endParaRPr sz="2600"/>
          </a:p>
        </p:txBody>
      </p:sp>
      <p:sp>
        <p:nvSpPr>
          <p:cNvPr id="576" name="Google Shape;576;p41"/>
          <p:cNvSpPr txBox="1">
            <a:spLocks noGrp="1"/>
          </p:cNvSpPr>
          <p:nvPr>
            <p:ph type="subTitle" idx="5"/>
          </p:nvPr>
        </p:nvSpPr>
        <p:spPr>
          <a:xfrm flipH="1">
            <a:off x="1917954" y="2336300"/>
            <a:ext cx="4234053" cy="845600"/>
          </a:xfrm>
          <a:prstGeom prst="rect">
            <a:avLst/>
          </a:prstGeom>
        </p:spPr>
        <p:txBody>
          <a:bodyPr spcFirstLastPara="1" wrap="square" lIns="121900" tIns="121900" rIns="121900" bIns="121900" anchor="t" anchorCtr="0">
            <a:noAutofit/>
          </a:bodyPr>
          <a:lstStyle/>
          <a:p>
            <a:pPr marL="0" indent="0"/>
            <a:r>
              <a:rPr lang="en"/>
              <a:t>Align multiple initiatives where common budget authority exists</a:t>
            </a:r>
            <a:endParaRPr/>
          </a:p>
        </p:txBody>
      </p:sp>
      <p:sp>
        <p:nvSpPr>
          <p:cNvPr id="579" name="Google Shape;579;p41"/>
          <p:cNvSpPr txBox="1">
            <a:spLocks noGrp="1"/>
          </p:cNvSpPr>
          <p:nvPr>
            <p:ph type="ctrTitle" idx="8"/>
          </p:nvPr>
        </p:nvSpPr>
        <p:spPr>
          <a:xfrm flipH="1">
            <a:off x="1904144" y="3467133"/>
            <a:ext cx="4234053" cy="448643"/>
          </a:xfrm>
          <a:prstGeom prst="rect">
            <a:avLst/>
          </a:prstGeom>
        </p:spPr>
        <p:txBody>
          <a:bodyPr spcFirstLastPara="1" wrap="square" lIns="121900" tIns="121900" rIns="121900" bIns="121900" anchor="b" anchorCtr="0">
            <a:noAutofit/>
          </a:bodyPr>
          <a:lstStyle/>
          <a:p>
            <a:r>
              <a:rPr lang="en" sz="2600"/>
              <a:t>Outcome Measures</a:t>
            </a:r>
            <a:endParaRPr sz="2600"/>
          </a:p>
        </p:txBody>
      </p:sp>
      <p:sp>
        <p:nvSpPr>
          <p:cNvPr id="580" name="Google Shape;580;p41"/>
          <p:cNvSpPr txBox="1">
            <a:spLocks noGrp="1"/>
          </p:cNvSpPr>
          <p:nvPr>
            <p:ph type="subTitle" idx="9"/>
          </p:nvPr>
        </p:nvSpPr>
        <p:spPr>
          <a:xfrm flipH="1">
            <a:off x="1904144" y="3860842"/>
            <a:ext cx="4208358" cy="670400"/>
          </a:xfrm>
          <a:prstGeom prst="rect">
            <a:avLst/>
          </a:prstGeom>
        </p:spPr>
        <p:txBody>
          <a:bodyPr spcFirstLastPara="1" wrap="square" lIns="121900" tIns="121900" rIns="121900" bIns="121900" anchor="t" anchorCtr="0">
            <a:noAutofit/>
          </a:bodyPr>
          <a:lstStyle/>
          <a:p>
            <a:pPr marL="0" indent="0"/>
            <a:r>
              <a:rPr lang="en"/>
              <a:t>Align multiple initiatives by using common measures to assess effectiveness</a:t>
            </a:r>
            <a:endParaRPr/>
          </a:p>
        </p:txBody>
      </p:sp>
      <p:grpSp>
        <p:nvGrpSpPr>
          <p:cNvPr id="72" name="Google Shape;7480;p68">
            <a:extLst>
              <a:ext uri="{FF2B5EF4-FFF2-40B4-BE49-F238E27FC236}">
                <a16:creationId xmlns:a16="http://schemas.microsoft.com/office/drawing/2014/main" id="{1F9629FE-192E-4FC2-89D6-24DE4CF6BAD5}"/>
              </a:ext>
            </a:extLst>
          </p:cNvPr>
          <p:cNvGrpSpPr/>
          <p:nvPr/>
        </p:nvGrpSpPr>
        <p:grpSpPr>
          <a:xfrm>
            <a:off x="1247651" y="1996955"/>
            <a:ext cx="522141" cy="486047"/>
            <a:chOff x="2593522" y="2407029"/>
            <a:chExt cx="391606" cy="364535"/>
          </a:xfrm>
        </p:grpSpPr>
        <p:sp>
          <p:nvSpPr>
            <p:cNvPr id="73" name="Google Shape;7481;p68">
              <a:extLst>
                <a:ext uri="{FF2B5EF4-FFF2-40B4-BE49-F238E27FC236}">
                  <a16:creationId xmlns:a16="http://schemas.microsoft.com/office/drawing/2014/main" id="{81D0619B-FF9D-4A06-979B-BFF58F7F7F6B}"/>
                </a:ext>
              </a:extLst>
            </p:cNvPr>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74" name="Google Shape;7482;p68">
              <a:extLst>
                <a:ext uri="{FF2B5EF4-FFF2-40B4-BE49-F238E27FC236}">
                  <a16:creationId xmlns:a16="http://schemas.microsoft.com/office/drawing/2014/main" id="{8CC4475F-2188-4445-8F7F-354F6163423A}"/>
                </a:ext>
              </a:extLst>
            </p:cNvPr>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75" name="Google Shape;7483;p68">
              <a:extLst>
                <a:ext uri="{FF2B5EF4-FFF2-40B4-BE49-F238E27FC236}">
                  <a16:creationId xmlns:a16="http://schemas.microsoft.com/office/drawing/2014/main" id="{795248CD-EFF9-466C-A627-8623DAC6AD33}"/>
                </a:ext>
              </a:extLst>
            </p:cNvPr>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76" name="Google Shape;7484;p68">
              <a:extLst>
                <a:ext uri="{FF2B5EF4-FFF2-40B4-BE49-F238E27FC236}">
                  <a16:creationId xmlns:a16="http://schemas.microsoft.com/office/drawing/2014/main" id="{C2FE1728-6CB9-4140-9B97-9AD412533094}"/>
                </a:ext>
              </a:extLst>
            </p:cNvPr>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77" name="Google Shape;7485;p68">
              <a:extLst>
                <a:ext uri="{FF2B5EF4-FFF2-40B4-BE49-F238E27FC236}">
                  <a16:creationId xmlns:a16="http://schemas.microsoft.com/office/drawing/2014/main" id="{D006C823-82D1-47A6-AFC2-EEE1930B2CC5}"/>
                </a:ext>
              </a:extLst>
            </p:cNvPr>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8" name="Google Shape;7486;p68">
              <a:extLst>
                <a:ext uri="{FF2B5EF4-FFF2-40B4-BE49-F238E27FC236}">
                  <a16:creationId xmlns:a16="http://schemas.microsoft.com/office/drawing/2014/main" id="{52D67A42-485A-417D-A0EC-65541204D559}"/>
                </a:ext>
              </a:extLst>
            </p:cNvPr>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79" name="Google Shape;7487;p68">
              <a:extLst>
                <a:ext uri="{FF2B5EF4-FFF2-40B4-BE49-F238E27FC236}">
                  <a16:creationId xmlns:a16="http://schemas.microsoft.com/office/drawing/2014/main" id="{076BDC29-1682-4ABB-9E46-31C11EE32AF4}"/>
                </a:ext>
              </a:extLst>
            </p:cNvPr>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80" name="Google Shape;7488;p68">
              <a:extLst>
                <a:ext uri="{FF2B5EF4-FFF2-40B4-BE49-F238E27FC236}">
                  <a16:creationId xmlns:a16="http://schemas.microsoft.com/office/drawing/2014/main" id="{71304AAC-EFAA-4C2D-A718-58E7D618C327}"/>
                </a:ext>
              </a:extLst>
            </p:cNvPr>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1" name="Google Shape;7489;p68">
              <a:extLst>
                <a:ext uri="{FF2B5EF4-FFF2-40B4-BE49-F238E27FC236}">
                  <a16:creationId xmlns:a16="http://schemas.microsoft.com/office/drawing/2014/main" id="{DC068AD2-64AE-4108-9AA4-3B4BBF85BB6D}"/>
                </a:ext>
              </a:extLst>
            </p:cNvPr>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2" name="Google Shape;7490;p68">
              <a:extLst>
                <a:ext uri="{FF2B5EF4-FFF2-40B4-BE49-F238E27FC236}">
                  <a16:creationId xmlns:a16="http://schemas.microsoft.com/office/drawing/2014/main" id="{F03987B3-9FD7-43C8-9678-40DDD56EBE60}"/>
                </a:ext>
              </a:extLst>
            </p:cNvPr>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3" name="Google Shape;7491;p68">
              <a:extLst>
                <a:ext uri="{FF2B5EF4-FFF2-40B4-BE49-F238E27FC236}">
                  <a16:creationId xmlns:a16="http://schemas.microsoft.com/office/drawing/2014/main" id="{6DF3AD00-B9AA-45A3-8516-623C31B55369}"/>
                </a:ext>
              </a:extLst>
            </p:cNvPr>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84" name="Google Shape;7492;p68">
              <a:extLst>
                <a:ext uri="{FF2B5EF4-FFF2-40B4-BE49-F238E27FC236}">
                  <a16:creationId xmlns:a16="http://schemas.microsoft.com/office/drawing/2014/main" id="{EB91A8DA-3DC0-45AC-BA80-14703F6E70BE}"/>
                </a:ext>
              </a:extLst>
            </p:cNvPr>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121900" tIns="121900" rIns="121900" bIns="121900" anchor="ctr" anchorCtr="0">
              <a:noAutofit/>
            </a:bodyPr>
            <a:lstStyle/>
            <a:p>
              <a:endParaRPr sz="2400"/>
            </a:p>
          </p:txBody>
        </p:sp>
        <p:sp>
          <p:nvSpPr>
            <p:cNvPr id="85" name="Google Shape;7493;p68">
              <a:extLst>
                <a:ext uri="{FF2B5EF4-FFF2-40B4-BE49-F238E27FC236}">
                  <a16:creationId xmlns:a16="http://schemas.microsoft.com/office/drawing/2014/main" id="{751C0577-06D9-4FE5-A560-670DC0B32426}"/>
                </a:ext>
              </a:extLst>
            </p:cNvPr>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86" name="Google Shape;7494;p68">
              <a:extLst>
                <a:ext uri="{FF2B5EF4-FFF2-40B4-BE49-F238E27FC236}">
                  <a16:creationId xmlns:a16="http://schemas.microsoft.com/office/drawing/2014/main" id="{9933E3B0-9F82-45B4-AD2C-65C6BBE8EE05}"/>
                </a:ext>
              </a:extLst>
            </p:cNvPr>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87" name="Google Shape;7495;p68">
              <a:extLst>
                <a:ext uri="{FF2B5EF4-FFF2-40B4-BE49-F238E27FC236}">
                  <a16:creationId xmlns:a16="http://schemas.microsoft.com/office/drawing/2014/main" id="{5077E9E1-8034-4BDE-B78A-9F69F617033A}"/>
                </a:ext>
              </a:extLst>
            </p:cNvPr>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8" name="Google Shape;7496;p68">
              <a:extLst>
                <a:ext uri="{FF2B5EF4-FFF2-40B4-BE49-F238E27FC236}">
                  <a16:creationId xmlns:a16="http://schemas.microsoft.com/office/drawing/2014/main" id="{1E591FAC-84AD-4D3D-8161-8B9D3AA8356E}"/>
                </a:ext>
              </a:extLst>
            </p:cNvPr>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9" name="Google Shape;7497;p68">
              <a:extLst>
                <a:ext uri="{FF2B5EF4-FFF2-40B4-BE49-F238E27FC236}">
                  <a16:creationId xmlns:a16="http://schemas.microsoft.com/office/drawing/2014/main" id="{BFBCE249-49D6-4F1A-A606-FE810969E68B}"/>
                </a:ext>
              </a:extLst>
            </p:cNvPr>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0" name="Google Shape;7498;p68">
              <a:extLst>
                <a:ext uri="{FF2B5EF4-FFF2-40B4-BE49-F238E27FC236}">
                  <a16:creationId xmlns:a16="http://schemas.microsoft.com/office/drawing/2014/main" id="{EA2B3E3E-9E49-4758-8A74-92EE871A3586}"/>
                </a:ext>
              </a:extLst>
            </p:cNvPr>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1" name="Google Shape;7499;p68">
              <a:extLst>
                <a:ext uri="{FF2B5EF4-FFF2-40B4-BE49-F238E27FC236}">
                  <a16:creationId xmlns:a16="http://schemas.microsoft.com/office/drawing/2014/main" id="{AADC912A-9D23-46A9-B80A-701ADC558870}"/>
                </a:ext>
              </a:extLst>
            </p:cNvPr>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2" name="Google Shape;7500;p68">
              <a:extLst>
                <a:ext uri="{FF2B5EF4-FFF2-40B4-BE49-F238E27FC236}">
                  <a16:creationId xmlns:a16="http://schemas.microsoft.com/office/drawing/2014/main" id="{EF9AE6A5-E6B0-4751-80EC-FFFAE2087EAD}"/>
                </a:ext>
              </a:extLst>
            </p:cNvPr>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3" name="Google Shape;7501;p68">
              <a:extLst>
                <a:ext uri="{FF2B5EF4-FFF2-40B4-BE49-F238E27FC236}">
                  <a16:creationId xmlns:a16="http://schemas.microsoft.com/office/drawing/2014/main" id="{FA69D93F-4268-42ED-9BE4-0F096F9792BC}"/>
                </a:ext>
              </a:extLst>
            </p:cNvPr>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4" name="Google Shape;7502;p68">
              <a:extLst>
                <a:ext uri="{FF2B5EF4-FFF2-40B4-BE49-F238E27FC236}">
                  <a16:creationId xmlns:a16="http://schemas.microsoft.com/office/drawing/2014/main" id="{5F657E1B-2EB0-4AD0-A735-FD1E33B82847}"/>
                </a:ext>
              </a:extLst>
            </p:cNvPr>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5" name="Google Shape;7503;p68">
              <a:extLst>
                <a:ext uri="{FF2B5EF4-FFF2-40B4-BE49-F238E27FC236}">
                  <a16:creationId xmlns:a16="http://schemas.microsoft.com/office/drawing/2014/main" id="{39F34B53-E695-40BE-8972-55C55EB829AB}"/>
                </a:ext>
              </a:extLst>
            </p:cNvPr>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6" name="Google Shape;7504;p68">
              <a:extLst>
                <a:ext uri="{FF2B5EF4-FFF2-40B4-BE49-F238E27FC236}">
                  <a16:creationId xmlns:a16="http://schemas.microsoft.com/office/drawing/2014/main" id="{2DDF95D0-1216-4CB9-BB91-52FBF1BAACCA}"/>
                </a:ext>
              </a:extLst>
            </p:cNvPr>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7" name="Google Shape;7505;p68">
              <a:extLst>
                <a:ext uri="{FF2B5EF4-FFF2-40B4-BE49-F238E27FC236}">
                  <a16:creationId xmlns:a16="http://schemas.microsoft.com/office/drawing/2014/main" id="{24AE1844-283E-4CC9-80EB-8E8695A521DA}"/>
                </a:ext>
              </a:extLst>
            </p:cNvPr>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8" name="Google Shape;7506;p68">
              <a:extLst>
                <a:ext uri="{FF2B5EF4-FFF2-40B4-BE49-F238E27FC236}">
                  <a16:creationId xmlns:a16="http://schemas.microsoft.com/office/drawing/2014/main" id="{D7A8FDB3-1452-423C-8B97-768C9D5A9BBB}"/>
                </a:ext>
              </a:extLst>
            </p:cNvPr>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9" name="Google Shape;7507;p68">
              <a:extLst>
                <a:ext uri="{FF2B5EF4-FFF2-40B4-BE49-F238E27FC236}">
                  <a16:creationId xmlns:a16="http://schemas.microsoft.com/office/drawing/2014/main" id="{49AB4E2F-E20D-4B2D-A3C3-C00CD2955038}"/>
                </a:ext>
              </a:extLst>
            </p:cNvPr>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0" name="Google Shape;7508;p68">
              <a:extLst>
                <a:ext uri="{FF2B5EF4-FFF2-40B4-BE49-F238E27FC236}">
                  <a16:creationId xmlns:a16="http://schemas.microsoft.com/office/drawing/2014/main" id="{D768E783-F2A6-43AB-A409-AD8D770E3F8D}"/>
                </a:ext>
              </a:extLst>
            </p:cNvPr>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1" name="Google Shape;7509;p68">
              <a:extLst>
                <a:ext uri="{FF2B5EF4-FFF2-40B4-BE49-F238E27FC236}">
                  <a16:creationId xmlns:a16="http://schemas.microsoft.com/office/drawing/2014/main" id="{B90FD6BA-A2A7-4BE9-BF18-99777BE88742}"/>
                </a:ext>
              </a:extLst>
            </p:cNvPr>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2" name="Google Shape;7510;p68">
              <a:extLst>
                <a:ext uri="{FF2B5EF4-FFF2-40B4-BE49-F238E27FC236}">
                  <a16:creationId xmlns:a16="http://schemas.microsoft.com/office/drawing/2014/main" id="{38926D52-587A-4915-98C3-BBE03226A92C}"/>
                </a:ext>
              </a:extLst>
            </p:cNvPr>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3" name="Google Shape;7511;p68">
              <a:extLst>
                <a:ext uri="{FF2B5EF4-FFF2-40B4-BE49-F238E27FC236}">
                  <a16:creationId xmlns:a16="http://schemas.microsoft.com/office/drawing/2014/main" id="{85EE8B37-E992-44F9-B107-D63ACB7657E9}"/>
                </a:ext>
              </a:extLst>
            </p:cNvPr>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4" name="Google Shape;7512;p68">
              <a:extLst>
                <a:ext uri="{FF2B5EF4-FFF2-40B4-BE49-F238E27FC236}">
                  <a16:creationId xmlns:a16="http://schemas.microsoft.com/office/drawing/2014/main" id="{D8CB69A5-1005-4C9C-BC33-67D6EDADA904}"/>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105" name="Google Shape;7513;p68">
              <a:extLst>
                <a:ext uri="{FF2B5EF4-FFF2-40B4-BE49-F238E27FC236}">
                  <a16:creationId xmlns:a16="http://schemas.microsoft.com/office/drawing/2014/main" id="{72ACEDCB-67B6-4ABD-A81B-A5443A24E61B}"/>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6" name="Google Shape;7514;p68">
              <a:extLst>
                <a:ext uri="{FF2B5EF4-FFF2-40B4-BE49-F238E27FC236}">
                  <a16:creationId xmlns:a16="http://schemas.microsoft.com/office/drawing/2014/main" id="{DDA1C39E-5C7E-4695-A192-841F4D6ED905}"/>
                </a:ext>
              </a:extLst>
            </p:cNvPr>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7" name="Google Shape;7515;p68">
              <a:extLst>
                <a:ext uri="{FF2B5EF4-FFF2-40B4-BE49-F238E27FC236}">
                  <a16:creationId xmlns:a16="http://schemas.microsoft.com/office/drawing/2014/main" id="{B9B5579C-9F8D-4707-A5D5-3A820709F8E3}"/>
                </a:ext>
              </a:extLst>
            </p:cNvPr>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108" name="Google Shape;7516;p68">
              <a:extLst>
                <a:ext uri="{FF2B5EF4-FFF2-40B4-BE49-F238E27FC236}">
                  <a16:creationId xmlns:a16="http://schemas.microsoft.com/office/drawing/2014/main" id="{60ECA4AE-EF4B-435C-8523-9E2A1932F313}"/>
                </a:ext>
              </a:extLst>
            </p:cNvPr>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09" name="Google Shape;7517;p68">
              <a:extLst>
                <a:ext uri="{FF2B5EF4-FFF2-40B4-BE49-F238E27FC236}">
                  <a16:creationId xmlns:a16="http://schemas.microsoft.com/office/drawing/2014/main" id="{AAE60FE2-A164-4CFB-B1B7-68850FA4D3F1}"/>
                </a:ext>
              </a:extLst>
            </p:cNvPr>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110" name="Google Shape;7518;p68">
              <a:extLst>
                <a:ext uri="{FF2B5EF4-FFF2-40B4-BE49-F238E27FC236}">
                  <a16:creationId xmlns:a16="http://schemas.microsoft.com/office/drawing/2014/main" id="{B7FEFFDD-5AAD-47A8-8033-7AE6274B14BC}"/>
                </a:ext>
              </a:extLst>
            </p:cNvPr>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11" name="Google Shape;7519;p68">
              <a:extLst>
                <a:ext uri="{FF2B5EF4-FFF2-40B4-BE49-F238E27FC236}">
                  <a16:creationId xmlns:a16="http://schemas.microsoft.com/office/drawing/2014/main" id="{F4A9780E-7239-4A5E-B145-B13EFA9C1148}"/>
                </a:ext>
              </a:extLst>
            </p:cNvPr>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grpSp>
      <p:grpSp>
        <p:nvGrpSpPr>
          <p:cNvPr id="112" name="Google Shape;8081;p68">
            <a:extLst>
              <a:ext uri="{FF2B5EF4-FFF2-40B4-BE49-F238E27FC236}">
                <a16:creationId xmlns:a16="http://schemas.microsoft.com/office/drawing/2014/main" id="{225DA55C-6540-4167-AA03-1BA6D7D4A7AC}"/>
              </a:ext>
            </a:extLst>
          </p:cNvPr>
          <p:cNvGrpSpPr/>
          <p:nvPr/>
        </p:nvGrpSpPr>
        <p:grpSpPr>
          <a:xfrm>
            <a:off x="1312340" y="3370064"/>
            <a:ext cx="456661" cy="455404"/>
            <a:chOff x="847400" y="1503588"/>
            <a:chExt cx="342496" cy="341553"/>
          </a:xfrm>
        </p:grpSpPr>
        <p:sp>
          <p:nvSpPr>
            <p:cNvPr id="113" name="Google Shape;8082;p68">
              <a:extLst>
                <a:ext uri="{FF2B5EF4-FFF2-40B4-BE49-F238E27FC236}">
                  <a16:creationId xmlns:a16="http://schemas.microsoft.com/office/drawing/2014/main" id="{9FD26157-4A8D-47EA-A13C-17EC48F7BBAD}"/>
                </a:ext>
              </a:extLst>
            </p:cNvPr>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121900" tIns="121900" rIns="121900" bIns="121900" anchor="ctr" anchorCtr="0">
              <a:noAutofit/>
            </a:bodyPr>
            <a:lstStyle/>
            <a:p>
              <a:endParaRPr sz="2400"/>
            </a:p>
          </p:txBody>
        </p:sp>
        <p:sp>
          <p:nvSpPr>
            <p:cNvPr id="114" name="Google Shape;8083;p68">
              <a:extLst>
                <a:ext uri="{FF2B5EF4-FFF2-40B4-BE49-F238E27FC236}">
                  <a16:creationId xmlns:a16="http://schemas.microsoft.com/office/drawing/2014/main" id="{C8EDC825-9369-43DA-B4B8-9BAB506808E3}"/>
                </a:ext>
              </a:extLst>
            </p:cNvPr>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15" name="Google Shape;8084;p68">
              <a:extLst>
                <a:ext uri="{FF2B5EF4-FFF2-40B4-BE49-F238E27FC236}">
                  <a16:creationId xmlns:a16="http://schemas.microsoft.com/office/drawing/2014/main" id="{8E906C36-4595-47D9-8F43-070DAC33EAD0}"/>
                </a:ext>
              </a:extLst>
            </p:cNvPr>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121900" tIns="121900" rIns="121900" bIns="121900" anchor="ctr" anchorCtr="0">
              <a:noAutofit/>
            </a:bodyPr>
            <a:lstStyle/>
            <a:p>
              <a:endParaRPr sz="2400"/>
            </a:p>
          </p:txBody>
        </p:sp>
        <p:sp>
          <p:nvSpPr>
            <p:cNvPr id="116" name="Google Shape;8085;p68">
              <a:extLst>
                <a:ext uri="{FF2B5EF4-FFF2-40B4-BE49-F238E27FC236}">
                  <a16:creationId xmlns:a16="http://schemas.microsoft.com/office/drawing/2014/main" id="{5036D820-4BDE-4195-A6F0-1591D5CC37A2}"/>
                </a:ext>
              </a:extLst>
            </p:cNvPr>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121900" tIns="121900" rIns="121900" bIns="121900" anchor="ctr" anchorCtr="0">
              <a:noAutofit/>
            </a:bodyPr>
            <a:lstStyle/>
            <a:p>
              <a:endParaRPr sz="2400"/>
            </a:p>
          </p:txBody>
        </p:sp>
        <p:sp>
          <p:nvSpPr>
            <p:cNvPr id="117" name="Google Shape;8086;p68">
              <a:extLst>
                <a:ext uri="{FF2B5EF4-FFF2-40B4-BE49-F238E27FC236}">
                  <a16:creationId xmlns:a16="http://schemas.microsoft.com/office/drawing/2014/main" id="{5C00195D-15B8-41B1-B06D-974496B41D5B}"/>
                </a:ext>
              </a:extLst>
            </p:cNvPr>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18" name="Google Shape;8087;p68">
              <a:extLst>
                <a:ext uri="{FF2B5EF4-FFF2-40B4-BE49-F238E27FC236}">
                  <a16:creationId xmlns:a16="http://schemas.microsoft.com/office/drawing/2014/main" id="{A3027191-88FA-47BD-A702-64D89FB3B2BC}"/>
                </a:ext>
              </a:extLst>
            </p:cNvPr>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19" name="Google Shape;8088;p68">
              <a:extLst>
                <a:ext uri="{FF2B5EF4-FFF2-40B4-BE49-F238E27FC236}">
                  <a16:creationId xmlns:a16="http://schemas.microsoft.com/office/drawing/2014/main" id="{42105261-AEA2-48B1-BCC1-76BDCD312862}"/>
                </a:ext>
              </a:extLst>
            </p:cNvPr>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0" name="Google Shape;8089;p68">
              <a:extLst>
                <a:ext uri="{FF2B5EF4-FFF2-40B4-BE49-F238E27FC236}">
                  <a16:creationId xmlns:a16="http://schemas.microsoft.com/office/drawing/2014/main" id="{4E13397D-4780-4FAA-A5C9-15E8D3760AED}"/>
                </a:ext>
              </a:extLst>
            </p:cNvPr>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1" name="Google Shape;8090;p68">
              <a:extLst>
                <a:ext uri="{FF2B5EF4-FFF2-40B4-BE49-F238E27FC236}">
                  <a16:creationId xmlns:a16="http://schemas.microsoft.com/office/drawing/2014/main" id="{3A8860A6-0741-4311-8A2A-F125F0272EF8}"/>
                </a:ext>
              </a:extLst>
            </p:cNvPr>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2" name="Google Shape;8091;p68">
              <a:extLst>
                <a:ext uri="{FF2B5EF4-FFF2-40B4-BE49-F238E27FC236}">
                  <a16:creationId xmlns:a16="http://schemas.microsoft.com/office/drawing/2014/main" id="{E17CF798-BFC5-4A7F-97BD-24ABDD78EE18}"/>
                </a:ext>
              </a:extLst>
            </p:cNvPr>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3" name="Google Shape;8092;p68">
              <a:extLst>
                <a:ext uri="{FF2B5EF4-FFF2-40B4-BE49-F238E27FC236}">
                  <a16:creationId xmlns:a16="http://schemas.microsoft.com/office/drawing/2014/main" id="{A641A1BB-4A2C-4369-90E3-12421449B07F}"/>
                </a:ext>
              </a:extLst>
            </p:cNvPr>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24" name="Google Shape;8093;p68">
              <a:extLst>
                <a:ext uri="{FF2B5EF4-FFF2-40B4-BE49-F238E27FC236}">
                  <a16:creationId xmlns:a16="http://schemas.microsoft.com/office/drawing/2014/main" id="{FFC33F35-D5B9-4F93-9A8A-2C0B595D8B10}"/>
                </a:ext>
              </a:extLst>
            </p:cNvPr>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5" name="Google Shape;8094;p68">
              <a:extLst>
                <a:ext uri="{FF2B5EF4-FFF2-40B4-BE49-F238E27FC236}">
                  <a16:creationId xmlns:a16="http://schemas.microsoft.com/office/drawing/2014/main" id="{AB218839-4607-4485-8BA3-EBCCB1614DFE}"/>
                </a:ext>
              </a:extLst>
            </p:cNvPr>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6" name="Google Shape;8095;p68">
              <a:extLst>
                <a:ext uri="{FF2B5EF4-FFF2-40B4-BE49-F238E27FC236}">
                  <a16:creationId xmlns:a16="http://schemas.microsoft.com/office/drawing/2014/main" id="{8CCED4D5-E8AE-4499-AEA6-DD4665A62739}"/>
                </a:ext>
              </a:extLst>
            </p:cNvPr>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7" name="Google Shape;8096;p68">
              <a:extLst>
                <a:ext uri="{FF2B5EF4-FFF2-40B4-BE49-F238E27FC236}">
                  <a16:creationId xmlns:a16="http://schemas.microsoft.com/office/drawing/2014/main" id="{1C8456D4-6AC7-471B-9083-D6918C38083F}"/>
                </a:ext>
              </a:extLst>
            </p:cNvPr>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8" name="Google Shape;8097;p68">
              <a:extLst>
                <a:ext uri="{FF2B5EF4-FFF2-40B4-BE49-F238E27FC236}">
                  <a16:creationId xmlns:a16="http://schemas.microsoft.com/office/drawing/2014/main" id="{C561C283-5C57-49A0-BE17-77E582B3E5C5}"/>
                </a:ext>
              </a:extLst>
            </p:cNvPr>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9" name="Google Shape;8098;p68">
              <a:extLst>
                <a:ext uri="{FF2B5EF4-FFF2-40B4-BE49-F238E27FC236}">
                  <a16:creationId xmlns:a16="http://schemas.microsoft.com/office/drawing/2014/main" id="{AEB3F5D2-291D-4BE4-883F-E540FD560183}"/>
                </a:ext>
              </a:extLst>
            </p:cNvPr>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0" name="Google Shape;8099;p68">
              <a:extLst>
                <a:ext uri="{FF2B5EF4-FFF2-40B4-BE49-F238E27FC236}">
                  <a16:creationId xmlns:a16="http://schemas.microsoft.com/office/drawing/2014/main" id="{93723972-283A-4116-B988-61405B01AB79}"/>
                </a:ext>
              </a:extLst>
            </p:cNvPr>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1" name="Google Shape;8100;p68">
              <a:extLst>
                <a:ext uri="{FF2B5EF4-FFF2-40B4-BE49-F238E27FC236}">
                  <a16:creationId xmlns:a16="http://schemas.microsoft.com/office/drawing/2014/main" id="{8D750639-CB19-4880-AFE9-F504FE8BD336}"/>
                </a:ext>
              </a:extLst>
            </p:cNvPr>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4"/>
                </a:solidFill>
              </a:endParaRPr>
            </a:p>
          </p:txBody>
        </p:sp>
        <p:sp>
          <p:nvSpPr>
            <p:cNvPr id="132" name="Google Shape;8101;p68">
              <a:extLst>
                <a:ext uri="{FF2B5EF4-FFF2-40B4-BE49-F238E27FC236}">
                  <a16:creationId xmlns:a16="http://schemas.microsoft.com/office/drawing/2014/main" id="{3B088D70-6258-4B2A-89D6-00FEFFD5F83D}"/>
                </a:ext>
              </a:extLst>
            </p:cNvPr>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160" name="Group 159">
            <a:extLst>
              <a:ext uri="{FF2B5EF4-FFF2-40B4-BE49-F238E27FC236}">
                <a16:creationId xmlns:a16="http://schemas.microsoft.com/office/drawing/2014/main" id="{C15AA08F-D878-45A8-9094-3700640A0BDF}"/>
              </a:ext>
            </a:extLst>
          </p:cNvPr>
          <p:cNvGrpSpPr/>
          <p:nvPr/>
        </p:nvGrpSpPr>
        <p:grpSpPr>
          <a:xfrm rot="1778477">
            <a:off x="10648375" y="207769"/>
            <a:ext cx="1395847" cy="1350528"/>
            <a:chOff x="1568917" y="46321"/>
            <a:chExt cx="2223435" cy="2223435"/>
          </a:xfrm>
        </p:grpSpPr>
        <p:sp>
          <p:nvSpPr>
            <p:cNvPr id="161" name="Oval 160">
              <a:extLst>
                <a:ext uri="{FF2B5EF4-FFF2-40B4-BE49-F238E27FC236}">
                  <a16:creationId xmlns:a16="http://schemas.microsoft.com/office/drawing/2014/main" id="{A1952A3C-EB00-4227-8DD1-9A918D848CE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62" name="Oval 4">
              <a:extLst>
                <a:ext uri="{FF2B5EF4-FFF2-40B4-BE49-F238E27FC236}">
                  <a16:creationId xmlns:a16="http://schemas.microsoft.com/office/drawing/2014/main" id="{C02FE31D-E191-42D2-8FCF-A0D409C1B65D}"/>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a:solidFill>
                    <a:srgbClr val="FFFFFF"/>
                  </a:solidFill>
                  <a:latin typeface="Poppins Medium" panose="020B0604020202020204" charset="0"/>
                  <a:cs typeface="Poppins Medium" panose="020B0604020202020204" charset="0"/>
                  <a:sym typeface="Arial"/>
                </a:rPr>
                <a:t>Systems</a:t>
              </a:r>
            </a:p>
          </p:txBody>
        </p:sp>
      </p:grpSp>
      <p:grpSp>
        <p:nvGrpSpPr>
          <p:cNvPr id="163" name="Group 162">
            <a:extLst>
              <a:ext uri="{FF2B5EF4-FFF2-40B4-BE49-F238E27FC236}">
                <a16:creationId xmlns:a16="http://schemas.microsoft.com/office/drawing/2014/main" id="{19046F74-4FD3-4287-BB66-D70BBE56A35C}"/>
              </a:ext>
            </a:extLst>
          </p:cNvPr>
          <p:cNvGrpSpPr/>
          <p:nvPr/>
        </p:nvGrpSpPr>
        <p:grpSpPr>
          <a:xfrm>
            <a:off x="10474196" y="749758"/>
            <a:ext cx="1159651" cy="1159651"/>
            <a:chOff x="3702262" y="2375914"/>
            <a:chExt cx="869738" cy="869738"/>
          </a:xfrm>
        </p:grpSpPr>
        <p:sp>
          <p:nvSpPr>
            <p:cNvPr id="164" name="Google Shape;660;p43">
              <a:extLst>
                <a:ext uri="{FF2B5EF4-FFF2-40B4-BE49-F238E27FC236}">
                  <a16:creationId xmlns:a16="http://schemas.microsoft.com/office/drawing/2014/main" id="{BDA5EC5C-9A48-4F6F-82CD-77FD08B59ADE}"/>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5" name="Google Shape;7667;p68">
              <a:extLst>
                <a:ext uri="{FF2B5EF4-FFF2-40B4-BE49-F238E27FC236}">
                  <a16:creationId xmlns:a16="http://schemas.microsoft.com/office/drawing/2014/main" id="{A2D00F5E-1996-449A-BD7D-9303132C5BB4}"/>
                </a:ext>
              </a:extLst>
            </p:cNvPr>
            <p:cNvGrpSpPr>
              <a:grpSpLocks noChangeAspect="1"/>
            </p:cNvGrpSpPr>
            <p:nvPr/>
          </p:nvGrpSpPr>
          <p:grpSpPr>
            <a:xfrm>
              <a:off x="3990570" y="2588681"/>
              <a:ext cx="320080" cy="457200"/>
              <a:chOff x="1341612" y="3340055"/>
              <a:chExt cx="259399" cy="370524"/>
            </a:xfrm>
          </p:grpSpPr>
          <p:sp>
            <p:nvSpPr>
              <p:cNvPr id="166" name="Google Shape;7668;p68">
                <a:extLst>
                  <a:ext uri="{FF2B5EF4-FFF2-40B4-BE49-F238E27FC236}">
                    <a16:creationId xmlns:a16="http://schemas.microsoft.com/office/drawing/2014/main" id="{DB60ECAB-D6E5-4861-9FA9-B49CBEC9D8F2}"/>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 name="Google Shape;7669;p68">
                <a:extLst>
                  <a:ext uri="{FF2B5EF4-FFF2-40B4-BE49-F238E27FC236}">
                    <a16:creationId xmlns:a16="http://schemas.microsoft.com/office/drawing/2014/main" id="{625E7C76-4351-4507-9385-8E9F56B723F7}"/>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 name="Google Shape;7670;p68">
                <a:extLst>
                  <a:ext uri="{FF2B5EF4-FFF2-40B4-BE49-F238E27FC236}">
                    <a16:creationId xmlns:a16="http://schemas.microsoft.com/office/drawing/2014/main" id="{52203220-B874-4C8D-8426-425BD9E86801}"/>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 name="Google Shape;7671;p68">
                <a:extLst>
                  <a:ext uri="{FF2B5EF4-FFF2-40B4-BE49-F238E27FC236}">
                    <a16:creationId xmlns:a16="http://schemas.microsoft.com/office/drawing/2014/main" id="{3D00721F-9346-46BD-AFBE-7455CAC816E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 name="Google Shape;7672;p68">
                <a:extLst>
                  <a:ext uri="{FF2B5EF4-FFF2-40B4-BE49-F238E27FC236}">
                    <a16:creationId xmlns:a16="http://schemas.microsoft.com/office/drawing/2014/main" id="{5C90C4E6-208F-4962-9F36-7E0C6C102756}"/>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 name="Google Shape;7673;p68">
                <a:extLst>
                  <a:ext uri="{FF2B5EF4-FFF2-40B4-BE49-F238E27FC236}">
                    <a16:creationId xmlns:a16="http://schemas.microsoft.com/office/drawing/2014/main" id="{952C5DCB-3C72-4EF7-8D5A-188E8C995FA4}"/>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 name="Google Shape;7674;p68">
                <a:extLst>
                  <a:ext uri="{FF2B5EF4-FFF2-40B4-BE49-F238E27FC236}">
                    <a16:creationId xmlns:a16="http://schemas.microsoft.com/office/drawing/2014/main" id="{CA7EB2B7-34DD-401C-BDDE-B27A459F2A32}"/>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 name="Google Shape;7675;p68">
                <a:extLst>
                  <a:ext uri="{FF2B5EF4-FFF2-40B4-BE49-F238E27FC236}">
                    <a16:creationId xmlns:a16="http://schemas.microsoft.com/office/drawing/2014/main" id="{448EA9E0-4678-4E79-8136-D1B18CE32943}"/>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 name="Google Shape;7676;p68">
                <a:extLst>
                  <a:ext uri="{FF2B5EF4-FFF2-40B4-BE49-F238E27FC236}">
                    <a16:creationId xmlns:a16="http://schemas.microsoft.com/office/drawing/2014/main" id="{160DFEAC-CF1D-4436-845F-C9C2AD1F2226}"/>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 name="Google Shape;7677;p68">
                <a:extLst>
                  <a:ext uri="{FF2B5EF4-FFF2-40B4-BE49-F238E27FC236}">
                    <a16:creationId xmlns:a16="http://schemas.microsoft.com/office/drawing/2014/main" id="{CAB0DF11-E25E-48EA-A7A9-704B342C9F20}"/>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 name="Google Shape;7678;p68">
                <a:extLst>
                  <a:ext uri="{FF2B5EF4-FFF2-40B4-BE49-F238E27FC236}">
                    <a16:creationId xmlns:a16="http://schemas.microsoft.com/office/drawing/2014/main" id="{76E8EEF0-2734-4E02-B6E4-84A0F5F2E57C}"/>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 name="Google Shape;7679;p68">
                <a:extLst>
                  <a:ext uri="{FF2B5EF4-FFF2-40B4-BE49-F238E27FC236}">
                    <a16:creationId xmlns:a16="http://schemas.microsoft.com/office/drawing/2014/main" id="{0264E605-047A-4465-B85B-C3A1EFADB21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 name="Google Shape;7680;p68">
                <a:extLst>
                  <a:ext uri="{FF2B5EF4-FFF2-40B4-BE49-F238E27FC236}">
                    <a16:creationId xmlns:a16="http://schemas.microsoft.com/office/drawing/2014/main" id="{5BFCD84C-B6BD-4E1B-B37C-CDBF2D4B051A}"/>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 name="Google Shape;7681;p68">
                <a:extLst>
                  <a:ext uri="{FF2B5EF4-FFF2-40B4-BE49-F238E27FC236}">
                    <a16:creationId xmlns:a16="http://schemas.microsoft.com/office/drawing/2014/main" id="{6A531611-BDC5-4993-83E6-46C1CD0E2DE3}"/>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 name="Google Shape;7682;p68">
                <a:extLst>
                  <a:ext uri="{FF2B5EF4-FFF2-40B4-BE49-F238E27FC236}">
                    <a16:creationId xmlns:a16="http://schemas.microsoft.com/office/drawing/2014/main" id="{5978BC8A-C9F2-4CF0-9ED2-DDDD2A8D643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 name="Google Shape;7683;p68">
                <a:extLst>
                  <a:ext uri="{FF2B5EF4-FFF2-40B4-BE49-F238E27FC236}">
                    <a16:creationId xmlns:a16="http://schemas.microsoft.com/office/drawing/2014/main" id="{BCA08A48-DBCF-4C96-A780-E0EB29D0D053}"/>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 name="Google Shape;7684;p68">
                <a:extLst>
                  <a:ext uri="{FF2B5EF4-FFF2-40B4-BE49-F238E27FC236}">
                    <a16:creationId xmlns:a16="http://schemas.microsoft.com/office/drawing/2014/main" id="{5DC41C30-431B-4952-89C9-685AB223C9FF}"/>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3" name="Google Shape;7685;p68">
                <a:extLst>
                  <a:ext uri="{FF2B5EF4-FFF2-40B4-BE49-F238E27FC236}">
                    <a16:creationId xmlns:a16="http://schemas.microsoft.com/office/drawing/2014/main" id="{6C943608-4279-4B52-AD03-80D564857084}"/>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258" name="Google Shape;16254;p73">
            <a:extLst>
              <a:ext uri="{FF2B5EF4-FFF2-40B4-BE49-F238E27FC236}">
                <a16:creationId xmlns:a16="http://schemas.microsoft.com/office/drawing/2014/main" id="{97F04126-5086-4463-9408-C121B87DF067}"/>
              </a:ext>
            </a:extLst>
          </p:cNvPr>
          <p:cNvGrpSpPr/>
          <p:nvPr/>
        </p:nvGrpSpPr>
        <p:grpSpPr>
          <a:xfrm>
            <a:off x="6188691" y="1979672"/>
            <a:ext cx="523285" cy="519860"/>
            <a:chOff x="3214452" y="3340533"/>
            <a:chExt cx="392464" cy="389895"/>
          </a:xfrm>
        </p:grpSpPr>
        <p:sp>
          <p:nvSpPr>
            <p:cNvPr id="259" name="Google Shape;16255;p73">
              <a:extLst>
                <a:ext uri="{FF2B5EF4-FFF2-40B4-BE49-F238E27FC236}">
                  <a16:creationId xmlns:a16="http://schemas.microsoft.com/office/drawing/2014/main" id="{C7E40FBF-02A3-49AC-9A5C-182FD5A8C191}"/>
                </a:ext>
              </a:extLst>
            </p:cNvPr>
            <p:cNvSpPr/>
            <p:nvPr/>
          </p:nvSpPr>
          <p:spPr>
            <a:xfrm>
              <a:off x="3214452" y="3340533"/>
              <a:ext cx="289912" cy="97651"/>
            </a:xfrm>
            <a:custGeom>
              <a:avLst/>
              <a:gdLst/>
              <a:ahLst/>
              <a:cxnLst/>
              <a:rect l="l" t="t" r="r" b="b"/>
              <a:pathLst>
                <a:path w="11059" h="3725" extrusionOk="0">
                  <a:moveTo>
                    <a:pt x="59" y="1"/>
                  </a:moveTo>
                  <a:cubicBezTo>
                    <a:pt x="30" y="1"/>
                    <a:pt x="1" y="29"/>
                    <a:pt x="1" y="44"/>
                  </a:cubicBezTo>
                  <a:lnTo>
                    <a:pt x="1" y="3682"/>
                  </a:lnTo>
                  <a:cubicBezTo>
                    <a:pt x="1" y="3711"/>
                    <a:pt x="30" y="3725"/>
                    <a:pt x="59" y="3725"/>
                  </a:cubicBezTo>
                  <a:lnTo>
                    <a:pt x="11015" y="3725"/>
                  </a:lnTo>
                  <a:cubicBezTo>
                    <a:pt x="11030" y="3725"/>
                    <a:pt x="11058" y="3711"/>
                    <a:pt x="11058" y="3682"/>
                  </a:cubicBezTo>
                  <a:lnTo>
                    <a:pt x="11058" y="44"/>
                  </a:lnTo>
                  <a:cubicBezTo>
                    <a:pt x="11058" y="29"/>
                    <a:pt x="11030" y="1"/>
                    <a:pt x="11015"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0" name="Google Shape;16256;p73">
              <a:extLst>
                <a:ext uri="{FF2B5EF4-FFF2-40B4-BE49-F238E27FC236}">
                  <a16:creationId xmlns:a16="http://schemas.microsoft.com/office/drawing/2014/main" id="{F83B733C-D3AD-46B5-A72F-CE1F21C4C6E9}"/>
                </a:ext>
              </a:extLst>
            </p:cNvPr>
            <p:cNvSpPr/>
            <p:nvPr/>
          </p:nvSpPr>
          <p:spPr>
            <a:xfrm>
              <a:off x="3214452" y="3571749"/>
              <a:ext cx="302783" cy="98411"/>
            </a:xfrm>
            <a:custGeom>
              <a:avLst/>
              <a:gdLst/>
              <a:ahLst/>
              <a:cxnLst/>
              <a:rect l="l" t="t" r="r" b="b"/>
              <a:pathLst>
                <a:path w="11550" h="3754" extrusionOk="0">
                  <a:moveTo>
                    <a:pt x="59" y="1"/>
                  </a:moveTo>
                  <a:cubicBezTo>
                    <a:pt x="30" y="1"/>
                    <a:pt x="1" y="30"/>
                    <a:pt x="1" y="58"/>
                  </a:cubicBezTo>
                  <a:lnTo>
                    <a:pt x="1" y="3682"/>
                  </a:lnTo>
                  <a:cubicBezTo>
                    <a:pt x="1" y="3711"/>
                    <a:pt x="30" y="3739"/>
                    <a:pt x="59" y="3739"/>
                  </a:cubicBezTo>
                  <a:lnTo>
                    <a:pt x="9413" y="3739"/>
                  </a:lnTo>
                  <a:lnTo>
                    <a:pt x="9528" y="3754"/>
                  </a:lnTo>
                  <a:lnTo>
                    <a:pt x="9543" y="3754"/>
                  </a:lnTo>
                  <a:lnTo>
                    <a:pt x="9644" y="3696"/>
                  </a:lnTo>
                  <a:cubicBezTo>
                    <a:pt x="9716" y="3653"/>
                    <a:pt x="9774" y="3624"/>
                    <a:pt x="9846" y="3595"/>
                  </a:cubicBezTo>
                  <a:lnTo>
                    <a:pt x="11520" y="2931"/>
                  </a:lnTo>
                  <a:cubicBezTo>
                    <a:pt x="11535" y="2931"/>
                    <a:pt x="11549" y="2917"/>
                    <a:pt x="11549" y="2888"/>
                  </a:cubicBezTo>
                  <a:lnTo>
                    <a:pt x="11549" y="2166"/>
                  </a:lnTo>
                  <a:cubicBezTo>
                    <a:pt x="11549" y="2152"/>
                    <a:pt x="11549" y="2137"/>
                    <a:pt x="11535" y="2123"/>
                  </a:cubicBezTo>
                  <a:lnTo>
                    <a:pt x="11362" y="2036"/>
                  </a:lnTo>
                  <a:cubicBezTo>
                    <a:pt x="11058" y="1863"/>
                    <a:pt x="10827" y="1589"/>
                    <a:pt x="10741" y="1257"/>
                  </a:cubicBezTo>
                  <a:lnTo>
                    <a:pt x="10669" y="1011"/>
                  </a:lnTo>
                  <a:cubicBezTo>
                    <a:pt x="10669" y="982"/>
                    <a:pt x="10640" y="968"/>
                    <a:pt x="10625" y="968"/>
                  </a:cubicBezTo>
                  <a:lnTo>
                    <a:pt x="10366" y="968"/>
                  </a:lnTo>
                  <a:cubicBezTo>
                    <a:pt x="10106" y="968"/>
                    <a:pt x="9889" y="751"/>
                    <a:pt x="9889" y="491"/>
                  </a:cubicBezTo>
                  <a:cubicBezTo>
                    <a:pt x="9889" y="463"/>
                    <a:pt x="9889" y="448"/>
                    <a:pt x="9889" y="419"/>
                  </a:cubicBezTo>
                  <a:lnTo>
                    <a:pt x="9932" y="58"/>
                  </a:lnTo>
                  <a:cubicBezTo>
                    <a:pt x="9932" y="30"/>
                    <a:pt x="9918" y="1"/>
                    <a:pt x="9889"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1" name="Google Shape;16257;p73">
              <a:extLst>
                <a:ext uri="{FF2B5EF4-FFF2-40B4-BE49-F238E27FC236}">
                  <a16:creationId xmlns:a16="http://schemas.microsoft.com/office/drawing/2014/main" id="{EE3CC6CF-84A2-4EF7-A550-F6C4E95ADE29}"/>
                </a:ext>
              </a:extLst>
            </p:cNvPr>
            <p:cNvSpPr/>
            <p:nvPr/>
          </p:nvSpPr>
          <p:spPr>
            <a:xfrm>
              <a:off x="3214452" y="3456246"/>
              <a:ext cx="289912" cy="97756"/>
            </a:xfrm>
            <a:custGeom>
              <a:avLst/>
              <a:gdLst/>
              <a:ahLst/>
              <a:cxnLst/>
              <a:rect l="l" t="t" r="r" b="b"/>
              <a:pathLst>
                <a:path w="11059" h="3729" extrusionOk="0">
                  <a:moveTo>
                    <a:pt x="11030" y="0"/>
                  </a:moveTo>
                  <a:cubicBezTo>
                    <a:pt x="11025" y="0"/>
                    <a:pt x="11020" y="1"/>
                    <a:pt x="11015" y="4"/>
                  </a:cubicBezTo>
                  <a:lnTo>
                    <a:pt x="59" y="4"/>
                  </a:lnTo>
                  <a:cubicBezTo>
                    <a:pt x="30" y="4"/>
                    <a:pt x="1" y="18"/>
                    <a:pt x="1" y="47"/>
                  </a:cubicBezTo>
                  <a:lnTo>
                    <a:pt x="1" y="3685"/>
                  </a:lnTo>
                  <a:cubicBezTo>
                    <a:pt x="1" y="3714"/>
                    <a:pt x="30" y="3728"/>
                    <a:pt x="59" y="3728"/>
                  </a:cubicBezTo>
                  <a:lnTo>
                    <a:pt x="9817" y="3728"/>
                  </a:lnTo>
                  <a:cubicBezTo>
                    <a:pt x="9846" y="3728"/>
                    <a:pt x="9860" y="3714"/>
                    <a:pt x="9875" y="3685"/>
                  </a:cubicBezTo>
                  <a:lnTo>
                    <a:pt x="9889" y="3396"/>
                  </a:lnTo>
                  <a:cubicBezTo>
                    <a:pt x="9947" y="2804"/>
                    <a:pt x="10279" y="2530"/>
                    <a:pt x="10856" y="2227"/>
                  </a:cubicBezTo>
                  <a:lnTo>
                    <a:pt x="11044" y="2140"/>
                  </a:lnTo>
                  <a:cubicBezTo>
                    <a:pt x="11058" y="2126"/>
                    <a:pt x="11058" y="2111"/>
                    <a:pt x="11058" y="2097"/>
                  </a:cubicBezTo>
                  <a:lnTo>
                    <a:pt x="11058" y="47"/>
                  </a:lnTo>
                  <a:cubicBezTo>
                    <a:pt x="11058" y="24"/>
                    <a:pt x="11049" y="0"/>
                    <a:pt x="11030" y="0"/>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2" name="Google Shape;16258;p73">
              <a:extLst>
                <a:ext uri="{FF2B5EF4-FFF2-40B4-BE49-F238E27FC236}">
                  <a16:creationId xmlns:a16="http://schemas.microsoft.com/office/drawing/2014/main" id="{AAD9AA07-33EE-4513-A4EE-0D527D5C927F}"/>
                </a:ext>
              </a:extLst>
            </p:cNvPr>
            <p:cNvSpPr/>
            <p:nvPr/>
          </p:nvSpPr>
          <p:spPr>
            <a:xfrm>
              <a:off x="3307410" y="3371912"/>
              <a:ext cx="88476" cy="12950"/>
            </a:xfrm>
            <a:custGeom>
              <a:avLst/>
              <a:gdLst/>
              <a:ahLst/>
              <a:cxnLst/>
              <a:rect l="l" t="t" r="r" b="b"/>
              <a:pathLst>
                <a:path w="3375" h="494" extrusionOk="0">
                  <a:moveTo>
                    <a:pt x="325" y="1"/>
                  </a:moveTo>
                  <a:cubicBezTo>
                    <a:pt x="1" y="1"/>
                    <a:pt x="1" y="494"/>
                    <a:pt x="325" y="494"/>
                  </a:cubicBezTo>
                  <a:cubicBezTo>
                    <a:pt x="334" y="494"/>
                    <a:pt x="343" y="493"/>
                    <a:pt x="352" y="493"/>
                  </a:cubicBezTo>
                  <a:lnTo>
                    <a:pt x="3023" y="493"/>
                  </a:lnTo>
                  <a:cubicBezTo>
                    <a:pt x="3032" y="493"/>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3" name="Google Shape;16259;p73">
              <a:extLst>
                <a:ext uri="{FF2B5EF4-FFF2-40B4-BE49-F238E27FC236}">
                  <a16:creationId xmlns:a16="http://schemas.microsoft.com/office/drawing/2014/main" id="{D2857CFC-D031-4FC6-9275-3EA2041E8C1B}"/>
                </a:ext>
              </a:extLst>
            </p:cNvPr>
            <p:cNvSpPr/>
            <p:nvPr/>
          </p:nvSpPr>
          <p:spPr>
            <a:xfrm>
              <a:off x="3307410" y="3400303"/>
              <a:ext cx="157605" cy="12557"/>
            </a:xfrm>
            <a:custGeom>
              <a:avLst/>
              <a:gdLst/>
              <a:ahLst/>
              <a:cxnLst/>
              <a:rect l="l" t="t" r="r" b="b"/>
              <a:pathLst>
                <a:path w="6012" h="479" extrusionOk="0">
                  <a:moveTo>
                    <a:pt x="325" y="0"/>
                  </a:moveTo>
                  <a:cubicBezTo>
                    <a:pt x="1" y="0"/>
                    <a:pt x="1" y="479"/>
                    <a:pt x="325" y="479"/>
                  </a:cubicBezTo>
                  <a:cubicBezTo>
                    <a:pt x="334" y="479"/>
                    <a:pt x="343" y="479"/>
                    <a:pt x="352" y="478"/>
                  </a:cubicBezTo>
                  <a:lnTo>
                    <a:pt x="5708" y="478"/>
                  </a:lnTo>
                  <a:cubicBezTo>
                    <a:pt x="6011" y="449"/>
                    <a:pt x="6011" y="16"/>
                    <a:pt x="5708"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4" name="Google Shape;16260;p73">
              <a:extLst>
                <a:ext uri="{FF2B5EF4-FFF2-40B4-BE49-F238E27FC236}">
                  <a16:creationId xmlns:a16="http://schemas.microsoft.com/office/drawing/2014/main" id="{34FA3B86-9FF5-4E6E-B304-3F83737F9E0F}"/>
                </a:ext>
              </a:extLst>
            </p:cNvPr>
            <p:cNvSpPr/>
            <p:nvPr/>
          </p:nvSpPr>
          <p:spPr>
            <a:xfrm>
              <a:off x="3307410" y="3487704"/>
              <a:ext cx="88476" cy="12950"/>
            </a:xfrm>
            <a:custGeom>
              <a:avLst/>
              <a:gdLst/>
              <a:ahLst/>
              <a:cxnLst/>
              <a:rect l="l" t="t" r="r" b="b"/>
              <a:pathLst>
                <a:path w="3375" h="494" extrusionOk="0">
                  <a:moveTo>
                    <a:pt x="325" y="1"/>
                  </a:moveTo>
                  <a:cubicBezTo>
                    <a:pt x="1" y="1"/>
                    <a:pt x="1" y="494"/>
                    <a:pt x="325" y="494"/>
                  </a:cubicBezTo>
                  <a:cubicBezTo>
                    <a:pt x="334" y="494"/>
                    <a:pt x="343" y="494"/>
                    <a:pt x="352" y="493"/>
                  </a:cubicBezTo>
                  <a:lnTo>
                    <a:pt x="3023" y="493"/>
                  </a:lnTo>
                  <a:cubicBezTo>
                    <a:pt x="3032" y="494"/>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5" name="Google Shape;16261;p73">
              <a:extLst>
                <a:ext uri="{FF2B5EF4-FFF2-40B4-BE49-F238E27FC236}">
                  <a16:creationId xmlns:a16="http://schemas.microsoft.com/office/drawing/2014/main" id="{5DE96EAC-3F95-44BA-8174-7D68D79EF681}"/>
                </a:ext>
              </a:extLst>
            </p:cNvPr>
            <p:cNvSpPr/>
            <p:nvPr/>
          </p:nvSpPr>
          <p:spPr>
            <a:xfrm>
              <a:off x="3307410" y="3516068"/>
              <a:ext cx="155691" cy="12609"/>
            </a:xfrm>
            <a:custGeom>
              <a:avLst/>
              <a:gdLst/>
              <a:ahLst/>
              <a:cxnLst/>
              <a:rect l="l" t="t" r="r" b="b"/>
              <a:pathLst>
                <a:path w="5939" h="481" extrusionOk="0">
                  <a:moveTo>
                    <a:pt x="313" y="0"/>
                  </a:moveTo>
                  <a:cubicBezTo>
                    <a:pt x="1" y="0"/>
                    <a:pt x="5" y="480"/>
                    <a:pt x="325" y="480"/>
                  </a:cubicBezTo>
                  <a:cubicBezTo>
                    <a:pt x="334" y="480"/>
                    <a:pt x="343" y="480"/>
                    <a:pt x="352" y="479"/>
                  </a:cubicBezTo>
                  <a:lnTo>
                    <a:pt x="5650" y="479"/>
                  </a:lnTo>
                  <a:cubicBezTo>
                    <a:pt x="5939" y="450"/>
                    <a:pt x="5939" y="17"/>
                    <a:pt x="5650" y="3"/>
                  </a:cubicBezTo>
                  <a:lnTo>
                    <a:pt x="352" y="3"/>
                  </a:lnTo>
                  <a:cubicBezTo>
                    <a:pt x="339" y="1"/>
                    <a:pt x="326" y="0"/>
                    <a:pt x="313"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6" name="Google Shape;16262;p73">
              <a:extLst>
                <a:ext uri="{FF2B5EF4-FFF2-40B4-BE49-F238E27FC236}">
                  <a16:creationId xmlns:a16="http://schemas.microsoft.com/office/drawing/2014/main" id="{CC7877FA-43BF-4991-A7CC-8B1F80D8F112}"/>
                </a:ext>
              </a:extLst>
            </p:cNvPr>
            <p:cNvSpPr/>
            <p:nvPr/>
          </p:nvSpPr>
          <p:spPr>
            <a:xfrm>
              <a:off x="3307410" y="3603522"/>
              <a:ext cx="88476" cy="12950"/>
            </a:xfrm>
            <a:custGeom>
              <a:avLst/>
              <a:gdLst/>
              <a:ahLst/>
              <a:cxnLst/>
              <a:rect l="l" t="t" r="r" b="b"/>
              <a:pathLst>
                <a:path w="3375" h="494" extrusionOk="0">
                  <a:moveTo>
                    <a:pt x="325" y="0"/>
                  </a:moveTo>
                  <a:cubicBezTo>
                    <a:pt x="1" y="0"/>
                    <a:pt x="1" y="493"/>
                    <a:pt x="325" y="493"/>
                  </a:cubicBezTo>
                  <a:cubicBezTo>
                    <a:pt x="334" y="493"/>
                    <a:pt x="343" y="493"/>
                    <a:pt x="352" y="492"/>
                  </a:cubicBezTo>
                  <a:lnTo>
                    <a:pt x="3023" y="492"/>
                  </a:lnTo>
                  <a:cubicBezTo>
                    <a:pt x="3032" y="493"/>
                    <a:pt x="3041" y="493"/>
                    <a:pt x="3050" y="493"/>
                  </a:cubicBezTo>
                  <a:cubicBezTo>
                    <a:pt x="3375" y="493"/>
                    <a:pt x="3375" y="0"/>
                    <a:pt x="3050" y="0"/>
                  </a:cubicBezTo>
                  <a:cubicBezTo>
                    <a:pt x="3041" y="0"/>
                    <a:pt x="3032" y="0"/>
                    <a:pt x="3023" y="1"/>
                  </a:cubicBezTo>
                  <a:lnTo>
                    <a:pt x="352" y="1"/>
                  </a:lnTo>
                  <a:cubicBezTo>
                    <a:pt x="343" y="0"/>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7" name="Google Shape;16263;p73">
              <a:extLst>
                <a:ext uri="{FF2B5EF4-FFF2-40B4-BE49-F238E27FC236}">
                  <a16:creationId xmlns:a16="http://schemas.microsoft.com/office/drawing/2014/main" id="{ACF7981A-A070-4319-8F08-17E3DEAE5316}"/>
                </a:ext>
              </a:extLst>
            </p:cNvPr>
            <p:cNvSpPr/>
            <p:nvPr/>
          </p:nvSpPr>
          <p:spPr>
            <a:xfrm>
              <a:off x="3307410" y="3631519"/>
              <a:ext cx="156215" cy="12950"/>
            </a:xfrm>
            <a:custGeom>
              <a:avLst/>
              <a:gdLst/>
              <a:ahLst/>
              <a:cxnLst/>
              <a:rect l="l" t="t" r="r" b="b"/>
              <a:pathLst>
                <a:path w="5959" h="494" extrusionOk="0">
                  <a:moveTo>
                    <a:pt x="325" y="0"/>
                  </a:moveTo>
                  <a:cubicBezTo>
                    <a:pt x="1" y="0"/>
                    <a:pt x="1" y="493"/>
                    <a:pt x="325" y="493"/>
                  </a:cubicBezTo>
                  <a:cubicBezTo>
                    <a:pt x="334" y="493"/>
                    <a:pt x="343" y="493"/>
                    <a:pt x="352" y="492"/>
                  </a:cubicBezTo>
                  <a:lnTo>
                    <a:pt x="5607" y="492"/>
                  </a:lnTo>
                  <a:cubicBezTo>
                    <a:pt x="5616" y="493"/>
                    <a:pt x="5625" y="493"/>
                    <a:pt x="5634" y="493"/>
                  </a:cubicBezTo>
                  <a:cubicBezTo>
                    <a:pt x="5959" y="493"/>
                    <a:pt x="5959" y="0"/>
                    <a:pt x="5634" y="0"/>
                  </a:cubicBezTo>
                  <a:cubicBezTo>
                    <a:pt x="5625" y="0"/>
                    <a:pt x="5616" y="1"/>
                    <a:pt x="5607"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8" name="Google Shape;16264;p73">
              <a:extLst>
                <a:ext uri="{FF2B5EF4-FFF2-40B4-BE49-F238E27FC236}">
                  <a16:creationId xmlns:a16="http://schemas.microsoft.com/office/drawing/2014/main" id="{FFF7B340-B050-49A5-B738-8AD3E23283EB}"/>
                </a:ext>
              </a:extLst>
            </p:cNvPr>
            <p:cNvSpPr/>
            <p:nvPr/>
          </p:nvSpPr>
          <p:spPr>
            <a:xfrm>
              <a:off x="3235660" y="3365070"/>
              <a:ext cx="57175" cy="54973"/>
            </a:xfrm>
            <a:custGeom>
              <a:avLst/>
              <a:gdLst/>
              <a:ahLst/>
              <a:cxnLst/>
              <a:rect l="l" t="t" r="r" b="b"/>
              <a:pathLst>
                <a:path w="2181" h="2097" extrusionOk="0">
                  <a:moveTo>
                    <a:pt x="1498" y="0"/>
                  </a:moveTo>
                  <a:cubicBezTo>
                    <a:pt x="1485" y="0"/>
                    <a:pt x="1472" y="1"/>
                    <a:pt x="1458" y="3"/>
                  </a:cubicBezTo>
                  <a:lnTo>
                    <a:pt x="246" y="3"/>
                  </a:lnTo>
                  <a:cubicBezTo>
                    <a:pt x="101" y="3"/>
                    <a:pt x="0" y="104"/>
                    <a:pt x="0" y="234"/>
                  </a:cubicBezTo>
                  <a:lnTo>
                    <a:pt x="0" y="1851"/>
                  </a:lnTo>
                  <a:cubicBezTo>
                    <a:pt x="0" y="1981"/>
                    <a:pt x="101" y="2096"/>
                    <a:pt x="246" y="2096"/>
                  </a:cubicBezTo>
                  <a:lnTo>
                    <a:pt x="1935" y="2096"/>
                  </a:lnTo>
                  <a:cubicBezTo>
                    <a:pt x="2065" y="2096"/>
                    <a:pt x="2166" y="1981"/>
                    <a:pt x="2166" y="1851"/>
                  </a:cubicBezTo>
                  <a:lnTo>
                    <a:pt x="2166" y="1418"/>
                  </a:lnTo>
                  <a:cubicBezTo>
                    <a:pt x="2180" y="1237"/>
                    <a:pt x="2054" y="1147"/>
                    <a:pt x="1927" y="1147"/>
                  </a:cubicBezTo>
                  <a:cubicBezTo>
                    <a:pt x="1801" y="1147"/>
                    <a:pt x="1675" y="1237"/>
                    <a:pt x="1689" y="1418"/>
                  </a:cubicBezTo>
                  <a:lnTo>
                    <a:pt x="1689" y="1605"/>
                  </a:lnTo>
                  <a:lnTo>
                    <a:pt x="477" y="1605"/>
                  </a:lnTo>
                  <a:lnTo>
                    <a:pt x="477" y="479"/>
                  </a:lnTo>
                  <a:lnTo>
                    <a:pt x="1458" y="479"/>
                  </a:lnTo>
                  <a:cubicBezTo>
                    <a:pt x="1468" y="480"/>
                    <a:pt x="1477" y="480"/>
                    <a:pt x="1485" y="480"/>
                  </a:cubicBezTo>
                  <a:cubicBezTo>
                    <a:pt x="1806" y="480"/>
                    <a:pt x="1810" y="0"/>
                    <a:pt x="149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 name="Google Shape;16265;p73">
              <a:extLst>
                <a:ext uri="{FF2B5EF4-FFF2-40B4-BE49-F238E27FC236}">
                  <a16:creationId xmlns:a16="http://schemas.microsoft.com/office/drawing/2014/main" id="{4D150E23-D2AD-407A-BC6D-776A73561997}"/>
                </a:ext>
              </a:extLst>
            </p:cNvPr>
            <p:cNvSpPr/>
            <p:nvPr/>
          </p:nvSpPr>
          <p:spPr>
            <a:xfrm>
              <a:off x="3248426" y="3364755"/>
              <a:ext cx="55104" cy="40528"/>
            </a:xfrm>
            <a:custGeom>
              <a:avLst/>
              <a:gdLst/>
              <a:ahLst/>
              <a:cxnLst/>
              <a:rect l="l" t="t" r="r" b="b"/>
              <a:pathLst>
                <a:path w="2102" h="1546" extrusionOk="0">
                  <a:moveTo>
                    <a:pt x="1754" y="1"/>
                  </a:moveTo>
                  <a:cubicBezTo>
                    <a:pt x="1694" y="1"/>
                    <a:pt x="1631" y="26"/>
                    <a:pt x="1578" y="87"/>
                  </a:cubicBezTo>
                  <a:lnTo>
                    <a:pt x="769" y="939"/>
                  </a:lnTo>
                  <a:lnTo>
                    <a:pt x="524" y="679"/>
                  </a:lnTo>
                  <a:cubicBezTo>
                    <a:pt x="470" y="618"/>
                    <a:pt x="407" y="593"/>
                    <a:pt x="346" y="593"/>
                  </a:cubicBezTo>
                  <a:cubicBezTo>
                    <a:pt x="163" y="593"/>
                    <a:pt x="0" y="823"/>
                    <a:pt x="163" y="997"/>
                  </a:cubicBezTo>
                  <a:lnTo>
                    <a:pt x="581" y="1458"/>
                  </a:lnTo>
                  <a:cubicBezTo>
                    <a:pt x="625" y="1516"/>
                    <a:pt x="697" y="1545"/>
                    <a:pt x="769" y="1545"/>
                  </a:cubicBezTo>
                  <a:cubicBezTo>
                    <a:pt x="841" y="1545"/>
                    <a:pt x="899" y="1516"/>
                    <a:pt x="957" y="1473"/>
                  </a:cubicBezTo>
                  <a:lnTo>
                    <a:pt x="1938" y="419"/>
                  </a:lnTo>
                  <a:cubicBezTo>
                    <a:pt x="2101" y="235"/>
                    <a:pt x="1937" y="1"/>
                    <a:pt x="1754" y="1"/>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0" name="Google Shape;16266;p73">
              <a:extLst>
                <a:ext uri="{FF2B5EF4-FFF2-40B4-BE49-F238E27FC236}">
                  <a16:creationId xmlns:a16="http://schemas.microsoft.com/office/drawing/2014/main" id="{E7085067-EBCF-4E62-B6AF-0393D06F297C}"/>
                </a:ext>
              </a:extLst>
            </p:cNvPr>
            <p:cNvSpPr/>
            <p:nvPr/>
          </p:nvSpPr>
          <p:spPr>
            <a:xfrm>
              <a:off x="3235660" y="3480547"/>
              <a:ext cx="56782" cy="55287"/>
            </a:xfrm>
            <a:custGeom>
              <a:avLst/>
              <a:gdLst/>
              <a:ahLst/>
              <a:cxnLst/>
              <a:rect l="l" t="t" r="r" b="b"/>
              <a:pathLst>
                <a:path w="2166" h="2109" extrusionOk="0">
                  <a:moveTo>
                    <a:pt x="246" y="1"/>
                  </a:moveTo>
                  <a:cubicBezTo>
                    <a:pt x="101" y="1"/>
                    <a:pt x="0" y="116"/>
                    <a:pt x="0" y="246"/>
                  </a:cubicBezTo>
                  <a:lnTo>
                    <a:pt x="0" y="1863"/>
                  </a:lnTo>
                  <a:cubicBezTo>
                    <a:pt x="0" y="1993"/>
                    <a:pt x="101" y="2108"/>
                    <a:pt x="246" y="2108"/>
                  </a:cubicBezTo>
                  <a:lnTo>
                    <a:pt x="1935" y="2108"/>
                  </a:lnTo>
                  <a:cubicBezTo>
                    <a:pt x="2065" y="2108"/>
                    <a:pt x="2166" y="1993"/>
                    <a:pt x="2166" y="1863"/>
                  </a:cubicBezTo>
                  <a:lnTo>
                    <a:pt x="2166" y="1430"/>
                  </a:lnTo>
                  <a:cubicBezTo>
                    <a:pt x="2151" y="1278"/>
                    <a:pt x="2036" y="1202"/>
                    <a:pt x="1922" y="1202"/>
                  </a:cubicBezTo>
                  <a:cubicBezTo>
                    <a:pt x="1808" y="1202"/>
                    <a:pt x="1696" y="1278"/>
                    <a:pt x="1689" y="1430"/>
                  </a:cubicBezTo>
                  <a:lnTo>
                    <a:pt x="1689" y="1617"/>
                  </a:lnTo>
                  <a:lnTo>
                    <a:pt x="477" y="1617"/>
                  </a:lnTo>
                  <a:lnTo>
                    <a:pt x="477" y="492"/>
                  </a:lnTo>
                  <a:lnTo>
                    <a:pt x="1458" y="492"/>
                  </a:lnTo>
                  <a:cubicBezTo>
                    <a:pt x="1761" y="463"/>
                    <a:pt x="1761" y="30"/>
                    <a:pt x="145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1" name="Google Shape;16267;p73">
              <a:extLst>
                <a:ext uri="{FF2B5EF4-FFF2-40B4-BE49-F238E27FC236}">
                  <a16:creationId xmlns:a16="http://schemas.microsoft.com/office/drawing/2014/main" id="{2FCCB656-F698-4C9E-9E52-FAB003F35A66}"/>
                </a:ext>
              </a:extLst>
            </p:cNvPr>
            <p:cNvSpPr/>
            <p:nvPr/>
          </p:nvSpPr>
          <p:spPr>
            <a:xfrm>
              <a:off x="3248400" y="3480573"/>
              <a:ext cx="55130" cy="40502"/>
            </a:xfrm>
            <a:custGeom>
              <a:avLst/>
              <a:gdLst/>
              <a:ahLst/>
              <a:cxnLst/>
              <a:rect l="l" t="t" r="r" b="b"/>
              <a:pathLst>
                <a:path w="2103" h="1545" extrusionOk="0">
                  <a:moveTo>
                    <a:pt x="1755" y="0"/>
                  </a:moveTo>
                  <a:cubicBezTo>
                    <a:pt x="1695" y="0"/>
                    <a:pt x="1632" y="26"/>
                    <a:pt x="1579" y="86"/>
                  </a:cubicBezTo>
                  <a:lnTo>
                    <a:pt x="770" y="938"/>
                  </a:lnTo>
                  <a:lnTo>
                    <a:pt x="525" y="664"/>
                  </a:lnTo>
                  <a:cubicBezTo>
                    <a:pt x="472" y="607"/>
                    <a:pt x="410" y="584"/>
                    <a:pt x="351" y="584"/>
                  </a:cubicBezTo>
                  <a:cubicBezTo>
                    <a:pt x="166" y="584"/>
                    <a:pt x="0" y="810"/>
                    <a:pt x="164" y="996"/>
                  </a:cubicBezTo>
                  <a:lnTo>
                    <a:pt x="582" y="1458"/>
                  </a:lnTo>
                  <a:cubicBezTo>
                    <a:pt x="626" y="1515"/>
                    <a:pt x="698" y="1544"/>
                    <a:pt x="770" y="1544"/>
                  </a:cubicBezTo>
                  <a:cubicBezTo>
                    <a:pt x="842" y="1544"/>
                    <a:pt x="900" y="1515"/>
                    <a:pt x="958" y="1458"/>
                  </a:cubicBezTo>
                  <a:lnTo>
                    <a:pt x="1939" y="418"/>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2" name="Google Shape;16268;p73">
              <a:extLst>
                <a:ext uri="{FF2B5EF4-FFF2-40B4-BE49-F238E27FC236}">
                  <a16:creationId xmlns:a16="http://schemas.microsoft.com/office/drawing/2014/main" id="{D9985C25-A517-41C3-AB2C-9DFFCFA987D0}"/>
                </a:ext>
              </a:extLst>
            </p:cNvPr>
            <p:cNvSpPr/>
            <p:nvPr/>
          </p:nvSpPr>
          <p:spPr>
            <a:xfrm>
              <a:off x="3235660" y="3596312"/>
              <a:ext cx="56782" cy="55314"/>
            </a:xfrm>
            <a:custGeom>
              <a:avLst/>
              <a:gdLst/>
              <a:ahLst/>
              <a:cxnLst/>
              <a:rect l="l" t="t" r="r" b="b"/>
              <a:pathLst>
                <a:path w="2166" h="2110" extrusionOk="0">
                  <a:moveTo>
                    <a:pt x="1485" y="1"/>
                  </a:moveTo>
                  <a:cubicBezTo>
                    <a:pt x="1477" y="1"/>
                    <a:pt x="1468" y="1"/>
                    <a:pt x="1458" y="2"/>
                  </a:cubicBezTo>
                  <a:lnTo>
                    <a:pt x="246" y="2"/>
                  </a:lnTo>
                  <a:cubicBezTo>
                    <a:pt x="101" y="2"/>
                    <a:pt x="0" y="117"/>
                    <a:pt x="0" y="247"/>
                  </a:cubicBezTo>
                  <a:lnTo>
                    <a:pt x="0" y="1864"/>
                  </a:lnTo>
                  <a:cubicBezTo>
                    <a:pt x="0" y="1994"/>
                    <a:pt x="101" y="2109"/>
                    <a:pt x="246" y="2109"/>
                  </a:cubicBezTo>
                  <a:lnTo>
                    <a:pt x="1935" y="2109"/>
                  </a:lnTo>
                  <a:cubicBezTo>
                    <a:pt x="2065" y="2095"/>
                    <a:pt x="2166" y="1994"/>
                    <a:pt x="2166" y="1850"/>
                  </a:cubicBezTo>
                  <a:lnTo>
                    <a:pt x="2166" y="1417"/>
                  </a:lnTo>
                  <a:cubicBezTo>
                    <a:pt x="2151" y="1272"/>
                    <a:pt x="2036" y="1200"/>
                    <a:pt x="1922" y="1200"/>
                  </a:cubicBezTo>
                  <a:cubicBezTo>
                    <a:pt x="1808" y="1200"/>
                    <a:pt x="1696" y="1272"/>
                    <a:pt x="1689" y="1417"/>
                  </a:cubicBezTo>
                  <a:lnTo>
                    <a:pt x="1689" y="1619"/>
                  </a:lnTo>
                  <a:lnTo>
                    <a:pt x="477" y="1619"/>
                  </a:lnTo>
                  <a:lnTo>
                    <a:pt x="477" y="493"/>
                  </a:lnTo>
                  <a:lnTo>
                    <a:pt x="1458" y="493"/>
                  </a:lnTo>
                  <a:cubicBezTo>
                    <a:pt x="1468" y="493"/>
                    <a:pt x="1477" y="494"/>
                    <a:pt x="1485" y="494"/>
                  </a:cubicBezTo>
                  <a:cubicBezTo>
                    <a:pt x="1810" y="494"/>
                    <a:pt x="1810" y="1"/>
                    <a:pt x="148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3" name="Google Shape;16269;p73">
              <a:extLst>
                <a:ext uri="{FF2B5EF4-FFF2-40B4-BE49-F238E27FC236}">
                  <a16:creationId xmlns:a16="http://schemas.microsoft.com/office/drawing/2014/main" id="{E7A962E1-1C0B-4677-BFF9-D6C4563F11A6}"/>
                </a:ext>
              </a:extLst>
            </p:cNvPr>
            <p:cNvSpPr/>
            <p:nvPr/>
          </p:nvSpPr>
          <p:spPr>
            <a:xfrm>
              <a:off x="3248400" y="3596365"/>
              <a:ext cx="55130" cy="40214"/>
            </a:xfrm>
            <a:custGeom>
              <a:avLst/>
              <a:gdLst/>
              <a:ahLst/>
              <a:cxnLst/>
              <a:rect l="l" t="t" r="r" b="b"/>
              <a:pathLst>
                <a:path w="2103" h="1534" extrusionOk="0">
                  <a:moveTo>
                    <a:pt x="1755" y="0"/>
                  </a:moveTo>
                  <a:cubicBezTo>
                    <a:pt x="1695" y="0"/>
                    <a:pt x="1632" y="26"/>
                    <a:pt x="1579" y="87"/>
                  </a:cubicBezTo>
                  <a:lnTo>
                    <a:pt x="770" y="938"/>
                  </a:lnTo>
                  <a:lnTo>
                    <a:pt x="525" y="664"/>
                  </a:lnTo>
                  <a:cubicBezTo>
                    <a:pt x="471" y="603"/>
                    <a:pt x="409" y="578"/>
                    <a:pt x="348" y="578"/>
                  </a:cubicBezTo>
                  <a:cubicBezTo>
                    <a:pt x="165" y="578"/>
                    <a:pt x="1" y="811"/>
                    <a:pt x="164" y="996"/>
                  </a:cubicBezTo>
                  <a:lnTo>
                    <a:pt x="582" y="1458"/>
                  </a:lnTo>
                  <a:cubicBezTo>
                    <a:pt x="626" y="1501"/>
                    <a:pt x="698" y="1530"/>
                    <a:pt x="770" y="1530"/>
                  </a:cubicBezTo>
                  <a:cubicBezTo>
                    <a:pt x="783" y="1533"/>
                    <a:pt x="794" y="1534"/>
                    <a:pt x="806" y="1534"/>
                  </a:cubicBezTo>
                  <a:cubicBezTo>
                    <a:pt x="862" y="1534"/>
                    <a:pt x="910" y="1506"/>
                    <a:pt x="958" y="1458"/>
                  </a:cubicBezTo>
                  <a:lnTo>
                    <a:pt x="1939" y="419"/>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4" name="Google Shape;16270;p73">
              <a:extLst>
                <a:ext uri="{FF2B5EF4-FFF2-40B4-BE49-F238E27FC236}">
                  <a16:creationId xmlns:a16="http://schemas.microsoft.com/office/drawing/2014/main" id="{41372B09-3EB2-4879-8F85-2C9886DB7AFA}"/>
                </a:ext>
              </a:extLst>
            </p:cNvPr>
            <p:cNvSpPr/>
            <p:nvPr/>
          </p:nvSpPr>
          <p:spPr>
            <a:xfrm>
              <a:off x="3438878" y="3642136"/>
              <a:ext cx="168038" cy="88292"/>
            </a:xfrm>
            <a:custGeom>
              <a:avLst/>
              <a:gdLst/>
              <a:ahLst/>
              <a:cxnLst/>
              <a:rect l="l" t="t" r="r" b="b"/>
              <a:pathLst>
                <a:path w="6410" h="3368" extrusionOk="0">
                  <a:moveTo>
                    <a:pt x="2440" y="1"/>
                  </a:moveTo>
                  <a:lnTo>
                    <a:pt x="982" y="592"/>
                  </a:lnTo>
                  <a:cubicBezTo>
                    <a:pt x="837" y="636"/>
                    <a:pt x="707" y="722"/>
                    <a:pt x="592" y="809"/>
                  </a:cubicBezTo>
                  <a:lnTo>
                    <a:pt x="549" y="838"/>
                  </a:lnTo>
                  <a:lnTo>
                    <a:pt x="534" y="867"/>
                  </a:lnTo>
                  <a:lnTo>
                    <a:pt x="520" y="881"/>
                  </a:lnTo>
                  <a:lnTo>
                    <a:pt x="476" y="910"/>
                  </a:lnTo>
                  <a:cubicBezTo>
                    <a:pt x="217" y="1170"/>
                    <a:pt x="58" y="1502"/>
                    <a:pt x="0" y="1877"/>
                  </a:cubicBezTo>
                  <a:lnTo>
                    <a:pt x="0" y="1935"/>
                  </a:lnTo>
                  <a:lnTo>
                    <a:pt x="0" y="1949"/>
                  </a:lnTo>
                  <a:lnTo>
                    <a:pt x="0" y="2007"/>
                  </a:lnTo>
                  <a:lnTo>
                    <a:pt x="0" y="2036"/>
                  </a:lnTo>
                  <a:lnTo>
                    <a:pt x="0" y="2050"/>
                  </a:lnTo>
                  <a:lnTo>
                    <a:pt x="0" y="2123"/>
                  </a:lnTo>
                  <a:lnTo>
                    <a:pt x="0" y="2354"/>
                  </a:lnTo>
                  <a:lnTo>
                    <a:pt x="0" y="3061"/>
                  </a:lnTo>
                  <a:cubicBezTo>
                    <a:pt x="13" y="3232"/>
                    <a:pt x="147" y="3368"/>
                    <a:pt x="313" y="3368"/>
                  </a:cubicBezTo>
                  <a:cubicBezTo>
                    <a:pt x="329" y="3368"/>
                    <a:pt x="345" y="3367"/>
                    <a:pt x="361" y="3364"/>
                  </a:cubicBezTo>
                  <a:lnTo>
                    <a:pt x="6049" y="3364"/>
                  </a:lnTo>
                  <a:cubicBezTo>
                    <a:pt x="6065" y="3367"/>
                    <a:pt x="6081" y="3368"/>
                    <a:pt x="6097" y="3368"/>
                  </a:cubicBezTo>
                  <a:cubicBezTo>
                    <a:pt x="6265" y="3368"/>
                    <a:pt x="6409" y="3232"/>
                    <a:pt x="6409" y="3061"/>
                  </a:cubicBezTo>
                  <a:lnTo>
                    <a:pt x="6409" y="2354"/>
                  </a:lnTo>
                  <a:lnTo>
                    <a:pt x="6409" y="2123"/>
                  </a:lnTo>
                  <a:lnTo>
                    <a:pt x="6337" y="2123"/>
                  </a:lnTo>
                  <a:lnTo>
                    <a:pt x="6337" y="2050"/>
                  </a:lnTo>
                  <a:lnTo>
                    <a:pt x="6337" y="2036"/>
                  </a:lnTo>
                  <a:lnTo>
                    <a:pt x="6337" y="2007"/>
                  </a:lnTo>
                  <a:lnTo>
                    <a:pt x="6337" y="1949"/>
                  </a:lnTo>
                  <a:lnTo>
                    <a:pt x="6337" y="1935"/>
                  </a:lnTo>
                  <a:lnTo>
                    <a:pt x="6337" y="1877"/>
                  </a:lnTo>
                  <a:cubicBezTo>
                    <a:pt x="6294" y="1502"/>
                    <a:pt x="6121" y="1170"/>
                    <a:pt x="5861" y="910"/>
                  </a:cubicBezTo>
                  <a:lnTo>
                    <a:pt x="5818" y="881"/>
                  </a:lnTo>
                  <a:lnTo>
                    <a:pt x="5803" y="867"/>
                  </a:lnTo>
                  <a:lnTo>
                    <a:pt x="5789" y="838"/>
                  </a:lnTo>
                  <a:lnTo>
                    <a:pt x="5745" y="809"/>
                  </a:lnTo>
                  <a:cubicBezTo>
                    <a:pt x="5630" y="722"/>
                    <a:pt x="5500" y="636"/>
                    <a:pt x="5356" y="592"/>
                  </a:cubicBezTo>
                  <a:lnTo>
                    <a:pt x="3898" y="1"/>
                  </a:lnTo>
                  <a:lnTo>
                    <a:pt x="3537" y="376"/>
                  </a:lnTo>
                  <a:lnTo>
                    <a:pt x="3176" y="737"/>
                  </a:lnTo>
                  <a:lnTo>
                    <a:pt x="2801" y="376"/>
                  </a:lnTo>
                  <a:lnTo>
                    <a:pt x="2440"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p>
          </p:txBody>
        </p:sp>
        <p:sp>
          <p:nvSpPr>
            <p:cNvPr id="275" name="Google Shape;16271;p73">
              <a:extLst>
                <a:ext uri="{FF2B5EF4-FFF2-40B4-BE49-F238E27FC236}">
                  <a16:creationId xmlns:a16="http://schemas.microsoft.com/office/drawing/2014/main" id="{1DE8795C-8278-4431-9195-785E08E8AFE9}"/>
                </a:ext>
              </a:extLst>
            </p:cNvPr>
            <p:cNvSpPr/>
            <p:nvPr/>
          </p:nvSpPr>
          <p:spPr>
            <a:xfrm>
              <a:off x="3436965" y="3642529"/>
              <a:ext cx="68526" cy="87899"/>
            </a:xfrm>
            <a:custGeom>
              <a:avLst/>
              <a:gdLst/>
              <a:ahLst/>
              <a:cxnLst/>
              <a:rect l="l" t="t" r="r" b="b"/>
              <a:pathLst>
                <a:path w="2614" h="3353" extrusionOk="0">
                  <a:moveTo>
                    <a:pt x="2469" y="0"/>
                  </a:moveTo>
                  <a:lnTo>
                    <a:pt x="1026" y="563"/>
                  </a:lnTo>
                  <a:cubicBezTo>
                    <a:pt x="405" y="808"/>
                    <a:pt x="1" y="1429"/>
                    <a:pt x="30" y="2108"/>
                  </a:cubicBezTo>
                  <a:lnTo>
                    <a:pt x="30" y="3046"/>
                  </a:lnTo>
                  <a:cubicBezTo>
                    <a:pt x="30" y="3217"/>
                    <a:pt x="174" y="3353"/>
                    <a:pt x="343" y="3353"/>
                  </a:cubicBezTo>
                  <a:cubicBezTo>
                    <a:pt x="358" y="3353"/>
                    <a:pt x="375" y="3352"/>
                    <a:pt x="391" y="3349"/>
                  </a:cubicBezTo>
                  <a:lnTo>
                    <a:pt x="463" y="3349"/>
                  </a:lnTo>
                  <a:lnTo>
                    <a:pt x="463" y="2108"/>
                  </a:lnTo>
                  <a:cubicBezTo>
                    <a:pt x="434" y="1429"/>
                    <a:pt x="838" y="808"/>
                    <a:pt x="1459" y="563"/>
                  </a:cubicBezTo>
                  <a:lnTo>
                    <a:pt x="2614" y="116"/>
                  </a:lnTo>
                  <a:lnTo>
                    <a:pt x="246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6" name="Google Shape;16272;p73">
              <a:extLst>
                <a:ext uri="{FF2B5EF4-FFF2-40B4-BE49-F238E27FC236}">
                  <a16:creationId xmlns:a16="http://schemas.microsoft.com/office/drawing/2014/main" id="{63B332C3-10B4-437F-9360-0A1E876F54C8}"/>
                </a:ext>
              </a:extLst>
            </p:cNvPr>
            <p:cNvSpPr/>
            <p:nvPr/>
          </p:nvSpPr>
          <p:spPr>
            <a:xfrm>
              <a:off x="3468003" y="3503249"/>
              <a:ext cx="106354" cy="74975"/>
            </a:xfrm>
            <a:custGeom>
              <a:avLst/>
              <a:gdLst/>
              <a:ahLst/>
              <a:cxnLst/>
              <a:rect l="l" t="t" r="r" b="b"/>
              <a:pathLst>
                <a:path w="4057" h="2860" extrusionOk="0">
                  <a:moveTo>
                    <a:pt x="3581" y="2440"/>
                  </a:moveTo>
                  <a:lnTo>
                    <a:pt x="3564" y="2457"/>
                  </a:lnTo>
                  <a:lnTo>
                    <a:pt x="3564" y="2457"/>
                  </a:lnTo>
                  <a:lnTo>
                    <a:pt x="3566" y="2455"/>
                  </a:lnTo>
                  <a:lnTo>
                    <a:pt x="3581" y="2440"/>
                  </a:lnTo>
                  <a:close/>
                  <a:moveTo>
                    <a:pt x="3552" y="2455"/>
                  </a:moveTo>
                  <a:lnTo>
                    <a:pt x="3552" y="2469"/>
                  </a:lnTo>
                  <a:lnTo>
                    <a:pt x="3552" y="2484"/>
                  </a:lnTo>
                  <a:lnTo>
                    <a:pt x="3537" y="2513"/>
                  </a:lnTo>
                  <a:lnTo>
                    <a:pt x="3552" y="2469"/>
                  </a:lnTo>
                  <a:lnTo>
                    <a:pt x="3508" y="2498"/>
                  </a:lnTo>
                  <a:lnTo>
                    <a:pt x="3508" y="2498"/>
                  </a:lnTo>
                  <a:lnTo>
                    <a:pt x="3552" y="2455"/>
                  </a:lnTo>
                  <a:close/>
                  <a:moveTo>
                    <a:pt x="1949" y="1"/>
                  </a:moveTo>
                  <a:cubicBezTo>
                    <a:pt x="867" y="1"/>
                    <a:pt x="1" y="867"/>
                    <a:pt x="1" y="1935"/>
                  </a:cubicBezTo>
                  <a:lnTo>
                    <a:pt x="1" y="2859"/>
                  </a:lnTo>
                  <a:cubicBezTo>
                    <a:pt x="1" y="2859"/>
                    <a:pt x="448" y="2816"/>
                    <a:pt x="506" y="2599"/>
                  </a:cubicBezTo>
                  <a:cubicBezTo>
                    <a:pt x="520" y="2570"/>
                    <a:pt x="535" y="2556"/>
                    <a:pt x="549" y="2527"/>
                  </a:cubicBezTo>
                  <a:cubicBezTo>
                    <a:pt x="795" y="2527"/>
                    <a:pt x="1964" y="2513"/>
                    <a:pt x="2642" y="1704"/>
                  </a:cubicBezTo>
                  <a:cubicBezTo>
                    <a:pt x="2787" y="2094"/>
                    <a:pt x="3104" y="2397"/>
                    <a:pt x="3508" y="2513"/>
                  </a:cubicBezTo>
                  <a:cubicBezTo>
                    <a:pt x="3523" y="2541"/>
                    <a:pt x="3537" y="2570"/>
                    <a:pt x="3552" y="2585"/>
                  </a:cubicBezTo>
                  <a:cubicBezTo>
                    <a:pt x="3610" y="2801"/>
                    <a:pt x="4057" y="2845"/>
                    <a:pt x="4057" y="2845"/>
                  </a:cubicBezTo>
                  <a:lnTo>
                    <a:pt x="4057" y="1935"/>
                  </a:lnTo>
                  <a:cubicBezTo>
                    <a:pt x="4043" y="867"/>
                    <a:pt x="3176" y="1"/>
                    <a:pt x="2108" y="1"/>
                  </a:cubicBezTo>
                  <a:close/>
                </a:path>
              </a:pathLst>
            </a:custGeom>
            <a:solidFill>
              <a:srgbClr val="5C7285"/>
            </a:solidFill>
            <a:ln>
              <a:noFill/>
            </a:ln>
          </p:spPr>
          <p:txBody>
            <a:bodyPr spcFirstLastPara="1" wrap="square" lIns="121900" tIns="121900" rIns="121900" bIns="121900" anchor="ctr" anchorCtr="0">
              <a:noAutofit/>
            </a:bodyPr>
            <a:lstStyle/>
            <a:p>
              <a:endParaRPr sz="2400"/>
            </a:p>
          </p:txBody>
        </p:sp>
        <p:sp>
          <p:nvSpPr>
            <p:cNvPr id="277" name="Google Shape;16273;p73">
              <a:extLst>
                <a:ext uri="{FF2B5EF4-FFF2-40B4-BE49-F238E27FC236}">
                  <a16:creationId xmlns:a16="http://schemas.microsoft.com/office/drawing/2014/main" id="{4916171B-0F10-45E5-8DEE-3E07BA321547}"/>
                </a:ext>
              </a:extLst>
            </p:cNvPr>
            <p:cNvSpPr/>
            <p:nvPr/>
          </p:nvSpPr>
          <p:spPr>
            <a:xfrm>
              <a:off x="3468003" y="3502882"/>
              <a:ext cx="57542" cy="74949"/>
            </a:xfrm>
            <a:custGeom>
              <a:avLst/>
              <a:gdLst/>
              <a:ahLst/>
              <a:cxnLst/>
              <a:rect l="l" t="t" r="r" b="b"/>
              <a:pathLst>
                <a:path w="2195" h="2859" extrusionOk="0">
                  <a:moveTo>
                    <a:pt x="1949" y="0"/>
                  </a:moveTo>
                  <a:cubicBezTo>
                    <a:pt x="881" y="0"/>
                    <a:pt x="1" y="881"/>
                    <a:pt x="1" y="1949"/>
                  </a:cubicBezTo>
                  <a:lnTo>
                    <a:pt x="1" y="2859"/>
                  </a:lnTo>
                  <a:cubicBezTo>
                    <a:pt x="116" y="2844"/>
                    <a:pt x="232" y="2815"/>
                    <a:pt x="347" y="2772"/>
                  </a:cubicBezTo>
                  <a:lnTo>
                    <a:pt x="347" y="2454"/>
                  </a:lnTo>
                  <a:lnTo>
                    <a:pt x="347" y="1949"/>
                  </a:lnTo>
                  <a:cubicBezTo>
                    <a:pt x="347" y="910"/>
                    <a:pt x="1155" y="58"/>
                    <a:pt x="2195" y="0"/>
                  </a:cubicBezTo>
                  <a:close/>
                </a:path>
              </a:pathLst>
            </a:custGeom>
            <a:solidFill>
              <a:srgbClr val="607588"/>
            </a:solidFill>
            <a:ln>
              <a:noFill/>
            </a:ln>
          </p:spPr>
          <p:txBody>
            <a:bodyPr spcFirstLastPara="1" wrap="square" lIns="121900" tIns="121900" rIns="121900" bIns="121900" anchor="ctr" anchorCtr="0">
              <a:noAutofit/>
            </a:bodyPr>
            <a:lstStyle/>
            <a:p>
              <a:endParaRPr sz="2400"/>
            </a:p>
          </p:txBody>
        </p:sp>
        <p:sp>
          <p:nvSpPr>
            <p:cNvPr id="278" name="Google Shape;16274;p73">
              <a:extLst>
                <a:ext uri="{FF2B5EF4-FFF2-40B4-BE49-F238E27FC236}">
                  <a16:creationId xmlns:a16="http://schemas.microsoft.com/office/drawing/2014/main" id="{36640DA0-233C-41AD-A41C-CD6A92111472}"/>
                </a:ext>
              </a:extLst>
            </p:cNvPr>
            <p:cNvSpPr/>
            <p:nvPr/>
          </p:nvSpPr>
          <p:spPr>
            <a:xfrm>
              <a:off x="3559598" y="3570386"/>
              <a:ext cx="23489" cy="31143"/>
            </a:xfrm>
            <a:custGeom>
              <a:avLst/>
              <a:gdLst/>
              <a:ahLst/>
              <a:cxnLst/>
              <a:rect l="l" t="t" r="r" b="b"/>
              <a:pathLst>
                <a:path w="896" h="1188" extrusionOk="0">
                  <a:moveTo>
                    <a:pt x="250" y="0"/>
                  </a:moveTo>
                  <a:cubicBezTo>
                    <a:pt x="116" y="0"/>
                    <a:pt x="0" y="104"/>
                    <a:pt x="0" y="240"/>
                  </a:cubicBezTo>
                  <a:lnTo>
                    <a:pt x="0" y="948"/>
                  </a:lnTo>
                  <a:cubicBezTo>
                    <a:pt x="0" y="1084"/>
                    <a:pt x="116" y="1188"/>
                    <a:pt x="250" y="1188"/>
                  </a:cubicBezTo>
                  <a:cubicBezTo>
                    <a:pt x="272" y="1188"/>
                    <a:pt x="295" y="1185"/>
                    <a:pt x="318" y="1179"/>
                  </a:cubicBezTo>
                  <a:cubicBezTo>
                    <a:pt x="361" y="1164"/>
                    <a:pt x="419" y="1135"/>
                    <a:pt x="462" y="1121"/>
                  </a:cubicBezTo>
                  <a:cubicBezTo>
                    <a:pt x="505" y="1078"/>
                    <a:pt x="549" y="1034"/>
                    <a:pt x="592" y="1005"/>
                  </a:cubicBezTo>
                  <a:cubicBezTo>
                    <a:pt x="895" y="673"/>
                    <a:pt x="751" y="139"/>
                    <a:pt x="318" y="9"/>
                  </a:cubicBezTo>
                  <a:cubicBezTo>
                    <a:pt x="295" y="3"/>
                    <a:pt x="272" y="0"/>
                    <a:pt x="250" y="0"/>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79" name="Google Shape;16275;p73">
              <a:extLst>
                <a:ext uri="{FF2B5EF4-FFF2-40B4-BE49-F238E27FC236}">
                  <a16:creationId xmlns:a16="http://schemas.microsoft.com/office/drawing/2014/main" id="{B7D1F299-ACEC-49FD-8C57-DE9BC72F96F6}"/>
                </a:ext>
              </a:extLst>
            </p:cNvPr>
            <p:cNvSpPr/>
            <p:nvPr/>
          </p:nvSpPr>
          <p:spPr>
            <a:xfrm>
              <a:off x="3459300" y="3570596"/>
              <a:ext cx="23489" cy="31065"/>
            </a:xfrm>
            <a:custGeom>
              <a:avLst/>
              <a:gdLst/>
              <a:ahLst/>
              <a:cxnLst/>
              <a:rect l="l" t="t" r="r" b="b"/>
              <a:pathLst>
                <a:path w="896" h="1185" extrusionOk="0">
                  <a:moveTo>
                    <a:pt x="658" y="1"/>
                  </a:moveTo>
                  <a:cubicBezTo>
                    <a:pt x="631" y="1"/>
                    <a:pt x="604" y="6"/>
                    <a:pt x="578" y="16"/>
                  </a:cubicBezTo>
                  <a:cubicBezTo>
                    <a:pt x="1" y="189"/>
                    <a:pt x="1" y="997"/>
                    <a:pt x="578" y="1171"/>
                  </a:cubicBezTo>
                  <a:cubicBezTo>
                    <a:pt x="604" y="1180"/>
                    <a:pt x="631" y="1185"/>
                    <a:pt x="656" y="1185"/>
                  </a:cubicBezTo>
                  <a:cubicBezTo>
                    <a:pt x="785" y="1185"/>
                    <a:pt x="896" y="1072"/>
                    <a:pt x="896" y="940"/>
                  </a:cubicBezTo>
                  <a:lnTo>
                    <a:pt x="896" y="247"/>
                  </a:lnTo>
                  <a:cubicBezTo>
                    <a:pt x="896" y="160"/>
                    <a:pt x="852" y="88"/>
                    <a:pt x="795" y="45"/>
                  </a:cubicBezTo>
                  <a:cubicBezTo>
                    <a:pt x="757" y="17"/>
                    <a:pt x="708" y="1"/>
                    <a:pt x="658"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0" name="Google Shape;16276;p73">
              <a:extLst>
                <a:ext uri="{FF2B5EF4-FFF2-40B4-BE49-F238E27FC236}">
                  <a16:creationId xmlns:a16="http://schemas.microsoft.com/office/drawing/2014/main" id="{E23EFFE0-C3DC-4B2B-AC6A-2E52ED383FD4}"/>
                </a:ext>
              </a:extLst>
            </p:cNvPr>
            <p:cNvSpPr/>
            <p:nvPr/>
          </p:nvSpPr>
          <p:spPr>
            <a:xfrm>
              <a:off x="3501689" y="3624887"/>
              <a:ext cx="39008" cy="44146"/>
            </a:xfrm>
            <a:custGeom>
              <a:avLst/>
              <a:gdLst/>
              <a:ahLst/>
              <a:cxnLst/>
              <a:rect l="l" t="t" r="r" b="b"/>
              <a:pathLst>
                <a:path w="1488" h="1684" extrusionOk="0">
                  <a:moveTo>
                    <a:pt x="241" y="1"/>
                  </a:moveTo>
                  <a:cubicBezTo>
                    <a:pt x="109" y="1"/>
                    <a:pt x="0" y="115"/>
                    <a:pt x="0" y="240"/>
                  </a:cubicBezTo>
                  <a:lnTo>
                    <a:pt x="0" y="962"/>
                  </a:lnTo>
                  <a:cubicBezTo>
                    <a:pt x="0" y="1019"/>
                    <a:pt x="29" y="1092"/>
                    <a:pt x="73" y="1135"/>
                  </a:cubicBezTo>
                  <a:lnTo>
                    <a:pt x="563" y="1611"/>
                  </a:lnTo>
                  <a:cubicBezTo>
                    <a:pt x="607" y="1655"/>
                    <a:pt x="679" y="1684"/>
                    <a:pt x="737" y="1684"/>
                  </a:cubicBezTo>
                  <a:cubicBezTo>
                    <a:pt x="809" y="1684"/>
                    <a:pt x="867" y="1655"/>
                    <a:pt x="924" y="1611"/>
                  </a:cubicBezTo>
                  <a:lnTo>
                    <a:pt x="1430" y="1077"/>
                  </a:lnTo>
                  <a:cubicBezTo>
                    <a:pt x="1473" y="1034"/>
                    <a:pt x="1487" y="976"/>
                    <a:pt x="1487" y="918"/>
                  </a:cubicBezTo>
                  <a:lnTo>
                    <a:pt x="1487" y="240"/>
                  </a:lnTo>
                  <a:cubicBezTo>
                    <a:pt x="1487" y="168"/>
                    <a:pt x="1458" y="125"/>
                    <a:pt x="1415" y="81"/>
                  </a:cubicBezTo>
                  <a:cubicBezTo>
                    <a:pt x="1357" y="38"/>
                    <a:pt x="1300" y="9"/>
                    <a:pt x="1227" y="9"/>
                  </a:cubicBezTo>
                  <a:lnTo>
                    <a:pt x="1184" y="9"/>
                  </a:lnTo>
                  <a:cubicBezTo>
                    <a:pt x="1097" y="23"/>
                    <a:pt x="996" y="38"/>
                    <a:pt x="895" y="38"/>
                  </a:cubicBezTo>
                  <a:lnTo>
                    <a:pt x="592" y="38"/>
                  </a:lnTo>
                  <a:cubicBezTo>
                    <a:pt x="491" y="38"/>
                    <a:pt x="390" y="23"/>
                    <a:pt x="304" y="9"/>
                  </a:cubicBezTo>
                  <a:cubicBezTo>
                    <a:pt x="282" y="3"/>
                    <a:pt x="262" y="1"/>
                    <a:pt x="24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1" name="Google Shape;16277;p73">
              <a:extLst>
                <a:ext uri="{FF2B5EF4-FFF2-40B4-BE49-F238E27FC236}">
                  <a16:creationId xmlns:a16="http://schemas.microsoft.com/office/drawing/2014/main" id="{372A8897-965E-4BB5-929B-4E3A81AE6B3B}"/>
                </a:ext>
              </a:extLst>
            </p:cNvPr>
            <p:cNvSpPr/>
            <p:nvPr/>
          </p:nvSpPr>
          <p:spPr>
            <a:xfrm>
              <a:off x="3501689" y="3625385"/>
              <a:ext cx="24249" cy="44015"/>
            </a:xfrm>
            <a:custGeom>
              <a:avLst/>
              <a:gdLst/>
              <a:ahLst/>
              <a:cxnLst/>
              <a:rect l="l" t="t" r="r" b="b"/>
              <a:pathLst>
                <a:path w="925" h="1679" extrusionOk="0">
                  <a:moveTo>
                    <a:pt x="241" y="0"/>
                  </a:moveTo>
                  <a:cubicBezTo>
                    <a:pt x="105" y="0"/>
                    <a:pt x="0" y="108"/>
                    <a:pt x="0" y="250"/>
                  </a:cubicBezTo>
                  <a:lnTo>
                    <a:pt x="0" y="957"/>
                  </a:lnTo>
                  <a:cubicBezTo>
                    <a:pt x="0" y="1029"/>
                    <a:pt x="29" y="1087"/>
                    <a:pt x="73" y="1130"/>
                  </a:cubicBezTo>
                  <a:lnTo>
                    <a:pt x="563" y="1621"/>
                  </a:lnTo>
                  <a:cubicBezTo>
                    <a:pt x="607" y="1665"/>
                    <a:pt x="679" y="1679"/>
                    <a:pt x="737" y="1679"/>
                  </a:cubicBezTo>
                  <a:cubicBezTo>
                    <a:pt x="809" y="1679"/>
                    <a:pt x="867" y="1650"/>
                    <a:pt x="924" y="1607"/>
                  </a:cubicBezTo>
                  <a:cubicBezTo>
                    <a:pt x="867" y="1592"/>
                    <a:pt x="823" y="1578"/>
                    <a:pt x="780" y="1549"/>
                  </a:cubicBezTo>
                  <a:lnTo>
                    <a:pt x="289" y="1058"/>
                  </a:lnTo>
                  <a:cubicBezTo>
                    <a:pt x="246" y="1015"/>
                    <a:pt x="217" y="957"/>
                    <a:pt x="217" y="885"/>
                  </a:cubicBezTo>
                  <a:lnTo>
                    <a:pt x="217" y="178"/>
                  </a:lnTo>
                  <a:cubicBezTo>
                    <a:pt x="217" y="106"/>
                    <a:pt x="246" y="48"/>
                    <a:pt x="289" y="4"/>
                  </a:cubicBezTo>
                  <a:cubicBezTo>
                    <a:pt x="273" y="1"/>
                    <a:pt x="256" y="0"/>
                    <a:pt x="241" y="0"/>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2" name="Google Shape;16278;p73">
              <a:extLst>
                <a:ext uri="{FF2B5EF4-FFF2-40B4-BE49-F238E27FC236}">
                  <a16:creationId xmlns:a16="http://schemas.microsoft.com/office/drawing/2014/main" id="{35F1C7F7-7852-4077-98D9-9DB301158C41}"/>
                </a:ext>
              </a:extLst>
            </p:cNvPr>
            <p:cNvSpPr/>
            <p:nvPr/>
          </p:nvSpPr>
          <p:spPr>
            <a:xfrm>
              <a:off x="3479354" y="3547133"/>
              <a:ext cx="83652" cy="89367"/>
            </a:xfrm>
            <a:custGeom>
              <a:avLst/>
              <a:gdLst/>
              <a:ahLst/>
              <a:cxnLst/>
              <a:rect l="l" t="t" r="r" b="b"/>
              <a:pathLst>
                <a:path w="3191" h="3409" extrusionOk="0">
                  <a:moveTo>
                    <a:pt x="2201" y="1"/>
                  </a:moveTo>
                  <a:cubicBezTo>
                    <a:pt x="2184" y="1"/>
                    <a:pt x="2167" y="6"/>
                    <a:pt x="2152" y="16"/>
                  </a:cubicBezTo>
                  <a:cubicBezTo>
                    <a:pt x="1805" y="276"/>
                    <a:pt x="1415" y="463"/>
                    <a:pt x="997" y="579"/>
                  </a:cubicBezTo>
                  <a:cubicBezTo>
                    <a:pt x="867" y="622"/>
                    <a:pt x="737" y="651"/>
                    <a:pt x="607" y="680"/>
                  </a:cubicBezTo>
                  <a:cubicBezTo>
                    <a:pt x="492" y="694"/>
                    <a:pt x="362" y="709"/>
                    <a:pt x="232" y="723"/>
                  </a:cubicBezTo>
                  <a:cubicBezTo>
                    <a:pt x="102" y="738"/>
                    <a:pt x="1" y="839"/>
                    <a:pt x="1" y="969"/>
                  </a:cubicBezTo>
                  <a:lnTo>
                    <a:pt x="1" y="1965"/>
                  </a:lnTo>
                  <a:cubicBezTo>
                    <a:pt x="1" y="2758"/>
                    <a:pt x="650" y="3408"/>
                    <a:pt x="1444" y="3408"/>
                  </a:cubicBezTo>
                  <a:lnTo>
                    <a:pt x="1747" y="3408"/>
                  </a:lnTo>
                  <a:cubicBezTo>
                    <a:pt x="2541" y="3408"/>
                    <a:pt x="3191" y="2758"/>
                    <a:pt x="3191" y="1965"/>
                  </a:cubicBezTo>
                  <a:lnTo>
                    <a:pt x="3191" y="925"/>
                  </a:lnTo>
                  <a:cubicBezTo>
                    <a:pt x="3191" y="824"/>
                    <a:pt x="3119" y="738"/>
                    <a:pt x="3032" y="694"/>
                  </a:cubicBezTo>
                  <a:cubicBezTo>
                    <a:pt x="3003" y="680"/>
                    <a:pt x="2974" y="665"/>
                    <a:pt x="2946" y="665"/>
                  </a:cubicBezTo>
                  <a:cubicBezTo>
                    <a:pt x="2657" y="550"/>
                    <a:pt x="2426" y="333"/>
                    <a:pt x="2296" y="74"/>
                  </a:cubicBezTo>
                  <a:lnTo>
                    <a:pt x="2282" y="45"/>
                  </a:lnTo>
                  <a:cubicBezTo>
                    <a:pt x="2263" y="17"/>
                    <a:pt x="2232" y="1"/>
                    <a:pt x="220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3" name="Google Shape;16279;p73">
              <a:extLst>
                <a:ext uri="{FF2B5EF4-FFF2-40B4-BE49-F238E27FC236}">
                  <a16:creationId xmlns:a16="http://schemas.microsoft.com/office/drawing/2014/main" id="{FE1025C8-B2B2-4AFD-826D-DCA2180B23D5}"/>
                </a:ext>
              </a:extLst>
            </p:cNvPr>
            <p:cNvSpPr/>
            <p:nvPr/>
          </p:nvSpPr>
          <p:spPr>
            <a:xfrm>
              <a:off x="3479354" y="3547133"/>
              <a:ext cx="60583" cy="89367"/>
            </a:xfrm>
            <a:custGeom>
              <a:avLst/>
              <a:gdLst/>
              <a:ahLst/>
              <a:cxnLst/>
              <a:rect l="l" t="t" r="r" b="b"/>
              <a:pathLst>
                <a:path w="2311" h="3409" extrusionOk="0">
                  <a:moveTo>
                    <a:pt x="2201" y="1"/>
                  </a:moveTo>
                  <a:cubicBezTo>
                    <a:pt x="2184" y="1"/>
                    <a:pt x="2167" y="6"/>
                    <a:pt x="2152" y="16"/>
                  </a:cubicBezTo>
                  <a:cubicBezTo>
                    <a:pt x="1805" y="276"/>
                    <a:pt x="1415" y="463"/>
                    <a:pt x="997" y="579"/>
                  </a:cubicBezTo>
                  <a:cubicBezTo>
                    <a:pt x="867" y="622"/>
                    <a:pt x="737" y="651"/>
                    <a:pt x="607" y="665"/>
                  </a:cubicBezTo>
                  <a:cubicBezTo>
                    <a:pt x="492" y="694"/>
                    <a:pt x="362" y="709"/>
                    <a:pt x="232" y="723"/>
                  </a:cubicBezTo>
                  <a:cubicBezTo>
                    <a:pt x="102" y="738"/>
                    <a:pt x="1" y="839"/>
                    <a:pt x="1" y="969"/>
                  </a:cubicBezTo>
                  <a:lnTo>
                    <a:pt x="1" y="1965"/>
                  </a:lnTo>
                  <a:cubicBezTo>
                    <a:pt x="1" y="2758"/>
                    <a:pt x="650" y="3408"/>
                    <a:pt x="1444" y="3408"/>
                  </a:cubicBezTo>
                  <a:lnTo>
                    <a:pt x="1733" y="3408"/>
                  </a:lnTo>
                  <a:cubicBezTo>
                    <a:pt x="939" y="3408"/>
                    <a:pt x="304" y="2758"/>
                    <a:pt x="304" y="1965"/>
                  </a:cubicBezTo>
                  <a:lnTo>
                    <a:pt x="304" y="969"/>
                  </a:lnTo>
                  <a:cubicBezTo>
                    <a:pt x="304" y="839"/>
                    <a:pt x="405" y="738"/>
                    <a:pt x="520" y="723"/>
                  </a:cubicBezTo>
                  <a:cubicBezTo>
                    <a:pt x="650" y="709"/>
                    <a:pt x="780" y="694"/>
                    <a:pt x="910" y="680"/>
                  </a:cubicBezTo>
                  <a:cubicBezTo>
                    <a:pt x="1415" y="579"/>
                    <a:pt x="1892" y="391"/>
                    <a:pt x="2310" y="117"/>
                  </a:cubicBezTo>
                  <a:lnTo>
                    <a:pt x="2296" y="74"/>
                  </a:lnTo>
                  <a:lnTo>
                    <a:pt x="2282" y="45"/>
                  </a:lnTo>
                  <a:cubicBezTo>
                    <a:pt x="2263" y="17"/>
                    <a:pt x="2232" y="1"/>
                    <a:pt x="2201"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grpSp>
      <p:sp>
        <p:nvSpPr>
          <p:cNvPr id="215" name="Google Shape;577;p41">
            <a:extLst>
              <a:ext uri="{FF2B5EF4-FFF2-40B4-BE49-F238E27FC236}">
                <a16:creationId xmlns:a16="http://schemas.microsoft.com/office/drawing/2014/main" id="{099B0CFC-E16D-473D-B82F-0F9F3C7D1D47}"/>
              </a:ext>
            </a:extLst>
          </p:cNvPr>
          <p:cNvSpPr txBox="1">
            <a:spLocks/>
          </p:cNvSpPr>
          <p:nvPr/>
        </p:nvSpPr>
        <p:spPr>
          <a:xfrm flipH="1">
            <a:off x="1823458" y="5212742"/>
            <a:ext cx="3729693" cy="4486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Poppins SemiBold"/>
              <a:buNone/>
              <a:defRPr sz="24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9pPr>
          </a:lstStyle>
          <a:p>
            <a:r>
              <a:rPr lang="en-US" sz="2600" kern="0"/>
              <a:t>Logic Model</a:t>
            </a:r>
          </a:p>
        </p:txBody>
      </p:sp>
      <p:sp>
        <p:nvSpPr>
          <p:cNvPr id="216" name="Google Shape;578;p41">
            <a:extLst>
              <a:ext uri="{FF2B5EF4-FFF2-40B4-BE49-F238E27FC236}">
                <a16:creationId xmlns:a16="http://schemas.microsoft.com/office/drawing/2014/main" id="{5AE2C9AF-0A8E-4F83-88B9-BFD083EE00CD}"/>
              </a:ext>
            </a:extLst>
          </p:cNvPr>
          <p:cNvSpPr txBox="1">
            <a:spLocks/>
          </p:cNvSpPr>
          <p:nvPr/>
        </p:nvSpPr>
        <p:spPr>
          <a:xfrm flipH="1">
            <a:off x="1823459" y="5566117"/>
            <a:ext cx="3729691" cy="74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0" indent="0"/>
            <a:r>
              <a:rPr lang="en-US" sz="1850" kern="0" dirty="0"/>
              <a:t>Resolve any logic model conflicts between initiatives</a:t>
            </a:r>
            <a:endParaRPr lang="en-US" kern="0" dirty="0"/>
          </a:p>
        </p:txBody>
      </p:sp>
      <p:grpSp>
        <p:nvGrpSpPr>
          <p:cNvPr id="217" name="Google Shape;6217;p67">
            <a:extLst>
              <a:ext uri="{FF2B5EF4-FFF2-40B4-BE49-F238E27FC236}">
                <a16:creationId xmlns:a16="http://schemas.microsoft.com/office/drawing/2014/main" id="{5FB98328-96A6-4579-BB55-2F2D7434EAA0}"/>
              </a:ext>
            </a:extLst>
          </p:cNvPr>
          <p:cNvGrpSpPr/>
          <p:nvPr/>
        </p:nvGrpSpPr>
        <p:grpSpPr>
          <a:xfrm>
            <a:off x="1292939" y="5258342"/>
            <a:ext cx="457200" cy="457200"/>
            <a:chOff x="6334673" y="2759633"/>
            <a:chExt cx="378508" cy="378166"/>
          </a:xfrm>
        </p:grpSpPr>
        <p:sp>
          <p:nvSpPr>
            <p:cNvPr id="219" name="Google Shape;6218;p67">
              <a:extLst>
                <a:ext uri="{FF2B5EF4-FFF2-40B4-BE49-F238E27FC236}">
                  <a16:creationId xmlns:a16="http://schemas.microsoft.com/office/drawing/2014/main" id="{CF17FCBE-6B53-4C21-A02A-D5142C88AEBD}"/>
                </a:ext>
              </a:extLst>
            </p:cNvPr>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219;p67">
              <a:extLst>
                <a:ext uri="{FF2B5EF4-FFF2-40B4-BE49-F238E27FC236}">
                  <a16:creationId xmlns:a16="http://schemas.microsoft.com/office/drawing/2014/main" id="{582735F8-BDBB-46FF-B45B-108631EAC8F9}"/>
                </a:ext>
              </a:extLst>
            </p:cNvPr>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220;p67">
              <a:extLst>
                <a:ext uri="{FF2B5EF4-FFF2-40B4-BE49-F238E27FC236}">
                  <a16:creationId xmlns:a16="http://schemas.microsoft.com/office/drawing/2014/main" id="{7FCE5C57-EAB2-497C-9971-6DE28B0970A2}"/>
                </a:ext>
              </a:extLst>
            </p:cNvPr>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221;p67">
              <a:extLst>
                <a:ext uri="{FF2B5EF4-FFF2-40B4-BE49-F238E27FC236}">
                  <a16:creationId xmlns:a16="http://schemas.microsoft.com/office/drawing/2014/main" id="{F29A304E-BD21-49B5-88E0-B870AF4F6143}"/>
                </a:ext>
              </a:extLst>
            </p:cNvPr>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 calcmode="lin" valueType="num">
                                      <p:cBhvr additive="base">
                                        <p:cTn id="7" dur="500"/>
                                        <p:tgtEl>
                                          <p:spTgt spid="57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7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74">
                                            <p:txEl>
                                              <p:pRg st="0" end="0"/>
                                            </p:txEl>
                                          </p:spTgt>
                                        </p:tgtEl>
                                        <p:attrNameLst>
                                          <p:attrName>style.visibility</p:attrName>
                                        </p:attrNameLst>
                                      </p:cBhvr>
                                      <p:to>
                                        <p:strVal val="visible"/>
                                      </p:to>
                                    </p:set>
                                    <p:anim calcmode="lin" valueType="num">
                                      <p:cBhvr additive="base">
                                        <p:cTn id="13" dur="500"/>
                                        <p:tgtEl>
                                          <p:spTgt spid="57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7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4">
                                            <p:txEl>
                                              <p:pRg st="2" end="2"/>
                                            </p:txEl>
                                          </p:spTgt>
                                        </p:tgtEl>
                                        <p:attrNameLst>
                                          <p:attrName>style.visibility</p:attrName>
                                        </p:attrNameLst>
                                      </p:cBhvr>
                                      <p:to>
                                        <p:strVal val="visible"/>
                                      </p:to>
                                    </p:set>
                                    <p:anim calcmode="lin" valueType="num">
                                      <p:cBhvr additive="base">
                                        <p:cTn id="19" dur="500"/>
                                        <p:tgtEl>
                                          <p:spTgt spid="57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7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4">
                                            <p:txEl>
                                              <p:pRg st="3" end="3"/>
                                            </p:txEl>
                                          </p:spTgt>
                                        </p:tgtEl>
                                        <p:attrNameLst>
                                          <p:attrName>style.visibility</p:attrName>
                                        </p:attrNameLst>
                                      </p:cBhvr>
                                      <p:to>
                                        <p:strVal val="visible"/>
                                      </p:to>
                                    </p:set>
                                    <p:anim calcmode="lin" valueType="num">
                                      <p:cBhvr additive="base">
                                        <p:cTn id="25" dur="500"/>
                                        <p:tgtEl>
                                          <p:spTgt spid="57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7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74">
                                            <p:txEl>
                                              <p:pRg st="4" end="4"/>
                                            </p:txEl>
                                          </p:spTgt>
                                        </p:tgtEl>
                                        <p:attrNameLst>
                                          <p:attrName>style.visibility</p:attrName>
                                        </p:attrNameLst>
                                      </p:cBhvr>
                                      <p:to>
                                        <p:strVal val="visible"/>
                                      </p:to>
                                    </p:set>
                                    <p:anim calcmode="lin" valueType="num">
                                      <p:cBhvr additive="base">
                                        <p:cTn id="31" dur="500"/>
                                        <p:tgtEl>
                                          <p:spTgt spid="57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74">
                                            <p:txEl>
                                              <p:pRg st="5" end="5"/>
                                            </p:txEl>
                                          </p:spTgt>
                                        </p:tgtEl>
                                        <p:attrNameLst>
                                          <p:attrName>style.visibility</p:attrName>
                                        </p:attrNameLst>
                                      </p:cBhvr>
                                      <p:to>
                                        <p:strVal val="visible"/>
                                      </p:to>
                                    </p:set>
                                    <p:anim calcmode="lin" valueType="num">
                                      <p:cBhvr additive="base">
                                        <p:cTn id="37" dur="500"/>
                                        <p:tgtEl>
                                          <p:spTgt spid="57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7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80">
                                            <p:txEl>
                                              <p:pRg st="0" end="0"/>
                                            </p:txEl>
                                          </p:spTgt>
                                        </p:tgtEl>
                                        <p:attrNameLst>
                                          <p:attrName>style.visibility</p:attrName>
                                        </p:attrNameLst>
                                      </p:cBhvr>
                                      <p:to>
                                        <p:strVal val="visible"/>
                                      </p:to>
                                    </p:set>
                                    <p:anim calcmode="lin" valueType="num">
                                      <p:cBhvr additive="base">
                                        <p:cTn id="43" dur="500"/>
                                        <p:tgtEl>
                                          <p:spTgt spid="580">
                                            <p:txEl>
                                              <p:pRg st="0" end="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8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16">
                                            <p:txEl>
                                              <p:pRg st="0" end="0"/>
                                            </p:txEl>
                                          </p:spTgt>
                                        </p:tgtEl>
                                        <p:attrNameLst>
                                          <p:attrName>style.visibility</p:attrName>
                                        </p:attrNameLst>
                                      </p:cBhvr>
                                      <p:to>
                                        <p:strVal val="visible"/>
                                      </p:to>
                                    </p:set>
                                    <p:anim calcmode="lin" valueType="num">
                                      <p:cBhvr additive="base">
                                        <p:cTn id="49" dur="500"/>
                                        <p:tgtEl>
                                          <p:spTgt spid="216">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build="p"/>
      <p:bldP spid="576" grpId="0" build="p"/>
      <p:bldP spid="580" grpId="0" build="p"/>
      <p:bldP spid="2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sz="3600"/>
              <a:t>ACTIVITY: INTEGRATION &amp; ALIGNMENT</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 name="Content Placeholder 2">
            <a:extLst>
              <a:ext uri="{FF2B5EF4-FFF2-40B4-BE49-F238E27FC236}">
                <a16:creationId xmlns:a16="http://schemas.microsoft.com/office/drawing/2014/main" id="{1913CF02-813E-5945-9729-7307CA2EE525}"/>
              </a:ext>
            </a:extLst>
          </p:cNvPr>
          <p:cNvSpPr txBox="1">
            <a:spLocks/>
          </p:cNvSpPr>
          <p:nvPr/>
        </p:nvSpPr>
        <p:spPr>
          <a:xfrm>
            <a:off x="5600845" y="1279873"/>
            <a:ext cx="5807535" cy="41336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200"/>
              </a:spcAft>
              <a:buFont typeface="+mj-lt"/>
              <a:buAutoNum type="arabicPeriod"/>
              <a:defRPr/>
            </a:pPr>
            <a:r>
              <a:rPr kumimoji="0" lang="en-US" sz="2200" b="0" i="0" u="none" strike="noStrike" kern="1200" cap="none" spc="0" normalizeH="0" baseline="0" noProof="0">
                <a:ln>
                  <a:noFill/>
                </a:ln>
                <a:solidFill>
                  <a:schemeClr val="bg1"/>
                </a:solidFill>
                <a:effectLst/>
                <a:uLnTx/>
                <a:uFillTx/>
                <a:latin typeface="Hind Vadodara"/>
                <a:cs typeface="Hind Vadodara"/>
              </a:rPr>
              <a:t>Complete the</a:t>
            </a:r>
            <a:r>
              <a:rPr kumimoji="0" lang="en-US" sz="2200" b="0" i="0" u="none" strike="noStrike" kern="1200" cap="none" spc="0" normalizeH="0" baseline="0" noProof="0">
                <a:ln>
                  <a:noFill/>
                </a:ln>
                <a:effectLst/>
                <a:uLnTx/>
                <a:uFillTx/>
                <a:latin typeface="Hind Vadodara"/>
                <a:cs typeface="Hind Vadodara"/>
              </a:rPr>
              <a:t> </a:t>
            </a:r>
            <a:r>
              <a:rPr lang="en-US" sz="2200" i="1">
                <a:solidFill>
                  <a:srgbClr val="FFFF00"/>
                </a:solidFill>
                <a:latin typeface="Hind Vadodara"/>
                <a:cs typeface="Hind Vadodara"/>
              </a:rPr>
              <a:t>Alignment</a:t>
            </a:r>
            <a:r>
              <a:rPr kumimoji="0" lang="en-US" sz="2200" b="0" i="1" u="none" strike="noStrike" kern="1200" cap="none" spc="0" normalizeH="0" baseline="0" noProof="0">
                <a:ln>
                  <a:noFill/>
                </a:ln>
                <a:solidFill>
                  <a:srgbClr val="FFFF00"/>
                </a:solidFill>
                <a:effectLst/>
                <a:uLnTx/>
                <a:uFillTx/>
                <a:latin typeface="Hind Vadodara"/>
                <a:cs typeface="Hind Vadodara"/>
              </a:rPr>
              <a:t> </a:t>
            </a:r>
            <a:r>
              <a:rPr lang="en-US" sz="2200" i="1">
                <a:solidFill>
                  <a:srgbClr val="FFFF00"/>
                </a:solidFill>
                <a:latin typeface="Hind Vadodara"/>
                <a:cs typeface="Hind Vadodara"/>
              </a:rPr>
              <a:t>Activity Worksheet</a:t>
            </a:r>
            <a:endParaRPr kumimoji="0" lang="en-US" sz="2200" b="0" i="1" u="none" strike="noStrike" kern="1200" cap="none" spc="0" normalizeH="0" baseline="0" noProof="0">
              <a:ln>
                <a:noFill/>
              </a:ln>
              <a:solidFill>
                <a:srgbClr val="FFFF00"/>
              </a:solidFill>
              <a:effectLst/>
              <a:uLnTx/>
              <a:uFillTx/>
              <a:latin typeface="Hind Vadodara"/>
              <a:cs typeface="Hind Vadodara"/>
            </a:endParaRPr>
          </a:p>
          <a:p>
            <a:pPr marL="457200" indent="-457200">
              <a:lnSpc>
                <a:spcPct val="100000"/>
              </a:lnSpc>
              <a:spcBef>
                <a:spcPts val="0"/>
              </a:spcBef>
              <a:spcAft>
                <a:spcPts val="1200"/>
              </a:spcAft>
              <a:buAutoNum type="arabicPeriod"/>
              <a:defRPr/>
            </a:pPr>
            <a:r>
              <a:rPr lang="en-US" sz="2200" i="1">
                <a:solidFill>
                  <a:schemeClr val="bg1"/>
                </a:solidFill>
                <a:latin typeface="Hind Vadodara"/>
                <a:cs typeface="Hind Vadodara"/>
              </a:rPr>
              <a:t>First consider what other practice models you want to align with your PBIS Framework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What action steps are necessary to begin this 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Add relevant items to your </a:t>
            </a:r>
            <a:r>
              <a:rPr kumimoji="0" lang="en-US" sz="2200" b="0" i="0" u="none" strike="noStrike" kern="1200" cap="none" spc="0" normalizeH="0" baseline="0" noProof="0">
                <a:ln>
                  <a:noFill/>
                </a:ln>
                <a:solidFill>
                  <a:srgbClr val="FFFF00"/>
                </a:solidFill>
                <a:effectLst/>
                <a:uLnTx/>
                <a:uFillTx/>
                <a:latin typeface="Hind Vadodara" panose="020B0604020202020204" charset="0"/>
                <a:ea typeface="+mn-ea"/>
                <a:cs typeface="Hind Vadodara" panose="020B0604020202020204" charset="0"/>
              </a:rPr>
              <a:t>action plan </a:t>
            </a: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or adjust as needed.</a:t>
            </a:r>
          </a:p>
          <a:p>
            <a:pPr marL="457200" indent="-457200">
              <a:lnSpc>
                <a:spcPct val="100000"/>
              </a:lnSpc>
              <a:spcBef>
                <a:spcPts val="0"/>
              </a:spcBef>
              <a:spcAft>
                <a:spcPts val="1200"/>
              </a:spcAft>
              <a:buAutoNum type="arabicPeriod"/>
              <a:defRPr/>
            </a:pPr>
            <a:r>
              <a:rPr lang="en-US" sz="2200">
                <a:solidFill>
                  <a:schemeClr val="bg1"/>
                </a:solidFill>
                <a:latin typeface="Hind Vadodara"/>
                <a:cs typeface="Hind Vadodara"/>
              </a:rPr>
              <a:t>Consider using your Working Smarter Matrix if necessary.</a:t>
            </a:r>
            <a:endParaRPr lang="en-US" sz="2200">
              <a:solidFill>
                <a:schemeClr val="bg1"/>
              </a:solidFill>
              <a:latin typeface="Hind Vadodara" panose="020B0604020202020204" charset="0"/>
              <a:cs typeface="Hind Vadodara" panose="020B0604020202020204" charset="0"/>
            </a:endParaRPr>
          </a:p>
        </p:txBody>
      </p:sp>
      <p:pic>
        <p:nvPicPr>
          <p:cNvPr id="87" name="Picture 86">
            <a:extLst>
              <a:ext uri="{FF2B5EF4-FFF2-40B4-BE49-F238E27FC236}">
                <a16:creationId xmlns:a16="http://schemas.microsoft.com/office/drawing/2014/main" id="{949DD5FD-47A7-4BF6-B414-BA1114E8E498}"/>
              </a:ext>
            </a:extLst>
          </p:cNvPr>
          <p:cNvPicPr>
            <a:picLocks noChangeAspect="1"/>
          </p:cNvPicPr>
          <p:nvPr/>
        </p:nvPicPr>
        <p:blipFill>
          <a:blip r:embed="rId3"/>
          <a:stretch>
            <a:fillRect/>
          </a:stretch>
        </p:blipFill>
        <p:spPr>
          <a:xfrm>
            <a:off x="839520" y="1101882"/>
            <a:ext cx="4447626" cy="5246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a:extLst>
              <a:ext uri="{FF2B5EF4-FFF2-40B4-BE49-F238E27FC236}">
                <a16:creationId xmlns:a16="http://schemas.microsoft.com/office/drawing/2014/main" id="{BE20A827-4163-81B9-F3FE-4A64138EDB0E}"/>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31" name="Google Shape;6077;p67">
            <a:extLst>
              <a:ext uri="{FF2B5EF4-FFF2-40B4-BE49-F238E27FC236}">
                <a16:creationId xmlns:a16="http://schemas.microsoft.com/office/drawing/2014/main" id="{4D8107B3-381A-769A-B8E1-02879525EC89}"/>
              </a:ext>
            </a:extLst>
          </p:cNvPr>
          <p:cNvGrpSpPr/>
          <p:nvPr/>
        </p:nvGrpSpPr>
        <p:grpSpPr>
          <a:xfrm>
            <a:off x="7321977" y="6010775"/>
            <a:ext cx="537983" cy="537983"/>
            <a:chOff x="5873617" y="2309901"/>
            <a:chExt cx="345720" cy="345720"/>
          </a:xfrm>
        </p:grpSpPr>
        <p:sp>
          <p:nvSpPr>
            <p:cNvPr id="32" name="Google Shape;6078;p67">
              <a:extLst>
                <a:ext uri="{FF2B5EF4-FFF2-40B4-BE49-F238E27FC236}">
                  <a16:creationId xmlns:a16="http://schemas.microsoft.com/office/drawing/2014/main" id="{07488C5D-1366-A6EF-DC72-98B4321FF8F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079;p67">
              <a:extLst>
                <a:ext uri="{FF2B5EF4-FFF2-40B4-BE49-F238E27FC236}">
                  <a16:creationId xmlns:a16="http://schemas.microsoft.com/office/drawing/2014/main" id="{42B14175-E2C9-FA53-6A69-F7659325C33C}"/>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80;p67">
              <a:extLst>
                <a:ext uri="{FF2B5EF4-FFF2-40B4-BE49-F238E27FC236}">
                  <a16:creationId xmlns:a16="http://schemas.microsoft.com/office/drawing/2014/main" id="{54BFA357-1058-5C17-7F93-FE44968571C3}"/>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1;p67">
              <a:extLst>
                <a:ext uri="{FF2B5EF4-FFF2-40B4-BE49-F238E27FC236}">
                  <a16:creationId xmlns:a16="http://schemas.microsoft.com/office/drawing/2014/main" id="{41F863C2-B0E8-A054-0734-3B11BE835801}"/>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2;p67">
              <a:extLst>
                <a:ext uri="{FF2B5EF4-FFF2-40B4-BE49-F238E27FC236}">
                  <a16:creationId xmlns:a16="http://schemas.microsoft.com/office/drawing/2014/main" id="{A5398D97-E137-7C6B-6EBC-DC738EE8122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3;p67">
              <a:extLst>
                <a:ext uri="{FF2B5EF4-FFF2-40B4-BE49-F238E27FC236}">
                  <a16:creationId xmlns:a16="http://schemas.microsoft.com/office/drawing/2014/main" id="{0D9942F0-E013-FC31-A403-B35E39674A98}"/>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4;p67">
              <a:extLst>
                <a:ext uri="{FF2B5EF4-FFF2-40B4-BE49-F238E27FC236}">
                  <a16:creationId xmlns:a16="http://schemas.microsoft.com/office/drawing/2014/main" id="{28C3BEA3-A787-EA3D-6CFB-EA9D91420F00}"/>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5;p67">
              <a:extLst>
                <a:ext uri="{FF2B5EF4-FFF2-40B4-BE49-F238E27FC236}">
                  <a16:creationId xmlns:a16="http://schemas.microsoft.com/office/drawing/2014/main" id="{01B978C3-4054-5580-2AF1-D55318E259D3}"/>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6;p67">
              <a:extLst>
                <a:ext uri="{FF2B5EF4-FFF2-40B4-BE49-F238E27FC236}">
                  <a16:creationId xmlns:a16="http://schemas.microsoft.com/office/drawing/2014/main" id="{1418A8F1-90EB-603F-3B63-390458A5E06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7;p67">
              <a:extLst>
                <a:ext uri="{FF2B5EF4-FFF2-40B4-BE49-F238E27FC236}">
                  <a16:creationId xmlns:a16="http://schemas.microsoft.com/office/drawing/2014/main" id="{888AEDD6-AB7B-A285-70CD-787E55B80123}"/>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8;p67">
              <a:extLst>
                <a:ext uri="{FF2B5EF4-FFF2-40B4-BE49-F238E27FC236}">
                  <a16:creationId xmlns:a16="http://schemas.microsoft.com/office/drawing/2014/main" id="{4677F209-FCA0-16B5-F9CF-0978A76B8D57}"/>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9;p67">
              <a:extLst>
                <a:ext uri="{FF2B5EF4-FFF2-40B4-BE49-F238E27FC236}">
                  <a16:creationId xmlns:a16="http://schemas.microsoft.com/office/drawing/2014/main" id="{CE75C0B0-09AA-D0D9-CFBC-D4027F9EC8D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90;p67">
              <a:extLst>
                <a:ext uri="{FF2B5EF4-FFF2-40B4-BE49-F238E27FC236}">
                  <a16:creationId xmlns:a16="http://schemas.microsoft.com/office/drawing/2014/main" id="{01234395-958D-E650-F163-81D2F65882D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1;p67">
              <a:extLst>
                <a:ext uri="{FF2B5EF4-FFF2-40B4-BE49-F238E27FC236}">
                  <a16:creationId xmlns:a16="http://schemas.microsoft.com/office/drawing/2014/main" id="{7A2B8ACF-EE00-AE45-132C-105D60F88C1A}"/>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2;p67">
              <a:extLst>
                <a:ext uri="{FF2B5EF4-FFF2-40B4-BE49-F238E27FC236}">
                  <a16:creationId xmlns:a16="http://schemas.microsoft.com/office/drawing/2014/main" id="{12D9CB42-17E5-C969-7A0B-E50BCC127DA3}"/>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3;p67">
              <a:extLst>
                <a:ext uri="{FF2B5EF4-FFF2-40B4-BE49-F238E27FC236}">
                  <a16:creationId xmlns:a16="http://schemas.microsoft.com/office/drawing/2014/main" id="{70CF4C3F-B226-F5DE-FE3D-B6A7CA21BDB1}"/>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4;p67">
              <a:extLst>
                <a:ext uri="{FF2B5EF4-FFF2-40B4-BE49-F238E27FC236}">
                  <a16:creationId xmlns:a16="http://schemas.microsoft.com/office/drawing/2014/main" id="{C24F486E-0B12-B133-1588-AE13EFB4BC3C}"/>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5;p67">
              <a:extLst>
                <a:ext uri="{FF2B5EF4-FFF2-40B4-BE49-F238E27FC236}">
                  <a16:creationId xmlns:a16="http://schemas.microsoft.com/office/drawing/2014/main" id="{76F1FA28-D7FF-6F1D-2DBF-BB8355174BE7}"/>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6;p67">
              <a:extLst>
                <a:ext uri="{FF2B5EF4-FFF2-40B4-BE49-F238E27FC236}">
                  <a16:creationId xmlns:a16="http://schemas.microsoft.com/office/drawing/2014/main" id="{FB0F2A51-DD46-2051-61A5-105651380DC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 name="Text Placeholder 4">
            <a:extLst>
              <a:ext uri="{FF2B5EF4-FFF2-40B4-BE49-F238E27FC236}">
                <a16:creationId xmlns:a16="http://schemas.microsoft.com/office/drawing/2014/main" id="{5468062F-AFDE-7F14-5644-6EAB14CE74EE}"/>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grpSp>
        <p:nvGrpSpPr>
          <p:cNvPr id="52" name="Google Shape;6464;p67">
            <a:extLst>
              <a:ext uri="{FF2B5EF4-FFF2-40B4-BE49-F238E27FC236}">
                <a16:creationId xmlns:a16="http://schemas.microsoft.com/office/drawing/2014/main" id="{43A1EB7D-7D3F-D82B-AB23-8226D72FFF84}"/>
              </a:ext>
            </a:extLst>
          </p:cNvPr>
          <p:cNvGrpSpPr/>
          <p:nvPr/>
        </p:nvGrpSpPr>
        <p:grpSpPr>
          <a:xfrm>
            <a:off x="8238523" y="6207692"/>
            <a:ext cx="495955" cy="495955"/>
            <a:chOff x="4674908" y="3682271"/>
            <a:chExt cx="371966" cy="371966"/>
          </a:xfrm>
        </p:grpSpPr>
        <p:sp>
          <p:nvSpPr>
            <p:cNvPr id="53" name="Google Shape;6465;p67">
              <a:extLst>
                <a:ext uri="{FF2B5EF4-FFF2-40B4-BE49-F238E27FC236}">
                  <a16:creationId xmlns:a16="http://schemas.microsoft.com/office/drawing/2014/main" id="{AB6BA55B-E802-6936-E2C3-0762698BAF4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6AD0F68D-4ECD-BDF0-1899-4A83AF1A113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8D4FE597-FE3C-733F-D026-E36FF5FCC5A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3B7D7993-ACCA-FC2E-AD17-AF3B0CDB7022}"/>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00609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a:cs typeface="Arial"/>
              </a:rPr>
              <a:t>PBIS</a:t>
            </a:r>
            <a:br>
              <a:rPr lang="en-US" sz="4800" b="1" dirty="0">
                <a:latin typeface="Arial" panose="020B0604020202020204" pitchFamily="34" charset="0"/>
                <a:cs typeface="Arial" panose="020B0604020202020204" pitchFamily="34" charset="0"/>
              </a:rPr>
            </a:br>
            <a:r>
              <a:rPr lang="en-US" sz="4800" b="1" dirty="0">
                <a:latin typeface="Arial"/>
                <a:cs typeface="Arial"/>
              </a:rPr>
              <a:t>Resource Spotlight:</a:t>
            </a:r>
            <a:br>
              <a:rPr lang="en-US" sz="7200" b="1" dirty="0">
                <a:latin typeface="Arial" panose="020B0604020202020204" pitchFamily="34" charset="0"/>
                <a:cs typeface="Arial" panose="020B0604020202020204" pitchFamily="34" charset="0"/>
              </a:rPr>
            </a:br>
            <a:r>
              <a:rPr lang="en-US" sz="3200" b="1" dirty="0">
                <a:latin typeface="Arial"/>
                <a:cs typeface="Arial"/>
              </a:rPr>
              <a:t>Teaching Social-Emotional Competencies within a PBIS Framework</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p:txBody>
          <a:bodyPr/>
          <a:lstStyle/>
          <a:p>
            <a:pPr algn="ctr"/>
            <a:r>
              <a:rPr lang="en-US" b="0" i="0" dirty="0">
                <a:solidFill>
                  <a:schemeClr val="bg1"/>
                </a:solidFill>
                <a:effectLst/>
                <a:latin typeface="museo-slab"/>
              </a:rPr>
              <a:t>Topics for Alignment &amp; Integration</a:t>
            </a:r>
          </a:p>
        </p:txBody>
      </p:sp>
      <p:sp>
        <p:nvSpPr>
          <p:cNvPr id="13" name="Content Placeholder 12">
            <a:extLst>
              <a:ext uri="{FF2B5EF4-FFF2-40B4-BE49-F238E27FC236}">
                <a16:creationId xmlns:a16="http://schemas.microsoft.com/office/drawing/2014/main" id="{558F3687-24A8-8988-2974-E37B2A9E4321}"/>
              </a:ext>
            </a:extLst>
          </p:cNvPr>
          <p:cNvSpPr>
            <a:spLocks noGrp="1"/>
          </p:cNvSpPr>
          <p:nvPr>
            <p:ph sz="half" idx="1"/>
          </p:nvPr>
        </p:nvSpPr>
        <p:spPr/>
        <p:txBody>
          <a:bodyPr/>
          <a:lstStyle/>
          <a:p>
            <a:pPr marL="139700" indent="0" algn="l">
              <a:buNone/>
            </a:pPr>
            <a:r>
              <a:rPr lang="en-US" sz="2400" b="1" i="0" cap="all" dirty="0">
                <a:solidFill>
                  <a:schemeClr val="bg1"/>
                </a:solidFill>
                <a:effectLst/>
                <a:latin typeface="museo-slab"/>
              </a:rPr>
              <a:t>TRAUMA</a:t>
            </a:r>
          </a:p>
          <a:p>
            <a:r>
              <a:rPr lang="en-US" sz="2000" i="1" u="none" strike="noStrike" dirty="0">
                <a:solidFill>
                  <a:schemeClr val="accent2">
                    <a:lumMod val="60000"/>
                    <a:lumOff val="40000"/>
                  </a:schemeClr>
                </a:solidFill>
                <a:effectLst/>
                <a:latin typeface="+mj-lt"/>
                <a:hlinkClick r:id="rId3">
                  <a:extLst>
                    <a:ext uri="{A12FA001-AC4F-418D-AE19-62706E023703}">
                      <ahyp:hlinkClr xmlns:ahyp="http://schemas.microsoft.com/office/drawing/2018/hyperlinkcolor" val="tx"/>
                    </a:ext>
                  </a:extLst>
                </a:hlinkClick>
              </a:rPr>
              <a:t>Integrating a Trauma-Informed Approach within PBIS Framework</a:t>
            </a:r>
            <a:r>
              <a:rPr lang="en-US" sz="2000" i="1" u="none" strike="noStrike" dirty="0">
                <a:solidFill>
                  <a:schemeClr val="accent2">
                    <a:lumMod val="60000"/>
                    <a:lumOff val="40000"/>
                  </a:schemeClr>
                </a:solidFill>
                <a:effectLst/>
                <a:latin typeface="+mj-lt"/>
              </a:rPr>
              <a:t> </a:t>
            </a:r>
            <a:endParaRPr lang="en-US" sz="2000" i="0" dirty="0">
              <a:solidFill>
                <a:schemeClr val="accent2">
                  <a:lumMod val="60000"/>
                  <a:lumOff val="40000"/>
                </a:schemeClr>
              </a:solidFill>
              <a:effectLst/>
              <a:latin typeface="+mj-lt"/>
            </a:endParaRPr>
          </a:p>
          <a:p>
            <a:r>
              <a:rPr lang="en-US" sz="2000" i="1" u="none" strike="noStrike" dirty="0">
                <a:solidFill>
                  <a:schemeClr val="accent2">
                    <a:lumMod val="60000"/>
                    <a:lumOff val="40000"/>
                  </a:schemeClr>
                </a:solidFill>
                <a:effectLst/>
                <a:latin typeface="+mj-lt"/>
                <a:hlinkClick r:id="rId4">
                  <a:extLst>
                    <a:ext uri="{A12FA001-AC4F-418D-AE19-62706E023703}">
                      <ahyp:hlinkClr xmlns:ahyp="http://schemas.microsoft.com/office/drawing/2018/hyperlinkcolor" val="tx"/>
                    </a:ext>
                  </a:extLst>
                </a:hlinkClick>
              </a:rPr>
              <a:t>2020 Forum Session E1</a:t>
            </a:r>
            <a:br>
              <a:rPr lang="en-US" sz="2000" b="0" i="1" u="none" strike="noStrike" dirty="0">
                <a:solidFill>
                  <a:schemeClr val="accent2">
                    <a:lumMod val="60000"/>
                    <a:lumOff val="40000"/>
                  </a:schemeClr>
                </a:solidFill>
                <a:effectLst/>
                <a:latin typeface="Open Sans" panose="020B0606030504020204" pitchFamily="34" charset="0"/>
              </a:rPr>
            </a:br>
            <a:endParaRPr lang="en-US" sz="2000" b="0" i="0" dirty="0">
              <a:solidFill>
                <a:schemeClr val="accent2">
                  <a:lumMod val="60000"/>
                  <a:lumOff val="40000"/>
                </a:schemeClr>
              </a:solidFill>
              <a:effectLst/>
              <a:latin typeface="Open Sans" panose="020B0606030504020204" pitchFamily="34" charset="0"/>
            </a:endParaRPr>
          </a:p>
          <a:p>
            <a:pPr marL="139700" indent="0" algn="l">
              <a:buNone/>
            </a:pPr>
            <a:r>
              <a:rPr lang="en-US" sz="2400" b="1" i="0" cap="all" dirty="0">
                <a:solidFill>
                  <a:schemeClr val="bg1"/>
                </a:solidFill>
                <a:effectLst/>
                <a:latin typeface="museo-slab"/>
              </a:rPr>
              <a:t>SUICIDE PREVENTION</a:t>
            </a:r>
          </a:p>
          <a:p>
            <a:r>
              <a:rPr lang="en-US" sz="2000" b="0" i="0" u="none" strike="noStrike" dirty="0">
                <a:solidFill>
                  <a:schemeClr val="accent2">
                    <a:lumMod val="60000"/>
                    <a:lumOff val="40000"/>
                  </a:schemeClr>
                </a:solidFill>
                <a:effectLst/>
                <a:latin typeface="+mj-lt"/>
                <a:hlinkClick r:id="rId5">
                  <a:extLst>
                    <a:ext uri="{A12FA001-AC4F-418D-AE19-62706E023703}">
                      <ahyp:hlinkClr xmlns:ahyp="http://schemas.microsoft.com/office/drawing/2018/hyperlinkcolor" val="tx"/>
                    </a:ext>
                  </a:extLst>
                </a:hlinkClick>
              </a:rPr>
              <a:t>2020 Forum Session A6</a:t>
            </a:r>
            <a:endParaRPr lang="en-US" sz="2000" b="0" i="0" dirty="0">
              <a:solidFill>
                <a:schemeClr val="accent2">
                  <a:lumMod val="60000"/>
                  <a:lumOff val="40000"/>
                </a:schemeClr>
              </a:solidFill>
              <a:effectLst/>
              <a:latin typeface="+mj-lt"/>
            </a:endParaRPr>
          </a:p>
          <a:p>
            <a:r>
              <a:rPr lang="en-US" sz="2000" b="0" i="0" u="none" strike="noStrike" dirty="0">
                <a:solidFill>
                  <a:schemeClr val="accent2">
                    <a:lumMod val="60000"/>
                    <a:lumOff val="40000"/>
                  </a:schemeClr>
                </a:solidFill>
                <a:effectLst/>
                <a:latin typeface="+mj-lt"/>
                <a:hlinkClick r:id="rId6">
                  <a:extLst>
                    <a:ext uri="{A12FA001-AC4F-418D-AE19-62706E023703}">
                      <ahyp:hlinkClr xmlns:ahyp="http://schemas.microsoft.com/office/drawing/2018/hyperlinkcolor" val="tx"/>
                    </a:ext>
                  </a:extLst>
                </a:hlinkClick>
              </a:rPr>
              <a:t>Interview from 2020 Forum</a:t>
            </a:r>
            <a:br>
              <a:rPr lang="en-US" sz="2000" b="0" i="0" u="none" strike="noStrike" dirty="0">
                <a:solidFill>
                  <a:schemeClr val="accent2">
                    <a:lumMod val="60000"/>
                    <a:lumOff val="40000"/>
                  </a:schemeClr>
                </a:solidFill>
                <a:effectLst/>
                <a:latin typeface="Open Sans" panose="020B0606030504020204" pitchFamily="34" charset="0"/>
              </a:rPr>
            </a:br>
            <a:endParaRPr lang="en-US" sz="2000" b="0" i="0" dirty="0">
              <a:solidFill>
                <a:schemeClr val="accent2">
                  <a:lumMod val="60000"/>
                  <a:lumOff val="40000"/>
                </a:schemeClr>
              </a:solidFill>
              <a:effectLst/>
              <a:latin typeface="Open Sans" panose="020B0606030504020204" pitchFamily="34" charset="0"/>
            </a:endParaRPr>
          </a:p>
          <a:p>
            <a:pPr marL="139700" indent="0" algn="l">
              <a:buNone/>
            </a:pPr>
            <a:r>
              <a:rPr lang="en-US" sz="2400" b="1" i="0" cap="all" dirty="0">
                <a:solidFill>
                  <a:schemeClr val="bg1"/>
                </a:solidFill>
                <a:effectLst/>
                <a:latin typeface="museo-slab"/>
              </a:rPr>
              <a:t>SOCIAL EMOTIONAL COMPETENCIES</a:t>
            </a:r>
          </a:p>
          <a:p>
            <a:pPr marL="342900" indent="-342900"/>
            <a:r>
              <a:rPr lang="en-US" sz="2000" b="0" i="1" u="none" strike="noStrike" dirty="0">
                <a:solidFill>
                  <a:schemeClr val="accent2">
                    <a:lumMod val="60000"/>
                    <a:lumOff val="40000"/>
                  </a:schemeClr>
                </a:solidFill>
                <a:effectLst/>
                <a:latin typeface="+mj-lt"/>
                <a:hlinkClick r:id="rId7">
                  <a:extLst>
                    <a:ext uri="{A12FA001-AC4F-418D-AE19-62706E023703}">
                      <ahyp:hlinkClr xmlns:ahyp="http://schemas.microsoft.com/office/drawing/2018/hyperlinkcolor" val="tx"/>
                    </a:ext>
                  </a:extLst>
                </a:hlinkClick>
              </a:rPr>
              <a:t>Teaching Social Emotional Competencies within PBIS Framework</a:t>
            </a:r>
            <a:endParaRPr lang="en-US" sz="2000" b="0" i="0" dirty="0">
              <a:solidFill>
                <a:schemeClr val="accent2">
                  <a:lumMod val="60000"/>
                  <a:lumOff val="40000"/>
                </a:schemeClr>
              </a:solidFill>
              <a:effectLst/>
              <a:latin typeface="+mj-lt"/>
            </a:endParaRPr>
          </a:p>
          <a:p>
            <a:pPr marL="342900" indent="-342900"/>
            <a:r>
              <a:rPr lang="en-US" sz="2000" b="0" i="1" u="none" strike="noStrike" dirty="0">
                <a:solidFill>
                  <a:schemeClr val="accent2">
                    <a:lumMod val="60000"/>
                    <a:lumOff val="40000"/>
                  </a:schemeClr>
                </a:solidFill>
                <a:effectLst/>
                <a:latin typeface="+mj-lt"/>
                <a:hlinkClick r:id="rId8">
                  <a:extLst>
                    <a:ext uri="{A12FA001-AC4F-418D-AE19-62706E023703}">
                      <ahyp:hlinkClr xmlns:ahyp="http://schemas.microsoft.com/office/drawing/2018/hyperlinkcolor" val="tx"/>
                    </a:ext>
                  </a:extLst>
                </a:hlinkClick>
              </a:rPr>
              <a:t>Video: Social Emotional Learning: Cultivating Essential Life Skills</a:t>
            </a:r>
            <a:endParaRPr lang="en-US" sz="2000" b="0" i="0" dirty="0">
              <a:solidFill>
                <a:schemeClr val="accent2">
                  <a:lumMod val="60000"/>
                  <a:lumOff val="40000"/>
                </a:schemeClr>
              </a:solidFill>
              <a:effectLst/>
              <a:latin typeface="+mj-lt"/>
            </a:endParaRPr>
          </a:p>
          <a:p>
            <a:endParaRPr lang="en-US" dirty="0"/>
          </a:p>
        </p:txBody>
      </p:sp>
      <p:sp>
        <p:nvSpPr>
          <p:cNvPr id="14" name="Content Placeholder 13">
            <a:extLst>
              <a:ext uri="{FF2B5EF4-FFF2-40B4-BE49-F238E27FC236}">
                <a16:creationId xmlns:a16="http://schemas.microsoft.com/office/drawing/2014/main" id="{4342FF2F-B6B0-89CC-930D-D593711621E2}"/>
              </a:ext>
            </a:extLst>
          </p:cNvPr>
          <p:cNvSpPr>
            <a:spLocks noGrp="1"/>
          </p:cNvSpPr>
          <p:nvPr>
            <p:ph sz="half" idx="2"/>
          </p:nvPr>
        </p:nvSpPr>
        <p:spPr/>
        <p:txBody>
          <a:bodyPr/>
          <a:lstStyle/>
          <a:p>
            <a:pPr marL="139700" indent="0" algn="l">
              <a:buNone/>
            </a:pPr>
            <a:r>
              <a:rPr lang="en-US" sz="2400" b="1" i="0" cap="all" dirty="0">
                <a:solidFill>
                  <a:schemeClr val="bg1"/>
                </a:solidFill>
                <a:effectLst/>
                <a:latin typeface="museo-slab"/>
              </a:rPr>
              <a:t>Restorative Practices</a:t>
            </a:r>
          </a:p>
          <a:p>
            <a:r>
              <a:rPr lang="en-US" sz="2000" b="0" i="0" dirty="0">
                <a:solidFill>
                  <a:schemeClr val="accent5">
                    <a:lumMod val="60000"/>
                    <a:lumOff val="40000"/>
                  </a:schemeClr>
                </a:solidFill>
                <a:effectLst/>
                <a:latin typeface="+mj-lt"/>
                <a:hlinkClick r:id="rId9">
                  <a:extLst>
                    <a:ext uri="{A12FA001-AC4F-418D-AE19-62706E023703}">
                      <ahyp:hlinkClr xmlns:ahyp="http://schemas.microsoft.com/office/drawing/2018/hyperlinkcolor" val="tx"/>
                    </a:ext>
                  </a:extLst>
                </a:hlinkClick>
              </a:rPr>
              <a:t>Restorative Practices in PBIS (SCTG Webinar)</a:t>
            </a:r>
            <a:br>
              <a:rPr lang="en-US" sz="2400" b="1" cap="all" dirty="0">
                <a:solidFill>
                  <a:schemeClr val="bg1"/>
                </a:solidFill>
                <a:latin typeface="museo-slab"/>
              </a:rPr>
            </a:br>
            <a:endParaRPr lang="en-US" sz="2400" b="1" cap="all" dirty="0">
              <a:solidFill>
                <a:schemeClr val="bg1"/>
              </a:solidFill>
              <a:latin typeface="museo-slab"/>
            </a:endParaRPr>
          </a:p>
          <a:p>
            <a:pPr marL="139700" indent="0" algn="l">
              <a:buNone/>
            </a:pPr>
            <a:r>
              <a:rPr lang="en-US" sz="2400" b="1" i="0" cap="all" dirty="0">
                <a:solidFill>
                  <a:schemeClr val="bg1"/>
                </a:solidFill>
                <a:effectLst/>
                <a:latin typeface="museo-slab"/>
              </a:rPr>
              <a:t>Mental Health</a:t>
            </a:r>
          </a:p>
          <a:p>
            <a:r>
              <a:rPr lang="en-US" sz="2000" b="0" i="0" dirty="0">
                <a:solidFill>
                  <a:schemeClr val="accent5">
                    <a:lumMod val="60000"/>
                    <a:lumOff val="40000"/>
                  </a:schemeClr>
                </a:solidFill>
                <a:effectLst/>
                <a:latin typeface="+mj-lt"/>
                <a:hlinkClick r:id="rId10">
                  <a:extLst>
                    <a:ext uri="{A12FA001-AC4F-418D-AE19-62706E023703}">
                      <ahyp:hlinkClr xmlns:ahyp="http://schemas.microsoft.com/office/drawing/2018/hyperlinkcolor" val="tx"/>
                    </a:ext>
                  </a:extLst>
                </a:hlinkClick>
              </a:rPr>
              <a:t>Aligning and Integrating Mental Health and PBIS to Build Priority for Wellness</a:t>
            </a:r>
            <a:r>
              <a:rPr lang="en-US" sz="2000" b="0" i="0" dirty="0">
                <a:solidFill>
                  <a:schemeClr val="accent5">
                    <a:lumMod val="60000"/>
                    <a:lumOff val="40000"/>
                  </a:schemeClr>
                </a:solidFill>
                <a:effectLst/>
                <a:latin typeface="+mj-lt"/>
              </a:rPr>
              <a:t> </a:t>
            </a:r>
            <a:endParaRPr lang="en-US" sz="2400" b="1" i="0" cap="all" dirty="0">
              <a:solidFill>
                <a:schemeClr val="bg1"/>
              </a:solidFill>
              <a:effectLst/>
              <a:latin typeface="museo-slab"/>
            </a:endParaRPr>
          </a:p>
          <a:p>
            <a:pPr marL="139700" indent="0" algn="l">
              <a:buNone/>
            </a:pPr>
            <a:endParaRPr lang="en-US" sz="2400" b="1" i="0" cap="all" dirty="0">
              <a:solidFill>
                <a:schemeClr val="bg1"/>
              </a:solidFill>
              <a:effectLst/>
              <a:latin typeface="museo-slab"/>
            </a:endParaRPr>
          </a:p>
          <a:p>
            <a:pPr marL="139700" indent="0" algn="l">
              <a:buNone/>
            </a:pPr>
            <a:r>
              <a:rPr lang="en-US" sz="2400" b="1" i="0" cap="all" dirty="0">
                <a:solidFill>
                  <a:schemeClr val="bg1"/>
                </a:solidFill>
                <a:effectLst/>
                <a:latin typeface="museo-slab"/>
              </a:rPr>
              <a:t>SCREENING</a:t>
            </a:r>
          </a:p>
          <a:p>
            <a:pPr>
              <a:buFont typeface="Arial" panose="020B0604020202020204" pitchFamily="34" charset="0"/>
              <a:buChar char="•"/>
            </a:pPr>
            <a:r>
              <a:rPr lang="en-US" sz="2000" b="0" i="0" u="none" strike="noStrike" dirty="0">
                <a:solidFill>
                  <a:schemeClr val="accent2">
                    <a:lumMod val="60000"/>
                    <a:lumOff val="40000"/>
                  </a:schemeClr>
                </a:solidFill>
                <a:effectLst/>
                <a:latin typeface="+mj-lt"/>
                <a:hlinkClick r:id="rId11">
                  <a:extLst>
                    <a:ext uri="{A12FA001-AC4F-418D-AE19-62706E023703}">
                      <ahyp:hlinkClr xmlns:ahyp="http://schemas.microsoft.com/office/drawing/2018/hyperlinkcolor" val="tx"/>
                    </a:ext>
                  </a:extLst>
                </a:hlinkClick>
              </a:rPr>
              <a:t>Best Practices in Universal SEB Screening</a:t>
            </a:r>
            <a:br>
              <a:rPr lang="en-US" sz="2000" b="0" i="0" u="none" strike="noStrike" dirty="0">
                <a:solidFill>
                  <a:schemeClr val="accent2">
                    <a:lumMod val="60000"/>
                    <a:lumOff val="40000"/>
                  </a:schemeClr>
                </a:solidFill>
                <a:effectLst/>
                <a:latin typeface="Open Sans" panose="020B0606030504020204" pitchFamily="34" charset="0"/>
              </a:rPr>
            </a:br>
            <a:endParaRPr lang="en-US" sz="2000" b="0" i="0" dirty="0">
              <a:solidFill>
                <a:schemeClr val="accent2">
                  <a:lumMod val="60000"/>
                  <a:lumOff val="40000"/>
                </a:schemeClr>
              </a:solidFill>
              <a:effectLst/>
              <a:latin typeface="Open Sans" panose="020B0606030504020204" pitchFamily="34" charset="0"/>
            </a:endParaRPr>
          </a:p>
          <a:p>
            <a:pPr marL="139700" indent="0" algn="l">
              <a:buNone/>
            </a:pPr>
            <a:r>
              <a:rPr lang="en-US" sz="2400" b="1" i="0" cap="all" dirty="0">
                <a:solidFill>
                  <a:schemeClr val="bg1"/>
                </a:solidFill>
                <a:effectLst/>
                <a:latin typeface="museo-slab"/>
              </a:rPr>
              <a:t>SPECIAL TOPICS</a:t>
            </a:r>
          </a:p>
          <a:p>
            <a:pPr>
              <a:buFont typeface="Arial" panose="020B0604020202020204" pitchFamily="34" charset="0"/>
              <a:buChar char="•"/>
            </a:pPr>
            <a:r>
              <a:rPr lang="en-US" sz="2000" b="0" i="0" u="none" strike="noStrike" dirty="0">
                <a:solidFill>
                  <a:schemeClr val="accent2">
                    <a:lumMod val="60000"/>
                    <a:lumOff val="40000"/>
                  </a:schemeClr>
                </a:solidFill>
                <a:effectLst/>
                <a:latin typeface="+mj-lt"/>
                <a:hlinkClick r:id="rId12">
                  <a:extLst>
                    <a:ext uri="{A12FA001-AC4F-418D-AE19-62706E023703}">
                      <ahyp:hlinkClr xmlns:ahyp="http://schemas.microsoft.com/office/drawing/2018/hyperlinkcolor" val="tx"/>
                    </a:ext>
                  </a:extLst>
                </a:hlinkClick>
              </a:rPr>
              <a:t>Human Trafficking</a:t>
            </a:r>
            <a:endParaRPr lang="en-US" sz="2000" b="0" i="0" dirty="0">
              <a:solidFill>
                <a:schemeClr val="accent2">
                  <a:lumMod val="60000"/>
                  <a:lumOff val="40000"/>
                </a:schemeClr>
              </a:solidFill>
              <a:effectLst/>
              <a:latin typeface="+mj-lt"/>
            </a:endParaRPr>
          </a:p>
          <a:p>
            <a:pPr>
              <a:buFont typeface="Arial" panose="020B0604020202020204" pitchFamily="34" charset="0"/>
              <a:buChar char="•"/>
            </a:pPr>
            <a:r>
              <a:rPr lang="en-US" sz="2000" b="0" i="0" u="none" strike="noStrike" dirty="0">
                <a:solidFill>
                  <a:schemeClr val="accent2">
                    <a:lumMod val="60000"/>
                    <a:lumOff val="40000"/>
                  </a:schemeClr>
                </a:solidFill>
                <a:effectLst/>
                <a:latin typeface="+mj-lt"/>
                <a:hlinkClick r:id="rId13">
                  <a:extLst>
                    <a:ext uri="{A12FA001-AC4F-418D-AE19-62706E023703}">
                      <ahyp:hlinkClr xmlns:ahyp="http://schemas.microsoft.com/office/drawing/2018/hyperlinkcolor" val="tx"/>
                    </a:ext>
                  </a:extLst>
                </a:hlinkClick>
              </a:rPr>
              <a:t>Opioid</a:t>
            </a:r>
            <a:endParaRPr lang="en-US" sz="2000" b="0" i="0" dirty="0">
              <a:solidFill>
                <a:schemeClr val="accent2">
                  <a:lumMod val="60000"/>
                  <a:lumOff val="40000"/>
                </a:schemeClr>
              </a:solidFill>
              <a:effectLst/>
              <a:latin typeface="+mj-lt"/>
            </a:endParaRPr>
          </a:p>
          <a:p>
            <a:endParaRPr lang="en-US" dirty="0"/>
          </a:p>
        </p:txBody>
      </p:sp>
    </p:spTree>
    <p:extLst>
      <p:ext uri="{BB962C8B-B14F-4D97-AF65-F5344CB8AC3E}">
        <p14:creationId xmlns:p14="http://schemas.microsoft.com/office/powerpoint/2010/main" val="2792724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a:xfrm>
            <a:off x="482874" y="210185"/>
            <a:ext cx="11226251" cy="845600"/>
          </a:xfrm>
        </p:spPr>
        <p:txBody>
          <a:bodyPr/>
          <a:lstStyle/>
          <a:p>
            <a:r>
              <a:rPr lang="en-US" dirty="0"/>
              <a:t>Teaching Social-Emotional Competencies within a PBIS Framework</a:t>
            </a:r>
          </a:p>
        </p:txBody>
      </p:sp>
      <p:pic>
        <p:nvPicPr>
          <p:cNvPr id="4" name="Picture 5" descr="Text&#10;&#10;Description automatically generated">
            <a:extLst>
              <a:ext uri="{FF2B5EF4-FFF2-40B4-BE49-F238E27FC236}">
                <a16:creationId xmlns:a16="http://schemas.microsoft.com/office/drawing/2014/main" id="{85D31681-8034-C3D2-51CC-1533BE21B084}"/>
              </a:ext>
            </a:extLst>
          </p:cNvPr>
          <p:cNvPicPr>
            <a:picLocks noChangeAspect="1"/>
          </p:cNvPicPr>
          <p:nvPr/>
        </p:nvPicPr>
        <p:blipFill>
          <a:blip r:embed="rId3"/>
          <a:stretch>
            <a:fillRect/>
          </a:stretch>
        </p:blipFill>
        <p:spPr>
          <a:xfrm>
            <a:off x="7255329" y="1503843"/>
            <a:ext cx="4566557" cy="472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5">
            <a:extLst>
              <a:ext uri="{FF2B5EF4-FFF2-40B4-BE49-F238E27FC236}">
                <a16:creationId xmlns:a16="http://schemas.microsoft.com/office/drawing/2014/main" id="{591F044E-EABC-E07A-84A3-ED0F19BEDCC7}"/>
              </a:ext>
            </a:extLst>
          </p:cNvPr>
          <p:cNvSpPr>
            <a:spLocks noGrp="1"/>
          </p:cNvSpPr>
          <p:nvPr>
            <p:ph type="body" idx="1"/>
          </p:nvPr>
        </p:nvSpPr>
        <p:spPr>
          <a:xfrm>
            <a:off x="1134730" y="3585945"/>
            <a:ext cx="6120599" cy="2010791"/>
          </a:xfrm>
        </p:spPr>
        <p:txBody>
          <a:bodyPr/>
          <a:lstStyle/>
          <a:p>
            <a:pPr marL="626110" indent="-457200">
              <a:buAutoNum type="arabicPeriod"/>
            </a:pPr>
            <a:r>
              <a:rPr lang="en-US" sz="2000" dirty="0"/>
              <a:t>Implement social-emotional and behavior support through a single item</a:t>
            </a:r>
          </a:p>
          <a:p>
            <a:pPr marL="626110" indent="-457200">
              <a:buAutoNum type="arabicPeriod"/>
            </a:pPr>
            <a:r>
              <a:rPr lang="en-US" sz="2000" dirty="0"/>
              <a:t>Expand the data that teams use to identify which skills to teach.</a:t>
            </a:r>
          </a:p>
          <a:p>
            <a:pPr marL="626110" indent="-457200">
              <a:buAutoNum type="arabicPeriod"/>
            </a:pPr>
            <a:r>
              <a:rPr lang="en-US" sz="2000" dirty="0"/>
              <a:t>Teach social-emotional competencies using PBIS instructional systems</a:t>
            </a:r>
          </a:p>
          <a:p>
            <a:pPr marL="626110" indent="-457200">
              <a:buAutoNum type="arabicPeriod"/>
            </a:pPr>
            <a:r>
              <a:rPr lang="en-US" sz="2000" dirty="0"/>
              <a:t>Promote adult wellness by creating a nurturing environment</a:t>
            </a:r>
          </a:p>
        </p:txBody>
      </p:sp>
      <p:sp>
        <p:nvSpPr>
          <p:cNvPr id="2" name="Text Placeholder 1">
            <a:extLst>
              <a:ext uri="{FF2B5EF4-FFF2-40B4-BE49-F238E27FC236}">
                <a16:creationId xmlns:a16="http://schemas.microsoft.com/office/drawing/2014/main" id="{7746A3D4-2E3B-0212-853E-69D4E0A3D70F}"/>
              </a:ext>
            </a:extLst>
          </p:cNvPr>
          <p:cNvSpPr txBox="1">
            <a:spLocks/>
          </p:cNvSpPr>
          <p:nvPr/>
        </p:nvSpPr>
        <p:spPr>
          <a:xfrm>
            <a:off x="638212" y="1598801"/>
            <a:ext cx="6203174" cy="2544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40256" algn="l" rtl="0">
              <a:lnSpc>
                <a:spcPct val="100000"/>
              </a:lnSpc>
              <a:spcBef>
                <a:spcPts val="0"/>
              </a:spcBef>
              <a:spcAft>
                <a:spcPts val="0"/>
              </a:spcAft>
              <a:buClr>
                <a:schemeClr val="accent2"/>
              </a:buClr>
              <a:buSzPts val="1600"/>
              <a:buFont typeface="Raleway Thin"/>
              <a:buChar char="●"/>
              <a:defRPr sz="2400" b="0" i="0" u="none" strike="noStrike" cap="none">
                <a:solidFill>
                  <a:schemeClr val="lt1"/>
                </a:solidFill>
                <a:latin typeface="Hind Vadodara"/>
                <a:ea typeface="Hind Vadodara"/>
                <a:cs typeface="Hind Vadodara"/>
                <a:sym typeface="Hind Vadodara"/>
              </a:defRPr>
            </a:lvl1pPr>
            <a:lvl2pPr marL="1219170" marR="0" lvl="1" indent="-440256" algn="l" rtl="0">
              <a:lnSpc>
                <a:spcPct val="100000"/>
              </a:lnSpc>
              <a:spcBef>
                <a:spcPts val="2133"/>
              </a:spcBef>
              <a:spcAft>
                <a:spcPts val="0"/>
              </a:spcAft>
              <a:buClr>
                <a:schemeClr val="lt1"/>
              </a:buClr>
              <a:buSzPts val="1600"/>
              <a:buFont typeface="Nunito Light"/>
              <a:buChar char="○"/>
              <a:defRPr sz="1867" b="0" i="0" u="none" strike="noStrike" cap="none">
                <a:solidFill>
                  <a:schemeClr val="lt1"/>
                </a:solidFill>
                <a:latin typeface="Hind Vadodara"/>
                <a:ea typeface="Hind Vadodara"/>
                <a:cs typeface="Hind Vadodara"/>
                <a:sym typeface="Hind Vadodara"/>
              </a:defRPr>
            </a:lvl2pPr>
            <a:lvl3pPr marL="1828754" marR="0" lvl="2"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3pPr>
            <a:lvl4pPr marL="2438339" marR="0" lvl="3" indent="-431789" algn="l" rtl="0">
              <a:lnSpc>
                <a:spcPct val="100000"/>
              </a:lnSpc>
              <a:spcBef>
                <a:spcPts val="2133"/>
              </a:spcBef>
              <a:spcAft>
                <a:spcPts val="0"/>
              </a:spcAft>
              <a:buClr>
                <a:schemeClr val="lt1"/>
              </a:buClr>
              <a:buSzPts val="1500"/>
              <a:buFont typeface="Nunito Light"/>
              <a:buChar char="●"/>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6pPr>
            <a:lvl7pPr marL="4267093" marR="0" lvl="6"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7pPr>
            <a:lvl8pPr marL="4876678" marR="0" lvl="7" indent="-414856" algn="l" rtl="0">
              <a:lnSpc>
                <a:spcPct val="100000"/>
              </a:lnSpc>
              <a:spcBef>
                <a:spcPts val="2133"/>
              </a:spcBef>
              <a:spcAft>
                <a:spcPts val="0"/>
              </a:spcAft>
              <a:buClr>
                <a:schemeClr val="lt1"/>
              </a:buClr>
              <a:buSzPts val="1300"/>
              <a:buFont typeface="Nunito Light"/>
              <a:buChar char="○"/>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chemeClr val="lt1"/>
              </a:buClr>
              <a:buSzPts val="1400"/>
              <a:buFont typeface="Nunito Light"/>
              <a:buChar char="■"/>
              <a:defRPr sz="1867" b="0" i="0" u="none" strike="noStrike" cap="none">
                <a:solidFill>
                  <a:schemeClr val="lt1"/>
                </a:solidFill>
                <a:latin typeface="Hind Vadodara"/>
                <a:ea typeface="Hind Vadodara"/>
                <a:cs typeface="Hind Vadodara"/>
                <a:sym typeface="Hind Vadodara"/>
              </a:defRPr>
            </a:lvl9pPr>
          </a:lstStyle>
          <a:p>
            <a:pPr marL="168910" indent="0">
              <a:buFont typeface="Raleway Thin"/>
              <a:buNone/>
            </a:pPr>
            <a:r>
              <a:rPr lang="en-US" sz="2000" kern="0" dirty="0"/>
              <a:t>The purpose of this brief is to describe how school personnel can teach social-emotional competencies within a PBIS framework to support systematic, school-wide implementation through one system, rather than trying to improve student outcomes through separate, competing initiatives.</a:t>
            </a:r>
            <a:endParaRPr lang="en-US" kern="0" dirty="0"/>
          </a:p>
        </p:txBody>
      </p:sp>
    </p:spTree>
    <p:extLst>
      <p:ext uri="{BB962C8B-B14F-4D97-AF65-F5344CB8AC3E}">
        <p14:creationId xmlns:p14="http://schemas.microsoft.com/office/powerpoint/2010/main" val="185326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8928" y="2372754"/>
            <a:ext cx="8170109" cy="397446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800" dirty="0"/>
              <a:t>Download &amp; Review </a:t>
            </a:r>
            <a:r>
              <a:rPr lang="en-US" sz="2800" dirty="0">
                <a:solidFill>
                  <a:srgbClr val="FFFF00"/>
                </a:solidFill>
              </a:rPr>
              <a:t>Teaching Social-Emotional Competencies within a PBIS Framework.  (Or review one of the other resources)</a:t>
            </a:r>
          </a:p>
          <a:p>
            <a:pPr marL="640080" indent="-457200">
              <a:spcAft>
                <a:spcPts val="600"/>
              </a:spcAft>
              <a:buClr>
                <a:schemeClr val="bg1"/>
              </a:buClr>
              <a:buSzPct val="100000"/>
              <a:buFont typeface="Wingdings" panose="05000000000000000000" pitchFamily="2" charset="2"/>
              <a:buChar char="v"/>
            </a:pPr>
            <a:r>
              <a:rPr lang="en-US" sz="2800" dirty="0">
                <a:solidFill>
                  <a:schemeClr val="bg1"/>
                </a:solidFill>
              </a:rPr>
              <a:t>Review Brief</a:t>
            </a:r>
            <a:endParaRPr lang="en-US" sz="2800" i="1" dirty="0">
              <a:solidFill>
                <a:schemeClr val="bg1"/>
              </a:solidFill>
            </a:endParaRPr>
          </a:p>
          <a:p>
            <a:pPr marL="640080" indent="-457200">
              <a:spcAft>
                <a:spcPts val="600"/>
              </a:spcAft>
              <a:buClr>
                <a:schemeClr val="bg1"/>
              </a:buClr>
              <a:buSzPct val="100000"/>
              <a:buFont typeface="Wingdings" panose="05000000000000000000" pitchFamily="2" charset="2"/>
              <a:buChar char="v"/>
            </a:pPr>
            <a:r>
              <a:rPr lang="en-US" sz="2800" dirty="0"/>
              <a:t>What is your big takeaway? What from this brief resonates with you, and are you considering bringing back to your team?</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00" b="1">
                <a:solidFill>
                  <a:schemeClr val="bg1"/>
                </a:solidFill>
                <a:cs typeface="Calibri Light"/>
              </a:rPr>
              <a:t>DISCUSSION: </a:t>
            </a:r>
            <a:r>
              <a:rPr lang="en-US" sz="3700">
                <a:solidFill>
                  <a:schemeClr val="bg1"/>
                </a:solidFill>
                <a:cs typeface="Calibri Light"/>
              </a:rPr>
              <a:t>Teaching Social-Emotional Competencies within a PBIS Framework</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8751492" y="2848045"/>
            <a:ext cx="955766" cy="2780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67411" y="5162511"/>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8238523" y="6207692"/>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729826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977890" y="4183813"/>
            <a:ext cx="8882821" cy="1882215"/>
          </a:xfrm>
          <a:prstGeom prst="rect">
            <a:avLst/>
          </a:prstGeom>
        </p:spPr>
        <p:txBody>
          <a:bodyPr spcFirstLastPara="1" wrap="square" lIns="121900" tIns="121900" rIns="121900" bIns="121900" anchor="ctr" anchorCtr="0">
            <a:noAutofit/>
          </a:bodyPr>
          <a:lstStyle/>
          <a:p>
            <a:r>
              <a:rPr lang="en-US" sz="5400" b="1" dirty="0"/>
              <a:t>Preparing for January TFI-Self Assessment</a:t>
            </a:r>
            <a:endParaRPr sz="5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A367EE-8D95-3831-D111-56EFC476F509}"/>
              </a:ext>
            </a:extLst>
          </p:cNvPr>
          <p:cNvSpPr>
            <a:spLocks noGrp="1"/>
          </p:cNvSpPr>
          <p:nvPr>
            <p:ph type="body" idx="1"/>
          </p:nvPr>
        </p:nvSpPr>
        <p:spPr>
          <a:xfrm>
            <a:off x="8779744" y="1201175"/>
            <a:ext cx="3211829" cy="4681869"/>
          </a:xfrm>
        </p:spPr>
        <p:txBody>
          <a:bodyPr/>
          <a:lstStyle/>
          <a:p>
            <a:pPr marL="169329" indent="0">
              <a:buNone/>
            </a:pPr>
            <a:r>
              <a:rPr lang="en-US" dirty="0"/>
              <a:t>In January we will review how to open Assessments and surveys in PBIS Apps.</a:t>
            </a:r>
            <a:br>
              <a:rPr lang="en-US" dirty="0"/>
            </a:br>
            <a:br>
              <a:rPr lang="en-US" dirty="0"/>
            </a:br>
            <a:r>
              <a:rPr lang="en-US" dirty="0">
                <a:solidFill>
                  <a:srgbClr val="FFFF00"/>
                </a:solidFill>
              </a:rPr>
              <a:t>Please download and complete form and send to: </a:t>
            </a:r>
            <a:r>
              <a:rPr lang="en-US" sz="1800" u="sng" dirty="0">
                <a:solidFill>
                  <a:schemeClr val="bg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accounts@pbisassessment.org</a:t>
            </a:r>
            <a:r>
              <a:rPr lang="en-US" sz="1800" dirty="0">
                <a:solidFill>
                  <a:schemeClr val="bg1"/>
                </a:solidFill>
                <a:effectLst/>
                <a:latin typeface="Calibri" panose="020F0502020204030204" pitchFamily="34" charset="0"/>
                <a:ea typeface="Times New Roman" panose="02020603050405020304" pitchFamily="18" charset="0"/>
              </a:rPr>
              <a:t> </a:t>
            </a:r>
          </a:p>
          <a:p>
            <a:pPr marL="169329" indent="0">
              <a:buNone/>
            </a:pPr>
            <a:endParaRPr lang="en-US" sz="1800" dirty="0">
              <a:solidFill>
                <a:schemeClr val="bg1"/>
              </a:solidFill>
              <a:latin typeface="Calibri" panose="020F0502020204030204" pitchFamily="34" charset="0"/>
            </a:endParaRPr>
          </a:p>
          <a:p>
            <a:pPr marL="169329" indent="0">
              <a:buNone/>
            </a:pPr>
            <a:r>
              <a:rPr lang="en-US" sz="1800" dirty="0">
                <a:solidFill>
                  <a:schemeClr val="bg1"/>
                </a:solidFill>
                <a:latin typeface="Calibri" panose="020F0502020204030204" pitchFamily="34" charset="0"/>
              </a:rPr>
              <a:t>Add this message in the email </a:t>
            </a:r>
          </a:p>
          <a:p>
            <a:pPr marL="169329" indent="0">
              <a:buNone/>
            </a:pPr>
            <a:r>
              <a:rPr lang="en-US" sz="1800" dirty="0">
                <a:solidFill>
                  <a:srgbClr val="FFFF00"/>
                </a:solidFill>
                <a:latin typeface="Calibri" panose="020F0502020204030204" pitchFamily="34" charset="0"/>
              </a:rPr>
              <a:t>“Hello, </a:t>
            </a:r>
            <a:br>
              <a:rPr lang="en-US" sz="1800" dirty="0">
                <a:solidFill>
                  <a:srgbClr val="FFFF00"/>
                </a:solidFill>
                <a:latin typeface="Calibri" panose="020F0502020204030204" pitchFamily="34" charset="0"/>
              </a:rPr>
            </a:br>
            <a:r>
              <a:rPr lang="en-US" sz="1800" dirty="0">
                <a:solidFill>
                  <a:srgbClr val="FFFF00"/>
                </a:solidFill>
                <a:latin typeface="Calibri" panose="020F0502020204030204" pitchFamily="34" charset="0"/>
              </a:rPr>
              <a:t>I am the PBIS Coach for my school. Please add me as a PBIS Assessment Coordinator.  See attached form. </a:t>
            </a:r>
          </a:p>
          <a:p>
            <a:pPr marL="169329" indent="0">
              <a:buNone/>
            </a:pPr>
            <a:r>
              <a:rPr lang="en-US" sz="1800" dirty="0">
                <a:solidFill>
                  <a:srgbClr val="FFFF00"/>
                </a:solidFill>
                <a:latin typeface="Calibri" panose="020F0502020204030204" pitchFamily="34" charset="0"/>
              </a:rPr>
              <a:t>Thank you,”</a:t>
            </a:r>
            <a:endParaRPr lang="en-US" dirty="0">
              <a:solidFill>
                <a:srgbClr val="FFFF00"/>
              </a:solidFill>
            </a:endParaRPr>
          </a:p>
        </p:txBody>
      </p:sp>
      <p:sp>
        <p:nvSpPr>
          <p:cNvPr id="3" name="Title 2">
            <a:extLst>
              <a:ext uri="{FF2B5EF4-FFF2-40B4-BE49-F238E27FC236}">
                <a16:creationId xmlns:a16="http://schemas.microsoft.com/office/drawing/2014/main" id="{15FA79AF-FF92-9A54-46DE-DCC9C6381D06}"/>
              </a:ext>
            </a:extLst>
          </p:cNvPr>
          <p:cNvSpPr>
            <a:spLocks noGrp="1"/>
          </p:cNvSpPr>
          <p:nvPr>
            <p:ph type="title"/>
          </p:nvPr>
        </p:nvSpPr>
        <p:spPr/>
        <p:txBody>
          <a:bodyPr/>
          <a:lstStyle/>
          <a:p>
            <a:r>
              <a:rPr lang="en-US" dirty="0"/>
              <a:t>PBIS Assessments Coordinator</a:t>
            </a:r>
          </a:p>
        </p:txBody>
      </p:sp>
      <p:pic>
        <p:nvPicPr>
          <p:cNvPr id="9" name="Picture 8">
            <a:extLst>
              <a:ext uri="{FF2B5EF4-FFF2-40B4-BE49-F238E27FC236}">
                <a16:creationId xmlns:a16="http://schemas.microsoft.com/office/drawing/2014/main" id="{B005EDBC-3E87-B177-7BA0-962816849E9D}"/>
              </a:ext>
            </a:extLst>
          </p:cNvPr>
          <p:cNvPicPr>
            <a:picLocks noChangeAspect="1"/>
          </p:cNvPicPr>
          <p:nvPr/>
        </p:nvPicPr>
        <p:blipFill>
          <a:blip r:embed="rId4"/>
          <a:stretch>
            <a:fillRect/>
          </a:stretch>
        </p:blipFill>
        <p:spPr>
          <a:xfrm>
            <a:off x="324250" y="1313063"/>
            <a:ext cx="8183467" cy="4918989"/>
          </a:xfrm>
          <a:prstGeom prst="rect">
            <a:avLst/>
          </a:prstGeom>
        </p:spPr>
      </p:pic>
      <p:sp>
        <p:nvSpPr>
          <p:cNvPr id="2" name="Rectangle: Rounded Corners 1">
            <a:extLst>
              <a:ext uri="{FF2B5EF4-FFF2-40B4-BE49-F238E27FC236}">
                <a16:creationId xmlns:a16="http://schemas.microsoft.com/office/drawing/2014/main" id="{DEC3E1FF-65CA-0833-56BD-A177AEF6A14B}"/>
              </a:ext>
            </a:extLst>
          </p:cNvPr>
          <p:cNvSpPr/>
          <p:nvPr/>
        </p:nvSpPr>
        <p:spPr>
          <a:xfrm>
            <a:off x="4544187" y="3424720"/>
            <a:ext cx="1512695" cy="11182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your District Name here</a:t>
            </a:r>
          </a:p>
        </p:txBody>
      </p:sp>
      <p:cxnSp>
        <p:nvCxnSpPr>
          <p:cNvPr id="5" name="Straight Arrow Connector 4">
            <a:extLst>
              <a:ext uri="{FF2B5EF4-FFF2-40B4-BE49-F238E27FC236}">
                <a16:creationId xmlns:a16="http://schemas.microsoft.com/office/drawing/2014/main" id="{1F1EC639-0547-1478-5A94-66EB149762A1}"/>
              </a:ext>
            </a:extLst>
          </p:cNvPr>
          <p:cNvCxnSpPr>
            <a:cxnSpLocks/>
          </p:cNvCxnSpPr>
          <p:nvPr/>
        </p:nvCxnSpPr>
        <p:spPr>
          <a:xfrm flipV="1">
            <a:off x="5535662" y="2929577"/>
            <a:ext cx="0" cy="499423"/>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id="{9C634042-F9B5-3A1D-1F82-52FA46BE0DEB}"/>
              </a:ext>
            </a:extLst>
          </p:cNvPr>
          <p:cNvCxnSpPr>
            <a:cxnSpLocks/>
          </p:cNvCxnSpPr>
          <p:nvPr/>
        </p:nvCxnSpPr>
        <p:spPr>
          <a:xfrm flipV="1">
            <a:off x="7400449" y="2971800"/>
            <a:ext cx="0" cy="503837"/>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sp>
        <p:nvSpPr>
          <p:cNvPr id="12" name="Rectangle: Rounded Corners 11">
            <a:extLst>
              <a:ext uri="{FF2B5EF4-FFF2-40B4-BE49-F238E27FC236}">
                <a16:creationId xmlns:a16="http://schemas.microsoft.com/office/drawing/2014/main" id="{9D31FAAC-F381-92C1-364C-E8BF07223C4D}"/>
              </a:ext>
            </a:extLst>
          </p:cNvPr>
          <p:cNvSpPr/>
          <p:nvPr/>
        </p:nvSpPr>
        <p:spPr>
          <a:xfrm>
            <a:off x="6258696" y="3490033"/>
            <a:ext cx="2637979" cy="14195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t>Indicate either your school's name, or leave blank to get access to all schools in your district</a:t>
            </a:r>
          </a:p>
        </p:txBody>
      </p:sp>
      <p:sp>
        <p:nvSpPr>
          <p:cNvPr id="19" name="TextBox 18">
            <a:extLst>
              <a:ext uri="{FF2B5EF4-FFF2-40B4-BE49-F238E27FC236}">
                <a16:creationId xmlns:a16="http://schemas.microsoft.com/office/drawing/2014/main" id="{C35ECA17-EE51-FBBD-73F7-846C0BBCDB4F}"/>
              </a:ext>
            </a:extLst>
          </p:cNvPr>
          <p:cNvSpPr txBox="1"/>
          <p:nvPr/>
        </p:nvSpPr>
        <p:spPr>
          <a:xfrm>
            <a:off x="4535824" y="5907083"/>
            <a:ext cx="4173707" cy="584775"/>
          </a:xfrm>
          <a:prstGeom prst="rect">
            <a:avLst/>
          </a:prstGeom>
          <a:noFill/>
        </p:spPr>
        <p:txBody>
          <a:bodyPr wrap="none" rtlCol="0">
            <a:spAutoFit/>
          </a:bodyPr>
          <a:lstStyle/>
          <a:p>
            <a:r>
              <a:rPr lang="en-US" sz="1600" b="1" dirty="0">
                <a:highlight>
                  <a:srgbClr val="FFFF00"/>
                </a:highlight>
              </a:rPr>
              <a:t>Be sure to sign and date before sending</a:t>
            </a:r>
          </a:p>
          <a:p>
            <a:pPr algn="ctr"/>
            <a:r>
              <a:rPr lang="en-US" sz="1600" b="1" dirty="0">
                <a:highlight>
                  <a:srgbClr val="FFFF00"/>
                </a:highlight>
              </a:rPr>
              <a:t>You can sign by typing your name</a:t>
            </a:r>
          </a:p>
        </p:txBody>
      </p:sp>
      <p:cxnSp>
        <p:nvCxnSpPr>
          <p:cNvPr id="20" name="Straight Arrow Connector 19">
            <a:extLst>
              <a:ext uri="{FF2B5EF4-FFF2-40B4-BE49-F238E27FC236}">
                <a16:creationId xmlns:a16="http://schemas.microsoft.com/office/drawing/2014/main" id="{FF947C73-C89A-556D-5F11-9EBB93BD44E7}"/>
              </a:ext>
            </a:extLst>
          </p:cNvPr>
          <p:cNvCxnSpPr>
            <a:cxnSpLocks/>
          </p:cNvCxnSpPr>
          <p:nvPr/>
        </p:nvCxnSpPr>
        <p:spPr>
          <a:xfrm flipH="1" flipV="1">
            <a:off x="7685903" y="5684108"/>
            <a:ext cx="547650" cy="198936"/>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sp>
        <p:nvSpPr>
          <p:cNvPr id="22" name="Rectangle: Rounded Corners 21">
            <a:extLst>
              <a:ext uri="{FF2B5EF4-FFF2-40B4-BE49-F238E27FC236}">
                <a16:creationId xmlns:a16="http://schemas.microsoft.com/office/drawing/2014/main" id="{0D886DD5-147A-F15C-B64A-32D4F7E94FA8}"/>
              </a:ext>
            </a:extLst>
          </p:cNvPr>
          <p:cNvSpPr/>
          <p:nvPr/>
        </p:nvSpPr>
        <p:spPr>
          <a:xfrm>
            <a:off x="1264154" y="4350445"/>
            <a:ext cx="2340129" cy="11182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Complete this section with your information</a:t>
            </a:r>
          </a:p>
        </p:txBody>
      </p:sp>
    </p:spTree>
    <p:extLst>
      <p:ext uri="{BB962C8B-B14F-4D97-AF65-F5344CB8AC3E}">
        <p14:creationId xmlns:p14="http://schemas.microsoft.com/office/powerpoint/2010/main" val="3809448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p:blipFill>
        <p:spPr bwMode="auto">
          <a:xfrm>
            <a:off x="958060" y="1403807"/>
            <a:ext cx="5651462" cy="48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4"/>
          <a:srcRect/>
          <a:stretch/>
        </p:blipFill>
        <p:spPr bwMode="auto">
          <a:xfrm>
            <a:off x="7580493" y="10463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idx="1"/>
          </p:nvPr>
        </p:nvSpPr>
        <p:spPr>
          <a:xfrm>
            <a:off x="1657565" y="1809100"/>
            <a:ext cx="4651600" cy="4972143"/>
          </a:xfrm>
        </p:spPr>
        <p:txBody>
          <a:bodyPr/>
          <a:lstStyle/>
          <a:p>
            <a:pPr marL="211662" indent="0">
              <a:buNone/>
            </a:pPr>
            <a:r>
              <a:rPr lang="en-US" sz="2400"/>
              <a:t>PBIS Assessments</a:t>
            </a:r>
          </a:p>
        </p:txBody>
      </p:sp>
      <p:sp>
        <p:nvSpPr>
          <p:cNvPr id="8" name="Text Placeholder 7"/>
          <p:cNvSpPr>
            <a:spLocks noGrp="1"/>
          </p:cNvSpPr>
          <p:nvPr>
            <p:ph type="body" idx="2"/>
          </p:nvPr>
        </p:nvSpPr>
        <p:spPr>
          <a:xfrm>
            <a:off x="7280136" y="5657338"/>
            <a:ext cx="4651599" cy="845601"/>
          </a:xfrm>
        </p:spPr>
        <p:txBody>
          <a:bodyPr/>
          <a:lstStyle/>
          <a:p>
            <a:pPr marL="211455" indent="0">
              <a:buNone/>
            </a:pPr>
            <a:r>
              <a:rPr lang="en-US" sz="2400" dirty="0"/>
              <a:t> Walkthrough Tool – Appendix A</a:t>
            </a:r>
            <a:endParaRPr lang="en-US" dirty="0"/>
          </a:p>
        </p:txBody>
      </p:sp>
      <p:sp>
        <p:nvSpPr>
          <p:cNvPr id="7" name="Rectangle 2"/>
          <p:cNvSpPr>
            <a:spLocks noGrp="1" noChangeArrowheads="1"/>
          </p:cNvSpPr>
          <p:nvPr>
            <p:ph type="title"/>
          </p:nvPr>
        </p:nvSpPr>
        <p:spPr>
          <a:noFill/>
        </p:spPr>
        <p:txBody>
          <a:bodyPr/>
          <a:lstStyle/>
          <a:p>
            <a:r>
              <a:rPr lang="en-US" sz="4267">
                <a:solidFill>
                  <a:schemeClr val="bg1"/>
                </a:solidFill>
              </a:rPr>
              <a:t>TIERED FIDELITY INVENTORY</a:t>
            </a:r>
            <a:br>
              <a:rPr lang="en-US" sz="4267">
                <a:solidFill>
                  <a:schemeClr val="bg1"/>
                </a:solidFill>
              </a:rPr>
            </a:br>
            <a:endParaRPr lang="en-US">
              <a:solidFill>
                <a:schemeClr val="bg1"/>
              </a:solidFill>
            </a:endParaRPr>
          </a:p>
        </p:txBody>
      </p:sp>
    </p:spTree>
    <p:extLst>
      <p:ext uri="{BB962C8B-B14F-4D97-AF65-F5344CB8AC3E}">
        <p14:creationId xmlns:p14="http://schemas.microsoft.com/office/powerpoint/2010/main" val="316449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DB811-1300-4858-0F62-77032EA3F919}"/>
              </a:ext>
            </a:extLst>
          </p:cNvPr>
          <p:cNvSpPr>
            <a:spLocks noGrp="1"/>
          </p:cNvSpPr>
          <p:nvPr>
            <p:ph type="title"/>
          </p:nvPr>
        </p:nvSpPr>
        <p:spPr/>
        <p:txBody>
          <a:bodyPr/>
          <a:lstStyle/>
          <a:p>
            <a:r>
              <a:rPr lang="en-US"/>
              <a:t>TFI WALKTHROUGH</a:t>
            </a:r>
          </a:p>
        </p:txBody>
      </p:sp>
      <p:graphicFrame>
        <p:nvGraphicFramePr>
          <p:cNvPr id="7" name="Table 7">
            <a:extLst>
              <a:ext uri="{FF2B5EF4-FFF2-40B4-BE49-F238E27FC236}">
                <a16:creationId xmlns:a16="http://schemas.microsoft.com/office/drawing/2014/main" id="{B1223E78-B449-BC5B-6A8C-404D960245B4}"/>
              </a:ext>
            </a:extLst>
          </p:cNvPr>
          <p:cNvGraphicFramePr>
            <a:graphicFrameLocks noGrp="1"/>
          </p:cNvGraphicFramePr>
          <p:nvPr>
            <p:extLst>
              <p:ext uri="{D42A27DB-BD31-4B8C-83A1-F6EECF244321}">
                <p14:modId xmlns:p14="http://schemas.microsoft.com/office/powerpoint/2010/main" val="3070352005"/>
              </p:ext>
            </p:extLst>
          </p:nvPr>
        </p:nvGraphicFramePr>
        <p:xfrm>
          <a:off x="813349" y="1996673"/>
          <a:ext cx="10604294" cy="4181704"/>
        </p:xfrm>
        <a:graphic>
          <a:graphicData uri="http://schemas.openxmlformats.org/drawingml/2006/table">
            <a:tbl>
              <a:tblPr firstRow="1" bandRow="1">
                <a:tableStyleId>{69CF1AB2-1976-4502-BF36-3FF5EA218861}</a:tableStyleId>
              </a:tblPr>
              <a:tblGrid>
                <a:gridCol w="2647117">
                  <a:extLst>
                    <a:ext uri="{9D8B030D-6E8A-4147-A177-3AD203B41FA5}">
                      <a16:colId xmlns:a16="http://schemas.microsoft.com/office/drawing/2014/main" val="1743883368"/>
                    </a:ext>
                  </a:extLst>
                </a:gridCol>
                <a:gridCol w="7957177">
                  <a:extLst>
                    <a:ext uri="{9D8B030D-6E8A-4147-A177-3AD203B41FA5}">
                      <a16:colId xmlns:a16="http://schemas.microsoft.com/office/drawing/2014/main" val="2701514172"/>
                    </a:ext>
                  </a:extLst>
                </a:gridCol>
              </a:tblGrid>
              <a:tr h="539102">
                <a:tc rowSpan="4">
                  <a:txBody>
                    <a:bodyPr/>
                    <a:lstStyle/>
                    <a:p>
                      <a:r>
                        <a:rPr lang="en-US" sz="2400" b="1"/>
                        <a:t>Who should complete this tool?</a:t>
                      </a:r>
                    </a:p>
                  </a:txBody>
                  <a:tcPr/>
                </a:tc>
                <a:tc>
                  <a:txBody>
                    <a:bodyPr/>
                    <a:lstStyle/>
                    <a:p>
                      <a:r>
                        <a:rPr lang="en-US" sz="2400" b="0"/>
                        <a:t>Someone who is independent of the building.</a:t>
                      </a:r>
                    </a:p>
                  </a:txBody>
                  <a:tcPr/>
                </a:tc>
                <a:extLst>
                  <a:ext uri="{0D108BD9-81ED-4DB2-BD59-A6C34878D82A}">
                    <a16:rowId xmlns:a16="http://schemas.microsoft.com/office/drawing/2014/main" val="602879185"/>
                  </a:ext>
                </a:extLst>
              </a:tr>
              <a:tr h="947092">
                <a:tc vMerge="1">
                  <a:txBody>
                    <a:bodyPr/>
                    <a:lstStyle/>
                    <a:p>
                      <a:endParaRPr lang="en-US"/>
                    </a:p>
                  </a:txBody>
                  <a:tcPr/>
                </a:tc>
                <a:tc>
                  <a:txBody>
                    <a:bodyPr/>
                    <a:lstStyle/>
                    <a:p>
                      <a:r>
                        <a:rPr lang="en-US" sz="2400"/>
                        <a:t>Coach or team member who is internal for the purpose of a self-assessment.</a:t>
                      </a:r>
                    </a:p>
                  </a:txBody>
                  <a:tcPr/>
                </a:tc>
                <a:extLst>
                  <a:ext uri="{0D108BD9-81ED-4DB2-BD59-A6C34878D82A}">
                    <a16:rowId xmlns:a16="http://schemas.microsoft.com/office/drawing/2014/main" val="472603588"/>
                  </a:ext>
                </a:extLst>
              </a:tr>
              <a:tr h="539102">
                <a:tc vMerge="1">
                  <a:txBody>
                    <a:bodyPr/>
                    <a:lstStyle/>
                    <a:p>
                      <a:endParaRPr lang="en-US"/>
                    </a:p>
                  </a:txBody>
                  <a:tcPr/>
                </a:tc>
                <a:tc>
                  <a:txBody>
                    <a:bodyPr/>
                    <a:lstStyle/>
                    <a:p>
                      <a:r>
                        <a:rPr lang="en-US" sz="2400"/>
                        <a:t>District administrator</a:t>
                      </a:r>
                    </a:p>
                  </a:txBody>
                  <a:tcPr/>
                </a:tc>
                <a:extLst>
                  <a:ext uri="{0D108BD9-81ED-4DB2-BD59-A6C34878D82A}">
                    <a16:rowId xmlns:a16="http://schemas.microsoft.com/office/drawing/2014/main" val="2279210642"/>
                  </a:ext>
                </a:extLst>
              </a:tr>
              <a:tr h="539102">
                <a:tc vMerge="1">
                  <a:txBody>
                    <a:bodyPr/>
                    <a:lstStyle/>
                    <a:p>
                      <a:endParaRPr lang="en-US"/>
                    </a:p>
                  </a:txBody>
                  <a:tcPr/>
                </a:tc>
                <a:tc>
                  <a:txBody>
                    <a:bodyPr/>
                    <a:lstStyle/>
                    <a:p>
                      <a:r>
                        <a:rPr lang="en-US" sz="2400"/>
                        <a:t>Coach or team member from another in-district building</a:t>
                      </a:r>
                    </a:p>
                  </a:txBody>
                  <a:tcPr/>
                </a:tc>
                <a:extLst>
                  <a:ext uri="{0D108BD9-81ED-4DB2-BD59-A6C34878D82A}">
                    <a16:rowId xmlns:a16="http://schemas.microsoft.com/office/drawing/2014/main" val="2740431530"/>
                  </a:ext>
                </a:extLst>
              </a:tr>
              <a:tr h="539102">
                <a:tc gridSpan="2">
                  <a:txBody>
                    <a:bodyPr/>
                    <a:lstStyle/>
                    <a:p>
                      <a:endParaRPr lang="en-US" sz="2400"/>
                    </a:p>
                  </a:txBody>
                  <a:tcPr/>
                </a:tc>
                <a:tc hMerge="1">
                  <a:txBody>
                    <a:bodyPr/>
                    <a:lstStyle/>
                    <a:p>
                      <a:endParaRPr lang="en-US"/>
                    </a:p>
                  </a:txBody>
                  <a:tcPr/>
                </a:tc>
                <a:extLst>
                  <a:ext uri="{0D108BD9-81ED-4DB2-BD59-A6C34878D82A}">
                    <a16:rowId xmlns:a16="http://schemas.microsoft.com/office/drawing/2014/main" val="772823094"/>
                  </a:ext>
                </a:extLst>
              </a:tr>
              <a:tr h="539102">
                <a:tc rowSpan="2">
                  <a:txBody>
                    <a:bodyPr/>
                    <a:lstStyle/>
                    <a:p>
                      <a:r>
                        <a:rPr lang="en-US" sz="2400" b="1"/>
                        <a:t>Two Components</a:t>
                      </a:r>
                    </a:p>
                  </a:txBody>
                  <a:tcPr/>
                </a:tc>
                <a:tc>
                  <a:txBody>
                    <a:bodyPr/>
                    <a:lstStyle/>
                    <a:p>
                      <a:r>
                        <a:rPr lang="en-US" sz="2400"/>
                        <a:t>Staff Interviews (minimum of 10 people)</a:t>
                      </a:r>
                    </a:p>
                  </a:txBody>
                  <a:tcPr/>
                </a:tc>
                <a:extLst>
                  <a:ext uri="{0D108BD9-81ED-4DB2-BD59-A6C34878D82A}">
                    <a16:rowId xmlns:a16="http://schemas.microsoft.com/office/drawing/2014/main" val="101032406"/>
                  </a:ext>
                </a:extLst>
              </a:tr>
              <a:tr h="539102">
                <a:tc vMerge="1">
                  <a:txBody>
                    <a:bodyPr/>
                    <a:lstStyle/>
                    <a:p>
                      <a:endParaRPr lang="en-US"/>
                    </a:p>
                  </a:txBody>
                  <a:tcPr/>
                </a:tc>
                <a:tc>
                  <a:txBody>
                    <a:bodyPr/>
                    <a:lstStyle/>
                    <a:p>
                      <a:r>
                        <a:rPr lang="en-US" sz="2400"/>
                        <a:t>Student Interviews (minimum of 10 students)</a:t>
                      </a:r>
                    </a:p>
                  </a:txBody>
                  <a:tcPr/>
                </a:tc>
                <a:extLst>
                  <a:ext uri="{0D108BD9-81ED-4DB2-BD59-A6C34878D82A}">
                    <a16:rowId xmlns:a16="http://schemas.microsoft.com/office/drawing/2014/main" val="2122075201"/>
                  </a:ext>
                </a:extLst>
              </a:tr>
            </a:tbl>
          </a:graphicData>
        </a:graphic>
      </p:graphicFrame>
    </p:spTree>
    <p:extLst>
      <p:ext uri="{BB962C8B-B14F-4D97-AF65-F5344CB8AC3E}">
        <p14:creationId xmlns:p14="http://schemas.microsoft.com/office/powerpoint/2010/main" val="155156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 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a:t>
            </a:r>
            <a:r>
              <a:rPr lang="en-US" sz="2400" dirty="0">
                <a:solidFill>
                  <a:schemeClr val="bg1"/>
                </a:solidFill>
                <a:latin typeface="Arial" panose="020B0604020202020204" pitchFamily="34" charset="0"/>
                <a:cs typeface="Arial" panose="020B0604020202020204" pitchFamily="34" charset="0"/>
              </a:rPr>
              <a:t> will be sent in January and June.  Attendance records and Zoom log in will be use as verification </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1 minute</a:t>
            </a:r>
          </a:p>
        </p:txBody>
      </p:sp>
      <p:pic>
        <p:nvPicPr>
          <p:cNvPr id="31" name="Picture 30">
            <a:extLst>
              <a:ext uri="{FF2B5EF4-FFF2-40B4-BE49-F238E27FC236}">
                <a16:creationId xmlns:a16="http://schemas.microsoft.com/office/drawing/2014/main" id="{BB168538-94DC-6BAD-80B1-2E447E2BA021}"/>
              </a:ext>
            </a:extLst>
          </p:cNvPr>
          <p:cNvPicPr>
            <a:picLocks noChangeAspect="1"/>
          </p:cNvPicPr>
          <p:nvPr/>
        </p:nvPicPr>
        <p:blipFill>
          <a:blip r:embed="rId3"/>
          <a:stretch>
            <a:fillRect/>
          </a:stretch>
        </p:blipFill>
        <p:spPr>
          <a:xfrm>
            <a:off x="813349" y="1522997"/>
            <a:ext cx="3578836" cy="3578836"/>
          </a:xfrm>
          <a:prstGeom prst="rect">
            <a:avLst/>
          </a:prstGeom>
        </p:spPr>
      </p:pic>
    </p:spTree>
    <p:extLst>
      <p:ext uri="{BB962C8B-B14F-4D97-AF65-F5344CB8AC3E}">
        <p14:creationId xmlns:p14="http://schemas.microsoft.com/office/powerpoint/2010/main" val="9288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278C1-DADE-9C01-458A-C97A8E6760D4}"/>
              </a:ext>
            </a:extLst>
          </p:cNvPr>
          <p:cNvSpPr>
            <a:spLocks noGrp="1"/>
          </p:cNvSpPr>
          <p:nvPr>
            <p:ph type="body" idx="1"/>
          </p:nvPr>
        </p:nvSpPr>
        <p:spPr>
          <a:xfrm>
            <a:off x="960000" y="1578400"/>
            <a:ext cx="2959253" cy="4559600"/>
          </a:xfrm>
        </p:spPr>
        <p:txBody>
          <a:bodyPr/>
          <a:lstStyle/>
          <a:p>
            <a:pPr marL="203195" indent="0">
              <a:buNone/>
            </a:pPr>
            <a:endParaRPr lang="en-US" sz="2800"/>
          </a:p>
          <a:p>
            <a:pPr marL="203195" indent="0">
              <a:buNone/>
            </a:pPr>
            <a:r>
              <a:rPr lang="en-US" sz="2800"/>
              <a:t>Staff </a:t>
            </a:r>
          </a:p>
          <a:p>
            <a:pPr marL="203195" indent="0">
              <a:buNone/>
            </a:pPr>
            <a:r>
              <a:rPr lang="en-US" sz="2800"/>
              <a:t>interview Questions</a:t>
            </a:r>
          </a:p>
          <a:p>
            <a:pPr marL="203195" indent="0">
              <a:buNone/>
            </a:pPr>
            <a:endParaRPr lang="en-US" sz="2800"/>
          </a:p>
          <a:p>
            <a:pPr marL="203195" indent="0">
              <a:buNone/>
            </a:pPr>
            <a:endParaRPr lang="en-US" sz="2800"/>
          </a:p>
          <a:p>
            <a:pPr marL="203195" indent="0">
              <a:buNone/>
            </a:pPr>
            <a:endParaRPr lang="en-US" sz="2800"/>
          </a:p>
          <a:p>
            <a:pPr marL="203195" indent="0">
              <a:buNone/>
            </a:pPr>
            <a:endParaRPr lang="en-US" sz="2800"/>
          </a:p>
          <a:p>
            <a:pPr marL="203195" indent="0">
              <a:buNone/>
            </a:pPr>
            <a:r>
              <a:rPr lang="en-US" sz="2800"/>
              <a:t>Student interview Questions</a:t>
            </a:r>
            <a:endParaRPr lang="en-US"/>
          </a:p>
        </p:txBody>
      </p:sp>
      <p:sp>
        <p:nvSpPr>
          <p:cNvPr id="3" name="Title 2">
            <a:extLst>
              <a:ext uri="{FF2B5EF4-FFF2-40B4-BE49-F238E27FC236}">
                <a16:creationId xmlns:a16="http://schemas.microsoft.com/office/drawing/2014/main" id="{AC2FEDB0-8E61-1520-686D-7EA22B84D091}"/>
              </a:ext>
            </a:extLst>
          </p:cNvPr>
          <p:cNvSpPr>
            <a:spLocks noGrp="1"/>
          </p:cNvSpPr>
          <p:nvPr>
            <p:ph type="title"/>
          </p:nvPr>
        </p:nvSpPr>
        <p:spPr/>
        <p:txBody>
          <a:bodyPr/>
          <a:lstStyle/>
          <a:p>
            <a:r>
              <a:rPr lang="en-US"/>
              <a:t>TFI WALKTHROUGH</a:t>
            </a:r>
          </a:p>
        </p:txBody>
      </p:sp>
      <p:pic>
        <p:nvPicPr>
          <p:cNvPr id="5" name="Picture 4">
            <a:extLst>
              <a:ext uri="{FF2B5EF4-FFF2-40B4-BE49-F238E27FC236}">
                <a16:creationId xmlns:a16="http://schemas.microsoft.com/office/drawing/2014/main" id="{A1BFEFBB-E4D2-8B81-F0C5-CEEC8053F189}"/>
              </a:ext>
            </a:extLst>
          </p:cNvPr>
          <p:cNvPicPr>
            <a:picLocks noChangeAspect="1"/>
          </p:cNvPicPr>
          <p:nvPr/>
        </p:nvPicPr>
        <p:blipFill>
          <a:blip r:embed="rId3"/>
          <a:stretch>
            <a:fillRect/>
          </a:stretch>
        </p:blipFill>
        <p:spPr>
          <a:xfrm>
            <a:off x="3117814" y="1578400"/>
            <a:ext cx="8565397" cy="23016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164E4CF-BC0A-1711-E247-439A719F7496}"/>
              </a:ext>
            </a:extLst>
          </p:cNvPr>
          <p:cNvPicPr>
            <a:picLocks noChangeAspect="1"/>
          </p:cNvPicPr>
          <p:nvPr/>
        </p:nvPicPr>
        <p:blipFill>
          <a:blip r:embed="rId4"/>
          <a:stretch>
            <a:fillRect/>
          </a:stretch>
        </p:blipFill>
        <p:spPr>
          <a:xfrm>
            <a:off x="3118844" y="4707924"/>
            <a:ext cx="8564367" cy="1809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13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CD20B-F040-B70E-60AF-A1324B31C3AD}"/>
              </a:ext>
            </a:extLst>
          </p:cNvPr>
          <p:cNvSpPr>
            <a:spLocks noGrp="1"/>
          </p:cNvSpPr>
          <p:nvPr>
            <p:ph type="title"/>
          </p:nvPr>
        </p:nvSpPr>
        <p:spPr/>
        <p:txBody>
          <a:bodyPr/>
          <a:lstStyle/>
          <a:p>
            <a:r>
              <a:rPr lang="en-US"/>
              <a:t>TFI WALKTHROUGH INTERVIEW FORM</a:t>
            </a:r>
          </a:p>
        </p:txBody>
      </p:sp>
      <p:pic>
        <p:nvPicPr>
          <p:cNvPr id="5" name="Picture 4">
            <a:extLst>
              <a:ext uri="{FF2B5EF4-FFF2-40B4-BE49-F238E27FC236}">
                <a16:creationId xmlns:a16="http://schemas.microsoft.com/office/drawing/2014/main" id="{AB2E9B67-69B4-22DA-610F-5ADB334D454C}"/>
              </a:ext>
            </a:extLst>
          </p:cNvPr>
          <p:cNvPicPr>
            <a:picLocks noChangeAspect="1"/>
          </p:cNvPicPr>
          <p:nvPr/>
        </p:nvPicPr>
        <p:blipFill>
          <a:blip r:embed="rId3"/>
          <a:stretch>
            <a:fillRect/>
          </a:stretch>
        </p:blipFill>
        <p:spPr>
          <a:xfrm>
            <a:off x="1003661" y="1410114"/>
            <a:ext cx="4648849" cy="5125165"/>
          </a:xfrm>
          <a:prstGeom prst="rect">
            <a:avLst/>
          </a:prstGeom>
        </p:spPr>
      </p:pic>
      <p:pic>
        <p:nvPicPr>
          <p:cNvPr id="7" name="Picture 6">
            <a:extLst>
              <a:ext uri="{FF2B5EF4-FFF2-40B4-BE49-F238E27FC236}">
                <a16:creationId xmlns:a16="http://schemas.microsoft.com/office/drawing/2014/main" id="{05871EAC-6D1F-0893-F734-97AEA5C3C506}"/>
              </a:ext>
            </a:extLst>
          </p:cNvPr>
          <p:cNvPicPr>
            <a:picLocks noChangeAspect="1"/>
          </p:cNvPicPr>
          <p:nvPr/>
        </p:nvPicPr>
        <p:blipFill>
          <a:blip r:embed="rId4"/>
          <a:stretch>
            <a:fillRect/>
          </a:stretch>
        </p:blipFill>
        <p:spPr>
          <a:xfrm>
            <a:off x="7123871" y="1448219"/>
            <a:ext cx="3067478" cy="5087060"/>
          </a:xfrm>
          <a:prstGeom prst="rect">
            <a:avLst/>
          </a:prstGeom>
        </p:spPr>
      </p:pic>
    </p:spTree>
    <p:extLst>
      <p:ext uri="{BB962C8B-B14F-4D97-AF65-F5344CB8AC3E}">
        <p14:creationId xmlns:p14="http://schemas.microsoft.com/office/powerpoint/2010/main" val="52314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A5CB-FB5A-47B1-601D-354588E77236}"/>
              </a:ext>
            </a:extLst>
          </p:cNvPr>
          <p:cNvSpPr>
            <a:spLocks noGrp="1"/>
          </p:cNvSpPr>
          <p:nvPr>
            <p:ph type="body" idx="1"/>
          </p:nvPr>
        </p:nvSpPr>
        <p:spPr>
          <a:xfrm>
            <a:off x="5548184" y="1578400"/>
            <a:ext cx="5683815" cy="4559600"/>
          </a:xfrm>
        </p:spPr>
        <p:txBody>
          <a:bodyPr/>
          <a:lstStyle/>
          <a:p>
            <a:pPr marL="716915" indent="-514350">
              <a:buClr>
                <a:schemeClr val="bg1"/>
              </a:buClr>
              <a:buSzPct val="100000"/>
            </a:pPr>
            <a:r>
              <a:rPr lang="en-US" sz="2800"/>
              <a:t>Review the TFI Walkthrough Tool</a:t>
            </a:r>
            <a:endParaRPr lang="en-US"/>
          </a:p>
          <a:p>
            <a:pPr marL="716915" indent="-514350">
              <a:buClr>
                <a:schemeClr val="bg1"/>
              </a:buClr>
              <a:buSzPct val="100000"/>
            </a:pPr>
            <a:r>
              <a:rPr lang="en-US" sz="2800"/>
              <a:t>Plan when you will conduct this walkthrough (try and collect this information in advance of our Jan training).</a:t>
            </a:r>
          </a:p>
          <a:p>
            <a:pPr marL="716915" indent="-514350">
              <a:buClr>
                <a:schemeClr val="bg1"/>
              </a:buClr>
              <a:buSzPct val="100000"/>
            </a:pPr>
            <a:r>
              <a:rPr lang="en-US" sz="2800"/>
              <a:t>Plan who will conduct this walkthrough.</a:t>
            </a:r>
          </a:p>
        </p:txBody>
      </p:sp>
      <p:sp>
        <p:nvSpPr>
          <p:cNvPr id="3" name="Title 2">
            <a:extLst>
              <a:ext uri="{FF2B5EF4-FFF2-40B4-BE49-F238E27FC236}">
                <a16:creationId xmlns:a16="http://schemas.microsoft.com/office/drawing/2014/main" id="{18EF9CD1-B1A6-E0AA-A628-CDEA8526E757}"/>
              </a:ext>
            </a:extLst>
          </p:cNvPr>
          <p:cNvSpPr>
            <a:spLocks noGrp="1"/>
          </p:cNvSpPr>
          <p:nvPr>
            <p:ph type="title"/>
          </p:nvPr>
        </p:nvSpPr>
        <p:spPr/>
        <p:txBody>
          <a:bodyPr/>
          <a:lstStyle/>
          <a:p>
            <a:r>
              <a:rPr lang="en-US" sz="3600"/>
              <a:t>ACTIVITY: TFI WALKTHROUGH PLANNING</a:t>
            </a:r>
          </a:p>
        </p:txBody>
      </p:sp>
      <p:pic>
        <p:nvPicPr>
          <p:cNvPr id="6" name="Picture 2">
            <a:extLst>
              <a:ext uri="{FF2B5EF4-FFF2-40B4-BE49-F238E27FC236}">
                <a16:creationId xmlns:a16="http://schemas.microsoft.com/office/drawing/2014/main" id="{E447ECF2-475E-9AA5-8179-D5597793ADC4}"/>
              </a:ext>
            </a:extLst>
          </p:cNvPr>
          <p:cNvPicPr>
            <a:picLocks noChangeAspect="1" noChangeArrowheads="1"/>
          </p:cNvPicPr>
          <p:nvPr/>
        </p:nvPicPr>
        <p:blipFill>
          <a:blip r:embed="rId3"/>
          <a:srcRect/>
          <a:stretch/>
        </p:blipFill>
        <p:spPr bwMode="auto">
          <a:xfrm>
            <a:off x="813349" y="13130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4">
            <a:extLst>
              <a:ext uri="{FF2B5EF4-FFF2-40B4-BE49-F238E27FC236}">
                <a16:creationId xmlns:a16="http://schemas.microsoft.com/office/drawing/2014/main" id="{5BF37CD4-6CA6-CE49-F9A8-836E374F1218}"/>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a:t>
            </a:r>
            <a:r>
              <a:rPr lang="en-US" sz="2133" kern="0" dirty="0">
                <a:solidFill>
                  <a:prstClr val="white"/>
                </a:solidFill>
              </a:rPr>
              <a:t>5</a:t>
            </a: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8" name="Google Shape;6077;p67">
            <a:extLst>
              <a:ext uri="{FF2B5EF4-FFF2-40B4-BE49-F238E27FC236}">
                <a16:creationId xmlns:a16="http://schemas.microsoft.com/office/drawing/2014/main" id="{EDA4DF80-8334-B81D-E153-F091839D8288}"/>
              </a:ext>
            </a:extLst>
          </p:cNvPr>
          <p:cNvGrpSpPr/>
          <p:nvPr/>
        </p:nvGrpSpPr>
        <p:grpSpPr>
          <a:xfrm>
            <a:off x="7379486" y="6010775"/>
            <a:ext cx="537983" cy="537983"/>
            <a:chOff x="5873617" y="2309901"/>
            <a:chExt cx="345720" cy="345720"/>
          </a:xfrm>
        </p:grpSpPr>
        <p:sp>
          <p:nvSpPr>
            <p:cNvPr id="9" name="Google Shape;6078;p67">
              <a:extLst>
                <a:ext uri="{FF2B5EF4-FFF2-40B4-BE49-F238E27FC236}">
                  <a16:creationId xmlns:a16="http://schemas.microsoft.com/office/drawing/2014/main" id="{42AE56EF-F31E-CF52-FEC8-120BFB97878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79;p67">
              <a:extLst>
                <a:ext uri="{FF2B5EF4-FFF2-40B4-BE49-F238E27FC236}">
                  <a16:creationId xmlns:a16="http://schemas.microsoft.com/office/drawing/2014/main" id="{C7B7399B-188B-5294-5551-95A48DDE322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0;p67">
              <a:extLst>
                <a:ext uri="{FF2B5EF4-FFF2-40B4-BE49-F238E27FC236}">
                  <a16:creationId xmlns:a16="http://schemas.microsoft.com/office/drawing/2014/main" id="{3653EB60-E1B3-D19E-0A57-923731C5C45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1;p67">
              <a:extLst>
                <a:ext uri="{FF2B5EF4-FFF2-40B4-BE49-F238E27FC236}">
                  <a16:creationId xmlns:a16="http://schemas.microsoft.com/office/drawing/2014/main" id="{42D06583-14A0-D426-DE52-05404C76E2D6}"/>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2;p67">
              <a:extLst>
                <a:ext uri="{FF2B5EF4-FFF2-40B4-BE49-F238E27FC236}">
                  <a16:creationId xmlns:a16="http://schemas.microsoft.com/office/drawing/2014/main" id="{8B209E2D-C548-D3C7-BB6D-6D35BE2C9B3B}"/>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3;p67">
              <a:extLst>
                <a:ext uri="{FF2B5EF4-FFF2-40B4-BE49-F238E27FC236}">
                  <a16:creationId xmlns:a16="http://schemas.microsoft.com/office/drawing/2014/main" id="{47AA66A3-F796-C88B-943A-A71E5BE4474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4;p67">
              <a:extLst>
                <a:ext uri="{FF2B5EF4-FFF2-40B4-BE49-F238E27FC236}">
                  <a16:creationId xmlns:a16="http://schemas.microsoft.com/office/drawing/2014/main" id="{0FD1056E-9B9D-5218-53F8-874F59F09CB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5;p67">
              <a:extLst>
                <a:ext uri="{FF2B5EF4-FFF2-40B4-BE49-F238E27FC236}">
                  <a16:creationId xmlns:a16="http://schemas.microsoft.com/office/drawing/2014/main" id="{84DAA77B-B09D-881E-DBAD-288D6F6EDF08}"/>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6;p67">
              <a:extLst>
                <a:ext uri="{FF2B5EF4-FFF2-40B4-BE49-F238E27FC236}">
                  <a16:creationId xmlns:a16="http://schemas.microsoft.com/office/drawing/2014/main" id="{D89E5C8C-D1F3-603D-DB52-364F2DFC3D1C}"/>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7;p67">
              <a:extLst>
                <a:ext uri="{FF2B5EF4-FFF2-40B4-BE49-F238E27FC236}">
                  <a16:creationId xmlns:a16="http://schemas.microsoft.com/office/drawing/2014/main" id="{549D777B-31B8-5BAB-8C04-7F7D22072E0D}"/>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8;p67">
              <a:extLst>
                <a:ext uri="{FF2B5EF4-FFF2-40B4-BE49-F238E27FC236}">
                  <a16:creationId xmlns:a16="http://schemas.microsoft.com/office/drawing/2014/main" id="{AA92E2CE-6322-8247-9092-ECE53A0A8896}"/>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9;p67">
              <a:extLst>
                <a:ext uri="{FF2B5EF4-FFF2-40B4-BE49-F238E27FC236}">
                  <a16:creationId xmlns:a16="http://schemas.microsoft.com/office/drawing/2014/main" id="{6211C51D-E30D-6CD9-9D6F-CC519817AB4B}"/>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90;p67">
              <a:extLst>
                <a:ext uri="{FF2B5EF4-FFF2-40B4-BE49-F238E27FC236}">
                  <a16:creationId xmlns:a16="http://schemas.microsoft.com/office/drawing/2014/main" id="{6EBE738D-3AAF-0CDD-AF7D-8754849D2A6A}"/>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1;p67">
              <a:extLst>
                <a:ext uri="{FF2B5EF4-FFF2-40B4-BE49-F238E27FC236}">
                  <a16:creationId xmlns:a16="http://schemas.microsoft.com/office/drawing/2014/main" id="{93E358A4-D271-F71C-B88F-CFE64BC8A2C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2;p67">
              <a:extLst>
                <a:ext uri="{FF2B5EF4-FFF2-40B4-BE49-F238E27FC236}">
                  <a16:creationId xmlns:a16="http://schemas.microsoft.com/office/drawing/2014/main" id="{029C4480-AB88-EF61-7C70-3B9F3D0F183A}"/>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3;p67">
              <a:extLst>
                <a:ext uri="{FF2B5EF4-FFF2-40B4-BE49-F238E27FC236}">
                  <a16:creationId xmlns:a16="http://schemas.microsoft.com/office/drawing/2014/main" id="{D4C15971-D1EC-6842-3FAD-9F328021564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4;p67">
              <a:extLst>
                <a:ext uri="{FF2B5EF4-FFF2-40B4-BE49-F238E27FC236}">
                  <a16:creationId xmlns:a16="http://schemas.microsoft.com/office/drawing/2014/main" id="{8D5819F5-42CE-90C7-2E3D-32C70DEFF09B}"/>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5;p67">
              <a:extLst>
                <a:ext uri="{FF2B5EF4-FFF2-40B4-BE49-F238E27FC236}">
                  <a16:creationId xmlns:a16="http://schemas.microsoft.com/office/drawing/2014/main" id="{B0487FA6-683E-98CC-1528-20CC60F76D72}"/>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6;p67">
              <a:extLst>
                <a:ext uri="{FF2B5EF4-FFF2-40B4-BE49-F238E27FC236}">
                  <a16:creationId xmlns:a16="http://schemas.microsoft.com/office/drawing/2014/main" id="{3BA9D10A-1541-CEF7-748C-F0BBE5DB9AB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 name="Text Placeholder 4">
            <a:extLst>
              <a:ext uri="{FF2B5EF4-FFF2-40B4-BE49-F238E27FC236}">
                <a16:creationId xmlns:a16="http://schemas.microsoft.com/office/drawing/2014/main" id="{4A4F90F5-2394-0AA2-8D00-13EDDBEF5693}"/>
              </a:ext>
            </a:extLst>
          </p:cNvPr>
          <p:cNvSpPr txBox="1">
            <a:spLocks/>
          </p:cNvSpPr>
          <p:nvPr/>
        </p:nvSpPr>
        <p:spPr>
          <a:xfrm>
            <a:off x="7503240" y="6084923"/>
            <a:ext cx="3037953" cy="48376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Tree>
    <p:extLst>
      <p:ext uri="{BB962C8B-B14F-4D97-AF65-F5344CB8AC3E}">
        <p14:creationId xmlns:p14="http://schemas.microsoft.com/office/powerpoint/2010/main" val="243531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119935853"/>
              </p:ext>
            </p:extLst>
          </p:nvPr>
        </p:nvGraphicFramePr>
        <p:xfrm>
          <a:off x="258750" y="1084374"/>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grpSp>
        <p:nvGrpSpPr>
          <p:cNvPr id="3" name="Google Shape;1742;p61">
            <a:extLst>
              <a:ext uri="{FF2B5EF4-FFF2-40B4-BE49-F238E27FC236}">
                <a16:creationId xmlns:a16="http://schemas.microsoft.com/office/drawing/2014/main" id="{781819B0-2C52-D719-E7DF-0F489DDC1FEA}"/>
              </a:ext>
            </a:extLst>
          </p:cNvPr>
          <p:cNvGrpSpPr/>
          <p:nvPr/>
        </p:nvGrpSpPr>
        <p:grpSpPr>
          <a:xfrm flipH="1">
            <a:off x="7701599" y="1501154"/>
            <a:ext cx="3989671"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7ED3D5FB-30FD-2BBA-4F1D-DF9B68C85DA2}"/>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Google Shape;1744;p61">
              <a:extLst>
                <a:ext uri="{FF2B5EF4-FFF2-40B4-BE49-F238E27FC236}">
                  <a16:creationId xmlns:a16="http://schemas.microsoft.com/office/drawing/2014/main" id="{95879268-4DEA-17E1-A3AF-64F703119E13}"/>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920EF9F7-A877-9682-A991-5D6B45D73587}"/>
              </a:ext>
            </a:extLst>
          </p:cNvPr>
          <p:cNvSpPr txBox="1"/>
          <p:nvPr/>
        </p:nvSpPr>
        <p:spPr>
          <a:xfrm>
            <a:off x="7900532" y="1616675"/>
            <a:ext cx="2635287" cy="15696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2D6D9876-F345-4B6D-2942-EA11497C6698}"/>
              </a:ext>
            </a:extLst>
          </p:cNvPr>
          <p:cNvGrpSpPr/>
          <p:nvPr/>
        </p:nvGrpSpPr>
        <p:grpSpPr>
          <a:xfrm flipH="1">
            <a:off x="7943579" y="4004079"/>
            <a:ext cx="3989671"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73EB2E81-9ED6-F188-25C5-5A7BACAD1FB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Google Shape;1744;p61">
              <a:extLst>
                <a:ext uri="{FF2B5EF4-FFF2-40B4-BE49-F238E27FC236}">
                  <a16:creationId xmlns:a16="http://schemas.microsoft.com/office/drawing/2014/main" id="{FA40CAED-F7B6-437B-9729-EA820ECABAF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733A6B19-4D73-88D8-EF25-281BDDF46DB9}"/>
              </a:ext>
            </a:extLst>
          </p:cNvPr>
          <p:cNvSpPr txBox="1"/>
          <p:nvPr/>
        </p:nvSpPr>
        <p:spPr>
          <a:xfrm>
            <a:off x="8142508" y="4195697"/>
            <a:ext cx="2635287" cy="156966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168168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695950" y="1817574"/>
            <a:ext cx="5237856"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lumMod val="60000"/>
                    <a:lumOff val="40000"/>
                  </a:srgbClr>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ACC2"/>
                </a:solidFill>
                <a:effectLst/>
                <a:uLnTx/>
                <a:uFillTx/>
                <a:latin typeface="Arial"/>
                <a:cs typeface="Hind Vadodara"/>
                <a:sym typeface="Hind Vadodara"/>
                <a:hlinkClick r:id="rId3"/>
              </a:rPr>
              <a:t>Tiered Fidelity Inventory</a:t>
            </a:r>
            <a:endParaRPr kumimoji="0" lang="en-US" sz="2000" b="0" i="0" u="none" strike="noStrike" kern="1200" cap="none" spc="0" normalizeH="0" baseline="0" noProof="0" dirty="0">
              <a:ln>
                <a:noFill/>
              </a:ln>
              <a:solidFill>
                <a:srgbClr val="00ACC2"/>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panose="02000000000000000000" pitchFamily="2" charset="0"/>
                <a:sym typeface="Hind Vadodara"/>
                <a:hlinkClick r:id="rId4"/>
              </a:rPr>
              <a:t>PBIS TFI Walkthrough Tip Sheet</a:t>
            </a:r>
            <a:endParaRPr kumimoji="0" lang="en-US" sz="2000" b="0" i="0" u="none" strike="noStrike" kern="1200" cap="none" spc="0" normalizeH="0" baseline="0" noProof="0" dirty="0">
              <a:ln>
                <a:noFill/>
              </a:ln>
              <a:solidFill>
                <a:srgbClr val="FFFFFF"/>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5"/>
              </a:rPr>
              <a:t>Integrated TFI Companion Guide</a:t>
            </a:r>
            <a:endParaRPr kumimoji="0" lang="en-US" sz="2000" b="0" i="0" u="none" strike="noStrike" kern="1200" cap="none" spc="0" normalizeH="0" baseline="0" noProof="0" dirty="0">
              <a:ln>
                <a:noFill/>
              </a:ln>
              <a:solidFill>
                <a:srgbClr val="FFFFFF"/>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6"/>
              </a:rPr>
              <a:t>Working Smarter Matrix</a:t>
            </a:r>
            <a:endParaRPr kumimoji="0" lang="en-US" sz="2000" b="0" i="0" u="none" strike="noStrike" kern="1200" cap="none" spc="0" normalizeH="0" baseline="0" noProof="0" dirty="0">
              <a:ln>
                <a:noFill/>
              </a:ln>
              <a:solidFill>
                <a:srgbClr val="FFFFFF"/>
              </a:solidFill>
              <a:effectLst/>
              <a:uLnTx/>
              <a:uFillTx/>
              <a:latin typeface="Arial"/>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7"/>
              </a:rPr>
              <a:t>Technical Guide for Alignment of Initiatives, Programs and Practices in School Districts</a:t>
            </a:r>
            <a:endParaRPr kumimoji="0" lang="en-US" sz="2000" b="0" i="0" u="none" strike="noStrike" kern="1200" cap="none" spc="0" normalizeH="0" baseline="0" noProof="0" dirty="0">
              <a:ln>
                <a:noFill/>
              </a:ln>
              <a:solidFill>
                <a:srgbClr val="FFFFFF"/>
              </a:solidFill>
              <a:effectLst/>
              <a:uLnTx/>
              <a:uFillTx/>
              <a:latin typeface="Arial"/>
              <a:ea typeface="+mn-ea"/>
              <a:cs typeface="Hind Vadodara"/>
              <a:sym typeface="Hind Vadodara"/>
              <a:hlinkClick r:id="rId8"/>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a:cs typeface="Hind Vadodara"/>
                <a:sym typeface="Hind Vadodara"/>
                <a:hlinkClick r:id="rId9"/>
              </a:rPr>
              <a:t>Alignment Activity Worksheet</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9"/>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1405320" y="1428750"/>
            <a:ext cx="3604830" cy="4741931"/>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0"/>
          <a:stretch>
            <a:fillRect/>
          </a:stretch>
        </p:blipFill>
        <p:spPr>
          <a:xfrm>
            <a:off x="1897159" y="1747519"/>
            <a:ext cx="2688757" cy="3860763"/>
          </a:xfrm>
          <a:prstGeom prst="rect">
            <a:avLst/>
          </a:prstGeom>
        </p:spPr>
      </p:pic>
    </p:spTree>
    <p:extLst>
      <p:ext uri="{BB962C8B-B14F-4D97-AF65-F5344CB8AC3E}">
        <p14:creationId xmlns:p14="http://schemas.microsoft.com/office/powerpoint/2010/main" val="144549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 9A</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6D9C9D89-BE53-A5E6-1724-0D68A9F6C270}"/>
              </a:ext>
            </a:extLst>
          </p:cNvPr>
          <p:cNvPicPr>
            <a:picLocks noChangeAspect="1"/>
          </p:cNvPicPr>
          <p:nvPr/>
        </p:nvPicPr>
        <p:blipFill>
          <a:blip r:embed="rId3"/>
          <a:stretch>
            <a:fillRect/>
          </a:stretch>
        </p:blipFill>
        <p:spPr>
          <a:xfrm>
            <a:off x="5133975" y="167202"/>
            <a:ext cx="3960598" cy="3960598"/>
          </a:xfrm>
          <a:prstGeom prst="rect">
            <a:avLst/>
          </a:prstGeom>
        </p:spPr>
      </p:pic>
    </p:spTree>
    <p:extLst>
      <p:ext uri="{BB962C8B-B14F-4D97-AF65-F5344CB8AC3E}">
        <p14:creationId xmlns:p14="http://schemas.microsoft.com/office/powerpoint/2010/main" val="24788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 9B</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5" name="Picture 4">
            <a:extLst>
              <a:ext uri="{FF2B5EF4-FFF2-40B4-BE49-F238E27FC236}">
                <a16:creationId xmlns:a16="http://schemas.microsoft.com/office/drawing/2014/main" id="{E2D84ABF-22AA-0477-7B0D-C8C6DC14D48D}"/>
              </a:ext>
            </a:extLst>
          </p:cNvPr>
          <p:cNvPicPr>
            <a:picLocks noChangeAspect="1"/>
          </p:cNvPicPr>
          <p:nvPr/>
        </p:nvPicPr>
        <p:blipFill>
          <a:blip r:embed="rId3"/>
          <a:stretch>
            <a:fillRect/>
          </a:stretch>
        </p:blipFill>
        <p:spPr>
          <a:xfrm>
            <a:off x="4843849" y="539403"/>
            <a:ext cx="3588397" cy="3588397"/>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415864231"/>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695950" y="1817574"/>
            <a:ext cx="5237856"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chemeClr val="accent5">
                    <a:lumMod val="60000"/>
                    <a:lumOff val="40000"/>
                  </a:schemeClr>
                </a:solidFill>
                <a:effectLst/>
                <a:uLnTx/>
                <a:uFillTx/>
                <a:latin typeface="Hind Vadodara"/>
                <a:cs typeface="Hind Vadodara"/>
                <a:sym typeface="Hind Vadodara"/>
              </a:rPr>
              <a:t>RESOURCES:</a:t>
            </a:r>
          </a:p>
          <a:p>
            <a:pPr marL="0" marR="0" lvl="0" indent="0" algn="l" defTabSz="1219140" rtl="0" eaLnBrk="1" fontAlgn="auto" latinLnBrk="0" hangingPunct="1">
              <a:lnSpc>
                <a:spcPct val="100000"/>
              </a:lnSpc>
              <a:spcBef>
                <a:spcPts val="0"/>
              </a:spcBef>
              <a:spcAft>
                <a:spcPts val="800"/>
              </a:spcAft>
              <a:buClr>
                <a:srgbClr val="FFFFFF"/>
              </a:buClr>
              <a:buSzPct val="100000"/>
              <a:tabLst/>
              <a:defRPr/>
            </a:pPr>
            <a:r>
              <a:rPr kumimoji="0" lang="en-US" sz="2000" b="0" i="0" u="none" strike="noStrike" kern="1200" cap="none" spc="0" normalizeH="0" baseline="0" noProof="0" dirty="0">
                <a:ln>
                  <a:noFill/>
                </a:ln>
                <a:solidFill>
                  <a:srgbClr val="00ACC2"/>
                </a:solidFill>
                <a:effectLst/>
                <a:uLnTx/>
                <a:uFillTx/>
                <a:latin typeface="+mn-lt"/>
                <a:cs typeface="Hind Vadodara"/>
                <a:sym typeface="Hind Vadodara"/>
                <a:hlinkClick r:id="rId3"/>
              </a:rPr>
              <a:t>Tiered Fidelity Inventory</a:t>
            </a:r>
            <a:endParaRPr kumimoji="0" lang="en-US" sz="2000" b="0" i="0" u="none" strike="noStrike" kern="1200" cap="none" spc="0" normalizeH="0" baseline="0" noProof="0" dirty="0">
              <a:ln>
                <a:noFill/>
              </a:ln>
              <a:solidFill>
                <a:srgbClr val="00ACC2"/>
              </a:solidFill>
              <a:effectLst/>
              <a:uLnTx/>
              <a:uFillTx/>
              <a:latin typeface="+mn-lt"/>
              <a:cs typeface="Hind Vadodara"/>
              <a:sym typeface="Hind Vadodara"/>
            </a:endParaRPr>
          </a:p>
          <a:p>
            <a:pPr marL="0" indent="0" defTabSz="1219140">
              <a:spcAft>
                <a:spcPts val="800"/>
              </a:spcAft>
              <a:buClr>
                <a:srgbClr val="FFFFFF"/>
              </a:buClr>
              <a:buSzPct val="100000"/>
              <a:defRPr/>
            </a:pPr>
            <a:r>
              <a:rPr lang="en-US" sz="2000" dirty="0">
                <a:solidFill>
                  <a:srgbClr val="FFFFFF"/>
                </a:solidFill>
                <a:latin typeface="+mn-lt"/>
                <a:cs typeface="Hind Vadodara" panose="02000000000000000000" pitchFamily="2" charset="0"/>
                <a:hlinkClick r:id="rId4"/>
              </a:rPr>
              <a:t>PBIS TFI Walkthrough Tip Sheet</a:t>
            </a:r>
            <a:endParaRPr lang="en-US" sz="2000" dirty="0">
              <a:solidFill>
                <a:srgbClr val="FFFFFF"/>
              </a:solidFill>
              <a:latin typeface="+mn-lt"/>
            </a:endParaRPr>
          </a:p>
          <a:p>
            <a:pPr marL="0" indent="0" defTabSz="1219140">
              <a:spcAft>
                <a:spcPts val="800"/>
              </a:spcAft>
              <a:buClr>
                <a:srgbClr val="FFFFFF"/>
              </a:buClr>
              <a:buSzPct val="100000"/>
              <a:defRPr/>
            </a:pPr>
            <a:r>
              <a:rPr lang="en-US" sz="2000" dirty="0">
                <a:solidFill>
                  <a:srgbClr val="FFFFFF"/>
                </a:solidFill>
                <a:latin typeface="+mn-lt"/>
                <a:hlinkClick r:id="rId5"/>
              </a:rPr>
              <a:t>Integrated TFI Companion Guide</a:t>
            </a:r>
            <a:endParaRPr lang="en-US" sz="2000" dirty="0">
              <a:solidFill>
                <a:srgbClr val="FFFFFF"/>
              </a:solidFill>
              <a:latin typeface="+mn-lt"/>
            </a:endParaRPr>
          </a:p>
          <a:p>
            <a:pPr marL="0" indent="0" defTabSz="1219140">
              <a:spcAft>
                <a:spcPts val="800"/>
              </a:spcAft>
              <a:buClr>
                <a:srgbClr val="FFFFFF"/>
              </a:buClr>
              <a:defRPr/>
            </a:pPr>
            <a:r>
              <a:rPr lang="en-US" sz="2000" dirty="0">
                <a:latin typeface="+mn-lt"/>
                <a:hlinkClick r:id="rId6"/>
              </a:rPr>
              <a:t>Working Smarter Matrix</a:t>
            </a:r>
            <a:endParaRPr lang="en-US" sz="2000" dirty="0">
              <a:latin typeface="+mn-lt"/>
            </a:endParaRPr>
          </a:p>
          <a:p>
            <a:pPr marL="0" indent="0" defTabSz="1219140">
              <a:spcAft>
                <a:spcPts val="800"/>
              </a:spcAft>
              <a:buClr>
                <a:srgbClr val="FFFFFF"/>
              </a:buClr>
              <a:defRPr/>
            </a:pPr>
            <a:r>
              <a:rPr lang="en-US" sz="2000" b="0" i="0" dirty="0">
                <a:effectLst/>
                <a:latin typeface="+mn-lt"/>
                <a:hlinkClick r:id="rId7"/>
              </a:rPr>
              <a:t>Technical Guide for Alignment of Initiatives, Programs and Practices in School Districts</a:t>
            </a:r>
            <a:endParaRPr lang="en-US" sz="2000" dirty="0">
              <a:solidFill>
                <a:srgbClr val="FFFFFF"/>
              </a:solidFill>
              <a:latin typeface="+mn-lt"/>
              <a:ea typeface="+mn-ea"/>
              <a:hlinkClick r:id="rId8"/>
            </a:endParaRPr>
          </a:p>
          <a:p>
            <a:pPr marL="0" marR="0" lvl="0" indent="0" algn="l" defTabSz="1219140" rtl="0" eaLnBrk="1" fontAlgn="auto" latinLnBrk="0" hangingPunct="1">
              <a:lnSpc>
                <a:spcPct val="100000"/>
              </a:lnSpc>
              <a:spcBef>
                <a:spcPts val="0"/>
              </a:spcBef>
              <a:spcAft>
                <a:spcPts val="800"/>
              </a:spcAft>
              <a:buClr>
                <a:srgbClr val="FFFFFF"/>
              </a:buClr>
              <a:buSzPts val="1200"/>
              <a:tabLst/>
              <a:defRPr/>
            </a:pPr>
            <a:r>
              <a:rPr kumimoji="0" lang="en-US" sz="2000" b="0" i="0" u="none" strike="noStrike" kern="1200" cap="none" spc="0" normalizeH="0" baseline="0" noProof="0" dirty="0">
                <a:ln>
                  <a:noFill/>
                </a:ln>
                <a:solidFill>
                  <a:srgbClr val="FFFFFF"/>
                </a:solidFill>
                <a:effectLst/>
                <a:uLnTx/>
                <a:uFillTx/>
                <a:latin typeface="+mn-lt"/>
                <a:cs typeface="Hind Vadodara"/>
                <a:sym typeface="Hind Vadodara"/>
                <a:hlinkClick r:id="rId9"/>
              </a:rPr>
              <a:t>Alignment Activity</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9"/>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1405320" y="1428750"/>
            <a:ext cx="3604830" cy="4741931"/>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0"/>
          <a:stretch>
            <a:fillRect/>
          </a:stretch>
        </p:blipFill>
        <p:spPr>
          <a:xfrm>
            <a:off x="1897159" y="1747519"/>
            <a:ext cx="2688757" cy="3860763"/>
          </a:xfrm>
          <a:prstGeom prst="rect">
            <a:avLst/>
          </a:prstGeom>
        </p:spPr>
      </p:pic>
    </p:spTree>
    <p:extLst>
      <p:ext uri="{BB962C8B-B14F-4D97-AF65-F5344CB8AC3E}">
        <p14:creationId xmlns:p14="http://schemas.microsoft.com/office/powerpoint/2010/main" val="27282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938739" y="2572031"/>
            <a:ext cx="7029196" cy="2154763"/>
          </a:xfrm>
          <a:prstGeom prst="rect">
            <a:avLst/>
          </a:prstGeom>
        </p:spPr>
        <p:txBody>
          <a:bodyPr spcFirstLastPara="1" wrap="square" lIns="121900" tIns="121900" rIns="121900" bIns="121900" anchor="ctr" anchorCtr="0">
            <a:noAutofit/>
          </a:bodyPr>
          <a:lstStyle/>
          <a:p>
            <a:r>
              <a:rPr lang="en" sz="4800" b="1"/>
              <a:t>Glows &amp; Grows:</a:t>
            </a:r>
            <a:br>
              <a:rPr lang="en" sz="4800" b="1"/>
            </a:br>
            <a:r>
              <a:rPr lang="en" sz="3000" b="1"/>
              <a:t>Assessment</a:t>
            </a:r>
            <a:endParaRPr lang="en" sz="3000"/>
          </a:p>
          <a:p>
            <a:r>
              <a:rPr lang="en" sz="3000" b="1"/>
              <a:t> of Classroom Practices</a:t>
            </a:r>
            <a:endParaRPr lang="en" sz="300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146" y="997351"/>
            <a:ext cx="3693457" cy="4863297"/>
          </a:xfrm>
          <a:prstGeom prst="rect">
            <a:avLst/>
          </a:prstGeom>
        </p:spPr>
      </p:pic>
      <p:pic>
        <p:nvPicPr>
          <p:cNvPr id="12" name="Picture 11">
            <a:extLst>
              <a:ext uri="{FF2B5EF4-FFF2-40B4-BE49-F238E27FC236}">
                <a16:creationId xmlns:a16="http://schemas.microsoft.com/office/drawing/2014/main" id="{87BC5638-1DD1-9978-427E-A561DB1F7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3862" y="3315952"/>
            <a:ext cx="5963704" cy="3366289"/>
          </a:xfrm>
          <a:prstGeom prst="rect">
            <a:avLst/>
          </a:prstGeom>
        </p:spPr>
      </p:pic>
      <p:sp>
        <p:nvSpPr>
          <p:cNvPr id="13" name="Rounded Rectangular Callout 3">
            <a:extLst>
              <a:ext uri="{FF2B5EF4-FFF2-40B4-BE49-F238E27FC236}">
                <a16:creationId xmlns:a16="http://schemas.microsoft.com/office/drawing/2014/main" id="{DCBC712E-17D6-5FAA-A502-B436FC8AD16B}"/>
              </a:ext>
            </a:extLst>
          </p:cNvPr>
          <p:cNvSpPr/>
          <p:nvPr/>
        </p:nvSpPr>
        <p:spPr>
          <a:xfrm>
            <a:off x="145536" y="5225217"/>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D0F41"/>
                </a:solidFill>
                <a:effectLst/>
                <a:uLnTx/>
                <a:uFillTx/>
                <a:latin typeface="Arial"/>
                <a:ea typeface="+mn-ea"/>
                <a:cs typeface="+mn-cs"/>
              </a:rPr>
              <a:t>First, be familiar with our resources</a:t>
            </a:r>
          </a:p>
        </p:txBody>
      </p:sp>
      <p:sp>
        <p:nvSpPr>
          <p:cNvPr id="3" name="TextBox 2">
            <a:extLst>
              <a:ext uri="{FF2B5EF4-FFF2-40B4-BE49-F238E27FC236}">
                <a16:creationId xmlns:a16="http://schemas.microsoft.com/office/drawing/2014/main" id="{7851563B-25FE-C913-1D67-664AAFDC17BB}"/>
              </a:ext>
            </a:extLst>
          </p:cNvPr>
          <p:cNvSpPr txBox="1"/>
          <p:nvPr/>
        </p:nvSpPr>
        <p:spPr>
          <a:xfrm>
            <a:off x="0" y="290680"/>
            <a:ext cx="6096000" cy="369332"/>
          </a:xfrm>
          <a:prstGeom prst="rect">
            <a:avLst/>
          </a:prstGeom>
          <a:noFill/>
        </p:spPr>
        <p:txBody>
          <a:bodyPr wrap="square">
            <a:spAutoFit/>
          </a:bodyPr>
          <a:lstStyle/>
          <a:p>
            <a:r>
              <a:rPr lang="en-US" dirty="0">
                <a:solidFill>
                  <a:schemeClr val="bg1"/>
                </a:solidFill>
              </a:rPr>
              <a:t>Supporting and Responding – Classroom Support Doc</a:t>
            </a:r>
          </a:p>
        </p:txBody>
      </p:sp>
    </p:spTree>
    <p:extLst>
      <p:ext uri="{BB962C8B-B14F-4D97-AF65-F5344CB8AC3E}">
        <p14:creationId xmlns:p14="http://schemas.microsoft.com/office/powerpoint/2010/main" val="161945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9B09-9D06-B18C-A370-2E5B84144C94}"/>
              </a:ext>
            </a:extLst>
          </p:cNvPr>
          <p:cNvSpPr>
            <a:spLocks noGrp="1"/>
          </p:cNvSpPr>
          <p:nvPr>
            <p:ph type="title"/>
          </p:nvPr>
        </p:nvSpPr>
        <p:spPr>
          <a:xfrm>
            <a:off x="62261" y="217646"/>
            <a:ext cx="9378000" cy="845600"/>
          </a:xfrm>
        </p:spPr>
        <p:txBody>
          <a:bodyPr/>
          <a:lstStyle/>
          <a:p>
            <a:r>
              <a:rPr lang="en-US" dirty="0"/>
              <a:t>Assessment Tools</a:t>
            </a:r>
          </a:p>
        </p:txBody>
      </p:sp>
      <p:pic>
        <p:nvPicPr>
          <p:cNvPr id="5" name="Picture 4">
            <a:extLst>
              <a:ext uri="{FF2B5EF4-FFF2-40B4-BE49-F238E27FC236}">
                <a16:creationId xmlns:a16="http://schemas.microsoft.com/office/drawing/2014/main" id="{6B67633A-99EF-B8E6-5383-F271FBB714C8}"/>
              </a:ext>
            </a:extLst>
          </p:cNvPr>
          <p:cNvPicPr>
            <a:picLocks noChangeAspect="1"/>
          </p:cNvPicPr>
          <p:nvPr/>
        </p:nvPicPr>
        <p:blipFill>
          <a:blip r:embed="rId3"/>
          <a:stretch>
            <a:fillRect/>
          </a:stretch>
        </p:blipFill>
        <p:spPr>
          <a:xfrm>
            <a:off x="309806" y="1063246"/>
            <a:ext cx="4800666" cy="2904700"/>
          </a:xfrm>
          <a:prstGeom prst="rect">
            <a:avLst/>
          </a:prstGeom>
        </p:spPr>
      </p:pic>
      <p:sp>
        <p:nvSpPr>
          <p:cNvPr id="6" name="Rounded Rectangular Callout 3">
            <a:extLst>
              <a:ext uri="{FF2B5EF4-FFF2-40B4-BE49-F238E27FC236}">
                <a16:creationId xmlns:a16="http://schemas.microsoft.com/office/drawing/2014/main" id="{A7D786CC-3BB2-BF87-284E-13B568A2AA8F}"/>
              </a:ext>
            </a:extLst>
          </p:cNvPr>
          <p:cNvSpPr/>
          <p:nvPr/>
        </p:nvSpPr>
        <p:spPr>
          <a:xfrm>
            <a:off x="2825989" y="2431411"/>
            <a:ext cx="1867988" cy="1205250"/>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D0F41"/>
                </a:solidFill>
                <a:effectLst/>
                <a:uLnTx/>
                <a:uFillTx/>
                <a:latin typeface="Arial"/>
                <a:ea typeface="+mn-ea"/>
                <a:cs typeface="+mn-cs"/>
              </a:rPr>
              <a:t>Page 26 of the Supporting &amp; Responding Brief</a:t>
            </a:r>
          </a:p>
        </p:txBody>
      </p:sp>
      <p:pic>
        <p:nvPicPr>
          <p:cNvPr id="2" name="Picture 6" descr="Table&#10;&#10;Description automatically generated">
            <a:extLst>
              <a:ext uri="{FF2B5EF4-FFF2-40B4-BE49-F238E27FC236}">
                <a16:creationId xmlns:a16="http://schemas.microsoft.com/office/drawing/2014/main" id="{BA7765E6-EF72-8301-E665-40846B00199D}"/>
              </a:ext>
            </a:extLst>
          </p:cNvPr>
          <p:cNvPicPr>
            <a:picLocks noChangeAspect="1"/>
          </p:cNvPicPr>
          <p:nvPr/>
        </p:nvPicPr>
        <p:blipFill>
          <a:blip r:embed="rId4"/>
          <a:stretch>
            <a:fillRect/>
          </a:stretch>
        </p:blipFill>
        <p:spPr>
          <a:xfrm>
            <a:off x="5252887" y="2614221"/>
            <a:ext cx="4268651" cy="3863451"/>
          </a:xfrm>
          <a:prstGeom prst="rect">
            <a:avLst/>
          </a:prstGeom>
        </p:spPr>
      </p:pic>
      <p:pic>
        <p:nvPicPr>
          <p:cNvPr id="4" name="Picture 3">
            <a:extLst>
              <a:ext uri="{FF2B5EF4-FFF2-40B4-BE49-F238E27FC236}">
                <a16:creationId xmlns:a16="http://schemas.microsoft.com/office/drawing/2014/main" id="{9803410C-2747-57C8-F762-3B9735236356}"/>
              </a:ext>
            </a:extLst>
          </p:cNvPr>
          <p:cNvPicPr>
            <a:picLocks noChangeAspect="1"/>
          </p:cNvPicPr>
          <p:nvPr/>
        </p:nvPicPr>
        <p:blipFill>
          <a:blip r:embed="rId5"/>
          <a:stretch>
            <a:fillRect/>
          </a:stretch>
        </p:blipFill>
        <p:spPr>
          <a:xfrm>
            <a:off x="261059" y="4545947"/>
            <a:ext cx="5241290" cy="1466028"/>
          </a:xfrm>
          <a:prstGeom prst="rect">
            <a:avLst/>
          </a:prstGeom>
        </p:spPr>
      </p:pic>
      <p:pic>
        <p:nvPicPr>
          <p:cNvPr id="7" name="Picture 6">
            <a:extLst>
              <a:ext uri="{FF2B5EF4-FFF2-40B4-BE49-F238E27FC236}">
                <a16:creationId xmlns:a16="http://schemas.microsoft.com/office/drawing/2014/main" id="{C0D8386B-A744-3C0F-26E5-94D0A36376D4}"/>
              </a:ext>
            </a:extLst>
          </p:cNvPr>
          <p:cNvPicPr>
            <a:picLocks noChangeAspect="1"/>
          </p:cNvPicPr>
          <p:nvPr/>
        </p:nvPicPr>
        <p:blipFill>
          <a:blip r:embed="rId6"/>
          <a:srcRect/>
          <a:stretch/>
        </p:blipFill>
        <p:spPr>
          <a:xfrm>
            <a:off x="8889068" y="1"/>
            <a:ext cx="3302932" cy="3863452"/>
          </a:xfrm>
          <a:prstGeom prst="rect">
            <a:avLst/>
          </a:prstGeom>
          <a:ln w="76200">
            <a:noFill/>
          </a:ln>
        </p:spPr>
      </p:pic>
      <p:sp>
        <p:nvSpPr>
          <p:cNvPr id="8" name="Title 3">
            <a:extLst>
              <a:ext uri="{FF2B5EF4-FFF2-40B4-BE49-F238E27FC236}">
                <a16:creationId xmlns:a16="http://schemas.microsoft.com/office/drawing/2014/main" id="{1AEB3519-FFC4-D374-9A1F-791A423BAD88}"/>
              </a:ext>
            </a:extLst>
          </p:cNvPr>
          <p:cNvSpPr txBox="1">
            <a:spLocks/>
          </p:cNvSpPr>
          <p:nvPr/>
        </p:nvSpPr>
        <p:spPr>
          <a:xfrm>
            <a:off x="9806368" y="3863453"/>
            <a:ext cx="2560613"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1800" kern="0" dirty="0">
                <a:latin typeface="+mj-lt"/>
              </a:rPr>
              <a:t>SELF ASSESSMENT SURVEY</a:t>
            </a:r>
          </a:p>
        </p:txBody>
      </p:sp>
      <p:sp>
        <p:nvSpPr>
          <p:cNvPr id="9" name="Title 2">
            <a:extLst>
              <a:ext uri="{FF2B5EF4-FFF2-40B4-BE49-F238E27FC236}">
                <a16:creationId xmlns:a16="http://schemas.microsoft.com/office/drawing/2014/main" id="{94F06EE1-371D-D4EC-065E-E90DDB792BDB}"/>
              </a:ext>
            </a:extLst>
          </p:cNvPr>
          <p:cNvSpPr txBox="1">
            <a:spLocks/>
          </p:cNvSpPr>
          <p:nvPr/>
        </p:nvSpPr>
        <p:spPr>
          <a:xfrm>
            <a:off x="552450" y="6012400"/>
            <a:ext cx="5856329"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2000" kern="0" dirty="0">
                <a:latin typeface="+mj-lt"/>
              </a:rPr>
              <a:t>CMOT: Observation tool and Check List</a:t>
            </a:r>
            <a:br>
              <a:rPr lang="en-US" sz="1800" kern="0" dirty="0"/>
            </a:br>
            <a:endParaRPr lang="en-US" sz="1800" kern="0" dirty="0"/>
          </a:p>
        </p:txBody>
      </p:sp>
      <p:sp>
        <p:nvSpPr>
          <p:cNvPr id="10" name="Title 3">
            <a:extLst>
              <a:ext uri="{FF2B5EF4-FFF2-40B4-BE49-F238E27FC236}">
                <a16:creationId xmlns:a16="http://schemas.microsoft.com/office/drawing/2014/main" id="{706E143A-1463-C5A0-1AE4-92A3D5A02673}"/>
              </a:ext>
            </a:extLst>
          </p:cNvPr>
          <p:cNvSpPr txBox="1">
            <a:spLocks/>
          </p:cNvSpPr>
          <p:nvPr/>
        </p:nvSpPr>
        <p:spPr>
          <a:xfrm>
            <a:off x="552450" y="4038625"/>
            <a:ext cx="4415607"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1800" kern="0" dirty="0">
                <a:latin typeface="+mj-lt"/>
              </a:rPr>
              <a:t>Classroom ASSESSMENT SURVEY</a:t>
            </a:r>
          </a:p>
        </p:txBody>
      </p:sp>
    </p:spTree>
    <p:extLst>
      <p:ext uri="{BB962C8B-B14F-4D97-AF65-F5344CB8AC3E}">
        <p14:creationId xmlns:p14="http://schemas.microsoft.com/office/powerpoint/2010/main" val="1278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15313" y="2115103"/>
            <a:ext cx="6521752" cy="324340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3200"/>
              <a:t>How and when have you decided to assess classroom practices?</a:t>
            </a:r>
          </a:p>
          <a:p>
            <a:pPr marL="186055" indent="0">
              <a:buClr>
                <a:schemeClr val="bg1"/>
              </a:buClr>
              <a:buSzPct val="100000"/>
              <a:buNone/>
            </a:pPr>
            <a:endParaRPr lang="en-US" sz="280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600" b="1">
                <a:solidFill>
                  <a:schemeClr val="bg1"/>
                </a:solidFill>
                <a:cs typeface="Calibri Light"/>
              </a:rPr>
              <a:t>DISCUSSION: CLASSROOM ASSESSMENT </a:t>
            </a:r>
            <a:endParaRPr lang="en-US" sz="360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t>3 minutes</a:t>
            </a:r>
            <a:endParaRPr lang="en-US" sz="2100" dirty="0"/>
          </a:p>
          <a:p>
            <a:pPr marL="202565" indent="0" defTabSz="1219170">
              <a:lnSpc>
                <a:spcPct val="150000"/>
              </a:lnSpc>
              <a:buClr>
                <a:prstClr val="white"/>
              </a:buClr>
              <a:buNone/>
              <a:defRPr/>
            </a:pPr>
            <a:r>
              <a:rPr lang="en-US" sz="2100" kern="0" dirty="0"/>
              <a:t>7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a:solidFill>
                  <a:prstClr val="white"/>
                </a:solidFill>
              </a:rPr>
              <a:t>Independent Jot</a:t>
            </a:r>
          </a:p>
          <a:p>
            <a:pPr marL="203195" indent="0" defTabSz="1219170">
              <a:buClr>
                <a:prstClr val="white"/>
              </a:buClr>
              <a:buNone/>
              <a:defRPr/>
            </a:pPr>
            <a:endParaRPr lang="en-US" sz="1000" kern="0">
              <a:solidFill>
                <a:prstClr val="white"/>
              </a:solidFill>
            </a:endParaRPr>
          </a:p>
          <a:p>
            <a:pPr marL="203195" indent="0" defTabSz="1219170">
              <a:buClr>
                <a:prstClr val="white"/>
              </a:buClr>
              <a:buNone/>
              <a:defRPr/>
            </a:pPr>
            <a:r>
              <a:rPr lang="en-US" sz="2133" kern="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577243-7449-4828-B465-693D13CCB182}">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20F956-0994-4B09-BBF1-E2EB9703DEDD}">
  <ds:schemaRefs>
    <ds:schemaRef ds:uri="58515f2e-3801-43e5-bcd7-101839fff5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1A1EAC-92A5-4DF3-B26F-FDC5D999A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4518</TotalTime>
  <Words>3952</Words>
  <Application>Microsoft Office PowerPoint</Application>
  <PresentationFormat>Widescreen</PresentationFormat>
  <Paragraphs>493</Paragraphs>
  <Slides>36</Slides>
  <Notes>36</Notes>
  <HiddenSlides>1</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36</vt:i4>
      </vt:variant>
    </vt:vector>
  </HeadingPairs>
  <TitlesOfParts>
    <vt:vector size="63" baseType="lpstr">
      <vt:lpstr>ＭＳ Ｐゴシック</vt:lpstr>
      <vt:lpstr>Arial</vt:lpstr>
      <vt:lpstr>Calibri</vt:lpstr>
      <vt:lpstr>Calibri Light</vt:lpstr>
      <vt:lpstr>Courier New</vt:lpstr>
      <vt:lpstr>Fira Sans Extra Condensed Medium</vt:lpstr>
      <vt:lpstr>Franklin Gothic Medium</vt:lpstr>
      <vt:lpstr>Hind Vadodara</vt:lpstr>
      <vt:lpstr>Montserrat SemiBold</vt:lpstr>
      <vt:lpstr>museo-slab</vt:lpstr>
      <vt:lpstr>Nunito Light</vt:lpstr>
      <vt:lpstr>Open Sans</vt:lpstr>
      <vt:lpstr>Open Sans SemiBold</vt:lpstr>
      <vt:lpstr>Oswald</vt:lpstr>
      <vt:lpstr>Poppins</vt:lpstr>
      <vt:lpstr>Poppins Medium</vt:lpstr>
      <vt:lpstr>Poppins SemiBold</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5_Ophthalmology Center by Slidesgo</vt:lpstr>
      <vt:lpstr>PBIS Coaches’ Training Year 3:  December 2024</vt:lpstr>
      <vt:lpstr>EXPECTATIONS</vt:lpstr>
      <vt:lpstr>ACTIVITY: ATTENDANCE</vt:lpstr>
      <vt:lpstr>Agenda &amp; Coaches' Tasks</vt:lpstr>
      <vt:lpstr> HELPFUL RESOURCES</vt:lpstr>
      <vt:lpstr>Glows &amp; Grows: Assessment  of Classroom Practices</vt:lpstr>
      <vt:lpstr>PowerPoint Presentation</vt:lpstr>
      <vt:lpstr>Assessment Tools</vt:lpstr>
      <vt:lpstr>DISCUSSION: CLASSROOM ASSESSMENT </vt:lpstr>
      <vt:lpstr>INTEGRATION &amp; ALIGNMENT WITH PBIS</vt:lpstr>
      <vt:lpstr>BIG IDEAS: WHY ALIGN?</vt:lpstr>
      <vt:lpstr>ALIGNING INITIATIVES, PROGRAMS, &amp; PRACTICES</vt:lpstr>
      <vt:lpstr>WORKING SMARTER MATRIX</vt:lpstr>
      <vt:lpstr>PowerPoint Presentation</vt:lpstr>
      <vt:lpstr>PowerPoint Presentation</vt:lpstr>
      <vt:lpstr>PowerPoint Presentation</vt:lpstr>
      <vt:lpstr>PowerPoint Presentation</vt:lpstr>
      <vt:lpstr>PBIS FRAMEWORK &amp; SEB CROSSWALK</vt:lpstr>
      <vt:lpstr>Trauma-Informed Practices &amp; PBIS</vt:lpstr>
      <vt:lpstr>GUIDELINES: EFFECTIVE ALIGNMENT</vt:lpstr>
      <vt:lpstr>ACTIVITY: INTEGRATION &amp; ALIGNMENT</vt:lpstr>
      <vt:lpstr>PBIS Resource Spotlight: Teaching Social-Emotional Competencies within a PBIS Framework </vt:lpstr>
      <vt:lpstr>Topics for Alignment &amp; Integration</vt:lpstr>
      <vt:lpstr>Teaching Social-Emotional Competencies within a PBIS Framework</vt:lpstr>
      <vt:lpstr>DISCUSSION: Teaching Social-Emotional Competencies within a PBIS Framework</vt:lpstr>
      <vt:lpstr>Preparing for January TFI-Self Assessment</vt:lpstr>
      <vt:lpstr>PBIS Assessments Coordinator</vt:lpstr>
      <vt:lpstr>TIERED FIDELITY INVENTORY </vt:lpstr>
      <vt:lpstr>TFI WALKTHROUGH</vt:lpstr>
      <vt:lpstr>TFI WALKTHROUGH</vt:lpstr>
      <vt:lpstr>TFI WALKTHROUGH INTERVIEW FORM</vt:lpstr>
      <vt:lpstr>ACTIVITY: TFI WALKTHROUGH PLANNING</vt:lpstr>
      <vt:lpstr>Agenda &amp; Coaches' Tasks</vt:lpstr>
      <vt:lpstr> HELPFUL RESOURCES</vt:lpstr>
      <vt:lpstr>   EVALUATION 9A</vt:lpstr>
      <vt:lpstr>   EVALUATION 9B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29</cp:revision>
  <dcterms:created xsi:type="dcterms:W3CDTF">2021-09-01T22:16:30Z</dcterms:created>
  <dcterms:modified xsi:type="dcterms:W3CDTF">2024-12-02T18:38:49Z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ies>
</file>