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45" r:id="rId9"/>
    <p:sldMasterId id="2147483856" r:id="rId10"/>
    <p:sldMasterId id="2147483871" r:id="rId11"/>
  </p:sldMasterIdLst>
  <p:notesMasterIdLst>
    <p:notesMasterId r:id="rId38"/>
  </p:notesMasterIdLst>
  <p:sldIdLst>
    <p:sldId id="4570" r:id="rId12"/>
    <p:sldId id="3209" r:id="rId13"/>
    <p:sldId id="4872" r:id="rId14"/>
    <p:sldId id="4887" r:id="rId15"/>
    <p:sldId id="4888" r:id="rId16"/>
    <p:sldId id="3210" r:id="rId17"/>
    <p:sldId id="4096" r:id="rId18"/>
    <p:sldId id="4026" r:id="rId19"/>
    <p:sldId id="4852" r:id="rId20"/>
    <p:sldId id="3393" r:id="rId21"/>
    <p:sldId id="4032" r:id="rId22"/>
    <p:sldId id="4738" r:id="rId23"/>
    <p:sldId id="4877" r:id="rId24"/>
    <p:sldId id="4880" r:id="rId25"/>
    <p:sldId id="4741" r:id="rId26"/>
    <p:sldId id="4908" r:id="rId27"/>
    <p:sldId id="4745" r:id="rId28"/>
    <p:sldId id="4906" r:id="rId29"/>
    <p:sldId id="4084" r:id="rId30"/>
    <p:sldId id="4743" r:id="rId31"/>
    <p:sldId id="4901" r:id="rId32"/>
    <p:sldId id="4899" r:id="rId33"/>
    <p:sldId id="4900" r:id="rId34"/>
    <p:sldId id="4909" r:id="rId35"/>
    <p:sldId id="4911" r:id="rId36"/>
    <p:sldId id="48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70"/>
            <p14:sldId id="3209"/>
            <p14:sldId id="4872"/>
            <p14:sldId id="4887"/>
            <p14:sldId id="4888"/>
            <p14:sldId id="3210"/>
            <p14:sldId id="4096"/>
          </p14:sldIdLst>
        </p14:section>
        <p14:section name="Glows and Grows (15 minutes)" id="{E918D8D8-C51E-CF45-8A07-ABB390550EA3}">
          <p14:sldIdLst>
            <p14:sldId id="4026"/>
            <p14:sldId id="4852"/>
            <p14:sldId id="3393"/>
          </p14:sldIdLst>
        </p14:section>
        <p14:section name="Big Idea (20 mins)" id="{6CC5BA60-0145-45E1-97BC-34768D1184A5}">
          <p14:sldIdLst>
            <p14:sldId id="4032"/>
            <p14:sldId id="4738"/>
            <p14:sldId id="4877"/>
            <p14:sldId id="4880"/>
            <p14:sldId id="4741"/>
            <p14:sldId id="4908"/>
            <p14:sldId id="4745"/>
            <p14:sldId id="4906"/>
            <p14:sldId id="4084"/>
            <p14:sldId id="4743"/>
          </p14:sldIdLst>
        </p14:section>
        <p14:section name="Resources Spotlight: Disproprotionality 15 Minutes" id="{4FAC4393-89DA-9E43-AB5C-27C393F04C63}">
          <p14:sldIdLst>
            <p14:sldId id="4901"/>
            <p14:sldId id="4899"/>
            <p14:sldId id="4900"/>
          </p14:sldIdLst>
        </p14:section>
        <p14:section name="Wrapping Up (5 minutes)" id="{6F051F88-AA7C-3348-A7B8-892BA6C75A0D}">
          <p14:sldIdLst>
            <p14:sldId id="4909"/>
            <p14:sldId id="4911"/>
            <p14:sldId id="48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  <p:cmAuthor id="5" name="Christine Downs" initials="CD" lastIdx="2" clrIdx="4">
    <p:extLst>
      <p:ext uri="{19B8F6BF-5375-455C-9EA6-DF929625EA0E}">
        <p15:presenceInfo xmlns:p15="http://schemas.microsoft.com/office/powerpoint/2012/main" userId="S::cdowns@mayinstitute.org::e8ba56e2-84b9-4685-891c-6c388ea40c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AE18F"/>
    <a:srgbClr val="FC92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7026" autoAdjust="0"/>
  </p:normalViewPr>
  <p:slideViewPr>
    <p:cSldViewPr snapToGrid="0">
      <p:cViewPr varScale="1">
        <p:scale>
          <a:sx n="72" d="100"/>
          <a:sy n="72" d="100"/>
        </p:scale>
        <p:origin x="142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ommentAuthors" Target="commentAuthor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8C1B88A3-156D-4724-9BBF-5DF0230BCAA1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dirty="0">
              <a:latin typeface="+mn-lt"/>
              <a:cs typeface="Hind Vadodara" panose="020B0604020202020204" charset="0"/>
            </a:rPr>
            <a:t> </a:t>
          </a:r>
          <a:r>
            <a:rPr lang="en-US" sz="1800" b="0" i="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</dgm:pt>
    <dgm:pt modelId="{4E9A0953-5B9F-4750-9864-81A49B7CEF32}" type="parTrans" cxnId="{BF461E96-D79A-4681-8212-035787539A7A}">
      <dgm:prSet/>
      <dgm:spPr/>
      <dgm:t>
        <a:bodyPr/>
        <a:lstStyle/>
        <a:p>
          <a:endParaRPr lang="en-US"/>
        </a:p>
      </dgm:t>
    </dgm:pt>
    <dgm:pt modelId="{531A1D0D-BFB4-4B4E-B4C0-34CAF2258ABE}" type="sibTrans" cxnId="{BF461E96-D79A-4681-8212-035787539A7A}">
      <dgm:prSet/>
      <dgm:spPr/>
      <dgm:t>
        <a:bodyPr/>
        <a:lstStyle/>
        <a:p>
          <a:endParaRPr lang="en-US"/>
        </a:p>
      </dgm:t>
    </dgm:pt>
    <dgm:pt modelId="{5EDC1DC5-08A6-4901-B918-38AF160D796C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 Consider some ways to improve Staff Morale</a:t>
          </a:r>
        </a:p>
      </dgm:t>
    </dgm:pt>
    <dgm:pt modelId="{1AABB309-A24C-423A-80D4-B2E153D99A5E}" type="parTrans" cxnId="{4E8533FD-9FE3-4A3D-A492-69F602956988}">
      <dgm:prSet/>
      <dgm:spPr/>
    </dgm:pt>
    <dgm:pt modelId="{4411D5A3-BDF5-4FBD-B08B-BBD7F0429FEE}" type="sibTrans" cxnId="{4E8533FD-9FE3-4A3D-A492-69F602956988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ScaleX="99778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479FE912-130B-402F-9C4B-1F9B893F1B2E}" type="presOf" srcId="{5EDC1DC5-08A6-4901-B918-38AF160D796C}" destId="{183C8042-F222-4C5B-948A-CA63CABAB28E}" srcOrd="0" destOrd="3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BF461E96-D79A-4681-8212-035787539A7A}" srcId="{76937503-7550-41B3-8D88-C860E600B4A5}" destId="{8C1B88A3-156D-4724-9BBF-5DF0230BCAA1}" srcOrd="2" destOrd="0" parTransId="{4E9A0953-5B9F-4750-9864-81A49B7CEF32}" sibTransId="{531A1D0D-BFB4-4B4E-B4C0-34CAF2258ABE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54519BD1-4555-49C7-9C47-FA77F7586F87}" type="presOf" srcId="{8C1B88A3-156D-4724-9BBF-5DF0230BCAA1}" destId="{CDAAD9AB-76BA-4F20-9C80-4020D86AF54F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4E8533FD-9FE3-4A3D-A492-69F602956988}" srcId="{88926E0B-BFF6-E944-B1DF-44240C496CA1}" destId="{5EDC1DC5-08A6-4901-B918-38AF160D796C}" srcOrd="3" destOrd="0" parTransId="{1AABB309-A24C-423A-80D4-B2E153D99A5E}" sibTransId="{4411D5A3-BDF5-4FBD-B08B-BBD7F0429FEE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1BD67-267D-7149-A6FD-41A48F3FA042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E3A59C-9947-2648-83ED-FD8F299EE75B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9EE879-ED90-1743-8600-3E5DC5837E37}" type="parTrans" cxnId="{175FD20A-9D5B-F543-8A36-35B614B117F6}">
      <dgm:prSet/>
      <dgm:spPr/>
      <dgm:t>
        <a:bodyPr/>
        <a:lstStyle/>
        <a:p>
          <a:endParaRPr lang="en-US"/>
        </a:p>
      </dgm:t>
    </dgm:pt>
    <dgm:pt modelId="{07F576C4-90D3-CA42-A993-BE49890DBB9B}" type="sibTrans" cxnId="{175FD20A-9D5B-F543-8A36-35B614B117F6}">
      <dgm:prSet/>
      <dgm:spPr/>
      <dgm:t>
        <a:bodyPr/>
        <a:lstStyle/>
        <a:p>
          <a:endParaRPr lang="en-US"/>
        </a:p>
      </dgm:t>
    </dgm:pt>
    <dgm:pt modelId="{0A1B8E87-C9BF-A04D-A3EF-BAACA78A2E2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gm:t>
    </dgm:pt>
    <dgm:pt modelId="{402A5E8B-E14B-D843-BC7D-64D2A51EE080}" type="parTrans" cxnId="{62B4F32F-91E6-4546-9CED-AF031D0BA93D}">
      <dgm:prSet/>
      <dgm:spPr/>
      <dgm:t>
        <a:bodyPr/>
        <a:lstStyle/>
        <a:p>
          <a:endParaRPr lang="en-US"/>
        </a:p>
      </dgm:t>
    </dgm:pt>
    <dgm:pt modelId="{3CC5024C-4C03-B44B-9E80-59513B5CF01D}" type="sibTrans" cxnId="{62B4F32F-91E6-4546-9CED-AF031D0BA93D}">
      <dgm:prSet/>
      <dgm:spPr/>
      <dgm:t>
        <a:bodyPr/>
        <a:lstStyle/>
        <a:p>
          <a:endParaRPr lang="en-US"/>
        </a:p>
      </dgm:t>
    </dgm:pt>
    <dgm:pt modelId="{F9CE019E-F885-481E-B81E-7B1C71650380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3BF42E-12B3-4B8E-B3F9-ECDC64248D91}" type="parTrans" cxnId="{C702122E-DC16-4C89-8927-9BC825C55A6E}">
      <dgm:prSet/>
      <dgm:spPr/>
      <dgm:t>
        <a:bodyPr/>
        <a:lstStyle/>
        <a:p>
          <a:endParaRPr lang="en-US"/>
        </a:p>
      </dgm:t>
    </dgm:pt>
    <dgm:pt modelId="{FB1CC57E-2514-4685-8E37-B19275BD4E11}" type="sibTrans" cxnId="{C702122E-DC16-4C89-8927-9BC825C55A6E}">
      <dgm:prSet/>
      <dgm:spPr/>
      <dgm:t>
        <a:bodyPr/>
        <a:lstStyle/>
        <a:p>
          <a:endParaRPr lang="en-US"/>
        </a:p>
      </dgm:t>
    </dgm:pt>
    <dgm:pt modelId="{B7D918D7-CA8C-1245-8A8E-BFB253873CD7}" type="pres">
      <dgm:prSet presAssocID="{BEC1BD67-267D-7149-A6FD-41A48F3FA042}" presName="Name0" presStyleCnt="0">
        <dgm:presLayoutVars>
          <dgm:chMax val="7"/>
          <dgm:chPref val="7"/>
          <dgm:dir/>
        </dgm:presLayoutVars>
      </dgm:prSet>
      <dgm:spPr/>
    </dgm:pt>
    <dgm:pt modelId="{94FAA00D-03D0-BF4E-B300-A932F7B90A2D}" type="pres">
      <dgm:prSet presAssocID="{BEC1BD67-267D-7149-A6FD-41A48F3FA042}" presName="Name1" presStyleCnt="0"/>
      <dgm:spPr/>
    </dgm:pt>
    <dgm:pt modelId="{867173C3-F7C0-E645-A012-94FB1EBB70AD}" type="pres">
      <dgm:prSet presAssocID="{BEC1BD67-267D-7149-A6FD-41A48F3FA042}" presName="cycle" presStyleCnt="0"/>
      <dgm:spPr/>
    </dgm:pt>
    <dgm:pt modelId="{228BBC03-54CD-2645-A81F-FBEF4260131C}" type="pres">
      <dgm:prSet presAssocID="{BEC1BD67-267D-7149-A6FD-41A48F3FA042}" presName="srcNode" presStyleLbl="node1" presStyleIdx="0" presStyleCnt="3"/>
      <dgm:spPr/>
    </dgm:pt>
    <dgm:pt modelId="{833B9B6E-2822-414E-BDFA-F8B22FD00CF4}" type="pres">
      <dgm:prSet presAssocID="{BEC1BD67-267D-7149-A6FD-41A48F3FA042}" presName="conn" presStyleLbl="parChTrans1D2" presStyleIdx="0" presStyleCnt="1"/>
      <dgm:spPr/>
    </dgm:pt>
    <dgm:pt modelId="{ED3D5554-46DD-8E40-A101-FC87C18D5518}" type="pres">
      <dgm:prSet presAssocID="{BEC1BD67-267D-7149-A6FD-41A48F3FA042}" presName="extraNode" presStyleLbl="node1" presStyleIdx="0" presStyleCnt="3"/>
      <dgm:spPr/>
    </dgm:pt>
    <dgm:pt modelId="{3A86EB06-286F-474D-82A9-C35E82036519}" type="pres">
      <dgm:prSet presAssocID="{BEC1BD67-267D-7149-A6FD-41A48F3FA042}" presName="dstNode" presStyleLbl="node1" presStyleIdx="0" presStyleCnt="3"/>
      <dgm:spPr/>
    </dgm:pt>
    <dgm:pt modelId="{C6894729-255A-594D-B187-0404005DEF2E}" type="pres">
      <dgm:prSet presAssocID="{1EE3A59C-9947-2648-83ED-FD8F299EE75B}" presName="text_1" presStyleLbl="node1" presStyleIdx="0" presStyleCnt="3" custScaleY="132620">
        <dgm:presLayoutVars>
          <dgm:bulletEnabled val="1"/>
        </dgm:presLayoutVars>
      </dgm:prSet>
      <dgm:spPr/>
    </dgm:pt>
    <dgm:pt modelId="{84696FFF-4326-B249-9285-6808262180CC}" type="pres">
      <dgm:prSet presAssocID="{1EE3A59C-9947-2648-83ED-FD8F299EE75B}" presName="accent_1" presStyleCnt="0"/>
      <dgm:spPr/>
    </dgm:pt>
    <dgm:pt modelId="{A2897599-91FA-E445-863A-B990A0B9CBD7}" type="pres">
      <dgm:prSet presAssocID="{1EE3A59C-9947-2648-83ED-FD8F299EE75B}" presName="accentRepeatNode" presStyleLbl="solidFgAcc1" presStyleIdx="0" presStyleCnt="3"/>
      <dgm:spPr/>
    </dgm:pt>
    <dgm:pt modelId="{FE9C25BA-EF85-4B3E-82D5-C43062FD153D}" type="pres">
      <dgm:prSet presAssocID="{F9CE019E-F885-481E-B81E-7B1C71650380}" presName="text_2" presStyleLbl="node1" presStyleIdx="1" presStyleCnt="3" custScaleY="144400">
        <dgm:presLayoutVars>
          <dgm:bulletEnabled val="1"/>
        </dgm:presLayoutVars>
      </dgm:prSet>
      <dgm:spPr/>
    </dgm:pt>
    <dgm:pt modelId="{7BBED26C-41A4-438A-B8BE-C52060EEC221}" type="pres">
      <dgm:prSet presAssocID="{F9CE019E-F885-481E-B81E-7B1C71650380}" presName="accent_2" presStyleCnt="0"/>
      <dgm:spPr/>
    </dgm:pt>
    <dgm:pt modelId="{E93FA1AF-9A84-4F53-8052-1D9D8B27860F}" type="pres">
      <dgm:prSet presAssocID="{F9CE019E-F885-481E-B81E-7B1C71650380}" presName="accentRepeatNode" presStyleLbl="solidFgAcc1" presStyleIdx="1" presStyleCnt="3"/>
      <dgm:spPr/>
    </dgm:pt>
    <dgm:pt modelId="{EC9AAA2E-F54D-4008-97F0-F83A13C4A81D}" type="pres">
      <dgm:prSet presAssocID="{0A1B8E87-C9BF-A04D-A3EF-BAACA78A2E22}" presName="text_3" presStyleLbl="node1" presStyleIdx="2" presStyleCnt="3" custScaleY="126136">
        <dgm:presLayoutVars>
          <dgm:bulletEnabled val="1"/>
        </dgm:presLayoutVars>
      </dgm:prSet>
      <dgm:spPr/>
    </dgm:pt>
    <dgm:pt modelId="{2A4619C1-37B5-4C82-A477-77E492900197}" type="pres">
      <dgm:prSet presAssocID="{0A1B8E87-C9BF-A04D-A3EF-BAACA78A2E22}" presName="accent_3" presStyleCnt="0"/>
      <dgm:spPr/>
    </dgm:pt>
    <dgm:pt modelId="{C95EA6BA-36F3-6940-ADE6-CF43F28ACD74}" type="pres">
      <dgm:prSet presAssocID="{0A1B8E87-C9BF-A04D-A3EF-BAACA78A2E22}" presName="accentRepeatNode" presStyleLbl="solidFgAcc1" presStyleIdx="2" presStyleCnt="3"/>
      <dgm:spPr/>
    </dgm:pt>
  </dgm:ptLst>
  <dgm:cxnLst>
    <dgm:cxn modelId="{175FD20A-9D5B-F543-8A36-35B614B117F6}" srcId="{BEC1BD67-267D-7149-A6FD-41A48F3FA042}" destId="{1EE3A59C-9947-2648-83ED-FD8F299EE75B}" srcOrd="0" destOrd="0" parTransId="{C39EE879-ED90-1743-8600-3E5DC5837E37}" sibTransId="{07F576C4-90D3-CA42-A993-BE49890DBB9B}"/>
    <dgm:cxn modelId="{CBDDD41C-3DDF-E041-B899-4AA20F2EE8C6}" type="presOf" srcId="{BEC1BD67-267D-7149-A6FD-41A48F3FA042}" destId="{B7D918D7-CA8C-1245-8A8E-BFB253873CD7}" srcOrd="0" destOrd="0" presId="urn:microsoft.com/office/officeart/2008/layout/VerticalCurvedList"/>
    <dgm:cxn modelId="{A4FED02B-B990-494C-9A83-198803E91319}" type="presOf" srcId="{0A1B8E87-C9BF-A04D-A3EF-BAACA78A2E22}" destId="{EC9AAA2E-F54D-4008-97F0-F83A13C4A81D}" srcOrd="0" destOrd="0" presId="urn:microsoft.com/office/officeart/2008/layout/VerticalCurvedList"/>
    <dgm:cxn modelId="{C702122E-DC16-4C89-8927-9BC825C55A6E}" srcId="{BEC1BD67-267D-7149-A6FD-41A48F3FA042}" destId="{F9CE019E-F885-481E-B81E-7B1C71650380}" srcOrd="1" destOrd="0" parTransId="{063BF42E-12B3-4B8E-B3F9-ECDC64248D91}" sibTransId="{FB1CC57E-2514-4685-8E37-B19275BD4E11}"/>
    <dgm:cxn modelId="{62B4F32F-91E6-4546-9CED-AF031D0BA93D}" srcId="{BEC1BD67-267D-7149-A6FD-41A48F3FA042}" destId="{0A1B8E87-C9BF-A04D-A3EF-BAACA78A2E22}" srcOrd="2" destOrd="0" parTransId="{402A5E8B-E14B-D843-BC7D-64D2A51EE080}" sibTransId="{3CC5024C-4C03-B44B-9E80-59513B5CF01D}"/>
    <dgm:cxn modelId="{37D3DB72-1DB2-3344-AEBD-2B6A2138E0AB}" type="presOf" srcId="{1EE3A59C-9947-2648-83ED-FD8F299EE75B}" destId="{C6894729-255A-594D-B187-0404005DEF2E}" srcOrd="0" destOrd="0" presId="urn:microsoft.com/office/officeart/2008/layout/VerticalCurvedList"/>
    <dgm:cxn modelId="{9698F496-FC1E-EE4A-A586-93FBBC5DB15A}" type="presOf" srcId="{07F576C4-90D3-CA42-A993-BE49890DBB9B}" destId="{833B9B6E-2822-414E-BDFA-F8B22FD00CF4}" srcOrd="0" destOrd="0" presId="urn:microsoft.com/office/officeart/2008/layout/VerticalCurvedList"/>
    <dgm:cxn modelId="{7ECAB0B9-47B2-43C1-A2D9-8080853B9D53}" type="presOf" srcId="{F9CE019E-F885-481E-B81E-7B1C71650380}" destId="{FE9C25BA-EF85-4B3E-82D5-C43062FD153D}" srcOrd="0" destOrd="0" presId="urn:microsoft.com/office/officeart/2008/layout/VerticalCurvedList"/>
    <dgm:cxn modelId="{0DF0247F-080C-4546-8FDB-24A6AB17B3E7}" type="presParOf" srcId="{B7D918D7-CA8C-1245-8A8E-BFB253873CD7}" destId="{94FAA00D-03D0-BF4E-B300-A932F7B90A2D}" srcOrd="0" destOrd="0" presId="urn:microsoft.com/office/officeart/2008/layout/VerticalCurvedList"/>
    <dgm:cxn modelId="{2BA6620F-B9E9-AE46-913E-CB46133A6672}" type="presParOf" srcId="{94FAA00D-03D0-BF4E-B300-A932F7B90A2D}" destId="{867173C3-F7C0-E645-A012-94FB1EBB70AD}" srcOrd="0" destOrd="0" presId="urn:microsoft.com/office/officeart/2008/layout/VerticalCurvedList"/>
    <dgm:cxn modelId="{BF3C2B3B-0F89-5648-A2EF-79A4B3D6789E}" type="presParOf" srcId="{867173C3-F7C0-E645-A012-94FB1EBB70AD}" destId="{228BBC03-54CD-2645-A81F-FBEF4260131C}" srcOrd="0" destOrd="0" presId="urn:microsoft.com/office/officeart/2008/layout/VerticalCurvedList"/>
    <dgm:cxn modelId="{71F2BFB0-9F75-9642-B36B-4436217B5CAB}" type="presParOf" srcId="{867173C3-F7C0-E645-A012-94FB1EBB70AD}" destId="{833B9B6E-2822-414E-BDFA-F8B22FD00CF4}" srcOrd="1" destOrd="0" presId="urn:microsoft.com/office/officeart/2008/layout/VerticalCurvedList"/>
    <dgm:cxn modelId="{D3392255-BB47-9B44-8BE6-8F4DEDF0F30D}" type="presParOf" srcId="{867173C3-F7C0-E645-A012-94FB1EBB70AD}" destId="{ED3D5554-46DD-8E40-A101-FC87C18D5518}" srcOrd="2" destOrd="0" presId="urn:microsoft.com/office/officeart/2008/layout/VerticalCurvedList"/>
    <dgm:cxn modelId="{7CB924F0-3427-1E41-940A-62BBD23348DB}" type="presParOf" srcId="{867173C3-F7C0-E645-A012-94FB1EBB70AD}" destId="{3A86EB06-286F-474D-82A9-C35E82036519}" srcOrd="3" destOrd="0" presId="urn:microsoft.com/office/officeart/2008/layout/VerticalCurvedList"/>
    <dgm:cxn modelId="{7834E4AB-1F2D-E24B-A35A-1A1EA6FD661C}" type="presParOf" srcId="{94FAA00D-03D0-BF4E-B300-A932F7B90A2D}" destId="{C6894729-255A-594D-B187-0404005DEF2E}" srcOrd="1" destOrd="0" presId="urn:microsoft.com/office/officeart/2008/layout/VerticalCurvedList"/>
    <dgm:cxn modelId="{EA17E2DA-6B79-674E-A687-BE4839F32686}" type="presParOf" srcId="{94FAA00D-03D0-BF4E-B300-A932F7B90A2D}" destId="{84696FFF-4326-B249-9285-6808262180CC}" srcOrd="2" destOrd="0" presId="urn:microsoft.com/office/officeart/2008/layout/VerticalCurvedList"/>
    <dgm:cxn modelId="{6B18AAEC-F5A5-B046-B472-10D065FC7797}" type="presParOf" srcId="{84696FFF-4326-B249-9285-6808262180CC}" destId="{A2897599-91FA-E445-863A-B990A0B9CBD7}" srcOrd="0" destOrd="0" presId="urn:microsoft.com/office/officeart/2008/layout/VerticalCurvedList"/>
    <dgm:cxn modelId="{6C0C3F46-DE7E-4CA4-99FE-94623AE99B27}" type="presParOf" srcId="{94FAA00D-03D0-BF4E-B300-A932F7B90A2D}" destId="{FE9C25BA-EF85-4B3E-82D5-C43062FD153D}" srcOrd="3" destOrd="0" presId="urn:microsoft.com/office/officeart/2008/layout/VerticalCurvedList"/>
    <dgm:cxn modelId="{7316204B-9708-497A-9EEA-2CD3AD251D3F}" type="presParOf" srcId="{94FAA00D-03D0-BF4E-B300-A932F7B90A2D}" destId="{7BBED26C-41A4-438A-B8BE-C52060EEC221}" srcOrd="4" destOrd="0" presId="urn:microsoft.com/office/officeart/2008/layout/VerticalCurvedList"/>
    <dgm:cxn modelId="{69C41348-06B6-442E-9D8C-85131D532B94}" type="presParOf" srcId="{7BBED26C-41A4-438A-B8BE-C52060EEC221}" destId="{E93FA1AF-9A84-4F53-8052-1D9D8B27860F}" srcOrd="0" destOrd="0" presId="urn:microsoft.com/office/officeart/2008/layout/VerticalCurvedList"/>
    <dgm:cxn modelId="{2E56F04D-D383-4837-8FE3-2CBEBB1D8D57}" type="presParOf" srcId="{94FAA00D-03D0-BF4E-B300-A932F7B90A2D}" destId="{EC9AAA2E-F54D-4008-97F0-F83A13C4A81D}" srcOrd="5" destOrd="0" presId="urn:microsoft.com/office/officeart/2008/layout/VerticalCurvedList"/>
    <dgm:cxn modelId="{E1BF1C0D-61AE-432C-8A7C-1834C6B77F51}" type="presParOf" srcId="{94FAA00D-03D0-BF4E-B300-A932F7B90A2D}" destId="{2A4619C1-37B5-4C82-A477-77E492900197}" srcOrd="6" destOrd="0" presId="urn:microsoft.com/office/officeart/2008/layout/VerticalCurvedList"/>
    <dgm:cxn modelId="{18396FBA-93DB-4D88-AEB1-0B747166CD84}" type="presParOf" srcId="{2A4619C1-37B5-4C82-A477-77E492900197}" destId="{C95EA6BA-36F3-6940-ADE6-CF43F28ACD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1B264-CC1F-4AEF-B01B-93DCF29639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321C8-CE3B-4949-970C-77279DC5DEFC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family representation on the Tier 1 team </a:t>
          </a:r>
          <a:endParaRPr lang="en-US" dirty="0"/>
        </a:p>
      </dgm:t>
    </dgm:pt>
    <dgm:pt modelId="{2BB2647A-4FBD-4864-8B81-0A5EA789C465}" type="parTrans" cxnId="{3875BA12-4B79-4299-9147-834024F7B08B}">
      <dgm:prSet/>
      <dgm:spPr/>
      <dgm:t>
        <a:bodyPr/>
        <a:lstStyle/>
        <a:p>
          <a:endParaRPr lang="en-US"/>
        </a:p>
      </dgm:t>
    </dgm:pt>
    <dgm:pt modelId="{65F7230F-1D4F-433B-B536-C4D77A724A7B}" type="sibTrans" cxnId="{3875BA12-4B79-4299-9147-834024F7B08B}">
      <dgm:prSet/>
      <dgm:spPr/>
      <dgm:t>
        <a:bodyPr/>
        <a:lstStyle/>
        <a:p>
          <a:endParaRPr lang="en-US"/>
        </a:p>
      </dgm:t>
    </dgm:pt>
    <dgm:pt modelId="{20F08145-FE1C-4912-80DE-724549A5FD54}">
      <dgm:prSet phldrT="[Text]"/>
      <dgm:spPr/>
      <dgm:t>
        <a:bodyPr/>
        <a:lstStyle/>
        <a:p>
          <a:pPr>
            <a:buClr>
              <a:srgbClr val="FFFFFF"/>
            </a:buClr>
            <a:buSzPct val="100000"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Develop or review family-friendly PBIS materials</a:t>
          </a:r>
          <a:endParaRPr lang="en-US" dirty="0"/>
        </a:p>
      </dgm:t>
    </dgm:pt>
    <dgm:pt modelId="{B0640FDE-C370-4996-8AED-3DDBA5C391C7}" type="parTrans" cxnId="{C6C024C7-3F10-4248-B956-720AE540908D}">
      <dgm:prSet/>
      <dgm:spPr/>
      <dgm:t>
        <a:bodyPr/>
        <a:lstStyle/>
        <a:p>
          <a:endParaRPr lang="en-US"/>
        </a:p>
      </dgm:t>
    </dgm:pt>
    <dgm:pt modelId="{B043AC22-40CD-4C97-8922-970C0F306C52}" type="sibTrans" cxnId="{C6C024C7-3F10-4248-B956-720AE540908D}">
      <dgm:prSet/>
      <dgm:spPr/>
      <dgm:t>
        <a:bodyPr/>
        <a:lstStyle/>
        <a:p>
          <a:endParaRPr lang="en-US"/>
        </a:p>
      </dgm:t>
    </dgm:pt>
    <dgm:pt modelId="{D798B9F9-B446-4CBC-94DD-F0EA5737E6A4}">
      <dgm:prSet phldrT="[Text]"/>
      <dgm:spPr/>
      <dgm:t>
        <a:bodyPr/>
        <a:lstStyle/>
        <a:p>
          <a:pPr>
            <a:buClr>
              <a:srgbClr val="434343"/>
            </a:buClr>
            <a:buSzPts val="1200"/>
            <a:buFont typeface="Open Sans SemiBold"/>
            <a:buNone/>
          </a:pP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Create a family advisory group that can advise or review products for the Tier 1 team</a:t>
          </a:r>
          <a:endParaRPr lang="en-US" dirty="0"/>
        </a:p>
      </dgm:t>
    </dgm:pt>
    <dgm:pt modelId="{9DD06724-A14B-4D9D-8D49-91FC8FFFAB61}" type="parTrans" cxnId="{2468AD03-E36C-4E7F-9C30-05FB1BF3FB74}">
      <dgm:prSet/>
      <dgm:spPr/>
      <dgm:t>
        <a:bodyPr/>
        <a:lstStyle/>
        <a:p>
          <a:endParaRPr lang="en-US"/>
        </a:p>
      </dgm:t>
    </dgm:pt>
    <dgm:pt modelId="{94153CDE-C048-4758-80CC-8244FDE190C6}" type="sibTrans" cxnId="{2468AD03-E36C-4E7F-9C30-05FB1BF3FB74}">
      <dgm:prSet/>
      <dgm:spPr/>
      <dgm:t>
        <a:bodyPr/>
        <a:lstStyle/>
        <a:p>
          <a:endParaRPr lang="en-US"/>
        </a:p>
      </dgm:t>
    </dgm:pt>
    <dgm:pt modelId="{F5F32661-1E3F-4591-9A25-173F025FE30B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Ex. Home Matrix activity or PBIS handout </a:t>
          </a:r>
          <a:endParaRPr lang="en-US"/>
        </a:p>
      </dgm:t>
    </dgm:pt>
    <dgm:pt modelId="{FCB193B2-3B83-481E-A6B9-62770CAE1D1B}" type="parTrans" cxnId="{B3F4A838-B184-4E32-B932-7ED7919D4EC9}">
      <dgm:prSet/>
      <dgm:spPr/>
      <dgm:t>
        <a:bodyPr/>
        <a:lstStyle/>
        <a:p>
          <a:endParaRPr lang="en-US"/>
        </a:p>
      </dgm:t>
    </dgm:pt>
    <dgm:pt modelId="{EECC51BB-9531-446C-9E2A-CF5568A894AB}" type="sibTrans" cxnId="{B3F4A838-B184-4E32-B932-7ED7919D4EC9}">
      <dgm:prSet/>
      <dgm:spPr/>
      <dgm:t>
        <a:bodyPr/>
        <a:lstStyle/>
        <a:p>
          <a:endParaRPr lang="en-US"/>
        </a:p>
      </dgm:t>
    </dgm:pt>
    <dgm:pt modelId="{3F65ECE3-802E-4C7C-9F79-BA1F47E829FB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systems to support multidirectional communication</a:t>
          </a:r>
          <a:endParaRPr kumimoji="0" lang="en-US" b="0" i="0" u="none" strike="noStrike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Hind Vadodara"/>
            <a:cs typeface="Hind Vadodara"/>
            <a:sym typeface="Hind Vadodara"/>
          </a:endParaRPr>
        </a:p>
      </dgm:t>
    </dgm:pt>
    <dgm:pt modelId="{64F48724-396D-4DEC-A18E-245823C17490}" type="parTrans" cxnId="{EA0EAB5F-F30F-4B77-A66F-9D437C3BACDA}">
      <dgm:prSet/>
      <dgm:spPr/>
      <dgm:t>
        <a:bodyPr/>
        <a:lstStyle/>
        <a:p>
          <a:endParaRPr lang="en-US"/>
        </a:p>
      </dgm:t>
    </dgm:pt>
    <dgm:pt modelId="{DD235CAA-DC37-457E-A3BB-848B4EA003C0}" type="sibTrans" cxnId="{EA0EAB5F-F30F-4B77-A66F-9D437C3BACDA}">
      <dgm:prSet/>
      <dgm:spPr/>
      <dgm:t>
        <a:bodyPr/>
        <a:lstStyle/>
        <a:p>
          <a:endParaRPr lang="en-US"/>
        </a:p>
      </dgm:t>
    </dgm:pt>
    <dgm:pt modelId="{30116ED6-2689-4357-A641-D556C8785637}" type="pres">
      <dgm:prSet presAssocID="{3681B264-CC1F-4AEF-B01B-93DCF29639E5}" presName="diagram" presStyleCnt="0">
        <dgm:presLayoutVars>
          <dgm:dir/>
          <dgm:resizeHandles val="exact"/>
        </dgm:presLayoutVars>
      </dgm:prSet>
      <dgm:spPr/>
    </dgm:pt>
    <dgm:pt modelId="{7D388362-ECCC-45AE-9D54-17F5BB6F69B8}" type="pres">
      <dgm:prSet presAssocID="{EF3321C8-CE3B-4949-970C-77279DC5DEFC}" presName="node" presStyleLbl="node1" presStyleIdx="0" presStyleCnt="4">
        <dgm:presLayoutVars>
          <dgm:bulletEnabled val="1"/>
        </dgm:presLayoutVars>
      </dgm:prSet>
      <dgm:spPr/>
    </dgm:pt>
    <dgm:pt modelId="{22CE1908-BBC4-4484-A8B2-E227B0C008CF}" type="pres">
      <dgm:prSet presAssocID="{65F7230F-1D4F-433B-B536-C4D77A724A7B}" presName="sibTrans" presStyleCnt="0"/>
      <dgm:spPr/>
    </dgm:pt>
    <dgm:pt modelId="{CFD9C801-7F0E-49D4-A42C-CE8719135CDE}" type="pres">
      <dgm:prSet presAssocID="{20F08145-FE1C-4912-80DE-724549A5FD54}" presName="node" presStyleLbl="node1" presStyleIdx="1" presStyleCnt="4">
        <dgm:presLayoutVars>
          <dgm:bulletEnabled val="1"/>
        </dgm:presLayoutVars>
      </dgm:prSet>
      <dgm:spPr/>
    </dgm:pt>
    <dgm:pt modelId="{0964B0C0-7F63-4DE3-BBAA-EA95CB9EC46D}" type="pres">
      <dgm:prSet presAssocID="{B043AC22-40CD-4C97-8922-970C0F306C52}" presName="sibTrans" presStyleCnt="0"/>
      <dgm:spPr/>
    </dgm:pt>
    <dgm:pt modelId="{59D608B2-AD75-4242-B3C4-4DD55460FE7C}" type="pres">
      <dgm:prSet presAssocID="{D798B9F9-B446-4CBC-94DD-F0EA5737E6A4}" presName="node" presStyleLbl="node1" presStyleIdx="2" presStyleCnt="4">
        <dgm:presLayoutVars>
          <dgm:bulletEnabled val="1"/>
        </dgm:presLayoutVars>
      </dgm:prSet>
      <dgm:spPr/>
    </dgm:pt>
    <dgm:pt modelId="{417621A7-E620-498A-9C1C-3D7332947E70}" type="pres">
      <dgm:prSet presAssocID="{94153CDE-C048-4758-80CC-8244FDE190C6}" presName="sibTrans" presStyleCnt="0"/>
      <dgm:spPr/>
    </dgm:pt>
    <dgm:pt modelId="{6995FC53-941C-43FF-9A73-80152B47A0A7}" type="pres">
      <dgm:prSet presAssocID="{3F65ECE3-802E-4C7C-9F79-BA1F47E829FB}" presName="node" presStyleLbl="node1" presStyleIdx="3" presStyleCnt="4">
        <dgm:presLayoutVars>
          <dgm:bulletEnabled val="1"/>
        </dgm:presLayoutVars>
      </dgm:prSet>
      <dgm:spPr/>
    </dgm:pt>
  </dgm:ptLst>
  <dgm:cxnLst>
    <dgm:cxn modelId="{2468AD03-E36C-4E7F-9C30-05FB1BF3FB74}" srcId="{3681B264-CC1F-4AEF-B01B-93DCF29639E5}" destId="{D798B9F9-B446-4CBC-94DD-F0EA5737E6A4}" srcOrd="2" destOrd="0" parTransId="{9DD06724-A14B-4D9D-8D49-91FC8FFFAB61}" sibTransId="{94153CDE-C048-4758-80CC-8244FDE190C6}"/>
    <dgm:cxn modelId="{3875BA12-4B79-4299-9147-834024F7B08B}" srcId="{3681B264-CC1F-4AEF-B01B-93DCF29639E5}" destId="{EF3321C8-CE3B-4949-970C-77279DC5DEFC}" srcOrd="0" destOrd="0" parTransId="{2BB2647A-4FBD-4864-8B81-0A5EA789C465}" sibTransId="{65F7230F-1D4F-433B-B536-C4D77A724A7B}"/>
    <dgm:cxn modelId="{B3F4A838-B184-4E32-B932-7ED7919D4EC9}" srcId="{20F08145-FE1C-4912-80DE-724549A5FD54}" destId="{F5F32661-1E3F-4591-9A25-173F025FE30B}" srcOrd="0" destOrd="0" parTransId="{FCB193B2-3B83-481E-A6B9-62770CAE1D1B}" sibTransId="{EECC51BB-9531-446C-9E2A-CF5568A894AB}"/>
    <dgm:cxn modelId="{EA0EAB5F-F30F-4B77-A66F-9D437C3BACDA}" srcId="{3681B264-CC1F-4AEF-B01B-93DCF29639E5}" destId="{3F65ECE3-802E-4C7C-9F79-BA1F47E829FB}" srcOrd="3" destOrd="0" parTransId="{64F48724-396D-4DEC-A18E-245823C17490}" sibTransId="{DD235CAA-DC37-457E-A3BB-848B4EA003C0}"/>
    <dgm:cxn modelId="{20042153-C5DF-4A1E-A484-4F4C7EE8F9E4}" type="presOf" srcId="{3681B264-CC1F-4AEF-B01B-93DCF29639E5}" destId="{30116ED6-2689-4357-A641-D556C8785637}" srcOrd="0" destOrd="0" presId="urn:microsoft.com/office/officeart/2005/8/layout/default"/>
    <dgm:cxn modelId="{5F6AEB9E-B8BF-43C6-84D1-ADED6638C0CA}" type="presOf" srcId="{20F08145-FE1C-4912-80DE-724549A5FD54}" destId="{CFD9C801-7F0E-49D4-A42C-CE8719135CDE}" srcOrd="0" destOrd="0" presId="urn:microsoft.com/office/officeart/2005/8/layout/default"/>
    <dgm:cxn modelId="{4112A4C4-306D-4D67-BA0E-27B1F9843695}" type="presOf" srcId="{D798B9F9-B446-4CBC-94DD-F0EA5737E6A4}" destId="{59D608B2-AD75-4242-B3C4-4DD55460FE7C}" srcOrd="0" destOrd="0" presId="urn:microsoft.com/office/officeart/2005/8/layout/default"/>
    <dgm:cxn modelId="{C6C024C7-3F10-4248-B956-720AE540908D}" srcId="{3681B264-CC1F-4AEF-B01B-93DCF29639E5}" destId="{20F08145-FE1C-4912-80DE-724549A5FD54}" srcOrd="1" destOrd="0" parTransId="{B0640FDE-C370-4996-8AED-3DDBA5C391C7}" sibTransId="{B043AC22-40CD-4C97-8922-970C0F306C52}"/>
    <dgm:cxn modelId="{2162F1CC-FB1B-4663-A51C-B784A4CF8ADA}" type="presOf" srcId="{F5F32661-1E3F-4591-9A25-173F025FE30B}" destId="{CFD9C801-7F0E-49D4-A42C-CE8719135CDE}" srcOrd="0" destOrd="1" presId="urn:microsoft.com/office/officeart/2005/8/layout/default"/>
    <dgm:cxn modelId="{54B584CE-315A-4ADC-BE5B-50E21C1D89FC}" type="presOf" srcId="{3F65ECE3-802E-4C7C-9F79-BA1F47E829FB}" destId="{6995FC53-941C-43FF-9A73-80152B47A0A7}" srcOrd="0" destOrd="0" presId="urn:microsoft.com/office/officeart/2005/8/layout/default"/>
    <dgm:cxn modelId="{D2846CF6-ECA2-4511-A49E-CF1FECB0E302}" type="presOf" srcId="{EF3321C8-CE3B-4949-970C-77279DC5DEFC}" destId="{7D388362-ECCC-45AE-9D54-17F5BB6F69B8}" srcOrd="0" destOrd="0" presId="urn:microsoft.com/office/officeart/2005/8/layout/default"/>
    <dgm:cxn modelId="{EB521D55-B88E-4A96-A933-C03DAE728431}" type="presParOf" srcId="{30116ED6-2689-4357-A641-D556C8785637}" destId="{7D388362-ECCC-45AE-9D54-17F5BB6F69B8}" srcOrd="0" destOrd="0" presId="urn:microsoft.com/office/officeart/2005/8/layout/default"/>
    <dgm:cxn modelId="{D0285EA8-48BF-492B-83A4-4F7CCF67DB47}" type="presParOf" srcId="{30116ED6-2689-4357-A641-D556C8785637}" destId="{22CE1908-BBC4-4484-A8B2-E227B0C008CF}" srcOrd="1" destOrd="0" presId="urn:microsoft.com/office/officeart/2005/8/layout/default"/>
    <dgm:cxn modelId="{C2BD99B4-BC68-4326-89CE-FEBD334AEE1C}" type="presParOf" srcId="{30116ED6-2689-4357-A641-D556C8785637}" destId="{CFD9C801-7F0E-49D4-A42C-CE8719135CDE}" srcOrd="2" destOrd="0" presId="urn:microsoft.com/office/officeart/2005/8/layout/default"/>
    <dgm:cxn modelId="{ED8A7775-DC98-4979-9FD5-FDAD9BC29975}" type="presParOf" srcId="{30116ED6-2689-4357-A641-D556C8785637}" destId="{0964B0C0-7F63-4DE3-BBAA-EA95CB9EC46D}" srcOrd="3" destOrd="0" presId="urn:microsoft.com/office/officeart/2005/8/layout/default"/>
    <dgm:cxn modelId="{E3665F01-EE08-4B36-A2BC-A2D56F29B0B9}" type="presParOf" srcId="{30116ED6-2689-4357-A641-D556C8785637}" destId="{59D608B2-AD75-4242-B3C4-4DD55460FE7C}" srcOrd="4" destOrd="0" presId="urn:microsoft.com/office/officeart/2005/8/layout/default"/>
    <dgm:cxn modelId="{BAF1BCEB-3AA1-4A8B-9B19-A0C4537C4F22}" type="presParOf" srcId="{30116ED6-2689-4357-A641-D556C8785637}" destId="{417621A7-E620-498A-9C1C-3D7332947E70}" srcOrd="5" destOrd="0" presId="urn:microsoft.com/office/officeart/2005/8/layout/default"/>
    <dgm:cxn modelId="{A43B6315-2D63-49C2-907E-8C0101EE6093}" type="presParOf" srcId="{30116ED6-2689-4357-A641-D556C8785637}" destId="{6995FC53-941C-43FF-9A73-80152B47A0A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8C1B88A3-156D-4724-9BBF-5DF0230BCAA1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dirty="0">
              <a:latin typeface="+mn-lt"/>
              <a:cs typeface="Hind Vadodara" panose="020B0604020202020204" charset="0"/>
            </a:rPr>
            <a:t> </a:t>
          </a:r>
          <a:r>
            <a:rPr lang="en-US" sz="1800" b="0" i="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</dgm:pt>
    <dgm:pt modelId="{4E9A0953-5B9F-4750-9864-81A49B7CEF32}" type="parTrans" cxnId="{BF461E96-D79A-4681-8212-035787539A7A}">
      <dgm:prSet/>
      <dgm:spPr/>
      <dgm:t>
        <a:bodyPr/>
        <a:lstStyle/>
        <a:p>
          <a:endParaRPr lang="en-US"/>
        </a:p>
      </dgm:t>
    </dgm:pt>
    <dgm:pt modelId="{531A1D0D-BFB4-4B4E-B4C0-34CAF2258ABE}" type="sibTrans" cxnId="{BF461E96-D79A-4681-8212-035787539A7A}">
      <dgm:prSet/>
      <dgm:spPr/>
      <dgm:t>
        <a:bodyPr/>
        <a:lstStyle/>
        <a:p>
          <a:endParaRPr lang="en-US"/>
        </a:p>
      </dgm:t>
    </dgm:pt>
    <dgm:pt modelId="{83E768ED-8A93-4927-A2E5-2EFF15ABCD84}">
      <dgm:prSet phldr="0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Consider some ways to improve Staff Morale</a:t>
          </a:r>
        </a:p>
      </dgm:t>
    </dgm:pt>
    <dgm:pt modelId="{3536D163-CB3E-4FBC-9879-ADEBCB1C750B}" type="parTrans" cxnId="{8491E9F8-974D-4C0B-A019-A4B6F89201E7}">
      <dgm:prSet/>
      <dgm:spPr/>
    </dgm:pt>
    <dgm:pt modelId="{7459747A-0F60-480F-B710-3076286688F5}" type="sibTrans" cxnId="{8491E9F8-974D-4C0B-A019-A4B6F89201E7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ScaleX="99778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C361CA63-61CA-4EA4-9D7D-5A59F976444C}" type="presOf" srcId="{83E768ED-8A93-4927-A2E5-2EFF15ABCD84}" destId="{183C8042-F222-4C5B-948A-CA63CABAB28E}" srcOrd="0" destOrd="3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BF461E96-D79A-4681-8212-035787539A7A}" srcId="{76937503-7550-41B3-8D88-C860E600B4A5}" destId="{8C1B88A3-156D-4724-9BBF-5DF0230BCAA1}" srcOrd="2" destOrd="0" parTransId="{4E9A0953-5B9F-4750-9864-81A49B7CEF32}" sibTransId="{531A1D0D-BFB4-4B4E-B4C0-34CAF2258ABE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54519BD1-4555-49C7-9C47-FA77F7586F87}" type="presOf" srcId="{8C1B88A3-156D-4724-9BBF-5DF0230BCAA1}" destId="{CDAAD9AB-76BA-4F20-9C80-4020D86AF54F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8491E9F8-974D-4C0B-A019-A4B6F89201E7}" srcId="{88926E0B-BFF6-E944-B1DF-44240C496CA1}" destId="{83E768ED-8A93-4927-A2E5-2EFF15ABCD84}" srcOrd="3" destOrd="0" parTransId="{3536D163-CB3E-4FBC-9879-ADEBCB1C750B}" sibTransId="{7459747A-0F60-480F-B710-3076286688F5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17974"/>
          <a:ext cx="11543467" cy="1786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895" tIns="437388" rIns="897895" bIns="1422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kern="120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1800" b="0" i="0" kern="120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</dsp:txBody>
      <dsp:txXfrm>
        <a:off x="87188" y="605162"/>
        <a:ext cx="11369091" cy="1611674"/>
      </dsp:txXfrm>
    </dsp:sp>
    <dsp:sp modelId="{24EE546A-203E-45A1-AB96-5A4CB77AC5EC}">
      <dsp:nvSpPr>
        <dsp:cNvPr id="0" name=""/>
        <dsp:cNvSpPr/>
      </dsp:nvSpPr>
      <dsp:spPr>
        <a:xfrm>
          <a:off x="578457" y="208014"/>
          <a:ext cx="809840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100" tIns="0" rIns="30610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21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608719" y="238276"/>
        <a:ext cx="8037881" cy="559396"/>
      </dsp:txXfrm>
    </dsp:sp>
    <dsp:sp modelId="{183C8042-F222-4C5B-948A-CA63CABAB28E}">
      <dsp:nvSpPr>
        <dsp:cNvPr id="0" name=""/>
        <dsp:cNvSpPr/>
      </dsp:nvSpPr>
      <dsp:spPr>
        <a:xfrm>
          <a:off x="0" y="2727384"/>
          <a:ext cx="11569151" cy="2513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895" tIns="437388" rIns="89789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 Consider some ways to improve Staff Morale</a:t>
          </a:r>
        </a:p>
      </dsp:txBody>
      <dsp:txXfrm>
        <a:off x="122709" y="2850093"/>
        <a:ext cx="11323733" cy="2268282"/>
      </dsp:txXfrm>
    </dsp:sp>
    <dsp:sp modelId="{3EE32B02-DB9E-4A32-B892-2B06787A9E31}">
      <dsp:nvSpPr>
        <dsp:cNvPr id="0" name=""/>
        <dsp:cNvSpPr/>
      </dsp:nvSpPr>
      <dsp:spPr>
        <a:xfrm>
          <a:off x="578457" y="2417424"/>
          <a:ext cx="8098405" cy="6199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100" tIns="0" rIns="30610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ind Vadodara"/>
              <a:cs typeface="Hind Vadodara"/>
            </a:rPr>
            <a:t>Coaches’</a:t>
          </a:r>
          <a:r>
            <a:rPr lang="en-US" sz="2100" kern="1200" dirty="0">
              <a:latin typeface="Hind Vadodara"/>
              <a:cs typeface="Hind Vadodara"/>
            </a:rPr>
            <a:t> T</a:t>
          </a:r>
          <a:r>
            <a:rPr lang="en-US" sz="2100" b="0" i="0" kern="1200" dirty="0">
              <a:latin typeface="Hind Vadodara"/>
              <a:cs typeface="Hind Vadodara"/>
            </a:rPr>
            <a:t>asks:</a:t>
          </a:r>
          <a:endParaRPr lang="en-US" sz="2100" kern="1200" dirty="0">
            <a:latin typeface="Hind Vadodara"/>
            <a:cs typeface="Hind Vadodara"/>
          </a:endParaRPr>
        </a:p>
      </dsp:txBody>
      <dsp:txXfrm>
        <a:off x="608719" y="2447686"/>
        <a:ext cx="8037881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9B6E-2822-414E-BDFA-F8B22FD00CF4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94729-255A-594D-B187-0404005DEF2E}">
      <dsp:nvSpPr>
        <dsp:cNvPr id="0" name=""/>
        <dsp:cNvSpPr/>
      </dsp:nvSpPr>
      <dsp:spPr>
        <a:xfrm>
          <a:off x="628203" y="304959"/>
          <a:ext cx="8597200" cy="1200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203" y="304959"/>
        <a:ext cx="8597200" cy="1200466"/>
      </dsp:txXfrm>
    </dsp:sp>
    <dsp:sp modelId="{A2897599-91FA-E445-863A-B990A0B9CBD7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25BA-EF85-4B3E-82D5-C43062FD153D}">
      <dsp:nvSpPr>
        <dsp:cNvPr id="0" name=""/>
        <dsp:cNvSpPr/>
      </dsp:nvSpPr>
      <dsp:spPr>
        <a:xfrm>
          <a:off x="957241" y="1609432"/>
          <a:ext cx="8268162" cy="1307098"/>
        </a:xfrm>
        <a:prstGeom prst="rect">
          <a:avLst/>
        </a:prstGeom>
        <a:solidFill>
          <a:schemeClr val="accent5">
            <a:hueOff val="1522731"/>
            <a:satOff val="-2628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241" y="1609432"/>
        <a:ext cx="8268162" cy="1307098"/>
      </dsp:txXfrm>
    </dsp:sp>
    <dsp:sp modelId="{E93FA1AF-9A84-4F53-8052-1D9D8B27860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22731"/>
              <a:satOff val="-26280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AA2E-F54D-4008-97F0-F83A13C4A81D}">
      <dsp:nvSpPr>
        <dsp:cNvPr id="0" name=""/>
        <dsp:cNvSpPr/>
      </dsp:nvSpPr>
      <dsp:spPr>
        <a:xfrm>
          <a:off x="628203" y="3049883"/>
          <a:ext cx="8597200" cy="1141773"/>
        </a:xfrm>
        <a:prstGeom prst="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sp:txBody>
      <dsp:txXfrm>
        <a:off x="628203" y="3049883"/>
        <a:ext cx="8597200" cy="1141773"/>
      </dsp:txXfrm>
    </dsp:sp>
    <dsp:sp modelId="{C95EA6BA-36F3-6940-ADE6-CF43F28ACD74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8362-ECCC-45AE-9D54-17F5BB6F69B8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family representation on the Tier 1 team </a:t>
          </a:r>
          <a:endParaRPr lang="en-US" sz="2600" kern="1200" dirty="0"/>
        </a:p>
      </dsp:txBody>
      <dsp:txXfrm>
        <a:off x="992" y="194138"/>
        <a:ext cx="3869531" cy="2321718"/>
      </dsp:txXfrm>
    </dsp:sp>
    <dsp:sp modelId="{CFD9C801-7F0E-49D4-A42C-CE8719135CDE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</a:pPr>
          <a:r>
            <a: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Develop or review family-friendly PBIS materials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Ex. Home Matrix activity or PBIS handout </a:t>
          </a:r>
          <a:endParaRPr lang="en-US" sz="2000" kern="1200"/>
        </a:p>
      </dsp:txBody>
      <dsp:txXfrm>
        <a:off x="4257476" y="194138"/>
        <a:ext cx="3869531" cy="2321718"/>
      </dsp:txXfrm>
    </dsp:sp>
    <dsp:sp modelId="{59D608B2-AD75-4242-B3C4-4DD55460FE7C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434343"/>
            </a:buClr>
            <a:buSzPts val="1200"/>
            <a:buFont typeface="Open Sans SemiBold"/>
            <a:buNone/>
          </a:pPr>
          <a:r>
            <a: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Create a family advisory group that can advise or review products for the Tier 1 team</a:t>
          </a:r>
          <a:endParaRPr lang="en-US" sz="2600" kern="1200" dirty="0"/>
        </a:p>
      </dsp:txBody>
      <dsp:txXfrm>
        <a:off x="992" y="2902810"/>
        <a:ext cx="3869531" cy="2321718"/>
      </dsp:txXfrm>
    </dsp:sp>
    <dsp:sp modelId="{6995FC53-941C-43FF-9A73-80152B47A0A7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systems to support multidirectional communication</a:t>
          </a:r>
          <a:endParaRPr kumimoji="0" lang="en-US" sz="26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Hind Vadodara"/>
            <a:cs typeface="Hind Vadodara"/>
            <a:sym typeface="Hind Vadodara"/>
          </a:endParaRPr>
        </a:p>
      </dsp:txBody>
      <dsp:txXfrm>
        <a:off x="4257476" y="2902810"/>
        <a:ext cx="3869531" cy="232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19524"/>
          <a:ext cx="9877026" cy="1786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273" tIns="437388" rIns="768273" bIns="1422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kern="120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1800" b="0" i="0" kern="120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</dsp:txBody>
      <dsp:txXfrm>
        <a:off x="87188" y="406712"/>
        <a:ext cx="9702650" cy="1611674"/>
      </dsp:txXfrm>
    </dsp:sp>
    <dsp:sp modelId="{24EE546A-203E-45A1-AB96-5A4CB77AC5EC}">
      <dsp:nvSpPr>
        <dsp:cNvPr id="0" name=""/>
        <dsp:cNvSpPr/>
      </dsp:nvSpPr>
      <dsp:spPr>
        <a:xfrm>
          <a:off x="494950" y="9564"/>
          <a:ext cx="6929301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1911" tIns="0" rIns="26191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21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525212" y="39826"/>
        <a:ext cx="6868777" cy="559396"/>
      </dsp:txXfrm>
    </dsp:sp>
    <dsp:sp modelId="{183C8042-F222-4C5B-948A-CA63CABAB28E}">
      <dsp:nvSpPr>
        <dsp:cNvPr id="0" name=""/>
        <dsp:cNvSpPr/>
      </dsp:nvSpPr>
      <dsp:spPr>
        <a:xfrm>
          <a:off x="0" y="2528934"/>
          <a:ext cx="9899002" cy="29105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273" tIns="437388" rIns="768273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Consider some ways to improve Staff Morale</a:t>
          </a:r>
        </a:p>
      </dsp:txBody>
      <dsp:txXfrm>
        <a:off x="142084" y="2671018"/>
        <a:ext cx="9614834" cy="2626431"/>
      </dsp:txXfrm>
    </dsp:sp>
    <dsp:sp modelId="{3EE32B02-DB9E-4A32-B892-2B06787A9E31}">
      <dsp:nvSpPr>
        <dsp:cNvPr id="0" name=""/>
        <dsp:cNvSpPr/>
      </dsp:nvSpPr>
      <dsp:spPr>
        <a:xfrm>
          <a:off x="494950" y="2218974"/>
          <a:ext cx="6929301" cy="6199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1911" tIns="0" rIns="26191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ind Vadodara"/>
              <a:cs typeface="Hind Vadodara"/>
            </a:rPr>
            <a:t>Coaches’</a:t>
          </a:r>
          <a:r>
            <a:rPr lang="en-US" sz="2100" kern="1200" dirty="0">
              <a:latin typeface="Hind Vadodara"/>
              <a:cs typeface="Hind Vadodara"/>
            </a:rPr>
            <a:t> T</a:t>
          </a:r>
          <a:r>
            <a:rPr lang="en-US" sz="2100" b="0" i="0" kern="1200" dirty="0">
              <a:latin typeface="Hind Vadodara"/>
              <a:cs typeface="Hind Vadodara"/>
            </a:rPr>
            <a:t>asks:</a:t>
          </a:r>
          <a:endParaRPr lang="en-US" sz="2100" kern="1200" dirty="0">
            <a:latin typeface="Hind Vadodara"/>
            <a:cs typeface="Hind Vadodara"/>
          </a:endParaRPr>
        </a:p>
      </dsp:txBody>
      <dsp:txXfrm>
        <a:off x="525212" y="2249236"/>
        <a:ext cx="686877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enhancing-family-school-collaboration-diverse-familie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us.mimecast.com/s/c6GUCv2v5pc704zAFyMtnc?domain=urldefense.co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co1.qualtrics.com/jfe/form/SV_cGVCgkHJ7l6SApE&#160;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enhancing-family-school-collaboration-diverse-famili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42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77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51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38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E5B1D-8B8A-8244-7495-67AC6FF1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B7471-3945-1C56-ADB2-09598B070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B083A-BFD3-8B85-C6E5-30A28495E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https://sebacademy.edc.org/11-easy-tips-really-engage-families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0115F-D39D-4586-FF8D-FEF285AD0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95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3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4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https://sebacademy.edc.org/pbis-feedback-input-survey-manual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they did not do the survey they can review it now…or they can discuss one action item the identified to work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93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https://www.pbis.org/resource/teaching-social-emotional-competencies-within-a-pbis-framework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7EC2-2925-1DA5-57D4-206FAAD34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1F2A4-569A-465C-0CFC-F194DF6DF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94638-9DE0-4E67-19C0-C04B7B4BE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https://www.pbisrewards.com/blog/5-ways-to-boost-staff-morale/</a:t>
            </a:r>
          </a:p>
          <a:p>
            <a:endParaRPr lang="en-US" dirty="0"/>
          </a:p>
          <a:p>
            <a:r>
              <a:rPr lang="en-US" dirty="0"/>
              <a:t>https://www.studiesweekly.com/boost-team-morale/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1E7BD-8E69-2BCD-F891-4BC59532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E7AE-C240-DAB4-EFD8-6676CB4D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34112-DFFD-5F5C-10D4-46964BC9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C85EF-6C84-816C-1D22-9505F7163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https://www.pbisrewards.com/blog/5-ways-to-boost-staff-morale/</a:t>
            </a:r>
          </a:p>
          <a:p>
            <a:endParaRPr lang="en-US" sz="1600" dirty="0"/>
          </a:p>
          <a:p>
            <a:r>
              <a:rPr lang="en-US" sz="1600" dirty="0"/>
              <a:t>https://www.studiesweekly.com/boost-team-morale/</a:t>
            </a:r>
          </a:p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ACA5-06F2-F6D3-924D-586CB54BA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01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842D-B3C2-5700-CC68-C9360CEC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4F595-BC0E-4822-7018-61FB65D6C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3C99C-D86F-4FBC-471F-B172DB2E5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831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11-easy-tips-really-engage-families - https://sebacademy.edc.org/11-easy-tips-really-engage-families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Enhancing Family-School Collaboration with Diverse Families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 -</a:t>
            </a:r>
            <a:r>
              <a:rPr lang="en-US" dirty="0"/>
              <a:t>https://sebacademy.edc.org/enhancing-family-school-collaboration-diverse-families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 &amp; Input Surveys (FIS) Manual - https://sebacademy.edc.org/pbis-feedback-input-survey-manual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02020"/>
                </a:solidFill>
                <a:effectLst/>
                <a:latin typeface="var(--e-global-typography-primary-font-family)"/>
              </a:rPr>
              <a:t>5 Ways School Leaders Can Boost Team Morale </a:t>
            </a:r>
            <a:r>
              <a:rPr lang="en-US" dirty="0"/>
              <a:t>https://www.studiesweekly.com/boost-team-morale/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5 Ways to Boost Staff Morale </a:t>
            </a:r>
            <a:r>
              <a:rPr lang="en-US" b="0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https</a:t>
            </a:r>
            <a:r>
              <a:rPr lang="en-US" b="0" dirty="0"/>
              <a:t>://</a:t>
            </a:r>
            <a:r>
              <a:rPr lang="en-US" dirty="0"/>
              <a:t>www.pbisrewards.com/blog/5-ways-to-boost-staff-morale/</a:t>
            </a:r>
          </a:p>
        </p:txBody>
      </p:sp>
    </p:spTree>
    <p:extLst>
      <p:ext uri="{BB962C8B-B14F-4D97-AF65-F5344CB8AC3E}">
        <p14:creationId xmlns:p14="http://schemas.microsoft.com/office/powerpoint/2010/main" val="3354293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fr-FR" sz="3200" dirty="0">
                <a:cs typeface="Calibri"/>
                <a:hlinkClick r:id="rId3"/>
              </a:rPr>
              <a:t>ATTENDANCE:  https://edc.co1.qualtrics.com/jfe/form/SV_81vbI1jl3cwmLY2 </a:t>
            </a:r>
            <a:endParaRPr lang="en-US" sz="3200" dirty="0"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5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99FF"/>
                </a:solidFill>
              </a:rPr>
              <a:t>REGISTER FOR ALL EVENTS HERE </a:t>
            </a:r>
            <a:r>
              <a:rPr lang="en-US" dirty="0">
                <a:solidFill>
                  <a:srgbClr val="FFFF00"/>
                </a:solidFill>
              </a:rPr>
              <a:t>https://sebacademy.edc.org/upcoming-events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3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11-easy-tips-really-engage-families - https://sebacademy.edc.org/11-easy-tips-really-engage-families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Enhancing Family-School Collaboration with Diverse Families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 -</a:t>
            </a:r>
            <a:r>
              <a:rPr lang="en-US" dirty="0"/>
              <a:t>https://sebacademy.edc.org/enhancing-family-school-collaboration-diverse-families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 &amp; Input Surveys (FIS) Manual - https://sebacademy.edc.org/pbis-feedback-input-survey-manual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02020"/>
                </a:solidFill>
                <a:effectLst/>
                <a:latin typeface="var(--e-global-typography-primary-font-family)"/>
              </a:rPr>
              <a:t>5 Ways School Leaders Can Boost Team Morale </a:t>
            </a:r>
            <a:r>
              <a:rPr lang="en-US" dirty="0"/>
              <a:t>https://www.studiesweekly.com/boost-team-morale/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5 Ways to Boost Staff Morale </a:t>
            </a:r>
            <a:r>
              <a:rPr lang="en-US" b="0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https</a:t>
            </a:r>
            <a:r>
              <a:rPr lang="en-US" b="0" dirty="0"/>
              <a:t>://</a:t>
            </a:r>
            <a:r>
              <a:rPr lang="en-US" dirty="0"/>
              <a:t>www.pbisrewards.com/blog/5-ways-to-boost-staff-morale/</a:t>
            </a:r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E677-0679-3897-C349-FC2F36C3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93781-7B3E-335F-7BE6-F3FFE9029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44334-AC29-0D6A-8866-E2027F7B1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C322-892B-762E-2342-38912BB48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8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81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5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5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5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5"/>
          <p:cNvSpPr txBox="1">
            <a:spLocks noGrp="1"/>
          </p:cNvSpPr>
          <p:nvPr>
            <p:ph type="title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8" name="Google Shape;148;p105"/>
          <p:cNvSpPr txBox="1">
            <a:spLocks noGrp="1"/>
          </p:cNvSpPr>
          <p:nvPr>
            <p:ph type="title" idx="7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9" name="Google Shape;149;p105"/>
          <p:cNvSpPr txBox="1">
            <a:spLocks noGrp="1"/>
          </p:cNvSpPr>
          <p:nvPr>
            <p:ph type="title" idx="8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50" name="Google Shape;150;p105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05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05"/>
          <p:cNvSpPr txBox="1">
            <a:spLocks noGrp="1"/>
          </p:cNvSpPr>
          <p:nvPr>
            <p:ph type="title" idx="14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153" name="Google Shape;153;p105"/>
          <p:cNvGrpSpPr/>
          <p:nvPr/>
        </p:nvGrpSpPr>
        <p:grpSpPr>
          <a:xfrm>
            <a:off x="7137400" y="0"/>
            <a:ext cx="5876742" cy="6858107"/>
            <a:chOff x="5353050" y="0"/>
            <a:chExt cx="4407557" cy="5143580"/>
          </a:xfrm>
        </p:grpSpPr>
        <p:sp>
          <p:nvSpPr>
            <p:cNvPr id="154" name="Google Shape;154;p105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5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5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5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5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05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3046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538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93874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9074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081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15998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19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8902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39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92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223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2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23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59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63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89491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844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64995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3703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1940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9953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5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2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80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5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3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3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3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3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3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3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3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3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3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90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5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5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39" name="Google Shape;39;p85"/>
          <p:cNvGrpSpPr/>
          <p:nvPr/>
        </p:nvGrpSpPr>
        <p:grpSpPr>
          <a:xfrm>
            <a:off x="9" y="3779033"/>
            <a:ext cx="2766825" cy="3079022"/>
            <a:chOff x="6" y="2834274"/>
            <a:chExt cx="2075119" cy="2309266"/>
          </a:xfrm>
        </p:grpSpPr>
        <p:sp>
          <p:nvSpPr>
            <p:cNvPr id="40" name="Google Shape;40;p85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5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5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8299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52" name="Google Shape;52;p8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8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087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8"/>
          <p:cNvGrpSpPr/>
          <p:nvPr/>
        </p:nvGrpSpPr>
        <p:grpSpPr>
          <a:xfrm rot="10800000">
            <a:off x="-1448046" y="-36983"/>
            <a:ext cx="4029682" cy="4702604"/>
            <a:chOff x="5353050" y="0"/>
            <a:chExt cx="4407557" cy="5143580"/>
          </a:xfrm>
        </p:grpSpPr>
        <p:sp>
          <p:nvSpPr>
            <p:cNvPr id="59" name="Google Shape;59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88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6" name="Google Shape;66;p88"/>
          <p:cNvSpPr txBox="1">
            <a:spLocks noGrp="1"/>
          </p:cNvSpPr>
          <p:nvPr>
            <p:ph type="title" idx="2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grpSp>
        <p:nvGrpSpPr>
          <p:cNvPr id="67" name="Google Shape;67;p88"/>
          <p:cNvGrpSpPr/>
          <p:nvPr/>
        </p:nvGrpSpPr>
        <p:grpSpPr>
          <a:xfrm rot="10800000" flipH="1">
            <a:off x="2230012" y="-1214671"/>
            <a:ext cx="11525470" cy="8072677"/>
            <a:chOff x="5353050" y="0"/>
            <a:chExt cx="4407557" cy="5143580"/>
          </a:xfrm>
        </p:grpSpPr>
        <p:sp>
          <p:nvSpPr>
            <p:cNvPr id="68" name="Google Shape;68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73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75" name="Google Shape;75;p91"/>
          <p:cNvGrpSpPr/>
          <p:nvPr/>
        </p:nvGrpSpPr>
        <p:grpSpPr>
          <a:xfrm>
            <a:off x="10" y="3779034"/>
            <a:ext cx="2766825" cy="3079022"/>
            <a:chOff x="6" y="2834274"/>
            <a:chExt cx="2075119" cy="2309266"/>
          </a:xfrm>
        </p:grpSpPr>
        <p:sp>
          <p:nvSpPr>
            <p:cNvPr id="76" name="Google Shape;76;p9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9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80" name="Google Shape;80;p9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1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2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9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85" name="Google Shape;85;p92"/>
          <p:cNvGrpSpPr/>
          <p:nvPr/>
        </p:nvGrpSpPr>
        <p:grpSpPr>
          <a:xfrm>
            <a:off x="3" y="4738023"/>
            <a:ext cx="1904959" cy="2119906"/>
            <a:chOff x="6" y="2834274"/>
            <a:chExt cx="2075119" cy="2309266"/>
          </a:xfrm>
        </p:grpSpPr>
        <p:sp>
          <p:nvSpPr>
            <p:cNvPr id="86" name="Google Shape;86;p9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92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90" name="Google Shape;90;p9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143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6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19" name="Google Shape;119;p96"/>
          <p:cNvGrpSpPr/>
          <p:nvPr/>
        </p:nvGrpSpPr>
        <p:grpSpPr>
          <a:xfrm rot="10800000">
            <a:off x="9425173" y="12"/>
            <a:ext cx="2766825" cy="3079022"/>
            <a:chOff x="6" y="2834274"/>
            <a:chExt cx="2075119" cy="2309266"/>
          </a:xfrm>
        </p:grpSpPr>
        <p:sp>
          <p:nvSpPr>
            <p:cNvPr id="120" name="Google Shape;120;p9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96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124" name="Google Shape;124;p9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9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13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1" r:id="rId3"/>
    <p:sldLayoutId id="2147483762" r:id="rId4"/>
    <p:sldLayoutId id="2147483764" r:id="rId5"/>
    <p:sldLayoutId id="2147483765" r:id="rId6"/>
    <p:sldLayoutId id="2147483767" r:id="rId7"/>
    <p:sldLayoutId id="2147483769" r:id="rId8"/>
    <p:sldLayoutId id="2147483770" r:id="rId9"/>
    <p:sldLayoutId id="2147483771" r:id="rId10"/>
    <p:sldLayoutId id="2147483773" r:id="rId11"/>
    <p:sldLayoutId id="21474837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256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3894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516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7.xml"/><Relationship Id="rId1" Type="http://schemas.openxmlformats.org/officeDocument/2006/relationships/video" Target="https://www.youtube.com/embed/2Bh1Z4suwh0?feature=oembed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rewards.com/blog/5-ways-to-boost-staff-morale/" TargetMode="External"/><Relationship Id="rId3" Type="http://schemas.openxmlformats.org/officeDocument/2006/relationships/hyperlink" Target="https://sebacademy.edc.org/family-school-practices-survey" TargetMode="External"/><Relationship Id="rId7" Type="http://schemas.openxmlformats.org/officeDocument/2006/relationships/hyperlink" Target="https://www.studiesweekly.com/boost-team-moral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sebacademy.edc.org/pbis-feedback-input-survey-manual" TargetMode="External"/><Relationship Id="rId5" Type="http://schemas.openxmlformats.org/officeDocument/2006/relationships/hyperlink" Target="https://sebacademy.edc.org/enhancing-family-school-collaboration-diverse-families" TargetMode="External"/><Relationship Id="rId4" Type="http://schemas.openxmlformats.org/officeDocument/2006/relationships/hyperlink" Target="https://sebacademy.edc.org/11-easy-tips-really-engage-families" TargetMode="External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nepbis.org/foru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6.png"/><Relationship Id="rId4" Type="http://schemas.openxmlformats.org/officeDocument/2006/relationships/hyperlink" Target="https://sebacademy.edc.org/upcoming-even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rewards.com/blog/5-ways-to-boost-staff-morale/" TargetMode="External"/><Relationship Id="rId3" Type="http://schemas.openxmlformats.org/officeDocument/2006/relationships/hyperlink" Target="https://sebacademy.edc.org/family-school-practices-survey" TargetMode="External"/><Relationship Id="rId7" Type="http://schemas.openxmlformats.org/officeDocument/2006/relationships/hyperlink" Target="https://www.studiesweekly.com/boost-team-moral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sebacademy.edc.org/pbis-feedback-input-survey-manual" TargetMode="External"/><Relationship Id="rId5" Type="http://schemas.openxmlformats.org/officeDocument/2006/relationships/hyperlink" Target="https://sebacademy.edc.org/enhancing-family-school-collaboration-diverse-families" TargetMode="External"/><Relationship Id="rId4" Type="http://schemas.openxmlformats.org/officeDocument/2006/relationships/hyperlink" Target="https://sebacademy.edc.org/11-easy-tips-really-engage-families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Coaches’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March 2024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Michelle Pratt and Christine Downs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1536700"/>
            <a:ext cx="7705092" cy="41434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is one piece of data you have used this year for decision making?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How well did the process go for your team?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Did you present to staff?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How did staff respond?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are your barriers to using data?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0" y="343098"/>
            <a:ext cx="10587607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Data Based Decision Making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</a:p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Coach Chat</a:t>
            </a: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590681" y="14874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Continuing Topic: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School-Family Partnerships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Family-School Partnerships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E5D3F91-B5BC-66FF-2D0B-889E9231E9F9}"/>
              </a:ext>
            </a:extLst>
          </p:cNvPr>
          <p:cNvGraphicFramePr>
            <a:graphicFrameLocks/>
          </p:cNvGraphicFramePr>
          <p:nvPr/>
        </p:nvGraphicFramePr>
        <p:xfrm>
          <a:off x="1129651" y="1570351"/>
          <a:ext cx="92878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45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9" y="406137"/>
            <a:ext cx="10456906" cy="876595"/>
          </a:xfrm>
        </p:spPr>
        <p:txBody>
          <a:bodyPr/>
          <a:lstStyle/>
          <a:p>
            <a:r>
              <a:rPr lang="en-US" dirty="0"/>
              <a:t>Include Families in Creating Products and in Acknowledgments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22155-55EB-F11C-6288-322ABFBB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03" y="2457450"/>
            <a:ext cx="5121602" cy="2784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933299-D9CC-6DF9-A45F-75371257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698" y="1196627"/>
            <a:ext cx="3925977" cy="5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space for ALL Families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E6AAE80-78AF-3A60-FE3C-D74D39B3C345}"/>
              </a:ext>
            </a:extLst>
          </p:cNvPr>
          <p:cNvSpPr txBox="1">
            <a:spLocks/>
          </p:cNvSpPr>
          <p:nvPr/>
        </p:nvSpPr>
        <p:spPr>
          <a:xfrm>
            <a:off x="490441" y="1743653"/>
            <a:ext cx="6686832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the language of the materials you provide </a:t>
            </a: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how you interact with families </a:t>
            </a: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23496-28FC-6AFB-62CE-BC1AF7EC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184" y="1558429"/>
            <a:ext cx="3809583" cy="4930048"/>
          </a:xfrm>
          <a:prstGeom prst="rect">
            <a:avLst/>
          </a:prstGeom>
        </p:spPr>
      </p:pic>
      <p:pic>
        <p:nvPicPr>
          <p:cNvPr id="2052" name="Picture 4" descr="PBIS Posters English and Spanish ~ The Lorax by Fabulosa Teacher">
            <a:extLst>
              <a:ext uri="{FF2B5EF4-FFF2-40B4-BE49-F238E27FC236}">
                <a16:creationId xmlns:a16="http://schemas.microsoft.com/office/drawing/2014/main" id="{03D2854B-A353-8A2F-6998-5F3A7568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78" y="4666057"/>
            <a:ext cx="2784794" cy="20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74" y="302363"/>
            <a:ext cx="11708851" cy="845600"/>
          </a:xfrm>
        </p:spPr>
        <p:txBody>
          <a:bodyPr/>
          <a:lstStyle/>
          <a:p>
            <a:r>
              <a:rPr lang="en-US" dirty="0"/>
              <a:t>How do we engage and partner with families?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3DC79FC-41F6-004A-EF9C-EE027DD4E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266824"/>
              </p:ext>
            </p:extLst>
          </p:nvPr>
        </p:nvGraphicFramePr>
        <p:xfrm>
          <a:off x="3343349" y="13130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67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0CF89-A608-9082-9531-8E6DE9850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0C6FE5C-F9EF-EA3B-96A4-3727B3CF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Easy Tips to Really Engage with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DC0B9-3BF2-3701-D6F1-73CD0A5D75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64100" y="1824922"/>
            <a:ext cx="6870700" cy="3657600"/>
          </a:xfrm>
        </p:spPr>
        <p:txBody>
          <a:bodyPr/>
          <a:lstStyle/>
          <a:p>
            <a:pPr marL="596900" indent="-457200">
              <a:buFont typeface="+mj-lt"/>
              <a:buAutoNum type="arabicPeriod"/>
            </a:pPr>
            <a:r>
              <a:rPr lang="en-US" sz="2400" dirty="0"/>
              <a:t>Randomize into 4 breakout rooms: one for each Barrier.</a:t>
            </a:r>
          </a:p>
          <a:p>
            <a:pPr marL="596900" indent="-457200">
              <a:buFont typeface="+mj-lt"/>
              <a:buAutoNum type="arabicPeriod"/>
            </a:pPr>
            <a:endParaRPr lang="en-US" sz="2400" dirty="0"/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Groups review their Barrier and discuss</a:t>
            </a:r>
          </a:p>
          <a:p>
            <a:pPr marL="596900" indent="-457200">
              <a:buFont typeface="+mj-lt"/>
              <a:buAutoNum type="arabicPeriod"/>
            </a:pPr>
            <a:endParaRPr lang="en-US" sz="2400" dirty="0"/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Identify one or more strategies that could help with the Barrier you reviewed</a:t>
            </a:r>
          </a:p>
          <a:p>
            <a:pPr marL="596900" indent="-457200">
              <a:buFont typeface="+mj-lt"/>
              <a:buAutoNum type="arabicPeriod"/>
            </a:pPr>
            <a:endParaRPr lang="en-US" sz="2400" dirty="0"/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Be prepared to share out with the group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75B7C-D664-18FF-57AB-56DFEC6C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3404" y="1970971"/>
            <a:ext cx="3234569" cy="365731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CBD5BD-BCCA-FD2F-27D3-65B0F9E5FF4D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8" name="Google Shape;6077;p67">
            <a:extLst>
              <a:ext uri="{FF2B5EF4-FFF2-40B4-BE49-F238E27FC236}">
                <a16:creationId xmlns:a16="http://schemas.microsoft.com/office/drawing/2014/main" id="{911CDBB4-8EF6-2EF5-0634-E12E28437C18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9" name="Google Shape;6078;p67">
              <a:extLst>
                <a:ext uri="{FF2B5EF4-FFF2-40B4-BE49-F238E27FC236}">
                  <a16:creationId xmlns:a16="http://schemas.microsoft.com/office/drawing/2014/main" id="{6E964B72-FDE6-0DAD-CD91-8E6818038E2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79;p67">
              <a:extLst>
                <a:ext uri="{FF2B5EF4-FFF2-40B4-BE49-F238E27FC236}">
                  <a16:creationId xmlns:a16="http://schemas.microsoft.com/office/drawing/2014/main" id="{A5B0BBA2-B9ED-BCFB-8F54-4118EBA08C0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0;p67">
              <a:extLst>
                <a:ext uri="{FF2B5EF4-FFF2-40B4-BE49-F238E27FC236}">
                  <a16:creationId xmlns:a16="http://schemas.microsoft.com/office/drawing/2014/main" id="{63176D4C-C835-132C-75CA-5BDDC0D61344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1;p67">
              <a:extLst>
                <a:ext uri="{FF2B5EF4-FFF2-40B4-BE49-F238E27FC236}">
                  <a16:creationId xmlns:a16="http://schemas.microsoft.com/office/drawing/2014/main" id="{8E78A783-1FB1-4D1A-F63D-9A629C999171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82;p67">
              <a:extLst>
                <a:ext uri="{FF2B5EF4-FFF2-40B4-BE49-F238E27FC236}">
                  <a16:creationId xmlns:a16="http://schemas.microsoft.com/office/drawing/2014/main" id="{969AC9AB-E510-44C8-B741-2CED0D4AD9B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3;p67">
              <a:extLst>
                <a:ext uri="{FF2B5EF4-FFF2-40B4-BE49-F238E27FC236}">
                  <a16:creationId xmlns:a16="http://schemas.microsoft.com/office/drawing/2014/main" id="{5092C71B-69FD-516F-9286-7575D808BB37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4;p67">
              <a:extLst>
                <a:ext uri="{FF2B5EF4-FFF2-40B4-BE49-F238E27FC236}">
                  <a16:creationId xmlns:a16="http://schemas.microsoft.com/office/drawing/2014/main" id="{2502B2E4-933D-4717-51C8-5CD587EA28B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5;p67">
              <a:extLst>
                <a:ext uri="{FF2B5EF4-FFF2-40B4-BE49-F238E27FC236}">
                  <a16:creationId xmlns:a16="http://schemas.microsoft.com/office/drawing/2014/main" id="{EB62542A-CC0F-18CD-732D-B06B68704B78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86;p67">
              <a:extLst>
                <a:ext uri="{FF2B5EF4-FFF2-40B4-BE49-F238E27FC236}">
                  <a16:creationId xmlns:a16="http://schemas.microsoft.com/office/drawing/2014/main" id="{B2310E9A-EB5B-2719-05B5-E511DA2B7764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87;p67">
              <a:extLst>
                <a:ext uri="{FF2B5EF4-FFF2-40B4-BE49-F238E27FC236}">
                  <a16:creationId xmlns:a16="http://schemas.microsoft.com/office/drawing/2014/main" id="{7BB5C2FA-261A-9D79-4521-D1311B6B10D2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88;p67">
              <a:extLst>
                <a:ext uri="{FF2B5EF4-FFF2-40B4-BE49-F238E27FC236}">
                  <a16:creationId xmlns:a16="http://schemas.microsoft.com/office/drawing/2014/main" id="{93FAAA58-6795-5FA9-5E92-7C51DE365139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89;p67">
              <a:extLst>
                <a:ext uri="{FF2B5EF4-FFF2-40B4-BE49-F238E27FC236}">
                  <a16:creationId xmlns:a16="http://schemas.microsoft.com/office/drawing/2014/main" id="{786B2F38-9763-2330-B14E-951912FFB5DE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0;p67">
              <a:extLst>
                <a:ext uri="{FF2B5EF4-FFF2-40B4-BE49-F238E27FC236}">
                  <a16:creationId xmlns:a16="http://schemas.microsoft.com/office/drawing/2014/main" id="{7F452818-0D9E-2270-E1BE-9C116C087EC8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1;p67">
              <a:extLst>
                <a:ext uri="{FF2B5EF4-FFF2-40B4-BE49-F238E27FC236}">
                  <a16:creationId xmlns:a16="http://schemas.microsoft.com/office/drawing/2014/main" id="{0B786BD2-698B-417A-0CCD-8D70439D2C04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92;p67">
              <a:extLst>
                <a:ext uri="{FF2B5EF4-FFF2-40B4-BE49-F238E27FC236}">
                  <a16:creationId xmlns:a16="http://schemas.microsoft.com/office/drawing/2014/main" id="{10E58AB4-6D34-1583-03F4-9D983A234584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93;p67">
              <a:extLst>
                <a:ext uri="{FF2B5EF4-FFF2-40B4-BE49-F238E27FC236}">
                  <a16:creationId xmlns:a16="http://schemas.microsoft.com/office/drawing/2014/main" id="{AA151828-7ACB-4A6D-7A59-DAC15C54D030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094;p67">
              <a:extLst>
                <a:ext uri="{FF2B5EF4-FFF2-40B4-BE49-F238E27FC236}">
                  <a16:creationId xmlns:a16="http://schemas.microsoft.com/office/drawing/2014/main" id="{909D5F71-A383-1D4F-F83A-E76A3714118A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095;p67">
              <a:extLst>
                <a:ext uri="{FF2B5EF4-FFF2-40B4-BE49-F238E27FC236}">
                  <a16:creationId xmlns:a16="http://schemas.microsoft.com/office/drawing/2014/main" id="{B976942A-43A5-233C-BE13-5DCEC0443F9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096;p67">
              <a:extLst>
                <a:ext uri="{FF2B5EF4-FFF2-40B4-BE49-F238E27FC236}">
                  <a16:creationId xmlns:a16="http://schemas.microsoft.com/office/drawing/2014/main" id="{6AFAE7D1-E2EE-9567-C2E0-45B6BB40D72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oogle Shape;6464;p67">
            <a:extLst>
              <a:ext uri="{FF2B5EF4-FFF2-40B4-BE49-F238E27FC236}">
                <a16:creationId xmlns:a16="http://schemas.microsoft.com/office/drawing/2014/main" id="{72EC801B-018E-4CAA-5DB1-BB06D6313ED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30" name="Google Shape;6465;p67">
              <a:extLst>
                <a:ext uri="{FF2B5EF4-FFF2-40B4-BE49-F238E27FC236}">
                  <a16:creationId xmlns:a16="http://schemas.microsoft.com/office/drawing/2014/main" id="{280C3850-7A39-1345-9805-0502308909B9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466;p67">
              <a:extLst>
                <a:ext uri="{FF2B5EF4-FFF2-40B4-BE49-F238E27FC236}">
                  <a16:creationId xmlns:a16="http://schemas.microsoft.com/office/drawing/2014/main" id="{C6AB6807-67B9-1001-DD1F-2838F5FF5086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467;p67">
              <a:extLst>
                <a:ext uri="{FF2B5EF4-FFF2-40B4-BE49-F238E27FC236}">
                  <a16:creationId xmlns:a16="http://schemas.microsoft.com/office/drawing/2014/main" id="{801DA290-13BD-4AB6-27F7-E0A3577D4ACE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6468;p67">
              <a:extLst>
                <a:ext uri="{FF2B5EF4-FFF2-40B4-BE49-F238E27FC236}">
                  <a16:creationId xmlns:a16="http://schemas.microsoft.com/office/drawing/2014/main" id="{2E114F26-B805-8A4E-EDB6-130B546D4250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0E3E368-713F-05D7-8B2B-853CACCAA069}"/>
              </a:ext>
            </a:extLst>
          </p:cNvPr>
          <p:cNvSpPr txBox="1">
            <a:spLocks/>
          </p:cNvSpPr>
          <p:nvPr/>
        </p:nvSpPr>
        <p:spPr>
          <a:xfrm>
            <a:off x="7269719" y="5870971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Breakout Groups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83866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TFI – Items 1.11, 3.6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A95520-A53F-B79A-05B5-3F4C6846F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587" y="1830937"/>
            <a:ext cx="4027713" cy="4559600"/>
          </a:xfrm>
        </p:spPr>
        <p:txBody>
          <a:bodyPr/>
          <a:lstStyle/>
          <a:p>
            <a:pPr marL="152400" indent="0">
              <a:buClr>
                <a:schemeClr val="bg1"/>
              </a:buClr>
              <a:buSzPct val="100000"/>
              <a:buNone/>
            </a:pPr>
            <a:r>
              <a:rPr lang="en-US" sz="2400" dirty="0"/>
              <a:t>Have your families received information and been given the opportunity to give feedback on:</a:t>
            </a:r>
          </a:p>
          <a:p>
            <a:pPr marL="9525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PBIS Matrix</a:t>
            </a:r>
          </a:p>
          <a:p>
            <a:pPr marL="9525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Acknowledgement System</a:t>
            </a:r>
          </a:p>
          <a:p>
            <a:pPr marL="9525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Discipline Documents</a:t>
            </a:r>
          </a:p>
          <a:p>
            <a:pPr marL="609600" lvl="1" indent="0">
              <a:spcBef>
                <a:spcPts val="600"/>
              </a:spcBef>
              <a:buClr>
                <a:schemeClr val="bg1"/>
              </a:buClr>
              <a:buSzPct val="10000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5639D-714C-00FE-BC98-DADA12B5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049"/>
            <a:ext cx="7712583" cy="3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2585-2407-4802-A48C-8517512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Family Focus Groups</a:t>
            </a:r>
          </a:p>
        </p:txBody>
      </p:sp>
      <p:pic>
        <p:nvPicPr>
          <p:cNvPr id="3" name="Online Media 2" title="PBIS Forum 2019 Interview: Therese Sandomierski">
            <a:hlinkClick r:id="" action="ppaction://media"/>
            <a:extLst>
              <a:ext uri="{FF2B5EF4-FFF2-40B4-BE49-F238E27FC236}">
                <a16:creationId xmlns:a16="http://schemas.microsoft.com/office/drawing/2014/main" id="{A4E31649-0FD5-06B8-5802-C8FE039C4A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5743" y="1460500"/>
            <a:ext cx="9193212" cy="51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33F0-CFF7-66B7-04BA-468A666A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Input Surveys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277E8-C41D-4947-13B7-DA76884AD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801" y="1313062"/>
            <a:ext cx="6722953" cy="468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CD981E-931A-8A69-EAB7-2289E824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" y="1313063"/>
            <a:ext cx="3603859" cy="46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2" y="213787"/>
            <a:ext cx="11673926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ACTIVITY: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How would you like to partner with families?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6369" y="1482356"/>
            <a:ext cx="6017986" cy="50200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spcAft>
                <a:spcPts val="600"/>
              </a:spcAft>
              <a:buSzPct val="75000"/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how you already are partnering with families or might do so in the future.</a:t>
            </a:r>
          </a:p>
          <a:p>
            <a:pPr marL="139700" indent="0">
              <a:spcAft>
                <a:spcPts val="600"/>
              </a:spcAft>
              <a:buSzPct val="75000"/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ideas to consider: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data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some of the PBIS tier 1 meetings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groups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Surveys or voting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communication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 for Families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 posts/blog posts/ newsletter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SzPct val="75000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11179834" y="3417895"/>
            <a:ext cx="816948" cy="845600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03EBBC-9D64-694C-903F-F3E16A30D23B}"/>
              </a:ext>
            </a:extLst>
          </p:cNvPr>
          <p:cNvSpPr txBox="1"/>
          <p:nvPr/>
        </p:nvSpPr>
        <p:spPr>
          <a:xfrm>
            <a:off x="10459092" y="5169269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-Report out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3CED4F5-1946-7949-9975-9AC34CCD3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29A512-ACF3-30B6-A8E7-BB955688300D}"/>
              </a:ext>
            </a:extLst>
          </p:cNvPr>
          <p:cNvGrpSpPr/>
          <p:nvPr/>
        </p:nvGrpSpPr>
        <p:grpSpPr>
          <a:xfrm>
            <a:off x="6435769" y="1885780"/>
            <a:ext cx="4244195" cy="4481805"/>
            <a:chOff x="6246005" y="1542361"/>
            <a:chExt cx="5752024" cy="46080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DAEA38-E3B2-05CE-B82A-26105676E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2444" y="1542361"/>
              <a:ext cx="5716722" cy="14652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5CFD66-3EAE-7660-9B6F-F79FC3F7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6005" y="3007571"/>
              <a:ext cx="5752024" cy="3142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24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400301" y="2439914"/>
            <a:ext cx="9029700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latin typeface="Arial"/>
                <a:cs typeface="Arial"/>
              </a:rPr>
              <a:t>PBIS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/>
                <a:cs typeface="Arial"/>
              </a:rPr>
              <a:t>Resource Spotlight: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/>
              <a:t>Staff Morale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9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9C13-7A74-1528-1748-5F5F0749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07CF56A7-28D2-6B89-E369-4C33CE54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257294"/>
            <a:ext cx="11264351" cy="845600"/>
          </a:xfrm>
        </p:spPr>
        <p:txBody>
          <a:bodyPr/>
          <a:lstStyle/>
          <a:p>
            <a:r>
              <a:rPr lang="en-US" dirty="0"/>
              <a:t>Boosting Staff Morale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B330AE51-8EF5-BD79-48F8-44733D95E704}"/>
              </a:ext>
            </a:extLst>
          </p:cNvPr>
          <p:cNvSpPr/>
          <p:nvPr/>
        </p:nvSpPr>
        <p:spPr>
          <a:xfrm>
            <a:off x="8560348" y="1536700"/>
            <a:ext cx="3517351" cy="275444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you address Staff Morale at your school?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70643-AEDD-0AFD-057A-D04CE47E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304" y="1715830"/>
            <a:ext cx="3234569" cy="1694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6D9AD-9188-F6D1-6E34-DECD0639D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59" y="4060841"/>
            <a:ext cx="5198751" cy="2539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2F76E-1AB8-F72F-651F-6B9A87446770}"/>
              </a:ext>
            </a:extLst>
          </p:cNvPr>
          <p:cNvSpPr txBox="1"/>
          <p:nvPr/>
        </p:nvSpPr>
        <p:spPr>
          <a:xfrm>
            <a:off x="4485339" y="1536700"/>
            <a:ext cx="3920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Welcome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Value their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Promote Health and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Foster Staff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Staff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Play Virtual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49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C6EAD-E189-0D76-C597-5C76D4B1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A4B8-20F4-9BE4-3591-A7F7442F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25" y="1611592"/>
            <a:ext cx="7692279" cy="4017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t wo shared resources independently or with a co-coach</a:t>
            </a:r>
            <a:endParaRPr lang="en-US" dirty="0"/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Consider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was your key takeaway from this resource?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might your team use this in the future?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Would this help with PBIS implementation and staff morale?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1-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91715-19F2-A4E5-FC19-2066CB8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83055CC5-20C4-F1EB-CAC2-8358721D628B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B665C06B-6099-DDBF-8FA2-5C6D9C7C4C5B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7F8A090-0C19-CA2F-09B6-D855990AB444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B127CE6B-6CE7-3680-67D5-EC6736E6E6AC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B241D25F-8521-4E36-1204-5575016CBA44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01413BC6-2DE4-567A-DD24-F1630B7F5339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C9FCC591-C046-EF68-8BC6-1AF73310D7E3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4D81F50D-A55C-F7E9-C5B8-1FF6C02856D1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74C9ADEE-0BF0-7E8A-D4D9-64F054B7E297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CD60AFC2-3148-CC4A-1E3B-A603DFD2BB95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B39C5FAF-E165-444F-582F-3E7515325FED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5E09C1AC-0F46-02A9-1CF9-2374B05E80A7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B61B52D7-5D8C-2ECC-DF18-F4F603E9A128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0212DFFA-C18D-39CF-14F9-D9E725B497F1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B84050FA-E0F6-2D4C-68D5-3E340F91E51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68F76F38-0464-50D6-2081-9E1F2126543C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CF16E0AF-A878-4418-F7CC-C36B14E5B7C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48CBB217-39D4-4151-1BD2-F02BB1526B05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C03E0B48-F391-AF6D-4886-9C2BFE346DF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F912DB5A-7A6E-5293-3240-3F38DAA40090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423DCC94-225D-EB01-B7AE-64EBA30991F7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2460BA16-6D4F-62A7-8F36-C634A6C7F8A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23C74413-DF16-157E-A966-DD8E8D25B7BA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13C6663B-0BD7-60A2-297E-C93D06FEE5FD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40876052-2F3B-516B-9E06-5D3B010A3AC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B06A955D-4302-882F-EFE1-91E8C92CF2FB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C046E8F2-5CC3-5CBD-60C2-897F8FF725BC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C450F10-6437-AFEB-1A7B-F2BBE6FBB473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EFCB8047-E2AE-C99B-471F-FE03E1085F34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56C7D69D-FF76-9E49-22E7-648F81D9C5A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AE3A5F0E-4E0A-044E-C9CE-5DA884B8C7C4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D542C54D-4AC3-7339-6A18-57556F9D2972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BA6ACD3A-F180-AC8A-74DE-19AD0114EE21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65852C0D-0E2F-D9FF-DA16-4D31C61B549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62FE1445-1CB5-58B5-0AF5-ACB5B79CDE4E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A349AB06-8CF2-45D2-4E7F-24D1F7AE6FA0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19C39C81-6C52-0907-E4D8-463FBF6C569B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7C949A72-E797-5865-9B56-80E74565B8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1D6C165E-0F16-4ADE-994A-80F3F0B303F5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AC9B6CA7-E6BA-5979-572B-D19D9C9AF2D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1B3EBE9E-C7E2-70C4-12BE-F6C6523C422B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C7B4DA32-A034-5078-BFC4-6AAC5D20A75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6713019-23B9-7FBF-B442-2F96F846CB4A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B899B9DA-15BC-39AA-7C94-6494B2C4580F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C4BA9E73-E09A-E085-5953-7BEBEE13014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DA3BB234-29E5-B8C6-F19A-553238F64D35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A562DA47-09DA-7797-7638-1EE32A8AD31B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25E80CD2-5E7B-3A97-11E9-06C564815090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4336D3AF-7ACF-05C3-BEE1-DD64D63176C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8035FE9F-666C-3B1B-74D8-1247EB8B2B5E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9E098393-F36E-29E4-EA62-334BC0163860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53D36FA-4371-6C6D-39A6-C4AA9B26302E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6BF416DC-21CC-2829-5047-F49A5F9C1740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F03C884-DE2D-FD97-30F3-8878FE274D04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A77A8E-9EDE-33E3-34A2-FE683B3C23D9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EF3857F9-5145-F0A8-2F16-47BC84A1C4C6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F1269291-E2B8-10DC-6412-2319DA049F9D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802F4DA0-FDF4-66E1-9BB4-CAB9E9A9136C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5F659F8F-FF9B-B2D6-D697-37CDC34FAFC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72283A1B-0C0F-2D1D-FEC9-8BC24E243DB9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C5FEF88B-4AD9-BF59-659C-1D31CE69871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5E1F7942-7DEA-D856-16AD-0EAF8BCAF0A1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8C4AF1F0-37FF-D876-5F2C-57F3849CCF96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0A36A0A3-4AB6-FBD6-86A3-94AE77EC784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17AC01B9-A9DE-AE8D-A8A1-2EF7AD6AB95E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08581710-F813-8BA2-E4A8-1C7733A829A6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E4266556-ACA9-CDBF-1A60-B841D45556A1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43539C79-CA8A-1B22-64AF-519E718E649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5198D98E-23C7-B828-E023-4806AB61E8C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FADC2F81-FE6A-9CA1-D2D4-510C589F67E7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3699B726-D383-8BB5-BEB6-55562D041ED6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3C0CD689-5788-E4F9-9C13-0D2C68FB9B06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672F4DE2-9C09-CC64-0E22-4F0F8144CD6D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6306892E-DA04-1CB6-DFD3-8E4A64E8DE0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58C036AB-149E-560B-F8E0-5C0E6181CDE3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F4B133B0-0E21-58CD-2C3D-E8CA26C37F53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2CF0F314-A623-22A3-D48E-756ECE02661E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9FB7ABEB-B645-EACB-9AFF-4916CD2BF72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F1369BF-02EA-5A2F-031A-A10DEEF8E241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60F8E20-8E2E-33C4-D6DA-2A6F0074F9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8A28EDC8-4CE4-7BB9-2F69-A0FE63583D83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14CBA2AF-F8E3-A033-BE43-F59105255B4D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E703B1FB-4D62-5684-B299-4236B2B49D8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03EE64F-46F7-6BF9-FD8A-61AC247FE751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D28340D8-D415-2357-935F-530F8D245893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7DA9FAED-77CE-2952-0BAA-797CEAC2539A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B55687B9-E37D-DC39-8516-3654F704BCC6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6558A0C-2EA6-EE52-7D04-22F0439FC5CC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E90D05F6-24F5-5E15-F863-BFE00A822E29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AF4269B0-E400-5461-3721-9160452F911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ECDD39D0-9C19-5157-B125-F23A96D786DF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E501AEA6-C71A-5ABA-99A4-DB86B21B7BDF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4039A4C8-3918-8EF6-826D-FC21B217BD1C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47780722-27EE-22F3-9920-C7789D18D4AB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80FDD202-B3BA-4816-F0A2-3CA4F2D301E3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C406336A-BF22-C458-69FC-AA8311A3E5E9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60991DE4-C1D4-E750-A1BE-71C7FFC46D8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7E9B2656-008A-11E8-2066-0A5E3AC3A574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B4E0B7D2-47F3-99EC-AC83-2BB4D9171B08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49D23173-695A-6003-5243-06202A995651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C341914C-6850-63FE-5DEC-7B0C0167B96C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43259849-EFA5-4D8B-8DCF-30E10126FB0D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2F440B58-533C-FC6D-7F66-1029DEAFCD8C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E556EF92-BC21-5DDE-998F-9D7D050748DB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63A58828-0B25-DAE3-7ECB-A8F2514357F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3A065AE8-3485-6D0F-A265-48F48F5FB94C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671E7C54-ACD5-C9DF-4C45-9972E2AF129D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56D51EBF-263E-88DD-7E0C-284A441992C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FFF3A23B-C752-2090-CE64-B2975928E836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AE735E8F-6E54-5DC3-2DF7-2A0DAF141972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CF9557F8-BA08-C848-0C9C-900FC792F202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178F5996-408C-4566-4F13-F33E92025621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226A243A-3733-F7BA-164E-00730980ABC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109A1CC3-BF06-2411-7B23-F334E7E4ED3C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AC25B79B-75DA-938C-DDB3-53E08C685544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8484F28B-5722-DE51-22E3-E0B648E39313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AE31B2F4-E6DC-7B71-58A8-78584B7E548D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8A4223DF-C380-98FB-71A7-86DF3537D77C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5930FEC7-7439-606E-8810-56321B0AF580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1B4265E8-E73C-4A13-0010-42EC2569C115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56B57E36-DC68-0CEC-ECBB-80C0943D5F7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F1683C89-7F0E-5956-9C49-5C3483358440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00BA5E27-2FCC-978A-ECDE-E954C1F88690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7F3808A1-C971-4E8C-492F-5AAF7ED5CC38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F836D94D-CA28-CE77-4FE7-627DC72C546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FD54E6B5-1E70-A317-1FD3-91B198AA7ED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0DC50DEF-7C4C-94C6-9567-9F9A5CB77A30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61BD10F8-8118-3ABD-99B1-EB059B5D66BB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BEDBE08D-8F80-1B02-9405-E70E2F16B7B4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C77A6D3A-5C2F-E17B-C726-E389FFEA1BD9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7F33748-9B22-3202-17B9-87129F991595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A492EE36-7F94-FAE6-F30F-AE00034637C9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FE58F002-04AC-8DA9-CCFE-94140DF62F81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26B6988A-D450-6B51-FAF9-9B00F5B81DA5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CA507E5D-7B77-B8A4-34F2-1F9EE401ACF4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610E2800-A4A9-B8C6-EE99-4B2071354082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E9917AC3-8FCC-D290-D697-4E7D7854DEED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CB1E6B3D-3D37-314C-C794-0ED4DE7C111F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10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9BD27-92FC-B0A5-9624-1388C8FB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CF7332C4-1FBC-FEBE-4923-478360D08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02687"/>
              </p:ext>
            </p:extLst>
          </p:nvPr>
        </p:nvGraphicFramePr>
        <p:xfrm>
          <a:off x="342901" y="1408901"/>
          <a:ext cx="9899002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A1F271-0AD0-72C1-FD2D-18D6AA38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  <p:grpSp>
        <p:nvGrpSpPr>
          <p:cNvPr id="3" name="Google Shape;1742;p61">
            <a:extLst>
              <a:ext uri="{FF2B5EF4-FFF2-40B4-BE49-F238E27FC236}">
                <a16:creationId xmlns:a16="http://schemas.microsoft.com/office/drawing/2014/main" id="{C9F366A6-90DF-5CB1-D2BD-F95E95D3CEFB}"/>
              </a:ext>
            </a:extLst>
          </p:cNvPr>
          <p:cNvGrpSpPr/>
          <p:nvPr/>
        </p:nvGrpSpPr>
        <p:grpSpPr>
          <a:xfrm flipH="1">
            <a:off x="7867649" y="1282024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4" name="Google Shape;1743;p61">
              <a:extLst>
                <a:ext uri="{FF2B5EF4-FFF2-40B4-BE49-F238E27FC236}">
                  <a16:creationId xmlns:a16="http://schemas.microsoft.com/office/drawing/2014/main" id="{F02033EF-3672-01E8-8F97-9A5FADCA5679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744;p61">
              <a:extLst>
                <a:ext uri="{FF2B5EF4-FFF2-40B4-BE49-F238E27FC236}">
                  <a16:creationId xmlns:a16="http://schemas.microsoft.com/office/drawing/2014/main" id="{DE0F8252-DA6E-21F9-A0B5-8748B3890CA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3919A2-9FBE-4B84-8610-3AA6B7779FAE}"/>
              </a:ext>
            </a:extLst>
          </p:cNvPr>
          <p:cNvSpPr txBox="1"/>
          <p:nvPr/>
        </p:nvSpPr>
        <p:spPr>
          <a:xfrm>
            <a:off x="8007593" y="1474290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8" name="Google Shape;1742;p61">
            <a:extLst>
              <a:ext uri="{FF2B5EF4-FFF2-40B4-BE49-F238E27FC236}">
                <a16:creationId xmlns:a16="http://schemas.microsoft.com/office/drawing/2014/main" id="{EA3E4377-DE65-C7DF-CB95-3FD48D4018F6}"/>
              </a:ext>
            </a:extLst>
          </p:cNvPr>
          <p:cNvGrpSpPr/>
          <p:nvPr/>
        </p:nvGrpSpPr>
        <p:grpSpPr>
          <a:xfrm flipH="1">
            <a:off x="8585646" y="3866822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9" name="Google Shape;1743;p61">
              <a:extLst>
                <a:ext uri="{FF2B5EF4-FFF2-40B4-BE49-F238E27FC236}">
                  <a16:creationId xmlns:a16="http://schemas.microsoft.com/office/drawing/2014/main" id="{AED15E8B-2371-8160-D960-EA004965314A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744;p61">
              <a:extLst>
                <a:ext uri="{FF2B5EF4-FFF2-40B4-BE49-F238E27FC236}">
                  <a16:creationId xmlns:a16="http://schemas.microsoft.com/office/drawing/2014/main" id="{3369E863-7115-C4CB-CF5B-F232AB9A880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67045C-B955-7F14-168B-AC578799A59C}"/>
              </a:ext>
            </a:extLst>
          </p:cNvPr>
          <p:cNvSpPr txBox="1"/>
          <p:nvPr/>
        </p:nvSpPr>
        <p:spPr>
          <a:xfrm>
            <a:off x="8725586" y="4135185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91593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Hind Vadodara"/>
                <a:sym typeface="Hind Vadodara"/>
              </a:rPr>
              <a:t>RESOURCES: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The Family School Practices Survey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11 Easy Tips to Really Engage in Families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Enhancing Family-School Collaboration with Diverse Families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6"/>
              </a:rPr>
              <a:t>Feedback &amp; Input Surveys (FIS) Manual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5 Ways School Leaders Can Boost Team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5 Ways to Boost Staff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A03DAF-9606-6003-26B4-73B9F6A489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19663" y="2246037"/>
            <a:ext cx="2526439" cy="286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88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9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C665E-6627-EFFA-9B03-F34CE626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081" y="441529"/>
            <a:ext cx="5835102" cy="3658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63C9-BBCF-4EE3-1291-0BCB6F37676D}"/>
              </a:ext>
            </a:extLst>
          </p:cNvPr>
          <p:cNvSpPr txBox="1"/>
          <p:nvPr/>
        </p:nvSpPr>
        <p:spPr>
          <a:xfrm>
            <a:off x="691124" y="1294848"/>
            <a:ext cx="3896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B0604020202020204" pitchFamily="2" charset="0"/>
                <a:ea typeface="+mn-ea"/>
                <a:cs typeface="+mn-cs"/>
              </a:rPr>
              <a:t>May 16 &amp; 17,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B0604020202020204" pitchFamily="2" charset="0"/>
                <a:ea typeface="+mn-ea"/>
                <a:cs typeface="+mn-cs"/>
              </a:rPr>
              <a:t>Mystic Marriott Hotel and Spa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Mystic, 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A7FF-7861-9806-D41C-1FBAB235D654}"/>
              </a:ext>
            </a:extLst>
          </p:cNvPr>
          <p:cNvSpPr txBox="1"/>
          <p:nvPr/>
        </p:nvSpPr>
        <p:spPr>
          <a:xfrm>
            <a:off x="438664" y="5322215"/>
            <a:ext cx="2784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https://nepbis.org/forum/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B4674-C577-334A-12E3-23BC84CA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672" y="4427952"/>
            <a:ext cx="7890553" cy="2286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2BC57-41CA-7AE8-E9A8-54D7FE73A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48" y="2802752"/>
            <a:ext cx="2396554" cy="2396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C8083-5809-3341-8DC5-17E98AB9B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0" y="160837"/>
            <a:ext cx="5725324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BA5CC-C267-B64E-A9F4-CFB8D848EC1D}"/>
              </a:ext>
            </a:extLst>
          </p:cNvPr>
          <p:cNvSpPr txBox="1"/>
          <p:nvPr/>
        </p:nvSpPr>
        <p:spPr>
          <a:xfrm>
            <a:off x="5989320" y="450291"/>
            <a:ext cx="568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UPCOMING SEB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58A33-DE9A-D2E2-F16D-A7678AB2E213}"/>
              </a:ext>
            </a:extLst>
          </p:cNvPr>
          <p:cNvSpPr txBox="1"/>
          <p:nvPr/>
        </p:nvSpPr>
        <p:spPr>
          <a:xfrm>
            <a:off x="114466" y="1567132"/>
            <a:ext cx="100897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Webinars: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April 9</a:t>
            </a:r>
            <a:r>
              <a:rPr lang="en-US" u="sng" baseline="30000" dirty="0">
                <a:solidFill>
                  <a:schemeClr val="bg1"/>
                </a:solidFill>
              </a:rPr>
              <a:t>th</a:t>
            </a:r>
            <a:r>
              <a:rPr lang="en-US" u="sng" dirty="0">
                <a:solidFill>
                  <a:schemeClr val="bg1"/>
                </a:solidFill>
              </a:rPr>
              <a:t> 9:30-11:00: </a:t>
            </a:r>
            <a:r>
              <a:rPr lang="en-US" dirty="0">
                <a:solidFill>
                  <a:srgbClr val="FFFF00"/>
                </a:solidFill>
              </a:rPr>
              <a:t>School Family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Peer Sharing Calls: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March </a:t>
            </a:r>
            <a:r>
              <a:rPr lang="en-US" u="sng" strike="sngStrike" dirty="0">
                <a:solidFill>
                  <a:schemeClr val="bg1"/>
                </a:solidFill>
              </a:rPr>
              <a:t>5</a:t>
            </a:r>
            <a:r>
              <a:rPr lang="en-US" u="sng" strike="sngStrike" baseline="30000" dirty="0">
                <a:solidFill>
                  <a:schemeClr val="bg1"/>
                </a:solidFill>
              </a:rPr>
              <a:t>th</a:t>
            </a:r>
            <a:r>
              <a:rPr lang="en-US" u="sng" strike="sngStrike" dirty="0">
                <a:solidFill>
                  <a:schemeClr val="bg1"/>
                </a:solidFill>
              </a:rPr>
              <a:t>, 12</a:t>
            </a:r>
            <a:r>
              <a:rPr lang="en-US" u="sng" strike="sngStrike" baseline="30000" dirty="0">
                <a:solidFill>
                  <a:schemeClr val="bg1"/>
                </a:solidFill>
              </a:rPr>
              <a:t>th</a:t>
            </a:r>
            <a:r>
              <a:rPr lang="en-US" u="sng" strike="sngStrike" dirty="0">
                <a:solidFill>
                  <a:schemeClr val="bg1"/>
                </a:solidFill>
              </a:rPr>
              <a:t>, </a:t>
            </a:r>
            <a:r>
              <a:rPr lang="en-US" u="sng" dirty="0">
                <a:solidFill>
                  <a:schemeClr val="bg1"/>
                </a:solidFill>
              </a:rPr>
              <a:t>19</a:t>
            </a:r>
            <a:r>
              <a:rPr lang="en-US" u="sng" baseline="30000" dirty="0">
                <a:solidFill>
                  <a:schemeClr val="bg1"/>
                </a:solidFill>
              </a:rPr>
              <a:t>th</a:t>
            </a:r>
            <a:r>
              <a:rPr lang="en-US" u="sng" dirty="0">
                <a:solidFill>
                  <a:schemeClr val="bg1"/>
                </a:solidFill>
              </a:rPr>
              <a:t> 2:00-3:00 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rgbClr val="FFFF00"/>
                </a:solidFill>
              </a:rPr>
              <a:t>Creating and Building Systems to Identify, Manage, and Monitor Students Needing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April 4, April 11, and April 25 from </a:t>
            </a:r>
            <a:r>
              <a:rPr lang="en-US" dirty="0">
                <a:solidFill>
                  <a:schemeClr val="bg1"/>
                </a:solidFill>
              </a:rPr>
              <a:t>3-4pm - </a:t>
            </a:r>
            <a:r>
              <a:rPr lang="en-US" dirty="0">
                <a:solidFill>
                  <a:srgbClr val="FFFF00"/>
                </a:solidFill>
              </a:rPr>
              <a:t>Supporting ELL Students'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April 23, April 30, and May 7 from 12-1pm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rgbClr val="FFFF00"/>
                </a:solidFill>
              </a:rPr>
              <a:t>The Human Side of System Change in MTSS for SEL, Mental Health, and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April 24, May 8, and May 22 from 3-4pm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rgbClr val="FFFF00"/>
                </a:solidFill>
              </a:rPr>
              <a:t>Belonging: Sustaining &amp; Maintaining Connection Among Students &amp; Staff</a:t>
            </a:r>
            <a:endParaRPr lang="en-US" u="sng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Spring Convening – All TEAMS Invited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May 15</a:t>
            </a:r>
            <a:r>
              <a:rPr lang="en-US" u="sng" baseline="30000" dirty="0">
                <a:solidFill>
                  <a:schemeClr val="bg1"/>
                </a:solidFill>
              </a:rPr>
              <a:t>th</a:t>
            </a:r>
            <a:r>
              <a:rPr lang="en-US" u="sng" dirty="0">
                <a:solidFill>
                  <a:schemeClr val="bg1"/>
                </a:solidFill>
              </a:rPr>
              <a:t> 8:30-3:30: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Join your fellow academy participants to reflect on the past year, plan for next year, learn from graduating academy teams, and experience hands-on collaborative learning sessions. Engage in session on topics such as: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Sustaining MTSS for SEB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Mental Health and Mindfulness Supports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Ending the Year on a Strong Note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Planning for Next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7FD1E38-704B-ABC5-38D4-3CDBF1B83D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07" y="218818"/>
            <a:ext cx="5128176" cy="900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91A6BA-3A33-92E4-6EA6-420A60D6BC74}"/>
              </a:ext>
            </a:extLst>
          </p:cNvPr>
          <p:cNvSpPr txBox="1"/>
          <p:nvPr/>
        </p:nvSpPr>
        <p:spPr>
          <a:xfrm>
            <a:off x="5232083" y="1158357"/>
            <a:ext cx="684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99FF"/>
                </a:solidFill>
              </a:rPr>
              <a:t>REGISTER HERE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https://sebacademy.edc.org/upcoming-events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7B6AB-1C03-C290-9AB2-E6A06AFC8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174" y="1650980"/>
            <a:ext cx="1544955" cy="15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1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960460"/>
              </p:ext>
            </p:extLst>
          </p:nvPr>
        </p:nvGraphicFramePr>
        <p:xfrm>
          <a:off x="342900" y="1408901"/>
          <a:ext cx="1156915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RESOURCES: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The Family School Practices Survey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lang="en-US" sz="2000" b="0" i="0" dirty="0">
                <a:solidFill>
                  <a:schemeClr val="bg1"/>
                </a:solidFill>
                <a:effectLst/>
                <a:latin typeface="+mn-lt"/>
                <a:hlinkClick r:id="rId4"/>
              </a:rPr>
              <a:t>11 Easy Tips to Really Engage in Families</a:t>
            </a:r>
            <a:endParaRPr lang="en-US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5"/>
              </a:rPr>
              <a:t>Enhancing Family-School Collaboration with Diverse Families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Feedback &amp; Input Surveys (FIS) Manual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5 Ways School Leaders Can Boost Team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8"/>
              </a:rPr>
              <a:t>5 Ways to Boost Staff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A03DAF-9606-6003-26B4-73B9F6A489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19663" y="2246037"/>
            <a:ext cx="2526439" cy="286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Glows &amp; Grows:</a:t>
            </a:r>
            <a:br>
              <a:rPr lang="en" sz="4800" b="1" dirty="0"/>
            </a:br>
            <a:r>
              <a:rPr lang="en" sz="3000" b="1" dirty="0"/>
              <a:t>Data Based Decision Making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798F2-E889-1208-6C43-31E64E5E8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44ED-AE8F-EEFC-0213-E1E9D4C6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48" y="283871"/>
            <a:ext cx="9378000" cy="845600"/>
          </a:xfrm>
        </p:spPr>
        <p:txBody>
          <a:bodyPr/>
          <a:lstStyle/>
          <a:p>
            <a:r>
              <a:rPr lang="en-US" dirty="0"/>
              <a:t>Present Results to staff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1F434-B9AE-1B42-7726-5A5A50A4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9" b="2582"/>
          <a:stretch/>
        </p:blipFill>
        <p:spPr>
          <a:xfrm>
            <a:off x="343299" y="2117295"/>
            <a:ext cx="4182241" cy="209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471598-08CA-8552-9DBB-D4C5D214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82" y="2712609"/>
            <a:ext cx="2251515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A12F4-2570-954A-A9B3-B1E56DAD7A6C}"/>
              </a:ext>
            </a:extLst>
          </p:cNvPr>
          <p:cNvSpPr txBox="1"/>
          <p:nvPr/>
        </p:nvSpPr>
        <p:spPr>
          <a:xfrm>
            <a:off x="857343" y="1157744"/>
            <a:ext cx="9141105" cy="83099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than 30 ODRs (major or minor) (average 1 referral per day) from the playground for next 30 days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3450B175-9B0D-7029-7908-C8599DD05805}"/>
              </a:ext>
            </a:extLst>
          </p:cNvPr>
          <p:cNvSpPr/>
          <p:nvPr/>
        </p:nvSpPr>
        <p:spPr>
          <a:xfrm>
            <a:off x="5023894" y="4869260"/>
            <a:ext cx="2375348" cy="1401787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MET!!!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787E7-F888-03E5-8499-0E94194737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31041" y="2072569"/>
            <a:ext cx="4340164" cy="2085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E210B-44CB-BB4C-AEA8-948C3AAE3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14" y="4344968"/>
            <a:ext cx="4321111" cy="2362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9F01E-3024-7703-8F6A-10E2B0EE9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93" y="4344966"/>
            <a:ext cx="4406529" cy="2362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8E5673-5339-2E28-C7C1-47FB13E69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8448" y="2712609"/>
            <a:ext cx="2025870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113126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6902</TotalTime>
  <Words>1566</Words>
  <Application>Microsoft Office PowerPoint</Application>
  <PresentationFormat>Widescreen</PresentationFormat>
  <Paragraphs>236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</vt:lpstr>
      <vt:lpstr>Roboto Condensed</vt:lpstr>
      <vt:lpstr>Roboto Condensed Light</vt:lpstr>
      <vt:lpstr>Times New Roman</vt:lpstr>
      <vt:lpstr>var(--e-global-typography-primary-font-family)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6_Ophthalmology Center by Slidesgo</vt:lpstr>
      <vt:lpstr>5_Ophthalmology Center by Slidesgo</vt:lpstr>
      <vt:lpstr>PBIS Coaches’ Training Year 2:  March 2024</vt:lpstr>
      <vt:lpstr>EXPECTATIONS</vt:lpstr>
      <vt:lpstr>ACTIVITY: ATTENDANCE</vt:lpstr>
      <vt:lpstr>PowerPoint Presentation</vt:lpstr>
      <vt:lpstr>PowerPoint Presentation</vt:lpstr>
      <vt:lpstr>Agenda &amp; Coaches' Tasks</vt:lpstr>
      <vt:lpstr> HELPFUL RESOURCES</vt:lpstr>
      <vt:lpstr>Glows &amp; Grows: Data Based Decision Making</vt:lpstr>
      <vt:lpstr>Present Results to staff</vt:lpstr>
      <vt:lpstr>DISCUSSION: Data Based Decision Making</vt:lpstr>
      <vt:lpstr>PBIS Continuing Topic: School-Family Partnerships</vt:lpstr>
      <vt:lpstr>Why Family-School Partnerships </vt:lpstr>
      <vt:lpstr>Include Families in Creating Products and in Acknowledgments </vt:lpstr>
      <vt:lpstr>Creating a space for ALL Families </vt:lpstr>
      <vt:lpstr>How do we engage and partner with families? </vt:lpstr>
      <vt:lpstr>11 Easy Tips to Really Engage with Families</vt:lpstr>
      <vt:lpstr>TFI – Items 1.11, 3.6</vt:lpstr>
      <vt:lpstr>Value of Family Focus Groups</vt:lpstr>
      <vt:lpstr>Family Input Surveys</vt:lpstr>
      <vt:lpstr>ACTIVITY:  How would you like to partner with families?</vt:lpstr>
      <vt:lpstr>PBIS Resource Spotlight: Staff Morale </vt:lpstr>
      <vt:lpstr>Boosting Staff Morale</vt:lpstr>
      <vt:lpstr>ACTIVITY: RESOURCE SPOTLIGHT</vt:lpstr>
      <vt:lpstr>Agenda &amp; Coaches' Tasks</vt:lpstr>
      <vt:lpstr> HELPFUL 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42</cp:revision>
  <dcterms:created xsi:type="dcterms:W3CDTF">2021-09-01T22:16:30Z</dcterms:created>
  <dcterms:modified xsi:type="dcterms:W3CDTF">2024-03-13T12:52:21Z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