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56" r:id="rId8"/>
    <p:sldMasterId id="2147483815" r:id="rId9"/>
    <p:sldMasterId id="2147483845" r:id="rId10"/>
  </p:sldMasterIdLst>
  <p:notesMasterIdLst>
    <p:notesMasterId r:id="rId43"/>
  </p:notesMasterIdLst>
  <p:sldIdLst>
    <p:sldId id="4570" r:id="rId11"/>
    <p:sldId id="3209" r:id="rId12"/>
    <p:sldId id="4872" r:id="rId13"/>
    <p:sldId id="4887" r:id="rId14"/>
    <p:sldId id="3210" r:id="rId15"/>
    <p:sldId id="4096" r:id="rId16"/>
    <p:sldId id="4026" r:id="rId17"/>
    <p:sldId id="4869" r:id="rId18"/>
    <p:sldId id="4903" r:id="rId19"/>
    <p:sldId id="3393" r:id="rId20"/>
    <p:sldId id="4018" r:id="rId21"/>
    <p:sldId id="290" r:id="rId22"/>
    <p:sldId id="4838" r:id="rId23"/>
    <p:sldId id="4839" r:id="rId24"/>
    <p:sldId id="335" r:id="rId25"/>
    <p:sldId id="4847" r:id="rId26"/>
    <p:sldId id="4851" r:id="rId27"/>
    <p:sldId id="4852" r:id="rId28"/>
    <p:sldId id="4897" r:id="rId29"/>
    <p:sldId id="4901" r:id="rId30"/>
    <p:sldId id="4899" r:id="rId31"/>
    <p:sldId id="4900" r:id="rId32"/>
    <p:sldId id="4032" r:id="rId33"/>
    <p:sldId id="4738" r:id="rId34"/>
    <p:sldId id="4863" r:id="rId35"/>
    <p:sldId id="4877" r:id="rId36"/>
    <p:sldId id="4880" r:id="rId37"/>
    <p:sldId id="4870" r:id="rId38"/>
    <p:sldId id="4067" r:id="rId39"/>
    <p:sldId id="4904" r:id="rId40"/>
    <p:sldId id="4905" r:id="rId41"/>
    <p:sldId id="486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5 minutes)" id="{D4CE4683-096C-B14E-B28E-FC6D7AF69508}">
          <p14:sldIdLst>
            <p14:sldId id="4570"/>
            <p14:sldId id="3209"/>
            <p14:sldId id="4872"/>
            <p14:sldId id="4887"/>
            <p14:sldId id="3210"/>
            <p14:sldId id="4096"/>
          </p14:sldIdLst>
        </p14:section>
        <p14:section name="Glows and Grows (15 minutes)" id="{E918D8D8-C51E-CF45-8A07-ABB390550EA3}">
          <p14:sldIdLst>
            <p14:sldId id="4026"/>
            <p14:sldId id="4869"/>
            <p14:sldId id="4903"/>
            <p14:sldId id="3393"/>
          </p14:sldIdLst>
        </p14:section>
        <p14:section name="DBDM Review - 20 Minutes" id="{145F7307-9986-49BC-BCBE-3B1A76609317}">
          <p14:sldIdLst>
            <p14:sldId id="4018"/>
            <p14:sldId id="290"/>
            <p14:sldId id="4838"/>
            <p14:sldId id="4839"/>
            <p14:sldId id="335"/>
            <p14:sldId id="4847"/>
            <p14:sldId id="4851"/>
            <p14:sldId id="4852"/>
            <p14:sldId id="4897"/>
          </p14:sldIdLst>
        </p14:section>
        <p14:section name="Resources Spotlight: Disproprotionality 15 Minutes" id="{4FAC4393-89DA-9E43-AB5C-27C393F04C63}">
          <p14:sldIdLst>
            <p14:sldId id="4901"/>
            <p14:sldId id="4899"/>
            <p14:sldId id="4900"/>
          </p14:sldIdLst>
        </p14:section>
        <p14:section name="Into to Topic (20 mins)" id="{6CC5BA60-0145-45E1-97BC-34768D1184A5}">
          <p14:sldIdLst>
            <p14:sldId id="4032"/>
            <p14:sldId id="4738"/>
            <p14:sldId id="4863"/>
            <p14:sldId id="4877"/>
            <p14:sldId id="4880"/>
            <p14:sldId id="4870"/>
            <p14:sldId id="4067"/>
          </p14:sldIdLst>
        </p14:section>
        <p14:section name="Wrapping Up (5 minutes)" id="{6F051F88-AA7C-3348-A7B8-892BA6C75A0D}">
          <p14:sldIdLst>
            <p14:sldId id="4904"/>
            <p14:sldId id="4905"/>
            <p14:sldId id="48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39D63C05-2216-CDD4-1057-F04FF3D987E9}" name="Adam Feinberg" initials="AF" userId="fbfff037195b936e" providerId="Windows Live"/>
  <p188:author id="{E16D4F08-7DF0-D375-6C48-4C09655593C0}" name="Feinberg, Adam" initials="FA" userId="S::afeinberg@edc.org::5f5bdf48-d019-4be7-baf8-cfbf388184da" providerId="AD"/>
  <p188:author id="{CD20A333-A637-827F-BBF5-42780D723B6E}" name="Adam Feinberg" initials="AF" userId="c63daa15e251178a" providerId="Windows Live"/>
  <p188:author id="{0C324748-F4D2-01C8-8115-73D64B2BF121}" name="Christine Downs" initials="CD" userId="S::cdowns_mayinstitute.org#ext#@educationdevelopmentcenter.onmicrosoft.com::13a98df4-0bd3-43f7-9515-5c6eb150dd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12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2" name="Meyer, Katherine" initials="MK" lastIdx="9" clrIdx="1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3" name="Erik Maki" initials="EM" lastIdx="1" clrIdx="2">
    <p:extLst>
      <p:ext uri="{19B8F6BF-5375-455C-9EA6-DF929625EA0E}">
        <p15:presenceInfo xmlns:p15="http://schemas.microsoft.com/office/powerpoint/2012/main" userId="S::EMaki@mayinstitute.org::6c029fcd-6e9a-4e5c-820c-08bfa36125db" providerId="AD"/>
      </p:ext>
    </p:extLst>
  </p:cmAuthor>
  <p:cmAuthor id="4" name="Robbie, Karen" initials="RK" lastIdx="6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AE18F"/>
    <a:srgbClr val="FC920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026" autoAdjust="0"/>
  </p:normalViewPr>
  <p:slideViewPr>
    <p:cSldViewPr snapToGrid="0">
      <p:cViewPr varScale="1">
        <p:scale>
          <a:sx n="75" d="100"/>
          <a:sy n="75" d="100"/>
        </p:scale>
        <p:origin x="119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Glows &amp; Grows: TFI/Classroom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E721C89-17CB-4A3F-BB47-390FF788E2EA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DBDM – Review Sharing Data</a:t>
          </a:r>
        </a:p>
      </dgm:t>
    </dgm:pt>
    <dgm:pt modelId="{FE8E2B4A-7872-4832-9275-9B42CF8547EF}" type="parTrans" cxnId="{30CBC073-7779-4908-9D4D-47E8D64824C3}">
      <dgm:prSet/>
      <dgm:spPr/>
      <dgm:t>
        <a:bodyPr/>
        <a:lstStyle/>
        <a:p>
          <a:endParaRPr lang="en-US"/>
        </a:p>
      </dgm:t>
    </dgm:pt>
    <dgm:pt modelId="{FE25595F-3F88-450B-9156-22770E06EC52}" type="sibTrans" cxnId="{30CBC073-7779-4908-9D4D-47E8D64824C3}">
      <dgm:prSet/>
      <dgm:spPr/>
      <dgm:t>
        <a:bodyPr/>
        <a:lstStyle/>
        <a:p>
          <a:endParaRPr lang="en-US"/>
        </a:p>
      </dgm:t>
    </dgm:pt>
    <dgm:pt modelId="{639FB7C8-06CE-47F6-9EC7-CEADD39A2559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dirty="0">
              <a:latin typeface="+mn-lt"/>
              <a:cs typeface="Hind Vadodara" panose="020B0604020202020204" charset="0"/>
            </a:rPr>
            <a:t> </a:t>
          </a:r>
          <a:r>
            <a:rPr lang="en-US" sz="1600" b="0" i="1" dirty="0">
              <a:latin typeface="+mn-lt"/>
              <a:cs typeface="Arial"/>
            </a:rPr>
            <a:t>5 Questions Every Team Should Ask about Racial Disproportionality</a:t>
          </a:r>
          <a:endParaRPr lang="en-US" sz="1800" b="0" i="1" dirty="0">
            <a:latin typeface="+mn-lt"/>
            <a:cs typeface="Hind Vadodara" panose="020B0604020202020204" charset="0"/>
          </a:endParaRPr>
        </a:p>
      </dgm:t>
    </dgm:pt>
    <dgm:pt modelId="{B77416EA-1E5E-43E3-B200-D3536E8BC161}" type="parTrans" cxnId="{B9ECDD07-DC72-4DC9-A20D-8C7A72C97D2C}">
      <dgm:prSet/>
      <dgm:spPr/>
      <dgm:t>
        <a:bodyPr/>
        <a:lstStyle/>
        <a:p>
          <a:endParaRPr lang="en-US"/>
        </a:p>
      </dgm:t>
    </dgm:pt>
    <dgm:pt modelId="{4DF7493E-B48A-4CB7-9260-C120DF0304CC}" type="sibTrans" cxnId="{B9ECDD07-DC72-4DC9-A20D-8C7A72C97D2C}">
      <dgm:prSet/>
      <dgm:spPr/>
      <dgm:t>
        <a:bodyPr/>
        <a:lstStyle/>
        <a:p>
          <a:endParaRPr lang="en-US"/>
        </a:p>
      </dgm:t>
    </dgm:pt>
    <dgm:pt modelId="{78730177-7B22-4B36-9F32-BF6D9D9F55F0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 Intro to School Family Partnerships</a:t>
          </a:r>
          <a:endParaRPr lang="en-US" sz="2300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820129D7-2339-4705-9033-906F7BC2EA44}" type="parTrans" cxnId="{5318F125-6887-4F3A-AEB5-721FE35B0124}">
      <dgm:prSet/>
      <dgm:spPr/>
      <dgm:t>
        <a:bodyPr/>
        <a:lstStyle/>
        <a:p>
          <a:endParaRPr lang="en-US"/>
        </a:p>
      </dgm:t>
    </dgm:pt>
    <dgm:pt modelId="{CDB160B2-57F4-41A7-9FC3-D1BEBB7DA89A}" type="sibTrans" cxnId="{5318F125-6887-4F3A-AEB5-721FE35B0124}">
      <dgm:prSet/>
      <dgm:spPr/>
      <dgm:t>
        <a:bodyPr/>
        <a:lstStyle/>
        <a:p>
          <a:endParaRPr lang="en-US"/>
        </a:p>
      </dgm:t>
    </dgm:pt>
    <dgm:pt modelId="{14A27E17-55A9-4019-B371-51588A6A556A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Disproportionality and Family Resources with team</a:t>
          </a:r>
        </a:p>
      </dgm:t>
    </dgm:pt>
    <dgm:pt modelId="{78A50C86-D28E-476F-B4EC-D67F42538735}" type="parTrans" cxnId="{232800F5-8813-4508-A910-1DF5B412E160}">
      <dgm:prSet/>
      <dgm:spPr/>
      <dgm:t>
        <a:bodyPr/>
        <a:lstStyle/>
        <a:p>
          <a:endParaRPr lang="en-US"/>
        </a:p>
      </dgm:t>
    </dgm:pt>
    <dgm:pt modelId="{C4F549E8-E5B2-454D-8509-41F649A9C293}" type="sibTrans" cxnId="{232800F5-8813-4508-A910-1DF5B412E160}">
      <dgm:prSet/>
      <dgm:spPr/>
      <dgm:t>
        <a:bodyPr/>
        <a:lstStyle/>
        <a:p>
          <a:endParaRPr lang="en-US"/>
        </a:p>
      </dgm:t>
    </dgm:pt>
    <dgm:pt modelId="{3386D519-7F97-46A8-817F-24F8701DF371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gm:t>
    </dgm:pt>
    <dgm:pt modelId="{0DBD0CA3-524D-4490-B3B9-6A12208975AF}" type="parTrans" cxnId="{843378E9-9241-4F68-BCD6-C0C9909C2006}">
      <dgm:prSet/>
      <dgm:spPr/>
      <dgm:t>
        <a:bodyPr/>
        <a:lstStyle/>
        <a:p>
          <a:endParaRPr lang="en-US"/>
        </a:p>
      </dgm:t>
    </dgm:pt>
    <dgm:pt modelId="{487A4CBE-069E-4106-9E62-C03E2CFCBC49}" type="sibTrans" cxnId="{843378E9-9241-4F68-BCD6-C0C9909C2006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ScaleX="99778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B9ECDD07-DC72-4DC9-A20D-8C7A72C97D2C}" srcId="{76937503-7550-41B3-8D88-C860E600B4A5}" destId="{639FB7C8-06CE-47F6-9EC7-CEADD39A2559}" srcOrd="2" destOrd="0" parTransId="{B77416EA-1E5E-43E3-B200-D3536E8BC161}" sibTransId="{4DF7493E-B48A-4CB7-9260-C120DF0304CC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5318F125-6887-4F3A-AEB5-721FE35B0124}" srcId="{76937503-7550-41B3-8D88-C860E600B4A5}" destId="{78730177-7B22-4B36-9F32-BF6D9D9F55F0}" srcOrd="3" destOrd="0" parTransId="{820129D7-2339-4705-9033-906F7BC2EA44}" sibTransId="{CDB160B2-57F4-41A7-9FC3-D1BEBB7DA89A}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0CBC073-7779-4908-9D4D-47E8D64824C3}" srcId="{76937503-7550-41B3-8D88-C860E600B4A5}" destId="{5E721C89-17CB-4A3F-BB47-390FF788E2EA}" srcOrd="1" destOrd="0" parTransId="{FE8E2B4A-7872-4832-9275-9B42CF8547EF}" sibTransId="{FE25595F-3F88-450B-9156-22770E06EC52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D03CA479-8C75-4205-A1F5-60B27F7FD8B7}" type="presOf" srcId="{14A27E17-55A9-4019-B371-51588A6A556A}" destId="{183C8042-F222-4C5B-948A-CA63CABAB28E}" srcOrd="0" destOrd="1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195DB694-8AD3-4E97-8720-57DFBE971228}" srcId="{88926E0B-BFF6-E944-B1DF-44240C496CA1}" destId="{F8969D1F-C689-4B9B-9997-B3701F97745B}" srcOrd="0" destOrd="0" parTransId="{EEE15F74-EDF8-48FC-9F7F-B001C7815275}" sibTransId="{A1E6D4A7-DA89-4A8B-A2C1-619F1A15E6EA}"/>
    <dgm:cxn modelId="{13BB699D-8AC7-4602-8747-AF10F3EF4512}" type="presOf" srcId="{639FB7C8-06CE-47F6-9EC7-CEADD39A2559}" destId="{CDAAD9AB-76BA-4F20-9C80-4020D86AF54F}" srcOrd="0" destOrd="2" presId="urn:microsoft.com/office/officeart/2005/8/layout/list1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64E39BAF-EA66-4F4C-AAE3-E9B2321456F2}" type="presOf" srcId="{78730177-7B22-4B36-9F32-BF6D9D9F55F0}" destId="{CDAAD9AB-76BA-4F20-9C80-4020D86AF54F}" srcOrd="0" destOrd="3" presId="urn:microsoft.com/office/officeart/2005/8/layout/list1"/>
    <dgm:cxn modelId="{6F0E4EBD-CF07-4F8C-915E-104609CB016F}" type="presOf" srcId="{F8969D1F-C689-4B9B-9997-B3701F97745B}" destId="{183C8042-F222-4C5B-948A-CA63CABAB28E}" srcOrd="0" destOrd="0" presId="urn:microsoft.com/office/officeart/2005/8/layout/list1"/>
    <dgm:cxn modelId="{0CC3A7BD-5278-40B9-90CA-0C34EBB06C0A}" type="presOf" srcId="{5E721C89-17CB-4A3F-BB47-390FF788E2EA}" destId="{CDAAD9AB-76BA-4F20-9C80-4020D86AF54F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1AB438C6-9514-4CC1-B5FA-127938E264FE}" type="presOf" srcId="{3386D519-7F97-46A8-817F-24F8701DF371}" destId="{183C8042-F222-4C5B-948A-CA63CABAB28E}" srcOrd="0" destOrd="2" presId="urn:microsoft.com/office/officeart/2005/8/layout/list1"/>
    <dgm:cxn modelId="{843378E9-9241-4F68-BCD6-C0C9909C2006}" srcId="{88926E0B-BFF6-E944-B1DF-44240C496CA1}" destId="{3386D519-7F97-46A8-817F-24F8701DF371}" srcOrd="2" destOrd="0" parTransId="{0DBD0CA3-524D-4490-B3B9-6A12208975AF}" sibTransId="{487A4CBE-069E-4106-9E62-C03E2CFCBC49}"/>
    <dgm:cxn modelId="{232800F5-8813-4508-A910-1DF5B412E160}" srcId="{88926E0B-BFF6-E944-B1DF-44240C496CA1}" destId="{14A27E17-55A9-4019-B371-51588A6A556A}" srcOrd="1" destOrd="0" parTransId="{78A50C86-D28E-476F-B4EC-D67F42538735}" sibTransId="{C4F549E8-E5B2-454D-8509-41F649A9C293}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1BD67-267D-7149-A6FD-41A48F3FA042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E3A59C-9947-2648-83ED-FD8F299EE75B}">
      <dgm:prSet phldrT="[Text]" custT="1"/>
      <dgm:spPr/>
      <dgm:t>
        <a:bodyPr/>
        <a:lstStyle/>
        <a:p>
          <a:r>
            <a:rPr lang="en-US" sz="32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Results in positive outcomes for children, families, and teachers</a:t>
          </a:r>
          <a:endParaRPr lang="en-US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9EE879-ED90-1743-8600-3E5DC5837E37}" type="parTrans" cxnId="{175FD20A-9D5B-F543-8A36-35B614B117F6}">
      <dgm:prSet/>
      <dgm:spPr/>
      <dgm:t>
        <a:bodyPr/>
        <a:lstStyle/>
        <a:p>
          <a:endParaRPr lang="en-US"/>
        </a:p>
      </dgm:t>
    </dgm:pt>
    <dgm:pt modelId="{07F576C4-90D3-CA42-A993-BE49890DBB9B}" type="sibTrans" cxnId="{175FD20A-9D5B-F543-8A36-35B614B117F6}">
      <dgm:prSet/>
      <dgm:spPr/>
      <dgm:t>
        <a:bodyPr/>
        <a:lstStyle/>
        <a:p>
          <a:endParaRPr lang="en-US"/>
        </a:p>
      </dgm:t>
    </dgm:pt>
    <dgm:pt modelId="{0A1B8E87-C9BF-A04D-A3EF-BAACA78A2E2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Family-School Partnerships work</a:t>
          </a:r>
        </a:p>
      </dgm:t>
    </dgm:pt>
    <dgm:pt modelId="{402A5E8B-E14B-D843-BC7D-64D2A51EE080}" type="parTrans" cxnId="{62B4F32F-91E6-4546-9CED-AF031D0BA93D}">
      <dgm:prSet/>
      <dgm:spPr/>
      <dgm:t>
        <a:bodyPr/>
        <a:lstStyle/>
        <a:p>
          <a:endParaRPr lang="en-US"/>
        </a:p>
      </dgm:t>
    </dgm:pt>
    <dgm:pt modelId="{3CC5024C-4C03-B44B-9E80-59513B5CF01D}" type="sibTrans" cxnId="{62B4F32F-91E6-4546-9CED-AF031D0BA93D}">
      <dgm:prSet/>
      <dgm:spPr/>
      <dgm:t>
        <a:bodyPr/>
        <a:lstStyle/>
        <a:p>
          <a:endParaRPr lang="en-US"/>
        </a:p>
      </dgm:t>
    </dgm:pt>
    <dgm:pt modelId="{F9CE019E-F885-481E-B81E-7B1C71650380}">
      <dgm:prSet phldrT="[Text]" custT="1"/>
      <dgm:spPr/>
      <dgm:t>
        <a:bodyPr/>
        <a:lstStyle/>
        <a:p>
          <a:r>
            <a:rPr lang="en-US" sz="32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Particularly beneficial for families that are culturally, linguistically, and racially diverse</a:t>
          </a:r>
          <a:endParaRPr lang="en-US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3BF42E-12B3-4B8E-B3F9-ECDC64248D91}" type="parTrans" cxnId="{C702122E-DC16-4C89-8927-9BC825C55A6E}">
      <dgm:prSet/>
      <dgm:spPr/>
      <dgm:t>
        <a:bodyPr/>
        <a:lstStyle/>
        <a:p>
          <a:endParaRPr lang="en-US"/>
        </a:p>
      </dgm:t>
    </dgm:pt>
    <dgm:pt modelId="{FB1CC57E-2514-4685-8E37-B19275BD4E11}" type="sibTrans" cxnId="{C702122E-DC16-4C89-8927-9BC825C55A6E}">
      <dgm:prSet/>
      <dgm:spPr/>
      <dgm:t>
        <a:bodyPr/>
        <a:lstStyle/>
        <a:p>
          <a:endParaRPr lang="en-US"/>
        </a:p>
      </dgm:t>
    </dgm:pt>
    <dgm:pt modelId="{B7D918D7-CA8C-1245-8A8E-BFB253873CD7}" type="pres">
      <dgm:prSet presAssocID="{BEC1BD67-267D-7149-A6FD-41A48F3FA042}" presName="Name0" presStyleCnt="0">
        <dgm:presLayoutVars>
          <dgm:chMax val="7"/>
          <dgm:chPref val="7"/>
          <dgm:dir/>
        </dgm:presLayoutVars>
      </dgm:prSet>
      <dgm:spPr/>
    </dgm:pt>
    <dgm:pt modelId="{94FAA00D-03D0-BF4E-B300-A932F7B90A2D}" type="pres">
      <dgm:prSet presAssocID="{BEC1BD67-267D-7149-A6FD-41A48F3FA042}" presName="Name1" presStyleCnt="0"/>
      <dgm:spPr/>
    </dgm:pt>
    <dgm:pt modelId="{867173C3-F7C0-E645-A012-94FB1EBB70AD}" type="pres">
      <dgm:prSet presAssocID="{BEC1BD67-267D-7149-A6FD-41A48F3FA042}" presName="cycle" presStyleCnt="0"/>
      <dgm:spPr/>
    </dgm:pt>
    <dgm:pt modelId="{228BBC03-54CD-2645-A81F-FBEF4260131C}" type="pres">
      <dgm:prSet presAssocID="{BEC1BD67-267D-7149-A6FD-41A48F3FA042}" presName="srcNode" presStyleLbl="node1" presStyleIdx="0" presStyleCnt="3"/>
      <dgm:spPr/>
    </dgm:pt>
    <dgm:pt modelId="{833B9B6E-2822-414E-BDFA-F8B22FD00CF4}" type="pres">
      <dgm:prSet presAssocID="{BEC1BD67-267D-7149-A6FD-41A48F3FA042}" presName="conn" presStyleLbl="parChTrans1D2" presStyleIdx="0" presStyleCnt="1"/>
      <dgm:spPr/>
    </dgm:pt>
    <dgm:pt modelId="{ED3D5554-46DD-8E40-A101-FC87C18D5518}" type="pres">
      <dgm:prSet presAssocID="{BEC1BD67-267D-7149-A6FD-41A48F3FA042}" presName="extraNode" presStyleLbl="node1" presStyleIdx="0" presStyleCnt="3"/>
      <dgm:spPr/>
    </dgm:pt>
    <dgm:pt modelId="{3A86EB06-286F-474D-82A9-C35E82036519}" type="pres">
      <dgm:prSet presAssocID="{BEC1BD67-267D-7149-A6FD-41A48F3FA042}" presName="dstNode" presStyleLbl="node1" presStyleIdx="0" presStyleCnt="3"/>
      <dgm:spPr/>
    </dgm:pt>
    <dgm:pt modelId="{C6894729-255A-594D-B187-0404005DEF2E}" type="pres">
      <dgm:prSet presAssocID="{1EE3A59C-9947-2648-83ED-FD8F299EE75B}" presName="text_1" presStyleLbl="node1" presStyleIdx="0" presStyleCnt="3" custScaleY="132620">
        <dgm:presLayoutVars>
          <dgm:bulletEnabled val="1"/>
        </dgm:presLayoutVars>
      </dgm:prSet>
      <dgm:spPr/>
    </dgm:pt>
    <dgm:pt modelId="{84696FFF-4326-B249-9285-6808262180CC}" type="pres">
      <dgm:prSet presAssocID="{1EE3A59C-9947-2648-83ED-FD8F299EE75B}" presName="accent_1" presStyleCnt="0"/>
      <dgm:spPr/>
    </dgm:pt>
    <dgm:pt modelId="{A2897599-91FA-E445-863A-B990A0B9CBD7}" type="pres">
      <dgm:prSet presAssocID="{1EE3A59C-9947-2648-83ED-FD8F299EE75B}" presName="accentRepeatNode" presStyleLbl="solidFgAcc1" presStyleIdx="0" presStyleCnt="3"/>
      <dgm:spPr/>
    </dgm:pt>
    <dgm:pt modelId="{FE9C25BA-EF85-4B3E-82D5-C43062FD153D}" type="pres">
      <dgm:prSet presAssocID="{F9CE019E-F885-481E-B81E-7B1C71650380}" presName="text_2" presStyleLbl="node1" presStyleIdx="1" presStyleCnt="3" custScaleY="144400">
        <dgm:presLayoutVars>
          <dgm:bulletEnabled val="1"/>
        </dgm:presLayoutVars>
      </dgm:prSet>
      <dgm:spPr/>
    </dgm:pt>
    <dgm:pt modelId="{7BBED26C-41A4-438A-B8BE-C52060EEC221}" type="pres">
      <dgm:prSet presAssocID="{F9CE019E-F885-481E-B81E-7B1C71650380}" presName="accent_2" presStyleCnt="0"/>
      <dgm:spPr/>
    </dgm:pt>
    <dgm:pt modelId="{E93FA1AF-9A84-4F53-8052-1D9D8B27860F}" type="pres">
      <dgm:prSet presAssocID="{F9CE019E-F885-481E-B81E-7B1C71650380}" presName="accentRepeatNode" presStyleLbl="solidFgAcc1" presStyleIdx="1" presStyleCnt="3"/>
      <dgm:spPr/>
    </dgm:pt>
    <dgm:pt modelId="{EC9AAA2E-F54D-4008-97F0-F83A13C4A81D}" type="pres">
      <dgm:prSet presAssocID="{0A1B8E87-C9BF-A04D-A3EF-BAACA78A2E22}" presName="text_3" presStyleLbl="node1" presStyleIdx="2" presStyleCnt="3" custScaleY="126136">
        <dgm:presLayoutVars>
          <dgm:bulletEnabled val="1"/>
        </dgm:presLayoutVars>
      </dgm:prSet>
      <dgm:spPr/>
    </dgm:pt>
    <dgm:pt modelId="{2A4619C1-37B5-4C82-A477-77E492900197}" type="pres">
      <dgm:prSet presAssocID="{0A1B8E87-C9BF-A04D-A3EF-BAACA78A2E22}" presName="accent_3" presStyleCnt="0"/>
      <dgm:spPr/>
    </dgm:pt>
    <dgm:pt modelId="{C95EA6BA-36F3-6940-ADE6-CF43F28ACD74}" type="pres">
      <dgm:prSet presAssocID="{0A1B8E87-C9BF-A04D-A3EF-BAACA78A2E22}" presName="accentRepeatNode" presStyleLbl="solidFgAcc1" presStyleIdx="2" presStyleCnt="3"/>
      <dgm:spPr/>
    </dgm:pt>
  </dgm:ptLst>
  <dgm:cxnLst>
    <dgm:cxn modelId="{175FD20A-9D5B-F543-8A36-35B614B117F6}" srcId="{BEC1BD67-267D-7149-A6FD-41A48F3FA042}" destId="{1EE3A59C-9947-2648-83ED-FD8F299EE75B}" srcOrd="0" destOrd="0" parTransId="{C39EE879-ED90-1743-8600-3E5DC5837E37}" sibTransId="{07F576C4-90D3-CA42-A993-BE49890DBB9B}"/>
    <dgm:cxn modelId="{CBDDD41C-3DDF-E041-B899-4AA20F2EE8C6}" type="presOf" srcId="{BEC1BD67-267D-7149-A6FD-41A48F3FA042}" destId="{B7D918D7-CA8C-1245-8A8E-BFB253873CD7}" srcOrd="0" destOrd="0" presId="urn:microsoft.com/office/officeart/2008/layout/VerticalCurvedList"/>
    <dgm:cxn modelId="{A4FED02B-B990-494C-9A83-198803E91319}" type="presOf" srcId="{0A1B8E87-C9BF-A04D-A3EF-BAACA78A2E22}" destId="{EC9AAA2E-F54D-4008-97F0-F83A13C4A81D}" srcOrd="0" destOrd="0" presId="urn:microsoft.com/office/officeart/2008/layout/VerticalCurvedList"/>
    <dgm:cxn modelId="{C702122E-DC16-4C89-8927-9BC825C55A6E}" srcId="{BEC1BD67-267D-7149-A6FD-41A48F3FA042}" destId="{F9CE019E-F885-481E-B81E-7B1C71650380}" srcOrd="1" destOrd="0" parTransId="{063BF42E-12B3-4B8E-B3F9-ECDC64248D91}" sibTransId="{FB1CC57E-2514-4685-8E37-B19275BD4E11}"/>
    <dgm:cxn modelId="{62B4F32F-91E6-4546-9CED-AF031D0BA93D}" srcId="{BEC1BD67-267D-7149-A6FD-41A48F3FA042}" destId="{0A1B8E87-C9BF-A04D-A3EF-BAACA78A2E22}" srcOrd="2" destOrd="0" parTransId="{402A5E8B-E14B-D843-BC7D-64D2A51EE080}" sibTransId="{3CC5024C-4C03-B44B-9E80-59513B5CF01D}"/>
    <dgm:cxn modelId="{37D3DB72-1DB2-3344-AEBD-2B6A2138E0AB}" type="presOf" srcId="{1EE3A59C-9947-2648-83ED-FD8F299EE75B}" destId="{C6894729-255A-594D-B187-0404005DEF2E}" srcOrd="0" destOrd="0" presId="urn:microsoft.com/office/officeart/2008/layout/VerticalCurvedList"/>
    <dgm:cxn modelId="{9698F496-FC1E-EE4A-A586-93FBBC5DB15A}" type="presOf" srcId="{07F576C4-90D3-CA42-A993-BE49890DBB9B}" destId="{833B9B6E-2822-414E-BDFA-F8B22FD00CF4}" srcOrd="0" destOrd="0" presId="urn:microsoft.com/office/officeart/2008/layout/VerticalCurvedList"/>
    <dgm:cxn modelId="{7ECAB0B9-47B2-43C1-A2D9-8080853B9D53}" type="presOf" srcId="{F9CE019E-F885-481E-B81E-7B1C71650380}" destId="{FE9C25BA-EF85-4B3E-82D5-C43062FD153D}" srcOrd="0" destOrd="0" presId="urn:microsoft.com/office/officeart/2008/layout/VerticalCurvedList"/>
    <dgm:cxn modelId="{0DF0247F-080C-4546-8FDB-24A6AB17B3E7}" type="presParOf" srcId="{B7D918D7-CA8C-1245-8A8E-BFB253873CD7}" destId="{94FAA00D-03D0-BF4E-B300-A932F7B90A2D}" srcOrd="0" destOrd="0" presId="urn:microsoft.com/office/officeart/2008/layout/VerticalCurvedList"/>
    <dgm:cxn modelId="{2BA6620F-B9E9-AE46-913E-CB46133A6672}" type="presParOf" srcId="{94FAA00D-03D0-BF4E-B300-A932F7B90A2D}" destId="{867173C3-F7C0-E645-A012-94FB1EBB70AD}" srcOrd="0" destOrd="0" presId="urn:microsoft.com/office/officeart/2008/layout/VerticalCurvedList"/>
    <dgm:cxn modelId="{BF3C2B3B-0F89-5648-A2EF-79A4B3D6789E}" type="presParOf" srcId="{867173C3-F7C0-E645-A012-94FB1EBB70AD}" destId="{228BBC03-54CD-2645-A81F-FBEF4260131C}" srcOrd="0" destOrd="0" presId="urn:microsoft.com/office/officeart/2008/layout/VerticalCurvedList"/>
    <dgm:cxn modelId="{71F2BFB0-9F75-9642-B36B-4436217B5CAB}" type="presParOf" srcId="{867173C3-F7C0-E645-A012-94FB1EBB70AD}" destId="{833B9B6E-2822-414E-BDFA-F8B22FD00CF4}" srcOrd="1" destOrd="0" presId="urn:microsoft.com/office/officeart/2008/layout/VerticalCurvedList"/>
    <dgm:cxn modelId="{D3392255-BB47-9B44-8BE6-8F4DEDF0F30D}" type="presParOf" srcId="{867173C3-F7C0-E645-A012-94FB1EBB70AD}" destId="{ED3D5554-46DD-8E40-A101-FC87C18D5518}" srcOrd="2" destOrd="0" presId="urn:microsoft.com/office/officeart/2008/layout/VerticalCurvedList"/>
    <dgm:cxn modelId="{7CB924F0-3427-1E41-940A-62BBD23348DB}" type="presParOf" srcId="{867173C3-F7C0-E645-A012-94FB1EBB70AD}" destId="{3A86EB06-286F-474D-82A9-C35E82036519}" srcOrd="3" destOrd="0" presId="urn:microsoft.com/office/officeart/2008/layout/VerticalCurvedList"/>
    <dgm:cxn modelId="{7834E4AB-1F2D-E24B-A35A-1A1EA6FD661C}" type="presParOf" srcId="{94FAA00D-03D0-BF4E-B300-A932F7B90A2D}" destId="{C6894729-255A-594D-B187-0404005DEF2E}" srcOrd="1" destOrd="0" presId="urn:microsoft.com/office/officeart/2008/layout/VerticalCurvedList"/>
    <dgm:cxn modelId="{EA17E2DA-6B79-674E-A687-BE4839F32686}" type="presParOf" srcId="{94FAA00D-03D0-BF4E-B300-A932F7B90A2D}" destId="{84696FFF-4326-B249-9285-6808262180CC}" srcOrd="2" destOrd="0" presId="urn:microsoft.com/office/officeart/2008/layout/VerticalCurvedList"/>
    <dgm:cxn modelId="{6B18AAEC-F5A5-B046-B472-10D065FC7797}" type="presParOf" srcId="{84696FFF-4326-B249-9285-6808262180CC}" destId="{A2897599-91FA-E445-863A-B990A0B9CBD7}" srcOrd="0" destOrd="0" presId="urn:microsoft.com/office/officeart/2008/layout/VerticalCurvedList"/>
    <dgm:cxn modelId="{6C0C3F46-DE7E-4CA4-99FE-94623AE99B27}" type="presParOf" srcId="{94FAA00D-03D0-BF4E-B300-A932F7B90A2D}" destId="{FE9C25BA-EF85-4B3E-82D5-C43062FD153D}" srcOrd="3" destOrd="0" presId="urn:microsoft.com/office/officeart/2008/layout/VerticalCurvedList"/>
    <dgm:cxn modelId="{7316204B-9708-497A-9EEA-2CD3AD251D3F}" type="presParOf" srcId="{94FAA00D-03D0-BF4E-B300-A932F7B90A2D}" destId="{7BBED26C-41A4-438A-B8BE-C52060EEC221}" srcOrd="4" destOrd="0" presId="urn:microsoft.com/office/officeart/2008/layout/VerticalCurvedList"/>
    <dgm:cxn modelId="{69C41348-06B6-442E-9D8C-85131D532B94}" type="presParOf" srcId="{7BBED26C-41A4-438A-B8BE-C52060EEC221}" destId="{E93FA1AF-9A84-4F53-8052-1D9D8B27860F}" srcOrd="0" destOrd="0" presId="urn:microsoft.com/office/officeart/2008/layout/VerticalCurvedList"/>
    <dgm:cxn modelId="{2E56F04D-D383-4837-8FE3-2CBEBB1D8D57}" type="presParOf" srcId="{94FAA00D-03D0-BF4E-B300-A932F7B90A2D}" destId="{EC9AAA2E-F54D-4008-97F0-F83A13C4A81D}" srcOrd="5" destOrd="0" presId="urn:microsoft.com/office/officeart/2008/layout/VerticalCurvedList"/>
    <dgm:cxn modelId="{E1BF1C0D-61AE-432C-8A7C-1834C6B77F51}" type="presParOf" srcId="{94FAA00D-03D0-BF4E-B300-A932F7B90A2D}" destId="{2A4619C1-37B5-4C82-A477-77E492900197}" srcOrd="6" destOrd="0" presId="urn:microsoft.com/office/officeart/2008/layout/VerticalCurvedList"/>
    <dgm:cxn modelId="{18396FBA-93DB-4D88-AEB1-0B747166CD84}" type="presParOf" srcId="{2A4619C1-37B5-4C82-A477-77E492900197}" destId="{C95EA6BA-36F3-6940-ADE6-CF43F28ACD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Glows &amp; Grows: TFI/Classroom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E721C89-17CB-4A3F-BB47-390FF788E2EA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DBDM – Review Sharing Data</a:t>
          </a:r>
        </a:p>
      </dgm:t>
    </dgm:pt>
    <dgm:pt modelId="{FE8E2B4A-7872-4832-9275-9B42CF8547EF}" type="parTrans" cxnId="{30CBC073-7779-4908-9D4D-47E8D64824C3}">
      <dgm:prSet/>
      <dgm:spPr/>
      <dgm:t>
        <a:bodyPr/>
        <a:lstStyle/>
        <a:p>
          <a:endParaRPr lang="en-US"/>
        </a:p>
      </dgm:t>
    </dgm:pt>
    <dgm:pt modelId="{FE25595F-3F88-450B-9156-22770E06EC52}" type="sibTrans" cxnId="{30CBC073-7779-4908-9D4D-47E8D64824C3}">
      <dgm:prSet/>
      <dgm:spPr/>
      <dgm:t>
        <a:bodyPr/>
        <a:lstStyle/>
        <a:p>
          <a:endParaRPr lang="en-US"/>
        </a:p>
      </dgm:t>
    </dgm:pt>
    <dgm:pt modelId="{639FB7C8-06CE-47F6-9EC7-CEADD39A2559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2300" b="0" i="1" dirty="0">
              <a:latin typeface="+mn-lt"/>
              <a:cs typeface="Hind Vadodara" panose="020B0604020202020204" charset="0"/>
            </a:rPr>
            <a:t> </a:t>
          </a:r>
          <a:r>
            <a:rPr lang="en-US" sz="2000" b="0" i="1" dirty="0">
              <a:latin typeface="+mn-lt"/>
              <a:cs typeface="Arial"/>
            </a:rPr>
            <a:t>5 Questions Every Team Should Ask about Racial Disproportionality</a:t>
          </a:r>
          <a:endParaRPr lang="en-US" sz="2300" b="0" i="1" dirty="0">
            <a:latin typeface="+mn-lt"/>
            <a:cs typeface="Hind Vadodara" panose="020B0604020202020204" charset="0"/>
          </a:endParaRPr>
        </a:p>
      </dgm:t>
    </dgm:pt>
    <dgm:pt modelId="{B77416EA-1E5E-43E3-B200-D3536E8BC161}" type="parTrans" cxnId="{B9ECDD07-DC72-4DC9-A20D-8C7A72C97D2C}">
      <dgm:prSet/>
      <dgm:spPr/>
      <dgm:t>
        <a:bodyPr/>
        <a:lstStyle/>
        <a:p>
          <a:endParaRPr lang="en-US"/>
        </a:p>
      </dgm:t>
    </dgm:pt>
    <dgm:pt modelId="{4DF7493E-B48A-4CB7-9260-C120DF0304CC}" type="sibTrans" cxnId="{B9ECDD07-DC72-4DC9-A20D-8C7A72C97D2C}">
      <dgm:prSet/>
      <dgm:spPr/>
      <dgm:t>
        <a:bodyPr/>
        <a:lstStyle/>
        <a:p>
          <a:endParaRPr lang="en-US"/>
        </a:p>
      </dgm:t>
    </dgm:pt>
    <dgm:pt modelId="{78730177-7B22-4B36-9F32-BF6D9D9F55F0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 Intro to School Family Partnerships</a:t>
          </a:r>
          <a:endParaRPr lang="en-US" sz="2300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820129D7-2339-4705-9033-906F7BC2EA44}" type="parTrans" cxnId="{5318F125-6887-4F3A-AEB5-721FE35B0124}">
      <dgm:prSet/>
      <dgm:spPr/>
      <dgm:t>
        <a:bodyPr/>
        <a:lstStyle/>
        <a:p>
          <a:endParaRPr lang="en-US"/>
        </a:p>
      </dgm:t>
    </dgm:pt>
    <dgm:pt modelId="{CDB160B2-57F4-41A7-9FC3-D1BEBB7DA89A}" type="sibTrans" cxnId="{5318F125-6887-4F3A-AEB5-721FE35B0124}">
      <dgm:prSet/>
      <dgm:spPr/>
      <dgm:t>
        <a:bodyPr/>
        <a:lstStyle/>
        <a:p>
          <a:endParaRPr lang="en-US"/>
        </a:p>
      </dgm:t>
    </dgm:pt>
    <dgm:pt modelId="{14A27E17-55A9-4019-B371-51588A6A556A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Disproportionality and Family Resources with team</a:t>
          </a:r>
        </a:p>
      </dgm:t>
    </dgm:pt>
    <dgm:pt modelId="{78A50C86-D28E-476F-B4EC-D67F42538735}" type="parTrans" cxnId="{232800F5-8813-4508-A910-1DF5B412E160}">
      <dgm:prSet/>
      <dgm:spPr/>
      <dgm:t>
        <a:bodyPr/>
        <a:lstStyle/>
        <a:p>
          <a:endParaRPr lang="en-US"/>
        </a:p>
      </dgm:t>
    </dgm:pt>
    <dgm:pt modelId="{C4F549E8-E5B2-454D-8509-41F649A9C293}" type="sibTrans" cxnId="{232800F5-8813-4508-A910-1DF5B412E160}">
      <dgm:prSet/>
      <dgm:spPr/>
      <dgm:t>
        <a:bodyPr/>
        <a:lstStyle/>
        <a:p>
          <a:endParaRPr lang="en-US"/>
        </a:p>
      </dgm:t>
    </dgm:pt>
    <dgm:pt modelId="{3386D519-7F97-46A8-817F-24F8701DF371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gm:t>
    </dgm:pt>
    <dgm:pt modelId="{0DBD0CA3-524D-4490-B3B9-6A12208975AF}" type="parTrans" cxnId="{843378E9-9241-4F68-BCD6-C0C9909C2006}">
      <dgm:prSet/>
      <dgm:spPr/>
      <dgm:t>
        <a:bodyPr/>
        <a:lstStyle/>
        <a:p>
          <a:endParaRPr lang="en-US"/>
        </a:p>
      </dgm:t>
    </dgm:pt>
    <dgm:pt modelId="{487A4CBE-069E-4106-9E62-C03E2CFCBC49}" type="sibTrans" cxnId="{843378E9-9241-4F68-BCD6-C0C9909C2006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B9ECDD07-DC72-4DC9-A20D-8C7A72C97D2C}" srcId="{76937503-7550-41B3-8D88-C860E600B4A5}" destId="{639FB7C8-06CE-47F6-9EC7-CEADD39A2559}" srcOrd="2" destOrd="0" parTransId="{B77416EA-1E5E-43E3-B200-D3536E8BC161}" sibTransId="{4DF7493E-B48A-4CB7-9260-C120DF0304CC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5318F125-6887-4F3A-AEB5-721FE35B0124}" srcId="{76937503-7550-41B3-8D88-C860E600B4A5}" destId="{78730177-7B22-4B36-9F32-BF6D9D9F55F0}" srcOrd="3" destOrd="0" parTransId="{820129D7-2339-4705-9033-906F7BC2EA44}" sibTransId="{CDB160B2-57F4-41A7-9FC3-D1BEBB7DA89A}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0CBC073-7779-4908-9D4D-47E8D64824C3}" srcId="{76937503-7550-41B3-8D88-C860E600B4A5}" destId="{5E721C89-17CB-4A3F-BB47-390FF788E2EA}" srcOrd="1" destOrd="0" parTransId="{FE8E2B4A-7872-4832-9275-9B42CF8547EF}" sibTransId="{FE25595F-3F88-450B-9156-22770E06EC52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D03CA479-8C75-4205-A1F5-60B27F7FD8B7}" type="presOf" srcId="{14A27E17-55A9-4019-B371-51588A6A556A}" destId="{183C8042-F222-4C5B-948A-CA63CABAB28E}" srcOrd="0" destOrd="1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195DB694-8AD3-4E97-8720-57DFBE971228}" srcId="{88926E0B-BFF6-E944-B1DF-44240C496CA1}" destId="{F8969D1F-C689-4B9B-9997-B3701F97745B}" srcOrd="0" destOrd="0" parTransId="{EEE15F74-EDF8-48FC-9F7F-B001C7815275}" sibTransId="{A1E6D4A7-DA89-4A8B-A2C1-619F1A15E6EA}"/>
    <dgm:cxn modelId="{13BB699D-8AC7-4602-8747-AF10F3EF4512}" type="presOf" srcId="{639FB7C8-06CE-47F6-9EC7-CEADD39A2559}" destId="{CDAAD9AB-76BA-4F20-9C80-4020D86AF54F}" srcOrd="0" destOrd="2" presId="urn:microsoft.com/office/officeart/2005/8/layout/list1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64E39BAF-EA66-4F4C-AAE3-E9B2321456F2}" type="presOf" srcId="{78730177-7B22-4B36-9F32-BF6D9D9F55F0}" destId="{CDAAD9AB-76BA-4F20-9C80-4020D86AF54F}" srcOrd="0" destOrd="3" presId="urn:microsoft.com/office/officeart/2005/8/layout/list1"/>
    <dgm:cxn modelId="{6F0E4EBD-CF07-4F8C-915E-104609CB016F}" type="presOf" srcId="{F8969D1F-C689-4B9B-9997-B3701F97745B}" destId="{183C8042-F222-4C5B-948A-CA63CABAB28E}" srcOrd="0" destOrd="0" presId="urn:microsoft.com/office/officeart/2005/8/layout/list1"/>
    <dgm:cxn modelId="{0CC3A7BD-5278-40B9-90CA-0C34EBB06C0A}" type="presOf" srcId="{5E721C89-17CB-4A3F-BB47-390FF788E2EA}" destId="{CDAAD9AB-76BA-4F20-9C80-4020D86AF54F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1AB438C6-9514-4CC1-B5FA-127938E264FE}" type="presOf" srcId="{3386D519-7F97-46A8-817F-24F8701DF371}" destId="{183C8042-F222-4C5B-948A-CA63CABAB28E}" srcOrd="0" destOrd="2" presId="urn:microsoft.com/office/officeart/2005/8/layout/list1"/>
    <dgm:cxn modelId="{843378E9-9241-4F68-BCD6-C0C9909C2006}" srcId="{88926E0B-BFF6-E944-B1DF-44240C496CA1}" destId="{3386D519-7F97-46A8-817F-24F8701DF371}" srcOrd="2" destOrd="0" parTransId="{0DBD0CA3-524D-4490-B3B9-6A12208975AF}" sibTransId="{487A4CBE-069E-4106-9E62-C03E2CFCBC49}"/>
    <dgm:cxn modelId="{232800F5-8813-4508-A910-1DF5B412E160}" srcId="{88926E0B-BFF6-E944-B1DF-44240C496CA1}" destId="{14A27E17-55A9-4019-B371-51588A6A556A}" srcOrd="1" destOrd="0" parTransId="{78A50C86-D28E-476F-B4EC-D67F42538735}" sibTransId="{C4F549E8-E5B2-454D-8509-41F649A9C293}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18299"/>
          <a:ext cx="10910601" cy="2583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668" tIns="416560" rIns="848668" bIns="163576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Glows &amp; Grows: TFI/Classroom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DBDM – Review Sharing Data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kern="1200" dirty="0">
              <a:latin typeface="+mn-lt"/>
              <a:cs typeface="Hind Vadodara" panose="020B0604020202020204" charset="0"/>
            </a:rPr>
            <a:t> </a:t>
          </a:r>
          <a:r>
            <a:rPr lang="en-US" sz="1600" b="0" i="1" kern="1200" dirty="0">
              <a:latin typeface="+mn-lt"/>
              <a:cs typeface="Arial"/>
            </a:rPr>
            <a:t>5 Questions Every Team Should Ask about Racial Disproportionality</a:t>
          </a:r>
          <a:endParaRPr lang="en-US" sz="1800" b="0" i="1" kern="1200" dirty="0">
            <a:latin typeface="+mn-lt"/>
            <a:cs typeface="Hind Vadodara" panose="020B060402020202020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 Intro to School Family Partnerships</a:t>
          </a:r>
          <a:endParaRPr lang="en-US" sz="2300" b="0" i="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126092" y="544391"/>
        <a:ext cx="10658417" cy="2330816"/>
      </dsp:txXfrm>
    </dsp:sp>
    <dsp:sp modelId="{24EE546A-203E-45A1-AB96-5A4CB77AC5EC}">
      <dsp:nvSpPr>
        <dsp:cNvPr id="0" name=""/>
        <dsp:cNvSpPr/>
      </dsp:nvSpPr>
      <dsp:spPr>
        <a:xfrm>
          <a:off x="546743" y="123099"/>
          <a:ext cx="7654413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319" tIns="0" rIns="2893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20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575564" y="151920"/>
        <a:ext cx="7596771" cy="532758"/>
      </dsp:txXfrm>
    </dsp:sp>
    <dsp:sp modelId="{183C8042-F222-4C5B-948A-CA63CABAB28E}">
      <dsp:nvSpPr>
        <dsp:cNvPr id="0" name=""/>
        <dsp:cNvSpPr/>
      </dsp:nvSpPr>
      <dsp:spPr>
        <a:xfrm>
          <a:off x="0" y="3404499"/>
          <a:ext cx="10934877" cy="1921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668" tIns="416560" rIns="84866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chemeClr val="tx1"/>
              </a:solidFill>
              <a:latin typeface="Hind Vadodara"/>
              <a:cs typeface="Hind Vadodara"/>
            </a:rPr>
            <a:t>Review Disproportionality and Family Resources with team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sp:txBody>
      <dsp:txXfrm>
        <a:off x="93800" y="3498299"/>
        <a:ext cx="10747277" cy="1733900"/>
      </dsp:txXfrm>
    </dsp:sp>
    <dsp:sp modelId="{3EE32B02-DB9E-4A32-B892-2B06787A9E31}">
      <dsp:nvSpPr>
        <dsp:cNvPr id="0" name=""/>
        <dsp:cNvSpPr/>
      </dsp:nvSpPr>
      <dsp:spPr>
        <a:xfrm>
          <a:off x="546743" y="3109299"/>
          <a:ext cx="7654413" cy="59040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319" tIns="0" rIns="2893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Hind Vadodara"/>
              <a:cs typeface="Hind Vadodara"/>
            </a:rPr>
            <a:t>Coaches’</a:t>
          </a:r>
          <a:r>
            <a:rPr lang="en-US" sz="2000" kern="1200" dirty="0">
              <a:latin typeface="Hind Vadodara"/>
              <a:cs typeface="Hind Vadodara"/>
            </a:rPr>
            <a:t> T</a:t>
          </a:r>
          <a:r>
            <a:rPr lang="en-US" sz="2000" b="0" i="0" kern="1200" dirty="0">
              <a:latin typeface="Hind Vadodara"/>
              <a:cs typeface="Hind Vadodara"/>
            </a:rPr>
            <a:t>asks:</a:t>
          </a:r>
          <a:endParaRPr lang="en-US" sz="2000" kern="1200" dirty="0">
            <a:latin typeface="Hind Vadodara"/>
            <a:cs typeface="Hind Vadodara"/>
          </a:endParaRPr>
        </a:p>
      </dsp:txBody>
      <dsp:txXfrm>
        <a:off x="575564" y="3138120"/>
        <a:ext cx="7596771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B9B6E-2822-414E-BDFA-F8B22FD00CF4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94729-255A-594D-B187-0404005DEF2E}">
      <dsp:nvSpPr>
        <dsp:cNvPr id="0" name=""/>
        <dsp:cNvSpPr/>
      </dsp:nvSpPr>
      <dsp:spPr>
        <a:xfrm>
          <a:off x="628203" y="304959"/>
          <a:ext cx="8597200" cy="1200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Results in positive outcomes for children, families, and teachers</a:t>
          </a:r>
          <a:endParaRPr lang="en-US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8203" y="304959"/>
        <a:ext cx="8597200" cy="1200466"/>
      </dsp:txXfrm>
    </dsp:sp>
    <dsp:sp modelId="{A2897599-91FA-E445-863A-B990A0B9CBD7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25BA-EF85-4B3E-82D5-C43062FD153D}">
      <dsp:nvSpPr>
        <dsp:cNvPr id="0" name=""/>
        <dsp:cNvSpPr/>
      </dsp:nvSpPr>
      <dsp:spPr>
        <a:xfrm>
          <a:off x="957241" y="1609432"/>
          <a:ext cx="8268162" cy="1307098"/>
        </a:xfrm>
        <a:prstGeom prst="rect">
          <a:avLst/>
        </a:prstGeom>
        <a:solidFill>
          <a:schemeClr val="accent5">
            <a:hueOff val="1522731"/>
            <a:satOff val="-2628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Particularly beneficial for families that are culturally, linguistically, and racially diverse</a:t>
          </a:r>
          <a:endParaRPr lang="en-US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57241" y="1609432"/>
        <a:ext cx="8268162" cy="1307098"/>
      </dsp:txXfrm>
    </dsp:sp>
    <dsp:sp modelId="{E93FA1AF-9A84-4F53-8052-1D9D8B27860F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22731"/>
              <a:satOff val="-26280"/>
              <a:lumOff val="-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AAA2E-F54D-4008-97F0-F83A13C4A81D}">
      <dsp:nvSpPr>
        <dsp:cNvPr id="0" name=""/>
        <dsp:cNvSpPr/>
      </dsp:nvSpPr>
      <dsp:spPr>
        <a:xfrm>
          <a:off x="628203" y="3049883"/>
          <a:ext cx="8597200" cy="1141773"/>
        </a:xfrm>
        <a:prstGeom prst="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Family-School Partnerships work</a:t>
          </a:r>
        </a:p>
      </dsp:txBody>
      <dsp:txXfrm>
        <a:off x="628203" y="3049883"/>
        <a:ext cx="8597200" cy="1141773"/>
      </dsp:txXfrm>
    </dsp:sp>
    <dsp:sp modelId="{C95EA6BA-36F3-6940-ADE6-CF43F28ACD74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42936"/>
          <a:ext cx="9481601" cy="28381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878" tIns="354076" rIns="735878" bIns="163576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Glows &amp; Grows: TFI/Classroom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DBDM – Review Sharing Data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2300" b="0" i="1" kern="1200" dirty="0">
              <a:latin typeface="+mn-lt"/>
              <a:cs typeface="Hind Vadodara" panose="020B0604020202020204" charset="0"/>
            </a:rPr>
            <a:t> </a:t>
          </a:r>
          <a:r>
            <a:rPr lang="en-US" sz="2000" b="0" i="1" kern="1200" dirty="0">
              <a:latin typeface="+mn-lt"/>
              <a:cs typeface="Arial"/>
            </a:rPr>
            <a:t>5 Questions Every Team Should Ask about Racial Disproportionality</a:t>
          </a:r>
          <a:endParaRPr lang="en-US" sz="2300" b="0" i="1" kern="1200" dirty="0">
            <a:latin typeface="+mn-lt"/>
            <a:cs typeface="Hind Vadodara" panose="020B060402020202020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 Intro to School Family Partnerships</a:t>
          </a:r>
          <a:endParaRPr lang="en-US" sz="2300" b="0" i="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138547" y="581483"/>
        <a:ext cx="9204507" cy="2561056"/>
      </dsp:txXfrm>
    </dsp:sp>
    <dsp:sp modelId="{24EE546A-203E-45A1-AB96-5A4CB77AC5EC}">
      <dsp:nvSpPr>
        <dsp:cNvPr id="0" name=""/>
        <dsp:cNvSpPr/>
      </dsp:nvSpPr>
      <dsp:spPr>
        <a:xfrm>
          <a:off x="474080" y="192016"/>
          <a:ext cx="663712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67" tIns="0" rIns="25086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17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498578" y="216514"/>
        <a:ext cx="6588124" cy="452844"/>
      </dsp:txXfrm>
    </dsp:sp>
    <dsp:sp modelId="{183C8042-F222-4C5B-948A-CA63CABAB28E}">
      <dsp:nvSpPr>
        <dsp:cNvPr id="0" name=""/>
        <dsp:cNvSpPr/>
      </dsp:nvSpPr>
      <dsp:spPr>
        <a:xfrm>
          <a:off x="0" y="3623806"/>
          <a:ext cx="9481601" cy="1633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878" tIns="354076" rIns="73587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Review Disproportionality and Family Resources with team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sp:txBody>
      <dsp:txXfrm>
        <a:off x="79730" y="3703536"/>
        <a:ext cx="9322141" cy="1473815"/>
      </dsp:txXfrm>
    </dsp:sp>
    <dsp:sp modelId="{3EE32B02-DB9E-4A32-B892-2B06787A9E31}">
      <dsp:nvSpPr>
        <dsp:cNvPr id="0" name=""/>
        <dsp:cNvSpPr/>
      </dsp:nvSpPr>
      <dsp:spPr>
        <a:xfrm>
          <a:off x="474080" y="3372886"/>
          <a:ext cx="6637120" cy="5018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67" tIns="0" rIns="25086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Hind Vadodara"/>
              <a:cs typeface="Hind Vadodara"/>
            </a:rPr>
            <a:t>Coaches’</a:t>
          </a:r>
          <a:r>
            <a:rPr lang="en-US" sz="1700" kern="1200" dirty="0">
              <a:latin typeface="Hind Vadodara"/>
              <a:cs typeface="Hind Vadodara"/>
            </a:rPr>
            <a:t> T</a:t>
          </a:r>
          <a:r>
            <a:rPr lang="en-US" sz="1700" b="0" i="0" kern="1200" dirty="0">
              <a:latin typeface="Hind Vadodara"/>
              <a:cs typeface="Hind Vadodara"/>
            </a:rPr>
            <a:t>asks:</a:t>
          </a:r>
          <a:endParaRPr lang="en-US" sz="1700" kern="1200" dirty="0">
            <a:latin typeface="Hind Vadodara"/>
            <a:cs typeface="Hind Vadodara"/>
          </a:endParaRPr>
        </a:p>
      </dsp:txBody>
      <dsp:txXfrm>
        <a:off x="498578" y="3397384"/>
        <a:ext cx="65881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us.mimecast.com/s/c6GUCv2v5pc704zAFyMtnc?domain=urldefense.co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onn.co1.qualtrics.com/jfe/form/SV_cGVCgkHJ7l6SApE&#160;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.org/resource/supporting-and-responding-to-behavior-evidence-based-classroom-strategies-for-teach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>
          <a:extLst>
            <a:ext uri="{FF2B5EF4-FFF2-40B4-BE49-F238E27FC236}">
              <a16:creationId xmlns:a16="http://schemas.microsoft.com/office/drawing/2014/main" id="{BC2044F8-47B1-9A90-C08D-EDC384018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>
            <a:extLst>
              <a:ext uri="{FF2B5EF4-FFF2-40B4-BE49-F238E27FC236}">
                <a16:creationId xmlns:a16="http://schemas.microsoft.com/office/drawing/2014/main" id="{58CBD7CA-A9E7-35BC-F505-FB81F9DF6C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>
            <a:extLst>
              <a:ext uri="{FF2B5EF4-FFF2-40B4-BE49-F238E27FC236}">
                <a16:creationId xmlns:a16="http://schemas.microsoft.com/office/drawing/2014/main" id="{71796F34-C2BF-8914-D2E6-0FA9B1DEAB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cs typeface="Calibri"/>
              </a:rPr>
              <a:t>TRAINER NOTE: This information was provided to coaches and teams last month. As this is review, please go through the slides at a quicker pace unless coaches have questions. Focus on the discussions and please express to the coaches that the importance of reviewing this information as part of a coach community is to now learn from each other about how to support more disaggregation with our data together. </a:t>
            </a:r>
          </a:p>
          <a:p>
            <a:r>
              <a:rPr lang="en-US" dirty="0">
                <a:cs typeface="Calibri"/>
              </a:rPr>
              <a:t>So in a sense, last month was within teams, this month will be cross school discussions with this important feature.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894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C6EF1-CDF9-1C9E-B6F4-8A7CEB482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E4643-0B5D-FF2F-6519-5B66DD24C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66803-F4A8-5FAC-EAD0-ADEF786A0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/>
                <a:cs typeface="Calibri"/>
              </a:rPr>
              <a:t>Christine</a:t>
            </a:r>
          </a:p>
          <a:p>
            <a:endParaRPr lang="en-US">
              <a:latin typeface="Calibri"/>
              <a:ea typeface="ＭＳ Ｐゴシック"/>
              <a:cs typeface="Calibri"/>
            </a:endParaRPr>
          </a:p>
          <a:p>
            <a:r>
              <a:rPr lang="en-US">
                <a:latin typeface="Calibri"/>
                <a:ea typeface="ＭＳ Ｐゴシック"/>
                <a:cs typeface="Calibri"/>
              </a:rPr>
              <a:t>Key Points:</a:t>
            </a:r>
            <a:endParaRPr lang="en-US"/>
          </a:p>
          <a:p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ea typeface="ＭＳ Ｐゴシック"/>
                <a:cs typeface="Calibri"/>
              </a:rPr>
              <a:t>-</a:t>
            </a:r>
            <a:r>
              <a:rPr lang="en-US" dirty="0">
                <a:latin typeface="Calibri"/>
                <a:ea typeface="ＭＳ Ｐゴシック"/>
                <a:cs typeface="Calibri"/>
              </a:rPr>
              <a:t>Monthly may seem like it’s a lot, but remember that the factor most related to sustainability of PBIS is the frequency with which data are presented to the whole staff.  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ea typeface="ＭＳ Ｐゴシック"/>
              <a:cs typeface="Calibri"/>
            </a:endParaRPr>
          </a:p>
          <a:p>
            <a:r>
              <a:rPr lang="en-US" dirty="0">
                <a:latin typeface="Calibri"/>
                <a:ea typeface="ＭＳ Ｐゴシック"/>
                <a:cs typeface="Calibri"/>
              </a:rPr>
              <a:t>-So review your data monthly and make plans to share out your data with the school community as frequently as feasible.  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ea typeface="ＭＳ Ｐゴシック"/>
                <a:cs typeface="Calibri"/>
              </a:rPr>
              <a:t>-Remember, you can share your data using bulletin boards, emails, newsletters, etc.  They all count as avenues for sharing.  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C2A50-0591-C05D-FF97-A82320F0E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720D9-44EE-D24D-8065-87A5493CC9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632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92893-8395-089E-558B-90948E52B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67680-2746-E701-37C3-C492D9013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EB9D7F-4A2F-9100-8629-E2E637EBD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C06A2-2B24-5112-8BB2-7186ADDA2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1A42C-C6D2-B44B-A9F2-5BD3C88B34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59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F2329-F519-03BB-05F0-AE27ABBF2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A948D-9E20-BE68-C29D-F064CE009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C3F2D-EB28-E07F-95D4-86EA03A6B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C2286-6363-665F-0103-CE44C0008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2FB3-1416-4B06-A41C-171C19A13A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36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2ECA5-4CA4-95D2-323B-F0F337FB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63CB2-4A6A-E41F-5CFC-15DE5060E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17CB59-17A1-D592-3D5A-92323845A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376D-3561-CB1C-93D8-8B92E54FF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1A42C-C6D2-B44B-A9F2-5BD3C88B34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192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E677-0679-3897-C349-FC2F36C31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C93781-7B3E-335F-7BE6-F3FFE9029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44334-AC29-0D6A-8866-E2027F7B1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6C322-892B-762E-2342-38912BB48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1A42C-C6D2-B44B-A9F2-5BD3C88B34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88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05CF-2E90-718D-B2A8-1CEC2530A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6CB65-404B-671C-E3AE-1998B473D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57858-E9B6-5CBA-E40D-375C93418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8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RESOURCE LINK: https://www.pbis.org/resource/teaching-social-emotional-competencies-within-a-pbis-framework</a:t>
            </a:r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57EC2-2925-1DA5-57D4-206FAAD34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1F2A4-569A-465C-0CFC-F194DF6DF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94638-9DE0-4E67-19C0-C04B7B4BE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should be brief (5 minutes)</a:t>
            </a:r>
          </a:p>
          <a:p>
            <a:r>
              <a:rPr lang="en-US" dirty="0"/>
              <a:t>https://</a:t>
            </a:r>
            <a:r>
              <a:rPr lang="en-US" dirty="0" err="1"/>
              <a:t>www.pbisapps.org</a:t>
            </a:r>
            <a:r>
              <a:rPr lang="en-US" dirty="0"/>
              <a:t>/articles/5-questions-every-team-should-ask-about-racial-disproportionality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1E7BD-8E69-2BCD-F891-4BC595327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3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DE7AE-C240-DAB4-EFD8-6676CB4D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34112-DFFD-5F5C-10D4-46964BC90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C85EF-6C84-816C-1D22-9505F7163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ACA5-06F2-F6D3-924D-586CB54BA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01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423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002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772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512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https://sebacademy.edc.org/family-school-practices-survey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012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730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82A4-9A68-BB2F-EFFD-AF77EC88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27619-97BE-C4E6-28CD-DC860AB2A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5BD74-2E98-97FA-C59A-E41A8EA8E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682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>
          <a:extLst>
            <a:ext uri="{FF2B5EF4-FFF2-40B4-BE49-F238E27FC236}">
              <a16:creationId xmlns:a16="http://schemas.microsoft.com/office/drawing/2014/main" id="{88BB776C-E479-3E4F-83A8-6F765712D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>
            <a:extLst>
              <a:ext uri="{FF2B5EF4-FFF2-40B4-BE49-F238E27FC236}">
                <a16:creationId xmlns:a16="http://schemas.microsoft.com/office/drawing/2014/main" id="{C31A0F1C-0127-FE7C-5029-B9F54DCBA4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>
            <a:extLst>
              <a:ext uri="{FF2B5EF4-FFF2-40B4-BE49-F238E27FC236}">
                <a16:creationId xmlns:a16="http://schemas.microsoft.com/office/drawing/2014/main" id="{7818B8B3-D92C-6076-BC1F-1405E499BF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PBIS TFI: https://sebacademy.edc.org/tiered-fidelity-inventory-tfi-manual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TFI Action Plan: https://sebacademy.edc.org/tfi-action-plan-template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Tidy Up with the TFI - https://sebacademy.edc.org/tidy-tfi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School Family Practices Survey - https://sebacademy.edc.org/family-school-practices-survey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5 Questions Every Team Should Ask about Racial Disproportionality - https://sebacademy.edc.org/5-questions-every-team-should-ask-about-racial-disproportionality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97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Evaluation Survey: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https://edc.co1.qualtrics.com/jfe/form/SV_cBF9GI7gVEBsfSC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/>
            <a:r>
              <a:rPr lang="fr-FR" sz="3200" dirty="0">
                <a:cs typeface="Calibri"/>
                <a:hlinkClick r:id="rId3"/>
              </a:rPr>
              <a:t>ATTENDANCE:  https://edc.co1.qualtrics.com/jfe/form/SV_81vbI1jl3cwmLY2 </a:t>
            </a:r>
            <a:endParaRPr lang="en-US" sz="3200" dirty="0">
              <a:cs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57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PBIS TFI: https://sebacademy.edc.org/tiered-fidelity-inventory-tfi-manual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TFI Action Plan: https://sebacademy.edc.org/tfi-action-plan-template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Tidy Up with the TFI - https://sebacademy.edc.org/tidy-tfi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School Family Practices Survey - https://sebacademy.edc.org/family-school-practices-survey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5 Questions Every Team Should Ask about Racial Disproportionality - https://sebacademy.edc.org/5-questions-every-team-should-ask-about-racial-disproportionality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1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Incorporate familiar resources, such as the Supporting and Responding to behavior document, which can be found on PBIS.org and provides useful tools for organizing class-wide supports.</a:t>
            </a:r>
          </a:p>
          <a:p>
            <a:r>
              <a:rPr lang="en-US" dirty="0">
                <a:cs typeface="Calibri"/>
              </a:rPr>
              <a:t>Please add this document to the chat: </a:t>
            </a:r>
            <a:r>
              <a:rPr lang="en-US" dirty="0">
                <a:hlinkClick r:id="rId3"/>
              </a:rPr>
              <a:t>https://www.pbis.org/resource/supporting-and-responding-to-behavior-evidence-based-classroom-strategies-for-teachers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36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244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504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466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537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42735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07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78382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32476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6113671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04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269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07943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>
                <a:solidFill>
                  <a:schemeClr val="accent6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9275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7988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401821" y="-30952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463323" y="2464968"/>
            <a:ext cx="4418929" cy="2344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7269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3728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69828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94D5A-E2AC-4582-8E43-7EA027664A3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B58DF-A9EF-4488-93EF-74A3A9C9747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5305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3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1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3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1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3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3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568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3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25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3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7647"/>
                </a:srgbClr>
              </a:gs>
              <a:gs pos="100000">
                <a:srgbClr val="114CA0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3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3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568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3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83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3908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5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5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39" name="Google Shape;39;p85"/>
          <p:cNvGrpSpPr/>
          <p:nvPr/>
        </p:nvGrpSpPr>
        <p:grpSpPr>
          <a:xfrm>
            <a:off x="9" y="3779033"/>
            <a:ext cx="2766825" cy="3079022"/>
            <a:chOff x="6" y="2834274"/>
            <a:chExt cx="2075119" cy="2309266"/>
          </a:xfrm>
        </p:grpSpPr>
        <p:sp>
          <p:nvSpPr>
            <p:cNvPr id="40" name="Google Shape;40;p85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5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85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82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52" name="Google Shape;52;p8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8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8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0870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8"/>
          <p:cNvGrpSpPr/>
          <p:nvPr/>
        </p:nvGrpSpPr>
        <p:grpSpPr>
          <a:xfrm rot="10800000">
            <a:off x="-1448046" y="-36983"/>
            <a:ext cx="4029682" cy="4702604"/>
            <a:chOff x="5353050" y="0"/>
            <a:chExt cx="4407557" cy="5143580"/>
          </a:xfrm>
        </p:grpSpPr>
        <p:sp>
          <p:nvSpPr>
            <p:cNvPr id="59" name="Google Shape;59;p8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88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88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6" name="Google Shape;66;p88"/>
          <p:cNvSpPr txBox="1">
            <a:spLocks noGrp="1"/>
          </p:cNvSpPr>
          <p:nvPr>
            <p:ph type="title" idx="2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grpSp>
        <p:nvGrpSpPr>
          <p:cNvPr id="67" name="Google Shape;67;p88"/>
          <p:cNvGrpSpPr/>
          <p:nvPr/>
        </p:nvGrpSpPr>
        <p:grpSpPr>
          <a:xfrm rot="10800000" flipH="1">
            <a:off x="2230012" y="-1214671"/>
            <a:ext cx="11525470" cy="8072677"/>
            <a:chOff x="5353050" y="0"/>
            <a:chExt cx="4407557" cy="5143580"/>
          </a:xfrm>
        </p:grpSpPr>
        <p:sp>
          <p:nvSpPr>
            <p:cNvPr id="68" name="Google Shape;68;p8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6733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75" name="Google Shape;75;p91"/>
          <p:cNvGrpSpPr/>
          <p:nvPr/>
        </p:nvGrpSpPr>
        <p:grpSpPr>
          <a:xfrm>
            <a:off x="10" y="3779034"/>
            <a:ext cx="2766825" cy="3079022"/>
            <a:chOff x="6" y="2834274"/>
            <a:chExt cx="2075119" cy="2309266"/>
          </a:xfrm>
        </p:grpSpPr>
        <p:sp>
          <p:nvSpPr>
            <p:cNvPr id="76" name="Google Shape;76;p9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9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9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80" name="Google Shape;80;p9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91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2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9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85" name="Google Shape;85;p92"/>
          <p:cNvGrpSpPr/>
          <p:nvPr/>
        </p:nvGrpSpPr>
        <p:grpSpPr>
          <a:xfrm>
            <a:off x="3" y="4738023"/>
            <a:ext cx="1904959" cy="2119906"/>
            <a:chOff x="6" y="2834274"/>
            <a:chExt cx="2075119" cy="2309266"/>
          </a:xfrm>
        </p:grpSpPr>
        <p:sp>
          <p:nvSpPr>
            <p:cNvPr id="86" name="Google Shape;86;p9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92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90" name="Google Shape;90;p9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1438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6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19" name="Google Shape;119;p96"/>
          <p:cNvGrpSpPr/>
          <p:nvPr/>
        </p:nvGrpSpPr>
        <p:grpSpPr>
          <a:xfrm rot="10800000">
            <a:off x="9425173" y="12"/>
            <a:ext cx="2766825" cy="3079022"/>
            <a:chOff x="6" y="2834274"/>
            <a:chExt cx="2075119" cy="2309266"/>
          </a:xfrm>
        </p:grpSpPr>
        <p:sp>
          <p:nvSpPr>
            <p:cNvPr id="120" name="Google Shape;120;p9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96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124" name="Google Shape;124;p9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9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1324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817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5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7647"/>
                </a:srgbClr>
              </a:gs>
              <a:gs pos="100000">
                <a:srgbClr val="114CA0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5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5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5"/>
          <p:cNvSpPr txBox="1">
            <a:spLocks noGrp="1"/>
          </p:cNvSpPr>
          <p:nvPr>
            <p:ph type="title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44" name="Google Shape;144;p105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05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6" name="Google Shape;146;p105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05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8" name="Google Shape;148;p105"/>
          <p:cNvSpPr txBox="1">
            <a:spLocks noGrp="1"/>
          </p:cNvSpPr>
          <p:nvPr>
            <p:ph type="title" idx="7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49" name="Google Shape;149;p105"/>
          <p:cNvSpPr txBox="1">
            <a:spLocks noGrp="1"/>
          </p:cNvSpPr>
          <p:nvPr>
            <p:ph type="title" idx="8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50" name="Google Shape;150;p105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05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2" name="Google Shape;152;p105"/>
          <p:cNvSpPr txBox="1">
            <a:spLocks noGrp="1"/>
          </p:cNvSpPr>
          <p:nvPr>
            <p:ph type="title" idx="14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grpSp>
        <p:nvGrpSpPr>
          <p:cNvPr id="153" name="Google Shape;153;p105"/>
          <p:cNvGrpSpPr/>
          <p:nvPr/>
        </p:nvGrpSpPr>
        <p:grpSpPr>
          <a:xfrm>
            <a:off x="7137400" y="0"/>
            <a:ext cx="5876742" cy="6858107"/>
            <a:chOff x="5353050" y="0"/>
            <a:chExt cx="4407557" cy="5143580"/>
          </a:xfrm>
        </p:grpSpPr>
        <p:sp>
          <p:nvSpPr>
            <p:cNvPr id="154" name="Google Shape;154;p105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5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5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5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5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05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30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2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3734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953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9534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9741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ue 1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"/>
            <a:ext cx="9201150" cy="942974"/>
          </a:xfr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Sample Slide Title Goes Here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90000"/>
              <a:buFont typeface="Wingdings" charset="2"/>
              <a:buChar char="§"/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>
              <a:buClr>
                <a:schemeClr val="accent1"/>
              </a:buClr>
              <a:buSzPct val="90000"/>
              <a:buFont typeface="Times New Roman" panose="02020603050405020304" pitchFamily="18" charset="0"/>
              <a:buChar char="▲"/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7862-2EFC-124A-BEF0-AC9C533B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34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585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1130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7901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59721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77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429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21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05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88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807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05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5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410151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5011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3014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  <p:sldLayoutId id="2147483673" r:id="rId4"/>
    <p:sldLayoutId id="2147483842" r:id="rId5"/>
    <p:sldLayoutId id="2147483843" r:id="rId6"/>
    <p:sldLayoutId id="2147483844" r:id="rId7"/>
    <p:sldLayoutId id="21474838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9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129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9" r:id="rId2"/>
    <p:sldLayoutId id="2147483761" r:id="rId3"/>
    <p:sldLayoutId id="2147483762" r:id="rId4"/>
    <p:sldLayoutId id="2147483764" r:id="rId5"/>
    <p:sldLayoutId id="2147483765" r:id="rId6"/>
    <p:sldLayoutId id="2147483767" r:id="rId7"/>
    <p:sldLayoutId id="2147483769" r:id="rId8"/>
    <p:sldLayoutId id="2147483770" r:id="rId9"/>
    <p:sldLayoutId id="2147483771" r:id="rId10"/>
    <p:sldLayoutId id="2147483773" r:id="rId11"/>
    <p:sldLayoutId id="21474837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5756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6" r:id="rId17"/>
    <p:sldLayoutId id="2147483838" r:id="rId18"/>
    <p:sldLayoutId id="2147483839" r:id="rId19"/>
    <p:sldLayoutId id="2147483840" r:id="rId20"/>
    <p:sldLayoutId id="214748384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1" name="Google Shape;11;p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256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sebacademy.edc.org/tiered-fidelity-inventory-tfi-manual" TargetMode="External"/><Relationship Id="rId7" Type="http://schemas.openxmlformats.org/officeDocument/2006/relationships/hyperlink" Target="https://sebacademy.edc.org/family-school-practices-surve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s://sebacademy.edc.org/5-questions-every-team-should-ask-about-racial-disproportionality" TargetMode="External"/><Relationship Id="rId5" Type="http://schemas.openxmlformats.org/officeDocument/2006/relationships/hyperlink" Target="https://sebacademy.edc.org/tidy-tfi" TargetMode="External"/><Relationship Id="rId4" Type="http://schemas.openxmlformats.org/officeDocument/2006/relationships/hyperlink" Target="https://sebacademy.edc.org/tfi-action-plan-templat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nepbis.org/foru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sebacademy.edc.org/tiered-fidelity-inventory-tfi-manual" TargetMode="External"/><Relationship Id="rId7" Type="http://schemas.openxmlformats.org/officeDocument/2006/relationships/hyperlink" Target="https://sebacademy.edc.org/family-school-practices-surve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s://sebacademy.edc.org/5-questions-every-team-should-ask-about-racial-disproportionality" TargetMode="External"/><Relationship Id="rId5" Type="http://schemas.openxmlformats.org/officeDocument/2006/relationships/hyperlink" Target="https://sebacademy.edc.org/tidy-tfi" TargetMode="External"/><Relationship Id="rId4" Type="http://schemas.openxmlformats.org/officeDocument/2006/relationships/hyperlink" Target="https://sebacademy.edc.org/tfi-action-plan-templ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Coaches’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2:  February 2024</a:t>
            </a:r>
            <a:endParaRPr lang="en-US" sz="4267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Insert Trainer Name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313" y="2115103"/>
            <a:ext cx="7123442" cy="35650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is one thing you action planned to do as a result of the TFI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Has your team discussed assessing or developing classroom supports?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How can this information be included in future professional development at your school?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43098"/>
            <a:ext cx="9378000" cy="845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Action Planning from TFI / Classroom Assessment and PD</a:t>
            </a:r>
            <a:endParaRPr lang="en-US" sz="3600" dirty="0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77925" y="571961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5 minutes</a:t>
            </a:r>
          </a:p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Coach Chat</a:t>
            </a:r>
          </a:p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47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>
          <a:extLst>
            <a:ext uri="{FF2B5EF4-FFF2-40B4-BE49-F238E27FC236}">
              <a16:creationId xmlns:a16="http://schemas.microsoft.com/office/drawing/2014/main" id="{64C0F68B-056C-0372-461B-DC1BE55A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>
            <a:extLst>
              <a:ext uri="{FF2B5EF4-FFF2-40B4-BE49-F238E27FC236}">
                <a16:creationId xmlns:a16="http://schemas.microsoft.com/office/drawing/2014/main" id="{AE478104-6B59-E832-4A5E-58447F9325FD}"/>
              </a:ext>
            </a:extLst>
          </p:cNvPr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>
            <a:extLst>
              <a:ext uri="{FF2B5EF4-FFF2-40B4-BE49-F238E27FC236}">
                <a16:creationId xmlns:a16="http://schemas.microsoft.com/office/drawing/2014/main" id="{E76458AD-C5A5-67D6-0880-4A639FB1FB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294">
            <a:off x="566751" y="4018618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600" b="1" dirty="0"/>
              <a:t>Big Idea Check-in: </a:t>
            </a:r>
            <a:br>
              <a:rPr lang="en-US" sz="3600" b="1" dirty="0"/>
            </a:br>
            <a:r>
              <a:rPr lang="en-US" sz="3600" b="1" dirty="0"/>
              <a:t>DBDM – School Family Partnerships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E7077-4799-99A0-EEB1-C85D0215CE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E7FE74-3483-4794-AB86-FFE4FF521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2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061FE-1D7B-D302-3118-AC51D3570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3B4CD8-FD7E-9270-798A-91588F2705CF}"/>
              </a:ext>
            </a:extLst>
          </p:cNvPr>
          <p:cNvSpPr txBox="1">
            <a:spLocks/>
          </p:cNvSpPr>
          <p:nvPr/>
        </p:nvSpPr>
        <p:spPr>
          <a:xfrm>
            <a:off x="2209151" y="363680"/>
            <a:ext cx="5643458" cy="2056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is the single factor most related to high sustainability?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A0F940-4F59-B1E5-7488-1382639B6FB4}"/>
              </a:ext>
            </a:extLst>
          </p:cNvPr>
          <p:cNvSpPr txBox="1">
            <a:spLocks/>
          </p:cNvSpPr>
          <p:nvPr/>
        </p:nvSpPr>
        <p:spPr>
          <a:xfrm>
            <a:off x="4074289" y="2742936"/>
            <a:ext cx="6210801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A79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frequency that data are presented to all school staff.</a:t>
            </a:r>
          </a:p>
        </p:txBody>
      </p:sp>
      <p:pic>
        <p:nvPicPr>
          <p:cNvPr id="1026" name="Picture 2" descr="http://2tradersclub.com/wp-content/uploads/2014/02/question.jpg">
            <a:extLst>
              <a:ext uri="{FF2B5EF4-FFF2-40B4-BE49-F238E27FC236}">
                <a16:creationId xmlns:a16="http://schemas.microsoft.com/office/drawing/2014/main" id="{BEB3D6EE-EBF2-C342-16D4-0BFECEFC8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13477" r="9223" b="15448"/>
          <a:stretch/>
        </p:blipFill>
        <p:spPr bwMode="auto">
          <a:xfrm>
            <a:off x="697111" y="3498418"/>
            <a:ext cx="2837793" cy="26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tradersclub.com/wp-content/uploads/2014/02/question.jpg">
            <a:extLst>
              <a:ext uri="{FF2B5EF4-FFF2-40B4-BE49-F238E27FC236}">
                <a16:creationId xmlns:a16="http://schemas.microsoft.com/office/drawing/2014/main" id="{B6552FFF-A908-492C-789F-9348A5B77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13477" r="9223" b="15448"/>
          <a:stretch/>
        </p:blipFill>
        <p:spPr bwMode="auto">
          <a:xfrm>
            <a:off x="8481934" y="228600"/>
            <a:ext cx="2837793" cy="26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0F87C3-EC73-A013-0094-9F8123E8C779}"/>
              </a:ext>
            </a:extLst>
          </p:cNvPr>
          <p:cNvSpPr/>
          <p:nvPr/>
        </p:nvSpPr>
        <p:spPr>
          <a:xfrm>
            <a:off x="3035197" y="6309654"/>
            <a:ext cx="8836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McIntosh, K., Kim, J. R., Pinkelman, S.,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Rasplica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C., Berg, T. &amp; Strickland-Cohen, M. K. (2014).</a:t>
            </a:r>
          </a:p>
        </p:txBody>
      </p:sp>
    </p:spTree>
    <p:extLst>
      <p:ext uri="{BB962C8B-B14F-4D97-AF65-F5344CB8AC3E}">
        <p14:creationId xmlns:p14="http://schemas.microsoft.com/office/powerpoint/2010/main" val="3322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B27EF-0ABF-B28E-13C8-67552515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F3928-7A56-829A-5DAF-B50006CC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70" y="242873"/>
            <a:ext cx="9378000" cy="845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Data-Based Decision Making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40E26-0FA9-5346-D890-F6DEE04F94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0618" y="1612231"/>
            <a:ext cx="9296882" cy="47244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Decisions are more likely to be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effective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efficient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when they are based upon data.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The quality of decision making depends most on the first step – defining problems to be solved.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Precise (who, what, where, when, how often, why)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Clear (general agreement across team)</a:t>
            </a:r>
          </a:p>
        </p:txBody>
      </p:sp>
    </p:spTree>
    <p:extLst>
      <p:ext uri="{BB962C8B-B14F-4D97-AF65-F5344CB8AC3E}">
        <p14:creationId xmlns:p14="http://schemas.microsoft.com/office/powerpoint/2010/main" val="43987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BEF11-2DED-22B7-C2C7-2B5A59AF5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E9D5-7E6C-1234-5001-535492F9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1201173" cy="845600"/>
          </a:xfrm>
        </p:spPr>
        <p:txBody>
          <a:bodyPr/>
          <a:lstStyle/>
          <a:p>
            <a:r>
              <a:rPr lang="en-US" sz="4400" dirty="0"/>
              <a:t>Primary vs. Precision Statements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31BC3-A546-E0DE-3629-234F06DF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1195" y="1533546"/>
            <a:ext cx="10553700" cy="485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0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D5C95-7469-17AB-FEC2-8D5E4CBB6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C80098-2648-2451-D3D0-B6A9E2ADC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934" y="6401336"/>
            <a:ext cx="1018067" cy="45666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10E032-8B1F-43FB-CE0D-362ABE0DB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44370"/>
              </p:ext>
            </p:extLst>
          </p:nvPr>
        </p:nvGraphicFramePr>
        <p:xfrm>
          <a:off x="1319513" y="842392"/>
          <a:ext cx="10613985" cy="585955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25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Solution Component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Action Step(s)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03">
                <a:tc>
                  <a:txBody>
                    <a:bodyPr/>
                    <a:lstStyle/>
                    <a:p>
                      <a:r>
                        <a:rPr lang="en-US" sz="2000" b="1" dirty="0"/>
                        <a:t>Prevention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How can we avoid the problem context?</a:t>
                      </a:r>
                    </a:p>
                    <a:p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schedule lunch times, Post rules near playground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123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Teaching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How can we define, teach, and monitor what we want?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build “Safe” curriculum, teach</a:t>
                      </a:r>
                      <a:r>
                        <a:rPr lang="en-US" sz="1800" i="1" baseline="0" dirty="0">
                          <a:solidFill>
                            <a:schemeClr val="accent5"/>
                          </a:solidFill>
                        </a:rPr>
                        <a:t> playground expectations and games, Game Rules Packets for Monitors.</a:t>
                      </a:r>
                      <a:endParaRPr lang="en-US" sz="1800" i="1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641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Recognition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How can we build in systematic rewards for positive behavior?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3 safe</a:t>
                      </a:r>
                      <a:r>
                        <a:rPr lang="en-US" sz="1800" i="1" baseline="0" dirty="0">
                          <a:solidFill>
                            <a:schemeClr val="accent5"/>
                          </a:solidFill>
                        </a:rPr>
                        <a:t> days = 5 extra minutes of social time (at lunch or end of day)</a:t>
                      </a:r>
                      <a:endParaRPr lang="en-US" sz="1800" i="1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7">
                <a:tc>
                  <a:txBody>
                    <a:bodyPr/>
                    <a:lstStyle/>
                    <a:p>
                      <a:r>
                        <a:rPr lang="en-US" sz="2000" b="1" dirty="0"/>
                        <a:t>Extinction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How can we prevent problem behavior from being rewarded?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public posting</a:t>
                      </a:r>
                      <a:r>
                        <a:rPr lang="en-US" sz="1800" i="1" baseline="0" dirty="0">
                          <a:solidFill>
                            <a:schemeClr val="accent5"/>
                          </a:solidFill>
                        </a:rPr>
                        <a:t> of results</a:t>
                      </a:r>
                      <a:endParaRPr lang="en-US" sz="1800" i="1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7">
                <a:tc>
                  <a:txBody>
                    <a:bodyPr/>
                    <a:lstStyle/>
                    <a:p>
                      <a:r>
                        <a:rPr lang="en-US" sz="2000" b="1" dirty="0"/>
                        <a:t>Corrective Consequence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What are</a:t>
                      </a:r>
                      <a:r>
                        <a:rPr lang="en-US" sz="1800" b="1" baseline="0" dirty="0"/>
                        <a:t> efficient, consistent consequences for problem behavior?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continue current system (Major/Minor ODR)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9023">
                <a:tc>
                  <a:txBody>
                    <a:bodyPr/>
                    <a:lstStyle/>
                    <a:p>
                      <a:r>
                        <a:rPr lang="en-US" sz="2000" b="1" dirty="0"/>
                        <a:t>Data Collection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Implementation</a:t>
                      </a:r>
                      <a:r>
                        <a:rPr lang="en-US" sz="1800" b="1" baseline="0" dirty="0"/>
                        <a:t> fidelity?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walkthrough reports, observations, self-assessments</a:t>
                      </a:r>
                      <a:endParaRPr lang="en-US" sz="1800" baseline="0" dirty="0"/>
                    </a:p>
                    <a:p>
                      <a:r>
                        <a:rPr lang="en-US" sz="1800" b="1" baseline="0" dirty="0"/>
                        <a:t>Impact on student outcomes?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SWIS ODR data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0A0E5D-959B-306E-AF6F-B93756C0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8" y="156056"/>
            <a:ext cx="10297611" cy="55558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Solution Development &amp; 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30377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90DC9E-3469-8F19-F37C-8AE239A4B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F182-F1D4-CE1A-0148-F7CB1AC0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56" y="272296"/>
            <a:ext cx="9378000" cy="845600"/>
          </a:xfrm>
        </p:spPr>
        <p:txBody>
          <a:bodyPr/>
          <a:lstStyle/>
          <a:p>
            <a:r>
              <a:rPr lang="en-US" dirty="0"/>
              <a:t>Present to staff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EEF37-259B-C098-9028-B42F9DE84448}"/>
              </a:ext>
            </a:extLst>
          </p:cNvPr>
          <p:cNvSpPr txBox="1"/>
          <p:nvPr/>
        </p:nvSpPr>
        <p:spPr>
          <a:xfrm>
            <a:off x="4097278" y="3982437"/>
            <a:ext cx="7627875" cy="271074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more ODRs for aggression on the playground than last year (average of 3 ODRs per day). These occur across all grades and recesses, with a large number of students, and the aggression is related to getting access to the new playground equipment.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4BD3CE-96CE-D45B-915E-640FE1B71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63" y="1117896"/>
            <a:ext cx="5536902" cy="2748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16A296-8398-4A13-D2FB-1A7C17B53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98" y="4486873"/>
            <a:ext cx="2751654" cy="1401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EA66B2-15B1-780B-CDE5-8A6EA9A9C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737" y="1117896"/>
            <a:ext cx="5364612" cy="274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ED2466-44C8-6E95-E882-592704276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5430-40F3-25E9-3974-E8D07D73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Playground Improvement Goal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0808A-116F-7088-BC80-043E87E9E18C}"/>
              </a:ext>
            </a:extLst>
          </p:cNvPr>
          <p:cNvSpPr txBox="1"/>
          <p:nvPr/>
        </p:nvSpPr>
        <p:spPr>
          <a:xfrm>
            <a:off x="931796" y="1313063"/>
            <a:ext cx="9141105" cy="830997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 than 30 ODRs (major or minor) (average 1 referral per day) from the playground for next 30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66B4E-05F7-B63D-BF27-4EA14BD0BFFD}"/>
              </a:ext>
            </a:extLst>
          </p:cNvPr>
          <p:cNvSpPr txBox="1"/>
          <p:nvPr/>
        </p:nvSpPr>
        <p:spPr>
          <a:xfrm>
            <a:off x="1678328" y="2844794"/>
            <a:ext cx="9377999" cy="3382401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Solution:  The PBIS Team will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Buy and hang posters on the doors and fence around playground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Reteach students, by grade, the playground expectations for equipment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staff please help us by: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Increasing your verbal feedback to students who are following Playground Expectations especially on new equipment.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 safe recess’ by class  -  3 days in a row class gets extra 5 minute of free time. (teacher/class choice)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Continue to write ODR’s for unsafe behaviors</a:t>
            </a:r>
          </a:p>
        </p:txBody>
      </p:sp>
    </p:spTree>
    <p:extLst>
      <p:ext uri="{BB962C8B-B14F-4D97-AF65-F5344CB8AC3E}">
        <p14:creationId xmlns:p14="http://schemas.microsoft.com/office/powerpoint/2010/main" val="624374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798F2-E889-1208-6C43-31E64E5E8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44ED-AE8F-EEFC-0213-E1E9D4C6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48" y="283871"/>
            <a:ext cx="9378000" cy="845600"/>
          </a:xfrm>
        </p:spPr>
        <p:txBody>
          <a:bodyPr/>
          <a:lstStyle/>
          <a:p>
            <a:r>
              <a:rPr lang="en-US" dirty="0"/>
              <a:t>Present Results to staff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1F434-B9AE-1B42-7726-5A5A50A46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9" b="2582"/>
          <a:stretch/>
        </p:blipFill>
        <p:spPr>
          <a:xfrm>
            <a:off x="343299" y="2117295"/>
            <a:ext cx="4182241" cy="2099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471598-08CA-8552-9DBB-D4C5D2143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782" y="2712609"/>
            <a:ext cx="2251515" cy="114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EA12F4-2570-954A-A9B3-B1E56DAD7A6C}"/>
              </a:ext>
            </a:extLst>
          </p:cNvPr>
          <p:cNvSpPr txBox="1"/>
          <p:nvPr/>
        </p:nvSpPr>
        <p:spPr>
          <a:xfrm>
            <a:off x="857343" y="1157744"/>
            <a:ext cx="9141105" cy="830997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 than 30 ODRs (major or minor) (average 1 referral per day) from the playground for next 30 days</a:t>
            </a:r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3450B175-9B0D-7029-7908-C8599DD05805}"/>
              </a:ext>
            </a:extLst>
          </p:cNvPr>
          <p:cNvSpPr/>
          <p:nvPr/>
        </p:nvSpPr>
        <p:spPr>
          <a:xfrm>
            <a:off x="5023894" y="4869260"/>
            <a:ext cx="2375348" cy="1401787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 MET!!!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787E7-F888-03E5-8499-0E94194737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31041" y="2072569"/>
            <a:ext cx="4340164" cy="2085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FE210B-44CB-BB4C-AEA8-948C3AAE3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514" y="4344968"/>
            <a:ext cx="4321111" cy="2362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B9F01E-3024-7703-8F6A-10E2B0EE9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93" y="4344966"/>
            <a:ext cx="4406529" cy="2362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8E5673-5339-2E28-C7C1-47FB13E693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8448" y="2712609"/>
            <a:ext cx="2025870" cy="114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11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33CD7E-D9D8-3831-4664-EB5E810DA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71A432-EEBB-4077-1519-4C2475FD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75" y="367575"/>
            <a:ext cx="9378000" cy="1268591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ACTIVITY: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Drilling into Data and Presenting Problem and Solutions to staff MONTHLY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711668-7D0D-6CDD-6B24-EF4B498D5FA1}"/>
              </a:ext>
            </a:extLst>
          </p:cNvPr>
          <p:cNvGrpSpPr/>
          <p:nvPr/>
        </p:nvGrpSpPr>
        <p:grpSpPr>
          <a:xfrm>
            <a:off x="10652877" y="287493"/>
            <a:ext cx="1144673" cy="1164791"/>
            <a:chOff x="7429182" y="2594804"/>
            <a:chExt cx="858505" cy="873593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05BC5DEF-C91E-D1DB-8DC1-CE4064C4B29E}"/>
                </a:ext>
              </a:extLst>
            </p:cNvPr>
            <p:cNvSpPr/>
            <p:nvPr/>
          </p:nvSpPr>
          <p:spPr>
            <a:xfrm>
              <a:off x="7429182" y="2594804"/>
              <a:ext cx="858505" cy="87359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061069FC-2E21-0B28-7C88-D15C0D04DBEA}"/>
                </a:ext>
              </a:extLst>
            </p:cNvPr>
            <p:cNvGrpSpPr/>
            <p:nvPr/>
          </p:nvGrpSpPr>
          <p:grpSpPr>
            <a:xfrm>
              <a:off x="7695804" y="2835669"/>
              <a:ext cx="354144" cy="351869"/>
              <a:chOff x="3514901" y="1489020"/>
              <a:chExt cx="354144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D28B8356-3185-1739-639B-7C155301773B}"/>
                  </a:ext>
                </a:extLst>
              </p:cNvPr>
              <p:cNvSpPr/>
              <p:nvPr/>
            </p:nvSpPr>
            <p:spPr>
              <a:xfrm>
                <a:off x="3514901" y="1489020"/>
                <a:ext cx="354144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1390C514-06ED-284D-CDFC-DDE5402806C9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D00B5847-A487-B3CD-476F-22B7A23B2D4F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0C477057-ADAF-C9C8-969B-7EFFD27B5C0D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5E1F98BC-EE95-38B1-421B-04F9D3A30526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66AC5101-9CBC-1812-72C6-A8D3ED135B8E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877D3FA5-6E93-A51F-2297-14C3677D79F6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BBEC36E6-9A39-93FD-14B0-5FDAF1B78A53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B9FE5619-8687-7514-3D19-472EAEEBE258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CAC58397-A3BF-EC56-D60B-BFE361362BF4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1499FE02-AB5E-A3CC-1C16-1CFD7EABFEF0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81FAD4EF-34F4-5E7D-CE56-1B1E0D9E151A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E2CEA0AB-1C8E-D28C-8C3C-04CF0C0248DC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9280D9BA-B09D-D008-A70A-6302782B1D63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0D882349-3F53-0B29-AF6B-AA2D26EE705B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EF9EE438-E524-DD60-ED06-D49F1D7E930B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DCF0A323-503F-41F0-12BE-94DA8F4F753F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89160D79-1FF9-9172-0C62-EB5CA97C9B01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11E2B74F-9D6D-BFA9-6B7A-5EBC514A5023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6F38AA85-5249-7359-2D6C-3D22E1D86284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96EF3EBD-2FBB-10CF-3A52-92706579125B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3FC59CB4-4465-0F47-9545-85C685CC4C8A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4C43B3B8-9DB7-241A-C13D-0F025527994A}"/>
              </a:ext>
            </a:extLst>
          </p:cNvPr>
          <p:cNvGrpSpPr/>
          <p:nvPr/>
        </p:nvGrpSpPr>
        <p:grpSpPr>
          <a:xfrm>
            <a:off x="9637555" y="6032524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E0B0568A-8489-E992-B745-10B5A7237817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B7FA1783-87C6-6655-0BD6-7FFA2D045CCD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FD0E5BC6-DE91-15C2-3FAF-6C9D607E3FD2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5C5FAC16-C6C4-30B7-50A6-43C58049737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5BBA52F3-464F-1F43-1025-736CC7BDEEEC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816016F-CDB0-CB56-B782-D9C9C7228A2A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83B34BDC-1E1C-C49F-560F-3388A7F69D33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8E00CEEB-D590-C351-6CAB-3653B41789C9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05492317-C239-AAD4-4064-C40C0B7845C8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AEE48079-C1F9-8E79-F90F-1091BBE11AE7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FF4E955D-1684-FD7C-E0D9-36DD52FF560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DF7ED5AD-38DA-E082-5C45-1C87BC26F409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5ED9B8DB-44A9-2AE3-BF8D-790975A94652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E6963A2A-60FF-3D9C-1623-3E6230150769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7E350413-4548-9F77-2B1E-568FF4B945A0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94470F89-8813-8A81-CD44-2382F2014D85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4B09AC76-0011-C29B-3A00-6E250BE68AC2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E09F5699-119B-DC25-8AF7-330C38320B1E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E80B6B2B-D8E5-9E3C-2575-190712021B8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3A770A9-3171-403E-C327-E53FF3B20D0A}"/>
              </a:ext>
            </a:extLst>
          </p:cNvPr>
          <p:cNvSpPr txBox="1"/>
          <p:nvPr/>
        </p:nvSpPr>
        <p:spPr>
          <a:xfrm>
            <a:off x="10177751" y="6101459"/>
            <a:ext cx="21596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minutes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086804F5-94AA-C27E-6DED-917012F5F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016556"/>
            <a:ext cx="8550392" cy="35174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342265" marR="0" lvl="0" indent="-34226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Franklin Gothic Medium"/>
              <a:ea typeface="ＭＳ Ｐゴシック" pitchFamily="-108" charset="-128"/>
            </a:endParaRPr>
          </a:p>
          <a:p>
            <a:pPr marL="342265" marR="0" lvl="0" indent="-34226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Discuss with your co-coach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(5 minutes) </a:t>
            </a:r>
          </a:p>
          <a:p>
            <a:pPr marL="742315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Are you drilling into our data to find problem areas/trends?</a:t>
            </a:r>
          </a:p>
          <a:p>
            <a:pPr marL="742315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Are you action planning on your findings and planning for solutions?</a:t>
            </a:r>
          </a:p>
          <a:p>
            <a:pPr marL="742315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Are you presenting the data and solutions to staff?</a:t>
            </a:r>
            <a:b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</a:b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Calibri" charset="0"/>
              <a:cs typeface="Calibri"/>
            </a:endParaRPr>
          </a:p>
          <a:p>
            <a:pPr marL="742315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If you answered YES to the above…have you started to disaggregate your data by subgroup?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Whole group share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(5 minutes)</a:t>
            </a:r>
          </a:p>
          <a:p>
            <a:pPr marL="45656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Franklin Gothic Book"/>
              <a:ea typeface="ＭＳ Ｐゴシック" pitchFamily="-108" charset="-128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0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2" descr="Decorative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 descr="Self&#10; Self-monitor&#10;  Are you participating?&#10;  Engaged as a learner?&#10;  &#10; Stretch, break, stand as needed​&#10; &#10; If you have questions or comments:&#10;  unmute&#10;  use the chat box&#10;Others&#10; Mute when listening, unmute to talk​&#10; &#10; Work as a team:&#10;  Room for every voice&#10;  Reinforce participation&#10;Environment&#10; Have your computer charged and ready to go​&#10; &#10; Keep necessary materials at hand&#10;  action plan&#10;  relevant docs&#10;  water/snacks&#10;  &#10; Minimize distractions if possible​&#10;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682659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 descr="magnifying glass&#10;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6626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4399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Resource Spotlight: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cs typeface="Arial"/>
              </a:rPr>
              <a:t>5 Questions Every Team Should Ask about Racial Disproportionality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9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E9C13-7A74-1528-1748-5F5F0749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7C76A-67E5-FAEA-0366-B6B8C6A4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725" y="2236334"/>
            <a:ext cx="4961634" cy="4471869"/>
          </a:xfrm>
        </p:spPr>
        <p:txBody>
          <a:bodyPr/>
          <a:lstStyle/>
          <a:p>
            <a:pPr marL="626529" indent="-457200">
              <a:buFont typeface="+mj-lt"/>
              <a:buAutoNum type="arabicPeriod"/>
            </a:pPr>
            <a:r>
              <a:rPr lang="en-US" sz="2200" dirty="0"/>
              <a:t>Is there an inequity problem in our school?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2200" dirty="0"/>
              <a:t>What is it about our people, policies, and practices that contribute to this inequity?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2200" dirty="0"/>
              <a:t>Which equitable practices can address this discipline inequity?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2200" dirty="0"/>
              <a:t>Did the equity strategies decrease our discipline disparity?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2200" dirty="0"/>
              <a:t>Who is at the table when decisions are made about our school systems?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7CF56A7-28D2-6B89-E369-4C33CE54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257294"/>
            <a:ext cx="9378000" cy="845600"/>
          </a:xfrm>
        </p:spPr>
        <p:txBody>
          <a:bodyPr/>
          <a:lstStyle/>
          <a:p>
            <a:r>
              <a:rPr lang="en-US" dirty="0"/>
              <a:t>5 QUESTIONS EVERY TEAM SHOULD ASK ABOUT RACIAL DISPROPORTIONALITY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B330AE51-8EF5-BD79-48F8-44733D95E704}"/>
              </a:ext>
            </a:extLst>
          </p:cNvPr>
          <p:cNvSpPr/>
          <p:nvPr/>
        </p:nvSpPr>
        <p:spPr>
          <a:xfrm>
            <a:off x="6943725" y="2754443"/>
            <a:ext cx="4434926" cy="21717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1 question you feel is important to bring back to your team?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D8C9D-30CC-EC40-AA51-F61EF10E4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2428303"/>
            <a:ext cx="53721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C6EAD-E189-0D76-C597-5C76D4B1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A4B8-20F4-9BE4-3591-A7F7442F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25" y="1611592"/>
            <a:ext cx="7692279" cy="40170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shared resource independently.</a:t>
            </a:r>
            <a:endParaRPr lang="en-US"/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was your key takeaway from this resource?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might your team use this in the future?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Can this be used to provide professional development to staff? How?</a:t>
            </a:r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1-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91715-19F2-A4E5-FC19-2066CB8F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83055CC5-20C4-F1EB-CAC2-8358721D628B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B665C06B-6099-DDBF-8FA2-5C6D9C7C4C5B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7F8A090-0C19-CA2F-09B6-D855990AB444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B127CE6B-6CE7-3680-67D5-EC6736E6E6AC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B241D25F-8521-4E36-1204-5575016CBA44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01413BC6-2DE4-567A-DD24-F1630B7F5339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C9FCC591-C046-EF68-8BC6-1AF73310D7E3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4D81F50D-A55C-F7E9-C5B8-1FF6C02856D1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74C9ADEE-0BF0-7E8A-D4D9-64F054B7E297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CD60AFC2-3148-CC4A-1E3B-A603DFD2BB95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B39C5FAF-E165-444F-582F-3E7515325FED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5E09C1AC-0F46-02A9-1CF9-2374B05E80A7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B61B52D7-5D8C-2ECC-DF18-F4F603E9A128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0212DFFA-C18D-39CF-14F9-D9E725B497F1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B84050FA-E0F6-2D4C-68D5-3E340F91E51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68F76F38-0464-50D6-2081-9E1F2126543C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CF16E0AF-A878-4418-F7CC-C36B14E5B7C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48CBB217-39D4-4151-1BD2-F02BB1526B05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C03E0B48-F391-AF6D-4886-9C2BFE346DF3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F912DB5A-7A6E-5293-3240-3F38DAA40090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423DCC94-225D-EB01-B7AE-64EBA30991F7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2460BA16-6D4F-62A7-8F36-C634A6C7F8AB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23C74413-DF16-157E-A966-DD8E8D25B7BA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13C6663B-0BD7-60A2-297E-C93D06FEE5FD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40876052-2F3B-516B-9E06-5D3B010A3AC9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B06A955D-4302-882F-EFE1-91E8C92CF2FB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C046E8F2-5CC3-5CBD-60C2-897F8FF725BC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C450F10-6437-AFEB-1A7B-F2BBE6FBB473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EFCB8047-E2AE-C99B-471F-FE03E1085F34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56C7D69D-FF76-9E49-22E7-648F81D9C5A2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AE3A5F0E-4E0A-044E-C9CE-5DA884B8C7C4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D542C54D-4AC3-7339-6A18-57556F9D2972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BA6ACD3A-F180-AC8A-74DE-19AD0114EE21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65852C0D-0E2F-D9FF-DA16-4D31C61B549A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62FE1445-1CB5-58B5-0AF5-ACB5B79CDE4E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A349AB06-8CF2-45D2-4E7F-24D1F7AE6FA0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19C39C81-6C52-0907-E4D8-463FBF6C569B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7C949A72-E797-5865-9B56-80E74565B8B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1D6C165E-0F16-4ADE-994A-80F3F0B303F5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AC9B6CA7-E6BA-5979-572B-D19D9C9AF2D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1B3EBE9E-C7E2-70C4-12BE-F6C6523C422B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C7B4DA32-A034-5078-BFC4-6AAC5D20A75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6713019-23B9-7FBF-B442-2F96F846CB4A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B899B9DA-15BC-39AA-7C94-6494B2C4580F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C4BA9E73-E09A-E085-5953-7BEBEE13014B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DA3BB234-29E5-B8C6-F19A-553238F64D35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A562DA47-09DA-7797-7638-1EE32A8AD31B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25E80CD2-5E7B-3A97-11E9-06C564815090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4336D3AF-7ACF-05C3-BEE1-DD64D63176C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8035FE9F-666C-3B1B-74D8-1247EB8B2B5E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9E098393-F36E-29E4-EA62-334BC0163860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53D36FA-4371-6C6D-39A6-C4AA9B26302E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6BF416DC-21CC-2829-5047-F49A5F9C1740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F03C884-DE2D-FD97-30F3-8878FE274D04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A77A8E-9EDE-33E3-34A2-FE683B3C23D9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EF3857F9-5145-F0A8-2F16-47BC84A1C4C6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F1269291-E2B8-10DC-6412-2319DA049F9D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802F4DA0-FDF4-66E1-9BB4-CAB9E9A9136C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5F659F8F-FF9B-B2D6-D697-37CDC34FAFC4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72283A1B-0C0F-2D1D-FEC9-8BC24E243DB9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C5FEF88B-4AD9-BF59-659C-1D31CE69871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5E1F7942-7DEA-D856-16AD-0EAF8BCAF0A1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8C4AF1F0-37FF-D876-5F2C-57F3849CCF96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0A36A0A3-4AB6-FBD6-86A3-94AE77EC7843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17AC01B9-A9DE-AE8D-A8A1-2EF7AD6AB95E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08581710-F813-8BA2-E4A8-1C7733A829A6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E4266556-ACA9-CDBF-1A60-B841D45556A1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43539C79-CA8A-1B22-64AF-519E718E649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5198D98E-23C7-B828-E023-4806AB61E8C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FADC2F81-FE6A-9CA1-D2D4-510C589F67E7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3699B726-D383-8BB5-BEB6-55562D041ED6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3C0CD689-5788-E4F9-9C13-0D2C68FB9B06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672F4DE2-9C09-CC64-0E22-4F0F8144CD6D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6306892E-DA04-1CB6-DFD3-8E4A64E8DE0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58C036AB-149E-560B-F8E0-5C0E6181CDE3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F4B133B0-0E21-58CD-2C3D-E8CA26C37F53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2CF0F314-A623-22A3-D48E-756ECE02661E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9FB7ABEB-B645-EACB-9AFF-4916CD2BF72D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F1369BF-02EA-5A2F-031A-A10DEEF8E241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60F8E20-8E2E-33C4-D6DA-2A6F0074F9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8A28EDC8-4CE4-7BB9-2F69-A0FE63583D83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14CBA2AF-F8E3-A033-BE43-F59105255B4D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E703B1FB-4D62-5684-B299-4236B2B49D8B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03EE64F-46F7-6BF9-FD8A-61AC247FE751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D28340D8-D415-2357-935F-530F8D245893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7DA9FAED-77CE-2952-0BAA-797CEAC2539A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B55687B9-E37D-DC39-8516-3654F704BCC6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6558A0C-2EA6-EE52-7D04-22F0439FC5CC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E90D05F6-24F5-5E15-F863-BFE00A822E29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AF4269B0-E400-5461-3721-9160452F9114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ECDD39D0-9C19-5157-B125-F23A96D786DF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E501AEA6-C71A-5ABA-99A4-DB86B21B7BDF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4039A4C8-3918-8EF6-826D-FC21B217BD1C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47780722-27EE-22F3-9920-C7789D18D4AB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80FDD202-B3BA-4816-F0A2-3CA4F2D301E3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C406336A-BF22-C458-69FC-AA8311A3E5E9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60991DE4-C1D4-E750-A1BE-71C7FFC46D88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7E9B2656-008A-11E8-2066-0A5E3AC3A574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B4E0B7D2-47F3-99EC-AC83-2BB4D9171B08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49D23173-695A-6003-5243-06202A995651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C341914C-6850-63FE-5DEC-7B0C0167B96C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43259849-EFA5-4D8B-8DCF-30E10126FB0D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2F440B58-533C-FC6D-7F66-1029DEAFCD8C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E556EF92-BC21-5DDE-998F-9D7D050748DB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63A58828-0B25-DAE3-7ECB-A8F2514357FB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3A065AE8-3485-6D0F-A265-48F48F5FB94C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671E7C54-ACD5-C9DF-4C45-9972E2AF129D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56D51EBF-263E-88DD-7E0C-284A441992CA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FFF3A23B-C752-2090-CE64-B2975928E836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AE735E8F-6E54-5DC3-2DF7-2A0DAF141972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CF9557F8-BA08-C848-0C9C-900FC792F202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178F5996-408C-4566-4F13-F33E92025621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226A243A-3733-F7BA-164E-00730980ABC2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109A1CC3-BF06-2411-7B23-F334E7E4ED3C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AC25B79B-75DA-938C-DDB3-53E08C685544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8484F28B-5722-DE51-22E3-E0B648E39313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AE31B2F4-E6DC-7B71-58A8-78584B7E548D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8A4223DF-C380-98FB-71A7-86DF3537D77C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5930FEC7-7439-606E-8810-56321B0AF580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1B4265E8-E73C-4A13-0010-42EC2569C115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56B57E36-DC68-0CEC-ECBB-80C0943D5F7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F1683C89-7F0E-5956-9C49-5C3483358440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00BA5E27-2FCC-978A-ECDE-E954C1F88690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7F3808A1-C971-4E8C-492F-5AAF7ED5CC38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F836D94D-CA28-CE77-4FE7-627DC72C546F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FD54E6B5-1E70-A317-1FD3-91B198AA7ED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0DC50DEF-7C4C-94C6-9567-9F9A5CB77A30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61BD10F8-8118-3ABD-99B1-EB059B5D66BB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BEDBE08D-8F80-1B02-9405-E70E2F16B7B4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C77A6D3A-5C2F-E17B-C726-E389FFEA1BD9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7F33748-9B22-3202-17B9-87129F991595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A492EE36-7F94-FAE6-F30F-AE00034637C9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FE58F002-04AC-8DA9-CCFE-94140DF62F81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26B6988A-D450-6B51-FAF9-9B00F5B81DA5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CA507E5D-7B77-B8A4-34F2-1F9EE401ACF4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610E2800-A4A9-B8C6-EE99-4B2071354082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E9917AC3-8FCC-D290-D697-4E7D7854DEED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CB1E6B3D-3D37-314C-C794-0ED4DE7C111F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510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4399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Intro to Topic: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cs typeface="Arial"/>
              </a:rPr>
              <a:t>School-Family Partnerships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Family-School Partnerships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E5D3F91-B5BC-66FF-2D0B-889E9231E9F9}"/>
              </a:ext>
            </a:extLst>
          </p:cNvPr>
          <p:cNvGraphicFramePr>
            <a:graphicFrameLocks/>
          </p:cNvGraphicFramePr>
          <p:nvPr/>
        </p:nvGraphicFramePr>
        <p:xfrm>
          <a:off x="1129651" y="1570351"/>
          <a:ext cx="92878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7456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Family-School Partnerships –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56179-CBAA-C247-760B-0983BCBA1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Outcomes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A278C1-DADE-9C01-458A-C97A8E6760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Increased academic performance </a:t>
            </a:r>
            <a:r>
              <a:rPr lang="en-US" sz="1100" dirty="0"/>
              <a:t>(Barton &amp; Coley, 2007; Cox 2005; </a:t>
            </a:r>
            <a:r>
              <a:rPr lang="en-US" sz="1100" dirty="0" err="1"/>
              <a:t>Camarero-Figuerola</a:t>
            </a:r>
            <a:r>
              <a:rPr lang="en-US" sz="1100" dirty="0"/>
              <a:t> et al., 2020; </a:t>
            </a:r>
            <a:r>
              <a:rPr lang="en-US" sz="1100" dirty="0" err="1"/>
              <a:t>Desforges</a:t>
            </a:r>
            <a:r>
              <a:rPr lang="en-US" sz="1100" dirty="0"/>
              <a:t> &amp; </a:t>
            </a:r>
            <a:r>
              <a:rPr lang="en-US" sz="1100" dirty="0" err="1"/>
              <a:t>Abouchaar</a:t>
            </a:r>
            <a:r>
              <a:rPr lang="en-US" sz="1100" dirty="0"/>
              <a:t>, 2003; Eccles &amp; Harold, 1993; Epstein 2001; Fan &amp; Chen, 2001; </a:t>
            </a:r>
            <a:r>
              <a:rPr lang="en-US" sz="1100" dirty="0" err="1"/>
              <a:t>Jeynes</a:t>
            </a:r>
            <a:r>
              <a:rPr lang="en-US" sz="1100" dirty="0"/>
              <a:t>, 2005)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Increased positive student classroom behavior </a:t>
            </a:r>
            <a:r>
              <a:rPr lang="en-US" sz="1100" dirty="0"/>
              <a:t>(</a:t>
            </a:r>
            <a:r>
              <a:rPr lang="en-US" sz="1100" dirty="0" err="1"/>
              <a:t>Fantuzzo</a:t>
            </a:r>
            <a:r>
              <a:rPr lang="en-US" sz="1100" dirty="0"/>
              <a:t> et al., 2004)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Increased student self-regulation </a:t>
            </a:r>
            <a:r>
              <a:rPr lang="en-US" sz="1100" dirty="0"/>
              <a:t>(</a:t>
            </a:r>
            <a:r>
              <a:rPr lang="en-US" sz="1100" dirty="0" err="1"/>
              <a:t>Stormshak</a:t>
            </a:r>
            <a:r>
              <a:rPr lang="en-US" sz="1100" dirty="0"/>
              <a:t> et al., 2010; Wang et al., 2014)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Increased sense of security and belonging </a:t>
            </a:r>
            <a:r>
              <a:rPr lang="en-US" sz="1100" dirty="0"/>
              <a:t>(Morgan, 2016) 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Positive impact to teen’s access to college </a:t>
            </a:r>
            <a:r>
              <a:rPr lang="en-US" sz="1100" dirty="0"/>
              <a:t>(</a:t>
            </a:r>
            <a:r>
              <a:rPr lang="en-US" sz="1100" dirty="0" err="1"/>
              <a:t>Camarero-Figuerola</a:t>
            </a:r>
            <a:r>
              <a:rPr lang="en-US" sz="1100" dirty="0"/>
              <a:t> et al., 2020)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Decreased school drop-out </a:t>
            </a:r>
            <a:r>
              <a:rPr lang="en-US" sz="700" dirty="0"/>
              <a:t>(Barnard, 2004)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03195" indent="0">
              <a:buNone/>
            </a:pPr>
            <a:endParaRPr lang="en-US" sz="1800" dirty="0"/>
          </a:p>
          <a:p>
            <a:pPr marL="203195" indent="0">
              <a:buNone/>
            </a:pPr>
            <a:endParaRPr lang="en-US" sz="1800" dirty="0"/>
          </a:p>
          <a:p>
            <a:pPr marL="203195" indent="0">
              <a:buNone/>
            </a:pPr>
            <a:endParaRPr lang="en-US" sz="1800" dirty="0"/>
          </a:p>
          <a:p>
            <a:pPr marL="203195" indent="0">
              <a:buNone/>
            </a:pPr>
            <a:endParaRPr lang="en-US" sz="1800" dirty="0"/>
          </a:p>
          <a:p>
            <a:pPr marL="203195" indent="0">
              <a:buNone/>
            </a:pP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E3891D-966C-CA98-70D3-76A4B30BD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Teacher and Family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C3168F-8BE4-8195-3584-DB1F8BFB5D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Increased job satisfaction </a:t>
            </a:r>
            <a:r>
              <a:rPr lang="en-US" sz="1100" dirty="0"/>
              <a:t>(Christenson, 1995)</a:t>
            </a:r>
            <a:endParaRPr lang="en-US" sz="2400" dirty="0"/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Increased teacher retention and fewer transfer requests </a:t>
            </a:r>
            <a:r>
              <a:rPr lang="en-US" sz="1100" dirty="0"/>
              <a:t>(Christenson, 1995; Lasater, 2016)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Increased family-teacher relationships </a:t>
            </a:r>
            <a:r>
              <a:rPr lang="en-US" sz="1100" dirty="0"/>
              <a:t>(Christenson, 1995)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Higher principal ratings </a:t>
            </a:r>
            <a:r>
              <a:rPr lang="en-US" sz="1100" dirty="0"/>
              <a:t>(Christenson, 1995)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7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9" y="406137"/>
            <a:ext cx="10456906" cy="876595"/>
          </a:xfrm>
        </p:spPr>
        <p:txBody>
          <a:bodyPr/>
          <a:lstStyle/>
          <a:p>
            <a:r>
              <a:rPr lang="en-US" dirty="0"/>
              <a:t>Include Families in Creating Products and in Acknowledgments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22155-55EB-F11C-6288-322ABFBBC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303" y="2457450"/>
            <a:ext cx="5121602" cy="2784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933299-D9CC-6DF9-A45F-753712577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698" y="1196627"/>
            <a:ext cx="3925977" cy="56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space for ALL Families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E6AAE80-78AF-3A60-FE3C-D74D39B3C345}"/>
              </a:ext>
            </a:extLst>
          </p:cNvPr>
          <p:cNvSpPr txBox="1">
            <a:spLocks/>
          </p:cNvSpPr>
          <p:nvPr/>
        </p:nvSpPr>
        <p:spPr>
          <a:xfrm>
            <a:off x="490441" y="1743653"/>
            <a:ext cx="6686832" cy="4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Think about the language of the materials you provide </a:t>
            </a: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Think about how you interact with families </a:t>
            </a:r>
          </a:p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23496-28FC-6AFB-62CE-BC1AF7EC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184" y="1558429"/>
            <a:ext cx="3809583" cy="4930048"/>
          </a:xfrm>
          <a:prstGeom prst="rect">
            <a:avLst/>
          </a:prstGeom>
        </p:spPr>
      </p:pic>
      <p:pic>
        <p:nvPicPr>
          <p:cNvPr id="2052" name="Picture 4" descr="PBIS Posters English and Spanish ~ The Lorax by Fabulosa Teacher">
            <a:extLst>
              <a:ext uri="{FF2B5EF4-FFF2-40B4-BE49-F238E27FC236}">
                <a16:creationId xmlns:a16="http://schemas.microsoft.com/office/drawing/2014/main" id="{03D2854B-A353-8A2F-6998-5F3A7568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78" y="4666057"/>
            <a:ext cx="2784794" cy="20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9114422" cy="845600"/>
          </a:xfrm>
        </p:spPr>
        <p:txBody>
          <a:bodyPr/>
          <a:lstStyle/>
          <a:p>
            <a:r>
              <a:rPr lang="en-US" dirty="0"/>
              <a:t>How do measure what we are already doing?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E6AAE80-78AF-3A60-FE3C-D74D39B3C345}"/>
              </a:ext>
            </a:extLst>
          </p:cNvPr>
          <p:cNvSpPr txBox="1">
            <a:spLocks/>
          </p:cNvSpPr>
          <p:nvPr/>
        </p:nvSpPr>
        <p:spPr>
          <a:xfrm>
            <a:off x="813349" y="1830937"/>
            <a:ext cx="5282651" cy="4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One way is….</a:t>
            </a: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 SemiBold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The Family School Practices Survey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7429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35-item tool to assist with identifying practices and action planning </a:t>
            </a:r>
          </a:p>
          <a:p>
            <a:pPr marL="1117595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DE97B-6CCF-D172-32FC-13ED9AD3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444" y="1542361"/>
            <a:ext cx="5716722" cy="146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5F60C-9E1A-564D-4B40-E9388509A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005" y="3007571"/>
            <a:ext cx="5752024" cy="31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14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25" y="1611592"/>
            <a:ext cx="7692279" cy="40170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shared resource </a:t>
            </a:r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was your key takeaway from this resource?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might your team use this in the future?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Can this be used to provide professional development to staff? How?</a:t>
            </a:r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1-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 dirty="0"/>
              <a:t>5 minutes</a:t>
            </a:r>
            <a:endParaRPr lang="en-US" sz="2100" dirty="0"/>
          </a:p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 dirty="0"/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/>
              <a:t>Independent</a:t>
            </a:r>
            <a:endParaRPr lang="en-US" sz="2100"/>
          </a:p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/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576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 descr="Information symbol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9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2B263-CF98-B7D3-52B9-E8B58209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418394C0-105E-A7F4-3181-EE8345C77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956815"/>
              </p:ext>
            </p:extLst>
          </p:nvPr>
        </p:nvGraphicFramePr>
        <p:xfrm>
          <a:off x="277800" y="1313063"/>
          <a:ext cx="948160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7559E1-CBDD-F65B-FF2A-DEA1F8CD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&amp; Coaches' Tasks -Debrief</a:t>
            </a:r>
          </a:p>
        </p:txBody>
      </p:sp>
      <p:grpSp>
        <p:nvGrpSpPr>
          <p:cNvPr id="3" name="Google Shape;1742;p61">
            <a:extLst>
              <a:ext uri="{FF2B5EF4-FFF2-40B4-BE49-F238E27FC236}">
                <a16:creationId xmlns:a16="http://schemas.microsoft.com/office/drawing/2014/main" id="{56E6AF2E-02AA-3B95-0A51-38564D62410A}"/>
              </a:ext>
            </a:extLst>
          </p:cNvPr>
          <p:cNvGrpSpPr/>
          <p:nvPr/>
        </p:nvGrpSpPr>
        <p:grpSpPr>
          <a:xfrm flipH="1">
            <a:off x="7867649" y="1282024"/>
            <a:ext cx="3168204" cy="1876754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4" name="Google Shape;1743;p61">
              <a:extLst>
                <a:ext uri="{FF2B5EF4-FFF2-40B4-BE49-F238E27FC236}">
                  <a16:creationId xmlns:a16="http://schemas.microsoft.com/office/drawing/2014/main" id="{D8F28AF4-332E-2ED8-FC29-A92073DA4C0F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1744;p61">
              <a:extLst>
                <a:ext uri="{FF2B5EF4-FFF2-40B4-BE49-F238E27FC236}">
                  <a16:creationId xmlns:a16="http://schemas.microsoft.com/office/drawing/2014/main" id="{1217A012-3AEF-D3A9-D5E7-0A2ACA4E010D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278565-69DD-9EBD-6A34-8B6ED7D909DA}"/>
              </a:ext>
            </a:extLst>
          </p:cNvPr>
          <p:cNvSpPr txBox="1"/>
          <p:nvPr/>
        </p:nvSpPr>
        <p:spPr>
          <a:xfrm>
            <a:off x="8007593" y="1474290"/>
            <a:ext cx="209268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8" name="Google Shape;1742;p61">
            <a:extLst>
              <a:ext uri="{FF2B5EF4-FFF2-40B4-BE49-F238E27FC236}">
                <a16:creationId xmlns:a16="http://schemas.microsoft.com/office/drawing/2014/main" id="{88164DC6-25A9-8CED-B4A6-B2F2CC319328}"/>
              </a:ext>
            </a:extLst>
          </p:cNvPr>
          <p:cNvGrpSpPr/>
          <p:nvPr/>
        </p:nvGrpSpPr>
        <p:grpSpPr>
          <a:xfrm flipH="1">
            <a:off x="8585646" y="3866822"/>
            <a:ext cx="3168204" cy="1876754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9" name="Google Shape;1743;p61">
              <a:extLst>
                <a:ext uri="{FF2B5EF4-FFF2-40B4-BE49-F238E27FC236}">
                  <a16:creationId xmlns:a16="http://schemas.microsoft.com/office/drawing/2014/main" id="{717E08E3-0F8D-EBEB-177E-DAE36F57C021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744;p61">
              <a:extLst>
                <a:ext uri="{FF2B5EF4-FFF2-40B4-BE49-F238E27FC236}">
                  <a16:creationId xmlns:a16="http://schemas.microsoft.com/office/drawing/2014/main" id="{F1B12CE0-9C4B-440E-B147-4419373A34F3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BD297C7-0E75-C3B4-BCCB-51C4D98253A6}"/>
              </a:ext>
            </a:extLst>
          </p:cNvPr>
          <p:cNvSpPr txBox="1"/>
          <p:nvPr/>
        </p:nvSpPr>
        <p:spPr>
          <a:xfrm>
            <a:off x="8725586" y="4135185"/>
            <a:ext cx="209268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2895976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>
          <a:extLst>
            <a:ext uri="{FF2B5EF4-FFF2-40B4-BE49-F238E27FC236}">
              <a16:creationId xmlns:a16="http://schemas.microsoft.com/office/drawing/2014/main" id="{9E21C0CA-0704-8B22-8645-0466CBF6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>
            <a:extLst>
              <a:ext uri="{FF2B5EF4-FFF2-40B4-BE49-F238E27FC236}">
                <a16:creationId xmlns:a16="http://schemas.microsoft.com/office/drawing/2014/main" id="{F0A45A37-3B56-03F1-F748-AE85826CB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 HELPFUL RESOURCES</a:t>
            </a:r>
            <a:endParaRPr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DEAA204F-7097-E502-09D4-F45BAF2F285D}"/>
              </a:ext>
            </a:extLst>
          </p:cNvPr>
          <p:cNvSpPr txBox="1">
            <a:spLocks/>
          </p:cNvSpPr>
          <p:nvPr/>
        </p:nvSpPr>
        <p:spPr>
          <a:xfrm flipH="1">
            <a:off x="4053259" y="1661470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Arial"/>
                <a:cs typeface="Hind Vadodara"/>
                <a:sym typeface="Hind Vadodara"/>
              </a:rPr>
              <a:t>RESOURCES: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3"/>
              </a:rPr>
              <a:t>Tiered Fidelity Inventory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4"/>
              </a:rPr>
              <a:t>TFI Action Plan Template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5"/>
              </a:rPr>
              <a:t>Tidy up with the TFI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6"/>
              </a:rPr>
              <a:t>5 Questions Every Team Should Ask about Racial Disproportionality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7"/>
              </a:rPr>
              <a:t>The Family School Practices Survey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3DFA387E-4718-7BD5-A3AB-EE6C190BE7E2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85D31818-935F-50B3-A7C9-FD69CAD40F2C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19B0261C-97BC-F949-DC26-40F858C71FD7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B2A99E53-878E-D613-A21F-3837418A706A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6F823A59-89B5-74E1-99FC-88A770748949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813B85AD-CA0D-B53A-7D66-44A4029153D7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C4B178-5643-107A-0E17-35767A633C8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7491" y="2377324"/>
            <a:ext cx="2518746" cy="259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464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25A53-0F0F-28BA-CD81-338D5D07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18" y="666884"/>
            <a:ext cx="3131143" cy="31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C665E-6627-EFFA-9B03-F34CE626E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081" y="441529"/>
            <a:ext cx="5835102" cy="3658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E63C9-BBCF-4EE3-1291-0BCB6F37676D}"/>
              </a:ext>
            </a:extLst>
          </p:cNvPr>
          <p:cNvSpPr txBox="1"/>
          <p:nvPr/>
        </p:nvSpPr>
        <p:spPr>
          <a:xfrm>
            <a:off x="691124" y="1294848"/>
            <a:ext cx="3896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B0604020202020204" pitchFamily="2" charset="0"/>
                <a:ea typeface="+mn-ea"/>
                <a:cs typeface="+mn-cs"/>
              </a:rPr>
              <a:t>May 16 &amp; 17,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B0604020202020204" pitchFamily="2" charset="0"/>
                <a:ea typeface="+mn-ea"/>
                <a:cs typeface="+mn-cs"/>
              </a:rPr>
              <a:t>Mystic Marriott Hotel and Spa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Mystic, 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6A7FF-7861-9806-D41C-1FBAB235D654}"/>
              </a:ext>
            </a:extLst>
          </p:cNvPr>
          <p:cNvSpPr txBox="1"/>
          <p:nvPr/>
        </p:nvSpPr>
        <p:spPr>
          <a:xfrm>
            <a:off x="438664" y="5322215"/>
            <a:ext cx="2784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https://nepbis.org/forum/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B4674-C577-334A-12E3-23BC84CA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672" y="4427952"/>
            <a:ext cx="7890553" cy="2286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2BC57-41CA-7AE8-E9A8-54D7FE73A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48" y="2802752"/>
            <a:ext cx="2396554" cy="2396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C8083-5809-3341-8DC5-17E98AB9B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40" y="160837"/>
            <a:ext cx="5725324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5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63136"/>
              </p:ext>
            </p:extLst>
          </p:nvPr>
        </p:nvGraphicFramePr>
        <p:xfrm>
          <a:off x="977174" y="1408901"/>
          <a:ext cx="10934877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 HELPFUL RESOURCES</a:t>
            </a:r>
            <a:endParaRPr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053259" y="1661470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</a:rPr>
              <a:t>RESOURCES: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3"/>
              </a:rPr>
              <a:t>Tiered Fidelity Inventory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hlinkClick r:id="rId4"/>
              </a:rPr>
              <a:t>TFI Action Plan Template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hlinkClick r:id="rId5"/>
              </a:rPr>
              <a:t>Tidy up with the TFI 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lang="en-US" sz="1800" i="0" dirty="0">
                <a:solidFill>
                  <a:schemeClr val="bg1"/>
                </a:solidFill>
                <a:effectLst/>
                <a:latin typeface="+mn-lt"/>
                <a:hlinkClick r:id="rId6"/>
              </a:rPr>
              <a:t>5 Questions Every Team Should Ask about Racial Disproportionality</a:t>
            </a:r>
            <a:endParaRPr lang="en-US" sz="1800" i="0" dirty="0"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7"/>
              </a:rPr>
              <a:t>The Family School Practices Survey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A03DAF-9606-6003-26B4-73B9F6A489F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7491" y="2377324"/>
            <a:ext cx="2518746" cy="259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21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938739" y="2572031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Glows &amp; Grows:</a:t>
            </a:r>
            <a:br>
              <a:rPr lang="en" sz="4800" b="1" dirty="0"/>
            </a:br>
            <a:r>
              <a:rPr lang="en" sz="3000" b="1" dirty="0"/>
              <a:t>Action Planning from TFI / Classroom Content</a:t>
            </a:r>
            <a:endParaRPr lang="en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B472DFAD-69D6-4658-9A3E-AC3402358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FE10FA-BF03-C46A-7411-A4760913AA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216" y="308039"/>
            <a:ext cx="5773848" cy="3000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23E28A-39E2-510A-0E76-5757DB6001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4" y="290680"/>
            <a:ext cx="3693457" cy="486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D03E7-72DC-65DE-D863-D9E6B1E8B30E}"/>
              </a:ext>
            </a:extLst>
          </p:cNvPr>
          <p:cNvSpPr txBox="1"/>
          <p:nvPr/>
        </p:nvSpPr>
        <p:spPr>
          <a:xfrm>
            <a:off x="753674" y="5153977"/>
            <a:ext cx="3474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on PBIS. (2022). Supporting and responding to student’s social, emotional, and behavioral needs: Evidence-based practices for educators (Version 2.0). Center on PBIS, University of Oregon.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www.pbis.org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0B4EE1-47B0-52BB-0E2C-7EF6B34C7EA2}"/>
              </a:ext>
            </a:extLst>
          </p:cNvPr>
          <p:cNvSpPr/>
          <p:nvPr/>
        </p:nvSpPr>
        <p:spPr>
          <a:xfrm>
            <a:off x="5773718" y="1974894"/>
            <a:ext cx="1347518" cy="39837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B703B-FDCC-6EE4-BEAC-9B7B77B4E1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354" y="3335303"/>
            <a:ext cx="6277600" cy="33943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9A2EB1-8160-7A6A-265C-EA3313F8F2A5}"/>
              </a:ext>
            </a:extLst>
          </p:cNvPr>
          <p:cNvCxnSpPr>
            <a:cxnSpLocks/>
          </p:cNvCxnSpPr>
          <p:nvPr/>
        </p:nvCxnSpPr>
        <p:spPr>
          <a:xfrm flipH="1">
            <a:off x="6964218" y="2373264"/>
            <a:ext cx="157018" cy="127506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C75068D-6702-9B0E-4D61-D06E7EE2C842}"/>
              </a:ext>
            </a:extLst>
          </p:cNvPr>
          <p:cNvSpPr/>
          <p:nvPr/>
        </p:nvSpPr>
        <p:spPr>
          <a:xfrm>
            <a:off x="5651809" y="3844466"/>
            <a:ext cx="6050663" cy="43286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75411-0055-38B0-4440-77FE98A62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90302F-ED14-7C50-8C48-003BE238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updated your Action Plan based on your TFI results?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FDFAF-503A-9001-CB7A-90E8241E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67" y="2126145"/>
            <a:ext cx="6176565" cy="326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07C8803-2F5D-D508-D388-09D90AA6525F}"/>
              </a:ext>
            </a:extLst>
          </p:cNvPr>
          <p:cNvSpPr/>
          <p:nvPr/>
        </p:nvSpPr>
        <p:spPr>
          <a:xfrm>
            <a:off x="554380" y="2369076"/>
            <a:ext cx="4853354" cy="326867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was one or two things that you added to your action plan based on the TFI self-assessment last month?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632BD98-C3EE-E2DC-1CC4-4554D5940F34}"/>
              </a:ext>
            </a:extLst>
          </p:cNvPr>
          <p:cNvSpPr/>
          <p:nvPr/>
        </p:nvSpPr>
        <p:spPr>
          <a:xfrm rot="13156624">
            <a:off x="10350109" y="4006164"/>
            <a:ext cx="730069" cy="2021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F76D938-4270-7BB1-248A-47575DCBDC97}"/>
              </a:ext>
            </a:extLst>
          </p:cNvPr>
          <p:cNvSpPr/>
          <p:nvPr/>
        </p:nvSpPr>
        <p:spPr>
          <a:xfrm>
            <a:off x="7588602" y="5125317"/>
            <a:ext cx="2358069" cy="152822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Click on reports to access TFI Results!</a:t>
            </a:r>
          </a:p>
        </p:txBody>
      </p:sp>
    </p:spTree>
    <p:extLst>
      <p:ext uri="{BB962C8B-B14F-4D97-AF65-F5344CB8AC3E}">
        <p14:creationId xmlns:p14="http://schemas.microsoft.com/office/powerpoint/2010/main" val="3641986227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577243-7449-4828-B465-693D13CCB182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1A1EAC-92A5-4DF3-B26F-FDC5D999A7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20F956-0994-4B09-BBF1-E2EB9703DEDD}">
  <ds:schemaRefs>
    <ds:schemaRef ds:uri="58515f2e-3801-43e5-bcd7-101839fff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2188</Words>
  <Application>Microsoft Office PowerPoint</Application>
  <PresentationFormat>Widescreen</PresentationFormat>
  <Paragraphs>269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60" baseType="lpstr">
      <vt:lpstr>Arial</vt:lpstr>
      <vt:lpstr>Calibri</vt:lpstr>
      <vt:lpstr>Calibri Light</vt:lpstr>
      <vt:lpstr>Courier New</vt:lpstr>
      <vt:lpstr>Fira Sans Extra Condensed Medium</vt:lpstr>
      <vt:lpstr>Franklin Gothic Book</vt:lpstr>
      <vt:lpstr>Franklin Gothic Medium</vt:lpstr>
      <vt:lpstr>Hind Vadodara</vt:lpstr>
      <vt:lpstr>Montserrat SemiBold</vt:lpstr>
      <vt:lpstr>Nunito Light</vt:lpstr>
      <vt:lpstr>Open Sans</vt:lpstr>
      <vt:lpstr>Open Sans SemiBold</vt:lpstr>
      <vt:lpstr>Oswald</vt:lpstr>
      <vt:lpstr>Poppins</vt:lpstr>
      <vt:lpstr>Poppins Medium</vt:lpstr>
      <vt:lpstr>Poppins SemiBold</vt:lpstr>
      <vt:lpstr>Raleway Thin</vt:lpstr>
      <vt:lpstr>Roboto Condensed</vt:lpstr>
      <vt:lpstr>Roboto Condensed Light</vt:lpstr>
      <vt:lpstr>Times New Roman</vt:lpstr>
      <vt:lpstr>Wingdings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5_Ophthalmology Center by Slidesgo</vt:lpstr>
      <vt:lpstr>3_Ophthalmology Center by Slidesgo</vt:lpstr>
      <vt:lpstr>PBIS Coaches’ Training Year 2:  February 2024</vt:lpstr>
      <vt:lpstr>EXPECTATIONS</vt:lpstr>
      <vt:lpstr>ACTIVITY: ATTENDANCE</vt:lpstr>
      <vt:lpstr>PowerPoint Presentation</vt:lpstr>
      <vt:lpstr>Agenda &amp; Coaches' Tasks</vt:lpstr>
      <vt:lpstr> HELPFUL RESOURCES</vt:lpstr>
      <vt:lpstr>Glows &amp; Grows: Action Planning from TFI / Classroom Content</vt:lpstr>
      <vt:lpstr>PowerPoint Presentation</vt:lpstr>
      <vt:lpstr>Have you updated your Action Plan based on your TFI results?</vt:lpstr>
      <vt:lpstr>DISCUSSION: Action Planning from TFI / Classroom Assessment and PD</vt:lpstr>
      <vt:lpstr>Big Idea Check-in:  DBDM – School Family Partnerships</vt:lpstr>
      <vt:lpstr>PowerPoint Presentation</vt:lpstr>
      <vt:lpstr>Data-Based Decision Making</vt:lpstr>
      <vt:lpstr>Primary vs. Precision Statements</vt:lpstr>
      <vt:lpstr>Solution Development &amp; Action Planning</vt:lpstr>
      <vt:lpstr>Present to staff</vt:lpstr>
      <vt:lpstr>Playground Improvement Goal</vt:lpstr>
      <vt:lpstr>Present Results to staff</vt:lpstr>
      <vt:lpstr>ACTIVITY: Drilling into Data and Presenting Problem and Solutions to staff MONTHLY</vt:lpstr>
      <vt:lpstr>PBIS Resource Spotlight: 5 Questions Every Team Should Ask about Racial Disproportionality </vt:lpstr>
      <vt:lpstr>5 QUESTIONS EVERY TEAM SHOULD ASK ABOUT RACIAL DISPROPORTIONALITY</vt:lpstr>
      <vt:lpstr>ACTIVITY: RESOURCE SPOTLIGHT</vt:lpstr>
      <vt:lpstr>PBIS Intro to Topic: School-Family Partnerships</vt:lpstr>
      <vt:lpstr>Why Family-School Partnerships </vt:lpstr>
      <vt:lpstr>Family-School Partnerships – </vt:lpstr>
      <vt:lpstr>Include Families in Creating Products and in Acknowledgments </vt:lpstr>
      <vt:lpstr>Creating a space for ALL Families </vt:lpstr>
      <vt:lpstr>How do measure what we are already doing?</vt:lpstr>
      <vt:lpstr>ACTIVITY: RESOURCE SPOTLIGHT</vt:lpstr>
      <vt:lpstr>Agenda &amp; Coaches' Tasks -Debrief</vt:lpstr>
      <vt:lpstr> HELPFUL RESOURCES</vt:lpstr>
      <vt:lpstr>  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34</cp:revision>
  <dcterms:created xsi:type="dcterms:W3CDTF">2021-09-01T22:16:30Z</dcterms:created>
  <dcterms:modified xsi:type="dcterms:W3CDTF">2024-02-05T20:09:36Z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</Properties>
</file>