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FDE_30C190E8.xml" ContentType="application/vnd.ms-powerpoint.comments+xml"/>
  <Override PartName="/ppt/notesSlides/notesSlide22.xml" ContentType="application/vnd.openxmlformats-officedocument.presentationml.notesSlide+xml"/>
  <Override PartName="/ppt/comments/modernComment_FDF_D9844CF7.xml" ContentType="application/vnd.ms-powerpoint.comments+xml"/>
  <Override PartName="/ppt/notesSlides/notesSlide23.xml" ContentType="application/vnd.openxmlformats-officedocument.presentationml.notesSlide+xml"/>
  <Override PartName="/ppt/comments/modernComment_FE3_2AD37D03.xml" ContentType="application/vnd.ms-powerpoint.comments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2" r:id="rId3"/>
    <p:sldMasterId id="2147483728" r:id="rId4"/>
  </p:sldMasterIdLst>
  <p:notesMasterIdLst>
    <p:notesMasterId r:id="rId39"/>
  </p:notesMasterIdLst>
  <p:sldIdLst>
    <p:sldId id="4570" r:id="rId5"/>
    <p:sldId id="4025" r:id="rId6"/>
    <p:sldId id="4056" r:id="rId7"/>
    <p:sldId id="3210" r:id="rId8"/>
    <p:sldId id="4024" r:id="rId9"/>
    <p:sldId id="4571" r:id="rId10"/>
    <p:sldId id="4555" r:id="rId11"/>
    <p:sldId id="4572" r:id="rId12"/>
    <p:sldId id="4859" r:id="rId13"/>
    <p:sldId id="740" r:id="rId14"/>
    <p:sldId id="3196" r:id="rId15"/>
    <p:sldId id="3199" r:id="rId16"/>
    <p:sldId id="262" r:id="rId17"/>
    <p:sldId id="4042" r:id="rId18"/>
    <p:sldId id="4066" r:id="rId19"/>
    <p:sldId id="3249" r:id="rId20"/>
    <p:sldId id="4573" r:id="rId21"/>
    <p:sldId id="4057" r:id="rId22"/>
    <p:sldId id="4032" r:id="rId23"/>
    <p:sldId id="4862" r:id="rId24"/>
    <p:sldId id="4863" r:id="rId25"/>
    <p:sldId id="4215" r:id="rId26"/>
    <p:sldId id="4061" r:id="rId27"/>
    <p:sldId id="4214" r:id="rId28"/>
    <p:sldId id="4062" r:id="rId29"/>
    <p:sldId id="4063" r:id="rId30"/>
    <p:sldId id="4067" r:id="rId31"/>
    <p:sldId id="4574" r:id="rId32"/>
    <p:sldId id="4209" r:id="rId33"/>
    <p:sldId id="4069" r:id="rId34"/>
    <p:sldId id="4575" r:id="rId35"/>
    <p:sldId id="4860" r:id="rId36"/>
    <p:sldId id="4861" r:id="rId37"/>
    <p:sldId id="485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 - 15 Minutes" id="{DA620AA3-1C89-447F-8EC5-15779AB6595E}">
          <p14:sldIdLst>
            <p14:sldId id="4570"/>
            <p14:sldId id="4025"/>
            <p14:sldId id="4056"/>
            <p14:sldId id="3210"/>
            <p14:sldId id="4024"/>
            <p14:sldId id="4571"/>
            <p14:sldId id="4555"/>
            <p14:sldId id="4572"/>
            <p14:sldId id="4859"/>
          </p14:sldIdLst>
        </p14:section>
        <p14:section name="Intro to Coaching (30 minutes)" id="{8EBD673F-41E4-9449-8213-0547EF6E8D4B}">
          <p14:sldIdLst>
            <p14:sldId id="740"/>
            <p14:sldId id="3196"/>
            <p14:sldId id="3199"/>
            <p14:sldId id="262"/>
            <p14:sldId id="4042"/>
            <p14:sldId id="4066"/>
            <p14:sldId id="3249"/>
            <p14:sldId id="4573"/>
            <p14:sldId id="4057"/>
          </p14:sldIdLst>
        </p14:section>
        <p14:section name="Resource Spotlight - 10 Minutes" id="{9C61417E-B37F-4F80-A35E-609AF95B21C9}">
          <p14:sldIdLst>
            <p14:sldId id="4032"/>
            <p14:sldId id="4862"/>
            <p14:sldId id="4863"/>
          </p14:sldIdLst>
        </p14:section>
        <p14:section name="Gathering Partner Input (30 Minutes)" id="{B91BC010-E42F-4EE9-BADC-AFA4B5362257}">
          <p14:sldIdLst>
            <p14:sldId id="4215"/>
            <p14:sldId id="4061"/>
            <p14:sldId id="4214"/>
            <p14:sldId id="4062"/>
            <p14:sldId id="4063"/>
            <p14:sldId id="4067"/>
            <p14:sldId id="4574"/>
            <p14:sldId id="4209"/>
            <p14:sldId id="4069"/>
            <p14:sldId id="4575"/>
          </p14:sldIdLst>
        </p14:section>
        <p14:section name="Wrap up and Evaluatoin 5 minutes" id="{19294C11-EF24-4BB8-B2B7-32EE12177B8C}">
          <p14:sldIdLst>
            <p14:sldId id="4860"/>
            <p14:sldId id="4861"/>
            <p14:sldId id="48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20A333-A637-827F-BBF5-42780D723B6E}" name="Adam Feinberg" initials="AF" userId="c63daa15e251178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825" autoAdjust="0"/>
  </p:normalViewPr>
  <p:slideViewPr>
    <p:cSldViewPr snapToGrid="0">
      <p:cViewPr>
        <p:scale>
          <a:sx n="75" d="100"/>
          <a:sy n="75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omments/modernComment_FDE_30C190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F34A70-1201-45F6-93C2-F0CDDAD105AD}" authorId="{CD20A333-A637-827F-BBF5-42780D723B6E}" status="resolved" created="2022-11-08T17:52:09.032">
    <pc:sldMkLst xmlns:pc="http://schemas.microsoft.com/office/powerpoint/2013/main/command">
      <pc:docMk/>
      <pc:sldMk cId="817991912" sldId="4062"/>
    </pc:sldMkLst>
    <p188:txBody>
      <a:bodyPr/>
      <a:lstStyle/>
      <a:p>
        <a:r>
          <a:rPr lang="en-US"/>
          <a:t>Maybe change to input from community? Or interested parties?</a:t>
        </a:r>
      </a:p>
    </p188:txBody>
  </p188:cm>
</p188:cmLst>
</file>

<file path=ppt/comments/modernComment_FDF_D9844C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EB46DF-9392-4933-A9C9-5696258F97D6}" authorId="{CD20A333-A637-827F-BBF5-42780D723B6E}" status="resolved" created="2022-11-08T17:52:51.446">
    <pc:sldMkLst xmlns:pc="http://schemas.microsoft.com/office/powerpoint/2013/main/command">
      <pc:docMk/>
      <pc:sldMk cId="3649326327" sldId="4063"/>
    </pc:sldMkLst>
    <p188:txBody>
      <a:bodyPr/>
      <a:lstStyle/>
      <a:p>
        <a:r>
          <a:rPr lang="en-US"/>
          <a:t>Change stakeholders? Families and students?</a:t>
        </a:r>
      </a:p>
    </p188:txBody>
  </p188:cm>
</p188:cmLst>
</file>

<file path=ppt/comments/modernComment_FE3_2AD37D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629D6B-0EA6-4C07-B143-3C367D61B973}" authorId="{CD20A333-A637-827F-BBF5-42780D723B6E}" status="resolved" created="2022-11-08T17:53:07.923">
    <pc:sldMkLst xmlns:pc="http://schemas.microsoft.com/office/powerpoint/2013/main/command">
      <pc:docMk/>
      <pc:sldMk cId="718503171" sldId="4067"/>
    </pc:sldMkLst>
    <p188:txBody>
      <a:bodyPr/>
      <a:lstStyle/>
      <a:p>
        <a:r>
          <a:rPr lang="en-US"/>
          <a:t>Needs of families, students, staff?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Coach Self-Assessment and put into Google Folder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Website/Google Review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E7CC0B9-D4AF-4548-B06B-6BBD66F28155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PBIS Coaching Fundamentals</a:t>
          </a:r>
        </a:p>
      </dgm:t>
    </dgm:pt>
    <dgm:pt modelId="{14C73DF6-CD4B-2247-96F8-F51CBFAC877A}" type="parTrans" cxnId="{F4C060B5-1027-BA4E-A816-5BE9C4366E6E}">
      <dgm:prSet/>
      <dgm:spPr/>
      <dgm:t>
        <a:bodyPr/>
        <a:lstStyle/>
        <a:p>
          <a:endParaRPr lang="en-US"/>
        </a:p>
      </dgm:t>
    </dgm:pt>
    <dgm:pt modelId="{ED916CDC-CD4D-3242-AB4C-A8AC321682B4}" type="sibTrans" cxnId="{F4C060B5-1027-BA4E-A816-5BE9C4366E6E}">
      <dgm:prSet/>
      <dgm:spPr/>
      <dgm:t>
        <a:bodyPr/>
        <a:lstStyle/>
        <a:p>
          <a:endParaRPr lang="en-US"/>
        </a:p>
      </dgm:t>
    </dgm:pt>
    <dgm:pt modelId="{C041E3AC-18D1-435D-808E-0BA2C02533C7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Gathering Partner Feedback</a:t>
          </a:r>
        </a:p>
      </dgm:t>
    </dgm:pt>
    <dgm:pt modelId="{61735311-475B-4DA0-A763-8C61828B5C8B}" type="parTrans" cxnId="{E78C6C67-361E-4300-BE64-0AA1EB3380AE}">
      <dgm:prSet/>
      <dgm:spPr/>
      <dgm:t>
        <a:bodyPr/>
        <a:lstStyle/>
        <a:p>
          <a:endParaRPr lang="en-US"/>
        </a:p>
      </dgm:t>
    </dgm:pt>
    <dgm:pt modelId="{8B2247CC-DF1E-484A-A24C-CCE57531877B}" type="sibTrans" cxnId="{E78C6C67-361E-4300-BE64-0AA1EB3380AE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F40D3B5E-B2AB-4A35-AFEC-153005F19DEB}" type="presOf" srcId="{C041E3AC-18D1-435D-808E-0BA2C02533C7}" destId="{CDAAD9AB-76BA-4F20-9C80-4020D86AF54F}" srcOrd="0" destOrd="2" presId="urn:microsoft.com/office/officeart/2005/8/layout/list1"/>
    <dgm:cxn modelId="{E78C6C67-361E-4300-BE64-0AA1EB3380AE}" srcId="{76937503-7550-41B3-8D88-C860E600B4A5}" destId="{C041E3AC-18D1-435D-808E-0BA2C02533C7}" srcOrd="2" destOrd="0" parTransId="{61735311-475B-4DA0-A763-8C61828B5C8B}" sibTransId="{8B2247CC-DF1E-484A-A24C-CCE57531877B}"/>
    <dgm:cxn modelId="{4E94B44D-1425-F946-B845-928C6C5C1075}" type="presOf" srcId="{5E7CC0B9-D4AF-4548-B06B-6BBD66F28155}" destId="{CDAAD9AB-76BA-4F20-9C80-4020D86AF54F}" srcOrd="0" destOrd="1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4C060B5-1027-BA4E-A816-5BE9C4366E6E}" srcId="{76937503-7550-41B3-8D88-C860E600B4A5}" destId="{5E7CC0B9-D4AF-4548-B06B-6BBD66F28155}" srcOrd="1" destOrd="0" parTransId="{14C73DF6-CD4B-2247-96F8-F51CBFAC877A}" sibTransId="{ED916CDC-CD4D-3242-AB4C-A8AC321682B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B8709-EF2C-BA4A-A026-83398471C54D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CD380-ABC9-5B4D-B841-9C0F94BB72E4}">
      <dgm:prSet phldrT="[Text]" custT="1"/>
      <dgm:spPr/>
      <dgm:t>
        <a:bodyPr/>
        <a:lstStyle/>
        <a:p>
          <a:r>
            <a:rPr lang="en-US" sz="2400"/>
            <a:t>Build consensus</a:t>
          </a:r>
        </a:p>
      </dgm:t>
    </dgm:pt>
    <dgm:pt modelId="{DF3A6222-9B2F-934F-92E4-8466583E64D2}" type="parTrans" cxnId="{0A7D07C9-77D9-5E46-B1E3-DDAA6C36A563}">
      <dgm:prSet/>
      <dgm:spPr/>
      <dgm:t>
        <a:bodyPr/>
        <a:lstStyle/>
        <a:p>
          <a:endParaRPr lang="en-US"/>
        </a:p>
      </dgm:t>
    </dgm:pt>
    <dgm:pt modelId="{857EBF1D-710C-DB43-ABA3-22073CC36690}" type="sibTrans" cxnId="{0A7D07C9-77D9-5E46-B1E3-DDAA6C36A563}">
      <dgm:prSet/>
      <dgm:spPr/>
      <dgm:t>
        <a:bodyPr/>
        <a:lstStyle/>
        <a:p>
          <a:endParaRPr lang="en-US"/>
        </a:p>
      </dgm:t>
    </dgm:pt>
    <dgm:pt modelId="{65A2236A-D4AE-6F4E-8E22-A995BAF52C28}">
      <dgm:prSet phldrT="[Text]" custT="1"/>
      <dgm:spPr/>
      <dgm:t>
        <a:bodyPr/>
        <a:lstStyle/>
        <a:p>
          <a:r>
            <a:rPr lang="en-US" sz="2400"/>
            <a:t>Revised expectations and matrix</a:t>
          </a:r>
        </a:p>
      </dgm:t>
    </dgm:pt>
    <dgm:pt modelId="{41C16D16-DC6F-6045-9EC3-40DFEF012D8F}" type="parTrans" cxnId="{3B0409A6-570F-DA41-B101-FFB5942BB3FA}">
      <dgm:prSet/>
      <dgm:spPr/>
      <dgm:t>
        <a:bodyPr/>
        <a:lstStyle/>
        <a:p>
          <a:endParaRPr lang="en-US"/>
        </a:p>
      </dgm:t>
    </dgm:pt>
    <dgm:pt modelId="{53E3369D-400B-DD4C-BA5E-D39DD061C3D0}" type="sibTrans" cxnId="{3B0409A6-570F-DA41-B101-FFB5942BB3FA}">
      <dgm:prSet/>
      <dgm:spPr/>
      <dgm:t>
        <a:bodyPr/>
        <a:lstStyle/>
        <a:p>
          <a:endParaRPr lang="en-US"/>
        </a:p>
      </dgm:t>
    </dgm:pt>
    <dgm:pt modelId="{C1C0FB9A-42E0-9B4A-B759-22B93C843EFE}">
      <dgm:prSet phldrT="[Text]" custT="1"/>
      <dgm:spPr/>
      <dgm:t>
        <a:bodyPr/>
        <a:lstStyle/>
        <a:p>
          <a:r>
            <a:rPr lang="en-US" sz="2000"/>
            <a:t>Consider using input from more marginalized groups</a:t>
          </a:r>
        </a:p>
      </dgm:t>
    </dgm:pt>
    <dgm:pt modelId="{301540D1-EB9B-C247-95FE-E759BBC4C6D0}" type="parTrans" cxnId="{DDDB7AAD-7968-9849-AF86-6B0837E99ACA}">
      <dgm:prSet/>
      <dgm:spPr/>
      <dgm:t>
        <a:bodyPr/>
        <a:lstStyle/>
        <a:p>
          <a:endParaRPr lang="en-US"/>
        </a:p>
      </dgm:t>
    </dgm:pt>
    <dgm:pt modelId="{ED658346-2EBA-E94D-886A-84C001B61ED5}" type="sibTrans" cxnId="{DDDB7AAD-7968-9849-AF86-6B0837E99ACA}">
      <dgm:prSet/>
      <dgm:spPr/>
      <dgm:t>
        <a:bodyPr/>
        <a:lstStyle/>
        <a:p>
          <a:endParaRPr lang="en-US"/>
        </a:p>
      </dgm:t>
    </dgm:pt>
    <dgm:pt modelId="{6CBCCF17-1AC2-FD4F-833B-3D334AE7458D}">
      <dgm:prSet phldrT="[Text]" custT="1"/>
      <dgm:spPr/>
      <dgm:t>
        <a:bodyPr/>
        <a:lstStyle/>
        <a:p>
          <a:r>
            <a:rPr lang="en-US" sz="2400" dirty="0"/>
            <a:t>Move on to</a:t>
          </a:r>
          <a:r>
            <a:rPr lang="en-US" sz="2400" baseline="0" dirty="0"/>
            <a:t> Creating Lesson Plan</a:t>
          </a:r>
          <a:endParaRPr lang="en-US" sz="2400" dirty="0"/>
        </a:p>
      </dgm:t>
    </dgm:pt>
    <dgm:pt modelId="{DB6858D7-094D-3740-B364-A2394B6058A7}" type="parTrans" cxnId="{10878570-E7CA-454D-8AB7-22D31F0F42CF}">
      <dgm:prSet/>
      <dgm:spPr/>
      <dgm:t>
        <a:bodyPr/>
        <a:lstStyle/>
        <a:p>
          <a:endParaRPr lang="en-US"/>
        </a:p>
      </dgm:t>
    </dgm:pt>
    <dgm:pt modelId="{2028E487-83DD-7C4D-9CCB-17A77BAFBF4D}" type="sibTrans" cxnId="{10878570-E7CA-454D-8AB7-22D31F0F42CF}">
      <dgm:prSet/>
      <dgm:spPr/>
      <dgm:t>
        <a:bodyPr/>
        <a:lstStyle/>
        <a:p>
          <a:endParaRPr lang="en-US"/>
        </a:p>
      </dgm:t>
    </dgm:pt>
    <dgm:pt modelId="{71B381A0-4085-104A-8DEF-57C2F7A6D595}">
      <dgm:prSet custT="1"/>
      <dgm:spPr/>
      <dgm:t>
        <a:bodyPr/>
        <a:lstStyle/>
        <a:p>
          <a:r>
            <a:rPr lang="en-US" sz="2000"/>
            <a:t>Consider a student vote among a few possible options</a:t>
          </a:r>
        </a:p>
      </dgm:t>
    </dgm:pt>
    <dgm:pt modelId="{7839179D-55A3-4246-A8D0-6270EAEAD91A}" type="parTrans" cxnId="{7C9B4FAA-BC79-B14F-BBAA-9F82DB8E1553}">
      <dgm:prSet/>
      <dgm:spPr/>
      <dgm:t>
        <a:bodyPr/>
        <a:lstStyle/>
        <a:p>
          <a:endParaRPr lang="en-US"/>
        </a:p>
      </dgm:t>
    </dgm:pt>
    <dgm:pt modelId="{89E90057-E873-1F43-8F78-337586736DE9}" type="sibTrans" cxnId="{7C9B4FAA-BC79-B14F-BBAA-9F82DB8E1553}">
      <dgm:prSet/>
      <dgm:spPr/>
      <dgm:t>
        <a:bodyPr/>
        <a:lstStyle/>
        <a:p>
          <a:endParaRPr lang="en-US"/>
        </a:p>
      </dgm:t>
    </dgm:pt>
    <dgm:pt modelId="{DFB78686-184B-0342-AAA0-C7CF621F658E}">
      <dgm:prSet custScaleX="319005" custScaleY="142046" custLinFactX="5217" custLinFactNeighborX="100000" custLinFactNeighborY="30617"/>
      <dgm:spPr/>
      <dgm:t>
        <a:bodyPr/>
        <a:lstStyle/>
        <a:p>
          <a:endParaRPr lang="en-US"/>
        </a:p>
      </dgm:t>
    </dgm:pt>
    <dgm:pt modelId="{FD26EF0A-7BFC-A74B-96A1-7BBB98E7A449}" type="parTrans" cxnId="{94AE5128-9C3B-7E44-92EF-FFA8EF38A389}">
      <dgm:prSet/>
      <dgm:spPr/>
      <dgm:t>
        <a:bodyPr/>
        <a:lstStyle/>
        <a:p>
          <a:endParaRPr lang="en-US"/>
        </a:p>
      </dgm:t>
    </dgm:pt>
    <dgm:pt modelId="{8952E944-B91C-744D-B064-5192B044C15B}" type="sibTrans" cxnId="{94AE5128-9C3B-7E44-92EF-FFA8EF38A389}">
      <dgm:prSet/>
      <dgm:spPr/>
      <dgm:t>
        <a:bodyPr/>
        <a:lstStyle/>
        <a:p>
          <a:endParaRPr lang="en-US"/>
        </a:p>
      </dgm:t>
    </dgm:pt>
    <dgm:pt modelId="{D532E28E-29E3-3D44-A893-0A0480560CC6}" type="pres">
      <dgm:prSet presAssocID="{15EB8709-EF2C-BA4A-A026-83398471C5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78FD4C-2B87-F744-83B0-DE7EBFD3067B}" type="pres">
      <dgm:prSet presAssocID="{0DECD380-ABC9-5B4D-B841-9C0F94BB72E4}" presName="textCenter" presStyleLbl="node1" presStyleIdx="0" presStyleCnt="5" custScaleX="265329" custLinFactNeighborX="-182" custLinFactNeighborY="-59566"/>
      <dgm:spPr/>
    </dgm:pt>
    <dgm:pt modelId="{92431FA7-548D-EB43-8491-ECC99B549924}" type="pres">
      <dgm:prSet presAssocID="{0DECD380-ABC9-5B4D-B841-9C0F94BB72E4}" presName="cycle_1" presStyleCnt="0"/>
      <dgm:spPr/>
    </dgm:pt>
    <dgm:pt modelId="{680B0AEB-5DC4-6C46-A6D8-2B4D9A185F1D}" type="pres">
      <dgm:prSet presAssocID="{65A2236A-D4AE-6F4E-8E22-A995BAF52C28}" presName="childCenter1" presStyleLbl="node1" presStyleIdx="1" presStyleCnt="5" custScaleX="657402"/>
      <dgm:spPr/>
    </dgm:pt>
    <dgm:pt modelId="{5E321454-5248-404C-9F5A-E071DD891FE8}" type="pres">
      <dgm:prSet presAssocID="{41C16D16-DC6F-6045-9EC3-40DFEF012D8F}" presName="Name144" presStyleLbl="parChTrans1D2" presStyleIdx="0" presStyleCnt="3"/>
      <dgm:spPr/>
    </dgm:pt>
    <dgm:pt modelId="{3A28D79C-8EC6-EC41-9C98-CA7114C1A90B}" type="pres">
      <dgm:prSet presAssocID="{0DECD380-ABC9-5B4D-B841-9C0F94BB72E4}" presName="cycle_2" presStyleCnt="0"/>
      <dgm:spPr/>
    </dgm:pt>
    <dgm:pt modelId="{159CA00D-EEA3-7F47-930A-695330A9CC56}" type="pres">
      <dgm:prSet presAssocID="{C1C0FB9A-42E0-9B4A-B759-22B93C843EFE}" presName="childCenter2" presStyleLbl="node1" presStyleIdx="2" presStyleCnt="5" custScaleX="296117" custScaleY="142046" custLinFactX="5217" custLinFactNeighborX="100000" custLinFactNeighborY="30617"/>
      <dgm:spPr/>
    </dgm:pt>
    <dgm:pt modelId="{7FC2ADA4-F056-4F4B-A3CC-13929BA130CC}" type="pres">
      <dgm:prSet presAssocID="{7839179D-55A3-4246-A8D0-6270EAEAD91A}" presName="Name218" presStyleLbl="parChTrans1D3" presStyleIdx="0" presStyleCnt="1"/>
      <dgm:spPr/>
    </dgm:pt>
    <dgm:pt modelId="{D89B1DD8-BCA6-7949-B396-2C6D49376E5C}" type="pres">
      <dgm:prSet presAssocID="{71B381A0-4085-104A-8DEF-57C2F7A6D595}" presName="text2" presStyleLbl="node1" presStyleIdx="3" presStyleCnt="5" custScaleX="255411" custScaleY="156258" custRadScaleRad="238115" custRadScaleInc="-25033">
        <dgm:presLayoutVars>
          <dgm:bulletEnabled val="1"/>
        </dgm:presLayoutVars>
      </dgm:prSet>
      <dgm:spPr/>
    </dgm:pt>
    <dgm:pt modelId="{094BCEA4-7782-AB4C-B534-48F7BF60FBB6}" type="pres">
      <dgm:prSet presAssocID="{301540D1-EB9B-C247-95FE-E759BBC4C6D0}" presName="Name221" presStyleLbl="parChTrans1D2" presStyleIdx="1" presStyleCnt="3"/>
      <dgm:spPr/>
    </dgm:pt>
    <dgm:pt modelId="{0434AC6D-8F2C-8743-B689-A0FF22F83826}" type="pres">
      <dgm:prSet presAssocID="{0DECD380-ABC9-5B4D-B841-9C0F94BB72E4}" presName="cycle_3" presStyleCnt="0"/>
      <dgm:spPr/>
    </dgm:pt>
    <dgm:pt modelId="{5BD000EC-DEEC-1945-8EF0-7199F983C572}" type="pres">
      <dgm:prSet presAssocID="{6CBCCF17-1AC2-FD4F-833B-3D334AE7458D}" presName="childCenter3" presStyleLbl="node1" presStyleIdx="4" presStyleCnt="5" custScaleX="415007" custScaleY="116051" custLinFactNeighborX="-25438" custLinFactNeighborY="15137"/>
      <dgm:spPr/>
    </dgm:pt>
    <dgm:pt modelId="{E981EF89-E829-AB42-B8DD-0615DC81CB2C}" type="pres">
      <dgm:prSet presAssocID="{DB6858D7-094D-3740-B364-A2394B6058A7}" presName="Name288" presStyleLbl="parChTrans1D2" presStyleIdx="2" presStyleCnt="3"/>
      <dgm:spPr/>
    </dgm:pt>
  </dgm:ptLst>
  <dgm:cxnLst>
    <dgm:cxn modelId="{352F5B08-9A03-AD4B-A6DB-A8EA8316B595}" type="presOf" srcId="{41C16D16-DC6F-6045-9EC3-40DFEF012D8F}" destId="{5E321454-5248-404C-9F5A-E071DD891FE8}" srcOrd="0" destOrd="0" presId="urn:microsoft.com/office/officeart/2008/layout/RadialCluster"/>
    <dgm:cxn modelId="{94AE5128-9C3B-7E44-92EF-FFA8EF38A389}" srcId="{15EB8709-EF2C-BA4A-A026-83398471C54D}" destId="{DFB78686-184B-0342-AAA0-C7CF621F658E}" srcOrd="1" destOrd="0" parTransId="{FD26EF0A-7BFC-A74B-96A1-7BBB98E7A449}" sibTransId="{8952E944-B91C-744D-B064-5192B044C15B}"/>
    <dgm:cxn modelId="{80D40D68-AD55-AB49-A015-100E192EC991}" type="presOf" srcId="{15EB8709-EF2C-BA4A-A026-83398471C54D}" destId="{D532E28E-29E3-3D44-A893-0A0480560CC6}" srcOrd="0" destOrd="0" presId="urn:microsoft.com/office/officeart/2008/layout/RadialCluster"/>
    <dgm:cxn modelId="{196DA64C-D63C-6E46-94DD-6B95DBA72807}" type="presOf" srcId="{C1C0FB9A-42E0-9B4A-B759-22B93C843EFE}" destId="{159CA00D-EEA3-7F47-930A-695330A9CC56}" srcOrd="0" destOrd="0" presId="urn:microsoft.com/office/officeart/2008/layout/RadialCluster"/>
    <dgm:cxn modelId="{10878570-E7CA-454D-8AB7-22D31F0F42CF}" srcId="{0DECD380-ABC9-5B4D-B841-9C0F94BB72E4}" destId="{6CBCCF17-1AC2-FD4F-833B-3D334AE7458D}" srcOrd="2" destOrd="0" parTransId="{DB6858D7-094D-3740-B364-A2394B6058A7}" sibTransId="{2028E487-83DD-7C4D-9CCB-17A77BAFBF4D}"/>
    <dgm:cxn modelId="{58292E58-00C8-5F4B-A2D5-FBC8995D9B69}" type="presOf" srcId="{6CBCCF17-1AC2-FD4F-833B-3D334AE7458D}" destId="{5BD000EC-DEEC-1945-8EF0-7199F983C572}" srcOrd="0" destOrd="0" presId="urn:microsoft.com/office/officeart/2008/layout/RadialCluster"/>
    <dgm:cxn modelId="{8EDBEA87-564F-F64B-AB97-9504CE23ECF5}" type="presOf" srcId="{0DECD380-ABC9-5B4D-B841-9C0F94BB72E4}" destId="{EA78FD4C-2B87-F744-83B0-DE7EBFD3067B}" srcOrd="0" destOrd="0" presId="urn:microsoft.com/office/officeart/2008/layout/RadialCluster"/>
    <dgm:cxn modelId="{C1D87D99-004E-C449-AA0B-9175C2D6A68E}" type="presOf" srcId="{301540D1-EB9B-C247-95FE-E759BBC4C6D0}" destId="{094BCEA4-7782-AB4C-B534-48F7BF60FBB6}" srcOrd="0" destOrd="0" presId="urn:microsoft.com/office/officeart/2008/layout/RadialCluster"/>
    <dgm:cxn modelId="{3B0409A6-570F-DA41-B101-FFB5942BB3FA}" srcId="{0DECD380-ABC9-5B4D-B841-9C0F94BB72E4}" destId="{65A2236A-D4AE-6F4E-8E22-A995BAF52C28}" srcOrd="0" destOrd="0" parTransId="{41C16D16-DC6F-6045-9EC3-40DFEF012D8F}" sibTransId="{53E3369D-400B-DD4C-BA5E-D39DD061C3D0}"/>
    <dgm:cxn modelId="{7C9B4FAA-BC79-B14F-BBAA-9F82DB8E1553}" srcId="{C1C0FB9A-42E0-9B4A-B759-22B93C843EFE}" destId="{71B381A0-4085-104A-8DEF-57C2F7A6D595}" srcOrd="0" destOrd="0" parTransId="{7839179D-55A3-4246-A8D0-6270EAEAD91A}" sibTransId="{89E90057-E873-1F43-8F78-337586736DE9}"/>
    <dgm:cxn modelId="{DDDB7AAD-7968-9849-AF86-6B0837E99ACA}" srcId="{0DECD380-ABC9-5B4D-B841-9C0F94BB72E4}" destId="{C1C0FB9A-42E0-9B4A-B759-22B93C843EFE}" srcOrd="1" destOrd="0" parTransId="{301540D1-EB9B-C247-95FE-E759BBC4C6D0}" sibTransId="{ED658346-2EBA-E94D-886A-84C001B61ED5}"/>
    <dgm:cxn modelId="{D09ABAAD-ECA4-BD40-A833-1B1D10FBA58F}" type="presOf" srcId="{DB6858D7-094D-3740-B364-A2394B6058A7}" destId="{E981EF89-E829-AB42-B8DD-0615DC81CB2C}" srcOrd="0" destOrd="0" presId="urn:microsoft.com/office/officeart/2008/layout/RadialCluster"/>
    <dgm:cxn modelId="{9528AFB3-7041-EA4F-8B15-2C8C718B2E02}" type="presOf" srcId="{71B381A0-4085-104A-8DEF-57C2F7A6D595}" destId="{D89B1DD8-BCA6-7949-B396-2C6D49376E5C}" srcOrd="0" destOrd="0" presId="urn:microsoft.com/office/officeart/2008/layout/RadialCluster"/>
    <dgm:cxn modelId="{4B0069BA-8CF5-C94F-A54E-C0E05EFEC1C0}" type="presOf" srcId="{65A2236A-D4AE-6F4E-8E22-A995BAF52C28}" destId="{680B0AEB-5DC4-6C46-A6D8-2B4D9A185F1D}" srcOrd="0" destOrd="0" presId="urn:microsoft.com/office/officeart/2008/layout/RadialCluster"/>
    <dgm:cxn modelId="{0A7D07C9-77D9-5E46-B1E3-DDAA6C36A563}" srcId="{15EB8709-EF2C-BA4A-A026-83398471C54D}" destId="{0DECD380-ABC9-5B4D-B841-9C0F94BB72E4}" srcOrd="0" destOrd="0" parTransId="{DF3A6222-9B2F-934F-92E4-8466583E64D2}" sibTransId="{857EBF1D-710C-DB43-ABA3-22073CC36690}"/>
    <dgm:cxn modelId="{E7E680F1-FE4F-1D49-BF1D-62FFA02491BB}" type="presOf" srcId="{7839179D-55A3-4246-A8D0-6270EAEAD91A}" destId="{7FC2ADA4-F056-4F4B-A3CC-13929BA130CC}" srcOrd="0" destOrd="0" presId="urn:microsoft.com/office/officeart/2008/layout/RadialCluster"/>
    <dgm:cxn modelId="{5F3648E3-6884-AA46-A484-8CFA09DF6B51}" type="presParOf" srcId="{D532E28E-29E3-3D44-A893-0A0480560CC6}" destId="{EA78FD4C-2B87-F744-83B0-DE7EBFD3067B}" srcOrd="0" destOrd="0" presId="urn:microsoft.com/office/officeart/2008/layout/RadialCluster"/>
    <dgm:cxn modelId="{A1DC2A6A-99EC-904E-9320-3C7BD91E08BB}" type="presParOf" srcId="{D532E28E-29E3-3D44-A893-0A0480560CC6}" destId="{92431FA7-548D-EB43-8491-ECC99B549924}" srcOrd="1" destOrd="0" presId="urn:microsoft.com/office/officeart/2008/layout/RadialCluster"/>
    <dgm:cxn modelId="{97BC6392-3200-C84A-BE57-7E64DDB6602B}" type="presParOf" srcId="{92431FA7-548D-EB43-8491-ECC99B549924}" destId="{680B0AEB-5DC4-6C46-A6D8-2B4D9A185F1D}" srcOrd="0" destOrd="0" presId="urn:microsoft.com/office/officeart/2008/layout/RadialCluster"/>
    <dgm:cxn modelId="{F61E043D-6566-4E49-9E79-030BF4C39A1E}" type="presParOf" srcId="{D532E28E-29E3-3D44-A893-0A0480560CC6}" destId="{5E321454-5248-404C-9F5A-E071DD891FE8}" srcOrd="2" destOrd="0" presId="urn:microsoft.com/office/officeart/2008/layout/RadialCluster"/>
    <dgm:cxn modelId="{3F8ACDDA-A1B8-C242-93A8-38E10879C166}" type="presParOf" srcId="{D532E28E-29E3-3D44-A893-0A0480560CC6}" destId="{3A28D79C-8EC6-EC41-9C98-CA7114C1A90B}" srcOrd="3" destOrd="0" presId="urn:microsoft.com/office/officeart/2008/layout/RadialCluster"/>
    <dgm:cxn modelId="{C2399EC4-EB68-734A-86DC-746C95CB0AC1}" type="presParOf" srcId="{3A28D79C-8EC6-EC41-9C98-CA7114C1A90B}" destId="{159CA00D-EEA3-7F47-930A-695330A9CC56}" srcOrd="0" destOrd="0" presId="urn:microsoft.com/office/officeart/2008/layout/RadialCluster"/>
    <dgm:cxn modelId="{C372BFA0-2125-0F46-A2FA-2E88C0A41365}" type="presParOf" srcId="{3A28D79C-8EC6-EC41-9C98-CA7114C1A90B}" destId="{7FC2ADA4-F056-4F4B-A3CC-13929BA130CC}" srcOrd="1" destOrd="0" presId="urn:microsoft.com/office/officeart/2008/layout/RadialCluster"/>
    <dgm:cxn modelId="{44E34F02-8B21-BB4C-843D-C2778210BF5F}" type="presParOf" srcId="{3A28D79C-8EC6-EC41-9C98-CA7114C1A90B}" destId="{D89B1DD8-BCA6-7949-B396-2C6D49376E5C}" srcOrd="2" destOrd="0" presId="urn:microsoft.com/office/officeart/2008/layout/RadialCluster"/>
    <dgm:cxn modelId="{21B87497-A49F-7248-B429-59DECF39FC4D}" type="presParOf" srcId="{D532E28E-29E3-3D44-A893-0A0480560CC6}" destId="{094BCEA4-7782-AB4C-B534-48F7BF60FBB6}" srcOrd="4" destOrd="0" presId="urn:microsoft.com/office/officeart/2008/layout/RadialCluster"/>
    <dgm:cxn modelId="{36B69A02-77C9-A845-AEA5-39C8A3AAACD4}" type="presParOf" srcId="{D532E28E-29E3-3D44-A893-0A0480560CC6}" destId="{0434AC6D-8F2C-8743-B689-A0FF22F83826}" srcOrd="5" destOrd="0" presId="urn:microsoft.com/office/officeart/2008/layout/RadialCluster"/>
    <dgm:cxn modelId="{A4FC1AFD-044C-B049-BFCB-71EE8324D5AA}" type="presParOf" srcId="{0434AC6D-8F2C-8743-B689-A0FF22F83826}" destId="{5BD000EC-DEEC-1945-8EF0-7199F983C572}" srcOrd="0" destOrd="0" presId="urn:microsoft.com/office/officeart/2008/layout/RadialCluster"/>
    <dgm:cxn modelId="{BF754E98-E874-1E43-9118-67D880E0CDD4}" type="presParOf" srcId="{D532E28E-29E3-3D44-A893-0A0480560CC6}" destId="{E981EF89-E829-AB42-B8DD-0615DC81CB2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 custT="1"/>
      <dgm:spPr/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Coach Self-Assessment and put into Google Folder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b="1" i="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Website/Google Review</a:t>
          </a:r>
        </a:p>
      </dgm: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5E7CC0B9-D4AF-4548-B06B-6BBD66F28155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PBIS Coaching Fundamentals</a:t>
          </a:r>
        </a:p>
      </dgm:t>
    </dgm:pt>
    <dgm:pt modelId="{14C73DF6-CD4B-2247-96F8-F51CBFAC877A}" type="parTrans" cxnId="{F4C060B5-1027-BA4E-A816-5BE9C4366E6E}">
      <dgm:prSet/>
      <dgm:spPr/>
      <dgm:t>
        <a:bodyPr/>
        <a:lstStyle/>
        <a:p>
          <a:endParaRPr lang="en-US"/>
        </a:p>
      </dgm:t>
    </dgm:pt>
    <dgm:pt modelId="{ED916CDC-CD4D-3242-AB4C-A8AC321682B4}" type="sibTrans" cxnId="{F4C060B5-1027-BA4E-A816-5BE9C4366E6E}">
      <dgm:prSet/>
      <dgm:spPr/>
      <dgm:t>
        <a:bodyPr/>
        <a:lstStyle/>
        <a:p>
          <a:endParaRPr lang="en-US"/>
        </a:p>
      </dgm:t>
    </dgm:pt>
    <dgm:pt modelId="{C041E3AC-18D1-435D-808E-0BA2C02533C7}">
      <dgm:prSet phldr="0"/>
      <dgm:spPr/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Gathering Partner Feedback</a:t>
          </a:r>
        </a:p>
      </dgm:t>
    </dgm:pt>
    <dgm:pt modelId="{61735311-475B-4DA0-A763-8C61828B5C8B}" type="parTrans" cxnId="{E78C6C67-361E-4300-BE64-0AA1EB3380AE}">
      <dgm:prSet/>
      <dgm:spPr/>
      <dgm:t>
        <a:bodyPr/>
        <a:lstStyle/>
        <a:p>
          <a:endParaRPr lang="en-US"/>
        </a:p>
      </dgm:t>
    </dgm:pt>
    <dgm:pt modelId="{8B2247CC-DF1E-484A-A24C-CCE57531877B}" type="sibTrans" cxnId="{E78C6C67-361E-4300-BE64-0AA1EB3380AE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F40D3B5E-B2AB-4A35-AFEC-153005F19DEB}" type="presOf" srcId="{C041E3AC-18D1-435D-808E-0BA2C02533C7}" destId="{CDAAD9AB-76BA-4F20-9C80-4020D86AF54F}" srcOrd="0" destOrd="2" presId="urn:microsoft.com/office/officeart/2005/8/layout/list1"/>
    <dgm:cxn modelId="{E78C6C67-361E-4300-BE64-0AA1EB3380AE}" srcId="{76937503-7550-41B3-8D88-C860E600B4A5}" destId="{C041E3AC-18D1-435D-808E-0BA2C02533C7}" srcOrd="2" destOrd="0" parTransId="{61735311-475B-4DA0-A763-8C61828B5C8B}" sibTransId="{8B2247CC-DF1E-484A-A24C-CCE57531877B}"/>
    <dgm:cxn modelId="{4E94B44D-1425-F946-B845-928C6C5C1075}" type="presOf" srcId="{5E7CC0B9-D4AF-4548-B06B-6BBD66F28155}" destId="{CDAAD9AB-76BA-4F20-9C80-4020D86AF54F}" srcOrd="0" destOrd="1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F4C060B5-1027-BA4E-A816-5BE9C4366E6E}" srcId="{76937503-7550-41B3-8D88-C860E600B4A5}" destId="{5E7CC0B9-D4AF-4548-B06B-6BBD66F28155}" srcOrd="1" destOrd="0" parTransId="{14C73DF6-CD4B-2247-96F8-F51CBFAC877A}" sibTransId="{ED916CDC-CD4D-3242-AB4C-A8AC321682B4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1268A2F3-F72A-7E4D-937F-8052ED56FBA7}" type="presOf" srcId="{B233C6D1-31FC-9E44-988B-1DE61F134A43}" destId="{CDAAD9AB-76BA-4F20-9C80-4020D86AF54F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17299"/>
          <a:ext cx="8585471" cy="2409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624840" rIns="66632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Website/Google Review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PBIS Coaching Fundamentals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Gathering Partner Feedback</a:t>
          </a:r>
        </a:p>
      </dsp:txBody>
      <dsp:txXfrm>
        <a:off x="117634" y="634933"/>
        <a:ext cx="8350203" cy="2174482"/>
      </dsp:txXfrm>
    </dsp:sp>
    <dsp:sp modelId="{24EE546A-203E-45A1-AB96-5A4CB77AC5EC}">
      <dsp:nvSpPr>
        <dsp:cNvPr id="0" name=""/>
        <dsp:cNvSpPr/>
      </dsp:nvSpPr>
      <dsp:spPr>
        <a:xfrm>
          <a:off x="429273" y="74499"/>
          <a:ext cx="6009829" cy="88560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504" y="117730"/>
        <a:ext cx="5923367" cy="799138"/>
      </dsp:txXfrm>
    </dsp:sp>
    <dsp:sp modelId="{183C8042-F222-4C5B-948A-CA63CABAB28E}">
      <dsp:nvSpPr>
        <dsp:cNvPr id="0" name=""/>
        <dsp:cNvSpPr/>
      </dsp:nvSpPr>
      <dsp:spPr>
        <a:xfrm>
          <a:off x="0" y="3531849"/>
          <a:ext cx="8585471" cy="1842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624840" rIns="66632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Coach Self-Assessment and put into Google Folder</a:t>
          </a:r>
        </a:p>
      </dsp:txBody>
      <dsp:txXfrm>
        <a:off x="89956" y="3621805"/>
        <a:ext cx="8405559" cy="1662838"/>
      </dsp:txXfrm>
    </dsp:sp>
    <dsp:sp modelId="{3EE32B02-DB9E-4A32-B892-2B06787A9E31}">
      <dsp:nvSpPr>
        <dsp:cNvPr id="0" name=""/>
        <dsp:cNvSpPr/>
      </dsp:nvSpPr>
      <dsp:spPr>
        <a:xfrm>
          <a:off x="429273" y="3089049"/>
          <a:ext cx="6009829" cy="8856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504" y="3132280"/>
        <a:ext cx="5923367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1EF89-E829-AB42-B8DD-0615DC81CB2C}">
      <dsp:nvSpPr>
        <dsp:cNvPr id="0" name=""/>
        <dsp:cNvSpPr/>
      </dsp:nvSpPr>
      <dsp:spPr>
        <a:xfrm rot="8130742">
          <a:off x="4021482" y="4481822"/>
          <a:ext cx="1862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BCEA4-7782-AB4C-B534-48F7BF60FBB6}">
      <dsp:nvSpPr>
        <dsp:cNvPr id="0" name=""/>
        <dsp:cNvSpPr/>
      </dsp:nvSpPr>
      <dsp:spPr>
        <a:xfrm rot="1751979">
          <a:off x="7388088" y="4302495"/>
          <a:ext cx="1940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03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21454-5248-404C-9F5A-E071DD891FE8}">
      <dsp:nvSpPr>
        <dsp:cNvPr id="0" name=""/>
        <dsp:cNvSpPr/>
      </dsp:nvSpPr>
      <dsp:spPr>
        <a:xfrm rot="16205569">
          <a:off x="6110946" y="2285198"/>
          <a:ext cx="389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1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8FD4C-2B87-F744-83B0-DE7EBFD3067B}">
      <dsp:nvSpPr>
        <dsp:cNvPr id="0" name=""/>
        <dsp:cNvSpPr/>
      </dsp:nvSpPr>
      <dsp:spPr>
        <a:xfrm>
          <a:off x="4513927" y="2479774"/>
          <a:ext cx="3580376" cy="1349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consensus</a:t>
          </a:r>
        </a:p>
      </dsp:txBody>
      <dsp:txXfrm>
        <a:off x="4579800" y="2545647"/>
        <a:ext cx="3448630" cy="1217664"/>
      </dsp:txXfrm>
    </dsp:sp>
    <dsp:sp modelId="{680B0AEB-5DC4-6C46-A6D8-2B4D9A185F1D}">
      <dsp:nvSpPr>
        <dsp:cNvPr id="0" name=""/>
        <dsp:cNvSpPr/>
      </dsp:nvSpPr>
      <dsp:spPr>
        <a:xfrm>
          <a:off x="3334770" y="1186516"/>
          <a:ext cx="5943602" cy="904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Revised expectations and matrix</a:t>
          </a:r>
        </a:p>
      </dsp:txBody>
      <dsp:txXfrm>
        <a:off x="3378905" y="1230651"/>
        <a:ext cx="5855332" cy="815834"/>
      </dsp:txXfrm>
    </dsp:sp>
    <dsp:sp modelId="{159CA00D-EEA3-7F47-930A-695330A9CC56}">
      <dsp:nvSpPr>
        <dsp:cNvPr id="0" name=""/>
        <dsp:cNvSpPr/>
      </dsp:nvSpPr>
      <dsp:spPr>
        <a:xfrm>
          <a:off x="9015535" y="4775807"/>
          <a:ext cx="2677207" cy="128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using input from more marginalized groups</a:t>
          </a:r>
        </a:p>
      </dsp:txBody>
      <dsp:txXfrm>
        <a:off x="9078227" y="4838499"/>
        <a:ext cx="2551823" cy="1158860"/>
      </dsp:txXfrm>
    </dsp:sp>
    <dsp:sp modelId="{7FC2ADA4-F056-4F4B-A3CC-13929BA130CC}">
      <dsp:nvSpPr>
        <dsp:cNvPr id="0" name=""/>
        <dsp:cNvSpPr/>
      </dsp:nvSpPr>
      <dsp:spPr>
        <a:xfrm rot="16740166">
          <a:off x="10187254" y="4461279"/>
          <a:ext cx="63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90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B1DD8-BCA6-7949-B396-2C6D49376E5C}">
      <dsp:nvSpPr>
        <dsp:cNvPr id="0" name=""/>
        <dsp:cNvSpPr/>
      </dsp:nvSpPr>
      <dsp:spPr>
        <a:xfrm>
          <a:off x="9512858" y="2734015"/>
          <a:ext cx="2309182" cy="1412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 student vote among a few possible options</a:t>
          </a:r>
        </a:p>
      </dsp:txBody>
      <dsp:txXfrm>
        <a:off x="9581822" y="2802979"/>
        <a:ext cx="2171254" cy="1274807"/>
      </dsp:txXfrm>
    </dsp:sp>
    <dsp:sp modelId="{5BD000EC-DEEC-1945-8EF0-7199F983C572}">
      <dsp:nvSpPr>
        <dsp:cNvPr id="0" name=""/>
        <dsp:cNvSpPr/>
      </dsp:nvSpPr>
      <dsp:spPr>
        <a:xfrm>
          <a:off x="1878273" y="5134460"/>
          <a:ext cx="3752097" cy="1049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Move on to</a:t>
          </a:r>
          <a:r>
            <a:rPr lang="en-US" sz="2400" kern="1200" baseline="0" dirty="0"/>
            <a:t> Creating Lesson Plan</a:t>
          </a:r>
          <a:endParaRPr lang="en-US" sz="2400" kern="1200" dirty="0"/>
        </a:p>
      </dsp:txBody>
      <dsp:txXfrm>
        <a:off x="1929492" y="5185679"/>
        <a:ext cx="3649659" cy="946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17299"/>
          <a:ext cx="8585471" cy="2409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624840" rIns="66632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Website/Google Review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PBIS Coaching Fundamentals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Gathering Partner Feedback</a:t>
          </a:r>
        </a:p>
      </dsp:txBody>
      <dsp:txXfrm>
        <a:off x="117634" y="634933"/>
        <a:ext cx="8350203" cy="2174482"/>
      </dsp:txXfrm>
    </dsp:sp>
    <dsp:sp modelId="{24EE546A-203E-45A1-AB96-5A4CB77AC5EC}">
      <dsp:nvSpPr>
        <dsp:cNvPr id="0" name=""/>
        <dsp:cNvSpPr/>
      </dsp:nvSpPr>
      <dsp:spPr>
        <a:xfrm>
          <a:off x="429273" y="74499"/>
          <a:ext cx="6009829" cy="885600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Presentation Content:</a:t>
          </a:r>
          <a:endParaRPr lang="en-US" sz="2800" b="1" i="0" u="none" strike="noStrike" kern="1200" cap="none" baseline="0" noProof="0">
            <a:solidFill>
              <a:srgbClr val="01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504" y="117730"/>
        <a:ext cx="5923367" cy="799138"/>
      </dsp:txXfrm>
    </dsp:sp>
    <dsp:sp modelId="{183C8042-F222-4C5B-948A-CA63CABAB28E}">
      <dsp:nvSpPr>
        <dsp:cNvPr id="0" name=""/>
        <dsp:cNvSpPr/>
      </dsp:nvSpPr>
      <dsp:spPr>
        <a:xfrm>
          <a:off x="0" y="3531849"/>
          <a:ext cx="8585471" cy="1842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28" tIns="624840" rIns="666328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Complete Coach Self-Assessment and put into Google Folder</a:t>
          </a:r>
        </a:p>
      </dsp:txBody>
      <dsp:txXfrm>
        <a:off x="89956" y="3621805"/>
        <a:ext cx="8405559" cy="1662838"/>
      </dsp:txXfrm>
    </dsp:sp>
    <dsp:sp modelId="{3EE32B02-DB9E-4A32-B892-2B06787A9E31}">
      <dsp:nvSpPr>
        <dsp:cNvPr id="0" name=""/>
        <dsp:cNvSpPr/>
      </dsp:nvSpPr>
      <dsp:spPr>
        <a:xfrm>
          <a:off x="429273" y="3089049"/>
          <a:ext cx="6009829" cy="8856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157" tIns="0" rIns="227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Coaches’</a:t>
          </a:r>
          <a:r>
            <a:rPr lang="en-US" sz="2800" b="1" kern="1200">
              <a:latin typeface="Arial" panose="020B0604020202020204" pitchFamily="34" charset="0"/>
              <a:cs typeface="Arial" panose="020B0604020202020204" pitchFamily="34" charset="0"/>
            </a:rPr>
            <a:t> T</a:t>
          </a:r>
          <a:r>
            <a:rPr lang="en-US" sz="2800" b="1" i="0" kern="1200">
              <a:latin typeface="Arial" panose="020B0604020202020204" pitchFamily="34" charset="0"/>
              <a:cs typeface="Arial" panose="020B0604020202020204" pitchFamily="34" charset="0"/>
            </a:rPr>
            <a:t>asks:</a:t>
          </a:r>
          <a:endParaRPr lang="en-US" sz="2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504" y="3132280"/>
        <a:ext cx="5923367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CDA55-7673-447E-8F46-A124B785078C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1529-1B61-4CE9-91BD-F2BE83E6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sample-team-noms-expectation-matrix" TargetMode="External"/><Relationship Id="rId7" Type="http://schemas.openxmlformats.org/officeDocument/2006/relationships/hyperlink" Target="https://www.pbisapps.org/articles/7-ways-to-macgyver-your-action-plan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pbis-team-roles-worksheet" TargetMode="External"/><Relationship Id="rId5" Type="http://schemas.openxmlformats.org/officeDocument/2006/relationships/hyperlink" Target="https://www.pbisapps.org/articles/become-a-better-team-by-solving-3-common-mistakes" TargetMode="External"/><Relationship Id="rId10" Type="http://schemas.openxmlformats.org/officeDocument/2006/relationships/hyperlink" Target="https://sebacademy.edc.org/coach-self-assessment-tier-1" TargetMode="External"/><Relationship Id="rId4" Type="http://schemas.openxmlformats.org/officeDocument/2006/relationships/hyperlink" Target="https://sebacademy.edc.org/conducting-leadership-team-meetings-worksheet" TargetMode="External"/><Relationship Id="rId9" Type="http://schemas.openxmlformats.org/officeDocument/2006/relationships/hyperlink" Target="https://www.pbis.org/topics/coaching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c6GUCv2v5pc704zAFyMtnc?domain=urldefense.co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81vbI1jl3cwmLY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sample-team-noms-expectation-matrix" TargetMode="External"/><Relationship Id="rId7" Type="http://schemas.openxmlformats.org/officeDocument/2006/relationships/hyperlink" Target="https://www.pbisapps.org/articles/7-ways-to-macgyver-your-action-pla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ebacademy.edc.org/pbis-team-roles-worksheet" TargetMode="External"/><Relationship Id="rId5" Type="http://schemas.openxmlformats.org/officeDocument/2006/relationships/hyperlink" Target="https://www.pbisapps.org/articles/become-a-better-team-by-solving-3-common-mistakes" TargetMode="External"/><Relationship Id="rId10" Type="http://schemas.openxmlformats.org/officeDocument/2006/relationships/hyperlink" Target="https://sebacademy.edc.org/coach-self-assessment-tier-1" TargetMode="External"/><Relationship Id="rId4" Type="http://schemas.openxmlformats.org/officeDocument/2006/relationships/hyperlink" Target="https://sebacademy.edc.org/conducting-leadership-team-meetings-worksheet" TargetMode="External"/><Relationship Id="rId9" Type="http://schemas.openxmlformats.org/officeDocument/2006/relationships/hyperlink" Target="https://www.pbis.org/topics/coachi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consider 2 or 3 coaches to share the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5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5c1b289a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5c1b289a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Which role are you most comfortable with:</a:t>
            </a:r>
          </a:p>
          <a:p>
            <a:pPr marL="0" indent="0">
              <a:buNone/>
            </a:pPr>
            <a:r>
              <a:rPr lang="en-US" dirty="0"/>
              <a:t>a. Content knowledge</a:t>
            </a:r>
          </a:p>
          <a:p>
            <a:pPr marL="0" indent="0">
              <a:buNone/>
            </a:pPr>
            <a:r>
              <a:rPr lang="en-US" dirty="0"/>
              <a:t>b. Facilitation</a:t>
            </a:r>
          </a:p>
          <a:p>
            <a:pPr marL="0" indent="0">
              <a:buNone/>
            </a:pPr>
            <a:r>
              <a:rPr lang="en-US" dirty="0"/>
              <a:t>c.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role are you least comfortable with:</a:t>
            </a:r>
          </a:p>
          <a:p>
            <a:pPr marL="0" indent="0">
              <a:buNone/>
            </a:pPr>
            <a:r>
              <a:rPr lang="en-US" dirty="0"/>
              <a:t>a. Content knowledge</a:t>
            </a:r>
          </a:p>
          <a:p>
            <a:pPr marL="0" indent="0">
              <a:buNone/>
            </a:pPr>
            <a:r>
              <a:rPr lang="en-US" dirty="0"/>
              <a:t>b. Facilitation</a:t>
            </a:r>
          </a:p>
          <a:p>
            <a:pPr marL="0" indent="0">
              <a:buNone/>
            </a:pPr>
            <a:r>
              <a:rPr lang="en-US" dirty="0"/>
              <a:t>c. Communication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709c4a21f7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709c4a21f7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https://sebacademy.edc.org/action-plan-template-1-year-1-teams </a:t>
            </a:r>
          </a:p>
        </p:txBody>
      </p:sp>
    </p:spTree>
    <p:extLst>
      <p:ext uri="{BB962C8B-B14F-4D97-AF65-F5344CB8AC3E}">
        <p14:creationId xmlns:p14="http://schemas.microsoft.com/office/powerpoint/2010/main" val="11558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Review and remind they can use their School base action plan if they already use one.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Recommend - Action Plan #1 is simple and straight forward. Link to action plan #1—https://sebacademy.edc.org/action-plan-template-1-year-1-teams </a:t>
            </a:r>
          </a:p>
        </p:txBody>
      </p:sp>
    </p:spTree>
    <p:extLst>
      <p:ext uri="{BB962C8B-B14F-4D97-AF65-F5344CB8AC3E}">
        <p14:creationId xmlns:p14="http://schemas.microsoft.com/office/powerpoint/2010/main" val="379163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05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RESOURCE LINK: https://www.pbis.org/resource/teaching-social-emotional-competencies-within-a-pbis-framework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https://www.pbisapps.org/articles/7-ways-to-macgyver-your-action-plans</a:t>
            </a:r>
          </a:p>
          <a:p>
            <a:endParaRPr lang="en-US" dirty="0"/>
          </a:p>
          <a:p>
            <a:r>
              <a:rPr lang="en-US" dirty="0"/>
              <a:t>https://www.pbisapps.org/articles/become-a-better-team-by-solving-3-common-mistakes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41529-1B61-4CE9-91BD-F2BE83E6D1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749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and Secondary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9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Please add link in the chat: https://sebacademy.edc.org/pbis-cultural-responsiveness-field-guide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05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16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40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50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052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89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Team Roles Worksheet https://sebacademy.edc.org/pbis-team-roles-worksheet</a:t>
            </a:r>
            <a:endParaRPr lang="en-US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Action Plan Templates  https://sebacademy.edc.org/list-of-pbis-resources?keyword=action+plan&amp;pbis_resource_type=113&amp;pbis_resource_topic=All&amp;sort_by=field_date_value&amp;sort_order=DESC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</a:rPr>
              <a:t>Sample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3"/>
              </a:rPr>
              <a:t> Meeting Norms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</a:rPr>
              <a:t> - https://sebacademy.edc.org/sample-team-noms-expectation-matrix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4"/>
              </a:rPr>
              <a:t>Conducting Leadership Team Meetings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</a:rPr>
              <a:t> - </a:t>
            </a:r>
            <a:r>
              <a:rPr lang="en-US" dirty="0">
                <a:hlinkClick r:id="rId4"/>
              </a:rPr>
              <a:t>https://sebacademy.edc.org/conducting-leadership-team-meetings-worksheet</a:t>
            </a:r>
            <a:endParaRPr lang="en-US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5"/>
              </a:rPr>
              <a:t>Become a Better Team by Solving 3 Common Mistakes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5"/>
              </a:rPr>
              <a:t>https://www.pbisapps.org/articles/become-a-better-team-by-solving-3-common-mistakes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  <a:hlinkClick r:id="rId6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7"/>
              </a:rPr>
              <a:t>7 Ways to MacGyver Your Action Plans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8"/>
              </a:rPr>
              <a:t>https://sebacademy.edc.org/action-plan-template-1-year-1-teams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9"/>
              </a:rPr>
              <a:t>Center on PBIS’ Coaching page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9"/>
              </a:rPr>
              <a:t>https://www.pbis.org/topics/coaching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10"/>
              </a:rPr>
              <a:t>Coaches Self Assessment Survey – Tier 1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10"/>
              </a:rPr>
              <a:t>https://sebacademy.edc.org/coach-self-assessment-tier-1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00ACC2">
                  <a:lumMod val="40000"/>
                  <a:lumOff val="60000"/>
                </a:srgbClr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6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ATTENDANCE:  </a:t>
            </a:r>
            <a:r>
              <a:rPr lang="en-US" sz="1800" dirty="0">
                <a:hlinkClick r:id="rId3"/>
              </a:rPr>
              <a:t>https://edc.co1.qualtrics.com/jfe/form/SV_81vbI1jl3cwmLY2</a:t>
            </a:r>
            <a:r>
              <a:rPr lang="en-US" sz="1800" dirty="0"/>
              <a:t>  </a:t>
            </a:r>
          </a:p>
          <a:p>
            <a:pPr marL="158750"/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Team Roles Worksheet https://sebacademy.edc.org/pbis-team-roles-worksheet</a:t>
            </a:r>
            <a:endParaRPr lang="en-US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Action Plan Templates  https://sebacademy.edc.org/list-of-pbis-resources?keyword=action+plan&amp;pbis_resource_type=113&amp;pbis_resource_topic=All&amp;sort_by=field_date_value&amp;sort_order=DESC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</a:rPr>
              <a:t>Sample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  <a:hlinkClick r:id="rId3"/>
              </a:rPr>
              <a:t> Meeting Norms</a:t>
            </a:r>
            <a:r>
              <a:rPr lang="en-US" sz="1200" dirty="0">
                <a:solidFill>
                  <a:srgbClr val="00ACC2">
                    <a:lumMod val="40000"/>
                    <a:lumOff val="60000"/>
                  </a:srgbClr>
                </a:solidFill>
                <a:latin typeface="Hind Vadodara" panose="02000000000000000000" pitchFamily="2" charset="0"/>
                <a:cs typeface="Hind Vadodara" panose="02000000000000000000" pitchFamily="2" charset="0"/>
              </a:rPr>
              <a:t> - https://sebacademy.edc.org/sample-team-noms-expectation-matrix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4"/>
              </a:rPr>
              <a:t>Conducting Leadership Team Meetings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</a:rPr>
              <a:t> - </a:t>
            </a:r>
            <a:r>
              <a:rPr lang="en-US" dirty="0">
                <a:hlinkClick r:id="rId4"/>
              </a:rPr>
              <a:t>https://sebacademy.edc.org/conducting-leadership-team-meetings-worksheet</a:t>
            </a:r>
            <a:endParaRPr lang="en-US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5"/>
              </a:rPr>
              <a:t>Become a Better Team by Solving 3 Common Mistakes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5"/>
              </a:rPr>
              <a:t>https://www.pbisapps.org/articles/become-a-better-team-by-solving-3-common-mistakes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  <a:hlinkClick r:id="rId6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7"/>
              </a:rPr>
              <a:t>7 Ways to MacGyver Your Action Plans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8"/>
              </a:rPr>
              <a:t>https://sebacademy.edc.org/action-plan-template-1-year-1-teams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9"/>
              </a:rPr>
              <a:t>Center on PBIS’ Coaching page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9"/>
              </a:rPr>
              <a:t>https://www.pbis.org/topics/coaching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10"/>
              </a:rPr>
              <a:t>Coaches Self Assessment Survey – Tier 1</a:t>
            </a:r>
            <a:r>
              <a:rPr lang="en-US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US" dirty="0">
                <a:hlinkClick r:id="rId10"/>
              </a:rPr>
              <a:t>https://sebacademy.edc.org/coach-self-assessment-tier-1</a:t>
            </a:r>
            <a:endParaRPr lang="en-US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rgbClr val="00ACC2">
                  <a:lumMod val="40000"/>
                  <a:lumOff val="60000"/>
                </a:srgbClr>
              </a:solidFill>
              <a:latin typeface="Hind Vadodara" panose="02000000000000000000" pitchFamily="2" charset="0"/>
              <a:cs typeface="Hind Vadoda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3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is in the process of being created/updated.  Please be patient it will be functioning soon.  Please check back. All information for each monthly training or meeting will be displayed 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Upcoming Events -&gt; PBIS Tier 1 Year 2 </a:t>
            </a:r>
            <a:r>
              <a:rPr lang="en-US"/>
              <a:t>-&gt; October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6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2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6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09c4a21f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09c4a21f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are basic functions of coaching. Coach should facilitate/oversee these tasks within the team.  There may be similar roles for team members such as communications with staff.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91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86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9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9672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08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64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6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383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740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44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77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394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2583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23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42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41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967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76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599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4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093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401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767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919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869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577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0734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8533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23298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857877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23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64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84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46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337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5919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3287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9531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224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22213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779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3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2014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303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039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399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587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436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23109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55355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19813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408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60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6165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oogle Shape;180;p16">
            <a:extLst>
              <a:ext uri="{FF2B5EF4-FFF2-40B4-BE49-F238E27FC236}">
                <a16:creationId xmlns:a16="http://schemas.microsoft.com/office/drawing/2014/main" id="{96B14398-7229-885B-18C1-3305F844D592}"/>
              </a:ext>
            </a:extLst>
          </p:cNvPr>
          <p:cNvGrpSpPr/>
          <p:nvPr userDrawn="1"/>
        </p:nvGrpSpPr>
        <p:grpSpPr>
          <a:xfrm>
            <a:off x="9" y="4756727"/>
            <a:ext cx="1533227" cy="2101329"/>
            <a:chOff x="6" y="2834274"/>
            <a:chExt cx="2075119" cy="2309267"/>
          </a:xfrm>
        </p:grpSpPr>
        <p:sp>
          <p:nvSpPr>
            <p:cNvPr id="11" name="Google Shape;181;p16">
              <a:extLst>
                <a:ext uri="{FF2B5EF4-FFF2-40B4-BE49-F238E27FC236}">
                  <a16:creationId xmlns:a16="http://schemas.microsoft.com/office/drawing/2014/main" id="{C4CF91C2-5B2B-23BF-7440-D1E9C4D911ED}"/>
                </a:ext>
              </a:extLst>
            </p:cNvPr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82;p16">
              <a:extLst>
                <a:ext uri="{FF2B5EF4-FFF2-40B4-BE49-F238E27FC236}">
                  <a16:creationId xmlns:a16="http://schemas.microsoft.com/office/drawing/2014/main" id="{4F0E8C77-86D2-34DD-F1EE-14D081A8EEB9}"/>
                </a:ext>
              </a:extLst>
            </p:cNvPr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83;p16">
              <a:extLst>
                <a:ext uri="{FF2B5EF4-FFF2-40B4-BE49-F238E27FC236}">
                  <a16:creationId xmlns:a16="http://schemas.microsoft.com/office/drawing/2014/main" id="{65D69A25-B5F5-AD33-0DD9-8214E3269E3D}"/>
                </a:ext>
              </a:extLst>
            </p:cNvPr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84;p16">
            <a:extLst>
              <a:ext uri="{FF2B5EF4-FFF2-40B4-BE49-F238E27FC236}">
                <a16:creationId xmlns:a16="http://schemas.microsoft.com/office/drawing/2014/main" id="{8AAA8395-C082-6463-B330-3B135CE43D07}"/>
              </a:ext>
            </a:extLst>
          </p:cNvPr>
          <p:cNvGrpSpPr/>
          <p:nvPr userDrawn="1"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5" name="Google Shape;185;p16">
              <a:extLst>
                <a:ext uri="{FF2B5EF4-FFF2-40B4-BE49-F238E27FC236}">
                  <a16:creationId xmlns:a16="http://schemas.microsoft.com/office/drawing/2014/main" id="{033C65F0-35C4-6D80-1331-8CD3A9030DA9}"/>
                </a:ext>
              </a:extLst>
            </p:cNvPr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86;p16">
              <a:extLst>
                <a:ext uri="{FF2B5EF4-FFF2-40B4-BE49-F238E27FC236}">
                  <a16:creationId xmlns:a16="http://schemas.microsoft.com/office/drawing/2014/main" id="{F7AC798C-8171-A70F-2030-93643EBB9793}"/>
                </a:ext>
              </a:extLst>
            </p:cNvPr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5727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67">
                <a:solidFill>
                  <a:srgbClr val="0004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5D514A2-C9D6-0848-900D-9A371420AF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36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722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33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1076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679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172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09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172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11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245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128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9395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54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55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74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8511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700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242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7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2E27-0F4F-814D-A24C-F26765C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0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285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4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0758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55911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567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71872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3626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2660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5257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61322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9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645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49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0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032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2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676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322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57065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flickr.com/photos/johne777/11873522964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FDE_30C190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FDF_D9844CF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FE3_2AD37D0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conducting-leadership-team-meetings-worksheet" TargetMode="External"/><Relationship Id="rId7" Type="http://schemas.openxmlformats.org/officeDocument/2006/relationships/hyperlink" Target="https://sebacademy.edc.org/list-of-pbis-resources?keyword=action+plan&amp;pbis_resource_type=113&amp;pbis_resource_topic=All&amp;sort_by=field_date_value&amp;sort_order=DESC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bisapps.org/articles/become-a-better-team-by-solving-3-common-mistakes" TargetMode="External"/><Relationship Id="rId11" Type="http://schemas.openxmlformats.org/officeDocument/2006/relationships/hyperlink" Target="https://sebacademy.edc.org/coach-self-assessment-tier-1" TargetMode="External"/><Relationship Id="rId5" Type="http://schemas.openxmlformats.org/officeDocument/2006/relationships/hyperlink" Target="https://sebacademy.edc.org/sample-team-noms-expectation-matrix" TargetMode="External"/><Relationship Id="rId10" Type="http://schemas.openxmlformats.org/officeDocument/2006/relationships/hyperlink" Target="https://www.pbis.org/topics/coaching" TargetMode="External"/><Relationship Id="rId4" Type="http://schemas.openxmlformats.org/officeDocument/2006/relationships/hyperlink" Target="https://sebacademy.edc.org/pbis-team-roles-worksheet" TargetMode="External"/><Relationship Id="rId9" Type="http://schemas.openxmlformats.org/officeDocument/2006/relationships/hyperlink" Target="https://www.pbisapps.org/articles/7-ways-to-macgyver-your-action-pla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action-plan-template-1-year-1-teams" TargetMode="External"/><Relationship Id="rId3" Type="http://schemas.openxmlformats.org/officeDocument/2006/relationships/hyperlink" Target="https://sebacademy.edc.org/conducting-leadership-team-meetings-worksheet" TargetMode="External"/><Relationship Id="rId7" Type="http://schemas.openxmlformats.org/officeDocument/2006/relationships/hyperlink" Target="https://sebacademy.edc.org/list-of-pbis-resources?keyword=action+plan&amp;pbis_resource_type=113&amp;pbis_resource_topic=All&amp;sort_by=field_date_value&amp;sort_order=DESC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bisapps.org/articles/become-a-better-team-by-solving-3-common-mistakes" TargetMode="External"/><Relationship Id="rId11" Type="http://schemas.openxmlformats.org/officeDocument/2006/relationships/hyperlink" Target="https://sebacademy.edc.org/coach-self-assessment-tier-1" TargetMode="External"/><Relationship Id="rId5" Type="http://schemas.openxmlformats.org/officeDocument/2006/relationships/hyperlink" Target="https://sebacademy.edc.org/sample-team-noms-expectation-matrix" TargetMode="External"/><Relationship Id="rId10" Type="http://schemas.openxmlformats.org/officeDocument/2006/relationships/hyperlink" Target="https://www.pbis.org/topics/coaching" TargetMode="External"/><Relationship Id="rId4" Type="http://schemas.openxmlformats.org/officeDocument/2006/relationships/hyperlink" Target="https://sebacademy.edc.org/pbis-team-roles-worksheet" TargetMode="External"/><Relationship Id="rId9" Type="http://schemas.openxmlformats.org/officeDocument/2006/relationships/hyperlink" Target="https://www.pbisapps.org/articles/7-ways-to-macgyver-your-action-pla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 November 2023</a:t>
            </a:r>
            <a:endParaRPr lang="en-US" sz="4267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Stephanie St. Joseph</a:t>
            </a:r>
          </a:p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Michelle Pratt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2980" y="3557264"/>
            <a:ext cx="6522058" cy="17556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COACHING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4224CB1-12E4-41D6-BBFB-5DA21588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105" y="5151782"/>
            <a:ext cx="4552757" cy="1056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where you come in!</a:t>
            </a:r>
          </a:p>
        </p:txBody>
      </p:sp>
      <p:pic>
        <p:nvPicPr>
          <p:cNvPr id="1026" name="Picture 2" descr="37 Tips for Assistant Coaches – Coaching Clipboard">
            <a:extLst>
              <a:ext uri="{FF2B5EF4-FFF2-40B4-BE49-F238E27FC236}">
                <a16:creationId xmlns:a16="http://schemas.microsoft.com/office/drawing/2014/main" id="{550D474E-F54F-114D-99C8-A320FCC9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09" y="302714"/>
            <a:ext cx="3456950" cy="34415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4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1"/>
          <p:cNvSpPr txBox="1">
            <a:spLocks noGrp="1"/>
          </p:cNvSpPr>
          <p:nvPr>
            <p:ph type="subTitle" idx="1"/>
          </p:nvPr>
        </p:nvSpPr>
        <p:spPr>
          <a:xfrm flipH="1">
            <a:off x="782728" y="3016450"/>
            <a:ext cx="515043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promote fidelity of implementation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" name="Google Shape;573;p41"/>
          <p:cNvSpPr txBox="1">
            <a:spLocks noGrp="1"/>
          </p:cNvSpPr>
          <p:nvPr>
            <p:ph type="ctrTitle" idx="2"/>
          </p:nvPr>
        </p:nvSpPr>
        <p:spPr>
          <a:xfrm flipH="1">
            <a:off x="6826846" y="2584625"/>
            <a:ext cx="3087915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" name="Google Shape;574;p41"/>
          <p:cNvSpPr txBox="1">
            <a:spLocks noGrp="1"/>
          </p:cNvSpPr>
          <p:nvPr>
            <p:ph type="subTitle" idx="3"/>
          </p:nvPr>
        </p:nvSpPr>
        <p:spPr>
          <a:xfrm flipH="1">
            <a:off x="6902161" y="3046471"/>
            <a:ext cx="3913200" cy="1712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are linked: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Across schools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leadership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trainers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To teams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Google Shape;575;p41"/>
          <p:cNvSpPr txBox="1">
            <a:spLocks noGrp="1"/>
          </p:cNvSpPr>
          <p:nvPr>
            <p:ph type="ctrTitle" idx="4"/>
          </p:nvPr>
        </p:nvSpPr>
        <p:spPr>
          <a:xfrm flipH="1">
            <a:off x="764435" y="1452159"/>
            <a:ext cx="3474147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Google Shape;576;p41"/>
          <p:cNvSpPr txBox="1">
            <a:spLocks noGrp="1"/>
          </p:cNvSpPr>
          <p:nvPr>
            <p:ph type="subTitle" idx="5"/>
          </p:nvPr>
        </p:nvSpPr>
        <p:spPr>
          <a:xfrm flipH="1">
            <a:off x="753977" y="1865356"/>
            <a:ext cx="4669512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provide team start-up support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Google Shape;577;p41"/>
          <p:cNvSpPr txBox="1">
            <a:spLocks noGrp="1"/>
          </p:cNvSpPr>
          <p:nvPr>
            <p:ph type="ctrTitle" idx="6"/>
          </p:nvPr>
        </p:nvSpPr>
        <p:spPr>
          <a:xfrm flipH="1">
            <a:off x="746319" y="3763554"/>
            <a:ext cx="548036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Sustainability &amp; Accountability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Google Shape;578;p41"/>
          <p:cNvSpPr txBox="1">
            <a:spLocks noGrp="1"/>
          </p:cNvSpPr>
          <p:nvPr>
            <p:ph type="subTitle" idx="7"/>
          </p:nvPr>
        </p:nvSpPr>
        <p:spPr>
          <a:xfrm flipH="1">
            <a:off x="759721" y="4352477"/>
            <a:ext cx="4583578" cy="15501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Coaches facilitate by providing: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Positive reinforcement</a:t>
            </a:r>
          </a:p>
          <a:p>
            <a:pPr marL="380990" indent="-380990">
              <a:buFontTx/>
              <a:buChar char="-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Prompts (“positive nags”)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9" name="Google Shape;579;p41"/>
          <p:cNvSpPr txBox="1">
            <a:spLocks noGrp="1"/>
          </p:cNvSpPr>
          <p:nvPr>
            <p:ph type="ctrTitle" idx="8"/>
          </p:nvPr>
        </p:nvSpPr>
        <p:spPr>
          <a:xfrm flipH="1">
            <a:off x="6852091" y="4689528"/>
            <a:ext cx="4234053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0" name="Google Shape;580;p41"/>
          <p:cNvSpPr txBox="1">
            <a:spLocks noGrp="1"/>
          </p:cNvSpPr>
          <p:nvPr>
            <p:ph type="subTitle" idx="9"/>
          </p:nvPr>
        </p:nvSpPr>
        <p:spPr>
          <a:xfrm flipH="1">
            <a:off x="6822086" y="5147752"/>
            <a:ext cx="4075261" cy="5179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>
                <a:latin typeface="Arial" panose="020B0604020202020204" pitchFamily="34" charset="0"/>
                <a:cs typeface="Arial" panose="020B0604020202020204" pitchFamily="34" charset="0"/>
              </a:rPr>
              <a:t>Coaches allow for local facilitation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Google Shape;581;p41"/>
          <p:cNvSpPr txBox="1">
            <a:spLocks noGrp="1"/>
          </p:cNvSpPr>
          <p:nvPr>
            <p:ph type="ctrTitle" idx="13"/>
          </p:nvPr>
        </p:nvSpPr>
        <p:spPr>
          <a:xfrm flipH="1">
            <a:off x="6822086" y="1291118"/>
            <a:ext cx="3168469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2" name="Google Shape;582;p41"/>
          <p:cNvSpPr txBox="1">
            <a:spLocks noGrp="1"/>
          </p:cNvSpPr>
          <p:nvPr>
            <p:ph type="subTitle" idx="14"/>
          </p:nvPr>
        </p:nvSpPr>
        <p:spPr>
          <a:xfrm flipH="1">
            <a:off x="6855660" y="1759873"/>
            <a:ext cx="5369913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000" dirty="0">
                <a:latin typeface="Arial"/>
                <a:cs typeface="Arial"/>
              </a:rPr>
              <a:t>Coaches improve and increase public relations and communication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70" name="Google Shape;570;p41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FUNCTIONS OF COACHING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1" name="Google Shape;571;p41"/>
          <p:cNvSpPr txBox="1">
            <a:spLocks noGrp="1"/>
          </p:cNvSpPr>
          <p:nvPr>
            <p:ph type="ctrTitle"/>
          </p:nvPr>
        </p:nvSpPr>
        <p:spPr>
          <a:xfrm flipH="1">
            <a:off x="759721" y="2542626"/>
            <a:ext cx="3913200" cy="6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b="1" dirty="0">
                <a:latin typeface="Arial" panose="020B0604020202020204" pitchFamily="34" charset="0"/>
                <a:cs typeface="Arial" panose="020B0604020202020204" pitchFamily="34" charset="0"/>
              </a:rPr>
              <a:t>Fidelity</a:t>
            </a:r>
            <a:endParaRPr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575;p41">
            <a:extLst>
              <a:ext uri="{FF2B5EF4-FFF2-40B4-BE49-F238E27FC236}">
                <a16:creationId xmlns:a16="http://schemas.microsoft.com/office/drawing/2014/main" id="{7F8DB8DC-2936-4980-A1BB-482A1A5311F9}"/>
              </a:ext>
            </a:extLst>
          </p:cNvPr>
          <p:cNvSpPr txBox="1">
            <a:spLocks/>
          </p:cNvSpPr>
          <p:nvPr/>
        </p:nvSpPr>
        <p:spPr>
          <a:xfrm flipH="1">
            <a:off x="6826846" y="5666308"/>
            <a:ext cx="3783499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SemiBold"/>
              <a:buNone/>
              <a:defRPr sz="1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 SemiBold"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Medium"/>
              </a:rPr>
              <a:t>Behavioral Capacity</a:t>
            </a:r>
          </a:p>
        </p:txBody>
      </p:sp>
      <p:sp>
        <p:nvSpPr>
          <p:cNvPr id="195" name="Google Shape;576;p41">
            <a:extLst>
              <a:ext uri="{FF2B5EF4-FFF2-40B4-BE49-F238E27FC236}">
                <a16:creationId xmlns:a16="http://schemas.microsoft.com/office/drawing/2014/main" id="{B33DDF94-5775-4D4A-B4B1-F8F3FFAC99D3}"/>
              </a:ext>
            </a:extLst>
          </p:cNvPr>
          <p:cNvSpPr txBox="1">
            <a:spLocks/>
          </p:cNvSpPr>
          <p:nvPr/>
        </p:nvSpPr>
        <p:spPr>
          <a:xfrm flipH="1">
            <a:off x="6855660" y="6132688"/>
            <a:ext cx="571247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Increases as coaches build their own skills</a:t>
            </a:r>
          </a:p>
        </p:txBody>
      </p:sp>
      <p:grpSp>
        <p:nvGrpSpPr>
          <p:cNvPr id="236" name="Google Shape;16538;p73">
            <a:extLst>
              <a:ext uri="{FF2B5EF4-FFF2-40B4-BE49-F238E27FC236}">
                <a16:creationId xmlns:a16="http://schemas.microsoft.com/office/drawing/2014/main" id="{13B79585-A5F9-4948-B14D-21372E454C04}"/>
              </a:ext>
            </a:extLst>
          </p:cNvPr>
          <p:cNvGrpSpPr/>
          <p:nvPr/>
        </p:nvGrpSpPr>
        <p:grpSpPr>
          <a:xfrm>
            <a:off x="6285609" y="1375530"/>
            <a:ext cx="460196" cy="456840"/>
            <a:chOff x="5627674" y="2444819"/>
            <a:chExt cx="345147" cy="342630"/>
          </a:xfrm>
        </p:grpSpPr>
        <p:sp>
          <p:nvSpPr>
            <p:cNvPr id="237" name="Google Shape;16539;p73">
              <a:extLst>
                <a:ext uri="{FF2B5EF4-FFF2-40B4-BE49-F238E27FC236}">
                  <a16:creationId xmlns:a16="http://schemas.microsoft.com/office/drawing/2014/main" id="{5F92F869-3FB4-474A-8009-F9B784F1EB5B}"/>
                </a:ext>
              </a:extLst>
            </p:cNvPr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6540;p73">
              <a:extLst>
                <a:ext uri="{FF2B5EF4-FFF2-40B4-BE49-F238E27FC236}">
                  <a16:creationId xmlns:a16="http://schemas.microsoft.com/office/drawing/2014/main" id="{A62454C9-497D-40F9-8300-30447BF80C52}"/>
                </a:ext>
              </a:extLst>
            </p:cNvPr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6541;p73">
              <a:extLst>
                <a:ext uri="{FF2B5EF4-FFF2-40B4-BE49-F238E27FC236}">
                  <a16:creationId xmlns:a16="http://schemas.microsoft.com/office/drawing/2014/main" id="{89EE8CEC-EC43-49B1-855F-B3CCBDA08FFE}"/>
                </a:ext>
              </a:extLst>
            </p:cNvPr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6542;p73">
              <a:extLst>
                <a:ext uri="{FF2B5EF4-FFF2-40B4-BE49-F238E27FC236}">
                  <a16:creationId xmlns:a16="http://schemas.microsoft.com/office/drawing/2014/main" id="{0AE61A86-5FF9-458E-9E61-2F4766075821}"/>
                </a:ext>
              </a:extLst>
            </p:cNvPr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6543;p73">
              <a:extLst>
                <a:ext uri="{FF2B5EF4-FFF2-40B4-BE49-F238E27FC236}">
                  <a16:creationId xmlns:a16="http://schemas.microsoft.com/office/drawing/2014/main" id="{3B183376-C853-427E-AF32-E9C44F8F99AC}"/>
                </a:ext>
              </a:extLst>
            </p:cNvPr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15337;p73">
            <a:extLst>
              <a:ext uri="{FF2B5EF4-FFF2-40B4-BE49-F238E27FC236}">
                <a16:creationId xmlns:a16="http://schemas.microsoft.com/office/drawing/2014/main" id="{550ED2AE-F7CB-45AC-80BE-3D507A3CBFBE}"/>
              </a:ext>
            </a:extLst>
          </p:cNvPr>
          <p:cNvGrpSpPr/>
          <p:nvPr/>
        </p:nvGrpSpPr>
        <p:grpSpPr>
          <a:xfrm>
            <a:off x="6282532" y="2678750"/>
            <a:ext cx="501091" cy="496057"/>
            <a:chOff x="3722682" y="1981993"/>
            <a:chExt cx="375818" cy="372043"/>
          </a:xfrm>
        </p:grpSpPr>
        <p:sp>
          <p:nvSpPr>
            <p:cNvPr id="243" name="Google Shape;15338;p73">
              <a:extLst>
                <a:ext uri="{FF2B5EF4-FFF2-40B4-BE49-F238E27FC236}">
                  <a16:creationId xmlns:a16="http://schemas.microsoft.com/office/drawing/2014/main" id="{9C5519C7-F7C2-47D9-9E1C-85F80A589A7B}"/>
                </a:ext>
              </a:extLst>
            </p:cNvPr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5339;p73">
              <a:extLst>
                <a:ext uri="{FF2B5EF4-FFF2-40B4-BE49-F238E27FC236}">
                  <a16:creationId xmlns:a16="http://schemas.microsoft.com/office/drawing/2014/main" id="{A6CD5027-AF0C-4078-BF62-437FBD1CCAA1}"/>
                </a:ext>
              </a:extLst>
            </p:cNvPr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5340;p73">
              <a:extLst>
                <a:ext uri="{FF2B5EF4-FFF2-40B4-BE49-F238E27FC236}">
                  <a16:creationId xmlns:a16="http://schemas.microsoft.com/office/drawing/2014/main" id="{150E2877-7D44-425A-A5BF-250E77089AC5}"/>
                </a:ext>
              </a:extLst>
            </p:cNvPr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5341;p73">
              <a:extLst>
                <a:ext uri="{FF2B5EF4-FFF2-40B4-BE49-F238E27FC236}">
                  <a16:creationId xmlns:a16="http://schemas.microsoft.com/office/drawing/2014/main" id="{E19CE7E2-D773-486D-AC1D-DBF20B7A0534}"/>
                </a:ext>
              </a:extLst>
            </p:cNvPr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5342;p73">
              <a:extLst>
                <a:ext uri="{FF2B5EF4-FFF2-40B4-BE49-F238E27FC236}">
                  <a16:creationId xmlns:a16="http://schemas.microsoft.com/office/drawing/2014/main" id="{6B8D84BE-E472-460A-AF51-74D6212B10E9}"/>
                </a:ext>
              </a:extLst>
            </p:cNvPr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5343;p73">
              <a:extLst>
                <a:ext uri="{FF2B5EF4-FFF2-40B4-BE49-F238E27FC236}">
                  <a16:creationId xmlns:a16="http://schemas.microsoft.com/office/drawing/2014/main" id="{C2EC575D-8507-47C9-BCC6-848E3121FFA9}"/>
                </a:ext>
              </a:extLst>
            </p:cNvPr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5344;p73">
              <a:extLst>
                <a:ext uri="{FF2B5EF4-FFF2-40B4-BE49-F238E27FC236}">
                  <a16:creationId xmlns:a16="http://schemas.microsoft.com/office/drawing/2014/main" id="{75967EF5-B5F0-4EE6-A836-AB2B4B2B053D}"/>
                </a:ext>
              </a:extLst>
            </p:cNvPr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5345;p73">
              <a:extLst>
                <a:ext uri="{FF2B5EF4-FFF2-40B4-BE49-F238E27FC236}">
                  <a16:creationId xmlns:a16="http://schemas.microsoft.com/office/drawing/2014/main" id="{2ED50E80-4F49-4D60-AD73-0240B9B20C2F}"/>
                </a:ext>
              </a:extLst>
            </p:cNvPr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5346;p73">
              <a:extLst>
                <a:ext uri="{FF2B5EF4-FFF2-40B4-BE49-F238E27FC236}">
                  <a16:creationId xmlns:a16="http://schemas.microsoft.com/office/drawing/2014/main" id="{5EE87EE8-09F3-47FB-BFA6-8052D7EF3032}"/>
                </a:ext>
              </a:extLst>
            </p:cNvPr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5347;p73">
              <a:extLst>
                <a:ext uri="{FF2B5EF4-FFF2-40B4-BE49-F238E27FC236}">
                  <a16:creationId xmlns:a16="http://schemas.microsoft.com/office/drawing/2014/main" id="{0D31C9E1-F137-4D84-8A8F-1B2593CF8302}"/>
                </a:ext>
              </a:extLst>
            </p:cNvPr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5348;p73">
              <a:extLst>
                <a:ext uri="{FF2B5EF4-FFF2-40B4-BE49-F238E27FC236}">
                  <a16:creationId xmlns:a16="http://schemas.microsoft.com/office/drawing/2014/main" id="{420D3382-D91C-4849-822F-AEAA0191ECA7}"/>
                </a:ext>
              </a:extLst>
            </p:cNvPr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5349;p73">
              <a:extLst>
                <a:ext uri="{FF2B5EF4-FFF2-40B4-BE49-F238E27FC236}">
                  <a16:creationId xmlns:a16="http://schemas.microsoft.com/office/drawing/2014/main" id="{DC4C72AF-8F67-45C9-8EE4-69DEB2DD12C5}"/>
                </a:ext>
              </a:extLst>
            </p:cNvPr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5350;p73">
              <a:extLst>
                <a:ext uri="{FF2B5EF4-FFF2-40B4-BE49-F238E27FC236}">
                  <a16:creationId xmlns:a16="http://schemas.microsoft.com/office/drawing/2014/main" id="{FA022C1F-D2FB-42E6-AB35-35E87BCB955D}"/>
                </a:ext>
              </a:extLst>
            </p:cNvPr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5351;p73">
              <a:extLst>
                <a:ext uri="{FF2B5EF4-FFF2-40B4-BE49-F238E27FC236}">
                  <a16:creationId xmlns:a16="http://schemas.microsoft.com/office/drawing/2014/main" id="{1B5E18DD-8C4E-4705-9A74-98F166FBEC1E}"/>
                </a:ext>
              </a:extLst>
            </p:cNvPr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5352;p73">
              <a:extLst>
                <a:ext uri="{FF2B5EF4-FFF2-40B4-BE49-F238E27FC236}">
                  <a16:creationId xmlns:a16="http://schemas.microsoft.com/office/drawing/2014/main" id="{37A3ABD2-1AFE-4020-9788-13F88C84EEED}"/>
                </a:ext>
              </a:extLst>
            </p:cNvPr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8" name="Google Shape;16193;p73">
            <a:extLst>
              <a:ext uri="{FF2B5EF4-FFF2-40B4-BE49-F238E27FC236}">
                <a16:creationId xmlns:a16="http://schemas.microsoft.com/office/drawing/2014/main" id="{CBE848AB-5CF6-40C8-B399-F535F5438B16}"/>
              </a:ext>
            </a:extLst>
          </p:cNvPr>
          <p:cNvGrpSpPr/>
          <p:nvPr/>
        </p:nvGrpSpPr>
        <p:grpSpPr>
          <a:xfrm>
            <a:off x="6124058" y="4796861"/>
            <a:ext cx="608498" cy="457189"/>
            <a:chOff x="6477673" y="2436849"/>
            <a:chExt cx="456373" cy="342892"/>
          </a:xfrm>
        </p:grpSpPr>
        <p:sp>
          <p:nvSpPr>
            <p:cNvPr id="259" name="Google Shape;16194;p73">
              <a:extLst>
                <a:ext uri="{FF2B5EF4-FFF2-40B4-BE49-F238E27FC236}">
                  <a16:creationId xmlns:a16="http://schemas.microsoft.com/office/drawing/2014/main" id="{31300FE6-3403-42E9-A21A-02D7DA9DCF78}"/>
                </a:ext>
              </a:extLst>
            </p:cNvPr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6195;p73">
              <a:extLst>
                <a:ext uri="{FF2B5EF4-FFF2-40B4-BE49-F238E27FC236}">
                  <a16:creationId xmlns:a16="http://schemas.microsoft.com/office/drawing/2014/main" id="{3108186E-D8DF-4650-ACF6-A7BE6C0381B9}"/>
                </a:ext>
              </a:extLst>
            </p:cNvPr>
            <p:cNvSpPr/>
            <p:nvPr/>
          </p:nvSpPr>
          <p:spPr>
            <a:xfrm>
              <a:off x="6477673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6196;p73">
              <a:extLst>
                <a:ext uri="{FF2B5EF4-FFF2-40B4-BE49-F238E27FC236}">
                  <a16:creationId xmlns:a16="http://schemas.microsoft.com/office/drawing/2014/main" id="{D6E3426A-9174-453C-ACE5-D8E3583B4825}"/>
                </a:ext>
              </a:extLst>
            </p:cNvPr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6197;p73">
              <a:extLst>
                <a:ext uri="{FF2B5EF4-FFF2-40B4-BE49-F238E27FC236}">
                  <a16:creationId xmlns:a16="http://schemas.microsoft.com/office/drawing/2014/main" id="{3B4E2CB0-0688-4477-87D4-C9903408642F}"/>
                </a:ext>
              </a:extLst>
            </p:cNvPr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6198;p73">
              <a:extLst>
                <a:ext uri="{FF2B5EF4-FFF2-40B4-BE49-F238E27FC236}">
                  <a16:creationId xmlns:a16="http://schemas.microsoft.com/office/drawing/2014/main" id="{6D274B85-8F14-4866-829F-7048D0AC5025}"/>
                </a:ext>
              </a:extLst>
            </p:cNvPr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6199;p73">
              <a:extLst>
                <a:ext uri="{FF2B5EF4-FFF2-40B4-BE49-F238E27FC236}">
                  <a16:creationId xmlns:a16="http://schemas.microsoft.com/office/drawing/2014/main" id="{056950F2-4888-4459-AE5E-B3451B2B8023}"/>
                </a:ext>
              </a:extLst>
            </p:cNvPr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16200;p73">
              <a:extLst>
                <a:ext uri="{FF2B5EF4-FFF2-40B4-BE49-F238E27FC236}">
                  <a16:creationId xmlns:a16="http://schemas.microsoft.com/office/drawing/2014/main" id="{D6B499B8-2AF3-44AC-A2A6-BA4A08BE7405}"/>
                </a:ext>
              </a:extLst>
            </p:cNvPr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16201;p73">
              <a:extLst>
                <a:ext uri="{FF2B5EF4-FFF2-40B4-BE49-F238E27FC236}">
                  <a16:creationId xmlns:a16="http://schemas.microsoft.com/office/drawing/2014/main" id="{BD4AC9EB-A39B-4190-8891-25DDE3ACC98D}"/>
                </a:ext>
              </a:extLst>
            </p:cNvPr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16202;p73">
              <a:extLst>
                <a:ext uri="{FF2B5EF4-FFF2-40B4-BE49-F238E27FC236}">
                  <a16:creationId xmlns:a16="http://schemas.microsoft.com/office/drawing/2014/main" id="{8B9EC285-9931-40C9-A766-80BC92DCB5C3}"/>
                </a:ext>
              </a:extLst>
            </p:cNvPr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16203;p73">
              <a:extLst>
                <a:ext uri="{FF2B5EF4-FFF2-40B4-BE49-F238E27FC236}">
                  <a16:creationId xmlns:a16="http://schemas.microsoft.com/office/drawing/2014/main" id="{161D54CF-F572-41B1-B695-944F91DE6605}"/>
                </a:ext>
              </a:extLst>
            </p:cNvPr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16204;p73">
              <a:extLst>
                <a:ext uri="{FF2B5EF4-FFF2-40B4-BE49-F238E27FC236}">
                  <a16:creationId xmlns:a16="http://schemas.microsoft.com/office/drawing/2014/main" id="{F28AF719-4F2D-43D4-9130-9E9552DD1D74}"/>
                </a:ext>
              </a:extLst>
            </p:cNvPr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16205;p73">
              <a:extLst>
                <a:ext uri="{FF2B5EF4-FFF2-40B4-BE49-F238E27FC236}">
                  <a16:creationId xmlns:a16="http://schemas.microsoft.com/office/drawing/2014/main" id="{E4707D14-D5D8-4499-A225-63BB6A5E772D}"/>
                </a:ext>
              </a:extLst>
            </p:cNvPr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" name="Google Shape;15667;p73">
            <a:extLst>
              <a:ext uri="{FF2B5EF4-FFF2-40B4-BE49-F238E27FC236}">
                <a16:creationId xmlns:a16="http://schemas.microsoft.com/office/drawing/2014/main" id="{BDBE7DF5-6F67-4D73-A294-61228CAC9B4E}"/>
              </a:ext>
            </a:extLst>
          </p:cNvPr>
          <p:cNvGrpSpPr/>
          <p:nvPr/>
        </p:nvGrpSpPr>
        <p:grpSpPr>
          <a:xfrm>
            <a:off x="6153833" y="5651032"/>
            <a:ext cx="485712" cy="481657"/>
            <a:chOff x="7517172" y="2437007"/>
            <a:chExt cx="364284" cy="361243"/>
          </a:xfrm>
        </p:grpSpPr>
        <p:sp>
          <p:nvSpPr>
            <p:cNvPr id="272" name="Google Shape;15668;p73">
              <a:extLst>
                <a:ext uri="{FF2B5EF4-FFF2-40B4-BE49-F238E27FC236}">
                  <a16:creationId xmlns:a16="http://schemas.microsoft.com/office/drawing/2014/main" id="{EFB4A7DD-59EA-4976-92B9-E582A38D05BE}"/>
                </a:ext>
              </a:extLst>
            </p:cNvPr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15669;p73">
              <a:extLst>
                <a:ext uri="{FF2B5EF4-FFF2-40B4-BE49-F238E27FC236}">
                  <a16:creationId xmlns:a16="http://schemas.microsoft.com/office/drawing/2014/main" id="{C96A62C7-1B25-405C-8C18-C4A4BA5BE0A6}"/>
                </a:ext>
              </a:extLst>
            </p:cNvPr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15670;p73">
              <a:extLst>
                <a:ext uri="{FF2B5EF4-FFF2-40B4-BE49-F238E27FC236}">
                  <a16:creationId xmlns:a16="http://schemas.microsoft.com/office/drawing/2014/main" id="{335BDF8D-12F7-43AF-AA20-48B486AD92DC}"/>
                </a:ext>
              </a:extLst>
            </p:cNvPr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15671;p73">
              <a:extLst>
                <a:ext uri="{FF2B5EF4-FFF2-40B4-BE49-F238E27FC236}">
                  <a16:creationId xmlns:a16="http://schemas.microsoft.com/office/drawing/2014/main" id="{8B86C5C4-222C-46F7-9A6E-D6673D7A1ACB}"/>
                </a:ext>
              </a:extLst>
            </p:cNvPr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15672;p73">
              <a:extLst>
                <a:ext uri="{FF2B5EF4-FFF2-40B4-BE49-F238E27FC236}">
                  <a16:creationId xmlns:a16="http://schemas.microsoft.com/office/drawing/2014/main" id="{1772751A-637D-4EE9-8877-CF97192518BD}"/>
                </a:ext>
              </a:extLst>
            </p:cNvPr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15673;p73">
              <a:extLst>
                <a:ext uri="{FF2B5EF4-FFF2-40B4-BE49-F238E27FC236}">
                  <a16:creationId xmlns:a16="http://schemas.microsoft.com/office/drawing/2014/main" id="{979B4568-94E0-4FD7-A43C-251AF816F6C3}"/>
                </a:ext>
              </a:extLst>
            </p:cNvPr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15674;p73">
              <a:extLst>
                <a:ext uri="{FF2B5EF4-FFF2-40B4-BE49-F238E27FC236}">
                  <a16:creationId xmlns:a16="http://schemas.microsoft.com/office/drawing/2014/main" id="{31FC5488-D85D-4B63-AE86-7C333A32681B}"/>
                </a:ext>
              </a:extLst>
            </p:cNvPr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15675;p73">
              <a:extLst>
                <a:ext uri="{FF2B5EF4-FFF2-40B4-BE49-F238E27FC236}">
                  <a16:creationId xmlns:a16="http://schemas.microsoft.com/office/drawing/2014/main" id="{8E40BF5F-2F94-4761-B758-38AA1782EDD8}"/>
                </a:ext>
              </a:extLst>
            </p:cNvPr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15676;p73">
              <a:extLst>
                <a:ext uri="{FF2B5EF4-FFF2-40B4-BE49-F238E27FC236}">
                  <a16:creationId xmlns:a16="http://schemas.microsoft.com/office/drawing/2014/main" id="{6CF5A364-59F8-4824-93DD-45CB7B8DA150}"/>
                </a:ext>
              </a:extLst>
            </p:cNvPr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15677;p73">
              <a:extLst>
                <a:ext uri="{FF2B5EF4-FFF2-40B4-BE49-F238E27FC236}">
                  <a16:creationId xmlns:a16="http://schemas.microsoft.com/office/drawing/2014/main" id="{BBC16072-AD45-4B9D-85B8-5E08AFE3AE3E}"/>
                </a:ext>
              </a:extLst>
            </p:cNvPr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15678;p73">
              <a:extLst>
                <a:ext uri="{FF2B5EF4-FFF2-40B4-BE49-F238E27FC236}">
                  <a16:creationId xmlns:a16="http://schemas.microsoft.com/office/drawing/2014/main" id="{26FEE31C-3014-407E-B95A-1A8C0E65BBC3}"/>
                </a:ext>
              </a:extLst>
            </p:cNvPr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15679;p73">
              <a:extLst>
                <a:ext uri="{FF2B5EF4-FFF2-40B4-BE49-F238E27FC236}">
                  <a16:creationId xmlns:a16="http://schemas.microsoft.com/office/drawing/2014/main" id="{C7F8DAF7-0A6F-41BD-850E-0080CDABE629}"/>
                </a:ext>
              </a:extLst>
            </p:cNvPr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15680;p73">
              <a:extLst>
                <a:ext uri="{FF2B5EF4-FFF2-40B4-BE49-F238E27FC236}">
                  <a16:creationId xmlns:a16="http://schemas.microsoft.com/office/drawing/2014/main" id="{BB307098-3C37-4059-8C0E-4B31A874555F}"/>
                </a:ext>
              </a:extLst>
            </p:cNvPr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15681;p73">
              <a:extLst>
                <a:ext uri="{FF2B5EF4-FFF2-40B4-BE49-F238E27FC236}">
                  <a16:creationId xmlns:a16="http://schemas.microsoft.com/office/drawing/2014/main" id="{5F085A25-66B1-44A3-A5CE-7C53712AAF18}"/>
                </a:ext>
              </a:extLst>
            </p:cNvPr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15682;p73">
              <a:extLst>
                <a:ext uri="{FF2B5EF4-FFF2-40B4-BE49-F238E27FC236}">
                  <a16:creationId xmlns:a16="http://schemas.microsoft.com/office/drawing/2014/main" id="{C27207CB-2DD9-49A2-81BF-099E21F1B517}"/>
                </a:ext>
              </a:extLst>
            </p:cNvPr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15683;p73">
              <a:extLst>
                <a:ext uri="{FF2B5EF4-FFF2-40B4-BE49-F238E27FC236}">
                  <a16:creationId xmlns:a16="http://schemas.microsoft.com/office/drawing/2014/main" id="{2EA90DBD-C799-4851-B72C-485CB58AD55A}"/>
                </a:ext>
              </a:extLst>
            </p:cNvPr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15684;p73">
              <a:extLst>
                <a:ext uri="{FF2B5EF4-FFF2-40B4-BE49-F238E27FC236}">
                  <a16:creationId xmlns:a16="http://schemas.microsoft.com/office/drawing/2014/main" id="{4E98E7DE-A8AA-4F62-AC9F-CD981C873486}"/>
                </a:ext>
              </a:extLst>
            </p:cNvPr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5685;p73">
              <a:extLst>
                <a:ext uri="{FF2B5EF4-FFF2-40B4-BE49-F238E27FC236}">
                  <a16:creationId xmlns:a16="http://schemas.microsoft.com/office/drawing/2014/main" id="{A2B9D7C9-55A5-4D52-B622-76B3F84A119C}"/>
                </a:ext>
              </a:extLst>
            </p:cNvPr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5686;p73">
              <a:extLst>
                <a:ext uri="{FF2B5EF4-FFF2-40B4-BE49-F238E27FC236}">
                  <a16:creationId xmlns:a16="http://schemas.microsoft.com/office/drawing/2014/main" id="{1BB175C8-9BE5-4B5A-B237-6B1AC024AC4A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5687;p73">
              <a:extLst>
                <a:ext uri="{FF2B5EF4-FFF2-40B4-BE49-F238E27FC236}">
                  <a16:creationId xmlns:a16="http://schemas.microsoft.com/office/drawing/2014/main" id="{94054F2A-5A81-4141-9976-5C56B1A9E3E8}"/>
                </a:ext>
              </a:extLst>
            </p:cNvPr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15688;p73">
              <a:extLst>
                <a:ext uri="{FF2B5EF4-FFF2-40B4-BE49-F238E27FC236}">
                  <a16:creationId xmlns:a16="http://schemas.microsoft.com/office/drawing/2014/main" id="{9F8E5D0F-ADCB-47FC-B8E1-3526827BA816}"/>
                </a:ext>
              </a:extLst>
            </p:cNvPr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3" name="Google Shape;15709;p73">
            <a:extLst>
              <a:ext uri="{FF2B5EF4-FFF2-40B4-BE49-F238E27FC236}">
                <a16:creationId xmlns:a16="http://schemas.microsoft.com/office/drawing/2014/main" id="{C69C4189-86DB-42CF-9E8A-F0A75A03A81A}"/>
              </a:ext>
            </a:extLst>
          </p:cNvPr>
          <p:cNvGrpSpPr/>
          <p:nvPr/>
        </p:nvGrpSpPr>
        <p:grpSpPr>
          <a:xfrm>
            <a:off x="165095" y="2674809"/>
            <a:ext cx="525768" cy="466243"/>
            <a:chOff x="5596661" y="2909139"/>
            <a:chExt cx="394326" cy="349682"/>
          </a:xfrm>
        </p:grpSpPr>
        <p:sp>
          <p:nvSpPr>
            <p:cNvPr id="294" name="Google Shape;15710;p73">
              <a:extLst>
                <a:ext uri="{FF2B5EF4-FFF2-40B4-BE49-F238E27FC236}">
                  <a16:creationId xmlns:a16="http://schemas.microsoft.com/office/drawing/2014/main" id="{2F70F6D8-DFF5-486A-AB9A-4B2954EC84EF}"/>
                </a:ext>
              </a:extLst>
            </p:cNvPr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15711;p73">
              <a:extLst>
                <a:ext uri="{FF2B5EF4-FFF2-40B4-BE49-F238E27FC236}">
                  <a16:creationId xmlns:a16="http://schemas.microsoft.com/office/drawing/2014/main" id="{909A6962-F803-4839-9005-3776660A7F1C}"/>
                </a:ext>
              </a:extLst>
            </p:cNvPr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15712;p73">
              <a:extLst>
                <a:ext uri="{FF2B5EF4-FFF2-40B4-BE49-F238E27FC236}">
                  <a16:creationId xmlns:a16="http://schemas.microsoft.com/office/drawing/2014/main" id="{66EA41B4-38E2-4851-A609-BCE8BEEFA841}"/>
                </a:ext>
              </a:extLst>
            </p:cNvPr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15713;p73">
              <a:extLst>
                <a:ext uri="{FF2B5EF4-FFF2-40B4-BE49-F238E27FC236}">
                  <a16:creationId xmlns:a16="http://schemas.microsoft.com/office/drawing/2014/main" id="{07AA7362-9B8D-40A1-B132-30D80B1DAD66}"/>
                </a:ext>
              </a:extLst>
            </p:cNvPr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15714;p73">
              <a:extLst>
                <a:ext uri="{FF2B5EF4-FFF2-40B4-BE49-F238E27FC236}">
                  <a16:creationId xmlns:a16="http://schemas.microsoft.com/office/drawing/2014/main" id="{2C7C66BF-206E-452D-8604-DBFEACF5FA90}"/>
                </a:ext>
              </a:extLst>
            </p:cNvPr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15715;p73">
              <a:extLst>
                <a:ext uri="{FF2B5EF4-FFF2-40B4-BE49-F238E27FC236}">
                  <a16:creationId xmlns:a16="http://schemas.microsoft.com/office/drawing/2014/main" id="{2B4BA702-6785-4B58-AC46-E933D6FD7270}"/>
                </a:ext>
              </a:extLst>
            </p:cNvPr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15716;p73">
              <a:extLst>
                <a:ext uri="{FF2B5EF4-FFF2-40B4-BE49-F238E27FC236}">
                  <a16:creationId xmlns:a16="http://schemas.microsoft.com/office/drawing/2014/main" id="{040C987F-B284-4F65-8675-E3030D6B25D7}"/>
                </a:ext>
              </a:extLst>
            </p:cNvPr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15717;p73">
              <a:extLst>
                <a:ext uri="{FF2B5EF4-FFF2-40B4-BE49-F238E27FC236}">
                  <a16:creationId xmlns:a16="http://schemas.microsoft.com/office/drawing/2014/main" id="{906C193D-88D8-46F9-86FE-60EB64E3168F}"/>
                </a:ext>
              </a:extLst>
            </p:cNvPr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15718;p73">
              <a:extLst>
                <a:ext uri="{FF2B5EF4-FFF2-40B4-BE49-F238E27FC236}">
                  <a16:creationId xmlns:a16="http://schemas.microsoft.com/office/drawing/2014/main" id="{B9C437C3-3C04-436B-BA3E-E31716AF0BA0}"/>
                </a:ext>
              </a:extLst>
            </p:cNvPr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15719;p73">
              <a:extLst>
                <a:ext uri="{FF2B5EF4-FFF2-40B4-BE49-F238E27FC236}">
                  <a16:creationId xmlns:a16="http://schemas.microsoft.com/office/drawing/2014/main" id="{A4239ACD-335C-4D0A-A388-3AA45AB0DEE1}"/>
                </a:ext>
              </a:extLst>
            </p:cNvPr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15720;p73">
              <a:extLst>
                <a:ext uri="{FF2B5EF4-FFF2-40B4-BE49-F238E27FC236}">
                  <a16:creationId xmlns:a16="http://schemas.microsoft.com/office/drawing/2014/main" id="{44576E25-9F8D-4106-9F9C-C90921CB427D}"/>
                </a:ext>
              </a:extLst>
            </p:cNvPr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15721;p73">
              <a:extLst>
                <a:ext uri="{FF2B5EF4-FFF2-40B4-BE49-F238E27FC236}">
                  <a16:creationId xmlns:a16="http://schemas.microsoft.com/office/drawing/2014/main" id="{D3161540-2252-4728-97B2-92BD0B836B2E}"/>
                </a:ext>
              </a:extLst>
            </p:cNvPr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15722;p73">
              <a:extLst>
                <a:ext uri="{FF2B5EF4-FFF2-40B4-BE49-F238E27FC236}">
                  <a16:creationId xmlns:a16="http://schemas.microsoft.com/office/drawing/2014/main" id="{CF0A667A-72D7-4AB5-B758-482BD4DEE92F}"/>
                </a:ext>
              </a:extLst>
            </p:cNvPr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15723;p73">
              <a:extLst>
                <a:ext uri="{FF2B5EF4-FFF2-40B4-BE49-F238E27FC236}">
                  <a16:creationId xmlns:a16="http://schemas.microsoft.com/office/drawing/2014/main" id="{E24E0841-571F-42C9-A9A9-C43228348332}"/>
                </a:ext>
              </a:extLst>
            </p:cNvPr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15724;p73">
              <a:extLst>
                <a:ext uri="{FF2B5EF4-FFF2-40B4-BE49-F238E27FC236}">
                  <a16:creationId xmlns:a16="http://schemas.microsoft.com/office/drawing/2014/main" id="{0477F506-4760-4732-BFA6-55242F93EB11}"/>
                </a:ext>
              </a:extLst>
            </p:cNvPr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15725;p73">
              <a:extLst>
                <a:ext uri="{FF2B5EF4-FFF2-40B4-BE49-F238E27FC236}">
                  <a16:creationId xmlns:a16="http://schemas.microsoft.com/office/drawing/2014/main" id="{03533D64-EEA1-48A2-95BC-280F997245A1}"/>
                </a:ext>
              </a:extLst>
            </p:cNvPr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0" name="Google Shape;10992;p70">
            <a:extLst>
              <a:ext uri="{FF2B5EF4-FFF2-40B4-BE49-F238E27FC236}">
                <a16:creationId xmlns:a16="http://schemas.microsoft.com/office/drawing/2014/main" id="{C73FF65D-B5F1-4426-BBD7-E9A47B915DAE}"/>
              </a:ext>
            </a:extLst>
          </p:cNvPr>
          <p:cNvGrpSpPr/>
          <p:nvPr/>
        </p:nvGrpSpPr>
        <p:grpSpPr>
          <a:xfrm>
            <a:off x="175683" y="3777557"/>
            <a:ext cx="456632" cy="478976"/>
            <a:chOff x="3999894" y="1500197"/>
            <a:chExt cx="342474" cy="359232"/>
          </a:xfrm>
        </p:grpSpPr>
        <p:sp>
          <p:nvSpPr>
            <p:cNvPr id="311" name="Google Shape;10993;p70">
              <a:extLst>
                <a:ext uri="{FF2B5EF4-FFF2-40B4-BE49-F238E27FC236}">
                  <a16:creationId xmlns:a16="http://schemas.microsoft.com/office/drawing/2014/main" id="{A1A406D7-792B-41E1-B86B-68F191DB9C1E}"/>
                </a:ext>
              </a:extLst>
            </p:cNvPr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10994;p70">
              <a:extLst>
                <a:ext uri="{FF2B5EF4-FFF2-40B4-BE49-F238E27FC236}">
                  <a16:creationId xmlns:a16="http://schemas.microsoft.com/office/drawing/2014/main" id="{A6CD93C1-FEE2-4E26-AB50-E1FA79DBAFA2}"/>
                </a:ext>
              </a:extLst>
            </p:cNvPr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10995;p70">
              <a:extLst>
                <a:ext uri="{FF2B5EF4-FFF2-40B4-BE49-F238E27FC236}">
                  <a16:creationId xmlns:a16="http://schemas.microsoft.com/office/drawing/2014/main" id="{31396BE7-80CF-4FA1-893F-4CB2E2041DFF}"/>
                </a:ext>
              </a:extLst>
            </p:cNvPr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10996;p70">
              <a:extLst>
                <a:ext uri="{FF2B5EF4-FFF2-40B4-BE49-F238E27FC236}">
                  <a16:creationId xmlns:a16="http://schemas.microsoft.com/office/drawing/2014/main" id="{1C2802F1-6102-4252-A6EC-3C2C54F484DE}"/>
                </a:ext>
              </a:extLst>
            </p:cNvPr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10997;p70">
              <a:extLst>
                <a:ext uri="{FF2B5EF4-FFF2-40B4-BE49-F238E27FC236}">
                  <a16:creationId xmlns:a16="http://schemas.microsoft.com/office/drawing/2014/main" id="{123E1ECB-0FCB-4705-A172-4F350F85A172}"/>
                </a:ext>
              </a:extLst>
            </p:cNvPr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10998;p70">
              <a:extLst>
                <a:ext uri="{FF2B5EF4-FFF2-40B4-BE49-F238E27FC236}">
                  <a16:creationId xmlns:a16="http://schemas.microsoft.com/office/drawing/2014/main" id="{6CFDDD1E-5AAC-419E-9C22-0518F8F656D3}"/>
                </a:ext>
              </a:extLst>
            </p:cNvPr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10999;p70">
              <a:extLst>
                <a:ext uri="{FF2B5EF4-FFF2-40B4-BE49-F238E27FC236}">
                  <a16:creationId xmlns:a16="http://schemas.microsoft.com/office/drawing/2014/main" id="{E8E76FB1-44D3-4831-8716-78E8DCA9B887}"/>
                </a:ext>
              </a:extLst>
            </p:cNvPr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11000;p70">
              <a:extLst>
                <a:ext uri="{FF2B5EF4-FFF2-40B4-BE49-F238E27FC236}">
                  <a16:creationId xmlns:a16="http://schemas.microsoft.com/office/drawing/2014/main" id="{28527B93-3C8C-498F-99F4-2DA1FA3AD7D0}"/>
                </a:ext>
              </a:extLst>
            </p:cNvPr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11001;p70">
              <a:extLst>
                <a:ext uri="{FF2B5EF4-FFF2-40B4-BE49-F238E27FC236}">
                  <a16:creationId xmlns:a16="http://schemas.microsoft.com/office/drawing/2014/main" id="{B3F05BE9-3468-4F7E-A7BC-893F7B005EAF}"/>
                </a:ext>
              </a:extLst>
            </p:cNvPr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11002;p70">
              <a:extLst>
                <a:ext uri="{FF2B5EF4-FFF2-40B4-BE49-F238E27FC236}">
                  <a16:creationId xmlns:a16="http://schemas.microsoft.com/office/drawing/2014/main" id="{B537CAFD-0D7A-4E1F-ADED-1A2D8B111502}"/>
                </a:ext>
              </a:extLst>
            </p:cNvPr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1" name="Google Shape;11292;p70">
            <a:extLst>
              <a:ext uri="{FF2B5EF4-FFF2-40B4-BE49-F238E27FC236}">
                <a16:creationId xmlns:a16="http://schemas.microsoft.com/office/drawing/2014/main" id="{C44BAC99-EDAB-4922-8790-6D28DA86EB8E}"/>
              </a:ext>
            </a:extLst>
          </p:cNvPr>
          <p:cNvGrpSpPr/>
          <p:nvPr/>
        </p:nvGrpSpPr>
        <p:grpSpPr>
          <a:xfrm>
            <a:off x="241275" y="1528996"/>
            <a:ext cx="386037" cy="478976"/>
            <a:chOff x="2663464" y="3346815"/>
            <a:chExt cx="289528" cy="359232"/>
          </a:xfrm>
        </p:grpSpPr>
        <p:sp>
          <p:nvSpPr>
            <p:cNvPr id="322" name="Google Shape;11293;p70">
              <a:extLst>
                <a:ext uri="{FF2B5EF4-FFF2-40B4-BE49-F238E27FC236}">
                  <a16:creationId xmlns:a16="http://schemas.microsoft.com/office/drawing/2014/main" id="{7549248C-3FAB-4A9F-860C-94CCCEAF6A7B}"/>
                </a:ext>
              </a:extLst>
            </p:cNvPr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11294;p70">
              <a:extLst>
                <a:ext uri="{FF2B5EF4-FFF2-40B4-BE49-F238E27FC236}">
                  <a16:creationId xmlns:a16="http://schemas.microsoft.com/office/drawing/2014/main" id="{9FB79CDA-2861-4825-9794-E8CF5ACD231E}"/>
                </a:ext>
              </a:extLst>
            </p:cNvPr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11295;p70">
              <a:extLst>
                <a:ext uri="{FF2B5EF4-FFF2-40B4-BE49-F238E27FC236}">
                  <a16:creationId xmlns:a16="http://schemas.microsoft.com/office/drawing/2014/main" id="{C803DE33-98D2-4072-995F-D2691B869EF6}"/>
                </a:ext>
              </a:extLst>
            </p:cNvPr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11296;p70">
              <a:extLst>
                <a:ext uri="{FF2B5EF4-FFF2-40B4-BE49-F238E27FC236}">
                  <a16:creationId xmlns:a16="http://schemas.microsoft.com/office/drawing/2014/main" id="{1C993030-6E6D-4E24-8FD1-8FD39FB5FB28}"/>
                </a:ext>
              </a:extLst>
            </p:cNvPr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11297;p70">
              <a:extLst>
                <a:ext uri="{FF2B5EF4-FFF2-40B4-BE49-F238E27FC236}">
                  <a16:creationId xmlns:a16="http://schemas.microsoft.com/office/drawing/2014/main" id="{AB5B3ABF-E43E-4149-B0FC-1456C809FC0D}"/>
                </a:ext>
              </a:extLst>
            </p:cNvPr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11298;p70">
              <a:extLst>
                <a:ext uri="{FF2B5EF4-FFF2-40B4-BE49-F238E27FC236}">
                  <a16:creationId xmlns:a16="http://schemas.microsoft.com/office/drawing/2014/main" id="{42E27A59-891C-4BF2-BD7D-43144DAF3494}"/>
                </a:ext>
              </a:extLst>
            </p:cNvPr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11299;p70">
              <a:extLst>
                <a:ext uri="{FF2B5EF4-FFF2-40B4-BE49-F238E27FC236}">
                  <a16:creationId xmlns:a16="http://schemas.microsoft.com/office/drawing/2014/main" id="{CAB91328-42C4-40F0-99F9-7B17F60A23E6}"/>
                </a:ext>
              </a:extLst>
            </p:cNvPr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11300;p70">
              <a:extLst>
                <a:ext uri="{FF2B5EF4-FFF2-40B4-BE49-F238E27FC236}">
                  <a16:creationId xmlns:a16="http://schemas.microsoft.com/office/drawing/2014/main" id="{61AD5FD0-60B5-4B13-8907-13965B64C9C8}"/>
                </a:ext>
              </a:extLst>
            </p:cNvPr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11301;p70">
              <a:extLst>
                <a:ext uri="{FF2B5EF4-FFF2-40B4-BE49-F238E27FC236}">
                  <a16:creationId xmlns:a16="http://schemas.microsoft.com/office/drawing/2014/main" id="{6ECC9FA0-6573-49E8-8C35-9E3695776B80}"/>
                </a:ext>
              </a:extLst>
            </p:cNvPr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11302;p70">
              <a:extLst>
                <a:ext uri="{FF2B5EF4-FFF2-40B4-BE49-F238E27FC236}">
                  <a16:creationId xmlns:a16="http://schemas.microsoft.com/office/drawing/2014/main" id="{96139593-D1AF-40D5-9775-E6E481EBE5D4}"/>
                </a:ext>
              </a:extLst>
            </p:cNvPr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11303;p70">
              <a:extLst>
                <a:ext uri="{FF2B5EF4-FFF2-40B4-BE49-F238E27FC236}">
                  <a16:creationId xmlns:a16="http://schemas.microsoft.com/office/drawing/2014/main" id="{55EC01B4-0101-4627-B1A7-1C74E117DE8C}"/>
                </a:ext>
              </a:extLst>
            </p:cNvPr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C158385-8880-46C1-B131-20597916DC27}"/>
              </a:ext>
            </a:extLst>
          </p:cNvPr>
          <p:cNvSpPr/>
          <p:nvPr/>
        </p:nvSpPr>
        <p:spPr>
          <a:xfrm>
            <a:off x="9666549" y="2593676"/>
            <a:ext cx="2438536" cy="2336526"/>
          </a:xfrm>
          <a:prstGeom prst="wedgeRoundRect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Think of past experiences when you have been coached. What makes an effective coach?</a:t>
            </a:r>
          </a:p>
        </p:txBody>
      </p:sp>
    </p:spTree>
    <p:extLst>
      <p:ext uri="{BB962C8B-B14F-4D97-AF65-F5344CB8AC3E}">
        <p14:creationId xmlns:p14="http://schemas.microsoft.com/office/powerpoint/2010/main" val="39330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986B8D0-C339-443F-BFB9-407287DA908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 flipH="1">
            <a:off x="444212" y="2341184"/>
            <a:ext cx="4848691" cy="2817899"/>
          </a:xfrm>
        </p:spPr>
        <p:txBody>
          <a:bodyPr/>
          <a:lstStyle/>
          <a:p>
            <a:pPr marL="139700" indent="0">
              <a:buClr>
                <a:schemeClr val="tx1"/>
              </a:buCl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-Participate in team training, coaches training, and networking</a:t>
            </a:r>
          </a:p>
          <a:p>
            <a:pPr marL="139700" indent="0">
              <a:buClr>
                <a:schemeClr val="tx1"/>
              </a:buClr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-Facilitate team meetings at least monthly</a:t>
            </a:r>
          </a:p>
          <a:p>
            <a:pPr marL="139700" indent="0">
              <a:buClr>
                <a:schemeClr val="tx1"/>
              </a:buCl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-Work effectively with adults</a:t>
            </a:r>
          </a:p>
          <a:p>
            <a:pPr marL="139700" indent="0">
              <a:buClr>
                <a:schemeClr val="tx1"/>
              </a:buClr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-Knowledgeable about school operating systems</a:t>
            </a:r>
          </a:p>
          <a:p>
            <a:pPr marL="139700" indent="0">
              <a:buClr>
                <a:schemeClr val="tx1"/>
              </a:buClr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Clr>
                <a:schemeClr val="tx1"/>
              </a:buClr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-Professional commitment</a:t>
            </a:r>
          </a:p>
          <a:p>
            <a:pPr marL="139700" indent="0">
              <a:buClr>
                <a:schemeClr val="tx1"/>
              </a:buCl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B9FCB-2849-46F0-B29F-EE39EA3A1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7003042" y="1701874"/>
            <a:ext cx="3664967" cy="6080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AA85A-4E8C-44AE-863D-72B655B52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329474" y="2539939"/>
            <a:ext cx="4617156" cy="2817900"/>
          </a:xfrm>
        </p:spPr>
        <p:txBody>
          <a:bodyPr/>
          <a:lstStyle/>
          <a:p>
            <a:pPr marL="139700" indent="0"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-Knowledge of SWPBIS</a:t>
            </a:r>
          </a:p>
          <a:p>
            <a:pPr marL="139700" indent="0"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-Knowledge about behavior support practices at school-wide, class-wide, targeted, and individual levels</a:t>
            </a:r>
          </a:p>
          <a:p>
            <a:pPr marL="139700" indent="0"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-Skilled in data collection &amp; use of data for decision-making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EBAAAF-93B7-4EE1-9406-573937B7DC44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571807" y="1737593"/>
            <a:ext cx="4617153" cy="608000"/>
          </a:xfrm>
        </p:spPr>
        <p:txBody>
          <a:bodyPr/>
          <a:lstStyle/>
          <a:p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FAA8071-1918-4D87-94A0-91BB3E49F3FF}"/>
              </a:ext>
            </a:extLst>
          </p:cNvPr>
          <p:cNvSpPr txBox="1">
            <a:spLocks/>
          </p:cNvSpPr>
          <p:nvPr/>
        </p:nvSpPr>
        <p:spPr>
          <a:xfrm flipH="1">
            <a:off x="571807" y="174014"/>
            <a:ext cx="7907176" cy="140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oppins SemiBold"/>
              <a:buNone/>
              <a:defRPr sz="1800" b="0" i="0" u="none" strike="noStrike" cap="none">
                <a:solidFill>
                  <a:schemeClr val="l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COACHING COMPETENCIES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A3875-1C34-4042-9BF8-6D727773FC51}"/>
              </a:ext>
            </a:extLst>
          </p:cNvPr>
          <p:cNvSpPr txBox="1"/>
          <p:nvPr/>
        </p:nvSpPr>
        <p:spPr>
          <a:xfrm>
            <a:off x="1939636" y="2355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uiExpand="1" build="allAtOnce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COACHING ROLES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4294967295"/>
          </p:nvPr>
        </p:nvSpPr>
        <p:spPr>
          <a:xfrm>
            <a:off x="1944002" y="2584120"/>
            <a:ext cx="2577846" cy="1617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PBS expert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“nag”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Link to resources (e.g., pbis.org)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4294967295"/>
          </p:nvPr>
        </p:nvSpPr>
        <p:spPr>
          <a:xfrm>
            <a:off x="2015356" y="1318658"/>
            <a:ext cx="2643188" cy="1460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Content</a:t>
            </a:r>
            <a:r>
              <a:rPr lang="en" sz="2133" b="1" dirty="0">
                <a:latin typeface="Poppins Medium"/>
                <a:ea typeface="Poppins Medium"/>
                <a:cs typeface="Poppins Medium"/>
                <a:sym typeface="Poppins Medium"/>
              </a:rPr>
              <a:t> Knowledge</a:t>
            </a:r>
            <a:endParaRPr sz="2133" b="1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0" name="Google Shape;400;p35"/>
          <p:cNvSpPr txBox="1">
            <a:spLocks noGrp="1"/>
          </p:cNvSpPr>
          <p:nvPr>
            <p:ph type="body" idx="4294967295"/>
          </p:nvPr>
        </p:nvSpPr>
        <p:spPr>
          <a:xfrm rot="-5400000">
            <a:off x="806559" y="2441973"/>
            <a:ext cx="1473200" cy="7635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733">
                <a:latin typeface="Poppins Medium"/>
                <a:ea typeface="Poppins Medium"/>
                <a:cs typeface="Poppins Medium"/>
                <a:sym typeface="Poppins Medium"/>
              </a:rPr>
              <a:t>Content</a:t>
            </a:r>
            <a:endParaRPr sz="1733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4" name="Google Shape;404;p35"/>
          <p:cNvSpPr txBox="1">
            <a:spLocks noGrp="1"/>
          </p:cNvSpPr>
          <p:nvPr>
            <p:ph type="body" idx="4294967295"/>
          </p:nvPr>
        </p:nvSpPr>
        <p:spPr>
          <a:xfrm>
            <a:off x="5479761" y="2779158"/>
            <a:ext cx="2179637" cy="118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/>
              <a:t>Team meetings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/>
              <a:t>Activities at training events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sz="2000"/>
              <a:t>Implementation</a:t>
            </a:r>
            <a:endParaRPr sz="2000"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4294967295"/>
          </p:nvPr>
        </p:nvSpPr>
        <p:spPr>
          <a:xfrm>
            <a:off x="5731735" y="1215961"/>
            <a:ext cx="2803525" cy="15335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Facilitate</a:t>
            </a:r>
            <a:endParaRPr sz="2133" b="1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4294967295"/>
          </p:nvPr>
        </p:nvSpPr>
        <p:spPr>
          <a:xfrm rot="-5400000">
            <a:off x="4359065" y="2441973"/>
            <a:ext cx="1473200" cy="76358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733">
                <a:latin typeface="Poppins Medium"/>
                <a:ea typeface="Poppins Medium"/>
                <a:cs typeface="Poppins Medium"/>
                <a:sym typeface="Poppins Medium"/>
              </a:rPr>
              <a:t>Facilitate</a:t>
            </a:r>
            <a:endParaRPr sz="1733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0" name="Google Shape;410;p35"/>
          <p:cNvSpPr txBox="1">
            <a:spLocks noGrp="1"/>
          </p:cNvSpPr>
          <p:nvPr>
            <p:ph type="body" idx="4294967295"/>
          </p:nvPr>
        </p:nvSpPr>
        <p:spPr>
          <a:xfrm>
            <a:off x="9120723" y="3188708"/>
            <a:ext cx="2487612" cy="11842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>
                <a:latin typeface="Arial" panose="020B0604020202020204" pitchFamily="34" charset="0"/>
                <a:cs typeface="Arial" panose="020B0604020202020204" pitchFamily="34" charset="0"/>
              </a:rPr>
              <a:t>Share advanced content with team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" sz="2000">
                <a:latin typeface="Arial" panose="020B0604020202020204" pitchFamily="34" charset="0"/>
                <a:cs typeface="Arial" panose="020B0604020202020204" pitchFamily="34" charset="0"/>
              </a:rPr>
              <a:t>Share information at faculty meetings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Google Shape;411;p35"/>
          <p:cNvSpPr txBox="1">
            <a:spLocks noGrp="1"/>
          </p:cNvSpPr>
          <p:nvPr>
            <p:ph type="body" idx="4294967295"/>
          </p:nvPr>
        </p:nvSpPr>
        <p:spPr>
          <a:xfrm>
            <a:off x="9386934" y="2153934"/>
            <a:ext cx="2487612" cy="105568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" sz="2133" b="1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Communicate</a:t>
            </a:r>
            <a:endParaRPr sz="2133" b="1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4294967295"/>
          </p:nvPr>
        </p:nvSpPr>
        <p:spPr>
          <a:xfrm rot="-5400000">
            <a:off x="7743716" y="2671567"/>
            <a:ext cx="1735137" cy="76358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160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Communicate</a:t>
            </a:r>
            <a:endParaRPr sz="1733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394" name="Google Shape;394;p35"/>
          <p:cNvSpPr/>
          <p:nvPr/>
        </p:nvSpPr>
        <p:spPr>
          <a:xfrm>
            <a:off x="960000" y="5240867"/>
            <a:ext cx="10272000" cy="66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1588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396" name="Google Shape;396;p35"/>
          <p:cNvCxnSpPr>
            <a:stCxn id="395" idx="0"/>
          </p:cNvCxnSpPr>
          <p:nvPr/>
        </p:nvCxnSpPr>
        <p:spPr>
          <a:xfrm rot="10800000">
            <a:off x="1720699" y="2317767"/>
            <a:ext cx="0" cy="280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7" name="Google Shape;397;p35"/>
          <p:cNvSpPr/>
          <p:nvPr/>
        </p:nvSpPr>
        <p:spPr>
          <a:xfrm rot="-5400000" flipH="1">
            <a:off x="917265" y="2662967"/>
            <a:ext cx="1148800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5192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02" name="Google Shape;402;p35"/>
          <p:cNvCxnSpPr>
            <a:stCxn id="401" idx="0"/>
          </p:cNvCxnSpPr>
          <p:nvPr/>
        </p:nvCxnSpPr>
        <p:spPr>
          <a:xfrm rot="10800000">
            <a:off x="5324699" y="2766567"/>
            <a:ext cx="0" cy="2360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3" name="Google Shape;403;p35"/>
          <p:cNvSpPr/>
          <p:nvPr/>
        </p:nvSpPr>
        <p:spPr>
          <a:xfrm rot="-5400000" flipH="1">
            <a:off x="4385087" y="2952724"/>
            <a:ext cx="1421156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8796299" y="5127367"/>
            <a:ext cx="264800" cy="26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08" name="Google Shape;408;p35"/>
          <p:cNvCxnSpPr>
            <a:stCxn id="407" idx="0"/>
          </p:cNvCxnSpPr>
          <p:nvPr/>
        </p:nvCxnSpPr>
        <p:spPr>
          <a:xfrm rot="10800000">
            <a:off x="8928699" y="3206567"/>
            <a:ext cx="0" cy="1920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9" name="Google Shape;409;p35"/>
          <p:cNvSpPr/>
          <p:nvPr/>
        </p:nvSpPr>
        <p:spPr>
          <a:xfrm rot="-5400000" flipH="1">
            <a:off x="7856881" y="3259989"/>
            <a:ext cx="1685568" cy="4584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Rounded Rectangular Callout 1">
            <a:extLst>
              <a:ext uri="{FF2B5EF4-FFF2-40B4-BE49-F238E27FC236}">
                <a16:creationId xmlns:a16="http://schemas.microsoft.com/office/drawing/2014/main" id="{A86025E6-FE03-4C11-AE12-6B7D998AFFEB}"/>
              </a:ext>
            </a:extLst>
          </p:cNvPr>
          <p:cNvSpPr/>
          <p:nvPr/>
        </p:nvSpPr>
        <p:spPr bwMode="auto">
          <a:xfrm>
            <a:off x="9210352" y="365071"/>
            <a:ext cx="2399833" cy="2220899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Poll: </a:t>
            </a: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Times New Roman" pitchFamily="-108" charset="0"/>
              <a:ea typeface="+mn-ea"/>
              <a:cs typeface="Times New Roman"/>
              <a:sym typeface="Arial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Times New Roman" pitchFamily="-108" charset="0"/>
              <a:ea typeface="+mn-ea"/>
              <a:cs typeface="Times New Roman"/>
              <a:sym typeface="Arial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Which role are you </a:t>
            </a:r>
            <a:r>
              <a:rPr kumimoji="0" lang="en-US" sz="2133" b="0" i="1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least 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comfortable with?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Rounded Rectangular Callout 1">
            <a:extLst>
              <a:ext uri="{FF2B5EF4-FFF2-40B4-BE49-F238E27FC236}">
                <a16:creationId xmlns:a16="http://schemas.microsoft.com/office/drawing/2014/main" id="{A86025E6-FE03-4C11-AE12-6B7D998AFFEB}"/>
              </a:ext>
            </a:extLst>
          </p:cNvPr>
          <p:cNvSpPr/>
          <p:nvPr/>
        </p:nvSpPr>
        <p:spPr bwMode="auto">
          <a:xfrm>
            <a:off x="9215900" y="363221"/>
            <a:ext cx="2392435" cy="2220899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7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Poppins" panose="020B0604020202020204" charset="0"/>
                <a:sym typeface="Arial"/>
              </a:rPr>
              <a:t>Poll: 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7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Poppins" panose="020B0604020202020204" charset="0"/>
                <a:sym typeface="Arial"/>
              </a:rPr>
              <a:t>Which role are you </a:t>
            </a:r>
            <a:r>
              <a:rPr kumimoji="0" lang="en-US" sz="2267" b="0" i="1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Poppins" panose="020B0604020202020204" charset="0"/>
                <a:sym typeface="Arial"/>
              </a:rPr>
              <a:t>most</a:t>
            </a:r>
            <a:r>
              <a:rPr kumimoji="0" lang="en-US" sz="2267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Poppins" panose="020B0604020202020204" charset="0"/>
                <a:sym typeface="Arial"/>
              </a:rPr>
              <a:t> comfortable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8"/>
          <p:cNvSpPr txBox="1">
            <a:spLocks noGrp="1"/>
          </p:cNvSpPr>
          <p:nvPr>
            <p:ph type="body" idx="1"/>
          </p:nvPr>
        </p:nvSpPr>
        <p:spPr>
          <a:xfrm>
            <a:off x="750339" y="4861363"/>
            <a:ext cx="3002400" cy="9144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>
                <a:latin typeface="Arial" panose="020B0604020202020204" pitchFamily="34" charset="0"/>
                <a:cs typeface="Arial" panose="020B0604020202020204" pitchFamily="34" charset="0"/>
              </a:rPr>
              <a:t>Who is responsible…</a:t>
            </a:r>
            <a:endParaRPr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" name="Google Shape;8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Poppins SemiBold"/>
              </a:rPr>
              <a:t>ACTION PLANNING</a:t>
            </a:r>
            <a:endParaRPr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Poppins SemiBold"/>
            </a:endParaRPr>
          </a:p>
        </p:txBody>
      </p:sp>
      <p:sp>
        <p:nvSpPr>
          <p:cNvPr id="828" name="Google Shape;828;p48"/>
          <p:cNvSpPr txBox="1">
            <a:spLocks noGrp="1"/>
          </p:cNvSpPr>
          <p:nvPr>
            <p:ph type="body" idx="4294967295"/>
          </p:nvPr>
        </p:nvSpPr>
        <p:spPr>
          <a:xfrm>
            <a:off x="1073808" y="4264463"/>
            <a:ext cx="16033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Who</a:t>
            </a:r>
            <a:endParaRPr sz="2667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829" name="Google Shape;829;p48"/>
          <p:cNvSpPr txBox="1">
            <a:spLocks noGrp="1"/>
          </p:cNvSpPr>
          <p:nvPr>
            <p:ph type="body" idx="4294967295"/>
          </p:nvPr>
        </p:nvSpPr>
        <p:spPr>
          <a:xfrm>
            <a:off x="4673526" y="4849847"/>
            <a:ext cx="2838450" cy="8842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/>
              <a:t>…for doing what…</a:t>
            </a:r>
            <a:endParaRPr sz="2000" u="sng" dirty="0"/>
          </a:p>
        </p:txBody>
      </p:sp>
      <p:sp>
        <p:nvSpPr>
          <p:cNvPr id="830" name="Google Shape;830;p48"/>
          <p:cNvSpPr txBox="1">
            <a:spLocks noGrp="1"/>
          </p:cNvSpPr>
          <p:nvPr>
            <p:ph type="body" idx="4294967295"/>
          </p:nvPr>
        </p:nvSpPr>
        <p:spPr>
          <a:xfrm>
            <a:off x="4280099" y="4249843"/>
            <a:ext cx="20605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Poppins Medium"/>
                <a:ea typeface="Poppins Medium"/>
                <a:cs typeface="Poppins Medium"/>
                <a:sym typeface="Poppins Medium"/>
              </a:rPr>
              <a:t>What</a:t>
            </a:r>
            <a:endParaRPr sz="2667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1" name="Google Shape;831;p48"/>
          <p:cNvSpPr txBox="1">
            <a:spLocks noGrp="1"/>
          </p:cNvSpPr>
          <p:nvPr>
            <p:ph type="body" idx="4294967295"/>
          </p:nvPr>
        </p:nvSpPr>
        <p:spPr>
          <a:xfrm>
            <a:off x="8048507" y="4876448"/>
            <a:ext cx="2838450" cy="5764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" sz="2000" u="sng" dirty="0">
                <a:latin typeface="Arial" panose="020B0604020202020204" pitchFamily="34" charset="0"/>
                <a:cs typeface="Arial" panose="020B0604020202020204" pitchFamily="34" charset="0"/>
              </a:rPr>
              <a:t>…by when?</a:t>
            </a:r>
            <a:endParaRPr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2" name="Google Shape;832;p48"/>
          <p:cNvSpPr txBox="1">
            <a:spLocks noGrp="1"/>
          </p:cNvSpPr>
          <p:nvPr>
            <p:ph type="body" idx="4294967295"/>
          </p:nvPr>
        </p:nvSpPr>
        <p:spPr>
          <a:xfrm>
            <a:off x="8143461" y="4249843"/>
            <a:ext cx="1603375" cy="59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ctr">
              <a:buNone/>
            </a:pPr>
            <a:r>
              <a:rPr lang="en" sz="2667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When</a:t>
            </a:r>
            <a:endParaRPr sz="2667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833" name="Google Shape;833;p48"/>
          <p:cNvSpPr txBox="1">
            <a:spLocks noGrp="1"/>
          </p:cNvSpPr>
          <p:nvPr>
            <p:ph type="body" idx="4294967295"/>
          </p:nvPr>
        </p:nvSpPr>
        <p:spPr>
          <a:xfrm>
            <a:off x="8435975" y="584200"/>
            <a:ext cx="3756025" cy="7381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000" dirty="0">
                <a:latin typeface="Arial"/>
                <a:cs typeface="Arial"/>
              </a:rPr>
              <a:t>Specifies three features:</a:t>
            </a:r>
          </a:p>
        </p:txBody>
      </p:sp>
      <p:sp>
        <p:nvSpPr>
          <p:cNvPr id="821" name="Google Shape;821;p48"/>
          <p:cNvSpPr/>
          <p:nvPr/>
        </p:nvSpPr>
        <p:spPr>
          <a:xfrm>
            <a:off x="2298783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1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sp>
        <p:nvSpPr>
          <p:cNvPr id="820" name="Google Shape;820;p48"/>
          <p:cNvSpPr/>
          <p:nvPr/>
        </p:nvSpPr>
        <p:spPr>
          <a:xfrm>
            <a:off x="4192415" y="1883788"/>
            <a:ext cx="3756800" cy="13468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2" name="Google Shape;822;p48"/>
          <p:cNvSpPr/>
          <p:nvPr/>
        </p:nvSpPr>
        <p:spPr>
          <a:xfrm>
            <a:off x="5902151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2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sp>
        <p:nvSpPr>
          <p:cNvPr id="823" name="Google Shape;823;p48"/>
          <p:cNvSpPr/>
          <p:nvPr/>
        </p:nvSpPr>
        <p:spPr>
          <a:xfrm>
            <a:off x="9467732" y="4365133"/>
            <a:ext cx="381200" cy="3812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  <a:sym typeface="Arial"/>
              </a:rPr>
              <a:t>3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20B0604020202020204" charset="0"/>
              <a:ea typeface="+mn-ea"/>
              <a:cs typeface="Poppins Medium" panose="020B0604020202020204" charset="0"/>
              <a:sym typeface="Arial"/>
            </a:endParaRPr>
          </a:p>
        </p:txBody>
      </p:sp>
      <p:cxnSp>
        <p:nvCxnSpPr>
          <p:cNvPr id="824" name="Google Shape;824;p48"/>
          <p:cNvCxnSpPr>
            <a:cxnSpLocks/>
            <a:stCxn id="820" idx="1"/>
            <a:endCxn id="821" idx="0"/>
          </p:cNvCxnSpPr>
          <p:nvPr/>
        </p:nvCxnSpPr>
        <p:spPr>
          <a:xfrm rot="5400000">
            <a:off x="3712827" y="2007144"/>
            <a:ext cx="1134545" cy="358143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25" name="Google Shape;825;p48"/>
          <p:cNvCxnSpPr>
            <a:cxnSpLocks/>
            <a:stCxn id="820" idx="1"/>
            <a:endCxn id="823" idx="0"/>
          </p:cNvCxnSpPr>
          <p:nvPr/>
        </p:nvCxnSpPr>
        <p:spPr>
          <a:xfrm rot="16200000" flipH="1">
            <a:off x="7297301" y="2004101"/>
            <a:ext cx="1134545" cy="358751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48"/>
          <p:cNvCxnSpPr>
            <a:endCxn id="822" idx="0"/>
          </p:cNvCxnSpPr>
          <p:nvPr/>
        </p:nvCxnSpPr>
        <p:spPr>
          <a:xfrm>
            <a:off x="6092751" y="3000333"/>
            <a:ext cx="0" cy="1364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" name="Google Shape;656;p43">
            <a:extLst>
              <a:ext uri="{FF2B5EF4-FFF2-40B4-BE49-F238E27FC236}">
                <a16:creationId xmlns:a16="http://schemas.microsoft.com/office/drawing/2014/main" id="{7E51F809-C591-462B-A23C-910E8AE7B7D5}"/>
              </a:ext>
            </a:extLst>
          </p:cNvPr>
          <p:cNvSpPr/>
          <p:nvPr/>
        </p:nvSpPr>
        <p:spPr>
          <a:xfrm>
            <a:off x="1151419" y="1313063"/>
            <a:ext cx="2391046" cy="2129753"/>
          </a:xfrm>
          <a:prstGeom prst="ellipse">
            <a:avLst/>
          </a:prstGeom>
          <a:noFill/>
          <a:ln w="952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671;p43">
            <a:extLst>
              <a:ext uri="{FF2B5EF4-FFF2-40B4-BE49-F238E27FC236}">
                <a16:creationId xmlns:a16="http://schemas.microsoft.com/office/drawing/2014/main" id="{B8CB9A2A-AF97-48EC-A307-A2730EFB0387}"/>
              </a:ext>
            </a:extLst>
          </p:cNvPr>
          <p:cNvSpPr txBox="1">
            <a:spLocks/>
          </p:cNvSpPr>
          <p:nvPr/>
        </p:nvSpPr>
        <p:spPr>
          <a:xfrm>
            <a:off x="1603375" y="2005792"/>
            <a:ext cx="1748490" cy="90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Foundation for all you do as a team</a:t>
            </a:r>
          </a:p>
        </p:txBody>
      </p:sp>
      <p:sp>
        <p:nvSpPr>
          <p:cNvPr id="24" name="Google Shape;656;p43">
            <a:extLst>
              <a:ext uri="{FF2B5EF4-FFF2-40B4-BE49-F238E27FC236}">
                <a16:creationId xmlns:a16="http://schemas.microsoft.com/office/drawing/2014/main" id="{3FB78F32-D077-465D-A319-ACDC8F2EE292}"/>
              </a:ext>
            </a:extLst>
          </p:cNvPr>
          <p:cNvSpPr/>
          <p:nvPr/>
        </p:nvSpPr>
        <p:spPr>
          <a:xfrm>
            <a:off x="8945149" y="1405128"/>
            <a:ext cx="2023872" cy="2023872"/>
          </a:xfrm>
          <a:prstGeom prst="ellipse">
            <a:avLst/>
          </a:prstGeom>
          <a:noFill/>
          <a:ln w="952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A79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671;p43">
            <a:extLst>
              <a:ext uri="{FF2B5EF4-FFF2-40B4-BE49-F238E27FC236}">
                <a16:creationId xmlns:a16="http://schemas.microsoft.com/office/drawing/2014/main" id="{2E754D5D-BA52-4068-932F-AB29D1702A2E}"/>
              </a:ext>
            </a:extLst>
          </p:cNvPr>
          <p:cNvSpPr txBox="1">
            <a:spLocks/>
          </p:cNvSpPr>
          <p:nvPr/>
        </p:nvSpPr>
        <p:spPr>
          <a:xfrm>
            <a:off x="8945149" y="2005792"/>
            <a:ext cx="2023872" cy="82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Vital for achieving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27D32-A47A-4C5B-8C39-00332E12DE4E}"/>
              </a:ext>
            </a:extLst>
          </p:cNvPr>
          <p:cNvSpPr txBox="1"/>
          <p:nvPr/>
        </p:nvSpPr>
        <p:spPr>
          <a:xfrm>
            <a:off x="674557" y="6019800"/>
            <a:ext cx="111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Action Planning:  The process of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organizing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resources to enable individuals to engage in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activities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designed to achieve specific and important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outcomes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A01E2-40CF-DC4B-B520-5338D2218773}"/>
              </a:ext>
            </a:extLst>
          </p:cNvPr>
          <p:cNvSpPr txBox="1"/>
          <p:nvPr/>
        </p:nvSpPr>
        <p:spPr>
          <a:xfrm>
            <a:off x="5291062" y="2192951"/>
            <a:ext cx="187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Plan</a:t>
            </a:r>
          </a:p>
        </p:txBody>
      </p:sp>
    </p:spTree>
    <p:extLst>
      <p:ext uri="{BB962C8B-B14F-4D97-AF65-F5344CB8AC3E}">
        <p14:creationId xmlns:p14="http://schemas.microsoft.com/office/powerpoint/2010/main" val="193979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TIER 1 TEAM PROFILE AND MEETING SCHEDULE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0485" y="2118666"/>
            <a:ext cx="5505450" cy="380523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Team Profile and Meeting Schedule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with your team and upload to your schools assigned Google Folder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867" dirty="0">
                <a:solidFill>
                  <a:schemeClr val="bg1"/>
                </a:solidFill>
              </a:rPr>
              <a:t>			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3" name="Google Shape;1577;p61">
            <a:extLst>
              <a:ext uri="{FF2B5EF4-FFF2-40B4-BE49-F238E27FC236}">
                <a16:creationId xmlns:a16="http://schemas.microsoft.com/office/drawing/2014/main" id="{1774CCB5-648D-4F94-8B1E-4C8C3457245F}"/>
              </a:ext>
            </a:extLst>
          </p:cNvPr>
          <p:cNvSpPr/>
          <p:nvPr/>
        </p:nvSpPr>
        <p:spPr>
          <a:xfrm rot="14329451">
            <a:off x="4110399" y="5713871"/>
            <a:ext cx="230797" cy="146672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BD6788-D659-5738-F722-2D735221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4381" y="1290371"/>
            <a:ext cx="4098500" cy="55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ACTION PLAN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0485" y="2118666"/>
            <a:ext cx="5505450" cy="380523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 the action plan templates, selecting one for your team to use as a foundation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share access to documents with your team members? (Google Docs, School Common Drive, SharePoint)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867" dirty="0">
                <a:solidFill>
                  <a:schemeClr val="bg1"/>
                </a:solidFill>
              </a:rPr>
              <a:t>			</a:t>
            </a: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  <a:p>
            <a:pPr marL="203195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sz="1867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3" name="Google Shape;1577;p61">
            <a:extLst>
              <a:ext uri="{FF2B5EF4-FFF2-40B4-BE49-F238E27FC236}">
                <a16:creationId xmlns:a16="http://schemas.microsoft.com/office/drawing/2014/main" id="{1774CCB5-648D-4F94-8B1E-4C8C3457245F}"/>
              </a:ext>
            </a:extLst>
          </p:cNvPr>
          <p:cNvSpPr/>
          <p:nvPr/>
        </p:nvSpPr>
        <p:spPr>
          <a:xfrm rot="14329451">
            <a:off x="4110399" y="5713871"/>
            <a:ext cx="230797" cy="146672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BD6788-D659-5738-F722-2D735221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3484" y="1827862"/>
            <a:ext cx="5995034" cy="47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D0FC-0556-F94B-ED3C-C348DEFA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 Self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E1E7F-4F2C-51F2-674D-6F43F0BC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61" y="1409850"/>
            <a:ext cx="4989269" cy="50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Intro to Coaching</a:t>
            </a:r>
            <a:endParaRPr lang="en-US" sz="37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7732" y="1209330"/>
            <a:ext cx="8389068" cy="4350232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Download and complete the Coach Self Assessment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with your Co-Coach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one strength you have to support your work in this role.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support do you need to do this work?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questions do you have related to your role?</a:t>
            </a:r>
          </a:p>
          <a:p>
            <a:pPr marL="186262" indent="0">
              <a:buNone/>
            </a:pPr>
            <a:endParaRPr lang="en-US" sz="2800" dirty="0"/>
          </a:p>
          <a:p>
            <a:pPr marL="643462" indent="-457200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9290636" y="3245484"/>
            <a:ext cx="1568845" cy="1308752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10268941" y="2469949"/>
            <a:ext cx="1562271" cy="2087165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606800" y="2325503"/>
            <a:ext cx="1639602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08140" y="5660449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7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489361" y="480492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955594" y="5824139"/>
            <a:ext cx="4425800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Independent Jot / Coach Chat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50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4800" b="1" dirty="0">
                <a:latin typeface="Arial"/>
                <a:cs typeface="Arial"/>
              </a:rPr>
            </a:br>
            <a:r>
              <a:rPr lang="en-US" sz="4800" b="1" dirty="0">
                <a:latin typeface="Arial"/>
                <a:cs typeface="Arial"/>
              </a:rPr>
              <a:t>PBIS APPS – Teach By Design</a:t>
            </a:r>
            <a:br>
              <a:rPr lang="en-US" sz="4800" b="1" dirty="0">
                <a:latin typeface="Arial"/>
                <a:cs typeface="Arial"/>
              </a:rPr>
            </a:b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CB4E-B3D3-07DB-458E-476A5FA3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Teaming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8B2B2-0225-F2AC-7C17-8C8FE868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20" y="1386661"/>
            <a:ext cx="5329280" cy="532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79D38-3A09-846F-8CC1-49DD863D4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349" y="1386661"/>
            <a:ext cx="4332561" cy="53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8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Intro to Coaching</a:t>
            </a:r>
            <a:endParaRPr lang="en-US" sz="37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1505" y="1310217"/>
            <a:ext cx="6559976" cy="4350232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and read one of the articles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out one thing that resonated with you</a:t>
            </a:r>
          </a:p>
          <a:p>
            <a:pPr marL="186262" indent="0">
              <a:buNone/>
            </a:pPr>
            <a:endParaRPr lang="en-US" sz="2800" dirty="0"/>
          </a:p>
          <a:p>
            <a:pPr marL="643462" indent="-457200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9290636" y="3245484"/>
            <a:ext cx="1568845" cy="1308752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10268941" y="2469949"/>
            <a:ext cx="1562271" cy="2087165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8606800" y="2325503"/>
            <a:ext cx="1639602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212484" y="5660449"/>
            <a:ext cx="1797431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7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489361" y="480492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955594" y="5824139"/>
            <a:ext cx="4425800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Independent  Read</a:t>
            </a: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203195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42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68838" y="1901458"/>
            <a:ext cx="6522058" cy="1755600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Gaining input for your matrix from all interested parties: Staff, Students, &amp; Families</a:t>
            </a:r>
          </a:p>
        </p:txBody>
      </p:sp>
    </p:spTree>
    <p:extLst>
      <p:ext uri="{BB962C8B-B14F-4D97-AF65-F5344CB8AC3E}">
        <p14:creationId xmlns:p14="http://schemas.microsoft.com/office/powerpoint/2010/main" val="219762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96883-7AB1-7246-BB29-3D61F82B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69" y="856082"/>
            <a:ext cx="9378000" cy="2847237"/>
          </a:xfrm>
        </p:spPr>
        <p:txBody>
          <a:bodyPr/>
          <a:lstStyle/>
          <a:p>
            <a:pPr algn="ctr"/>
            <a:r>
              <a:rPr lang="en-US"/>
              <a:t>Your team and staff have identified </a:t>
            </a:r>
            <a:br>
              <a:rPr lang="en-US"/>
            </a:br>
            <a:r>
              <a:rPr lang="en-US"/>
              <a:t>school-wide expectations and developed a matrix...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ABEC2-E388-1847-99D0-F466B1B89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865419" y="2866388"/>
            <a:ext cx="3861612" cy="4024063"/>
          </a:xfrm>
          <a:prstGeom prst="diamond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DBBC42-EB05-4348-A014-737089F3BC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607">
            <a:off x="566380" y="3050699"/>
            <a:ext cx="2239343" cy="2665885"/>
          </a:xfrm>
          <a:prstGeom prst="rect">
            <a:avLst/>
          </a:prstGeom>
          <a:ln w="38100">
            <a:noFill/>
          </a:ln>
        </p:spPr>
      </p:pic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083F02D3-D1CE-2343-A5D3-0D44315B4B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214">
            <a:off x="8340849" y="3466103"/>
            <a:ext cx="3173205" cy="237934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9729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3DC49E-2617-A393-4A93-DCB1E4F9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9" y="327716"/>
            <a:ext cx="11502640" cy="845600"/>
          </a:xfrm>
        </p:spPr>
        <p:txBody>
          <a:bodyPr/>
          <a:lstStyle/>
          <a:p>
            <a:r>
              <a:rPr lang="en-US" dirty="0"/>
              <a:t>Getting Feedback on your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AD1D3-8C94-AE72-9A9D-BBE547C77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095" y="1569100"/>
            <a:ext cx="6145113" cy="455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FB478-D5B8-BC8E-FC14-5DC58A32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4" y="2100649"/>
            <a:ext cx="5601383" cy="3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D0C2D-9B16-8D45-B69E-43A62E21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48590"/>
            <a:ext cx="7334673" cy="845600"/>
          </a:xfrm>
        </p:spPr>
        <p:txBody>
          <a:bodyPr/>
          <a:lstStyle/>
          <a:p>
            <a:r>
              <a:rPr lang="en-US" sz="2800" dirty="0"/>
              <a:t>Determine if the expectations and matrix fit your school community!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C7A44-15A9-5641-904F-034F09B1A232}"/>
              </a:ext>
            </a:extLst>
          </p:cNvPr>
          <p:cNvSpPr txBox="1"/>
          <p:nvPr/>
        </p:nvSpPr>
        <p:spPr>
          <a:xfrm>
            <a:off x="17414" y="1804758"/>
            <a:ext cx="9237422" cy="273921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 input to guide our work helps with...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buy-in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our supports reflect each member of our school community (students, parents, community members).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 different perspectives and cultural values are considered.</a:t>
            </a:r>
          </a:p>
        </p:txBody>
      </p:sp>
      <p:pic>
        <p:nvPicPr>
          <p:cNvPr id="7" name="Picture 2" descr="Resources Archive - RTI Center">
            <a:extLst>
              <a:ext uri="{FF2B5EF4-FFF2-40B4-BE49-F238E27FC236}">
                <a16:creationId xmlns:a16="http://schemas.microsoft.com/office/drawing/2014/main" id="{FB2D8CAF-7E39-4F4F-9251-6821E36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245" y="3412718"/>
            <a:ext cx="2661650" cy="344528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919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E4390-A31D-AD4F-81C1-53E1BFA60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4" y="1413164"/>
            <a:ext cx="11297358" cy="5034051"/>
          </a:xfrm>
          <a:prstGeom prst="rect">
            <a:avLst/>
          </a:prstGeom>
        </p:spPr>
      </p:pic>
      <p:sp>
        <p:nvSpPr>
          <p:cNvPr id="8" name="Document 7">
            <a:extLst>
              <a:ext uri="{FF2B5EF4-FFF2-40B4-BE49-F238E27FC236}">
                <a16:creationId xmlns:a16="http://schemas.microsoft.com/office/drawing/2014/main" id="{424E41E5-FB93-434F-9E6B-64B39A930460}"/>
              </a:ext>
            </a:extLst>
          </p:cNvPr>
          <p:cNvSpPr/>
          <p:nvPr/>
        </p:nvSpPr>
        <p:spPr>
          <a:xfrm>
            <a:off x="9615055" y="3782290"/>
            <a:ext cx="2576944" cy="320992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survey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families/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840F6-1EE7-9C4B-9E42-A395B81D4C1C}"/>
              </a:ext>
            </a:extLst>
          </p:cNvPr>
          <p:cNvSpPr txBox="1"/>
          <p:nvPr/>
        </p:nvSpPr>
        <p:spPr>
          <a:xfrm>
            <a:off x="1112173" y="129878"/>
            <a:ext cx="109236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existing expectations based on fit with values and needs of families and students</a:t>
            </a:r>
          </a:p>
        </p:txBody>
      </p:sp>
    </p:spTree>
    <p:extLst>
      <p:ext uri="{BB962C8B-B14F-4D97-AF65-F5344CB8AC3E}">
        <p14:creationId xmlns:p14="http://schemas.microsoft.com/office/powerpoint/2010/main" val="3649326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B840F6-1EE7-9C4B-9E42-A395B81D4C1C}"/>
              </a:ext>
            </a:extLst>
          </p:cNvPr>
          <p:cNvSpPr txBox="1"/>
          <p:nvPr/>
        </p:nvSpPr>
        <p:spPr>
          <a:xfrm>
            <a:off x="1013319" y="253445"/>
            <a:ext cx="7976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existing expectations based on fit with values and needs of staff, students, &amp; families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B9426-EA1F-6049-9A2C-1CCCBD65E7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10" y="2029891"/>
            <a:ext cx="11537026" cy="469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21733-16D6-3149-AA36-735899973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10" y="2029890"/>
            <a:ext cx="11537026" cy="4698231"/>
          </a:xfrm>
          <a:prstGeom prst="rect">
            <a:avLst/>
          </a:prstGeom>
        </p:spPr>
      </p:pic>
      <p:sp>
        <p:nvSpPr>
          <p:cNvPr id="8" name="Document 7">
            <a:extLst>
              <a:ext uri="{FF2B5EF4-FFF2-40B4-BE49-F238E27FC236}">
                <a16:creationId xmlns:a16="http://schemas.microsoft.com/office/drawing/2014/main" id="{424E41E5-FB93-434F-9E6B-64B39A930460}"/>
              </a:ext>
            </a:extLst>
          </p:cNvPr>
          <p:cNvSpPr/>
          <p:nvPr/>
        </p:nvSpPr>
        <p:spPr>
          <a:xfrm>
            <a:off x="10238508" y="38967"/>
            <a:ext cx="1963535" cy="199092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Gather student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7185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17B35-9671-5D4A-B08F-35C7BBA562D9}"/>
              </a:ext>
            </a:extLst>
          </p:cNvPr>
          <p:cNvSpPr txBox="1"/>
          <p:nvPr/>
        </p:nvSpPr>
        <p:spPr>
          <a:xfrm>
            <a:off x="1283450" y="355982"/>
            <a:ext cx="9625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Revise expectations and matrix based on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B17DE-570A-E24E-B31E-FC7E6194053A}"/>
              </a:ext>
            </a:extLst>
          </p:cNvPr>
          <p:cNvSpPr txBox="1"/>
          <p:nvPr/>
        </p:nvSpPr>
        <p:spPr>
          <a:xfrm>
            <a:off x="881668" y="1549982"/>
            <a:ext cx="10428664" cy="480131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Summarize the information you collected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whether the existing expectations are valued by stakeholders.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they are, move to creating lesson plans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2C7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not, generate options for new expectations or specific examples for the matrix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92C7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20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17B35-9671-5D4A-B08F-35C7BBA562D9}"/>
              </a:ext>
            </a:extLst>
          </p:cNvPr>
          <p:cNvSpPr txBox="1"/>
          <p:nvPr/>
        </p:nvSpPr>
        <p:spPr>
          <a:xfrm>
            <a:off x="1112173" y="190831"/>
            <a:ext cx="104286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 new options for expectations and matrix based on critical features (guidelines)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EF06C-A3B7-984F-81D1-5C06483CC035}"/>
              </a:ext>
            </a:extLst>
          </p:cNvPr>
          <p:cNvSpPr txBox="1">
            <a:spLocks/>
          </p:cNvSpPr>
          <p:nvPr/>
        </p:nvSpPr>
        <p:spPr>
          <a:xfrm>
            <a:off x="303779" y="1696456"/>
            <a:ext cx="11237057" cy="43302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Linked to social culture of school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Appropriate cultural &amp; contextual fit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Considerate of social skills that already exist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3-5 in number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1-3 words per expectation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Positively Stated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Supportive of academic achievement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Comprehensive in scope</a:t>
            </a: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  <a:p>
            <a:pPr marL="482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Britannic Bold" pitchFamily="-108" charset="0"/>
                <a:cs typeface="Britannic Bold" pitchFamily="-108" charset="0"/>
                <a:sym typeface="Arial"/>
              </a:rPr>
              <a:t>Mutually exclusive (minimal overlap)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73">
                  <a:lumMod val="50000"/>
                </a:srgbClr>
              </a:buClr>
              <a:buSzTx/>
              <a:buFont typeface="Wingdings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Britannic Bold" pitchFamily="-108" charset="0"/>
              <a:cs typeface="Britannic Bold" pitchFamily="-10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38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10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traight Connector 3">
            <a:extLst>
              <a:ext uri="{FF2B5EF4-FFF2-40B4-BE49-F238E27FC236}">
                <a16:creationId xmlns:a16="http://schemas.microsoft.com/office/drawing/2014/main" id="{667B720B-2BA3-6442-99F4-7A7F06002E27}"/>
              </a:ext>
            </a:extLst>
          </p:cNvPr>
          <p:cNvSpPr/>
          <p:nvPr/>
        </p:nvSpPr>
        <p:spPr>
          <a:xfrm>
            <a:off x="8276890" y="3313814"/>
            <a:ext cx="1114537" cy="1279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007439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E429D-4E64-F540-BFEC-D9ED297F7868}"/>
              </a:ext>
            </a:extLst>
          </p:cNvPr>
          <p:cNvSpPr txBox="1"/>
          <p:nvPr/>
        </p:nvSpPr>
        <p:spPr>
          <a:xfrm>
            <a:off x="1759527" y="2701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1C51D-A237-B44C-B72D-D90861645FE2}"/>
              </a:ext>
            </a:extLst>
          </p:cNvPr>
          <p:cNvSpPr txBox="1"/>
          <p:nvPr/>
        </p:nvSpPr>
        <p:spPr>
          <a:xfrm>
            <a:off x="1112173" y="316704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on revised expectations and matrix</a:t>
            </a:r>
          </a:p>
        </p:txBody>
      </p:sp>
      <p:grpSp>
        <p:nvGrpSpPr>
          <p:cNvPr id="7" name="Google Shape;16036;p73">
            <a:extLst>
              <a:ext uri="{FF2B5EF4-FFF2-40B4-BE49-F238E27FC236}">
                <a16:creationId xmlns:a16="http://schemas.microsoft.com/office/drawing/2014/main" id="{4E7E87CA-D52A-034F-81B4-A1DC96EC74CC}"/>
              </a:ext>
            </a:extLst>
          </p:cNvPr>
          <p:cNvGrpSpPr/>
          <p:nvPr/>
        </p:nvGrpSpPr>
        <p:grpSpPr>
          <a:xfrm>
            <a:off x="156205" y="2611161"/>
            <a:ext cx="2065453" cy="1500694"/>
            <a:chOff x="1798763" y="3395401"/>
            <a:chExt cx="376185" cy="280448"/>
          </a:xfrm>
        </p:grpSpPr>
        <p:sp>
          <p:nvSpPr>
            <p:cNvPr id="8" name="Google Shape;16037;p73">
              <a:extLst>
                <a:ext uri="{FF2B5EF4-FFF2-40B4-BE49-F238E27FC236}">
                  <a16:creationId xmlns:a16="http://schemas.microsoft.com/office/drawing/2014/main" id="{DB2C4383-D8BC-A343-ADDD-0DB78D7AF03C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38;p73">
              <a:extLst>
                <a:ext uri="{FF2B5EF4-FFF2-40B4-BE49-F238E27FC236}">
                  <a16:creationId xmlns:a16="http://schemas.microsoft.com/office/drawing/2014/main" id="{7BE80AAC-AA8E-1248-9F30-E0A5A3B26558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39;p73">
              <a:extLst>
                <a:ext uri="{FF2B5EF4-FFF2-40B4-BE49-F238E27FC236}">
                  <a16:creationId xmlns:a16="http://schemas.microsoft.com/office/drawing/2014/main" id="{7E536477-108D-5E40-AD61-829A18D62B93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0;p73">
              <a:extLst>
                <a:ext uri="{FF2B5EF4-FFF2-40B4-BE49-F238E27FC236}">
                  <a16:creationId xmlns:a16="http://schemas.microsoft.com/office/drawing/2014/main" id="{9A09CA7F-C217-B44E-8ED2-5F4E4F4C347E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1;p73">
              <a:extLst>
                <a:ext uri="{FF2B5EF4-FFF2-40B4-BE49-F238E27FC236}">
                  <a16:creationId xmlns:a16="http://schemas.microsoft.com/office/drawing/2014/main" id="{53A2A46E-2BA5-1645-8D26-A5C761D2B3D3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2;p73">
              <a:extLst>
                <a:ext uri="{FF2B5EF4-FFF2-40B4-BE49-F238E27FC236}">
                  <a16:creationId xmlns:a16="http://schemas.microsoft.com/office/drawing/2014/main" id="{8F843E9E-C4D1-B444-8815-8F215EF4137D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3;p73">
              <a:extLst>
                <a:ext uri="{FF2B5EF4-FFF2-40B4-BE49-F238E27FC236}">
                  <a16:creationId xmlns:a16="http://schemas.microsoft.com/office/drawing/2014/main" id="{A41F9F83-6442-6846-AC8D-D62A97647E45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4;p73">
              <a:extLst>
                <a:ext uri="{FF2B5EF4-FFF2-40B4-BE49-F238E27FC236}">
                  <a16:creationId xmlns:a16="http://schemas.microsoft.com/office/drawing/2014/main" id="{9029A3B4-9BA3-6542-B8A7-383D73FD05BE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5;p73">
              <a:extLst>
                <a:ext uri="{FF2B5EF4-FFF2-40B4-BE49-F238E27FC236}">
                  <a16:creationId xmlns:a16="http://schemas.microsoft.com/office/drawing/2014/main" id="{DDE64851-F8A9-2B4F-8503-20C577CB6A72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46;p73">
              <a:extLst>
                <a:ext uri="{FF2B5EF4-FFF2-40B4-BE49-F238E27FC236}">
                  <a16:creationId xmlns:a16="http://schemas.microsoft.com/office/drawing/2014/main" id="{7B1F1E6B-53FF-1D44-B27D-EE5C4CC4D9EF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47;p73">
              <a:extLst>
                <a:ext uri="{FF2B5EF4-FFF2-40B4-BE49-F238E27FC236}">
                  <a16:creationId xmlns:a16="http://schemas.microsoft.com/office/drawing/2014/main" id="{110FD80A-F09E-4548-AF4D-DD686E139BA6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48;p73">
              <a:extLst>
                <a:ext uri="{FF2B5EF4-FFF2-40B4-BE49-F238E27FC236}">
                  <a16:creationId xmlns:a16="http://schemas.microsoft.com/office/drawing/2014/main" id="{E5A798EE-FF83-A841-B023-D68EB0D95095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49;p73">
              <a:extLst>
                <a:ext uri="{FF2B5EF4-FFF2-40B4-BE49-F238E27FC236}">
                  <a16:creationId xmlns:a16="http://schemas.microsoft.com/office/drawing/2014/main" id="{A4CB665D-40BF-4142-945C-0640953C1BBC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0;p73">
              <a:extLst>
                <a:ext uri="{FF2B5EF4-FFF2-40B4-BE49-F238E27FC236}">
                  <a16:creationId xmlns:a16="http://schemas.microsoft.com/office/drawing/2014/main" id="{CAB2D24F-6F33-D24C-8ABA-8C6510D69A55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1;p73">
              <a:extLst>
                <a:ext uri="{FF2B5EF4-FFF2-40B4-BE49-F238E27FC236}">
                  <a16:creationId xmlns:a16="http://schemas.microsoft.com/office/drawing/2014/main" id="{2D0B9CEE-76AC-474A-9D6E-2C169FEF4591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2;p73">
              <a:extLst>
                <a:ext uri="{FF2B5EF4-FFF2-40B4-BE49-F238E27FC236}">
                  <a16:creationId xmlns:a16="http://schemas.microsoft.com/office/drawing/2014/main" id="{DC7A2022-FAE9-EE48-9AC7-13497272907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3;p73">
              <a:extLst>
                <a:ext uri="{FF2B5EF4-FFF2-40B4-BE49-F238E27FC236}">
                  <a16:creationId xmlns:a16="http://schemas.microsoft.com/office/drawing/2014/main" id="{3A50919E-93F9-B948-993F-0F21015B890A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4;p73">
              <a:extLst>
                <a:ext uri="{FF2B5EF4-FFF2-40B4-BE49-F238E27FC236}">
                  <a16:creationId xmlns:a16="http://schemas.microsoft.com/office/drawing/2014/main" id="{4BED6398-5E29-164B-86D8-5B272643839B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5;p73">
              <a:extLst>
                <a:ext uri="{FF2B5EF4-FFF2-40B4-BE49-F238E27FC236}">
                  <a16:creationId xmlns:a16="http://schemas.microsoft.com/office/drawing/2014/main" id="{91672E57-5262-D44C-9E04-BFF9FA562DE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56;p73">
              <a:extLst>
                <a:ext uri="{FF2B5EF4-FFF2-40B4-BE49-F238E27FC236}">
                  <a16:creationId xmlns:a16="http://schemas.microsoft.com/office/drawing/2014/main" id="{5328D68D-2A59-1C40-8D00-C6331221FA3F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57;p73">
              <a:extLst>
                <a:ext uri="{FF2B5EF4-FFF2-40B4-BE49-F238E27FC236}">
                  <a16:creationId xmlns:a16="http://schemas.microsoft.com/office/drawing/2014/main" id="{3E2E5018-1DBE-B14A-92CC-6C8EA4455C8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58;p73">
              <a:extLst>
                <a:ext uri="{FF2B5EF4-FFF2-40B4-BE49-F238E27FC236}">
                  <a16:creationId xmlns:a16="http://schemas.microsoft.com/office/drawing/2014/main" id="{4230206F-8619-424B-A5A7-6ECCD451D73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59;p73">
              <a:extLst>
                <a:ext uri="{FF2B5EF4-FFF2-40B4-BE49-F238E27FC236}">
                  <a16:creationId xmlns:a16="http://schemas.microsoft.com/office/drawing/2014/main" id="{E5001D22-E5A2-5347-9EB5-0401050FBEAC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0;p73">
              <a:extLst>
                <a:ext uri="{FF2B5EF4-FFF2-40B4-BE49-F238E27FC236}">
                  <a16:creationId xmlns:a16="http://schemas.microsoft.com/office/drawing/2014/main" id="{E79E0867-74EF-2F48-B0D3-D1A117F7E0F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61;p73">
              <a:extLst>
                <a:ext uri="{FF2B5EF4-FFF2-40B4-BE49-F238E27FC236}">
                  <a16:creationId xmlns:a16="http://schemas.microsoft.com/office/drawing/2014/main" id="{EC4E6182-DAB0-514E-850D-741CA7C56A28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62;p73">
              <a:extLst>
                <a:ext uri="{FF2B5EF4-FFF2-40B4-BE49-F238E27FC236}">
                  <a16:creationId xmlns:a16="http://schemas.microsoft.com/office/drawing/2014/main" id="{FD400E39-718D-E542-8F1B-7C99B39D603D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63;p73">
              <a:extLst>
                <a:ext uri="{FF2B5EF4-FFF2-40B4-BE49-F238E27FC236}">
                  <a16:creationId xmlns:a16="http://schemas.microsoft.com/office/drawing/2014/main" id="{3AC0C2DC-9BFF-F346-B2E0-716FC3243477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4;p73">
              <a:extLst>
                <a:ext uri="{FF2B5EF4-FFF2-40B4-BE49-F238E27FC236}">
                  <a16:creationId xmlns:a16="http://schemas.microsoft.com/office/drawing/2014/main" id="{9E2497FE-16CF-A641-9B63-B45DAE60D4CD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65;p73">
              <a:extLst>
                <a:ext uri="{FF2B5EF4-FFF2-40B4-BE49-F238E27FC236}">
                  <a16:creationId xmlns:a16="http://schemas.microsoft.com/office/drawing/2014/main" id="{5769C72E-DCAA-3D45-942F-768ACD4BFB8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66;p73">
              <a:extLst>
                <a:ext uri="{FF2B5EF4-FFF2-40B4-BE49-F238E27FC236}">
                  <a16:creationId xmlns:a16="http://schemas.microsoft.com/office/drawing/2014/main" id="{9F925A46-2AFD-FA45-982F-7E705233FF5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67;p73">
              <a:extLst>
                <a:ext uri="{FF2B5EF4-FFF2-40B4-BE49-F238E27FC236}">
                  <a16:creationId xmlns:a16="http://schemas.microsoft.com/office/drawing/2014/main" id="{28B26894-FAFB-9C4C-8F9E-FFC59623943B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" name="Google Shape;9682;p69">
            <a:extLst>
              <a:ext uri="{FF2B5EF4-FFF2-40B4-BE49-F238E27FC236}">
                <a16:creationId xmlns:a16="http://schemas.microsoft.com/office/drawing/2014/main" id="{7277E905-CEC2-9A4E-965E-3CB5F2072456}"/>
              </a:ext>
            </a:extLst>
          </p:cNvPr>
          <p:cNvGrpSpPr/>
          <p:nvPr/>
        </p:nvGrpSpPr>
        <p:grpSpPr>
          <a:xfrm>
            <a:off x="913140" y="1821490"/>
            <a:ext cx="2155592" cy="2295489"/>
            <a:chOff x="7159964" y="1971904"/>
            <a:chExt cx="291564" cy="348103"/>
          </a:xfrm>
        </p:grpSpPr>
        <p:sp>
          <p:nvSpPr>
            <p:cNvPr id="40" name="Google Shape;9683;p69">
              <a:extLst>
                <a:ext uri="{FF2B5EF4-FFF2-40B4-BE49-F238E27FC236}">
                  <a16:creationId xmlns:a16="http://schemas.microsoft.com/office/drawing/2014/main" id="{605608B7-E043-864B-9FC1-3A0DA415E65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684;p69">
              <a:extLst>
                <a:ext uri="{FF2B5EF4-FFF2-40B4-BE49-F238E27FC236}">
                  <a16:creationId xmlns:a16="http://schemas.microsoft.com/office/drawing/2014/main" id="{2845D0ED-E55F-4D40-B7D5-0D698A474B08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694;p69">
              <a:extLst>
                <a:ext uri="{FF2B5EF4-FFF2-40B4-BE49-F238E27FC236}">
                  <a16:creationId xmlns:a16="http://schemas.microsoft.com/office/drawing/2014/main" id="{76B6F555-DF49-EA4F-8262-49147D8942F7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695;p69">
              <a:extLst>
                <a:ext uri="{FF2B5EF4-FFF2-40B4-BE49-F238E27FC236}">
                  <a16:creationId xmlns:a16="http://schemas.microsoft.com/office/drawing/2014/main" id="{02380ACB-8099-6D41-99DE-9993CA9601B1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696;p69">
              <a:extLst>
                <a:ext uri="{FF2B5EF4-FFF2-40B4-BE49-F238E27FC236}">
                  <a16:creationId xmlns:a16="http://schemas.microsoft.com/office/drawing/2014/main" id="{AE214CEA-9DE7-EF4C-B2C5-112BA787437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697;p69">
              <a:extLst>
                <a:ext uri="{FF2B5EF4-FFF2-40B4-BE49-F238E27FC236}">
                  <a16:creationId xmlns:a16="http://schemas.microsoft.com/office/drawing/2014/main" id="{ACBBDAF3-EA52-8845-B449-38038DE14178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698;p69">
              <a:extLst>
                <a:ext uri="{FF2B5EF4-FFF2-40B4-BE49-F238E27FC236}">
                  <a16:creationId xmlns:a16="http://schemas.microsoft.com/office/drawing/2014/main" id="{F3718765-7A2F-A74C-8626-9442992978C6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699;p69">
              <a:extLst>
                <a:ext uri="{FF2B5EF4-FFF2-40B4-BE49-F238E27FC236}">
                  <a16:creationId xmlns:a16="http://schemas.microsoft.com/office/drawing/2014/main" id="{5CADC209-04EF-5C4F-BFEA-55846FA703C7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9700;p69">
              <a:extLst>
                <a:ext uri="{FF2B5EF4-FFF2-40B4-BE49-F238E27FC236}">
                  <a16:creationId xmlns:a16="http://schemas.microsoft.com/office/drawing/2014/main" id="{214BF466-5FCB-1F4F-A012-985267AE8941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9701;p69">
              <a:extLst>
                <a:ext uri="{FF2B5EF4-FFF2-40B4-BE49-F238E27FC236}">
                  <a16:creationId xmlns:a16="http://schemas.microsoft.com/office/drawing/2014/main" id="{4E7A5D1D-EF41-E947-BD37-9E94D4E3DA60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9702;p69">
              <a:extLst>
                <a:ext uri="{FF2B5EF4-FFF2-40B4-BE49-F238E27FC236}">
                  <a16:creationId xmlns:a16="http://schemas.microsoft.com/office/drawing/2014/main" id="{4F600FB1-65BF-BF4D-8574-1D7B1FABE3FA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9703;p69">
              <a:extLst>
                <a:ext uri="{FF2B5EF4-FFF2-40B4-BE49-F238E27FC236}">
                  <a16:creationId xmlns:a16="http://schemas.microsoft.com/office/drawing/2014/main" id="{2CCEE9D2-4088-114A-BA44-4A82CF1F33D1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9704;p69">
              <a:extLst>
                <a:ext uri="{FF2B5EF4-FFF2-40B4-BE49-F238E27FC236}">
                  <a16:creationId xmlns:a16="http://schemas.microsoft.com/office/drawing/2014/main" id="{CC93D253-F2AA-3E42-A663-B812F30AC49D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9705;p69">
              <a:extLst>
                <a:ext uri="{FF2B5EF4-FFF2-40B4-BE49-F238E27FC236}">
                  <a16:creationId xmlns:a16="http://schemas.microsoft.com/office/drawing/2014/main" id="{E1C54A37-36AE-BA41-90B6-BC131F9F29F3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9706;p69">
              <a:extLst>
                <a:ext uri="{FF2B5EF4-FFF2-40B4-BE49-F238E27FC236}">
                  <a16:creationId xmlns:a16="http://schemas.microsoft.com/office/drawing/2014/main" id="{B74A43FA-6004-BE44-B952-25A74C87752F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9707;p69">
              <a:extLst>
                <a:ext uri="{FF2B5EF4-FFF2-40B4-BE49-F238E27FC236}">
                  <a16:creationId xmlns:a16="http://schemas.microsoft.com/office/drawing/2014/main" id="{25B68E89-DC28-6846-BECF-3900840C2DF0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9708;p69">
              <a:extLst>
                <a:ext uri="{FF2B5EF4-FFF2-40B4-BE49-F238E27FC236}">
                  <a16:creationId xmlns:a16="http://schemas.microsoft.com/office/drawing/2014/main" id="{7750E115-DB8A-D142-8BBE-2111CE172B4C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9709;p69">
              <a:extLst>
                <a:ext uri="{FF2B5EF4-FFF2-40B4-BE49-F238E27FC236}">
                  <a16:creationId xmlns:a16="http://schemas.microsoft.com/office/drawing/2014/main" id="{2DC9C987-F02E-E540-90A6-A18EC3FFA05F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9710;p69">
              <a:extLst>
                <a:ext uri="{FF2B5EF4-FFF2-40B4-BE49-F238E27FC236}">
                  <a16:creationId xmlns:a16="http://schemas.microsoft.com/office/drawing/2014/main" id="{E70CF3F5-73B3-9648-AEAD-F327C5E8C887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711;p69">
              <a:extLst>
                <a:ext uri="{FF2B5EF4-FFF2-40B4-BE49-F238E27FC236}">
                  <a16:creationId xmlns:a16="http://schemas.microsoft.com/office/drawing/2014/main" id="{FB5EA6DD-DD66-CC46-A7E0-412D5C7ED1F1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712;p69">
              <a:extLst>
                <a:ext uri="{FF2B5EF4-FFF2-40B4-BE49-F238E27FC236}">
                  <a16:creationId xmlns:a16="http://schemas.microsoft.com/office/drawing/2014/main" id="{677AEB6B-6057-7F4E-ABCC-855F6D4160F5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E921888C-216E-3C4C-9289-C9D74D40EB97}"/>
              </a:ext>
            </a:extLst>
          </p:cNvPr>
          <p:cNvGraphicFramePr/>
          <p:nvPr/>
        </p:nvGraphicFramePr>
        <p:xfrm>
          <a:off x="46254" y="344177"/>
          <a:ext cx="12215019" cy="64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E513DCD2-D0B0-AC47-97AC-1BA6665B713E}"/>
              </a:ext>
            </a:extLst>
          </p:cNvPr>
          <p:cNvSpPr txBox="1"/>
          <p:nvPr/>
        </p:nvSpPr>
        <p:spPr>
          <a:xfrm>
            <a:off x="3435927" y="4391892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Consensus reached?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1371D-7126-B944-9565-C5156BEA0175}"/>
              </a:ext>
            </a:extLst>
          </p:cNvPr>
          <p:cNvSpPr txBox="1"/>
          <p:nvPr/>
        </p:nvSpPr>
        <p:spPr>
          <a:xfrm>
            <a:off x="8011839" y="3540236"/>
            <a:ext cx="168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Difficulty reaching consensus?</a:t>
            </a:r>
          </a:p>
        </p:txBody>
      </p:sp>
    </p:spTree>
    <p:extLst>
      <p:ext uri="{BB962C8B-B14F-4D97-AF65-F5344CB8AC3E}">
        <p14:creationId xmlns:p14="http://schemas.microsoft.com/office/powerpoint/2010/main" val="130091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Input from all parties</a:t>
            </a:r>
            <a:endParaRPr lang="en-US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092" y="1262862"/>
            <a:ext cx="7965265" cy="455930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43462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0612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your Matrix ready for review? Have you followed the guidelines?</a:t>
            </a:r>
          </a:p>
          <a:p>
            <a:pPr marL="700612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you reviewed and solicited input for your Expectations and Matrix with your:</a:t>
            </a:r>
          </a:p>
          <a:p>
            <a:pPr marL="1157812" lvl="1" indent="-51435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157812" lvl="1" indent="-51435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1157812" lvl="1" indent="-51435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do you still need to include? Have you included subgroups?</a:t>
            </a:r>
          </a:p>
          <a:p>
            <a:pPr marL="700612" indent="-514350"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will you share your final matrix?</a:t>
            </a:r>
          </a:p>
          <a:p>
            <a:pPr marL="186262" indent="0">
              <a:buNone/>
            </a:pPr>
            <a:endParaRPr lang="en-US" sz="2800" dirty="0"/>
          </a:p>
          <a:p>
            <a:pPr marL="643462" indent="-457200">
              <a:buClr>
                <a:schemeClr val="bg1"/>
              </a:buClr>
              <a:buSzPct val="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6262" indent="0">
              <a:buNone/>
            </a:pPr>
            <a:endParaRPr lang="en-US" sz="2400" dirty="0"/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8410305" y="2875845"/>
            <a:ext cx="1296953" cy="17322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03062" y="5660449"/>
            <a:ext cx="1906854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  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103062" y="5182741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8420983" y="5795301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Coach Chat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74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/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147662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0" y="160604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HELPFUL RESOURCES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486040" y="2387603"/>
            <a:ext cx="5917041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Hind Vadodara" panose="02000000000000000000" pitchFamily="2" charset="0"/>
                <a:sym typeface="Hind Vadodara"/>
                <a:hlinkClick r:id="rId3"/>
              </a:rPr>
              <a:t>Conducting Leadership Team Meetings Worksheet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Hind Vadodara" panose="02000000000000000000" pitchFamily="2" charset="0"/>
              <a:sym typeface="Hind Vadodara"/>
              <a:hlinkClick r:id="rId4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Hind Vadodara" panose="02000000000000000000" pitchFamily="2" charset="0"/>
                <a:sym typeface="Hind Vadodara"/>
                <a:hlinkClick r:id="rId4"/>
              </a:rPr>
              <a:t>Team Roles Worksheet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Hind Vadodara" panose="02000000000000000000" pitchFamily="2" charset="0"/>
                <a:sym typeface="Hind Vadodara"/>
                <a:hlinkClick r:id="rId5"/>
              </a:rPr>
              <a:t>Sample Meeting Norms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ind Vadodara"/>
                <a:hlinkClick r:id="rId6"/>
              </a:rPr>
              <a:t>Become a Better Team by Solving 3 Common Mistakes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Hind Vadodara" panose="02000000000000000000" pitchFamily="2" charset="0"/>
                <a:sym typeface="Hind Vadodara"/>
                <a:hlinkClick r:id="rId7"/>
              </a:rPr>
              <a:t>Action Plan Templates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Hind Vadodara" panose="02000000000000000000" pitchFamily="2" charset="0"/>
                <a:sym typeface="Hind Vadodara"/>
                <a:hlinkClick r:id="rId8"/>
              </a:rPr>
              <a:t>Tier 1 Action Plan and Team Profile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ind Vadodara"/>
                <a:hlinkClick r:id="rId9"/>
              </a:rPr>
              <a:t>7 Ways to MacGyver Your Action Plans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ind Vadodara"/>
                <a:hlinkClick r:id="rId10"/>
              </a:rPr>
              <a:t>Center on PBIS’ Coaching page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Hind Vadodara"/>
                <a:hlinkClick r:id="rId11"/>
              </a:rPr>
              <a:t>Coaches Self Assessment Survey – Tier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300710" y="1242589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14" y="1473714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8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083509"/>
              </p:ext>
            </p:extLst>
          </p:nvPr>
        </p:nvGraphicFramePr>
        <p:xfrm>
          <a:off x="1803265" y="1313063"/>
          <a:ext cx="858547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0" y="160604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HELPFUL RESOURCES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486040" y="2387603"/>
            <a:ext cx="5917041" cy="27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RESOURCES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3"/>
              </a:rPr>
              <a:t>Conducting Leadership Team Meetings Worksheet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  <a:hlinkClick r:id="rId4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4"/>
              </a:rPr>
              <a:t>Team Roles Worksheet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5"/>
              </a:rPr>
              <a:t>Sample Meeting Norms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6"/>
              </a:rPr>
              <a:t>Become a Better Team by Solving 3 Common Mistakes</a:t>
            </a: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cs typeface="Hind Vadodara" panose="02000000000000000000" pitchFamily="2" charset="0"/>
                <a:sym typeface="Hind Vadodara"/>
                <a:hlinkClick r:id="rId7"/>
              </a:rPr>
              <a:t>Action Plan Templates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+mn-lt"/>
              <a:cs typeface="Hind Vadodara" panose="02000000000000000000" pitchFamily="2" charset="0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800" dirty="0">
                <a:solidFill>
                  <a:srgbClr val="00ACC2">
                    <a:lumMod val="40000"/>
                    <a:lumOff val="60000"/>
                  </a:srgbClr>
                </a:solidFill>
                <a:latin typeface="+mn-lt"/>
                <a:cs typeface="Hind Vadodara" panose="02000000000000000000" pitchFamily="2" charset="0"/>
                <a:hlinkClick r:id="rId8"/>
              </a:rPr>
              <a:t>Tier 1 Action Plan and Team Profile</a:t>
            </a:r>
            <a:endParaRPr lang="en-US" sz="1800" dirty="0">
              <a:solidFill>
                <a:srgbClr val="00ACC2">
                  <a:lumMod val="40000"/>
                  <a:lumOff val="60000"/>
                </a:srgbClr>
              </a:solidFill>
              <a:latin typeface="+mn-lt"/>
              <a:cs typeface="Hind Vadodara" panose="02000000000000000000" pitchFamily="2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9"/>
              </a:rPr>
              <a:t>7 Ways to MacGyver Your Action Plans</a:t>
            </a: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10"/>
              </a:rPr>
              <a:t>Center on PBIS’ Coaching page</a:t>
            </a: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r>
              <a:rPr lang="en-US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  <a:hlinkClick r:id="rId11"/>
              </a:rPr>
              <a:t>Coaches Self Assessment Survey – Tier 1</a:t>
            </a: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defRPr/>
            </a:pP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tabLst/>
              <a:defRPr/>
            </a:pPr>
            <a:endParaRPr lang="en-US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CC2">
                  <a:lumMod val="40000"/>
                  <a:lumOff val="60000"/>
                </a:srgbClr>
              </a:solidFill>
              <a:effectLst/>
              <a:uLnTx/>
              <a:uFillTx/>
              <a:latin typeface="Hind Vadodara" panose="02000000000000000000" pitchFamily="2" charset="0"/>
              <a:cs typeface="Hind Vadodara" panose="02000000000000000000" pitchFamily="2" charset="0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300710" y="1242589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3D4D39-9E64-E04E-A2F4-1A820D8641E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14" y="1473714"/>
            <a:ext cx="2550427" cy="3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DBF112-6F40-30EB-E920-67450508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3" y="387195"/>
            <a:ext cx="10113152" cy="84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Tier 1 Year 1 -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SEBAcademy.edc.org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21E27A-F4CA-E578-35B4-F3C3E9C8B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127A3-B5DD-CB35-63F6-AD5ACCA4B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5154" y="1784024"/>
            <a:ext cx="7209434" cy="4258953"/>
          </a:xfrm>
          <a:prstGeom prst="rect">
            <a:avLst/>
          </a:prstGeom>
        </p:spPr>
      </p:pic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D92049DD-A738-9384-16A7-2D0BA627BFF2}"/>
              </a:ext>
            </a:extLst>
          </p:cNvPr>
          <p:cNvSpPr/>
          <p:nvPr/>
        </p:nvSpPr>
        <p:spPr>
          <a:xfrm rot="20512567">
            <a:off x="1583521" y="4971578"/>
            <a:ext cx="3238546" cy="1284268"/>
          </a:xfrm>
          <a:prstGeom prst="flowChartPunchedTape">
            <a:avLst/>
          </a:prstGeom>
          <a:solidFill>
            <a:srgbClr val="FC92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Construction–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D61C5C-6474-95C2-922B-186EC8C6F614}"/>
              </a:ext>
            </a:extLst>
          </p:cNvPr>
          <p:cNvSpPr/>
          <p:nvPr/>
        </p:nvSpPr>
        <p:spPr>
          <a:xfrm>
            <a:off x="6643741" y="4070517"/>
            <a:ext cx="1947366" cy="29823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C7629D-1E95-E80C-182F-A767016B4CD9}"/>
              </a:ext>
            </a:extLst>
          </p:cNvPr>
          <p:cNvSpPr/>
          <p:nvPr/>
        </p:nvSpPr>
        <p:spPr>
          <a:xfrm>
            <a:off x="7903905" y="1944775"/>
            <a:ext cx="867955" cy="3356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B540D-841B-D5A2-FD90-68C0B869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7763" y="1401439"/>
            <a:ext cx="4112089" cy="34974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8D6513-720E-B49C-58E7-B6A1DF7E1F35}"/>
              </a:ext>
            </a:extLst>
          </p:cNvPr>
          <p:cNvSpPr/>
          <p:nvPr/>
        </p:nvSpPr>
        <p:spPr>
          <a:xfrm>
            <a:off x="2883337" y="2530666"/>
            <a:ext cx="1102988" cy="2515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335046-2293-5014-38C1-49F2B64E7FC5}"/>
              </a:ext>
            </a:extLst>
          </p:cNvPr>
          <p:cNvSpPr/>
          <p:nvPr/>
        </p:nvSpPr>
        <p:spPr>
          <a:xfrm>
            <a:off x="2771632" y="1819008"/>
            <a:ext cx="982656" cy="2515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D352D4-74AE-7197-87C6-0212AF3499F9}"/>
              </a:ext>
            </a:extLst>
          </p:cNvPr>
          <p:cNvSpPr/>
          <p:nvPr/>
        </p:nvSpPr>
        <p:spPr>
          <a:xfrm>
            <a:off x="4937667" y="3715420"/>
            <a:ext cx="982656" cy="25153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96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9152-52B9-2C3F-1FE2-3B770DB9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40" y="209033"/>
            <a:ext cx="3736139" cy="845600"/>
          </a:xfrm>
        </p:spPr>
        <p:txBody>
          <a:bodyPr/>
          <a:lstStyle/>
          <a:p>
            <a:r>
              <a:rPr lang="en-US" dirty="0"/>
              <a:t>Accessing Materials on PBIS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FAD05-F3DC-7F27-13AB-344D1F39B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0"/>
          <a:stretch/>
        </p:blipFill>
        <p:spPr>
          <a:xfrm>
            <a:off x="5566097" y="357175"/>
            <a:ext cx="6426007" cy="629880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69D50CE1-25AD-F359-9DBD-5C4D6FEDB0C4}"/>
              </a:ext>
            </a:extLst>
          </p:cNvPr>
          <p:cNvSpPr/>
          <p:nvPr/>
        </p:nvSpPr>
        <p:spPr>
          <a:xfrm rot="20593039">
            <a:off x="6961965" y="2797577"/>
            <a:ext cx="678911" cy="442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B18211-948C-11E2-5AF1-4951D4FF77A6}"/>
              </a:ext>
            </a:extLst>
          </p:cNvPr>
          <p:cNvSpPr/>
          <p:nvPr/>
        </p:nvSpPr>
        <p:spPr>
          <a:xfrm>
            <a:off x="5579392" y="3487517"/>
            <a:ext cx="5524500" cy="58090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E2E06E-C299-4159-2E2D-A9A21BD27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9" y="2801730"/>
            <a:ext cx="4562415" cy="253338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2D23DF-9F07-5B04-8A4B-3863B6762D88}"/>
              </a:ext>
            </a:extLst>
          </p:cNvPr>
          <p:cNvSpPr/>
          <p:nvPr/>
        </p:nvSpPr>
        <p:spPr>
          <a:xfrm>
            <a:off x="508240" y="4646427"/>
            <a:ext cx="4561974" cy="73364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3654FEE-39F5-C5B4-1A42-3738EC2E9305}"/>
              </a:ext>
            </a:extLst>
          </p:cNvPr>
          <p:cNvSpPr/>
          <p:nvPr/>
        </p:nvSpPr>
        <p:spPr>
          <a:xfrm rot="20593039">
            <a:off x="8528495" y="4938265"/>
            <a:ext cx="678911" cy="4421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B2B0-ED98-2AD3-FC14-3853979E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467463"/>
            <a:ext cx="11685104" cy="845600"/>
          </a:xfrm>
        </p:spPr>
        <p:txBody>
          <a:bodyPr/>
          <a:lstStyle/>
          <a:p>
            <a:r>
              <a:rPr lang="en-US" dirty="0"/>
              <a:t>Google Drive</a:t>
            </a:r>
            <a:r>
              <a:rPr lang="en-US" sz="4000" dirty="0"/>
              <a:t> – For Submitting Documents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779639-4DC1-DEBD-AA1F-C29CE91A41FD}"/>
              </a:ext>
            </a:extLst>
          </p:cNvPr>
          <p:cNvSpPr txBox="1">
            <a:spLocks/>
          </p:cNvSpPr>
          <p:nvPr/>
        </p:nvSpPr>
        <p:spPr>
          <a:xfrm>
            <a:off x="5088080" y="1715236"/>
            <a:ext cx="6113921" cy="14752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 schools will be connected to their Google Folder.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Add documents here for review by your PBIS Trainer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9122B-2143-320A-6A23-BE8483A4B4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47003" y="3812695"/>
            <a:ext cx="7381822" cy="2242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F5748-AAC5-B778-38DD-479FD0144D02}"/>
              </a:ext>
            </a:extLst>
          </p:cNvPr>
          <p:cNvSpPr txBox="1"/>
          <p:nvPr/>
        </p:nvSpPr>
        <p:spPr>
          <a:xfrm>
            <a:off x="3842795" y="6205871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Coaches will be linked to the school Google folder and can share with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410C-7984-CEAF-08F2-B7FB4BB31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105"/>
          <a:stretch/>
        </p:blipFill>
        <p:spPr>
          <a:xfrm>
            <a:off x="263175" y="1715236"/>
            <a:ext cx="458527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4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36" y="1853031"/>
            <a:ext cx="6844751" cy="25367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545465" indent="-342900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Take a minute to locate your google folder and explore the website – Do you have any Questions?</a:t>
            </a:r>
          </a:p>
          <a:p>
            <a:pPr marL="545465" indent="-342900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545465" indent="-342900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Calibri"/>
                <a:ea typeface="ＭＳ Ｐゴシック"/>
                <a:cs typeface="Calibri"/>
              </a:rPr>
              <a:t>Each coach share one glow or grow about first in person training day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Questions?  Glows/Grows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9420692" y="5573918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9729797" y="5472587"/>
            <a:ext cx="2628025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oogle Shape;6077;p67">
            <a:extLst>
              <a:ext uri="{FF2B5EF4-FFF2-40B4-BE49-F238E27FC236}">
                <a16:creationId xmlns:a16="http://schemas.microsoft.com/office/drawing/2014/main" id="{503C8FB9-FBD4-0323-2146-EDB483112532}"/>
              </a:ext>
            </a:extLst>
          </p:cNvPr>
          <p:cNvGrpSpPr/>
          <p:nvPr/>
        </p:nvGrpSpPr>
        <p:grpSpPr>
          <a:xfrm>
            <a:off x="9475706" y="6188130"/>
            <a:ext cx="537983" cy="537983"/>
            <a:chOff x="5873617" y="2309901"/>
            <a:chExt cx="345720" cy="345720"/>
          </a:xfrm>
        </p:grpSpPr>
        <p:sp>
          <p:nvSpPr>
            <p:cNvPr id="5" name="Google Shape;6078;p67">
              <a:extLst>
                <a:ext uri="{FF2B5EF4-FFF2-40B4-BE49-F238E27FC236}">
                  <a16:creationId xmlns:a16="http://schemas.microsoft.com/office/drawing/2014/main" id="{93A0F198-0D6D-6348-8922-7336117B8628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079;p67">
              <a:extLst>
                <a:ext uri="{FF2B5EF4-FFF2-40B4-BE49-F238E27FC236}">
                  <a16:creationId xmlns:a16="http://schemas.microsoft.com/office/drawing/2014/main" id="{C3FDABE0-2CBA-B388-D10E-E01E4F07163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80;p67">
              <a:extLst>
                <a:ext uri="{FF2B5EF4-FFF2-40B4-BE49-F238E27FC236}">
                  <a16:creationId xmlns:a16="http://schemas.microsoft.com/office/drawing/2014/main" id="{630C0C0D-A495-D968-9EDA-465882E86834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1;p67">
              <a:extLst>
                <a:ext uri="{FF2B5EF4-FFF2-40B4-BE49-F238E27FC236}">
                  <a16:creationId xmlns:a16="http://schemas.microsoft.com/office/drawing/2014/main" id="{F2BA1EEC-E5E2-3939-D82E-3217E81234A9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82;p67">
              <a:extLst>
                <a:ext uri="{FF2B5EF4-FFF2-40B4-BE49-F238E27FC236}">
                  <a16:creationId xmlns:a16="http://schemas.microsoft.com/office/drawing/2014/main" id="{94BD57DC-9C45-F238-D80C-16FD25D49F70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3;p67">
              <a:extLst>
                <a:ext uri="{FF2B5EF4-FFF2-40B4-BE49-F238E27FC236}">
                  <a16:creationId xmlns:a16="http://schemas.microsoft.com/office/drawing/2014/main" id="{CF5F45ED-AE1A-2D87-6EFA-FD758701D2D5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4;p67">
              <a:extLst>
                <a:ext uri="{FF2B5EF4-FFF2-40B4-BE49-F238E27FC236}">
                  <a16:creationId xmlns:a16="http://schemas.microsoft.com/office/drawing/2014/main" id="{94C99D97-1B0B-76EF-3F9B-C7501090AD8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5;p67">
              <a:extLst>
                <a:ext uri="{FF2B5EF4-FFF2-40B4-BE49-F238E27FC236}">
                  <a16:creationId xmlns:a16="http://schemas.microsoft.com/office/drawing/2014/main" id="{626EF7D6-7BE3-BCA7-2487-0A799DB02D90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6;p67">
              <a:extLst>
                <a:ext uri="{FF2B5EF4-FFF2-40B4-BE49-F238E27FC236}">
                  <a16:creationId xmlns:a16="http://schemas.microsoft.com/office/drawing/2014/main" id="{B896E04F-43F1-4071-17BB-8FFE97D9810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7;p67">
              <a:extLst>
                <a:ext uri="{FF2B5EF4-FFF2-40B4-BE49-F238E27FC236}">
                  <a16:creationId xmlns:a16="http://schemas.microsoft.com/office/drawing/2014/main" id="{989D44A6-AE7D-486C-A449-D2AC39F9ACE2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8;p67">
              <a:extLst>
                <a:ext uri="{FF2B5EF4-FFF2-40B4-BE49-F238E27FC236}">
                  <a16:creationId xmlns:a16="http://schemas.microsoft.com/office/drawing/2014/main" id="{5AB61D7B-6486-EBD3-8F09-A7AD5EFD2617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89;p67">
              <a:extLst>
                <a:ext uri="{FF2B5EF4-FFF2-40B4-BE49-F238E27FC236}">
                  <a16:creationId xmlns:a16="http://schemas.microsoft.com/office/drawing/2014/main" id="{484491D7-C057-4B16-666D-8CA525433289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90;p67">
              <a:extLst>
                <a:ext uri="{FF2B5EF4-FFF2-40B4-BE49-F238E27FC236}">
                  <a16:creationId xmlns:a16="http://schemas.microsoft.com/office/drawing/2014/main" id="{29A31465-CB46-A4F1-AB11-91FC727FD68F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1;p67">
              <a:extLst>
                <a:ext uri="{FF2B5EF4-FFF2-40B4-BE49-F238E27FC236}">
                  <a16:creationId xmlns:a16="http://schemas.microsoft.com/office/drawing/2014/main" id="{A22E12C9-B277-A3E5-76D2-381A969B5C4D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2;p67">
              <a:extLst>
                <a:ext uri="{FF2B5EF4-FFF2-40B4-BE49-F238E27FC236}">
                  <a16:creationId xmlns:a16="http://schemas.microsoft.com/office/drawing/2014/main" id="{4CCD1331-4B59-F3CE-3D5F-506CA45E8A3E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3;p67">
              <a:extLst>
                <a:ext uri="{FF2B5EF4-FFF2-40B4-BE49-F238E27FC236}">
                  <a16:creationId xmlns:a16="http://schemas.microsoft.com/office/drawing/2014/main" id="{13E26F53-477A-54B0-24AB-E128C5015F34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4;p67">
              <a:extLst>
                <a:ext uri="{FF2B5EF4-FFF2-40B4-BE49-F238E27FC236}">
                  <a16:creationId xmlns:a16="http://schemas.microsoft.com/office/drawing/2014/main" id="{4A2A0346-8A23-8458-C017-221041893124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095;p67">
              <a:extLst>
                <a:ext uri="{FF2B5EF4-FFF2-40B4-BE49-F238E27FC236}">
                  <a16:creationId xmlns:a16="http://schemas.microsoft.com/office/drawing/2014/main" id="{8721BF9A-BCA4-667E-747E-7361A2CDA7A5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096;p67">
              <a:extLst>
                <a:ext uri="{FF2B5EF4-FFF2-40B4-BE49-F238E27FC236}">
                  <a16:creationId xmlns:a16="http://schemas.microsoft.com/office/drawing/2014/main" id="{4C60D93F-8631-C70A-B3E4-17763F243CA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96B42DD-FA35-12BD-D69E-271E399169A5}"/>
              </a:ext>
            </a:extLst>
          </p:cNvPr>
          <p:cNvSpPr txBox="1">
            <a:spLocks/>
          </p:cNvSpPr>
          <p:nvPr/>
        </p:nvSpPr>
        <p:spPr>
          <a:xfrm>
            <a:off x="9861857" y="6199624"/>
            <a:ext cx="1722982" cy="53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6522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theme/theme1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1947</Words>
  <Application>Microsoft Office PowerPoint</Application>
  <PresentationFormat>Widescreen</PresentationFormat>
  <Paragraphs>333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Arial</vt:lpstr>
      <vt:lpstr>Calibri</vt:lpstr>
      <vt:lpstr>Courier New</vt:lpstr>
      <vt:lpstr>Fira Sans Extra Condensed Medium</vt:lpstr>
      <vt:lpstr>Hind Vadodara</vt:lpstr>
      <vt:lpstr>Montserrat SemiBold</vt:lpstr>
      <vt:lpstr>Nunito Light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2_Ophthalmology Center by Slidesgo</vt:lpstr>
      <vt:lpstr>7_Ophthalmology Center by Slidesgo</vt:lpstr>
      <vt:lpstr>8_Ophthalmology Center by Slidesgo</vt:lpstr>
      <vt:lpstr>5_Ophthalmology Center by Slidesgo</vt:lpstr>
      <vt:lpstr>PBIS Coaches’ Training Year 1:  November 2023</vt:lpstr>
      <vt:lpstr>EXPECTATIONS</vt:lpstr>
      <vt:lpstr>ACTIVITY: ATTENDANCE</vt:lpstr>
      <vt:lpstr>Agenda &amp; Coaches' Tasks</vt:lpstr>
      <vt:lpstr> HELPFUL RESOURCES</vt:lpstr>
      <vt:lpstr>Tier 1 Year 1 - SEBAcademy.edc.org </vt:lpstr>
      <vt:lpstr>Accessing Materials on PBIS Website</vt:lpstr>
      <vt:lpstr>Google Drive – For Submitting Documents</vt:lpstr>
      <vt:lpstr>Questions?  Glows/Grows</vt:lpstr>
      <vt:lpstr>BRIEF INTRODUCTION TO COACHING</vt:lpstr>
      <vt:lpstr>Network</vt:lpstr>
      <vt:lpstr>Preferred</vt:lpstr>
      <vt:lpstr>COACHING ROLES</vt:lpstr>
      <vt:lpstr>ACTION PLANNING</vt:lpstr>
      <vt:lpstr>TIER 1 TEAM PROFILE AND MEETING SCHEDULE</vt:lpstr>
      <vt:lpstr>ACTION PLAN TEMPLATE</vt:lpstr>
      <vt:lpstr>Coach Self Assessment</vt:lpstr>
      <vt:lpstr>DISCUSSION: Intro to Coaching</vt:lpstr>
      <vt:lpstr>PBIS Resource Spotlight: PBIS APPS – Teach By Design   </vt:lpstr>
      <vt:lpstr>Resources for Teaming</vt:lpstr>
      <vt:lpstr>DISCUSSION: Intro to Coaching</vt:lpstr>
      <vt:lpstr>Gaining input for your matrix from all interested parties: Staff, Students, &amp; Families</vt:lpstr>
      <vt:lpstr>Your team and staff have identified  school-wide expectations and developed a matrix... </vt:lpstr>
      <vt:lpstr>Getting Feedback on your Matrix</vt:lpstr>
      <vt:lpstr>Determine if the expectations and matrix fit your school community!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Input from all parties</vt:lpstr>
      <vt:lpstr>Agenda &amp; Coaches' Tasks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School-Wide Team Training Year 1:  October 2023</dc:title>
  <dc:creator>Christine Downs</dc:creator>
  <cp:lastModifiedBy>Michelle Pratt</cp:lastModifiedBy>
  <cp:revision>3</cp:revision>
  <dcterms:created xsi:type="dcterms:W3CDTF">2023-11-02T15:37:18Z</dcterms:created>
  <dcterms:modified xsi:type="dcterms:W3CDTF">2023-11-08T02:00:28Z</dcterms:modified>
</cp:coreProperties>
</file>