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8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77" r:id="rId8"/>
    <p:sldMasterId id="2147483815" r:id="rId9"/>
    <p:sldMasterId id="2147483834" r:id="rId10"/>
    <p:sldMasterId id="2147483855" r:id="rId11"/>
    <p:sldMasterId id="2147483884" r:id="rId12"/>
  </p:sldMasterIdLst>
  <p:notesMasterIdLst>
    <p:notesMasterId r:id="rId48"/>
  </p:notesMasterIdLst>
  <p:sldIdLst>
    <p:sldId id="4570" r:id="rId13"/>
    <p:sldId id="4056" r:id="rId14"/>
    <p:sldId id="4493" r:id="rId15"/>
    <p:sldId id="4753" r:id="rId16"/>
    <p:sldId id="4830" r:id="rId17"/>
    <p:sldId id="4756" r:id="rId18"/>
    <p:sldId id="260" r:id="rId19"/>
    <p:sldId id="4026" r:id="rId20"/>
    <p:sldId id="4144" r:id="rId21"/>
    <p:sldId id="4451" r:id="rId22"/>
    <p:sldId id="4036" r:id="rId23"/>
    <p:sldId id="4535" r:id="rId24"/>
    <p:sldId id="3444" r:id="rId25"/>
    <p:sldId id="3441" r:id="rId26"/>
    <p:sldId id="3443" r:id="rId27"/>
    <p:sldId id="3446" r:id="rId28"/>
    <p:sldId id="4770" r:id="rId29"/>
    <p:sldId id="3439" r:id="rId30"/>
    <p:sldId id="4032" r:id="rId31"/>
    <p:sldId id="4752" r:id="rId32"/>
    <p:sldId id="4517" r:id="rId33"/>
    <p:sldId id="4083" r:id="rId34"/>
    <p:sldId id="266" r:id="rId35"/>
    <p:sldId id="270" r:id="rId36"/>
    <p:sldId id="267" r:id="rId37"/>
    <p:sldId id="268" r:id="rId38"/>
    <p:sldId id="276" r:id="rId39"/>
    <p:sldId id="4827" r:id="rId40"/>
    <p:sldId id="4824" r:id="rId41"/>
    <p:sldId id="4825" r:id="rId42"/>
    <p:sldId id="4166" r:id="rId43"/>
    <p:sldId id="4826" r:id="rId44"/>
    <p:sldId id="4828" r:id="rId45"/>
    <p:sldId id="4831" r:id="rId46"/>
    <p:sldId id="34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70"/>
            <p14:sldId id="4056"/>
            <p14:sldId id="4493"/>
            <p14:sldId id="4753"/>
            <p14:sldId id="4830"/>
            <p14:sldId id="4756"/>
            <p14:sldId id="260"/>
          </p14:sldIdLst>
        </p14:section>
        <p14:section name="Glows and Grows (15 minutes)" id="{E918D8D8-C51E-CF45-8A07-ABB390550EA3}">
          <p14:sldIdLst>
            <p14:sldId id="4026"/>
            <p14:sldId id="4144"/>
            <p14:sldId id="4451"/>
            <p14:sldId id="4036"/>
          </p14:sldIdLst>
        </p14:section>
        <p14:section name="Big Idea Check In- Behavior and Continuum for Error Correction (35 Mins)" id="{4FAC4393-89DA-9E43-AB5C-27C393F04C63}">
          <p14:sldIdLst>
            <p14:sldId id="4535"/>
            <p14:sldId id="3444"/>
            <p14:sldId id="3441"/>
            <p14:sldId id="3443"/>
            <p14:sldId id="3446"/>
            <p14:sldId id="4770"/>
            <p14:sldId id="3439"/>
          </p14:sldIdLst>
        </p14:section>
        <p14:section name="Resource Spotlight (15 minutes)" id="{FFB80B17-0214-DE42-B553-A6E35539407C}">
          <p14:sldIdLst>
            <p14:sldId id="4032"/>
            <p14:sldId id="4752"/>
            <p14:sldId id="4517"/>
            <p14:sldId id="4083"/>
            <p14:sldId id="266"/>
            <p14:sldId id="270"/>
            <p14:sldId id="267"/>
            <p14:sldId id="268"/>
            <p14:sldId id="276"/>
            <p14:sldId id="4827"/>
          </p14:sldIdLst>
        </p14:section>
        <p14:section name="Revisiting Goals 15 Minutes" id="{EF4E117E-C94B-5045-8826-1052C5708A86}">
          <p14:sldIdLst>
            <p14:sldId id="4824"/>
            <p14:sldId id="4825"/>
            <p14:sldId id="4166"/>
            <p14:sldId id="4826"/>
          </p14:sldIdLst>
        </p14:section>
        <p14:section name="Wrapping Up (5 minutes)" id="{6F051F88-AA7C-3348-A7B8-892BA6C75A0D}">
          <p14:sldIdLst>
            <p14:sldId id="4828"/>
            <p14:sldId id="4831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36F11-5947-14D3-7DDE-FF04CA9C99AE}" name="Robbie, Karen" initials="RK" userId="S::karen.robbie@uconn.edu::a0e2d4cb-cdb8-43fd-ac47-453d7da32a99" providerId="AD"/>
  <p188:author id="{AFBB9F1B-4E77-B9E9-84E8-99C6F99F2F79}" name="Feinberg, Adam" initials="FA" userId="S::adam.feinberg@uconn.edu::177393b2-bc5b-4b41-8d24-c053677daf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1FF"/>
    <a:srgbClr val="261840"/>
    <a:srgbClr val="36611F"/>
    <a:srgbClr val="321D40"/>
    <a:srgbClr val="3B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94908-72DE-4108-9AA5-E66FB47F1F12}" v="3" dt="2024-05-30T20:39:50.332"/>
    <p1510:client id="{C33A81B2-53CB-4B75-89AE-94079BD64D6B}" v="3" dt="2024-05-30T18:53:4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69482" autoAdjust="0"/>
  </p:normalViewPr>
  <p:slideViewPr>
    <p:cSldViewPr snapToGrid="0" snapToObjects="1">
      <p:cViewPr varScale="1">
        <p:scale>
          <a:sx n="54" d="100"/>
          <a:sy n="54" d="100"/>
        </p:scale>
        <p:origin x="18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C33A81B2-53CB-4B75-89AE-94079BD64D6B}"/>
    <pc:docChg chg="undo custSel addSld delSld modSld modSection">
      <pc:chgData name="Christine Downs" userId="e8ba56e2-84b9-4685-891c-6c388ea40c87" providerId="ADAL" clId="{C33A81B2-53CB-4B75-89AE-94079BD64D6B}" dt="2024-05-30T18:55:16.765" v="122" actId="20577"/>
      <pc:docMkLst>
        <pc:docMk/>
      </pc:docMkLst>
      <pc:sldChg chg="del">
        <pc:chgData name="Christine Downs" userId="e8ba56e2-84b9-4685-891c-6c388ea40c87" providerId="ADAL" clId="{C33A81B2-53CB-4B75-89AE-94079BD64D6B}" dt="2024-05-30T18:53:43.905" v="4" actId="47"/>
        <pc:sldMkLst>
          <pc:docMk/>
          <pc:sldMk cId="2728213215" sldId="4096"/>
        </pc:sldMkLst>
      </pc:sldChg>
      <pc:sldChg chg="modSp mod">
        <pc:chgData name="Christine Downs" userId="e8ba56e2-84b9-4685-891c-6c388ea40c87" providerId="ADAL" clId="{C33A81B2-53CB-4B75-89AE-94079BD64D6B}" dt="2024-05-30T18:55:16.765" v="122" actId="20577"/>
        <pc:sldMkLst>
          <pc:docMk/>
          <pc:sldMk cId="2422642709" sldId="4756"/>
        </pc:sldMkLst>
        <pc:spChg chg="mod">
          <ac:chgData name="Christine Downs" userId="e8ba56e2-84b9-4685-891c-6c388ea40c87" providerId="ADAL" clId="{C33A81B2-53CB-4B75-89AE-94079BD64D6B}" dt="2024-05-30T18:55:16.765" v="122" actId="20577"/>
          <ac:spMkLst>
            <pc:docMk/>
            <pc:sldMk cId="2422642709" sldId="4756"/>
            <ac:spMk id="5" creationId="{41D0B93C-DDB4-0415-6679-8E838BF17D02}"/>
          </ac:spMkLst>
        </pc:spChg>
      </pc:sldChg>
      <pc:sldChg chg="add del">
        <pc:chgData name="Christine Downs" userId="e8ba56e2-84b9-4685-891c-6c388ea40c87" providerId="ADAL" clId="{C33A81B2-53CB-4B75-89AE-94079BD64D6B}" dt="2024-05-30T18:53:31.807" v="3" actId="2696"/>
        <pc:sldMkLst>
          <pc:docMk/>
          <pc:sldMk cId="2113971148" sldId="4829"/>
        </pc:sldMkLst>
      </pc:sldChg>
      <pc:sldChg chg="add del">
        <pc:chgData name="Christine Downs" userId="e8ba56e2-84b9-4685-891c-6c388ea40c87" providerId="ADAL" clId="{C33A81B2-53CB-4B75-89AE-94079BD64D6B}" dt="2024-05-30T18:53:31.197" v="2"/>
        <pc:sldMkLst>
          <pc:docMk/>
          <pc:sldMk cId="3940478071" sldId="4829"/>
        </pc:sldMkLst>
      </pc:sldChg>
      <pc:sldMasterChg chg="addSldLayout delSldLayout">
        <pc:chgData name="Christine Downs" userId="e8ba56e2-84b9-4685-891c-6c388ea40c87" providerId="ADAL" clId="{C33A81B2-53CB-4B75-89AE-94079BD64D6B}" dt="2024-05-30T18:53:31.807" v="3" actId="2696"/>
        <pc:sldMasterMkLst>
          <pc:docMk/>
          <pc:sldMasterMk cId="2268230813" sldId="2147483660"/>
        </pc:sldMasterMkLst>
        <pc:sldLayoutChg chg="add del">
          <pc:chgData name="Christine Downs" userId="e8ba56e2-84b9-4685-891c-6c388ea40c87" providerId="ADAL" clId="{C33A81B2-53CB-4B75-89AE-94079BD64D6B}" dt="2024-05-30T18:53:31.807" v="3" actId="2696"/>
          <pc:sldLayoutMkLst>
            <pc:docMk/>
            <pc:sldMasterMk cId="2268230813" sldId="2147483660"/>
            <pc:sldLayoutMk cId="1113524484" sldId="2147483776"/>
          </pc:sldLayoutMkLst>
        </pc:sldLayoutChg>
      </pc:sldMasterChg>
    </pc:docChg>
  </pc:docChgLst>
  <pc:docChgLst>
    <pc:chgData name="Christine Downs" userId="e8ba56e2-84b9-4685-891c-6c388ea40c87" providerId="ADAL" clId="{3CD94908-72DE-4108-9AA5-E66FB47F1F12}"/>
    <pc:docChg chg="addSld modSld">
      <pc:chgData name="Christine Downs" userId="e8ba56e2-84b9-4685-891c-6c388ea40c87" providerId="ADAL" clId="{3CD94908-72DE-4108-9AA5-E66FB47F1F12}" dt="2024-05-30T20:39:50.332" v="0"/>
      <pc:docMkLst>
        <pc:docMk/>
      </pc:docMkLst>
      <pc:sldChg chg="add">
        <pc:chgData name="Christine Downs" userId="e8ba56e2-84b9-4685-891c-6c388ea40c87" providerId="ADAL" clId="{3CD94908-72DE-4108-9AA5-E66FB47F1F12}" dt="2024-05-30T20:39:50.332" v="0"/>
        <pc:sldMkLst>
          <pc:docMk/>
          <pc:sldMk cId="3045675166" sldId="477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Design a Safe Environment</a:t>
          </a:r>
          <a:endParaRPr lang="en-US" sz="2000" dirty="0">
            <a:solidFill>
              <a:srgbClr val="061DB2"/>
            </a:solidFill>
          </a:endParaRP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Establish Positive Connections</a:t>
          </a: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1"/>
      <dgm:spPr/>
    </dgm:pt>
    <dgm:pt modelId="{B1B5AD16-6E71-6F4E-8AD6-F60208FD39BE}" type="pres">
      <dgm:prSet presAssocID="{C55827D4-FA26-3C41-B34C-7FCCA1C4089A}" presName="textNode" presStyleLbl="bgShp" presStyleIdx="0" presStyleCnt="1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5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5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5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5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5" custScaleX="129901">
        <dgm:presLayoutVars>
          <dgm:bulletEnabled val="1"/>
        </dgm:presLayoutVars>
      </dgm:prSet>
      <dgm:spPr/>
    </dgm:pt>
  </dgm:ptLst>
  <dgm:cxnLst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47916-7DBC-4F46-AB3E-D5BA46C5B1A7}" type="doc">
      <dgm:prSet loTypeId="urn:microsoft.com/office/officeart/2005/8/layout/bProcess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0F11E34-99DF-A04E-A53D-FBFB4A367EA7}">
      <dgm:prSet phldrT="[Text]"/>
      <dgm:spPr/>
      <dgm:t>
        <a:bodyPr/>
        <a:lstStyle/>
        <a:p>
          <a:r>
            <a:rPr lang="en-US" dirty="0"/>
            <a:t>Identifying your hopes and goals</a:t>
          </a:r>
        </a:p>
      </dgm:t>
    </dgm:pt>
    <dgm:pt modelId="{038FF6A3-1E60-624E-90AC-22C697373162}" type="parTrans" cxnId="{DC3CFB22-4A7E-FE40-906E-8402E5029469}">
      <dgm:prSet/>
      <dgm:spPr/>
      <dgm:t>
        <a:bodyPr/>
        <a:lstStyle/>
        <a:p>
          <a:endParaRPr lang="en-US"/>
        </a:p>
      </dgm:t>
    </dgm:pt>
    <dgm:pt modelId="{07FA57D8-C929-0F4E-A7EB-8A57E0AA1AFD}" type="sibTrans" cxnId="{DC3CFB22-4A7E-FE40-906E-8402E5029469}">
      <dgm:prSet/>
      <dgm:spPr/>
      <dgm:t>
        <a:bodyPr/>
        <a:lstStyle/>
        <a:p>
          <a:endParaRPr lang="en-US"/>
        </a:p>
      </dgm:t>
    </dgm:pt>
    <dgm:pt modelId="{C19758D7-239E-2140-8042-E22350BCF36F}">
      <dgm:prSet phldrT="[Text]" custT="1"/>
      <dgm:spPr/>
      <dgm:t>
        <a:bodyPr/>
        <a:lstStyle/>
        <a:p>
          <a:r>
            <a:rPr lang="en-US" sz="2200" dirty="0"/>
            <a:t>Greater understanding</a:t>
          </a:r>
        </a:p>
      </dgm:t>
    </dgm:pt>
    <dgm:pt modelId="{0B3866E5-893A-964E-B28A-73EAD38E94D6}" type="parTrans" cxnId="{8EEA78F9-0863-A445-81CF-B42076DFECEA}">
      <dgm:prSet/>
      <dgm:spPr/>
      <dgm:t>
        <a:bodyPr/>
        <a:lstStyle/>
        <a:p>
          <a:endParaRPr lang="en-US"/>
        </a:p>
      </dgm:t>
    </dgm:pt>
    <dgm:pt modelId="{52248056-B182-C349-ADEF-C11497DDDFF2}" type="sibTrans" cxnId="{8EEA78F9-0863-A445-81CF-B42076DFECEA}">
      <dgm:prSet/>
      <dgm:spPr/>
      <dgm:t>
        <a:bodyPr/>
        <a:lstStyle/>
        <a:p>
          <a:endParaRPr lang="en-US"/>
        </a:p>
      </dgm:t>
    </dgm:pt>
    <dgm:pt modelId="{2A946E83-82FA-6340-A3E0-E3A4FFD30926}">
      <dgm:prSet phldrT="[Text]"/>
      <dgm:spPr/>
      <dgm:t>
        <a:bodyPr/>
        <a:lstStyle/>
        <a:p>
          <a:r>
            <a:rPr lang="en-US" dirty="0"/>
            <a:t>Need to revisit your outcome goals</a:t>
          </a:r>
        </a:p>
      </dgm:t>
    </dgm:pt>
    <dgm:pt modelId="{D2E27DC8-3BE3-124D-AF7D-614657155F0B}" type="parTrans" cxnId="{49709E7A-F56A-E642-BCE2-2D56FBF3FC43}">
      <dgm:prSet/>
      <dgm:spPr/>
      <dgm:t>
        <a:bodyPr/>
        <a:lstStyle/>
        <a:p>
          <a:endParaRPr lang="en-US"/>
        </a:p>
      </dgm:t>
    </dgm:pt>
    <dgm:pt modelId="{A99D7D89-57B1-574D-8B6D-A97D805C5C57}" type="sibTrans" cxnId="{49709E7A-F56A-E642-BCE2-2D56FBF3FC43}">
      <dgm:prSet/>
      <dgm:spPr/>
      <dgm:t>
        <a:bodyPr/>
        <a:lstStyle/>
        <a:p>
          <a:endParaRPr lang="en-US"/>
        </a:p>
      </dgm:t>
    </dgm:pt>
    <dgm:pt modelId="{F2EEB403-ED57-2541-BCE9-692A0DAACF4F}" type="pres">
      <dgm:prSet presAssocID="{FCA47916-7DBC-4F46-AB3E-D5BA46C5B1A7}" presName="diagram" presStyleCnt="0">
        <dgm:presLayoutVars>
          <dgm:dir/>
          <dgm:resizeHandles/>
        </dgm:presLayoutVars>
      </dgm:prSet>
      <dgm:spPr/>
    </dgm:pt>
    <dgm:pt modelId="{234D4408-22D3-074A-95F9-35314B73AA91}" type="pres">
      <dgm:prSet presAssocID="{20F11E34-99DF-A04E-A53D-FBFB4A367EA7}" presName="firstNode" presStyleLbl="node1" presStyleIdx="0" presStyleCnt="3" custLinFactNeighborX="-76" custLinFactNeighborY="-1056">
        <dgm:presLayoutVars>
          <dgm:bulletEnabled val="1"/>
        </dgm:presLayoutVars>
      </dgm:prSet>
      <dgm:spPr/>
    </dgm:pt>
    <dgm:pt modelId="{58EC8004-42A2-1543-8241-FCA48A09267B}" type="pres">
      <dgm:prSet presAssocID="{07FA57D8-C929-0F4E-A7EB-8A57E0AA1AFD}" presName="sibTrans" presStyleLbl="sibTrans2D1" presStyleIdx="0" presStyleCnt="2"/>
      <dgm:spPr/>
    </dgm:pt>
    <dgm:pt modelId="{D0695D54-7A39-6A4D-B1A1-1FAFEED38105}" type="pres">
      <dgm:prSet presAssocID="{C19758D7-239E-2140-8042-E22350BCF36F}" presName="middleNode" presStyleCnt="0"/>
      <dgm:spPr/>
    </dgm:pt>
    <dgm:pt modelId="{ADE2A8D2-F57F-5C4D-AEE3-2B075BCF34CD}" type="pres">
      <dgm:prSet presAssocID="{C19758D7-239E-2140-8042-E22350BCF36F}" presName="padding" presStyleLbl="node1" presStyleIdx="0" presStyleCnt="3"/>
      <dgm:spPr/>
    </dgm:pt>
    <dgm:pt modelId="{E81F8489-7C32-2840-A7DB-FA8E9C647F53}" type="pres">
      <dgm:prSet presAssocID="{C19758D7-239E-2140-8042-E22350BCF36F}" presName="shape" presStyleLbl="node1" presStyleIdx="1" presStyleCnt="3" custScaleX="151652" custScaleY="150855">
        <dgm:presLayoutVars>
          <dgm:bulletEnabled val="1"/>
        </dgm:presLayoutVars>
      </dgm:prSet>
      <dgm:spPr/>
    </dgm:pt>
    <dgm:pt modelId="{592490EF-521C-204A-9130-DEFDC4BDBA4E}" type="pres">
      <dgm:prSet presAssocID="{52248056-B182-C349-ADEF-C11497DDDFF2}" presName="sibTrans" presStyleLbl="sibTrans2D1" presStyleIdx="1" presStyleCnt="2"/>
      <dgm:spPr/>
    </dgm:pt>
    <dgm:pt modelId="{2B8E3C53-9C5F-4F4B-9424-B5CD6FA6A6D5}" type="pres">
      <dgm:prSet presAssocID="{2A946E83-82FA-6340-A3E0-E3A4FFD3092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C3CFB22-4A7E-FE40-906E-8402E5029469}" srcId="{FCA47916-7DBC-4F46-AB3E-D5BA46C5B1A7}" destId="{20F11E34-99DF-A04E-A53D-FBFB4A367EA7}" srcOrd="0" destOrd="0" parTransId="{038FF6A3-1E60-624E-90AC-22C697373162}" sibTransId="{07FA57D8-C929-0F4E-A7EB-8A57E0AA1AFD}"/>
    <dgm:cxn modelId="{7AF8212B-31FA-324F-93AB-6ECB97F94B35}" type="presOf" srcId="{C19758D7-239E-2140-8042-E22350BCF36F}" destId="{E81F8489-7C32-2840-A7DB-FA8E9C647F53}" srcOrd="0" destOrd="0" presId="urn:microsoft.com/office/officeart/2005/8/layout/bProcess2"/>
    <dgm:cxn modelId="{B384BF2D-FD60-0B43-9544-AFB4DA159976}" type="presOf" srcId="{FCA47916-7DBC-4F46-AB3E-D5BA46C5B1A7}" destId="{F2EEB403-ED57-2541-BCE9-692A0DAACF4F}" srcOrd="0" destOrd="0" presId="urn:microsoft.com/office/officeart/2005/8/layout/bProcess2"/>
    <dgm:cxn modelId="{F3D57B35-2ACC-6446-99FC-400E63B3BC87}" type="presOf" srcId="{52248056-B182-C349-ADEF-C11497DDDFF2}" destId="{592490EF-521C-204A-9130-DEFDC4BDBA4E}" srcOrd="0" destOrd="0" presId="urn:microsoft.com/office/officeart/2005/8/layout/bProcess2"/>
    <dgm:cxn modelId="{49709E7A-F56A-E642-BCE2-2D56FBF3FC43}" srcId="{FCA47916-7DBC-4F46-AB3E-D5BA46C5B1A7}" destId="{2A946E83-82FA-6340-A3E0-E3A4FFD30926}" srcOrd="2" destOrd="0" parTransId="{D2E27DC8-3BE3-124D-AF7D-614657155F0B}" sibTransId="{A99D7D89-57B1-574D-8B6D-A97D805C5C57}"/>
    <dgm:cxn modelId="{D63AFE9E-DDBD-B04D-971A-FC98FD430361}" type="presOf" srcId="{2A946E83-82FA-6340-A3E0-E3A4FFD30926}" destId="{2B8E3C53-9C5F-4F4B-9424-B5CD6FA6A6D5}" srcOrd="0" destOrd="0" presId="urn:microsoft.com/office/officeart/2005/8/layout/bProcess2"/>
    <dgm:cxn modelId="{F82A7DA0-B33E-664D-8274-E8A8C2B19B54}" type="presOf" srcId="{20F11E34-99DF-A04E-A53D-FBFB4A367EA7}" destId="{234D4408-22D3-074A-95F9-35314B73AA91}" srcOrd="0" destOrd="0" presId="urn:microsoft.com/office/officeart/2005/8/layout/bProcess2"/>
    <dgm:cxn modelId="{6AA9DFCC-E74F-9C4C-90F8-52661ECFE2A4}" type="presOf" srcId="{07FA57D8-C929-0F4E-A7EB-8A57E0AA1AFD}" destId="{58EC8004-42A2-1543-8241-FCA48A09267B}" srcOrd="0" destOrd="0" presId="urn:microsoft.com/office/officeart/2005/8/layout/bProcess2"/>
    <dgm:cxn modelId="{8EEA78F9-0863-A445-81CF-B42076DFECEA}" srcId="{FCA47916-7DBC-4F46-AB3E-D5BA46C5B1A7}" destId="{C19758D7-239E-2140-8042-E22350BCF36F}" srcOrd="1" destOrd="0" parTransId="{0B3866E5-893A-964E-B28A-73EAD38E94D6}" sibTransId="{52248056-B182-C349-ADEF-C11497DDDFF2}"/>
    <dgm:cxn modelId="{2DE189AC-5243-5D4D-97A5-DB7301B76379}" type="presParOf" srcId="{F2EEB403-ED57-2541-BCE9-692A0DAACF4F}" destId="{234D4408-22D3-074A-95F9-35314B73AA91}" srcOrd="0" destOrd="0" presId="urn:microsoft.com/office/officeart/2005/8/layout/bProcess2"/>
    <dgm:cxn modelId="{B8A90DDD-0F4A-874A-B2A3-272770BE78CE}" type="presParOf" srcId="{F2EEB403-ED57-2541-BCE9-692A0DAACF4F}" destId="{58EC8004-42A2-1543-8241-FCA48A09267B}" srcOrd="1" destOrd="0" presId="urn:microsoft.com/office/officeart/2005/8/layout/bProcess2"/>
    <dgm:cxn modelId="{3EF21233-4CBB-5A41-9391-24025B3CD711}" type="presParOf" srcId="{F2EEB403-ED57-2541-BCE9-692A0DAACF4F}" destId="{D0695D54-7A39-6A4D-B1A1-1FAFEED38105}" srcOrd="2" destOrd="0" presId="urn:microsoft.com/office/officeart/2005/8/layout/bProcess2"/>
    <dgm:cxn modelId="{F60128CF-CF6C-7846-8A2B-CB61E8B1E813}" type="presParOf" srcId="{D0695D54-7A39-6A4D-B1A1-1FAFEED38105}" destId="{ADE2A8D2-F57F-5C4D-AEE3-2B075BCF34CD}" srcOrd="0" destOrd="0" presId="urn:microsoft.com/office/officeart/2005/8/layout/bProcess2"/>
    <dgm:cxn modelId="{557019E8-A504-8B43-B9A3-12FFD4CB2CC3}" type="presParOf" srcId="{D0695D54-7A39-6A4D-B1A1-1FAFEED38105}" destId="{E81F8489-7C32-2840-A7DB-FA8E9C647F53}" srcOrd="1" destOrd="0" presId="urn:microsoft.com/office/officeart/2005/8/layout/bProcess2"/>
    <dgm:cxn modelId="{0B6A5FEE-6C35-BB46-95DC-B4B20C3D6F8B}" type="presParOf" srcId="{F2EEB403-ED57-2541-BCE9-692A0DAACF4F}" destId="{592490EF-521C-204A-9130-DEFDC4BDBA4E}" srcOrd="3" destOrd="0" presId="urn:microsoft.com/office/officeart/2005/8/layout/bProcess2"/>
    <dgm:cxn modelId="{C0081C5C-44FD-9047-BA37-86DC3A311123}" type="presParOf" srcId="{F2EEB403-ED57-2541-BCE9-692A0DAACF4F}" destId="{2B8E3C53-9C5F-4F4B-9424-B5CD6FA6A6D5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72849"/>
          <a:ext cx="9162182" cy="2797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99872" rIns="7110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sp:txBody>
      <dsp:txXfrm>
        <a:off x="136548" y="509397"/>
        <a:ext cx="8889086" cy="2524104"/>
      </dsp:txXfrm>
    </dsp:sp>
    <dsp:sp modelId="{24EE546A-203E-45A1-AB96-5A4CB77AC5EC}">
      <dsp:nvSpPr>
        <dsp:cNvPr id="0" name=""/>
        <dsp:cNvSpPr/>
      </dsp:nvSpPr>
      <dsp:spPr>
        <a:xfrm>
          <a:off x="458109" y="18609"/>
          <a:ext cx="6413527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 Content:</a:t>
          </a:r>
          <a:endParaRPr lang="en-US" sz="2400" kern="1200" noProof="0"/>
        </a:p>
      </dsp:txBody>
      <dsp:txXfrm>
        <a:off x="492694" y="53194"/>
        <a:ext cx="6344357" cy="639310"/>
      </dsp:txXfrm>
    </dsp:sp>
    <dsp:sp modelId="{183C8042-F222-4C5B-948A-CA63CABAB28E}">
      <dsp:nvSpPr>
        <dsp:cNvPr id="0" name=""/>
        <dsp:cNvSpPr/>
      </dsp:nvSpPr>
      <dsp:spPr>
        <a:xfrm>
          <a:off x="0" y="3653889"/>
          <a:ext cx="9162182" cy="1776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99872" rIns="7110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sp:txBody>
      <dsp:txXfrm>
        <a:off x="86726" y="3740615"/>
        <a:ext cx="8988730" cy="1603148"/>
      </dsp:txXfrm>
    </dsp:sp>
    <dsp:sp modelId="{3EE32B02-DB9E-4A32-B892-2B06787A9E31}">
      <dsp:nvSpPr>
        <dsp:cNvPr id="0" name=""/>
        <dsp:cNvSpPr/>
      </dsp:nvSpPr>
      <dsp:spPr>
        <a:xfrm>
          <a:off x="458109" y="3299649"/>
          <a:ext cx="6413527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Coaches’ Tasks:</a:t>
          </a:r>
        </a:p>
      </dsp:txBody>
      <dsp:txXfrm>
        <a:off x="492694" y="3334234"/>
        <a:ext cx="6344357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64620" y="0"/>
          <a:ext cx="3264160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64620" y="0"/>
        <a:ext cx="3264160" cy="1763261"/>
      </dsp:txXfrm>
    </dsp:sp>
    <dsp:sp modelId="{3505321D-9181-6A45-85C8-47806C0054AA}">
      <dsp:nvSpPr>
        <dsp:cNvPr id="0" name=""/>
        <dsp:cNvSpPr/>
      </dsp:nvSpPr>
      <dsp:spPr>
        <a:xfrm>
          <a:off x="629" y="1764373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Design a Safe Environment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1784288"/>
        <a:ext cx="3352311" cy="640119"/>
      </dsp:txXfrm>
    </dsp:sp>
    <dsp:sp modelId="{C2A57FE0-3E16-A647-8868-15E91561FFBE}">
      <dsp:nvSpPr>
        <dsp:cNvPr id="0" name=""/>
        <dsp:cNvSpPr/>
      </dsp:nvSpPr>
      <dsp:spPr>
        <a:xfrm>
          <a:off x="629" y="2548930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Establish Positive Connections</a:t>
          </a:r>
        </a:p>
      </dsp:txBody>
      <dsp:txXfrm>
        <a:off x="20544" y="2568845"/>
        <a:ext cx="3352311" cy="640119"/>
      </dsp:txXfrm>
    </dsp:sp>
    <dsp:sp modelId="{3DF48DC9-C05C-CE40-9AF6-4CE224FE71BE}">
      <dsp:nvSpPr>
        <dsp:cNvPr id="0" name=""/>
        <dsp:cNvSpPr/>
      </dsp:nvSpPr>
      <dsp:spPr>
        <a:xfrm>
          <a:off x="629" y="3333487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3353402"/>
        <a:ext cx="3352311" cy="640119"/>
      </dsp:txXfrm>
    </dsp:sp>
    <dsp:sp modelId="{7E8C0AF6-7BD4-0548-9F70-4C17E0B00960}">
      <dsp:nvSpPr>
        <dsp:cNvPr id="0" name=""/>
        <dsp:cNvSpPr/>
      </dsp:nvSpPr>
      <dsp:spPr>
        <a:xfrm>
          <a:off x="629" y="4118044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4137959"/>
        <a:ext cx="3352311" cy="640119"/>
      </dsp:txXfrm>
    </dsp:sp>
    <dsp:sp modelId="{95BBF3ED-7E54-994E-B5EC-2A38AEA58E88}">
      <dsp:nvSpPr>
        <dsp:cNvPr id="0" name=""/>
        <dsp:cNvSpPr/>
      </dsp:nvSpPr>
      <dsp:spPr>
        <a:xfrm>
          <a:off x="629" y="4902600"/>
          <a:ext cx="339214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544" y="4922515"/>
        <a:ext cx="3352311" cy="64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4408-22D3-074A-95F9-35314B73AA91}">
      <dsp:nvSpPr>
        <dsp:cNvPr id="0" name=""/>
        <dsp:cNvSpPr/>
      </dsp:nvSpPr>
      <dsp:spPr>
        <a:xfrm>
          <a:off x="0" y="223037"/>
          <a:ext cx="2585285" cy="258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Identifying your hopes and goals</a:t>
          </a:r>
        </a:p>
      </dsp:txBody>
      <dsp:txXfrm>
        <a:off x="378606" y="601643"/>
        <a:ext cx="1828073" cy="1828073"/>
      </dsp:txXfrm>
    </dsp:sp>
    <dsp:sp modelId="{58EC8004-42A2-1543-8241-FCA48A09267B}">
      <dsp:nvSpPr>
        <dsp:cNvPr id="0" name=""/>
        <dsp:cNvSpPr/>
      </dsp:nvSpPr>
      <dsp:spPr>
        <a:xfrm rot="5417027">
          <a:off x="2798723" y="1182828"/>
          <a:ext cx="904849" cy="685105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8489-7C32-2840-A7DB-FA8E9C647F53}">
      <dsp:nvSpPr>
        <dsp:cNvPr id="0" name=""/>
        <dsp:cNvSpPr/>
      </dsp:nvSpPr>
      <dsp:spPr>
        <a:xfrm>
          <a:off x="3878231" y="234302"/>
          <a:ext cx="2615065" cy="2601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Greater understanding</a:t>
          </a:r>
        </a:p>
      </dsp:txBody>
      <dsp:txXfrm>
        <a:off x="4261198" y="615257"/>
        <a:ext cx="1849131" cy="1839411"/>
      </dsp:txXfrm>
    </dsp:sp>
    <dsp:sp modelId="{592490EF-521C-204A-9130-DEFDC4BDBA4E}">
      <dsp:nvSpPr>
        <dsp:cNvPr id="0" name=""/>
        <dsp:cNvSpPr/>
      </dsp:nvSpPr>
      <dsp:spPr>
        <a:xfrm rot="5392919">
          <a:off x="6706582" y="1188346"/>
          <a:ext cx="904849" cy="685105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3C53-9C5F-4F4B-9424-B5CD6FA6A6D5}">
      <dsp:nvSpPr>
        <dsp:cNvPr id="0" name=""/>
        <dsp:cNvSpPr/>
      </dsp:nvSpPr>
      <dsp:spPr>
        <a:xfrm>
          <a:off x="7785939" y="234302"/>
          <a:ext cx="2585285" cy="258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Need to revisit your outcome goals</a:t>
          </a:r>
        </a:p>
      </dsp:txBody>
      <dsp:txXfrm>
        <a:off x="8164545" y="612908"/>
        <a:ext cx="1828073" cy="1828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60924"/>
          <a:ext cx="8052063" cy="2564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30" tIns="458216" rIns="62493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Continuum to Respond to Behavior Errors &amp; Classroom Matrix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End of Year Evaluation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Rollout Planning</a:t>
          </a:r>
        </a:p>
      </dsp:txBody>
      <dsp:txXfrm>
        <a:off x="125169" y="486093"/>
        <a:ext cx="7801725" cy="2313761"/>
      </dsp:txXfrm>
    </dsp:sp>
    <dsp:sp modelId="{24EE546A-203E-45A1-AB96-5A4CB77AC5EC}">
      <dsp:nvSpPr>
        <dsp:cNvPr id="0" name=""/>
        <dsp:cNvSpPr/>
      </dsp:nvSpPr>
      <dsp:spPr>
        <a:xfrm>
          <a:off x="402603" y="36204"/>
          <a:ext cx="5636444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044" tIns="0" rIns="2130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Presentation Content:</a:t>
          </a:r>
          <a:endParaRPr lang="en-US" sz="2200" kern="1200" noProof="0"/>
        </a:p>
      </dsp:txBody>
      <dsp:txXfrm>
        <a:off x="434306" y="67907"/>
        <a:ext cx="5573038" cy="586034"/>
      </dsp:txXfrm>
    </dsp:sp>
    <dsp:sp modelId="{183C8042-F222-4C5B-948A-CA63CABAB28E}">
      <dsp:nvSpPr>
        <dsp:cNvPr id="0" name=""/>
        <dsp:cNvSpPr/>
      </dsp:nvSpPr>
      <dsp:spPr>
        <a:xfrm>
          <a:off x="0" y="3368544"/>
          <a:ext cx="8052063" cy="2044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30" tIns="458216" rIns="62493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B0604020202020204" charset="0"/>
              <a:cs typeface="Hind Vadodara" panose="020B0604020202020204" charset="0"/>
            </a:rPr>
            <a:t>Complete and Share End of Year Evaluation 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latin typeface="Hind Vadodara" panose="020B0604020202020204" charset="0"/>
              <a:cs typeface="Hind Vadodara" panose="020B0604020202020204" charset="0"/>
            </a:rPr>
            <a:t>Prepare for Fall Rollout to Staff, Students, and Families</a:t>
          </a:r>
        </a:p>
      </dsp:txBody>
      <dsp:txXfrm>
        <a:off x="99797" y="3468341"/>
        <a:ext cx="7852469" cy="1844756"/>
      </dsp:txXfrm>
    </dsp:sp>
    <dsp:sp modelId="{3EE32B02-DB9E-4A32-B892-2B06787A9E31}">
      <dsp:nvSpPr>
        <dsp:cNvPr id="0" name=""/>
        <dsp:cNvSpPr/>
      </dsp:nvSpPr>
      <dsp:spPr>
        <a:xfrm>
          <a:off x="402603" y="3043824"/>
          <a:ext cx="5636444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044" tIns="0" rIns="2130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Coaches’ Tasks:</a:t>
          </a:r>
        </a:p>
      </dsp:txBody>
      <dsp:txXfrm>
        <a:off x="434306" y="3075527"/>
        <a:ext cx="557303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81vbI1jl3cwmLY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annual-action-plan-template-advance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student-slide-deck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aff-slide-deck" TargetMode="External"/><Relationship Id="rId5" Type="http://schemas.openxmlformats.org/officeDocument/2006/relationships/hyperlink" Target="https://sebacademy.edc.org/creating-classroom-matrix" TargetMode="External"/><Relationship Id="rId10" Type="http://schemas.openxmlformats.org/officeDocument/2006/relationships/hyperlink" Target="https://sebacademy.edc.org/sample-pbis-handbook-secondary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sample-pbis-handbook-elementary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cBF9GI7gVEBsfSC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o.edc.org/pbis-end-of-year-evalua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student-slide-dec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sample-pbis-staff-slide-deck" TargetMode="External"/><Relationship Id="rId5" Type="http://schemas.openxmlformats.org/officeDocument/2006/relationships/hyperlink" Target="https://sebacademy.edc.org/creating-classroom-matrix" TargetMode="External"/><Relationship Id="rId10" Type="http://schemas.openxmlformats.org/officeDocument/2006/relationships/hyperlink" Target="https://sebacademy.edc.org/sample-pbis-handbook-secondary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sample-pbis-handbook-elementary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Discussion Prompt: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What is something to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celebrate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&amp; something you’re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working on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regarding acknowledging students for demonstrating your schoolwide expectations ?</a:t>
            </a:r>
          </a:p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This template is meant to be used as a guide. Schools should add/delete to meet their school context.</a:t>
            </a:r>
          </a:p>
          <a:p>
            <a:endParaRPr lang="en-US" dirty="0"/>
          </a:p>
          <a:p>
            <a:r>
              <a:rPr lang="en-US" dirty="0"/>
              <a:t>Annual Evaluation Template link:  https://sebacademy.edc.org/annual-evaluation-report-template </a:t>
            </a:r>
          </a:p>
          <a:p>
            <a:r>
              <a:rPr lang="en-US" dirty="0"/>
              <a:t>Sample - Annual Evaluation 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5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81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https://sebacademy.edc.org/equitable-outcomes-require-finding-vulnerable-decisions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9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ATTENDANCE:  </a:t>
            </a:r>
            <a:r>
              <a:rPr lang="en-US" sz="1800" dirty="0">
                <a:hlinkClick r:id="rId3"/>
              </a:rPr>
              <a:t>https://edc.co1.qualtrics.com/jfe/form/SV_81vbI1jl3cwmLY2</a:t>
            </a:r>
            <a:r>
              <a:rPr lang="en-US" sz="1800" dirty="0"/>
              <a:t>  </a:t>
            </a:r>
          </a:p>
          <a:p>
            <a:pPr marL="158750"/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Action plan is more advanced and is intended for schools in years 2 and beyond. Review with the team.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Advanced Action Plan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https://sebacademy.edc.org/annual-action-plan-template-advanced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5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79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0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team application that some school use to identify new team members. https://sebacademy.edc.org/pbis-team-member-application-sample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8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https://sebacademy.edc.org/annual-action-plan-template-advanced-years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74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5DC9-AE46-024B-9D9C-C031869FF5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2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400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372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3"/>
              </a:rPr>
              <a:t>Supporting and Responding to Students’ SEB Needs: Evidence-Based Practices for Educators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 (Classrooms) - https://sebacademy.edc.org/supporting-and-responding-students-social-emotional-and-behavioral-needs-classrooms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https://sebacademy.edc.org/supportive-environments-create-classroom-community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5"/>
              </a:rPr>
              <a:t>Creating a Classroom Teaching Matrix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 - https://sebacademy.edc.org/creating-classroom-matrix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6"/>
            </a:endParaRP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6"/>
            </a:endParaRP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Annual PBIS Evaluation Report Template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1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Annual PBIS Evaluation Report – SAMPLE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Rollout Checklist:  </a:t>
            </a:r>
            <a:r>
              <a:rPr lang="en-US" sz="1100" dirty="0"/>
              <a:t>https://sebacademy.edc.org/rollout-checklist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Advanced Yearly Planning Template</a:t>
            </a:r>
            <a:r>
              <a:rPr lang="en-US" sz="1100" dirty="0"/>
              <a:t>: 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  <a:hlinkClick r:id="rId8"/>
              </a:rPr>
              <a:t>Team Meeting Action Plan with Goals</a:t>
            </a:r>
            <a:r>
              <a:rPr lang="en-US" sz="1100" dirty="0">
                <a:latin typeface="+mn-lt"/>
              </a:rPr>
              <a:t> - https://sebacademy.edc.org/action-plan-template-1-year-1-teams-team-meetings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9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0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1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2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00ACC2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Evaluation:  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End of Year Evaluation: 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https://go.edc.org/pbis-end-of-year-evaluation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61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3"/>
              </a:rPr>
              <a:t>Supporting and Responding to Students’ SEB Needs: Evidence-Based Practices for Educators</a:t>
            </a: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 (Classrooms) - https://sebacademy.edc.org/supporting-and-responding-students-social-emotional-and-behavioral-needs-classrooms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https://sebacademy.edc.org/supportive-environments-create-classroom-community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5"/>
              </a:rPr>
              <a:t>Creating a Classroom Teaching Matrix</a:t>
            </a: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 - https://sebacademy.edc.org/creating-classroom-matrix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6"/>
            </a:endParaRP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6"/>
            </a:endParaRP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Annual PBIS Evaluation Report Template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</a:t>
            </a:r>
            <a:r>
              <a:rPr lang="en-US" sz="1100" dirty="0"/>
              <a:t>https://sebacademy.edc.org/annual-evaluation-report-template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Annual PBIS Evaluation Report – SAMPLE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- https://sebacademy.edc.org/annual-evaluation-report-sample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Coaches Year at a Glance: </a:t>
            </a:r>
            <a:r>
              <a:rPr lang="en-US" sz="1100" dirty="0"/>
              <a:t>https://sebacademy.edc.org/coaches-year-glance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Rollout Checklist:  </a:t>
            </a:r>
            <a:r>
              <a:rPr lang="en-US" sz="1100" dirty="0"/>
              <a:t>https://sebacademy.edc.org/rollout-checklist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/>
              <a:t>Advanced Yearly Planning Template</a:t>
            </a:r>
            <a:r>
              <a:rPr lang="en-US" sz="1100" dirty="0"/>
              <a:t>: https://sebacademy.edc.org/annual-action-plan-template-advanced-years</a:t>
            </a:r>
          </a:p>
          <a:p>
            <a:pPr marL="311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latin typeface="+mn-lt"/>
                <a:hlinkClick r:id="rId8"/>
              </a:rPr>
              <a:t>Team Meeting Action Plan with Goals</a:t>
            </a:r>
            <a:r>
              <a:rPr lang="en-US" sz="1100" dirty="0">
                <a:latin typeface="+mn-lt"/>
              </a:rPr>
              <a:t> - https://sebacademy.edc.org/action-plan-template-1-year-1-teams-team-meetings</a:t>
            </a: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11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9"/>
              </a:rPr>
              <a:t>Sample PBIS Handbook Elementary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0"/>
              </a:rPr>
              <a:t>Sample PBIS Handbook Secondary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 https://sebacademy.edc.org/sample-pbis-handbook-elementary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1"/>
              </a:rPr>
              <a:t>Sample Staff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https://sebacademy.edc.org/sample-pbis-staff-slide-deck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12"/>
              </a:rPr>
              <a:t>Sample Student PBIS Slide Deck</a:t>
            </a:r>
            <a:r>
              <a:rPr lang="en-US" sz="120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https://sebacademy.edc.org/sample-pbis-student-slide-deck</a:t>
            </a:r>
            <a:endParaRPr lang="en-US" sz="120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00ACC2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 If a team has another item that would fit into Classroom, Alignment or Equity, they can let us know and we can consider it.  Most things will be approved. </a:t>
            </a:r>
          </a:p>
          <a:p>
            <a:r>
              <a:rPr lang="en-US" dirty="0"/>
              <a:t>https://www.doe.mass.edu/sfss/prof-dev/  Application for the Social Emotional Behavioral Academy – For Tier 2 or if you want 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6AF9E-67B8-434A-9A4C-E078E3419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9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0bb5c55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0bb5c55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Review support options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292383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9:05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Karen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will also clarify how staff should respond when contextually inappropriate behaviors occur by clearly defining, determining who’s responsible for responding, identifying clear responses, and recording the behaviors.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4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35244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3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3486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021DB-2E04-47F1-9578-C483A86C24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ADF0F-8E84-46E9-9DA8-4B0A76B83E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679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5514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8858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2321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87107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4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81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1123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36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198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93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2244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464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8281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579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5164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865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93880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3585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2026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5246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2692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940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73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2571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766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3243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58599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636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65794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2645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4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2325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89922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25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10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4021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5365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1535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00665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295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0824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34682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143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9202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91258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8504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606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0647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9651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2206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9059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8515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3293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09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39504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79490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481131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22640117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10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757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403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89958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592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916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3907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4921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0489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8740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0181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1797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90730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51712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781208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9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259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5892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47223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6617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4641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6529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332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175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513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1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81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306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64771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832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3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19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83400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845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5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7503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3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5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20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9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86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775" r:id="rId9"/>
    <p:sldLayoutId id="21474837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48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8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12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37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49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910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https://www.pbisassessment.org/Content/ReportAssets/3l30kpup.njrC_44iT0R0x0T1_1" TargetMode="External"/><Relationship Id="rId3" Type="http://schemas.openxmlformats.org/officeDocument/2006/relationships/image" Target="../media/image25.png"/><Relationship Id="rId7" Type="http://schemas.openxmlformats.org/officeDocument/2006/relationships/image" Target="https://app.swis.org/cache/b6dbf7b468226fd62a0189b8dc7c2ec77b8a91fbd47cbfe7a610ee77a16f7f1f.jpg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https://www.pbisassessment.org/Content/ReportAssets/3l30kpup.njrC_31iT0R0x0T0_1" TargetMode="External"/><Relationship Id="rId5" Type="http://schemas.openxmlformats.org/officeDocument/2006/relationships/image" Target="https://app.swis.org/cache/5c335bfd130119ae81471f5eb3e813acd9365970ffa960613ad37a4460604ff1.jpg" TargetMode="External"/><Relationship Id="rId15" Type="http://schemas.openxmlformats.org/officeDocument/2006/relationships/image" Target="https://vpm.org/sites/default/files/inline-images/Screenshot%20%2877%29.jpg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https://www.pbisassessment.org/Content/ReportAssets/akjiwot4.jqaC_28iT0R0x0T0_1" TargetMode="External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oaches-year-glance" TargetMode="External"/><Relationship Id="rId13" Type="http://schemas.openxmlformats.org/officeDocument/2006/relationships/hyperlink" Target="https://sebacademy.edc.org/sample-pbis-handbook-secondary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handbook-elementary" TargetMode="Externa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annual-action-plan-template-advanced-years" TargetMode="External"/><Relationship Id="rId5" Type="http://schemas.openxmlformats.org/officeDocument/2006/relationships/hyperlink" Target="https://sebacademy.edc.org/creating-classroom-matrix" TargetMode="External"/><Relationship Id="rId15" Type="http://schemas.openxmlformats.org/officeDocument/2006/relationships/hyperlink" Target="https://sebacademy.edc.org/sample-pbis-student-slide-deck" TargetMode="External"/><Relationship Id="rId10" Type="http://schemas.openxmlformats.org/officeDocument/2006/relationships/hyperlink" Target="https://sebacademy.edc.org/action-plan-template-1-year-1-teams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rollout-checklist" TargetMode="External"/><Relationship Id="rId14" Type="http://schemas.openxmlformats.org/officeDocument/2006/relationships/hyperlink" Target="https://sebacademy.edc.org/sample-pbis-staff-slide-dec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oaches-year-glance" TargetMode="External"/><Relationship Id="rId13" Type="http://schemas.openxmlformats.org/officeDocument/2006/relationships/hyperlink" Target="https://sebacademy.edc.org/sample-pbis-handbook-secondary" TargetMode="External"/><Relationship Id="rId3" Type="http://schemas.openxmlformats.org/officeDocument/2006/relationships/hyperlink" Target="https://sebacademy.edc.org/supporting-and-responding-students-social-emotional-and-behavioral-needs-classrooms" TargetMode="External"/><Relationship Id="rId7" Type="http://schemas.openxmlformats.org/officeDocument/2006/relationships/hyperlink" Target="https://sebacademy.edc.org/annual-evaluation-report-sample" TargetMode="External"/><Relationship Id="rId12" Type="http://schemas.openxmlformats.org/officeDocument/2006/relationships/hyperlink" Target="https://sebacademy.edc.org/sample-pbis-handbook-elementary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1.xml"/><Relationship Id="rId6" Type="http://schemas.openxmlformats.org/officeDocument/2006/relationships/hyperlink" Target="https://sebacademy.edc.org/annual-evaluation-report-template" TargetMode="External"/><Relationship Id="rId11" Type="http://schemas.openxmlformats.org/officeDocument/2006/relationships/hyperlink" Target="https://sebacademy.edc.org/annual-action-plan-template-advanced-years" TargetMode="External"/><Relationship Id="rId5" Type="http://schemas.openxmlformats.org/officeDocument/2006/relationships/hyperlink" Target="https://sebacademy.edc.org/creating-classroom-matrix" TargetMode="External"/><Relationship Id="rId15" Type="http://schemas.openxmlformats.org/officeDocument/2006/relationships/hyperlink" Target="https://sebacademy.edc.org/sample-pbis-student-slide-deck" TargetMode="External"/><Relationship Id="rId10" Type="http://schemas.openxmlformats.org/officeDocument/2006/relationships/hyperlink" Target="https://sebacademy.edc.org/action-plan-template-1-year-1-teams" TargetMode="External"/><Relationship Id="rId4" Type="http://schemas.openxmlformats.org/officeDocument/2006/relationships/hyperlink" Target="https://sebacademy.edc.org/supportive-environments-create-classroom-community" TargetMode="External"/><Relationship Id="rId9" Type="http://schemas.openxmlformats.org/officeDocument/2006/relationships/hyperlink" Target="https://sebacademy.edc.org/rollout-checklist" TargetMode="External"/><Relationship Id="rId14" Type="http://schemas.openxmlformats.org/officeDocument/2006/relationships/hyperlink" Target="https://sebacademy.edc.org/sample-pbis-staff-slide-dec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June 2024</a:t>
            </a:r>
            <a:endParaRPr lang="en-US" sz="4267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7016A5-DADF-C34D-A041-5B1821B29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929142"/>
              </p:ext>
            </p:extLst>
          </p:nvPr>
        </p:nvGraphicFramePr>
        <p:xfrm>
          <a:off x="2994062" y="490230"/>
          <a:ext cx="3393401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34C44-484C-E74B-91EB-91DA7D4713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615" y="335605"/>
            <a:ext cx="5173938" cy="3242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783AE2-D773-4047-A793-059948F705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306" y="3750651"/>
            <a:ext cx="3103273" cy="2501227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87969-1E3F-CD45-9A79-9C1B15A045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423" y="3750651"/>
            <a:ext cx="2005938" cy="28692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6A32BB-67B8-4319-BB25-8B6D5A4160F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" y="1419223"/>
            <a:ext cx="2678430" cy="35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112" y="1332854"/>
            <a:ext cx="8636444" cy="424421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begun work on any of these items?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Definitions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Flow Chart/Levels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Office Discipline Referral Form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reviewed the Classroom Support Document?  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considered having teacher create a classroom matrix?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 dirty="0">
              <a:solidFill>
                <a:schemeClr val="bg1"/>
              </a:solidFill>
            </a:endParaRP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9535227" y="564303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3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7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1343234" y="585255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42618" y="6088026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229587" y="5782909"/>
            <a:ext cx="3575533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Co-Coach / Independent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73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Big Idea: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87FD-F8E2-F447-9D39-AAB8CCFA4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283">
            <a:off x="8157410" y="986588"/>
            <a:ext cx="3861801" cy="5342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E47E6-9BEB-8645-B838-E1B276979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3" y="305642"/>
            <a:ext cx="4890668" cy="62450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BCF271-FAC8-D14E-8B0A-6F7846C6D4C3}"/>
              </a:ext>
            </a:extLst>
          </p:cNvPr>
          <p:cNvSpPr txBox="1">
            <a:spLocks/>
          </p:cNvSpPr>
          <p:nvPr/>
        </p:nvSpPr>
        <p:spPr>
          <a:xfrm rot="-294">
            <a:off x="328733" y="483578"/>
            <a:ext cx="4679202" cy="6197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C7484-DB9D-7047-B46C-2EA0C6A82F38}"/>
              </a:ext>
            </a:extLst>
          </p:cNvPr>
          <p:cNvSpPr txBox="1"/>
          <p:nvPr/>
        </p:nvSpPr>
        <p:spPr>
          <a:xfrm>
            <a:off x="328706" y="2039976"/>
            <a:ext cx="4558146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your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 your school’s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985602" y="1363492"/>
            <a:ext cx="4434039" cy="46055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 rot="5400000">
            <a:off x="716031" y="3729230"/>
            <a:ext cx="3022872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4697730" y="1269104"/>
            <a:ext cx="3087573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6391-EFF1-4315-9887-2AFAADCA9EB8}"/>
              </a:ext>
            </a:extLst>
          </p:cNvPr>
          <p:cNvSpPr txBox="1"/>
          <p:nvPr/>
        </p:nvSpPr>
        <p:spPr>
          <a:xfrm>
            <a:off x="944208" y="58233"/>
            <a:ext cx="10403346" cy="16927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 Tier 1 outcome data can you use to complement your TFI data?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consider your team's desired outcomes/goals as you decide!)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B93F5-284E-C645-96C8-F09698A0BA22}"/>
              </a:ext>
            </a:extLst>
          </p:cNvPr>
          <p:cNvSpPr/>
          <p:nvPr/>
        </p:nvSpPr>
        <p:spPr>
          <a:xfrm>
            <a:off x="3628272" y="2198497"/>
            <a:ext cx="2247315" cy="1488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C629C2-9237-3646-9621-146893965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940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1" name="Picture 16">
            <a:extLst>
              <a:ext uri="{FF2B5EF4-FFF2-40B4-BE49-F238E27FC236}">
                <a16:creationId xmlns:a16="http://schemas.microsoft.com/office/drawing/2014/main" id="{1A66E5F2-7708-D944-96E5-5D4DB4ED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33" y="4433732"/>
            <a:ext cx="2819400" cy="14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4DCAFB3-2223-7445-940A-4C4244EF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3" name="Picture 13">
            <a:extLst>
              <a:ext uri="{FF2B5EF4-FFF2-40B4-BE49-F238E27FC236}">
                <a16:creationId xmlns:a16="http://schemas.microsoft.com/office/drawing/2014/main" id="{9DFFBBC7-666F-234B-84FC-53835BAF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2" y="2588221"/>
            <a:ext cx="2819400" cy="14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8FCDDD7-C4D3-934B-8ED8-1C2549F2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540" y="5005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409E515B-7054-3641-8EB6-8F45A1E5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50" y="4433732"/>
            <a:ext cx="2247315" cy="15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4FB981-1407-F141-B97C-678C3E9D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2051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EB6ED750-AE9C-B54A-8A2B-2A8A1F3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889" y="2177377"/>
            <a:ext cx="2247314" cy="15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93EEE45-C491-F74E-980E-47082324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840" y="2051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9" name="Picture 8">
            <a:extLst>
              <a:ext uri="{FF2B5EF4-FFF2-40B4-BE49-F238E27FC236}">
                <a16:creationId xmlns:a16="http://schemas.microsoft.com/office/drawing/2014/main" id="{A7F4F209-7F3E-064D-ABB6-E0278544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45" y="4433732"/>
            <a:ext cx="2361287" cy="15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79F532D-DF7D-E045-B048-A366F02A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936" y="34666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51" name="Picture 11" descr="Attendance rates">
            <a:extLst>
              <a:ext uri="{FF2B5EF4-FFF2-40B4-BE49-F238E27FC236}">
                <a16:creationId xmlns:a16="http://schemas.microsoft.com/office/drawing/2014/main" id="{9E4B250C-6A40-304B-A13D-A303E654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451" y="3067461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C893C3-1C7E-4F48-B31A-CEFE80E9559C}"/>
              </a:ext>
            </a:extLst>
          </p:cNvPr>
          <p:cNvSpPr txBox="1"/>
          <p:nvPr/>
        </p:nvSpPr>
        <p:spPr>
          <a:xfrm>
            <a:off x="944208" y="4064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E86B87-4642-6246-9F4B-9C634D82D927}"/>
              </a:ext>
            </a:extLst>
          </p:cNvPr>
          <p:cNvSpPr txBox="1"/>
          <p:nvPr/>
        </p:nvSpPr>
        <p:spPr>
          <a:xfrm>
            <a:off x="3545943" y="3727103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climate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(students, staff, families)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39981-BF01-D048-9637-4760EBAA6E0A}"/>
              </a:ext>
            </a:extLst>
          </p:cNvPr>
          <p:cNvSpPr txBox="1"/>
          <p:nvPr/>
        </p:nvSpPr>
        <p:spPr>
          <a:xfrm>
            <a:off x="6516645" y="3741234"/>
            <a:ext cx="245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Self-assessment  survey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31B9A-4DC5-044D-BB07-ECB0F5610983}"/>
              </a:ext>
            </a:extLst>
          </p:cNvPr>
          <p:cNvSpPr txBox="1"/>
          <p:nvPr/>
        </p:nvSpPr>
        <p:spPr>
          <a:xfrm>
            <a:off x="9682944" y="46394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Attendance data</a:t>
            </a:r>
          </a:p>
        </p:txBody>
      </p:sp>
    </p:spTree>
    <p:extLst>
      <p:ext uri="{BB962C8B-B14F-4D97-AF65-F5344CB8AC3E}">
        <p14:creationId xmlns:p14="http://schemas.microsoft.com/office/powerpoint/2010/main" val="45494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1013115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Open the Report Template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Get TFI graph from PBISapps.org to paste into Template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Consider what outcome data you might use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List AT LEAST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celebration item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,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area to improve item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, and one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action step – Be prepared to share out to group.</a:t>
            </a: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/>
              </a:rPr>
              <a:t>Complete with your team and share with Trainers, Your Administration, Staff, Families, and Post to your Website</a:t>
            </a:r>
          </a:p>
        </p:txBody>
      </p:sp>
      <p:grpSp>
        <p:nvGrpSpPr>
          <p:cNvPr id="3" name="Google Shape;6077;p67" descr="clock">
            <a:extLst>
              <a:ext uri="{FF2B5EF4-FFF2-40B4-BE49-F238E27FC236}">
                <a16:creationId xmlns:a16="http://schemas.microsoft.com/office/drawing/2014/main" id="{C975B985-D6D1-B60F-C28D-D3C79BEDBDB4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5" name="Google Shape;6078;p67">
              <a:extLst>
                <a:ext uri="{FF2B5EF4-FFF2-40B4-BE49-F238E27FC236}">
                  <a16:creationId xmlns:a16="http://schemas.microsoft.com/office/drawing/2014/main" id="{687D32B7-4D78-4998-0843-0E22A9E43014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079;p67">
              <a:extLst>
                <a:ext uri="{FF2B5EF4-FFF2-40B4-BE49-F238E27FC236}">
                  <a16:creationId xmlns:a16="http://schemas.microsoft.com/office/drawing/2014/main" id="{90726E9A-8456-43C1-BFCE-F9073DA03FAF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80;p67">
              <a:extLst>
                <a:ext uri="{FF2B5EF4-FFF2-40B4-BE49-F238E27FC236}">
                  <a16:creationId xmlns:a16="http://schemas.microsoft.com/office/drawing/2014/main" id="{9DBEB0E1-B728-19B2-0136-97816BB126E1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1;p67">
              <a:extLst>
                <a:ext uri="{FF2B5EF4-FFF2-40B4-BE49-F238E27FC236}">
                  <a16:creationId xmlns:a16="http://schemas.microsoft.com/office/drawing/2014/main" id="{2C2AD3F2-8B97-16FF-8B0A-1FAC2BA80FA6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82;p67">
              <a:extLst>
                <a:ext uri="{FF2B5EF4-FFF2-40B4-BE49-F238E27FC236}">
                  <a16:creationId xmlns:a16="http://schemas.microsoft.com/office/drawing/2014/main" id="{971DE5B3-5D86-5F6D-ED02-70F93684687F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3;p67">
              <a:extLst>
                <a:ext uri="{FF2B5EF4-FFF2-40B4-BE49-F238E27FC236}">
                  <a16:creationId xmlns:a16="http://schemas.microsoft.com/office/drawing/2014/main" id="{F9ED8E5A-18D1-B85F-F443-C8DED1806CC3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4;p67">
              <a:extLst>
                <a:ext uri="{FF2B5EF4-FFF2-40B4-BE49-F238E27FC236}">
                  <a16:creationId xmlns:a16="http://schemas.microsoft.com/office/drawing/2014/main" id="{D17BF3E5-25CE-83A4-3A84-BE5A718B03E0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5;p67">
              <a:extLst>
                <a:ext uri="{FF2B5EF4-FFF2-40B4-BE49-F238E27FC236}">
                  <a16:creationId xmlns:a16="http://schemas.microsoft.com/office/drawing/2014/main" id="{54F7CDA1-1B27-CF73-7127-56DD53749671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6;p67">
              <a:extLst>
                <a:ext uri="{FF2B5EF4-FFF2-40B4-BE49-F238E27FC236}">
                  <a16:creationId xmlns:a16="http://schemas.microsoft.com/office/drawing/2014/main" id="{019C1E23-8945-2CF9-5B1B-C7D84252BAF0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7;p67">
              <a:extLst>
                <a:ext uri="{FF2B5EF4-FFF2-40B4-BE49-F238E27FC236}">
                  <a16:creationId xmlns:a16="http://schemas.microsoft.com/office/drawing/2014/main" id="{CE513116-C480-C9EA-CA39-DF646D4F900A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8;p67">
              <a:extLst>
                <a:ext uri="{FF2B5EF4-FFF2-40B4-BE49-F238E27FC236}">
                  <a16:creationId xmlns:a16="http://schemas.microsoft.com/office/drawing/2014/main" id="{EFE58E19-5141-FF26-8F9C-755CEDB5577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9;p67">
              <a:extLst>
                <a:ext uri="{FF2B5EF4-FFF2-40B4-BE49-F238E27FC236}">
                  <a16:creationId xmlns:a16="http://schemas.microsoft.com/office/drawing/2014/main" id="{58EBA2E7-0D25-F3A5-D6A3-66A1B7CEF73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90;p67">
              <a:extLst>
                <a:ext uri="{FF2B5EF4-FFF2-40B4-BE49-F238E27FC236}">
                  <a16:creationId xmlns:a16="http://schemas.microsoft.com/office/drawing/2014/main" id="{2B34988F-7863-17E8-BFE3-FF76DE4225B6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91;p67">
              <a:extLst>
                <a:ext uri="{FF2B5EF4-FFF2-40B4-BE49-F238E27FC236}">
                  <a16:creationId xmlns:a16="http://schemas.microsoft.com/office/drawing/2014/main" id="{123C1330-FA8A-0202-0D1F-B8F56B31D30B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92;p67">
              <a:extLst>
                <a:ext uri="{FF2B5EF4-FFF2-40B4-BE49-F238E27FC236}">
                  <a16:creationId xmlns:a16="http://schemas.microsoft.com/office/drawing/2014/main" id="{1CD41710-50E8-E4B7-448A-5753117B092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93;p67">
              <a:extLst>
                <a:ext uri="{FF2B5EF4-FFF2-40B4-BE49-F238E27FC236}">
                  <a16:creationId xmlns:a16="http://schemas.microsoft.com/office/drawing/2014/main" id="{F200994C-ACEB-DEBC-5921-22630BF7E3B7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94;p67">
              <a:extLst>
                <a:ext uri="{FF2B5EF4-FFF2-40B4-BE49-F238E27FC236}">
                  <a16:creationId xmlns:a16="http://schemas.microsoft.com/office/drawing/2014/main" id="{D85A18F8-0A5F-51E8-966B-2E2B70C7B777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5;p67">
              <a:extLst>
                <a:ext uri="{FF2B5EF4-FFF2-40B4-BE49-F238E27FC236}">
                  <a16:creationId xmlns:a16="http://schemas.microsoft.com/office/drawing/2014/main" id="{0D2D2A10-5759-1D74-FC6C-8FDAF2BAA39E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6;p67">
              <a:extLst>
                <a:ext uri="{FF2B5EF4-FFF2-40B4-BE49-F238E27FC236}">
                  <a16:creationId xmlns:a16="http://schemas.microsoft.com/office/drawing/2014/main" id="{97AED537-23A5-B192-6984-472631EC13BA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6464;p67" descr="Information symbol">
            <a:extLst>
              <a:ext uri="{FF2B5EF4-FFF2-40B4-BE49-F238E27FC236}">
                <a16:creationId xmlns:a16="http://schemas.microsoft.com/office/drawing/2014/main" id="{DBA72B99-26DC-2389-5F04-057E8023C6D0}"/>
              </a:ext>
            </a:extLst>
          </p:cNvPr>
          <p:cNvGrpSpPr/>
          <p:nvPr/>
        </p:nvGrpSpPr>
        <p:grpSpPr>
          <a:xfrm>
            <a:off x="6869623" y="6035045"/>
            <a:ext cx="495955" cy="495955"/>
            <a:chOff x="4674908" y="3682271"/>
            <a:chExt cx="371966" cy="371966"/>
          </a:xfrm>
        </p:grpSpPr>
        <p:sp>
          <p:nvSpPr>
            <p:cNvPr id="25" name="Google Shape;6465;p67">
              <a:extLst>
                <a:ext uri="{FF2B5EF4-FFF2-40B4-BE49-F238E27FC236}">
                  <a16:creationId xmlns:a16="http://schemas.microsoft.com/office/drawing/2014/main" id="{195EBC01-D88D-43B4-25EE-D8686040C8F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466;p67">
              <a:extLst>
                <a:ext uri="{FF2B5EF4-FFF2-40B4-BE49-F238E27FC236}">
                  <a16:creationId xmlns:a16="http://schemas.microsoft.com/office/drawing/2014/main" id="{2D8CD30E-3826-B5F9-12D6-987E00E5EFAD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467;p67">
              <a:extLst>
                <a:ext uri="{FF2B5EF4-FFF2-40B4-BE49-F238E27FC236}">
                  <a16:creationId xmlns:a16="http://schemas.microsoft.com/office/drawing/2014/main" id="{DABE456A-C4F3-A0E7-A80E-8E9EBEAC41C4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468;p67">
              <a:extLst>
                <a:ext uri="{FF2B5EF4-FFF2-40B4-BE49-F238E27FC236}">
                  <a16:creationId xmlns:a16="http://schemas.microsoft.com/office/drawing/2014/main" id="{4A428C6F-065F-878C-EE42-5BFE0EB90EFD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C5B02D1-DB54-3B5F-97E3-BA21516E2324}"/>
              </a:ext>
            </a:extLst>
          </p:cNvPr>
          <p:cNvSpPr txBox="1">
            <a:spLocks/>
          </p:cNvSpPr>
          <p:nvPr/>
        </p:nvSpPr>
        <p:spPr>
          <a:xfrm>
            <a:off x="7160980" y="6039442"/>
            <a:ext cx="1993876" cy="49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Coaches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3176F-D62F-F5CB-99D2-2809A2C2DFE4}"/>
              </a:ext>
            </a:extLst>
          </p:cNvPr>
          <p:cNvSpPr txBox="1"/>
          <p:nvPr/>
        </p:nvSpPr>
        <p:spPr>
          <a:xfrm>
            <a:off x="9740859" y="6048113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10 minutes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2" y="197252"/>
            <a:ext cx="7878542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CD4DD-A098-E39C-8A6D-857878656F0D}"/>
              </a:ext>
            </a:extLst>
          </p:cNvPr>
          <p:cNvSpPr txBox="1"/>
          <p:nvPr/>
        </p:nvSpPr>
        <p:spPr>
          <a:xfrm>
            <a:off x="4587412" y="2461134"/>
            <a:ext cx="6097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Roll out Checklist, Coaches Year at a Glance,</a:t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&amp; Annual Action Plan</a:t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June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10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37D1-A0B0-CF46-8301-C56A0F0A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ROLLOUT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4708C-3191-9F41-B726-BACBFF49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1742"/>
            <a:ext cx="5740721" cy="3217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E2A34-631A-F61C-7078-F15F95246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323" y="2560320"/>
            <a:ext cx="6009735" cy="41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195611" y="1282707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1809D-3110-2024-64CA-AC33370C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23783"/>
            <a:ext cx="6547992" cy="3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69D27-831E-42BA-A0D3-6EDEBBF6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97" y="117861"/>
            <a:ext cx="11378651" cy="845600"/>
          </a:xfrm>
        </p:spPr>
        <p:txBody>
          <a:bodyPr/>
          <a:lstStyle/>
          <a:p>
            <a:r>
              <a:rPr lang="en-US" dirty="0"/>
              <a:t>Annual Action Planning - Advanced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06C00-4F69-B61E-0CB5-C3855A0B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421" y="1631576"/>
            <a:ext cx="8312001" cy="3466938"/>
          </a:xfrm>
          <a:prstGeom prst="rect">
            <a:avLst/>
          </a:prstGeom>
        </p:spPr>
      </p:pic>
      <p:sp>
        <p:nvSpPr>
          <p:cNvPr id="12" name="Google Shape;1010;p31">
            <a:extLst>
              <a:ext uri="{FF2B5EF4-FFF2-40B4-BE49-F238E27FC236}">
                <a16:creationId xmlns:a16="http://schemas.microsoft.com/office/drawing/2014/main" id="{2DA8C509-C1DD-2F1C-075F-8BD434DE527C}"/>
              </a:ext>
            </a:extLst>
          </p:cNvPr>
          <p:cNvSpPr txBox="1"/>
          <p:nvPr/>
        </p:nvSpPr>
        <p:spPr>
          <a:xfrm>
            <a:off x="8591931" y="1107299"/>
            <a:ext cx="3456962" cy="49310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in one - year long organizer action plan document that provides you a one stop document to share the following information: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 membership and meeting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Lesson plan 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Acknowledgement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F3864"/>
              </a:buClr>
              <a:buSzPts val="216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support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1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578" y="367427"/>
            <a:ext cx="11793921" cy="763600"/>
          </a:xfrm>
        </p:spPr>
        <p:txBody>
          <a:bodyPr/>
          <a:lstStyle/>
          <a:p>
            <a:r>
              <a:rPr lang="en-US" sz="3600" dirty="0"/>
              <a:t>Membership, Roles, and Meeting Dates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1395427"/>
            <a:ext cx="6760396" cy="33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87D0BFA-66E5-2D3D-D580-A881379D0631}"/>
              </a:ext>
            </a:extLst>
          </p:cNvPr>
          <p:cNvGrpSpPr/>
          <p:nvPr/>
        </p:nvGrpSpPr>
        <p:grpSpPr>
          <a:xfrm rot="738712">
            <a:off x="3225301" y="3605561"/>
            <a:ext cx="1326703" cy="2424129"/>
            <a:chOff x="3595872" y="3759180"/>
            <a:chExt cx="1326703" cy="2424129"/>
          </a:xfrm>
        </p:grpSpPr>
        <p:sp>
          <p:nvSpPr>
            <p:cNvPr id="4" name="Right Arrow 3"/>
            <p:cNvSpPr/>
            <p:nvPr/>
          </p:nvSpPr>
          <p:spPr>
            <a:xfrm rot="18601866">
              <a:off x="3047159" y="4307893"/>
              <a:ext cx="2424129" cy="13267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8562602">
              <a:off x="3167432" y="4646440"/>
              <a:ext cx="21368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role will team members fulfill?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082F38-990C-5EAA-D03E-ACB0AB71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56" y="4969605"/>
            <a:ext cx="7068536" cy="1781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4454AE-DA13-70DE-F94F-EAA442D82626}"/>
              </a:ext>
            </a:extLst>
          </p:cNvPr>
          <p:cNvGrpSpPr/>
          <p:nvPr/>
        </p:nvGrpSpPr>
        <p:grpSpPr>
          <a:xfrm rot="18867363">
            <a:off x="7825483" y="3365232"/>
            <a:ext cx="2590800" cy="1219200"/>
            <a:chOff x="8976188" y="4458985"/>
            <a:chExt cx="2590800" cy="1219200"/>
          </a:xfrm>
        </p:grpSpPr>
        <p:sp>
          <p:nvSpPr>
            <p:cNvPr id="7" name="Left Arrow 4">
              <a:extLst>
                <a:ext uri="{FF2B5EF4-FFF2-40B4-BE49-F238E27FC236}">
                  <a16:creationId xmlns:a16="http://schemas.microsoft.com/office/drawing/2014/main" id="{E6386CED-032B-7288-579B-577EFFFFFE77}"/>
                </a:ext>
              </a:extLst>
            </p:cNvPr>
            <p:cNvSpPr/>
            <p:nvPr/>
          </p:nvSpPr>
          <p:spPr>
            <a:xfrm>
              <a:off x="8976188" y="4458985"/>
              <a:ext cx="2590800" cy="12192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FAB4E2-314D-ED2E-3040-FE8B44AF5859}"/>
                </a:ext>
              </a:extLst>
            </p:cNvPr>
            <p:cNvSpPr txBox="1"/>
            <p:nvPr/>
          </p:nvSpPr>
          <p:spPr>
            <a:xfrm>
              <a:off x="9661988" y="474542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Reserve meeting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24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8" y="2432946"/>
            <a:ext cx="4644389" cy="22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982" y="4813441"/>
            <a:ext cx="485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 your school’s plan for teaching expected behaviors to staff and students?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A6B0D-77A3-444E-9FB7-5909649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/ Acknowledgement and Celebration Schedule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E473E2-6EB7-30AD-11BD-355B0841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13" y="2432946"/>
            <a:ext cx="5140139" cy="22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E440D-28F7-130C-04CE-8E55ED0C0BFF}"/>
              </a:ext>
            </a:extLst>
          </p:cNvPr>
          <p:cNvSpPr txBox="1"/>
          <p:nvPr/>
        </p:nvSpPr>
        <p:spPr>
          <a:xfrm>
            <a:off x="6188468" y="4813441"/>
            <a:ext cx="539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long-term, school-wide celebrations, assemblies, or events can be recorded here.</a:t>
            </a:r>
          </a:p>
        </p:txBody>
      </p:sp>
    </p:spTree>
    <p:extLst>
      <p:ext uri="{BB962C8B-B14F-4D97-AF65-F5344CB8AC3E}">
        <p14:creationId xmlns:p14="http://schemas.microsoft.com/office/powerpoint/2010/main" val="227967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/>
          <a:stretch/>
        </p:blipFill>
        <p:spPr bwMode="auto">
          <a:xfrm>
            <a:off x="3645485" y="1767399"/>
            <a:ext cx="7620000" cy="4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195773-D3F2-6C45-F691-1BC466147454}"/>
              </a:ext>
            </a:extLst>
          </p:cNvPr>
          <p:cNvGrpSpPr/>
          <p:nvPr/>
        </p:nvGrpSpPr>
        <p:grpSpPr>
          <a:xfrm>
            <a:off x="813349" y="2960670"/>
            <a:ext cx="3276600" cy="1752600"/>
            <a:chOff x="914400" y="3505200"/>
            <a:chExt cx="3276600" cy="1752600"/>
          </a:xfrm>
        </p:grpSpPr>
        <p:sp>
          <p:nvSpPr>
            <p:cNvPr id="8" name="Right Arrow 7"/>
            <p:cNvSpPr/>
            <p:nvPr/>
          </p:nvSpPr>
          <p:spPr>
            <a:xfrm>
              <a:off x="914400" y="3505200"/>
              <a:ext cx="3276600" cy="1752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919835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data and info will be shared with staff when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95F092-77A9-0067-74FB-B65F1CD1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78817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9441" y="1436803"/>
            <a:ext cx="586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evaluation measures will the team use to assess implementation? When?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3" y="1078789"/>
            <a:ext cx="5776886" cy="20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5D0B1D-5F4D-359F-0398-66A6D0DD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" y="233189"/>
            <a:ext cx="11918757" cy="845600"/>
          </a:xfrm>
        </p:spPr>
        <p:txBody>
          <a:bodyPr/>
          <a:lstStyle/>
          <a:p>
            <a:r>
              <a:rPr lang="en-US" dirty="0"/>
              <a:t>Evaluation Measures &amp; Measurable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24A80-5EA5-8FFA-4BB3-C1ED0401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6" y="3239672"/>
            <a:ext cx="6407917" cy="34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BBE2C-1509-65CB-1F4D-B2F57E2A95D3}"/>
              </a:ext>
            </a:extLst>
          </p:cNvPr>
          <p:cNvGrpSpPr/>
          <p:nvPr/>
        </p:nvGrpSpPr>
        <p:grpSpPr>
          <a:xfrm>
            <a:off x="2332633" y="5087399"/>
            <a:ext cx="3640474" cy="1863833"/>
            <a:chOff x="2332633" y="5087399"/>
            <a:chExt cx="3640474" cy="1863833"/>
          </a:xfrm>
        </p:grpSpPr>
        <p:sp>
          <p:nvSpPr>
            <p:cNvPr id="4" name="Right Arrow 1">
              <a:extLst>
                <a:ext uri="{FF2B5EF4-FFF2-40B4-BE49-F238E27FC236}">
                  <a16:creationId xmlns:a16="http://schemas.microsoft.com/office/drawing/2014/main" id="{946DBF66-9B93-3FFC-AC8E-586E915FD997}"/>
                </a:ext>
              </a:extLst>
            </p:cNvPr>
            <p:cNvSpPr/>
            <p:nvPr/>
          </p:nvSpPr>
          <p:spPr>
            <a:xfrm rot="20985574">
              <a:off x="2332633" y="5087399"/>
              <a:ext cx="3640474" cy="18638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EDAE9F-B46D-890B-F1D0-C027CCE80314}"/>
                </a:ext>
              </a:extLst>
            </p:cNvPr>
            <p:cNvSpPr txBox="1"/>
            <p:nvPr/>
          </p:nvSpPr>
          <p:spPr>
            <a:xfrm rot="20915421">
              <a:off x="2404520" y="5708196"/>
              <a:ext cx="2950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Action plan based on TFI, or survey results</a:t>
              </a:r>
            </a:p>
          </p:txBody>
        </p:sp>
      </p:grpSp>
      <p:sp>
        <p:nvSpPr>
          <p:cNvPr id="7" name="Left Arrow 3">
            <a:extLst>
              <a:ext uri="{FF2B5EF4-FFF2-40B4-BE49-F238E27FC236}">
                <a16:creationId xmlns:a16="http://schemas.microsoft.com/office/drawing/2014/main" id="{4AD46052-D1D6-3CF5-0668-1B13E08FD332}"/>
              </a:ext>
            </a:extLst>
          </p:cNvPr>
          <p:cNvSpPr/>
          <p:nvPr/>
        </p:nvSpPr>
        <p:spPr>
          <a:xfrm>
            <a:off x="9478010" y="3053853"/>
            <a:ext cx="2479610" cy="1817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65922-62FE-2064-2F53-6AC8BD6602C2}"/>
              </a:ext>
            </a:extLst>
          </p:cNvPr>
          <p:cNvSpPr txBox="1"/>
          <p:nvPr/>
        </p:nvSpPr>
        <p:spPr>
          <a:xfrm>
            <a:off x="9917538" y="3527345"/>
            <a:ext cx="215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your data indicate as areas of priority?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63460-930C-F87C-4FF7-219ABBE1655F}"/>
              </a:ext>
            </a:extLst>
          </p:cNvPr>
          <p:cNvSpPr txBox="1"/>
          <p:nvPr/>
        </p:nvSpPr>
        <p:spPr>
          <a:xfrm>
            <a:off x="804153" y="4083327"/>
            <a:ext cx="506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goals will you set for next year?  Are they measurable?</a:t>
            </a:r>
          </a:p>
        </p:txBody>
      </p:sp>
    </p:spTree>
    <p:extLst>
      <p:ext uri="{BB962C8B-B14F-4D97-AF65-F5344CB8AC3E}">
        <p14:creationId xmlns:p14="http://schemas.microsoft.com/office/powerpoint/2010/main" val="4267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0" y="315072"/>
            <a:ext cx="11360800" cy="763600"/>
          </a:xfrm>
        </p:spPr>
        <p:txBody>
          <a:bodyPr/>
          <a:lstStyle/>
          <a:p>
            <a:r>
              <a:rPr lang="en-US" dirty="0"/>
              <a:t>Looking to add more staff to your team?  Sample PBIS Team Application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/>
        </p:blipFill>
        <p:spPr bwMode="auto">
          <a:xfrm>
            <a:off x="1717176" y="1524169"/>
            <a:ext cx="3949341" cy="50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EEFB2-061C-B731-C534-7D691B17C60C}"/>
              </a:ext>
            </a:extLst>
          </p:cNvPr>
          <p:cNvSpPr txBox="1"/>
          <p:nvPr/>
        </p:nvSpPr>
        <p:spPr>
          <a:xfrm>
            <a:off x="7195584" y="2228671"/>
            <a:ext cx="3596463" cy="206210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Don’t forget to recruit </a:t>
            </a:r>
            <a:r>
              <a:rPr lang="en-US" sz="3200" u="sng" dirty="0">
                <a:solidFill>
                  <a:schemeClr val="bg1"/>
                </a:solidFill>
              </a:rPr>
              <a:t>student</a:t>
            </a:r>
            <a:r>
              <a:rPr lang="en-US" sz="3200" dirty="0">
                <a:solidFill>
                  <a:schemeClr val="bg1"/>
                </a:solidFill>
              </a:rPr>
              <a:t> reps and </a:t>
            </a:r>
            <a:r>
              <a:rPr lang="en-US" sz="3200" u="sng" dirty="0">
                <a:solidFill>
                  <a:schemeClr val="bg1"/>
                </a:solidFill>
              </a:rPr>
              <a:t>non-staff family members</a:t>
            </a:r>
            <a:r>
              <a:rPr lang="en-US" sz="3200" dirty="0">
                <a:solidFill>
                  <a:schemeClr val="bg1"/>
                </a:solidFill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751694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8" y="1554973"/>
            <a:ext cx="6906767" cy="4182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resources independently.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could these resources serve as a prompt for annual action planning?</a:t>
            </a:r>
          </a:p>
          <a:p>
            <a:pPr marL="1310197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your key takeaway from these resources?</a:t>
            </a:r>
          </a:p>
          <a:p>
            <a:pPr marL="700612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 dirty="0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Chat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6F994-252A-DC2F-184C-01ED2951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50128" y="2021890"/>
            <a:ext cx="4286960" cy="3443769"/>
          </a:xfrm>
        </p:spPr>
        <p:txBody>
          <a:bodyPr/>
          <a:lstStyle/>
          <a:p>
            <a:r>
              <a:rPr lang="en-US" sz="3600" dirty="0"/>
              <a:t>Revisiting Goals</a:t>
            </a:r>
          </a:p>
        </p:txBody>
      </p:sp>
    </p:spTree>
    <p:extLst>
      <p:ext uri="{BB962C8B-B14F-4D97-AF65-F5344CB8AC3E}">
        <p14:creationId xmlns:p14="http://schemas.microsoft.com/office/powerpoint/2010/main" val="51729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kill Of Learning New Skills - FEI">
            <a:extLst>
              <a:ext uri="{FF2B5EF4-FFF2-40B4-BE49-F238E27FC236}">
                <a16:creationId xmlns:a16="http://schemas.microsoft.com/office/drawing/2014/main" id="{34B4768B-6539-B6FE-90D2-88D43EB1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78" y="874082"/>
            <a:ext cx="8784237" cy="25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5DF84-02B3-9F72-EBF7-C7E2347BBCDE}"/>
              </a:ext>
            </a:extLst>
          </p:cNvPr>
          <p:cNvSpPr txBox="1"/>
          <p:nvPr/>
        </p:nvSpPr>
        <p:spPr>
          <a:xfrm>
            <a:off x="164892" y="1274378"/>
            <a:ext cx="1543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of Year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6A38D-B587-15B6-F7D5-6144D9A18B1B}"/>
              </a:ext>
            </a:extLst>
          </p:cNvPr>
          <p:cNvSpPr txBox="1"/>
          <p:nvPr/>
        </p:nvSpPr>
        <p:spPr>
          <a:xfrm>
            <a:off x="10670923" y="1274378"/>
            <a:ext cx="1521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Year 3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AD4E5545-F743-A1B6-6B2A-ED8406F91875}"/>
              </a:ext>
            </a:extLst>
          </p:cNvPr>
          <p:cNvSpPr/>
          <p:nvPr/>
        </p:nvSpPr>
        <p:spPr>
          <a:xfrm>
            <a:off x="1304145" y="261597"/>
            <a:ext cx="9578714" cy="802705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 the PBIS Framework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3CBB7-A54B-FC31-1BD1-7A9E3B301B6D}"/>
              </a:ext>
            </a:extLst>
          </p:cNvPr>
          <p:cNvCxnSpPr/>
          <p:nvPr/>
        </p:nvCxnSpPr>
        <p:spPr>
          <a:xfrm>
            <a:off x="734518" y="3792511"/>
            <a:ext cx="109428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97E4B8A-ED11-F192-B13C-DA4D060B515C}"/>
              </a:ext>
            </a:extLst>
          </p:cNvPr>
          <p:cNvGraphicFramePr/>
          <p:nvPr/>
        </p:nvGraphicFramePr>
        <p:xfrm>
          <a:off x="1305810" y="3788072"/>
          <a:ext cx="10371528" cy="306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463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4">
            <a:extLst>
              <a:ext uri="{FF2B5EF4-FFF2-40B4-BE49-F238E27FC236}">
                <a16:creationId xmlns:a16="http://schemas.microsoft.com/office/drawing/2014/main" id="{20D40EA3-1FE7-C45B-B990-C8EA5CC0FFAF}"/>
              </a:ext>
            </a:extLst>
          </p:cNvPr>
          <p:cNvSpPr/>
          <p:nvPr/>
        </p:nvSpPr>
        <p:spPr>
          <a:xfrm>
            <a:off x="593639" y="967596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As a result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PBIS,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behavior will improve, and the school will feel better.</a:t>
            </a:r>
          </a:p>
        </p:txBody>
      </p:sp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E8018E68-E809-90D9-8388-FF0D0FBAECB9}"/>
              </a:ext>
            </a:extLst>
          </p:cNvPr>
          <p:cNvSpPr/>
          <p:nvPr/>
        </p:nvSpPr>
        <p:spPr>
          <a:xfrm>
            <a:off x="679450" y="992434"/>
            <a:ext cx="5511234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spring break, staff, students, and families will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input into creation of School Wide PBIS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demonstrated by responses to questionnaires, class focus groups, and faculty 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E7DAF-F9A0-684D-93E2-19392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5" y="171671"/>
            <a:ext cx="11891165" cy="845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Outcomes are our GOALS for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CC003-D7B0-294F-A79D-22D87B44C620}"/>
              </a:ext>
            </a:extLst>
          </p:cNvPr>
          <p:cNvSpPr txBox="1"/>
          <p:nvPr/>
        </p:nvSpPr>
        <p:spPr>
          <a:xfrm>
            <a:off x="6525752" y="923031"/>
            <a:ext cx="5314348" cy="5570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Locally important and meaningful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Applicable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(culturally equitable)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Students’ social competence and academic achievement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implementation of critical skills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Observable and measurable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Written as a goal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DC5AF6-9274-A04D-936A-8F0636575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880" y="3519661"/>
            <a:ext cx="1135955" cy="108938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9221A93-085A-2346-9B6D-AE429DFAABA7}"/>
              </a:ext>
            </a:extLst>
          </p:cNvPr>
          <p:cNvSpPr/>
          <p:nvPr/>
        </p:nvSpPr>
        <p:spPr>
          <a:xfrm>
            <a:off x="603889" y="978915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end of the year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implementing PBIS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be rated “Highly Important” by at least 80% of staff as measured by PBIS staff survey.</a:t>
            </a:r>
          </a:p>
        </p:txBody>
      </p:sp>
      <p:sp>
        <p:nvSpPr>
          <p:cNvPr id="6" name="Rounded Rectangular Callout 13">
            <a:extLst>
              <a:ext uri="{FF2B5EF4-FFF2-40B4-BE49-F238E27FC236}">
                <a16:creationId xmlns:a16="http://schemas.microsoft.com/office/drawing/2014/main" id="{04471088-A15C-F536-AD42-B9EDD880CC6C}"/>
              </a:ext>
            </a:extLst>
          </p:cNvPr>
          <p:cNvSpPr/>
          <p:nvPr/>
        </p:nvSpPr>
        <p:spPr>
          <a:xfrm>
            <a:off x="603888" y="978915"/>
            <a:ext cx="5576545" cy="4229100"/>
          </a:xfrm>
          <a:prstGeom prst="wedgeRoundRectCallout">
            <a:avLst>
              <a:gd name="adj1" fmla="val 30536"/>
              <a:gd name="adj2" fmla="val 6915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implementing PBIS during the 20XX-20XY school year,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reports of school climate will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by 20%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CC2EC-1DA2-E847-9762-1FBA4269C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407" y="3519210"/>
            <a:ext cx="1109563" cy="1089388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9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441" y="1207041"/>
            <a:ext cx="7267314" cy="511381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Review your goals from October</a:t>
            </a:r>
          </a:p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Are they still applicable or do they need revising?</a:t>
            </a:r>
          </a:p>
          <a:p>
            <a:pPr marL="643255" indent="-457200"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F28"/>
                </a:solidFill>
              </a:rPr>
              <a:t>When you meet with your team identify 1 measurable outcome for the year ahead</a:t>
            </a:r>
          </a:p>
          <a:p>
            <a:pPr marL="186055" indent="0">
              <a:spcAft>
                <a:spcPts val="600"/>
              </a:spcAft>
              <a:buSzPct val="75000"/>
              <a:buNone/>
            </a:pPr>
            <a:r>
              <a:rPr lang="en-US" sz="2800" dirty="0">
                <a:solidFill>
                  <a:srgbClr val="222F28"/>
                </a:solidFill>
              </a:rPr>
              <a:t>Add to your action plan as needed.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08913" y="5690530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00" kern="0" dirty="0">
                <a:solidFill>
                  <a:prstClr val="white"/>
                </a:solidFill>
              </a:rPr>
              <a:t>10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5F33AA-A2AD-A185-32CD-63E81156ABF2}"/>
              </a:ext>
            </a:extLst>
          </p:cNvPr>
          <p:cNvSpPr txBox="1"/>
          <p:nvPr/>
        </p:nvSpPr>
        <p:spPr>
          <a:xfrm>
            <a:off x="323317" y="372207"/>
            <a:ext cx="1005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ACTIVITY: Revisiting Purpose and Outcomes</a:t>
            </a:r>
          </a:p>
        </p:txBody>
      </p:sp>
    </p:spTree>
    <p:extLst>
      <p:ext uri="{BB962C8B-B14F-4D97-AF65-F5344CB8AC3E}">
        <p14:creationId xmlns:p14="http://schemas.microsoft.com/office/powerpoint/2010/main" val="3572049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51984"/>
              </p:ext>
            </p:extLst>
          </p:nvPr>
        </p:nvGraphicFramePr>
        <p:xfrm>
          <a:off x="475488" y="1099882"/>
          <a:ext cx="8052063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367579" y="3124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Coaches’ Tasks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" name="Google Shape;1742;p61">
            <a:extLst>
              <a:ext uri="{FF2B5EF4-FFF2-40B4-BE49-F238E27FC236}">
                <a16:creationId xmlns:a16="http://schemas.microsoft.com/office/drawing/2014/main" id="{D74CA99A-6C0F-547C-2269-A2E5A29943B5}"/>
              </a:ext>
            </a:extLst>
          </p:cNvPr>
          <p:cNvGrpSpPr/>
          <p:nvPr/>
        </p:nvGrpSpPr>
        <p:grpSpPr>
          <a:xfrm flipH="1">
            <a:off x="7927765" y="1258059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3" name="Google Shape;1743;p61">
              <a:extLst>
                <a:ext uri="{FF2B5EF4-FFF2-40B4-BE49-F238E27FC236}">
                  <a16:creationId xmlns:a16="http://schemas.microsoft.com/office/drawing/2014/main" id="{874BA311-76D1-D0FE-7300-DDD5DC31ADF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1744;p61">
              <a:extLst>
                <a:ext uri="{FF2B5EF4-FFF2-40B4-BE49-F238E27FC236}">
                  <a16:creationId xmlns:a16="http://schemas.microsoft.com/office/drawing/2014/main" id="{681E814F-56DC-1D6F-2296-A7471A157553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F78068-5E0A-5926-4170-513A64280380}"/>
              </a:ext>
            </a:extLst>
          </p:cNvPr>
          <p:cNvSpPr txBox="1"/>
          <p:nvPr/>
        </p:nvSpPr>
        <p:spPr>
          <a:xfrm>
            <a:off x="8057128" y="156813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6" name="Google Shape;1742;p61">
            <a:extLst>
              <a:ext uri="{FF2B5EF4-FFF2-40B4-BE49-F238E27FC236}">
                <a16:creationId xmlns:a16="http://schemas.microsoft.com/office/drawing/2014/main" id="{1F26EBFD-ECFB-2ED1-27FB-ACB9615EF4B3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7" name="Google Shape;1743;p61">
              <a:extLst>
                <a:ext uri="{FF2B5EF4-FFF2-40B4-BE49-F238E27FC236}">
                  <a16:creationId xmlns:a16="http://schemas.microsoft.com/office/drawing/2014/main" id="{CC65A496-9950-0D34-4B2A-4F90F114E34B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744;p61">
              <a:extLst>
                <a:ext uri="{FF2B5EF4-FFF2-40B4-BE49-F238E27FC236}">
                  <a16:creationId xmlns:a16="http://schemas.microsoft.com/office/drawing/2014/main" id="{55C65077-6D36-1812-2C0C-77F47003F849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F2EF01-E983-5F08-D9C1-9122D9A286B2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0576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250296" y="1677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238196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3"/>
              </a:rPr>
              <a:t>Supporting and Responding to Students’ SEB Needs: Evidence-Based Practices for Educators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(Classrooms)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5"/>
              </a:rPr>
              <a:t>Creating a Classroom Teaching Matrix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Coaches Year at a Glance Document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Rollout Check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0"/>
              </a:rPr>
              <a:t>Team Meeting Action Plan with Goals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Advanced Yearly Planning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2"/>
              </a:rPr>
              <a:t>Sample PBIS Handbook Elementary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3"/>
              </a:rPr>
              <a:t>Sample PBIS Handbook Secondary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4"/>
              </a:rPr>
              <a:t>Sample Staff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5"/>
              </a:rPr>
              <a:t>Sample Student PBIS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93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279419" y="4687817"/>
            <a:ext cx="3497438" cy="105727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9362" y="1825875"/>
            <a:ext cx="2718487" cy="27237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B087DA5-8E78-23CA-ACEA-4D29CD1F258F}"/>
              </a:ext>
            </a:extLst>
          </p:cNvPr>
          <p:cNvSpPr txBox="1">
            <a:spLocks/>
          </p:cNvSpPr>
          <p:nvPr/>
        </p:nvSpPr>
        <p:spPr>
          <a:xfrm>
            <a:off x="326476" y="721382"/>
            <a:ext cx="4474124" cy="10568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were NOT at the Team Training in May, Please remember to complete the End Of Year Evaluation! </a:t>
            </a:r>
          </a:p>
          <a:p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9CA52-9869-C2F3-FF64-ABB724FD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6409" y="2198303"/>
            <a:ext cx="2456967" cy="2461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924BA-65F6-790F-7518-7B51C157B7F2}"/>
              </a:ext>
            </a:extLst>
          </p:cNvPr>
          <p:cNvSpPr txBox="1"/>
          <p:nvPr/>
        </p:nvSpPr>
        <p:spPr>
          <a:xfrm>
            <a:off x="968829" y="4882650"/>
            <a:ext cx="311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Year Evaluation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access or look in the Chat Box for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8961-FB91-93AA-3509-68C5F7791E8C}"/>
              </a:ext>
            </a:extLst>
          </p:cNvPr>
          <p:cNvSpPr txBox="1"/>
          <p:nvPr/>
        </p:nvSpPr>
        <p:spPr>
          <a:xfrm>
            <a:off x="7022977" y="187953"/>
            <a:ext cx="39426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Evaluation </a:t>
            </a:r>
          </a:p>
          <a:p>
            <a:pPr marL="0" indent="0"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BC245E-7BBA-1EE8-9A96-76BF121713D7}"/>
              </a:ext>
            </a:extLst>
          </p:cNvPr>
          <p:cNvCxnSpPr>
            <a:cxnSpLocks/>
          </p:cNvCxnSpPr>
          <p:nvPr/>
        </p:nvCxnSpPr>
        <p:spPr>
          <a:xfrm>
            <a:off x="5768283" y="0"/>
            <a:ext cx="88231" cy="6919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306450"/>
              </p:ext>
            </p:extLst>
          </p:nvPr>
        </p:nvGraphicFramePr>
        <p:xfrm>
          <a:off x="1810618" y="1408901"/>
          <a:ext cx="9162182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367579" y="3124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Coaches’ Tasks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793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250296" y="1677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 HELPFUL RESOURCES</a:t>
            </a:r>
            <a:endParaRPr dirty="0"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225612" y="2238196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3"/>
              </a:rPr>
              <a:t>Supporting and Responding to Students’ SEB Needs: Evidence-Based Practices for Educators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</a:rPr>
              <a:t>(Classrooms)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Supportive Environments Create Classroom Community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Hind Vadodara"/>
                <a:hlinkClick r:id="rId5"/>
              </a:rPr>
              <a:t>Creating a Classroom Teaching Matrix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Calibri" panose="020F050202020403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Coaches Year at a Glance Document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9"/>
              </a:rPr>
              <a:t>Rollout Check 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hlinkClick r:id="rId10"/>
              </a:rPr>
              <a:t>Team Meeting Action Plan with Goals</a:t>
            </a:r>
            <a:endParaRPr lang="en-US" sz="1600" dirty="0">
              <a:latin typeface="+mn-lt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1"/>
              </a:rPr>
              <a:t>Advanced Yearly Planning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2"/>
              </a:rPr>
              <a:t>Sample PBIS Handbook Elementary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3"/>
              </a:rPr>
              <a:t>Sample PBIS Handbook Secondary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4"/>
              </a:rPr>
              <a:t>Sample Staff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285750" marR="0" lvl="0" indent="-2857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15"/>
              </a:rPr>
              <a:t>Sample Student PBIS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819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6F7C8E-E0AD-AEB5-DDB5-FFF4543CAE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925" y="1961599"/>
            <a:ext cx="27179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02CAE-21B8-4EFD-E861-D33FB556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Product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0B93C-DDB4-0415-6679-8E838BF17D02}"/>
              </a:ext>
            </a:extLst>
          </p:cNvPr>
          <p:cNvSpPr txBox="1"/>
          <p:nvPr/>
        </p:nvSpPr>
        <p:spPr>
          <a:xfrm>
            <a:off x="477447" y="1679512"/>
            <a:ext cx="106353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Meeting Schedule / Action Plan -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of the following: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Expectations: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Behavioral Matrix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Acknowledgement: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Acknowledgement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Written Instructions for Acknowledgment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Lesson Plan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Teaching Plan (How you will structure your kick-off teaching to students)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rial"/>
              </a:rPr>
              <a:t>Discipline Documents (Flow Chart</a:t>
            </a:r>
            <a:r>
              <a:rPr lang="en-US" sz="2800">
                <a:solidFill>
                  <a:srgbClr val="FFFFFF"/>
                </a:solidFill>
                <a:latin typeface="Arial"/>
              </a:rPr>
              <a:t>/Definitions)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show trainer your products for Check Off or add to your Google Drive</a:t>
            </a:r>
          </a:p>
        </p:txBody>
      </p:sp>
    </p:spTree>
    <p:extLst>
      <p:ext uri="{BB962C8B-B14F-4D97-AF65-F5344CB8AC3E}">
        <p14:creationId xmlns:p14="http://schemas.microsoft.com/office/powerpoint/2010/main" val="242264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ctrTitle" idx="4"/>
          </p:nvPr>
        </p:nvSpPr>
        <p:spPr>
          <a:xfrm flipH="1">
            <a:off x="3646360" y="18389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Years</a:t>
            </a:r>
            <a:endParaRPr dirty="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373416" y="365621"/>
            <a:ext cx="11490685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2024-2025 SEB Academy: PBIS Track Support Sturcture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5"/>
          </p:nvPr>
        </p:nvSpPr>
        <p:spPr>
          <a:xfrm flipH="1">
            <a:off x="988249" y="3583918"/>
            <a:ext cx="7793016" cy="131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Support</a:t>
            </a:r>
            <a:endParaRPr lang="en-US" sz="1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l"/>
            <a:endParaRPr lang="en-US" sz="1600" dirty="0"/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5 – 1.5 hr. Monthly Coach Meetings (Virtual)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3 Full Day - Team Trainings Meetings (In Person) (Oct, Jan, May)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1 day (8 hrs.) Technical Assistance per school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r>
              <a:rPr lang="en-US" sz="2000" dirty="0"/>
              <a:t>SWIS Data System &amp; Training</a:t>
            </a:r>
          </a:p>
          <a:p>
            <a:pPr marL="0" indent="0"/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OPTIONAL Learning Opportunities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Webinars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Monthly Peer Sharing Calls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(Series of 3 virtual meetings on various topics)</a:t>
            </a:r>
          </a:p>
        </p:txBody>
      </p:sp>
      <p:sp>
        <p:nvSpPr>
          <p:cNvPr id="345" name="Google Shape;345;p33"/>
          <p:cNvSpPr txBox="1">
            <a:spLocks noGrp="1"/>
          </p:cNvSpPr>
          <p:nvPr>
            <p:ph type="ctrTitle" idx="2"/>
          </p:nvPr>
        </p:nvSpPr>
        <p:spPr>
          <a:xfrm flipH="1">
            <a:off x="5951480" y="270851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6" name="Google Shape;346;p33"/>
          <p:cNvSpPr txBox="1">
            <a:spLocks noGrp="1"/>
          </p:cNvSpPr>
          <p:nvPr>
            <p:ph type="ctrTitle"/>
          </p:nvPr>
        </p:nvSpPr>
        <p:spPr>
          <a:xfrm flipH="1">
            <a:off x="3653307" y="268489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 idx="4"/>
          </p:nvPr>
        </p:nvSpPr>
        <p:spPr>
          <a:xfrm flipH="1">
            <a:off x="1079199" y="2616940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3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1822449" y="2496340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3995907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6294080" y="2536023"/>
            <a:ext cx="875400" cy="875400"/>
          </a:xfrm>
          <a:prstGeom prst="donut">
            <a:avLst>
              <a:gd name="adj" fmla="val 5047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23F9B-BA99-4228-9A4D-1D472D92CB78}"/>
              </a:ext>
            </a:extLst>
          </p:cNvPr>
          <p:cNvSpPr txBox="1"/>
          <p:nvPr/>
        </p:nvSpPr>
        <p:spPr>
          <a:xfrm>
            <a:off x="8982679" y="2240284"/>
            <a:ext cx="3091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Team Training (Minimum):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A791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B0604020202020204" charset="0"/>
              <a:ea typeface="+mn-ea"/>
              <a:cs typeface="Hind Vadodara" panose="020B0604020202020204" charset="0"/>
              <a:sym typeface="Arial"/>
            </a:endParaRPr>
          </a:p>
          <a:p>
            <a:pPr marL="171446" marR="0" lvl="4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marR="0" lvl="4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Grade-Level Representatives</a:t>
            </a:r>
          </a:p>
          <a:p>
            <a:pPr marL="171446" marR="0" lvl="4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Support Staff</a:t>
            </a:r>
          </a:p>
          <a:p>
            <a:pPr marL="171446" marR="0" lvl="4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Coaches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A791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B0604020202020204" charset="0"/>
              <a:ea typeface="+mn-ea"/>
              <a:cs typeface="Hind Vadodara" panose="020B060402020202020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Coaches Training: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 </a:t>
            </a:r>
          </a:p>
          <a:p>
            <a:pPr marL="171446" marR="0" lvl="0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2-3 Coaches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A791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B0604020202020204" charset="0"/>
              <a:ea typeface="+mn-ea"/>
              <a:cs typeface="Hind Vadodara" panose="020B0604020202020204" charset="0"/>
              <a:sym typeface="Arial"/>
            </a:endParaRP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Technical Assistance: 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A791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B0604020202020204" charset="0"/>
              <a:ea typeface="+mn-ea"/>
              <a:cs typeface="Hind Vadodara" panose="020B0604020202020204" charset="0"/>
              <a:sym typeface="Arial"/>
            </a:endParaRPr>
          </a:p>
          <a:p>
            <a:pPr marL="171446" marR="0" lvl="1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Administrator</a:t>
            </a:r>
          </a:p>
          <a:p>
            <a:pPr marL="171446" marR="0" lvl="1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Coach</a:t>
            </a:r>
          </a:p>
          <a:p>
            <a:pPr marL="171446" marR="0" lvl="1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Data Entry Staff</a:t>
            </a:r>
          </a:p>
          <a:p>
            <a:pPr marL="171446" marR="0" lvl="1" indent="-171446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9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B0604020202020204" charset="0"/>
                <a:ea typeface="+mn-ea"/>
                <a:cs typeface="Hind Vadodara" panose="020B0604020202020204" charset="0"/>
                <a:sym typeface="Arial"/>
              </a:rPr>
              <a:t>Faculty/Staff</a:t>
            </a:r>
          </a:p>
        </p:txBody>
      </p:sp>
      <p:sp>
        <p:nvSpPr>
          <p:cNvPr id="23" name="Google Shape;340;p33">
            <a:extLst>
              <a:ext uri="{FF2B5EF4-FFF2-40B4-BE49-F238E27FC236}">
                <a16:creationId xmlns:a16="http://schemas.microsoft.com/office/drawing/2014/main" id="{242D5540-7CB1-493F-8C61-B3F53FEB154F}"/>
              </a:ext>
            </a:extLst>
          </p:cNvPr>
          <p:cNvSpPr txBox="1">
            <a:spLocks/>
          </p:cNvSpPr>
          <p:nvPr/>
        </p:nvSpPr>
        <p:spPr>
          <a:xfrm flipH="1">
            <a:off x="9260967" y="156526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t>Attendees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BA940-1316-A64E-1A88-C73DF9E18CB4}"/>
              </a:ext>
            </a:extLst>
          </p:cNvPr>
          <p:cNvSpPr/>
          <p:nvPr/>
        </p:nvSpPr>
        <p:spPr>
          <a:xfrm>
            <a:off x="3840958" y="2378661"/>
            <a:ext cx="1156526" cy="11901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Google Shape;351;p33">
            <a:extLst>
              <a:ext uri="{FF2B5EF4-FFF2-40B4-BE49-F238E27FC236}">
                <a16:creationId xmlns:a16="http://schemas.microsoft.com/office/drawing/2014/main" id="{6FA615CD-92FA-97A4-A11D-59FB62FF2BD7}"/>
              </a:ext>
            </a:extLst>
          </p:cNvPr>
          <p:cNvCxnSpPr>
            <a:cxnSpLocks/>
          </p:cNvCxnSpPr>
          <p:nvPr/>
        </p:nvCxnSpPr>
        <p:spPr>
          <a:xfrm>
            <a:off x="8776673" y="2139433"/>
            <a:ext cx="0" cy="36399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7585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525780" y="1703070"/>
            <a:ext cx="7235190" cy="447690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1004785" y="3292111"/>
            <a:ext cx="6333361" cy="20074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000" b="1" dirty="0"/>
              <a:t>Glows &amp; Grows</a:t>
            </a:r>
            <a:br>
              <a:rPr lang="en" sz="6000" b="1" dirty="0"/>
            </a:br>
            <a:r>
              <a:rPr lang="en" sz="6000" b="1" dirty="0"/>
              <a:t>Review</a:t>
            </a: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11">
            <a:extLst>
              <a:ext uri="{FF2B5EF4-FFF2-40B4-BE49-F238E27FC236}">
                <a16:creationId xmlns:a16="http://schemas.microsoft.com/office/drawing/2014/main" id="{456BCFFC-A09E-B144-9D90-899B78600684}"/>
              </a:ext>
            </a:extLst>
          </p:cNvPr>
          <p:cNvSpPr/>
          <p:nvPr/>
        </p:nvSpPr>
        <p:spPr>
          <a:xfrm>
            <a:off x="1210511" y="341059"/>
            <a:ext cx="9285085" cy="1024183"/>
          </a:xfrm>
          <a:custGeom>
            <a:avLst/>
            <a:gdLst>
              <a:gd name="connsiteX0" fmla="*/ 0 w 3031558"/>
              <a:gd name="connsiteY0" fmla="*/ 112196 h 673041"/>
              <a:gd name="connsiteX1" fmla="*/ 112196 w 3031558"/>
              <a:gd name="connsiteY1" fmla="*/ 0 h 673041"/>
              <a:gd name="connsiteX2" fmla="*/ 2919362 w 3031558"/>
              <a:gd name="connsiteY2" fmla="*/ 0 h 673041"/>
              <a:gd name="connsiteX3" fmla="*/ 3031558 w 3031558"/>
              <a:gd name="connsiteY3" fmla="*/ 112196 h 673041"/>
              <a:gd name="connsiteX4" fmla="*/ 3031558 w 3031558"/>
              <a:gd name="connsiteY4" fmla="*/ 560845 h 673041"/>
              <a:gd name="connsiteX5" fmla="*/ 2919362 w 3031558"/>
              <a:gd name="connsiteY5" fmla="*/ 673041 h 673041"/>
              <a:gd name="connsiteX6" fmla="*/ 112196 w 3031558"/>
              <a:gd name="connsiteY6" fmla="*/ 673041 h 673041"/>
              <a:gd name="connsiteX7" fmla="*/ 0 w 3031558"/>
              <a:gd name="connsiteY7" fmla="*/ 560845 h 673041"/>
              <a:gd name="connsiteX8" fmla="*/ 0 w 3031558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558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919362" y="0"/>
                </a:lnTo>
                <a:cubicBezTo>
                  <a:pt x="2981326" y="0"/>
                  <a:pt x="3031558" y="50232"/>
                  <a:pt x="3031558" y="112196"/>
                </a:cubicBezTo>
                <a:lnTo>
                  <a:pt x="3031558" y="560845"/>
                </a:lnTo>
                <a:cubicBezTo>
                  <a:pt x="3031558" y="622809"/>
                  <a:pt x="2981326" y="673041"/>
                  <a:pt x="2919362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Develop a continuum to discourage </a:t>
            </a:r>
          </a:p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violations of expectations</a:t>
            </a:r>
          </a:p>
        </p:txBody>
      </p:sp>
      <p:pic>
        <p:nvPicPr>
          <p:cNvPr id="7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E86A9E3-272E-3741-A07F-1DA5A8AD3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703367"/>
            <a:ext cx="10608965" cy="510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772790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136c0-7c27-4378-bc59-5e31d22b10cd" xsi:nil="true"/>
    <lcf76f155ced4ddcb4097134ff3c332f xmlns="fa4c7253-cea3-4165-8b8a-85647680684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88AE11363A44C8D6A98CD1960C803" ma:contentTypeVersion="15" ma:contentTypeDescription="Create a new document." ma:contentTypeScope="" ma:versionID="9a808f0ad09814fb94401c4c624d46f3">
  <xsd:schema xmlns:xsd="http://www.w3.org/2001/XMLSchema" xmlns:xs="http://www.w3.org/2001/XMLSchema" xmlns:p="http://schemas.microsoft.com/office/2006/metadata/properties" xmlns:ns2="fa4c7253-cea3-4165-8b8a-856476806840" xmlns:ns3="bd4136c0-7c27-4378-bc59-5e31d22b10cd" targetNamespace="http://schemas.microsoft.com/office/2006/metadata/properties" ma:root="true" ma:fieldsID="69c4d2dbea3e8eaf3a31c12508874b51" ns2:_="" ns3:_="">
    <xsd:import namespace="fa4c7253-cea3-4165-8b8a-856476806840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c7253-cea3-4165-8b8a-856476806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9f7883-64f6-419c-bb07-a6f1254aab09}" ma:internalName="TaxCatchAll" ma:showField="CatchAllData" ma:web="bd4136c0-7c27-4378-bc59-5e31d22b1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77243-7449-4828-B465-693D13CCB182}">
  <ds:schemaRefs>
    <ds:schemaRef ds:uri="http://schemas.microsoft.com/office/2006/metadata/properties"/>
    <ds:schemaRef ds:uri="fa4c7253-cea3-4165-8b8a-85647680684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bd4136c0-7c27-4378-bc59-5e31d22b10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9B5B46-DEF8-4403-9747-F8D82BB00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c7253-cea3-4165-8b8a-856476806840"/>
    <ds:schemaRef ds:uri="bd4136c0-7c27-4378-bc59-5e31d22b1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2359</Words>
  <Application>Microsoft Office PowerPoint</Application>
  <PresentationFormat>Widescreen</PresentationFormat>
  <Paragraphs>336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Arial</vt:lpstr>
      <vt:lpstr>Arial,Sans-Serif</vt:lpstr>
      <vt:lpstr>Calibri</vt:lpstr>
      <vt:lpstr>Calibri Light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5_Ophthalmology Center by Slidesgo</vt:lpstr>
      <vt:lpstr>3_Ophthalmology Center by Slidesgo</vt:lpstr>
      <vt:lpstr>6_Ophthalmology Center by Slidesgo</vt:lpstr>
      <vt:lpstr>10_Ophthalmology Center by Slidesgo</vt:lpstr>
      <vt:lpstr>PBIS Coach Training Year 1:  June 2024</vt:lpstr>
      <vt:lpstr>ACTIVITY: ATTENDANCE</vt:lpstr>
      <vt:lpstr>EXPECTATIONS</vt:lpstr>
      <vt:lpstr>AGENDA &amp; Coaches’ Tasks</vt:lpstr>
      <vt:lpstr> HELPFUL RESOURCES</vt:lpstr>
      <vt:lpstr>Yearly Product Review</vt:lpstr>
      <vt:lpstr>Years</vt:lpstr>
      <vt:lpstr>Glows &amp; Grows Review</vt:lpstr>
      <vt:lpstr>PowerPoint Presentation</vt:lpstr>
      <vt:lpstr>PowerPoint Presentation</vt:lpstr>
      <vt:lpstr>DISCUSSION: GLOWS &amp; GROWS</vt:lpstr>
      <vt:lpstr>Big Idea: Annual Evaluation Report</vt:lpstr>
      <vt:lpstr>PowerPoint Presentation</vt:lpstr>
      <vt:lpstr>PowerPoint Presentation</vt:lpstr>
      <vt:lpstr>PowerPoint Presentation</vt:lpstr>
      <vt:lpstr>PowerPoint Presentation</vt:lpstr>
      <vt:lpstr>Completed Sample</vt:lpstr>
      <vt:lpstr>ACTIVITY: Evaluation Report</vt:lpstr>
      <vt:lpstr>PBIS Resource Spotlight: </vt:lpstr>
      <vt:lpstr>PBIS ROLLOUT CHECKLIST</vt:lpstr>
      <vt:lpstr>Coaches Year at a Glance</vt:lpstr>
      <vt:lpstr>Annual Action Planning - Advanced</vt:lpstr>
      <vt:lpstr>Membership, Roles, and Meeting Dates</vt:lpstr>
      <vt:lpstr>Teaching / Acknowledgement and Celebration Schedule</vt:lpstr>
      <vt:lpstr>Communication </vt:lpstr>
      <vt:lpstr>Evaluation Measures &amp; Measurable Goals</vt:lpstr>
      <vt:lpstr>Looking to add more staff to your team?  Sample PBIS Team Application form</vt:lpstr>
      <vt:lpstr>ACTIVITY: RESOURCE SPOTLIGHT</vt:lpstr>
      <vt:lpstr>Revisiting Goals</vt:lpstr>
      <vt:lpstr>PowerPoint Presentation</vt:lpstr>
      <vt:lpstr>Outcomes are our GOALS for implementation</vt:lpstr>
      <vt:lpstr>PowerPoint Presentation</vt:lpstr>
      <vt:lpstr>AGENDA &amp; Coaches’ Tasks</vt:lpstr>
      <vt:lpstr> HELPFUL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172</cp:revision>
  <dcterms:created xsi:type="dcterms:W3CDTF">2021-09-01T22:16:30Z</dcterms:created>
  <dcterms:modified xsi:type="dcterms:W3CDTF">2024-05-30T20:40:01Z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0x01010080188AE11363A44C8D6A98CD1960C803</vt:lpwstr>
  </property>
  <property fmtid="{D5CDD505-2E9C-101B-9397-08002B2CF9AE}" pid="3" name="MediaServiceImageTags">
    <vt:lpwstr/>
  </property>
</Properties>
</file>