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 id="2147483820" r:id="rId5"/>
    <p:sldMasterId id="2147483841" r:id="rId6"/>
    <p:sldMasterId id="2147483867" r:id="rId7"/>
    <p:sldMasterId id="2147483893" r:id="rId8"/>
    <p:sldMasterId id="2147483953" r:id="rId9"/>
    <p:sldMasterId id="2147483965" r:id="rId10"/>
    <p:sldMasterId id="2147483972" r:id="rId11"/>
    <p:sldMasterId id="2147484000" r:id="rId12"/>
    <p:sldMasterId id="2147484028" r:id="rId13"/>
  </p:sldMasterIdLst>
  <p:notesMasterIdLst>
    <p:notesMasterId r:id="rId111"/>
  </p:notesMasterIdLst>
  <p:sldIdLst>
    <p:sldId id="4822" r:id="rId14"/>
    <p:sldId id="4025" r:id="rId15"/>
    <p:sldId id="4872" r:id="rId16"/>
    <p:sldId id="4109" r:id="rId17"/>
    <p:sldId id="4820" r:id="rId18"/>
    <p:sldId id="258" r:id="rId19"/>
    <p:sldId id="4105" r:id="rId20"/>
    <p:sldId id="4106" r:id="rId21"/>
    <p:sldId id="4057" r:id="rId22"/>
    <p:sldId id="1163" r:id="rId23"/>
    <p:sldId id="4874" r:id="rId24"/>
    <p:sldId id="4876" r:id="rId25"/>
    <p:sldId id="1165" r:id="rId26"/>
    <p:sldId id="1166" r:id="rId27"/>
    <p:sldId id="1062" r:id="rId28"/>
    <p:sldId id="4875" r:id="rId29"/>
    <p:sldId id="4542" r:id="rId30"/>
    <p:sldId id="1065" r:id="rId31"/>
    <p:sldId id="1067" r:id="rId32"/>
    <p:sldId id="4877" r:id="rId33"/>
    <p:sldId id="1069" r:id="rId34"/>
    <p:sldId id="1070" r:id="rId35"/>
    <p:sldId id="1072" r:id="rId36"/>
    <p:sldId id="307" r:id="rId37"/>
    <p:sldId id="4349" r:id="rId38"/>
    <p:sldId id="4055" r:id="rId39"/>
    <p:sldId id="4823" r:id="rId40"/>
    <p:sldId id="4869" r:id="rId41"/>
    <p:sldId id="4795" r:id="rId42"/>
    <p:sldId id="4870" r:id="rId43"/>
    <p:sldId id="4864" r:id="rId44"/>
    <p:sldId id="4393" r:id="rId45"/>
    <p:sldId id="4590" r:id="rId46"/>
    <p:sldId id="4395" r:id="rId47"/>
    <p:sldId id="4447" r:id="rId48"/>
    <p:sldId id="4429" r:id="rId49"/>
    <p:sldId id="805" r:id="rId50"/>
    <p:sldId id="4488" r:id="rId51"/>
    <p:sldId id="1638" r:id="rId52"/>
    <p:sldId id="4912" r:id="rId53"/>
    <p:sldId id="4203" r:id="rId54"/>
    <p:sldId id="4432" r:id="rId55"/>
    <p:sldId id="4425" r:id="rId56"/>
    <p:sldId id="4871" r:id="rId57"/>
    <p:sldId id="4223" r:id="rId58"/>
    <p:sldId id="4224" r:id="rId59"/>
    <p:sldId id="4226" r:id="rId60"/>
    <p:sldId id="4229" r:id="rId61"/>
    <p:sldId id="4231" r:id="rId62"/>
    <p:sldId id="4232" r:id="rId63"/>
    <p:sldId id="4431" r:id="rId64"/>
    <p:sldId id="4421" r:id="rId65"/>
    <p:sldId id="4131" r:id="rId66"/>
    <p:sldId id="4134" r:id="rId67"/>
    <p:sldId id="4213" r:id="rId68"/>
    <p:sldId id="4723" r:id="rId69"/>
    <p:sldId id="4724" r:id="rId70"/>
    <p:sldId id="4036" r:id="rId71"/>
    <p:sldId id="3334" r:id="rId72"/>
    <p:sldId id="263" r:id="rId73"/>
    <p:sldId id="493" r:id="rId74"/>
    <p:sldId id="4034" r:id="rId75"/>
    <p:sldId id="4541" r:id="rId76"/>
    <p:sldId id="4539" r:id="rId77"/>
    <p:sldId id="4890" r:id="rId78"/>
    <p:sldId id="4068" r:id="rId79"/>
    <p:sldId id="4069" r:id="rId80"/>
    <p:sldId id="4879" r:id="rId81"/>
    <p:sldId id="4070" r:id="rId82"/>
    <p:sldId id="4878" r:id="rId83"/>
    <p:sldId id="4074" r:id="rId84"/>
    <p:sldId id="4073" r:id="rId85"/>
    <p:sldId id="4880" r:id="rId86"/>
    <p:sldId id="4882" r:id="rId87"/>
    <p:sldId id="4883" r:id="rId88"/>
    <p:sldId id="4884" r:id="rId89"/>
    <p:sldId id="4887" r:id="rId90"/>
    <p:sldId id="4888" r:id="rId91"/>
    <p:sldId id="4889" r:id="rId92"/>
    <p:sldId id="4892" r:id="rId93"/>
    <p:sldId id="4075" r:id="rId94"/>
    <p:sldId id="4077" r:id="rId95"/>
    <p:sldId id="4891" r:id="rId96"/>
    <p:sldId id="4079" r:id="rId97"/>
    <p:sldId id="4816" r:id="rId98"/>
    <p:sldId id="4185" r:id="rId99"/>
    <p:sldId id="4188" r:id="rId100"/>
    <p:sldId id="4358" r:id="rId101"/>
    <p:sldId id="4359" r:id="rId102"/>
    <p:sldId id="4205" r:id="rId103"/>
    <p:sldId id="4357" r:id="rId104"/>
    <p:sldId id="4202" r:id="rId105"/>
    <p:sldId id="3300" r:id="rId106"/>
    <p:sldId id="4062" r:id="rId107"/>
    <p:sldId id="4893" r:id="rId108"/>
    <p:sldId id="4913" r:id="rId109"/>
    <p:sldId id="4866"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4822"/>
            <p14:sldId id="4025"/>
            <p14:sldId id="4872"/>
            <p14:sldId id="4109"/>
            <p14:sldId id="4820"/>
            <p14:sldId id="258"/>
          </p14:sldIdLst>
        </p14:section>
        <p14:section name="SHARING: ACKNOWLEDGEMENT (15 min)" id="{D0071544-C4AF-3546-86B6-253AEC24CC60}">
          <p14:sldIdLst>
            <p14:sldId id="4105"/>
            <p14:sldId id="4106"/>
          </p14:sldIdLst>
        </p14:section>
        <p14:section name="Function of Behavior (45 min)" id="{1E7D1902-9D25-BE4B-B5A2-D0D4ECF0A40D}">
          <p14:sldIdLst>
            <p14:sldId id="4057"/>
            <p14:sldId id="1163"/>
            <p14:sldId id="4874"/>
            <p14:sldId id="4876"/>
            <p14:sldId id="1165"/>
            <p14:sldId id="1166"/>
            <p14:sldId id="1062"/>
            <p14:sldId id="4875"/>
            <p14:sldId id="4542"/>
            <p14:sldId id="1065"/>
            <p14:sldId id="1067"/>
            <p14:sldId id="4877"/>
            <p14:sldId id="1069"/>
            <p14:sldId id="1070"/>
            <p14:sldId id="1072"/>
            <p14:sldId id="307"/>
            <p14:sldId id="4349"/>
          </p14:sldIdLst>
        </p14:section>
        <p14:section name="Break (10 Mins)" id="{1D37ED5F-BD32-48F1-A0C3-110A194FF6A5}">
          <p14:sldIdLst>
            <p14:sldId id="4055"/>
          </p14:sldIdLst>
        </p14:section>
        <p14:section name="Classroom Pt 2 (45 minutes)" id="{613620AD-838D-4C5F-A5A5-336EEC04C062}">
          <p14:sldIdLst>
            <p14:sldId id="4823"/>
            <p14:sldId id="4869"/>
            <p14:sldId id="4795"/>
            <p14:sldId id="4870"/>
            <p14:sldId id="4864"/>
            <p14:sldId id="4393"/>
            <p14:sldId id="4590"/>
            <p14:sldId id="4395"/>
            <p14:sldId id="4447"/>
            <p14:sldId id="4429"/>
            <p14:sldId id="805"/>
            <p14:sldId id="4488"/>
            <p14:sldId id="1638"/>
            <p14:sldId id="4912"/>
            <p14:sldId id="4203"/>
            <p14:sldId id="4432"/>
            <p14:sldId id="4425"/>
            <p14:sldId id="4871"/>
            <p14:sldId id="4223"/>
            <p14:sldId id="4224"/>
            <p14:sldId id="4226"/>
            <p14:sldId id="4229"/>
            <p14:sldId id="4231"/>
            <p14:sldId id="4232"/>
            <p14:sldId id="4431"/>
            <p14:sldId id="4421"/>
            <p14:sldId id="4131"/>
            <p14:sldId id="4134"/>
            <p14:sldId id="4213"/>
            <p14:sldId id="4723"/>
            <p14:sldId id="4724"/>
            <p14:sldId id="4036"/>
            <p14:sldId id="3334"/>
            <p14:sldId id="263"/>
            <p14:sldId id="493"/>
            <p14:sldId id="4034"/>
          </p14:sldIdLst>
        </p14:section>
        <p14:section name="LUNCH 60 minutes" id="{FB504926-15C0-44DB-9ED2-083F9FC92C58}">
          <p14:sldIdLst>
            <p14:sldId id="4541"/>
          </p14:sldIdLst>
        </p14:section>
        <p14:section name="Implicit Bias, VDPs  (45 mins)" id="{7B28E869-DD56-4A8D-B500-27BB20730D72}">
          <p14:sldIdLst>
            <p14:sldId id="4539"/>
            <p14:sldId id="4890"/>
            <p14:sldId id="4068"/>
            <p14:sldId id="4069"/>
            <p14:sldId id="4879"/>
            <p14:sldId id="4070"/>
            <p14:sldId id="4878"/>
            <p14:sldId id="4074"/>
            <p14:sldId id="4073"/>
            <p14:sldId id="4880"/>
            <p14:sldId id="4882"/>
            <p14:sldId id="4883"/>
            <p14:sldId id="4884"/>
            <p14:sldId id="4887"/>
            <p14:sldId id="4888"/>
            <p14:sldId id="4889"/>
            <p14:sldId id="4892"/>
            <p14:sldId id="4075"/>
            <p14:sldId id="4077"/>
            <p14:sldId id="4891"/>
            <p14:sldId id="4079"/>
          </p14:sldIdLst>
        </p14:section>
        <p14:section name="TFI and Team Time (105 min)" id="{7AA5A115-7A9B-6D4C-AA00-BEC8026186F9}">
          <p14:sldIdLst>
            <p14:sldId id="4816"/>
            <p14:sldId id="4185"/>
            <p14:sldId id="4188"/>
            <p14:sldId id="4358"/>
            <p14:sldId id="4359"/>
            <p14:sldId id="4205"/>
            <p14:sldId id="4357"/>
            <p14:sldId id="4202"/>
            <p14:sldId id="3300"/>
            <p14:sldId id="4062"/>
          </p14:sldIdLst>
        </p14:section>
        <p14:section name="Wrap up ~5 min" id="{0ACBAE8A-131D-6B45-911B-280011859B41}">
          <p14:sldIdLst>
            <p14:sldId id="4893"/>
            <p14:sldId id="4913"/>
            <p14:sldId id="48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D7E69-4C1C-499D-8090-67F69ECB7428}" v="44" dt="2025-01-02T23:07:02.00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4788" autoAdjust="0"/>
  </p:normalViewPr>
  <p:slideViewPr>
    <p:cSldViewPr snapToGrid="0">
      <p:cViewPr varScale="1">
        <p:scale>
          <a:sx n="83" d="100"/>
          <a:sy n="83" d="100"/>
        </p:scale>
        <p:origin x="1638" y="78"/>
      </p:cViewPr>
      <p:guideLst/>
    </p:cSldViewPr>
  </p:slideViewPr>
  <p:outlineViewPr>
    <p:cViewPr>
      <p:scale>
        <a:sx n="33" d="100"/>
        <a:sy n="33" d="100"/>
      </p:scale>
      <p:origin x="0" y="-2094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microsoft.com/office/2016/11/relationships/changesInfo" Target="changesInfos/changesInfo1.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commentAuthors" Target="commentAuthor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viewProps" Target="viewProps.xml"/><Relationship Id="rId119"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notesMaster" Target="notesMasters/notesMaster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6B2D7E69-4C1C-499D-8090-67F69ECB7428}"/>
    <pc:docChg chg="undo custSel addSld delSld modSld modSection">
      <pc:chgData name="Christine Downs" userId="e8ba56e2-84b9-4685-891c-6c388ea40c87" providerId="ADAL" clId="{6B2D7E69-4C1C-499D-8090-67F69ECB7428}" dt="2025-01-03T23:34:03.299" v="405" actId="12"/>
      <pc:docMkLst>
        <pc:docMk/>
      </pc:docMkLst>
      <pc:sldChg chg="addSp delSp modSp mod modClrScheme chgLayout modNotesTx">
        <pc:chgData name="Christine Downs" userId="e8ba56e2-84b9-4685-891c-6c388ea40c87" providerId="ADAL" clId="{6B2D7E69-4C1C-499D-8090-67F69ECB7428}" dt="2025-01-02T23:25:40.525" v="404" actId="20577"/>
        <pc:sldMkLst>
          <pc:docMk/>
          <pc:sldMk cId="1918189665" sldId="1166"/>
        </pc:sldMkLst>
        <pc:spChg chg="add del mod">
          <ac:chgData name="Christine Downs" userId="e8ba56e2-84b9-4685-891c-6c388ea40c87" providerId="ADAL" clId="{6B2D7E69-4C1C-499D-8090-67F69ECB7428}" dt="2025-01-02T23:24:19.717" v="352" actId="478"/>
          <ac:spMkLst>
            <pc:docMk/>
            <pc:sldMk cId="1918189665" sldId="1166"/>
            <ac:spMk id="4" creationId="{C736AA8A-37F4-278F-1EDF-43DCC3E0E96D}"/>
          </ac:spMkLst>
        </pc:spChg>
        <pc:spChg chg="del mod">
          <ac:chgData name="Christine Downs" userId="e8ba56e2-84b9-4685-891c-6c388ea40c87" providerId="ADAL" clId="{6B2D7E69-4C1C-499D-8090-67F69ECB7428}" dt="2025-01-02T23:23:00.127" v="336" actId="478"/>
          <ac:spMkLst>
            <pc:docMk/>
            <pc:sldMk cId="1918189665" sldId="1166"/>
            <ac:spMk id="5" creationId="{00000000-0000-0000-0000-000000000000}"/>
          </ac:spMkLst>
        </pc:spChg>
        <pc:spChg chg="del mod ord">
          <ac:chgData name="Christine Downs" userId="e8ba56e2-84b9-4685-891c-6c388ea40c87" providerId="ADAL" clId="{6B2D7E69-4C1C-499D-8090-67F69ECB7428}" dt="2025-01-02T23:23:47.823" v="348" actId="478"/>
          <ac:spMkLst>
            <pc:docMk/>
            <pc:sldMk cId="1918189665" sldId="1166"/>
            <ac:spMk id="6" creationId="{FFDE415E-AC5C-4B40-9A75-91FA81E1E7AC}"/>
          </ac:spMkLst>
        </pc:spChg>
        <pc:spChg chg="add mod ord">
          <ac:chgData name="Christine Downs" userId="e8ba56e2-84b9-4685-891c-6c388ea40c87" providerId="ADAL" clId="{6B2D7E69-4C1C-499D-8090-67F69ECB7428}" dt="2025-01-02T23:25:16.560" v="366" actId="403"/>
          <ac:spMkLst>
            <pc:docMk/>
            <pc:sldMk cId="1918189665" sldId="1166"/>
            <ac:spMk id="7" creationId="{EE5B854F-3FF3-0C3E-4B13-070BDEEFEF1D}"/>
          </ac:spMkLst>
        </pc:spChg>
        <pc:spChg chg="add mod ord">
          <ac:chgData name="Christine Downs" userId="e8ba56e2-84b9-4685-891c-6c388ea40c87" providerId="ADAL" clId="{6B2D7E69-4C1C-499D-8090-67F69ECB7428}" dt="2025-01-02T23:25:07.780" v="362" actId="700"/>
          <ac:spMkLst>
            <pc:docMk/>
            <pc:sldMk cId="1918189665" sldId="1166"/>
            <ac:spMk id="8" creationId="{66B6B995-2B6D-0303-BB1F-C67F7232E02F}"/>
          </ac:spMkLst>
        </pc:spChg>
        <pc:spChg chg="add del mod">
          <ac:chgData name="Christine Downs" userId="e8ba56e2-84b9-4685-891c-6c388ea40c87" providerId="ADAL" clId="{6B2D7E69-4C1C-499D-8090-67F69ECB7428}" dt="2025-01-02T23:24:39.497" v="357" actId="26606"/>
          <ac:spMkLst>
            <pc:docMk/>
            <pc:sldMk cId="1918189665" sldId="1166"/>
            <ac:spMk id="12" creationId="{28B2BC9B-5725-01FF-74F6-65AE4C1D392B}"/>
          </ac:spMkLst>
        </pc:spChg>
        <pc:spChg chg="add del mod">
          <ac:chgData name="Christine Downs" userId="e8ba56e2-84b9-4685-891c-6c388ea40c87" providerId="ADAL" clId="{6B2D7E69-4C1C-499D-8090-67F69ECB7428}" dt="2025-01-02T23:24:39.497" v="357" actId="26606"/>
          <ac:spMkLst>
            <pc:docMk/>
            <pc:sldMk cId="1918189665" sldId="1166"/>
            <ac:spMk id="14" creationId="{AC55D2E9-B1F5-8CE1-7EE3-1635A5C6FA71}"/>
          </ac:spMkLst>
        </pc:spChg>
        <pc:spChg chg="add del mod">
          <ac:chgData name="Christine Downs" userId="e8ba56e2-84b9-4685-891c-6c388ea40c87" providerId="ADAL" clId="{6B2D7E69-4C1C-499D-8090-67F69ECB7428}" dt="2025-01-02T23:24:39.497" v="357" actId="26606"/>
          <ac:spMkLst>
            <pc:docMk/>
            <pc:sldMk cId="1918189665" sldId="1166"/>
            <ac:spMk id="16" creationId="{B9BFE94D-E69C-AAB0-F1CF-885F7ED8D0FE}"/>
          </ac:spMkLst>
        </pc:spChg>
        <pc:picChg chg="mod ord">
          <ac:chgData name="Christine Downs" userId="e8ba56e2-84b9-4685-891c-6c388ea40c87" providerId="ADAL" clId="{6B2D7E69-4C1C-499D-8090-67F69ECB7428}" dt="2025-01-02T23:25:19.231" v="367" actId="1076"/>
          <ac:picMkLst>
            <pc:docMk/>
            <pc:sldMk cId="1918189665" sldId="1166"/>
            <ac:picMk id="3" creationId="{00000000-0000-0000-0000-000000000000}"/>
          </ac:picMkLst>
        </pc:picChg>
      </pc:sldChg>
      <pc:sldChg chg="delSp del mod">
        <pc:chgData name="Christine Downs" userId="e8ba56e2-84b9-4685-891c-6c388ea40c87" providerId="ADAL" clId="{6B2D7E69-4C1C-499D-8090-67F69ECB7428}" dt="2025-01-02T23:05:43.490" v="250" actId="47"/>
        <pc:sldMkLst>
          <pc:docMk/>
          <pc:sldMk cId="840001348" sldId="3248"/>
        </pc:sldMkLst>
        <pc:picChg chg="del">
          <ac:chgData name="Christine Downs" userId="e8ba56e2-84b9-4685-891c-6c388ea40c87" providerId="ADAL" clId="{6B2D7E69-4C1C-499D-8090-67F69ECB7428}" dt="2025-01-02T22:18:49.099" v="222" actId="21"/>
          <ac:picMkLst>
            <pc:docMk/>
            <pc:sldMk cId="840001348" sldId="3248"/>
            <ac:picMk id="31" creationId="{C785AD4C-BAB0-9EDA-B714-63115D0823F0}"/>
          </ac:picMkLst>
        </pc:picChg>
        <pc:picChg chg="del">
          <ac:chgData name="Christine Downs" userId="e8ba56e2-84b9-4685-891c-6c388ea40c87" providerId="ADAL" clId="{6B2D7E69-4C1C-499D-8090-67F69ECB7428}" dt="2025-01-02T23:05:40.933" v="249" actId="21"/>
          <ac:picMkLst>
            <pc:docMk/>
            <pc:sldMk cId="840001348" sldId="3248"/>
            <ac:picMk id="2050" creationId="{D0DD94D3-B529-CF48-3859-4BA60FBDC640}"/>
          </ac:picMkLst>
        </pc:picChg>
      </pc:sldChg>
      <pc:sldChg chg="del">
        <pc:chgData name="Christine Downs" userId="e8ba56e2-84b9-4685-891c-6c388ea40c87" providerId="ADAL" clId="{6B2D7E69-4C1C-499D-8090-67F69ECB7428}" dt="2025-01-02T21:53:38.607" v="25" actId="47"/>
        <pc:sldMkLst>
          <pc:docMk/>
          <pc:sldMk cId="3788956349" sldId="4067"/>
        </pc:sldMkLst>
      </pc:sldChg>
      <pc:sldChg chg="addSp delSp modSp add del mod setBg modClrScheme delAnim modAnim chgLayout">
        <pc:chgData name="Christine Downs" userId="e8ba56e2-84b9-4685-891c-6c388ea40c87" providerId="ADAL" clId="{6B2D7E69-4C1C-499D-8090-67F69ECB7428}" dt="2025-01-02T23:09:27.735" v="327" actId="6549"/>
        <pc:sldMkLst>
          <pc:docMk/>
          <pc:sldMk cId="3189265758" sldId="4106"/>
        </pc:sldMkLst>
        <pc:spChg chg="mod ord">
          <ac:chgData name="Christine Downs" userId="e8ba56e2-84b9-4685-891c-6c388ea40c87" providerId="ADAL" clId="{6B2D7E69-4C1C-499D-8090-67F69ECB7428}" dt="2025-01-02T23:08:52.102" v="315" actId="14100"/>
          <ac:spMkLst>
            <pc:docMk/>
            <pc:sldMk cId="3189265758" sldId="4106"/>
            <ac:spMk id="2" creationId="{D4547212-29AE-4F6F-84CE-332096952654}"/>
          </ac:spMkLst>
        </pc:spChg>
        <pc:spChg chg="mod ord">
          <ac:chgData name="Christine Downs" userId="e8ba56e2-84b9-4685-891c-6c388ea40c87" providerId="ADAL" clId="{6B2D7E69-4C1C-499D-8090-67F69ECB7428}" dt="2025-01-02T23:09:27.735" v="327" actId="6549"/>
          <ac:spMkLst>
            <pc:docMk/>
            <pc:sldMk cId="3189265758" sldId="4106"/>
            <ac:spMk id="3" creationId="{1EA8CC21-0D4D-439E-B62C-3D1DA8E8573E}"/>
          </ac:spMkLst>
        </pc:spChg>
        <pc:spChg chg="mod">
          <ac:chgData name="Christine Downs" userId="e8ba56e2-84b9-4685-891c-6c388ea40c87" providerId="ADAL" clId="{6B2D7E69-4C1C-499D-8090-67F69ECB7428}" dt="2025-01-02T22:19:35.045" v="232"/>
          <ac:spMkLst>
            <pc:docMk/>
            <pc:sldMk cId="3189265758" sldId="4106"/>
            <ac:spMk id="5" creationId="{1355AE4A-2290-D284-ACD9-BAD4F410E94A}"/>
          </ac:spMkLst>
        </pc:spChg>
        <pc:spChg chg="mod">
          <ac:chgData name="Christine Downs" userId="e8ba56e2-84b9-4685-891c-6c388ea40c87" providerId="ADAL" clId="{6B2D7E69-4C1C-499D-8090-67F69ECB7428}" dt="2025-01-02T22:19:35.045" v="232"/>
          <ac:spMkLst>
            <pc:docMk/>
            <pc:sldMk cId="3189265758" sldId="4106"/>
            <ac:spMk id="6" creationId="{871D1EB9-267E-4F39-AB5D-50D23FE1184E}"/>
          </ac:spMkLst>
        </pc:spChg>
        <pc:spChg chg="mod">
          <ac:chgData name="Christine Downs" userId="e8ba56e2-84b9-4685-891c-6c388ea40c87" providerId="ADAL" clId="{6B2D7E69-4C1C-499D-8090-67F69ECB7428}" dt="2025-01-02T22:19:35.045" v="232"/>
          <ac:spMkLst>
            <pc:docMk/>
            <pc:sldMk cId="3189265758" sldId="4106"/>
            <ac:spMk id="7" creationId="{2A208B84-2629-05B0-6E6F-4AC90702711A}"/>
          </ac:spMkLst>
        </pc:spChg>
        <pc:spChg chg="mod">
          <ac:chgData name="Christine Downs" userId="e8ba56e2-84b9-4685-891c-6c388ea40c87" providerId="ADAL" clId="{6B2D7E69-4C1C-499D-8090-67F69ECB7428}" dt="2025-01-02T22:19:35.045" v="232"/>
          <ac:spMkLst>
            <pc:docMk/>
            <pc:sldMk cId="3189265758" sldId="4106"/>
            <ac:spMk id="8" creationId="{A0768817-429F-F9A7-B01B-42543606B3AB}"/>
          </ac:spMkLst>
        </pc:spChg>
        <pc:spChg chg="mod">
          <ac:chgData name="Christine Downs" userId="e8ba56e2-84b9-4685-891c-6c388ea40c87" providerId="ADAL" clId="{6B2D7E69-4C1C-499D-8090-67F69ECB7428}" dt="2025-01-02T22:19:35.045" v="232"/>
          <ac:spMkLst>
            <pc:docMk/>
            <pc:sldMk cId="3189265758" sldId="4106"/>
            <ac:spMk id="9" creationId="{79829075-EBAF-D8B3-CBFB-281FA34244B5}"/>
          </ac:spMkLst>
        </pc:spChg>
        <pc:spChg chg="mod">
          <ac:chgData name="Christine Downs" userId="e8ba56e2-84b9-4685-891c-6c388ea40c87" providerId="ADAL" clId="{6B2D7E69-4C1C-499D-8090-67F69ECB7428}" dt="2025-01-02T22:19:35.045" v="232"/>
          <ac:spMkLst>
            <pc:docMk/>
            <pc:sldMk cId="3189265758" sldId="4106"/>
            <ac:spMk id="10" creationId="{FA361C05-0DE6-3A90-B3CF-8FD84B2F10CC}"/>
          </ac:spMkLst>
        </pc:spChg>
        <pc:spChg chg="mod">
          <ac:chgData name="Christine Downs" userId="e8ba56e2-84b9-4685-891c-6c388ea40c87" providerId="ADAL" clId="{6B2D7E69-4C1C-499D-8090-67F69ECB7428}" dt="2025-01-02T22:19:35.045" v="232"/>
          <ac:spMkLst>
            <pc:docMk/>
            <pc:sldMk cId="3189265758" sldId="4106"/>
            <ac:spMk id="11" creationId="{3E775843-BF58-F9DF-06AD-58CC36E26740}"/>
          </ac:spMkLst>
        </pc:spChg>
        <pc:spChg chg="mod">
          <ac:chgData name="Christine Downs" userId="e8ba56e2-84b9-4685-891c-6c388ea40c87" providerId="ADAL" clId="{6B2D7E69-4C1C-499D-8090-67F69ECB7428}" dt="2025-01-02T22:19:35.045" v="232"/>
          <ac:spMkLst>
            <pc:docMk/>
            <pc:sldMk cId="3189265758" sldId="4106"/>
            <ac:spMk id="12" creationId="{F326389E-9E81-0414-547E-E6B49E21AF20}"/>
          </ac:spMkLst>
        </pc:spChg>
        <pc:spChg chg="mod">
          <ac:chgData name="Christine Downs" userId="e8ba56e2-84b9-4685-891c-6c388ea40c87" providerId="ADAL" clId="{6B2D7E69-4C1C-499D-8090-67F69ECB7428}" dt="2025-01-02T22:19:35.045" v="232"/>
          <ac:spMkLst>
            <pc:docMk/>
            <pc:sldMk cId="3189265758" sldId="4106"/>
            <ac:spMk id="13" creationId="{305A3FCC-A958-AA25-54B5-1B177A1AC8DB}"/>
          </ac:spMkLst>
        </pc:spChg>
        <pc:spChg chg="mod">
          <ac:chgData name="Christine Downs" userId="e8ba56e2-84b9-4685-891c-6c388ea40c87" providerId="ADAL" clId="{6B2D7E69-4C1C-499D-8090-67F69ECB7428}" dt="2025-01-02T22:19:35.045" v="232"/>
          <ac:spMkLst>
            <pc:docMk/>
            <pc:sldMk cId="3189265758" sldId="4106"/>
            <ac:spMk id="14" creationId="{73BFFFE2-CCE4-1C38-6842-659CC3BB377D}"/>
          </ac:spMkLst>
        </pc:spChg>
        <pc:spChg chg="mod">
          <ac:chgData name="Christine Downs" userId="e8ba56e2-84b9-4685-891c-6c388ea40c87" providerId="ADAL" clId="{6B2D7E69-4C1C-499D-8090-67F69ECB7428}" dt="2025-01-02T22:19:35.045" v="232"/>
          <ac:spMkLst>
            <pc:docMk/>
            <pc:sldMk cId="3189265758" sldId="4106"/>
            <ac:spMk id="15" creationId="{2B62DCDA-10FB-0604-2C06-3878882335E2}"/>
          </ac:spMkLst>
        </pc:spChg>
        <pc:spChg chg="mod">
          <ac:chgData name="Christine Downs" userId="e8ba56e2-84b9-4685-891c-6c388ea40c87" providerId="ADAL" clId="{6B2D7E69-4C1C-499D-8090-67F69ECB7428}" dt="2025-01-02T22:19:35.045" v="232"/>
          <ac:spMkLst>
            <pc:docMk/>
            <pc:sldMk cId="3189265758" sldId="4106"/>
            <ac:spMk id="16" creationId="{185AB8A6-6CE6-D820-6CFE-B536D9AD75B4}"/>
          </ac:spMkLst>
        </pc:spChg>
        <pc:spChg chg="mod">
          <ac:chgData name="Christine Downs" userId="e8ba56e2-84b9-4685-891c-6c388ea40c87" providerId="ADAL" clId="{6B2D7E69-4C1C-499D-8090-67F69ECB7428}" dt="2025-01-02T22:19:35.045" v="232"/>
          <ac:spMkLst>
            <pc:docMk/>
            <pc:sldMk cId="3189265758" sldId="4106"/>
            <ac:spMk id="17" creationId="{DEFC74F6-D255-5FA1-23E7-86C0AC3F3053}"/>
          </ac:spMkLst>
        </pc:spChg>
        <pc:spChg chg="mod">
          <ac:chgData name="Christine Downs" userId="e8ba56e2-84b9-4685-891c-6c388ea40c87" providerId="ADAL" clId="{6B2D7E69-4C1C-499D-8090-67F69ECB7428}" dt="2025-01-02T22:19:35.045" v="232"/>
          <ac:spMkLst>
            <pc:docMk/>
            <pc:sldMk cId="3189265758" sldId="4106"/>
            <ac:spMk id="18" creationId="{BA1129FA-46BB-4272-1BE2-5E09179EE6BD}"/>
          </ac:spMkLst>
        </pc:spChg>
        <pc:spChg chg="mod">
          <ac:chgData name="Christine Downs" userId="e8ba56e2-84b9-4685-891c-6c388ea40c87" providerId="ADAL" clId="{6B2D7E69-4C1C-499D-8090-67F69ECB7428}" dt="2025-01-02T22:19:35.045" v="232"/>
          <ac:spMkLst>
            <pc:docMk/>
            <pc:sldMk cId="3189265758" sldId="4106"/>
            <ac:spMk id="19" creationId="{912E9D81-7AB5-AB27-7377-9E156371A925}"/>
          </ac:spMkLst>
        </pc:spChg>
        <pc:spChg chg="mod">
          <ac:chgData name="Christine Downs" userId="e8ba56e2-84b9-4685-891c-6c388ea40c87" providerId="ADAL" clId="{6B2D7E69-4C1C-499D-8090-67F69ECB7428}" dt="2025-01-02T22:19:35.045" v="232"/>
          <ac:spMkLst>
            <pc:docMk/>
            <pc:sldMk cId="3189265758" sldId="4106"/>
            <ac:spMk id="20" creationId="{CE94C43F-AF22-EEC8-7456-B736BE291189}"/>
          </ac:spMkLst>
        </pc:spChg>
        <pc:spChg chg="mod">
          <ac:chgData name="Christine Downs" userId="e8ba56e2-84b9-4685-891c-6c388ea40c87" providerId="ADAL" clId="{6B2D7E69-4C1C-499D-8090-67F69ECB7428}" dt="2025-01-02T22:19:35.045" v="232"/>
          <ac:spMkLst>
            <pc:docMk/>
            <pc:sldMk cId="3189265758" sldId="4106"/>
            <ac:spMk id="21" creationId="{685B069E-0579-025C-1772-4A508B01D62C}"/>
          </ac:spMkLst>
        </pc:spChg>
        <pc:spChg chg="mod">
          <ac:chgData name="Christine Downs" userId="e8ba56e2-84b9-4685-891c-6c388ea40c87" providerId="ADAL" clId="{6B2D7E69-4C1C-499D-8090-67F69ECB7428}" dt="2025-01-02T22:19:35.045" v="232"/>
          <ac:spMkLst>
            <pc:docMk/>
            <pc:sldMk cId="3189265758" sldId="4106"/>
            <ac:spMk id="22" creationId="{4489E5EB-A961-C9B6-F5C1-A07A01E987AD}"/>
          </ac:spMkLst>
        </pc:spChg>
        <pc:spChg chg="mod">
          <ac:chgData name="Christine Downs" userId="e8ba56e2-84b9-4685-891c-6c388ea40c87" providerId="ADAL" clId="{6B2D7E69-4C1C-499D-8090-67F69ECB7428}" dt="2025-01-02T22:19:35.045" v="232"/>
          <ac:spMkLst>
            <pc:docMk/>
            <pc:sldMk cId="3189265758" sldId="4106"/>
            <ac:spMk id="23" creationId="{C8298302-4D8B-2504-8547-423F458F7F87}"/>
          </ac:spMkLst>
        </pc:spChg>
        <pc:spChg chg="mod">
          <ac:chgData name="Christine Downs" userId="e8ba56e2-84b9-4685-891c-6c388ea40c87" providerId="ADAL" clId="{6B2D7E69-4C1C-499D-8090-67F69ECB7428}" dt="2025-01-02T22:19:35.045" v="232"/>
          <ac:spMkLst>
            <pc:docMk/>
            <pc:sldMk cId="3189265758" sldId="4106"/>
            <ac:spMk id="25" creationId="{B9F33ECB-F1F6-9011-C5B2-3572D2407F1F}"/>
          </ac:spMkLst>
        </pc:spChg>
        <pc:spChg chg="mod">
          <ac:chgData name="Christine Downs" userId="e8ba56e2-84b9-4685-891c-6c388ea40c87" providerId="ADAL" clId="{6B2D7E69-4C1C-499D-8090-67F69ECB7428}" dt="2025-01-02T22:19:35.045" v="232"/>
          <ac:spMkLst>
            <pc:docMk/>
            <pc:sldMk cId="3189265758" sldId="4106"/>
            <ac:spMk id="26" creationId="{2A03D878-FC86-CA80-74EC-D24F905C7414}"/>
          </ac:spMkLst>
        </pc:spChg>
        <pc:spChg chg="mod">
          <ac:chgData name="Christine Downs" userId="e8ba56e2-84b9-4685-891c-6c388ea40c87" providerId="ADAL" clId="{6B2D7E69-4C1C-499D-8090-67F69ECB7428}" dt="2025-01-02T22:19:35.045" v="232"/>
          <ac:spMkLst>
            <pc:docMk/>
            <pc:sldMk cId="3189265758" sldId="4106"/>
            <ac:spMk id="27" creationId="{98D07DE9-4200-F51A-AE6B-07FAA0C3735F}"/>
          </ac:spMkLst>
        </pc:spChg>
        <pc:spChg chg="mod">
          <ac:chgData name="Christine Downs" userId="e8ba56e2-84b9-4685-891c-6c388ea40c87" providerId="ADAL" clId="{6B2D7E69-4C1C-499D-8090-67F69ECB7428}" dt="2025-01-02T22:19:35.045" v="232"/>
          <ac:spMkLst>
            <pc:docMk/>
            <pc:sldMk cId="3189265758" sldId="4106"/>
            <ac:spMk id="28" creationId="{7E2B6628-9619-A5C0-FD0E-2208D1BB9721}"/>
          </ac:spMkLst>
        </pc:spChg>
        <pc:spChg chg="add del mod">
          <ac:chgData name="Christine Downs" userId="e8ba56e2-84b9-4685-891c-6c388ea40c87" providerId="ADAL" clId="{6B2D7E69-4C1C-499D-8090-67F69ECB7428}" dt="2025-01-02T23:06:03.753" v="256" actId="478"/>
          <ac:spMkLst>
            <pc:docMk/>
            <pc:sldMk cId="3189265758" sldId="4106"/>
            <ac:spMk id="29" creationId="{8D91C8B9-69D6-8608-5B8C-13C7F5344C4F}"/>
          </ac:spMkLst>
        </pc:spChg>
        <pc:spChg chg="add del mod">
          <ac:chgData name="Christine Downs" userId="e8ba56e2-84b9-4685-891c-6c388ea40c87" providerId="ADAL" clId="{6B2D7E69-4C1C-499D-8090-67F69ECB7428}" dt="2025-01-02T23:06:06.642" v="258" actId="478"/>
          <ac:spMkLst>
            <pc:docMk/>
            <pc:sldMk cId="3189265758" sldId="4106"/>
            <ac:spMk id="30" creationId="{691E9927-3376-1F2B-7060-817CD6B96DE0}"/>
          </ac:spMkLst>
        </pc:spChg>
        <pc:grpChg chg="add del mod">
          <ac:chgData name="Christine Downs" userId="e8ba56e2-84b9-4685-891c-6c388ea40c87" providerId="ADAL" clId="{6B2D7E69-4C1C-499D-8090-67F69ECB7428}" dt="2025-01-02T23:06:07.864" v="259" actId="478"/>
          <ac:grpSpMkLst>
            <pc:docMk/>
            <pc:sldMk cId="3189265758" sldId="4106"/>
            <ac:grpSpMk id="4" creationId="{408DC6D5-04CA-A9C6-C934-E3CCDFF9F6B0}"/>
          </ac:grpSpMkLst>
        </pc:grpChg>
        <pc:grpChg chg="add del mod">
          <ac:chgData name="Christine Downs" userId="e8ba56e2-84b9-4685-891c-6c388ea40c87" providerId="ADAL" clId="{6B2D7E69-4C1C-499D-8090-67F69ECB7428}" dt="2025-01-02T22:20:21.349" v="247" actId="478"/>
          <ac:grpSpMkLst>
            <pc:docMk/>
            <pc:sldMk cId="3189265758" sldId="4106"/>
            <ac:grpSpMk id="24" creationId="{1DAA7A2A-1B63-BB58-32DD-E074C2663324}"/>
          </ac:grpSpMkLst>
        </pc:grpChg>
        <pc:picChg chg="add mod ord">
          <ac:chgData name="Christine Downs" userId="e8ba56e2-84b9-4685-891c-6c388ea40c87" providerId="ADAL" clId="{6B2D7E69-4C1C-499D-8090-67F69ECB7428}" dt="2025-01-02T23:06:47.905" v="271" actId="1076"/>
          <ac:picMkLst>
            <pc:docMk/>
            <pc:sldMk cId="3189265758" sldId="4106"/>
            <ac:picMk id="31" creationId="{C785AD4C-BAB0-9EDA-B714-63115D0823F0}"/>
          </ac:picMkLst>
        </pc:picChg>
        <pc:picChg chg="mod">
          <ac:chgData name="Christine Downs" userId="e8ba56e2-84b9-4685-891c-6c388ea40c87" providerId="ADAL" clId="{6B2D7E69-4C1C-499D-8090-67F69ECB7428}" dt="2025-01-02T23:07:02.005" v="275" actId="14100"/>
          <ac:picMkLst>
            <pc:docMk/>
            <pc:sldMk cId="3189265758" sldId="4106"/>
            <ac:picMk id="1026" creationId="{FD8ED172-0CC8-E242-0E22-FB8F976A5263}"/>
          </ac:picMkLst>
        </pc:picChg>
        <pc:picChg chg="mod">
          <ac:chgData name="Christine Downs" userId="e8ba56e2-84b9-4685-891c-6c388ea40c87" providerId="ADAL" clId="{6B2D7E69-4C1C-499D-8090-67F69ECB7428}" dt="2025-01-02T23:06:55.204" v="273" actId="14100"/>
          <ac:picMkLst>
            <pc:docMk/>
            <pc:sldMk cId="3189265758" sldId="4106"/>
            <ac:picMk id="1028" creationId="{7FEFF124-27F0-B647-6C73-094DB4FE4DDF}"/>
          </ac:picMkLst>
        </pc:picChg>
        <pc:picChg chg="del mod">
          <ac:chgData name="Christine Downs" userId="e8ba56e2-84b9-4685-891c-6c388ea40c87" providerId="ADAL" clId="{6B2D7E69-4C1C-499D-8090-67F69ECB7428}" dt="2025-01-02T22:19:48.764" v="239" actId="478"/>
          <ac:picMkLst>
            <pc:docMk/>
            <pc:sldMk cId="3189265758" sldId="4106"/>
            <ac:picMk id="1030" creationId="{D27556A2-424A-E0BB-552E-42DED33E5E00}"/>
          </ac:picMkLst>
        </pc:picChg>
        <pc:picChg chg="del mod">
          <ac:chgData name="Christine Downs" userId="e8ba56e2-84b9-4685-891c-6c388ea40c87" providerId="ADAL" clId="{6B2D7E69-4C1C-499D-8090-67F69ECB7428}" dt="2025-01-02T22:19:12.547" v="229" actId="478"/>
          <ac:picMkLst>
            <pc:docMk/>
            <pc:sldMk cId="3189265758" sldId="4106"/>
            <ac:picMk id="1032" creationId="{3980843E-9FAD-3972-5391-EC9CD412CD55}"/>
          </ac:picMkLst>
        </pc:picChg>
        <pc:picChg chg="add mod">
          <ac:chgData name="Christine Downs" userId="e8ba56e2-84b9-4685-891c-6c388ea40c87" providerId="ADAL" clId="{6B2D7E69-4C1C-499D-8090-67F69ECB7428}" dt="2025-01-02T23:06:41.982" v="268" actId="1076"/>
          <ac:picMkLst>
            <pc:docMk/>
            <pc:sldMk cId="3189265758" sldId="4106"/>
            <ac:picMk id="2050" creationId="{D0DD94D3-B529-CF48-3859-4BA60FBDC640}"/>
          </ac:picMkLst>
        </pc:picChg>
      </pc:sldChg>
      <pc:sldChg chg="addSp modSp mod">
        <pc:chgData name="Christine Downs" userId="e8ba56e2-84b9-4685-891c-6c388ea40c87" providerId="ADAL" clId="{6B2D7E69-4C1C-499D-8090-67F69ECB7428}" dt="2025-01-02T21:56:15.334" v="47" actId="20577"/>
        <pc:sldMkLst>
          <pc:docMk/>
          <pc:sldMk cId="264775951" sldId="4203"/>
        </pc:sldMkLst>
        <pc:spChg chg="add mod">
          <ac:chgData name="Christine Downs" userId="e8ba56e2-84b9-4685-891c-6c388ea40c87" providerId="ADAL" clId="{6B2D7E69-4C1C-499D-8090-67F69ECB7428}" dt="2025-01-02T21:56:15.334" v="47" actId="20577"/>
          <ac:spMkLst>
            <pc:docMk/>
            <pc:sldMk cId="264775951" sldId="4203"/>
            <ac:spMk id="2" creationId="{365192A1-594E-179A-BC8C-948DA380FBB6}"/>
          </ac:spMkLst>
        </pc:spChg>
      </pc:sldChg>
      <pc:sldChg chg="delSp modSp add mod modClrScheme chgLayout modNotesTx">
        <pc:chgData name="Christine Downs" userId="e8ba56e2-84b9-4685-891c-6c388ea40c87" providerId="ADAL" clId="{6B2D7E69-4C1C-499D-8090-67F69ECB7428}" dt="2025-01-02T22:09:05.389" v="113"/>
        <pc:sldMkLst>
          <pc:docMk/>
          <pc:sldMk cId="4070563662" sldId="4213"/>
        </pc:sldMkLst>
        <pc:spChg chg="mod ord">
          <ac:chgData name="Christine Downs" userId="e8ba56e2-84b9-4685-891c-6c388ea40c87" providerId="ADAL" clId="{6B2D7E69-4C1C-499D-8090-67F69ECB7428}" dt="2025-01-02T21:58:59.014" v="59" actId="700"/>
          <ac:spMkLst>
            <pc:docMk/>
            <pc:sldMk cId="4070563662" sldId="4213"/>
            <ac:spMk id="2" creationId="{9FEAB5C9-6187-49D0-FB10-987E71430BC4}"/>
          </ac:spMkLst>
        </pc:spChg>
        <pc:picChg chg="del">
          <ac:chgData name="Christine Downs" userId="e8ba56e2-84b9-4685-891c-6c388ea40c87" providerId="ADAL" clId="{6B2D7E69-4C1C-499D-8090-67F69ECB7428}" dt="2025-01-02T21:58:15.338" v="50" actId="478"/>
          <ac:picMkLst>
            <pc:docMk/>
            <pc:sldMk cId="4070563662" sldId="4213"/>
            <ac:picMk id="4" creationId="{2394AE8E-D629-A7CF-9524-3DCBBE9E72E5}"/>
          </ac:picMkLst>
        </pc:picChg>
        <pc:picChg chg="mod ord">
          <ac:chgData name="Christine Downs" userId="e8ba56e2-84b9-4685-891c-6c388ea40c87" providerId="ADAL" clId="{6B2D7E69-4C1C-499D-8090-67F69ECB7428}" dt="2025-01-02T21:58:49.160" v="57" actId="1076"/>
          <ac:picMkLst>
            <pc:docMk/>
            <pc:sldMk cId="4070563662" sldId="4213"/>
            <ac:picMk id="5" creationId="{4CB1C6F9-74C8-A188-3807-A0404120C726}"/>
          </ac:picMkLst>
        </pc:picChg>
        <pc:picChg chg="mod">
          <ac:chgData name="Christine Downs" userId="e8ba56e2-84b9-4685-891c-6c388ea40c87" providerId="ADAL" clId="{6B2D7E69-4C1C-499D-8090-67F69ECB7428}" dt="2025-01-02T21:58:50.565" v="58" actId="1076"/>
          <ac:picMkLst>
            <pc:docMk/>
            <pc:sldMk cId="4070563662" sldId="4213"/>
            <ac:picMk id="7" creationId="{EF156C7C-ADDA-303E-F6D1-750F81A4851F}"/>
          </ac:picMkLst>
        </pc:picChg>
      </pc:sldChg>
      <pc:sldChg chg="modSp mod modNotesTx">
        <pc:chgData name="Christine Downs" userId="e8ba56e2-84b9-4685-891c-6c388ea40c87" providerId="ADAL" clId="{6B2D7E69-4C1C-499D-8090-67F69ECB7428}" dt="2025-01-03T23:34:03.299" v="405" actId="12"/>
        <pc:sldMkLst>
          <pc:docMk/>
          <pc:sldMk cId="3613274210" sldId="4820"/>
        </pc:sldMkLst>
        <pc:spChg chg="mod">
          <ac:chgData name="Christine Downs" userId="e8ba56e2-84b9-4685-891c-6c388ea40c87" providerId="ADAL" clId="{6B2D7E69-4C1C-499D-8090-67F69ECB7428}" dt="2025-01-03T23:34:03.299" v="405" actId="12"/>
          <ac:spMkLst>
            <pc:docMk/>
            <pc:sldMk cId="3613274210" sldId="4820"/>
            <ac:spMk id="12" creationId="{1F80FC8A-824C-084C-83E0-413165DCA5D7}"/>
          </ac:spMkLst>
        </pc:spChg>
      </pc:sldChg>
      <pc:sldChg chg="modSp mod modNotesTx">
        <pc:chgData name="Christine Downs" userId="e8ba56e2-84b9-4685-891c-6c388ea40c87" providerId="ADAL" clId="{6B2D7E69-4C1C-499D-8090-67F69ECB7428}" dt="2025-01-02T22:14:09.418" v="183" actId="14826"/>
        <pc:sldMkLst>
          <pc:docMk/>
          <pc:sldMk cId="2478823079" sldId="4866"/>
        </pc:sldMkLst>
        <pc:picChg chg="mod">
          <ac:chgData name="Christine Downs" userId="e8ba56e2-84b9-4685-891c-6c388ea40c87" providerId="ADAL" clId="{6B2D7E69-4C1C-499D-8090-67F69ECB7428}" dt="2025-01-02T22:14:09.418" v="183" actId="14826"/>
          <ac:picMkLst>
            <pc:docMk/>
            <pc:sldMk cId="2478823079" sldId="4866"/>
            <ac:picMk id="5" creationId="{98A25A53-0F0F-28BA-CD81-338D5D07C679}"/>
          </ac:picMkLst>
        </pc:picChg>
      </pc:sldChg>
      <pc:sldChg chg="delSp modSp mod delAnim modNotesTx">
        <pc:chgData name="Christine Downs" userId="e8ba56e2-84b9-4685-891c-6c388ea40c87" providerId="ADAL" clId="{6B2D7E69-4C1C-499D-8090-67F69ECB7428}" dt="2025-01-02T21:52:19.472" v="23" actId="478"/>
        <pc:sldMkLst>
          <pc:docMk/>
          <pc:sldMk cId="2096607711" sldId="4872"/>
        </pc:sldMkLst>
        <pc:spChg chg="mod">
          <ac:chgData name="Christine Downs" userId="e8ba56e2-84b9-4685-891c-6c388ea40c87" providerId="ADAL" clId="{6B2D7E69-4C1C-499D-8090-67F69ECB7428}" dt="2025-01-02T21:51:32.960" v="8" actId="20577"/>
          <ac:spMkLst>
            <pc:docMk/>
            <pc:sldMk cId="2096607711" sldId="4872"/>
            <ac:spMk id="5" creationId="{3B5B2C9F-C2F8-40E8-8EF9-4DF407966056}"/>
          </ac:spMkLst>
        </pc:spChg>
        <pc:spChg chg="del">
          <ac:chgData name="Christine Downs" userId="e8ba56e2-84b9-4685-891c-6c388ea40c87" providerId="ADAL" clId="{6B2D7E69-4C1C-499D-8090-67F69ECB7428}" dt="2025-01-02T21:51:25.289" v="0" actId="478"/>
          <ac:spMkLst>
            <pc:docMk/>
            <pc:sldMk cId="2096607711" sldId="4872"/>
            <ac:spMk id="58" creationId="{84EE2DD8-03A2-D641-A6A0-9F8B6689F1C7}"/>
          </ac:spMkLst>
        </pc:spChg>
        <pc:grpChg chg="del">
          <ac:chgData name="Christine Downs" userId="e8ba56e2-84b9-4685-891c-6c388ea40c87" providerId="ADAL" clId="{6B2D7E69-4C1C-499D-8090-67F69ECB7428}" dt="2025-01-02T21:52:19.472" v="23" actId="478"/>
          <ac:grpSpMkLst>
            <pc:docMk/>
            <pc:sldMk cId="2096607711" sldId="4872"/>
            <ac:grpSpMk id="53" creationId="{B4AAFC87-4409-CD41-908B-0540148241AB}"/>
          </ac:grpSpMkLst>
        </pc:grpChg>
        <pc:picChg chg="mod">
          <ac:chgData name="Christine Downs" userId="e8ba56e2-84b9-4685-891c-6c388ea40c87" providerId="ADAL" clId="{6B2D7E69-4C1C-499D-8090-67F69ECB7428}" dt="2025-01-02T21:52:15.204" v="22" actId="14826"/>
          <ac:picMkLst>
            <pc:docMk/>
            <pc:sldMk cId="2096607711" sldId="4872"/>
            <ac:picMk id="3" creationId="{2BA45F97-9239-2AD6-FCCC-DC24FD78D211}"/>
          </ac:picMkLst>
        </pc:picChg>
      </pc:sldChg>
      <pc:sldChg chg="del">
        <pc:chgData name="Christine Downs" userId="e8ba56e2-84b9-4685-891c-6c388ea40c87" providerId="ADAL" clId="{6B2D7E69-4C1C-499D-8090-67F69ECB7428}" dt="2025-01-02T21:52:52.481" v="24" actId="47"/>
        <pc:sldMkLst>
          <pc:docMk/>
          <pc:sldMk cId="2679009091" sldId="4873"/>
        </pc:sldMkLst>
      </pc:sldChg>
      <pc:sldChg chg="addSp delSp modSp mod delAnim">
        <pc:chgData name="Christine Downs" userId="e8ba56e2-84b9-4685-891c-6c388ea40c87" providerId="ADAL" clId="{6B2D7E69-4C1C-499D-8090-67F69ECB7428}" dt="2025-01-02T22:16:00.834" v="202" actId="20577"/>
        <pc:sldMkLst>
          <pc:docMk/>
          <pc:sldMk cId="1291153992" sldId="4893"/>
        </pc:sldMkLst>
        <pc:spChg chg="mod">
          <ac:chgData name="Christine Downs" userId="e8ba56e2-84b9-4685-891c-6c388ea40c87" providerId="ADAL" clId="{6B2D7E69-4C1C-499D-8090-67F69ECB7428}" dt="2025-01-02T22:15:49.118" v="200" actId="14100"/>
          <ac:spMkLst>
            <pc:docMk/>
            <pc:sldMk cId="1291153992" sldId="4893"/>
            <ac:spMk id="4" creationId="{2B6B206C-C1E2-9C83-BCFE-B66B5B6C91E3}"/>
          </ac:spMkLst>
        </pc:spChg>
        <pc:spChg chg="del mod">
          <ac:chgData name="Christine Downs" userId="e8ba56e2-84b9-4685-891c-6c388ea40c87" providerId="ADAL" clId="{6B2D7E69-4C1C-499D-8090-67F69ECB7428}" dt="2025-01-02T22:15:40.662" v="198" actId="478"/>
          <ac:spMkLst>
            <pc:docMk/>
            <pc:sldMk cId="1291153992" sldId="4893"/>
            <ac:spMk id="7" creationId="{F2F6B5B5-B771-CF01-E15F-3BCBEC2DC4CD}"/>
          </ac:spMkLst>
        </pc:spChg>
        <pc:spChg chg="mod">
          <ac:chgData name="Christine Downs" userId="e8ba56e2-84b9-4685-891c-6c388ea40c87" providerId="ADAL" clId="{6B2D7E69-4C1C-499D-8090-67F69ECB7428}" dt="2025-01-02T22:14:44.895" v="191" actId="14100"/>
          <ac:spMkLst>
            <pc:docMk/>
            <pc:sldMk cId="1291153992" sldId="4893"/>
            <ac:spMk id="9" creationId="{53BB5938-5036-3344-4655-BD41FFB1D440}"/>
          </ac:spMkLst>
        </pc:spChg>
        <pc:spChg chg="mod">
          <ac:chgData name="Christine Downs" userId="e8ba56e2-84b9-4685-891c-6c388ea40c87" providerId="ADAL" clId="{6B2D7E69-4C1C-499D-8090-67F69ECB7428}" dt="2025-01-02T22:14:49.971" v="192" actId="14100"/>
          <ac:spMkLst>
            <pc:docMk/>
            <pc:sldMk cId="1291153992" sldId="4893"/>
            <ac:spMk id="10" creationId="{6130F53E-F114-3285-9794-2A94D5AA0ACE}"/>
          </ac:spMkLst>
        </pc:spChg>
        <pc:spChg chg="del mod">
          <ac:chgData name="Christine Downs" userId="e8ba56e2-84b9-4685-891c-6c388ea40c87" providerId="ADAL" clId="{6B2D7E69-4C1C-499D-8090-67F69ECB7428}" dt="2025-01-02T22:14:25.679" v="186" actId="478"/>
          <ac:spMkLst>
            <pc:docMk/>
            <pc:sldMk cId="1291153992" sldId="4893"/>
            <ac:spMk id="11" creationId="{754764F5-87E0-54DB-24C4-0DA6D32277CD}"/>
          </ac:spMkLst>
        </pc:spChg>
        <pc:spChg chg="add del">
          <ac:chgData name="Christine Downs" userId="e8ba56e2-84b9-4685-891c-6c388ea40c87" providerId="ADAL" clId="{6B2D7E69-4C1C-499D-8090-67F69ECB7428}" dt="2025-01-02T22:14:30.942" v="188" actId="22"/>
          <ac:spMkLst>
            <pc:docMk/>
            <pc:sldMk cId="1291153992" sldId="4893"/>
            <ac:spMk id="13" creationId="{0290B300-C71C-4863-9DE3-DBFDA4F8D868}"/>
          </ac:spMkLst>
        </pc:spChg>
        <pc:grpChg chg="mod">
          <ac:chgData name="Christine Downs" userId="e8ba56e2-84b9-4685-891c-6c388ea40c87" providerId="ADAL" clId="{6B2D7E69-4C1C-499D-8090-67F69ECB7428}" dt="2025-01-02T22:15:53.766" v="201" actId="1076"/>
          <ac:grpSpMkLst>
            <pc:docMk/>
            <pc:sldMk cId="1291153992" sldId="4893"/>
            <ac:grpSpMk id="3" creationId="{17EE1F61-C1E4-FAFA-F23B-945F7605898C}"/>
          </ac:grpSpMkLst>
        </pc:grpChg>
        <pc:grpChg chg="mod">
          <ac:chgData name="Christine Downs" userId="e8ba56e2-84b9-4685-891c-6c388ea40c87" providerId="ADAL" clId="{6B2D7E69-4C1C-499D-8090-67F69ECB7428}" dt="2025-01-02T22:15:35.023" v="196" actId="1076"/>
          <ac:grpSpMkLst>
            <pc:docMk/>
            <pc:sldMk cId="1291153992" sldId="4893"/>
            <ac:grpSpMk id="8" creationId="{DAB20563-E49B-2136-8D3C-F24D7D520401}"/>
          </ac:grpSpMkLst>
        </pc:grpChg>
        <pc:graphicFrameChg chg="mod">
          <ac:chgData name="Christine Downs" userId="e8ba56e2-84b9-4685-891c-6c388ea40c87" providerId="ADAL" clId="{6B2D7E69-4C1C-499D-8090-67F69ECB7428}" dt="2025-01-02T22:16:00.834" v="202" actId="20577"/>
          <ac:graphicFrameMkLst>
            <pc:docMk/>
            <pc:sldMk cId="1291153992" sldId="4893"/>
            <ac:graphicFrameMk id="6" creationId="{96CF4CDE-BCD6-8D4B-9AFC-DC0ABCE3A7B8}"/>
          </ac:graphicFrameMkLst>
        </pc:graphicFrameChg>
      </pc:sldChg>
      <pc:sldChg chg="del">
        <pc:chgData name="Christine Downs" userId="e8ba56e2-84b9-4685-891c-6c388ea40c87" providerId="ADAL" clId="{6B2D7E69-4C1C-499D-8090-67F69ECB7428}" dt="2025-01-02T22:12:51.365" v="177" actId="47"/>
        <pc:sldMkLst>
          <pc:docMk/>
          <pc:sldMk cId="2805044408" sldId="4894"/>
        </pc:sldMkLst>
      </pc:sldChg>
      <pc:sldChg chg="addSp modSp add mod">
        <pc:chgData name="Christine Downs" userId="e8ba56e2-84b9-4685-891c-6c388ea40c87" providerId="ADAL" clId="{6B2D7E69-4C1C-499D-8090-67F69ECB7428}" dt="2025-01-02T21:56:07.093" v="40" actId="404"/>
        <pc:sldMkLst>
          <pc:docMk/>
          <pc:sldMk cId="215053214" sldId="4912"/>
        </pc:sldMkLst>
        <pc:spChg chg="mod">
          <ac:chgData name="Christine Downs" userId="e8ba56e2-84b9-4685-891c-6c388ea40c87" providerId="ADAL" clId="{6B2D7E69-4C1C-499D-8090-67F69ECB7428}" dt="2025-01-02T21:56:07.093" v="40" actId="404"/>
          <ac:spMkLst>
            <pc:docMk/>
            <pc:sldMk cId="215053214" sldId="4912"/>
            <ac:spMk id="6" creationId="{1B81246E-58C5-5B6A-8574-F6A876046139}"/>
          </ac:spMkLst>
        </pc:spChg>
        <pc:picChg chg="add mod">
          <ac:chgData name="Christine Downs" userId="e8ba56e2-84b9-4685-891c-6c388ea40c87" providerId="ADAL" clId="{6B2D7E69-4C1C-499D-8090-67F69ECB7428}" dt="2025-01-02T21:55:48.213" v="27"/>
          <ac:picMkLst>
            <pc:docMk/>
            <pc:sldMk cId="215053214" sldId="4912"/>
            <ac:picMk id="3" creationId="{7309D170-224A-FB62-5782-84082B2FEFDD}"/>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ata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5" Type="http://schemas.openxmlformats.org/officeDocument/2006/relationships/image" Target="../media/image50.png"/><Relationship Id="rId4" Type="http://schemas.openxmlformats.org/officeDocument/2006/relationships/image" Target="../media/image49.png"/></Relationships>
</file>

<file path=ppt/diagrams/_rels/data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ata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image" Target="../media/image77.jpeg"/><Relationship Id="rId4" Type="http://schemas.openxmlformats.org/officeDocument/2006/relationships/image" Target="../media/image80.jpeg"/></Relationships>
</file>

<file path=ppt/diagrams/_rels/data1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5" Type="http://schemas.openxmlformats.org/officeDocument/2006/relationships/image" Target="../media/image50.png"/><Relationship Id="rId4" Type="http://schemas.openxmlformats.org/officeDocument/2006/relationships/image" Target="../media/image49.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image" Target="../media/image77.jpeg"/><Relationship Id="rId4" Type="http://schemas.openxmlformats.org/officeDocument/2006/relationships/image" Target="../media/image80.jpeg"/></Relationships>
</file>

<file path=ppt/diagrams/_rels/drawing19.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dirty="0"/>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dirty="0"/>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dirty="0"/>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dirty="0"/>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dirty="0"/>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dirty="0"/>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dirty="0"/>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dirty="0"/>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dirty="0"/>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dirty="0"/>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dirty="0"/>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dirty="0"/>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dirty="0"/>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dirty="0"/>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dirty="0"/>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dirty="0"/>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dirty="0"/>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dirty="0"/>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Provide attention ahead of lecture and frequent eye contact during </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Teach and prompt hand raising</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Call on her ONLY when she raises her hand (otherwise ignore)</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5359" custLinFactNeighborY="21554"/>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7009BD6C-09A3-7440-82D2-C2D8D7574A64}" type="presOf" srcId="{A156AEF1-B32D-9042-8BE2-3D5BBC1AB577}" destId="{948F76B2-BF44-C44C-BABF-4914E998AE07}" srcOrd="0" destOrd="0" presId="urn:microsoft.com/office/officeart/2005/8/layout/hProcess9"/>
    <dgm:cxn modelId="{91621252-C81A-6945-8568-AB79BF2E97D6}" type="presOf" srcId="{800436A6-0ECE-8944-8376-785ACFC0B177}" destId="{06A65EF5-CB1C-0A4F-853C-D31241EEF64D}"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B5B462DE-2C63-054A-A596-B16FE7A3CBA0}" type="presOf" srcId="{93007476-6EF1-F64E-A519-1ACAF287E549}" destId="{A0866A59-B2FB-4644-B18A-C6FBC1F9B5F8}" srcOrd="0" destOrd="0" presId="urn:microsoft.com/office/officeart/2005/8/layout/hProcess9"/>
    <dgm:cxn modelId="{BD23C6F0-A6BF-CF43-B9C3-029EBDB7C227}" type="presOf" srcId="{ED86E4E3-AE16-5E4E-8B95-3646250C7181}" destId="{054043CF-2D09-FE4C-B6BA-8C7A8F4DD86F}" srcOrd="0" destOrd="0" presId="urn:microsoft.com/office/officeart/2005/8/layout/hProcess9"/>
    <dgm:cxn modelId="{A724FAC3-E7B5-AF4E-8135-427D9634DCA8}" type="presParOf" srcId="{948F76B2-BF44-C44C-BABF-4914E998AE07}" destId="{DA96B8C7-BDCC-8745-9B2D-EAAD7FDD145C}" srcOrd="0" destOrd="0" presId="urn:microsoft.com/office/officeart/2005/8/layout/hProcess9"/>
    <dgm:cxn modelId="{D8A2710D-7CD8-9845-B996-17B45C347A3E}" type="presParOf" srcId="{948F76B2-BF44-C44C-BABF-4914E998AE07}" destId="{590ABE32-E8AB-254E-8C86-446184EA5374}" srcOrd="1" destOrd="0" presId="urn:microsoft.com/office/officeart/2005/8/layout/hProcess9"/>
    <dgm:cxn modelId="{6386D70F-EB58-424A-9A99-E51144D97D31}" type="presParOf" srcId="{590ABE32-E8AB-254E-8C86-446184EA5374}" destId="{054043CF-2D09-FE4C-B6BA-8C7A8F4DD86F}" srcOrd="0" destOrd="0" presId="urn:microsoft.com/office/officeart/2005/8/layout/hProcess9"/>
    <dgm:cxn modelId="{A5D0C60B-465C-7847-A32C-3C61475C7E03}" type="presParOf" srcId="{590ABE32-E8AB-254E-8C86-446184EA5374}" destId="{84A1A111-CFD6-FC41-8116-F3EC8AAC7E42}" srcOrd="1" destOrd="0" presId="urn:microsoft.com/office/officeart/2005/8/layout/hProcess9"/>
    <dgm:cxn modelId="{096B4135-62AB-1B46-9946-FAD09C5EAC63}" type="presParOf" srcId="{590ABE32-E8AB-254E-8C86-446184EA5374}" destId="{06A65EF5-CB1C-0A4F-853C-D31241EEF64D}" srcOrd="2" destOrd="0" presId="urn:microsoft.com/office/officeart/2005/8/layout/hProcess9"/>
    <dgm:cxn modelId="{6B804255-C1AF-2842-B8E0-A15265D984BF}" type="presParOf" srcId="{590ABE32-E8AB-254E-8C86-446184EA5374}" destId="{943BC318-C5FB-2D47-96D2-5232ACB11E7B}" srcOrd="3" destOrd="0" presId="urn:microsoft.com/office/officeart/2005/8/layout/hProcess9"/>
    <dgm:cxn modelId="{FAF24C10-0549-544D-AEB8-D20F86A79E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custT="1"/>
      <dgm:spPr>
        <a:ln>
          <a:solidFill>
            <a:schemeClr val="accent2">
              <a:lumMod val="75000"/>
            </a:schemeClr>
          </a:solidFill>
        </a:ln>
      </dgm:spPr>
      <dgm:t>
        <a:bodyPr/>
        <a:lstStyle/>
        <a:p>
          <a:pPr rtl="0"/>
          <a:r>
            <a:rPr lang="en-US" sz="2400" dirty="0"/>
            <a:t>Modify writing assignment</a:t>
          </a:r>
        </a:p>
      </dgm:t>
    </dgm:pt>
    <dgm:pt modelId="{998183D5-D188-B440-94D0-4A1B2A164777}" type="parTrans" cxnId="{66F88648-8744-EB4E-BFB9-4E53F0F4A518}">
      <dgm:prSet/>
      <dgm:spPr/>
      <dgm:t>
        <a:bodyPr/>
        <a:lstStyle/>
        <a:p>
          <a:endParaRPr lang="en-US" sz="2400"/>
        </a:p>
      </dgm:t>
    </dgm:pt>
    <dgm:pt modelId="{751F2B3C-96B4-9E4E-B88A-924AB9DD6BF6}" type="sibTrans" cxnId="{66F88648-8744-EB4E-BFB9-4E53F0F4A518}">
      <dgm:prSet/>
      <dgm:spPr/>
      <dgm:t>
        <a:bodyPr/>
        <a:lstStyle/>
        <a:p>
          <a:endParaRPr lang="en-US" sz="2400"/>
        </a:p>
      </dgm:t>
    </dgm:pt>
    <dgm:pt modelId="{800436A6-0ECE-8944-8376-785ACFC0B177}">
      <dgm:prSet custT="1"/>
      <dgm:spPr>
        <a:ln>
          <a:solidFill>
            <a:schemeClr val="tx1">
              <a:lumMod val="75000"/>
              <a:lumOff val="25000"/>
            </a:schemeClr>
          </a:solidFill>
        </a:ln>
      </dgm:spPr>
      <dgm:t>
        <a:bodyPr/>
        <a:lstStyle/>
        <a:p>
          <a:pPr rtl="0"/>
          <a:r>
            <a:rPr lang="en-US" sz="2400" dirty="0"/>
            <a:t>Teach and prompt her to ask for help/break</a:t>
          </a: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pPr rtl="0"/>
          <a:r>
            <a:rPr lang="en-US" sz="2400" dirty="0"/>
            <a:t>Give immediate help/break when asked.  Otherwise, redirect to task.</a:t>
          </a: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2990B3E-CB50-A649-B740-694A429FECDE}" type="presOf" srcId="{A156AEF1-B32D-9042-8BE2-3D5BBC1AB577}" destId="{948F76B2-BF44-C44C-BABF-4914E998AE07}"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79E77872-F542-D94C-89C6-10F65B49C673}"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C288E6B5-523F-1F43-8C30-B59E8D3F9518}" type="presOf" srcId="{800436A6-0ECE-8944-8376-785ACFC0B177}" destId="{06A65EF5-CB1C-0A4F-853C-D31241EEF64D}" srcOrd="0" destOrd="0" presId="urn:microsoft.com/office/officeart/2005/8/layout/hProcess9"/>
    <dgm:cxn modelId="{2BB75AD7-E699-6345-88BC-444ADD1BDA8B}" type="presOf" srcId="{ED86E4E3-AE16-5E4E-8B95-3646250C7181}" destId="{054043CF-2D09-FE4C-B6BA-8C7A8F4DD86F}" srcOrd="0" destOrd="0" presId="urn:microsoft.com/office/officeart/2005/8/layout/hProcess9"/>
    <dgm:cxn modelId="{B9E330EE-6CD0-1F40-B677-6742174301AA}" type="presParOf" srcId="{948F76B2-BF44-C44C-BABF-4914E998AE07}" destId="{DA96B8C7-BDCC-8745-9B2D-EAAD7FDD145C}" srcOrd="0" destOrd="0" presId="urn:microsoft.com/office/officeart/2005/8/layout/hProcess9"/>
    <dgm:cxn modelId="{69945050-28F6-6B41-93C5-10B103DDCB3E}" type="presParOf" srcId="{948F76B2-BF44-C44C-BABF-4914E998AE07}" destId="{590ABE32-E8AB-254E-8C86-446184EA5374}" srcOrd="1" destOrd="0" presId="urn:microsoft.com/office/officeart/2005/8/layout/hProcess9"/>
    <dgm:cxn modelId="{65568088-07CE-8549-9F5F-A9F89B5E3D6F}" type="presParOf" srcId="{590ABE32-E8AB-254E-8C86-446184EA5374}" destId="{054043CF-2D09-FE4C-B6BA-8C7A8F4DD86F}" srcOrd="0" destOrd="0" presId="urn:microsoft.com/office/officeart/2005/8/layout/hProcess9"/>
    <dgm:cxn modelId="{B81B7529-E4E1-AE44-86B7-137C90C2EF2B}" type="presParOf" srcId="{590ABE32-E8AB-254E-8C86-446184EA5374}" destId="{84A1A111-CFD6-FC41-8116-F3EC8AAC7E42}" srcOrd="1" destOrd="0" presId="urn:microsoft.com/office/officeart/2005/8/layout/hProcess9"/>
    <dgm:cxn modelId="{E963F4C8-C290-8D49-B978-7D892D45263B}" type="presParOf" srcId="{590ABE32-E8AB-254E-8C86-446184EA5374}" destId="{06A65EF5-CB1C-0A4F-853C-D31241EEF64D}" srcOrd="2" destOrd="0" presId="urn:microsoft.com/office/officeart/2005/8/layout/hProcess9"/>
    <dgm:cxn modelId="{6B1817C3-FDBD-5F47-8835-63F670826F3E}" type="presParOf" srcId="{590ABE32-E8AB-254E-8C86-446184EA5374}" destId="{943BC318-C5FB-2D47-96D2-5232ACB11E7B}" srcOrd="3" destOrd="0" presId="urn:microsoft.com/office/officeart/2005/8/layout/hProcess9"/>
    <dgm:cxn modelId="{A9A66BD1-3155-8C43-883B-019C7801513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3_1" csCatId="accent3" phldr="1"/>
      <dgm:spPr/>
      <dgm:t>
        <a:bodyPr/>
        <a:lstStyle/>
        <a:p>
          <a:endParaRPr lang="en-US"/>
        </a:p>
      </dgm:t>
    </dgm:pt>
    <dgm:pt modelId="{ED86E4E3-AE16-5E4E-8B95-3646250C7181}">
      <dgm:prSet custT="1"/>
      <dgm:spPr>
        <a:ln>
          <a:solidFill>
            <a:schemeClr val="accent2">
              <a:lumMod val="75000"/>
            </a:schemeClr>
          </a:solidFill>
        </a:ln>
      </dgm:spPr>
      <dgm:t>
        <a:bodyPr/>
        <a:lstStyle/>
        <a:p>
          <a:r>
            <a:rPr lang="en-US" sz="2400" dirty="0">
              <a:solidFill>
                <a:schemeClr val="accent6">
                  <a:lumMod val="50000"/>
                </a:schemeClr>
              </a:solidFill>
              <a:latin typeface="+mn-lt"/>
              <a:cs typeface="Hind Vadodara" panose="020B0604020202020204" charset="0"/>
            </a:rPr>
            <a:t>Dismiss one table or row at a time. </a:t>
          </a:r>
        </a:p>
        <a:p>
          <a:r>
            <a:rPr lang="en-US" sz="2400" dirty="0">
              <a:solidFill>
                <a:schemeClr val="accent6">
                  <a:lumMod val="50000"/>
                </a:schemeClr>
              </a:solidFill>
              <a:latin typeface="+mn-lt"/>
              <a:cs typeface="Hind Vadodara" panose="020B0604020202020204" charset="0"/>
            </a:rPr>
            <a:t>Collect student work before dismissal.</a:t>
          </a:r>
          <a:endParaRPr lang="en-US" sz="2400" dirty="0">
            <a:solidFill>
              <a:schemeClr val="accent6">
                <a:lumMod val="50000"/>
              </a:schemeClr>
            </a:solidFill>
            <a:latin typeface="+mn-lt"/>
          </a:endParaRPr>
        </a:p>
      </dgm:t>
    </dgm:pt>
    <dgm:pt modelId="{998183D5-D188-B440-94D0-4A1B2A164777}" type="parTrans" cxnId="{66F88648-8744-EB4E-BFB9-4E53F0F4A518}">
      <dgm:prSet/>
      <dgm:spPr/>
      <dgm:t>
        <a:bodyPr/>
        <a:lstStyle/>
        <a:p>
          <a:endParaRPr lang="en-US" sz="2400"/>
        </a:p>
      </dgm:t>
    </dgm:pt>
    <dgm:pt modelId="{751F2B3C-96B4-9E4E-B88A-924AB9DD6BF6}" type="sibTrans" cxnId="{66F88648-8744-EB4E-BFB9-4E53F0F4A518}">
      <dgm:prSet/>
      <dgm:spPr/>
      <dgm:t>
        <a:bodyPr/>
        <a:lstStyle/>
        <a:p>
          <a:endParaRPr lang="en-US" sz="2400"/>
        </a:p>
      </dgm:t>
    </dgm:pt>
    <dgm:pt modelId="{800436A6-0ECE-8944-8376-785ACFC0B177}">
      <dgm:prSet custT="1"/>
      <dgm:spPr>
        <a:ln>
          <a:solidFill>
            <a:schemeClr val="tx1">
              <a:lumMod val="75000"/>
              <a:lumOff val="25000"/>
            </a:schemeClr>
          </a:solidFill>
        </a:ln>
      </dgm:spPr>
      <dgm:t>
        <a:bodyPr/>
        <a:lstStyle/>
        <a:p>
          <a:r>
            <a:rPr lang="en-US" sz="2400" dirty="0">
              <a:solidFill>
                <a:schemeClr val="accent6">
                  <a:lumMod val="50000"/>
                </a:schemeClr>
              </a:solidFill>
              <a:latin typeface="+mn-lt"/>
              <a:cs typeface="Hind Vadodara" panose="020B0604020202020204" charset="0"/>
            </a:rPr>
            <a:t>Teach and prompt waiting behavior (how to keep busy while waiting) and traffic flow routines.</a:t>
          </a:r>
          <a:endParaRPr lang="en-US" sz="2400" dirty="0">
            <a:solidFill>
              <a:schemeClr val="accent6">
                <a:lumMod val="50000"/>
              </a:schemeClr>
            </a:solidFill>
            <a:latin typeface="+mn-lt"/>
          </a:endParaRP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r>
            <a:rPr lang="en-US" sz="2400" dirty="0">
              <a:solidFill>
                <a:schemeClr val="accent6">
                  <a:lumMod val="50000"/>
                </a:schemeClr>
              </a:solidFill>
              <a:latin typeface="+mn-lt"/>
              <a:cs typeface="Hind Vadodara" panose="020B0604020202020204" charset="0"/>
            </a:rPr>
            <a:t>Provide acknowledgement to students waiting, walking, and using accurate traffic flow patterns.</a:t>
          </a:r>
          <a:endParaRPr lang="en-US" sz="2400" dirty="0">
            <a:solidFill>
              <a:schemeClr val="accent6">
                <a:lumMod val="50000"/>
              </a:schemeClr>
            </a:solidFill>
            <a:latin typeface="+mn-lt"/>
          </a:endParaRP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0784" custLinFactNeighborY="-1302"/>
      <dgm:spPr>
        <a:solidFill>
          <a:schemeClr val="accent6">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custScaleY="159519">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custScaleY="159519">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Y="159519">
        <dgm:presLayoutVars>
          <dgm:bulletEnabled val="1"/>
        </dgm:presLayoutVars>
      </dgm:prSet>
      <dgm:spPr/>
    </dgm:pt>
  </dgm:ptLst>
  <dgm:cxnLst>
    <dgm:cxn modelId="{28FFDD2A-8BC1-6147-AB02-AF091B6D7239}" type="presOf" srcId="{800436A6-0ECE-8944-8376-785ACFC0B177}" destId="{06A65EF5-CB1C-0A4F-853C-D31241EEF64D}" srcOrd="0" destOrd="0" presId="urn:microsoft.com/office/officeart/2005/8/layout/hProcess9"/>
    <dgm:cxn modelId="{36208830-C0BC-F544-A458-F9DED21BD7FD}" type="presOf" srcId="{93007476-6EF1-F64E-A519-1ACAF287E549}" destId="{A0866A59-B2FB-4644-B18A-C6FBC1F9B5F8}"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1A186483-A9F0-B048-BA09-215593CDFCA7}" srcId="{A156AEF1-B32D-9042-8BE2-3D5BBC1AB577}" destId="{93007476-6EF1-F64E-A519-1ACAF287E549}" srcOrd="2" destOrd="0" parTransId="{08885007-BEA3-CE44-885E-A15F0AC51D9F}" sibTransId="{6038BB7C-71AB-4947-84C2-3554F575A1F9}"/>
    <dgm:cxn modelId="{58DFD7A2-E463-1442-97B2-0A6CB684CCC0}" type="presOf" srcId="{A156AEF1-B32D-9042-8BE2-3D5BBC1AB577}" destId="{948F76B2-BF44-C44C-BABF-4914E998AE07}" srcOrd="0" destOrd="0" presId="urn:microsoft.com/office/officeart/2005/8/layout/hProcess9"/>
    <dgm:cxn modelId="{A4C860C8-E62C-9441-A4BE-917F1A9B6071}" type="presOf" srcId="{ED86E4E3-AE16-5E4E-8B95-3646250C7181}" destId="{054043CF-2D09-FE4C-B6BA-8C7A8F4DD86F}" srcOrd="0" destOrd="0" presId="urn:microsoft.com/office/officeart/2005/8/layout/hProcess9"/>
    <dgm:cxn modelId="{EC97EE4A-330D-B140-83B6-17192FEC2A61}" type="presParOf" srcId="{948F76B2-BF44-C44C-BABF-4914E998AE07}" destId="{DA96B8C7-BDCC-8745-9B2D-EAAD7FDD145C}" srcOrd="0" destOrd="0" presId="urn:microsoft.com/office/officeart/2005/8/layout/hProcess9"/>
    <dgm:cxn modelId="{F8C9B1AB-9695-F749-A4DA-EDEA9627CC2E}" type="presParOf" srcId="{948F76B2-BF44-C44C-BABF-4914E998AE07}" destId="{590ABE32-E8AB-254E-8C86-446184EA5374}" srcOrd="1" destOrd="0" presId="urn:microsoft.com/office/officeart/2005/8/layout/hProcess9"/>
    <dgm:cxn modelId="{68DBB157-F78E-A24C-9B7C-5B1722757188}" type="presParOf" srcId="{590ABE32-E8AB-254E-8C86-446184EA5374}" destId="{054043CF-2D09-FE4C-B6BA-8C7A8F4DD86F}" srcOrd="0" destOrd="0" presId="urn:microsoft.com/office/officeart/2005/8/layout/hProcess9"/>
    <dgm:cxn modelId="{EE07D846-79D0-7049-914B-754ED7023106}" type="presParOf" srcId="{590ABE32-E8AB-254E-8C86-446184EA5374}" destId="{84A1A111-CFD6-FC41-8116-F3EC8AAC7E42}" srcOrd="1" destOrd="0" presId="urn:microsoft.com/office/officeart/2005/8/layout/hProcess9"/>
    <dgm:cxn modelId="{14F5A287-02EE-CB4E-B4FD-86A1087C35E0}" type="presParOf" srcId="{590ABE32-E8AB-254E-8C86-446184EA5374}" destId="{06A65EF5-CB1C-0A4F-853C-D31241EEF64D}" srcOrd="2" destOrd="0" presId="urn:microsoft.com/office/officeart/2005/8/layout/hProcess9"/>
    <dgm:cxn modelId="{88F35BC4-4CDC-CC43-B43C-B4FCEFDF2481}" type="presParOf" srcId="{590ABE32-E8AB-254E-8C86-446184EA5374}" destId="{943BC318-C5FB-2D47-96D2-5232ACB11E7B}" srcOrd="3" destOrd="0" presId="urn:microsoft.com/office/officeart/2005/8/layout/hProcess9"/>
    <dgm:cxn modelId="{D347C0D8-430C-2A45-92E2-D8D3B9B641F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800" dirty="0"/>
            <a:t>Match classroom layout to common instructional activities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r>
            <a:rPr lang="en-US" sz="2800" dirty="0"/>
            <a:t>Arrange furniture for smooth traffic flow by teachers and students</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t>Maintain neat, orderly, accessible instructional materials for all students</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r>
            <a:rPr lang="en-US" sz="2800" dirty="0"/>
            <a:t>Consider unique student needs and ensure accessibility</a:t>
          </a: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D887F497-66BA-954F-850D-D36CB2BB51C8}">
      <dgm:prSet custT="1"/>
      <dgm:spPr>
        <a:ln>
          <a:noFill/>
        </a:ln>
      </dgm:spPr>
      <dgm:t>
        <a:bodyPr/>
        <a:lstStyle/>
        <a:p>
          <a:r>
            <a:rPr lang="en-US" sz="2800" dirty="0"/>
            <a:t>Post visuals to support critical content and reflect diversity of classroom community</a:t>
          </a:r>
        </a:p>
      </dgm:t>
    </dgm:pt>
    <dgm:pt modelId="{FC36B30A-F86C-554A-9DE3-E5E56B49732A}" type="parTrans" cxnId="{6AFB3B6B-30F2-ED46-9F28-ED351EC7059C}">
      <dgm:prSet/>
      <dgm:spPr/>
      <dgm:t>
        <a:bodyPr/>
        <a:lstStyle/>
        <a:p>
          <a:endParaRPr lang="en-US" sz="2800"/>
        </a:p>
      </dgm:t>
    </dgm:pt>
    <dgm:pt modelId="{BDB7B253-9661-644F-B98A-5FC1D28C1876}" type="sibTrans" cxnId="{6AFB3B6B-30F2-ED46-9F28-ED351EC7059C}">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5"/>
      <dgm:spPr/>
    </dgm:pt>
    <dgm:pt modelId="{FAB56F3D-C653-0F42-BECC-95FECFE331FE}" type="pres">
      <dgm:prSet presAssocID="{83C2A4BD-6F19-6740-AA7A-0C8E343B6A1F}" presName="img" presStyleLbl="fgImgPlace1" presStyleIdx="0" presStyleCnt="5" custScaleX="85931" custScaleY="154626" custLinFactNeighborX="-21491" custLinFactNeighborY="-1079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482F2C1-9B6B-B440-9E57-5469DDEDFDD7}" type="pres">
      <dgm:prSet presAssocID="{83C2A4BD-6F19-6740-AA7A-0C8E343B6A1F}" presName="text" presStyleLbl="node1" presStyleIdx="0" presStyleCnt="5">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5"/>
      <dgm:spPr/>
    </dgm:pt>
    <dgm:pt modelId="{880A0758-843D-5843-801D-FAA2B2962863}" type="pres">
      <dgm:prSet presAssocID="{B4375E8D-66FF-5F47-8040-DE8B8D421EB3}" presName="img" presStyleLbl="fgImgPlace1" presStyleIdx="1" presStyleCnt="5" custScaleX="85931" custScaleY="154626" custLinFactNeighborX="-20695" custLinFactNeighborY="1605"/>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A7554541-3DC5-1D45-A66C-A47829B5EFD1}" type="pres">
      <dgm:prSet presAssocID="{B4375E8D-66FF-5F47-8040-DE8B8D421EB3}" presName="text" presStyleLbl="node1" presStyleIdx="1" presStyleCnt="5">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5"/>
      <dgm:spPr/>
    </dgm:pt>
    <dgm:pt modelId="{FB5E2FE2-4F8E-E745-A30C-C900CA428D79}" type="pres">
      <dgm:prSet presAssocID="{1D29EA89-A3B5-D541-AE95-20AF49B9214F}" presName="img" presStyleLbl="fgImgPlace1" presStyleIdx="2" presStyleCnt="5" custScaleX="85931" custScaleY="154626" custLinFactNeighborX="-19899"/>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77C70516-3C05-5F40-AD5E-0D4E9F817E08}" type="pres">
      <dgm:prSet presAssocID="{1D29EA89-A3B5-D541-AE95-20AF49B9214F}" presName="text" presStyleLbl="node1" presStyleIdx="2" presStyleCnt="5">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5"/>
      <dgm:spPr/>
    </dgm:pt>
    <dgm:pt modelId="{D5D0D396-035A-604D-BD19-3652F4E6E706}" type="pres">
      <dgm:prSet presAssocID="{94F588E4-2B23-3141-9E6D-B8F2403AF250}" presName="img" presStyleLbl="fgImgPlace1" presStyleIdx="3" presStyleCnt="5" custScaleX="85931" custScaleY="154626" custLinFactNeighborX="-19899" custLinFactNeighborY="160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BDE12668-4692-F840-8C48-06940C02306C}" type="pres">
      <dgm:prSet presAssocID="{94F588E4-2B23-3141-9E6D-B8F2403AF250}" presName="text" presStyleLbl="node1" presStyleIdx="3" presStyleCnt="5">
        <dgm:presLayoutVars>
          <dgm:bulletEnabled val="1"/>
        </dgm:presLayoutVars>
      </dgm:prSet>
      <dgm:spPr/>
    </dgm:pt>
    <dgm:pt modelId="{85B5D122-3C56-CA47-8059-CA5647B6EF9D}" type="pres">
      <dgm:prSet presAssocID="{B114FC8B-52B1-914B-BBCE-5B516F70C9D6}" presName="spacer" presStyleCnt="0"/>
      <dgm:spPr/>
    </dgm:pt>
    <dgm:pt modelId="{141FF5EE-57D9-DE47-9244-F2B8B402CBE8}" type="pres">
      <dgm:prSet presAssocID="{D887F497-66BA-954F-850D-D36CB2BB51C8}" presName="comp" presStyleCnt="0"/>
      <dgm:spPr/>
    </dgm:pt>
    <dgm:pt modelId="{4B1F83D9-0BFD-2B46-9A58-70FA1E6B22B5}" type="pres">
      <dgm:prSet presAssocID="{D887F497-66BA-954F-850D-D36CB2BB51C8}" presName="box" presStyleLbl="node1" presStyleIdx="4" presStyleCnt="5"/>
      <dgm:spPr/>
    </dgm:pt>
    <dgm:pt modelId="{17389C4A-9A43-A94B-99F3-69D14D93B2BA}" type="pres">
      <dgm:prSet presAssocID="{D887F497-66BA-954F-850D-D36CB2BB51C8}" presName="img" presStyleLbl="fgImgPlace1" presStyleIdx="4" presStyleCnt="5" custScaleX="85931" custScaleY="154626" custLinFactNeighborX="-22287" custLinFactNeighborY="-1239"/>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pt>
    <dgm:pt modelId="{AD235C8C-C20C-CB44-8293-605916B94FFC}" type="pres">
      <dgm:prSet presAssocID="{D887F497-66BA-954F-850D-D36CB2BB51C8}" presName="text" presStyleLbl="node1" presStyleIdx="4" presStyleCnt="5">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6AFB3B6B-30F2-ED46-9F28-ED351EC7059C}" srcId="{92E05FA2-9665-B548-B10A-35846938FE58}" destId="{D887F497-66BA-954F-850D-D36CB2BB51C8}" srcOrd="4" destOrd="0" parTransId="{FC36B30A-F86C-554A-9DE3-E5E56B49732A}" sibTransId="{BDB7B253-9661-644F-B98A-5FC1D28C1876}"/>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2A1DDDF3-FEE1-D84F-9067-72858E89BD82}" type="presOf" srcId="{D887F497-66BA-954F-850D-D36CB2BB51C8}" destId="{AD235C8C-C20C-CB44-8293-605916B94FFC}" srcOrd="1" destOrd="0" presId="urn:microsoft.com/office/officeart/2005/8/layout/vList4"/>
    <dgm:cxn modelId="{F197F3FD-CCFE-BD4F-9D5E-C926048FF5E0}" srcId="{92E05FA2-9665-B548-B10A-35846938FE58}" destId="{83C2A4BD-6F19-6740-AA7A-0C8E343B6A1F}" srcOrd="0" destOrd="0" parTransId="{BE2F2816-6A7E-C845-B13F-017307664388}" sibTransId="{A4E09E6C-DA8A-5B49-89CB-B5C541304E63}"/>
    <dgm:cxn modelId="{2679DDFF-5049-994D-A2EF-50BE71031D06}" type="presOf" srcId="{D887F497-66BA-954F-850D-D36CB2BB51C8}" destId="{4B1F83D9-0BFD-2B46-9A58-70FA1E6B22B5}" srcOrd="0" destOrd="0" presId="urn:microsoft.com/office/officeart/2005/8/layout/vList4"/>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 modelId="{635BA431-C684-184D-9685-23D8C5F239BB}" type="presParOf" srcId="{A49D448A-82BD-A74B-8314-963770C71BDB}" destId="{85B5D122-3C56-CA47-8059-CA5647B6EF9D}" srcOrd="7" destOrd="0" presId="urn:microsoft.com/office/officeart/2005/8/layout/vList4"/>
    <dgm:cxn modelId="{7A9F6B22-2DFE-9E45-9FC2-185ABB3B5767}" type="presParOf" srcId="{A49D448A-82BD-A74B-8314-963770C71BDB}" destId="{141FF5EE-57D9-DE47-9244-F2B8B402CBE8}" srcOrd="8" destOrd="0" presId="urn:microsoft.com/office/officeart/2005/8/layout/vList4"/>
    <dgm:cxn modelId="{401F5434-89C9-0B48-954E-CC8AC4CA9919}" type="presParOf" srcId="{141FF5EE-57D9-DE47-9244-F2B8B402CBE8}" destId="{4B1F83D9-0BFD-2B46-9A58-70FA1E6B22B5}" srcOrd="0" destOrd="0" presId="urn:microsoft.com/office/officeart/2005/8/layout/vList4"/>
    <dgm:cxn modelId="{4F1568F6-65FF-EB42-8305-116B4B08A184}" type="presParOf" srcId="{141FF5EE-57D9-DE47-9244-F2B8B402CBE8}" destId="{17389C4A-9A43-A94B-99F3-69D14D93B2BA}" srcOrd="1" destOrd="0" presId="urn:microsoft.com/office/officeart/2005/8/layout/vList4"/>
    <dgm:cxn modelId="{F59C67FA-1076-3E43-93EC-2FC89211DAEA}" type="presParOf" srcId="{141FF5EE-57D9-DE47-9244-F2B8B402CBE8}" destId="{AD235C8C-C20C-CB44-8293-605916B94FF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1800" dirty="0">
              <a:solidFill>
                <a:schemeClr val="bg1"/>
              </a:solidFill>
            </a:rPr>
            <a:t>Engage in purposeful communication with students and families</a:t>
          </a:r>
        </a:p>
      </dgm:t>
    </dgm:pt>
    <dgm:pt modelId="{BE2F2816-6A7E-C845-B13F-017307664388}" type="parTrans" cxnId="{F197F3FD-CCFE-BD4F-9D5E-C926048FF5E0}">
      <dgm:prSet/>
      <dgm:spPr/>
      <dgm:t>
        <a:bodyPr/>
        <a:lstStyle/>
        <a:p>
          <a:endParaRPr lang="en-US" sz="1800">
            <a:solidFill>
              <a:schemeClr val="bg1"/>
            </a:solidFill>
          </a:endParaRPr>
        </a:p>
      </dgm:t>
    </dgm:pt>
    <dgm:pt modelId="{A4E09E6C-DA8A-5B49-89CB-B5C541304E63}" type="sibTrans" cxnId="{F197F3FD-CCFE-BD4F-9D5E-C926048FF5E0}">
      <dgm:prSet/>
      <dgm:spPr/>
      <dgm:t>
        <a:bodyPr/>
        <a:lstStyle/>
        <a:p>
          <a:endParaRPr lang="en-US" sz="1800">
            <a:solidFill>
              <a:schemeClr val="bg1"/>
            </a:solidFill>
          </a:endParaRPr>
        </a:p>
      </dgm:t>
    </dgm:pt>
    <dgm:pt modelId="{B4375E8D-66FF-5F47-8040-DE8B8D421EB3}">
      <dgm:prSet phldrT="[Text]" custT="1"/>
      <dgm:spPr>
        <a:ln>
          <a:noFill/>
        </a:ln>
      </dgm:spPr>
      <dgm:t>
        <a:bodyPr/>
        <a:lstStyle/>
        <a:p>
          <a:r>
            <a:rPr lang="en-US" sz="1800" dirty="0">
              <a:solidFill>
                <a:schemeClr val="bg1"/>
              </a:solidFill>
            </a:rPr>
            <a:t>Build in regular opportunities for positive connection throughout the year</a:t>
          </a:r>
        </a:p>
      </dgm:t>
    </dgm:pt>
    <dgm:pt modelId="{DD2D78A0-9BB9-F343-A58D-C446394EB2BE}" type="parTrans" cxnId="{5B9595EF-CBEA-4D4D-8757-B05BAF1977FF}">
      <dgm:prSet/>
      <dgm:spPr/>
      <dgm:t>
        <a:bodyPr/>
        <a:lstStyle/>
        <a:p>
          <a:endParaRPr lang="en-US" sz="1800">
            <a:solidFill>
              <a:schemeClr val="bg1"/>
            </a:solidFill>
          </a:endParaRPr>
        </a:p>
      </dgm:t>
    </dgm:pt>
    <dgm:pt modelId="{5557B4F6-7158-2D4A-83CD-152558AFA2B5}" type="sibTrans" cxnId="{5B9595EF-CBEA-4D4D-8757-B05BAF1977FF}">
      <dgm:prSet/>
      <dgm:spPr/>
      <dgm:t>
        <a:bodyPr/>
        <a:lstStyle/>
        <a:p>
          <a:endParaRPr lang="en-US" sz="1800">
            <a:solidFill>
              <a:schemeClr val="bg1"/>
            </a:solidFill>
          </a:endParaRPr>
        </a:p>
      </dgm:t>
    </dgm:pt>
    <dgm:pt modelId="{1D29EA89-A3B5-D541-AE95-20AF49B9214F}">
      <dgm:prSet phldrT="[Text]" custT="1"/>
      <dgm:spPr>
        <a:ln>
          <a:noFill/>
        </a:ln>
      </dgm:spPr>
      <dgm:t>
        <a:bodyPr/>
        <a:lstStyle/>
        <a:p>
          <a:r>
            <a:rPr lang="en-US" sz="1800" dirty="0">
              <a:solidFill>
                <a:schemeClr val="bg1"/>
              </a:solidFill>
            </a:rPr>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1800">
            <a:solidFill>
              <a:schemeClr val="bg1"/>
            </a:solidFill>
          </a:endParaRPr>
        </a:p>
      </dgm:t>
    </dgm:pt>
    <dgm:pt modelId="{F1665E09-3C8E-5F4A-8219-FFFFCE2D0899}" type="sibTrans" cxnId="{31EDCADE-7F2C-694D-85C9-0CB014B6513F}">
      <dgm:prSet/>
      <dgm:spPr/>
      <dgm:t>
        <a:bodyPr/>
        <a:lstStyle/>
        <a:p>
          <a:endParaRPr lang="en-US" sz="1800">
            <a:solidFill>
              <a:schemeClr val="bg1"/>
            </a:solidFill>
          </a:endParaRPr>
        </a:p>
      </dgm:t>
    </dgm:pt>
    <dgm:pt modelId="{94F588E4-2B23-3141-9E6D-B8F2403AF250}">
      <dgm:prSet custT="1"/>
      <dgm:spPr>
        <a:ln>
          <a:noFill/>
        </a:ln>
      </dgm:spPr>
      <dgm:t>
        <a:bodyPr/>
        <a:lstStyle/>
        <a:p>
          <a:r>
            <a:rPr lang="en-US" sz="1800" dirty="0">
              <a:solidFill>
                <a:schemeClr val="bg1"/>
              </a:solidFill>
            </a:rPr>
            <a:t>Authentically engage families as partners in learning</a:t>
          </a:r>
        </a:p>
      </dgm:t>
    </dgm:pt>
    <dgm:pt modelId="{F36598E4-D079-8744-87C0-B092B693544F}" type="parTrans" cxnId="{3C6D65D4-13D5-C248-B48C-C67E2BE21E90}">
      <dgm:prSet/>
      <dgm:spPr/>
      <dgm:t>
        <a:bodyPr/>
        <a:lstStyle/>
        <a:p>
          <a:endParaRPr lang="en-US" sz="1800">
            <a:solidFill>
              <a:schemeClr val="bg1"/>
            </a:solidFill>
          </a:endParaRPr>
        </a:p>
      </dgm:t>
    </dgm:pt>
    <dgm:pt modelId="{B114FC8B-52B1-914B-BBCE-5B516F70C9D6}" type="sibTrans" cxnId="{3C6D65D4-13D5-C248-B48C-C67E2BE21E90}">
      <dgm:prSet/>
      <dgm:spPr/>
      <dgm:t>
        <a:bodyPr/>
        <a:lstStyle/>
        <a:p>
          <a:endParaRPr lang="en-US" sz="1800">
            <a:solidFill>
              <a:schemeClr val="bg1"/>
            </a:solidFill>
          </a:endParaRPr>
        </a:p>
      </dgm:t>
    </dgm:pt>
    <dgm:pt modelId="{D887F497-66BA-954F-850D-D36CB2BB51C8}">
      <dgm:prSet custT="1"/>
      <dgm:spPr>
        <a:ln>
          <a:noFill/>
        </a:ln>
      </dgm:spPr>
      <dgm:t>
        <a:bodyPr/>
        <a:lstStyle/>
        <a:p>
          <a:r>
            <a:rPr lang="en-US" sz="1800" dirty="0">
              <a:solidFill>
                <a:schemeClr val="bg1"/>
              </a:solidFill>
            </a:rPr>
            <a:t>Validate and affirm personal and cultural learning histories</a:t>
          </a:r>
        </a:p>
      </dgm:t>
    </dgm:pt>
    <dgm:pt modelId="{FC36B30A-F86C-554A-9DE3-E5E56B49732A}" type="parTrans" cxnId="{6AFB3B6B-30F2-ED46-9F28-ED351EC7059C}">
      <dgm:prSet/>
      <dgm:spPr/>
      <dgm:t>
        <a:bodyPr/>
        <a:lstStyle/>
        <a:p>
          <a:endParaRPr lang="en-US" sz="1800">
            <a:solidFill>
              <a:schemeClr val="bg1"/>
            </a:solidFill>
          </a:endParaRPr>
        </a:p>
      </dgm:t>
    </dgm:pt>
    <dgm:pt modelId="{BDB7B253-9661-644F-B98A-5FC1D28C1876}" type="sibTrans" cxnId="{6AFB3B6B-30F2-ED46-9F28-ED351EC7059C}">
      <dgm:prSet/>
      <dgm:spPr/>
      <dgm:t>
        <a:bodyPr/>
        <a:lstStyle/>
        <a:p>
          <a:endParaRPr lang="en-US" sz="1800">
            <a:solidFill>
              <a:schemeClr val="bg1"/>
            </a:solidFill>
          </a:endParaRPr>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Ensure instructional materials and activities celebrate diversity of students and families </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Select curricula (or adapt existing curricula) and activities that are relevant for your students’ learning history and needs </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Consider various dimensions of each activity (e.g., difficulty, duration of task, choice, communication needs) </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pPr>
            <a:buFont typeface="Arial" panose="020B0604020202020204" pitchFamily="34" charset="0"/>
            <a:buChar char="•"/>
          </a:pPr>
          <a:r>
            <a:rPr lang="en-US" sz="2800" dirty="0">
              <a:solidFill>
                <a:schemeClr val="accent6">
                  <a:lumMod val="50000"/>
                </a:schemeClr>
              </a:solidFill>
              <a:effectLst/>
              <a:latin typeface="+mn-lt"/>
            </a:rPr>
            <a:t>Plan differentiation to meet the needs of all learners </a:t>
          </a:r>
          <a:endParaRPr lang="en-US" sz="2800" dirty="0">
            <a:solidFill>
              <a:schemeClr val="accent6">
                <a:lumMod val="50000"/>
              </a:schemeClr>
            </a:solidFill>
            <a:latin typeface="+mn-lt"/>
          </a:endParaRP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4"/>
      <dgm:spPr/>
    </dgm:pt>
    <dgm:pt modelId="{D5D0D396-035A-604D-BD19-3652F4E6E706}" type="pres">
      <dgm:prSet presAssocID="{94F588E4-2B23-3141-9E6D-B8F2403AF250}" presName="img" presStyleLbl="fgImgPlace1" presStyleIdx="3" presStyleCnt="4" custScaleX="69424"/>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BDE12668-4692-F840-8C48-06940C02306C}" type="pres">
      <dgm:prSet presAssocID="{94F588E4-2B23-3141-9E6D-B8F2403AF250}"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0">
          <a:solidFill>
            <a:srgbClr val="FFFF00"/>
          </a:solidFill>
        </a:ln>
      </dgm:spPr>
      <dgm:t>
        <a:bodyPr/>
        <a:lstStyle/>
        <a:p>
          <a:r>
            <a:rPr lang="en-US" sz="2000" dirty="0">
              <a:solidFill>
                <a:srgbClr val="061DB2"/>
              </a:solidFill>
            </a:rPr>
            <a:t>Engage Students in Relevant Learning</a:t>
          </a: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18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a:ln w="127000">
          <a:solidFill>
            <a:srgbClr val="FFFF00"/>
          </a:solidFill>
        </a:ln>
      </dgm:spPr>
      <dgm:t>
        <a:bodyPr/>
        <a:lstStyle/>
        <a:p>
          <a:r>
            <a:rPr lang="en-US" sz="1800" dirty="0">
              <a:solidFill>
                <a:srgbClr val="061DB2"/>
              </a:solidFill>
            </a:rPr>
            <a:t>Provide Specific Feedback </a:t>
          </a:r>
          <a:r>
            <a:rPr lang="en-US" sz="1800" u="none" dirty="0">
              <a:solidFill>
                <a:srgbClr val="061DB2"/>
              </a:solidFill>
            </a:rPr>
            <a:t>(</a:t>
          </a:r>
          <a:r>
            <a:rPr lang="en-US" sz="1800" u="sng" dirty="0">
              <a:solidFill>
                <a:srgbClr val="061DB2"/>
              </a:solidFill>
            </a:rPr>
            <a:t>&gt;</a:t>
          </a:r>
          <a:r>
            <a:rPr lang="en-US" sz="1800" dirty="0">
              <a:solidFill>
                <a:srgbClr val="061DB2"/>
              </a:solidFill>
            </a:rPr>
            <a:t> 5 : 1 Ratio)</a:t>
          </a: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53CDCDE8-0FA0-FE44-8088-E3212486DF4C}">
      <dgm:prSet phldrT="[Text]" custT="1"/>
      <dgm:spPr>
        <a:solidFill>
          <a:schemeClr val="bg1"/>
        </a:solidFill>
        <a:ln w="127000">
          <a:noFill/>
        </a:ln>
      </dgm:spPr>
      <dgm:t>
        <a:bodyPr/>
        <a:lstStyle/>
        <a:p>
          <a:r>
            <a:rPr lang="en-US" sz="2000" dirty="0">
              <a:solidFill>
                <a:srgbClr val="061DB2"/>
              </a:solidFill>
            </a:rPr>
            <a:t>Plan Relevant Instruction</a:t>
          </a:r>
        </a:p>
      </dgm:t>
    </dgm:pt>
    <dgm:pt modelId="{E9960905-6AFD-0A49-BF65-E967F2C4E486}" type="sibTrans" cxnId="{38C5DD65-8389-EC4C-8439-C58D076C5DF6}">
      <dgm:prSet/>
      <dgm:spPr/>
      <dgm:t>
        <a:bodyPr/>
        <a:lstStyle/>
        <a:p>
          <a:endParaRPr lang="en-US"/>
        </a:p>
      </dgm:t>
    </dgm:pt>
    <dgm:pt modelId="{567D9373-70DB-8848-82F1-ABE80533712E}" type="par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custLinFactNeighborY="-21064">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 specific praise to encourage SEB and academic skills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Use</a:t>
          </a:r>
          <a:r>
            <a:rPr lang="en-US" sz="2800" baseline="0" dirty="0"/>
            <a:t> brief specific corrections to reduce errors</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Provide at least 5 praise statements for each correction</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a:t>
          </a:r>
          <a:r>
            <a:rPr lang="en-US" sz="2800" baseline="0" dirty="0"/>
            <a:t> students in providing specific praise to one another</a:t>
          </a:r>
          <a:endParaRPr lang="en-US" sz="2800" dirty="0"/>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custLinFactNeighborX="1834" custLinFactNeighborY="-34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custScaleY="77499" custLinFactNeighborY="-1516"/>
      <dgm:spPr/>
    </dgm:pt>
    <dgm:pt modelId="{880A0758-843D-5843-801D-FAA2B2962863}" type="pres">
      <dgm:prSet presAssocID="{B4375E8D-66FF-5F47-8040-DE8B8D421EB3}" presName="img" presStyleLbl="fgImgPlace1" presStyleIdx="1" presStyleCnt="4" custScaleX="56064" custScaleY="8540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custScaleY="73916" custLinFactNeighborY="-4548"/>
      <dgm:spPr/>
    </dgm:pt>
    <dgm:pt modelId="{FB5E2FE2-4F8E-E745-A30C-C900CA428D79}" type="pres">
      <dgm:prSet presAssocID="{1D29EA89-A3B5-D541-AE95-20AF49B9214F}" presName="img" presStyleLbl="fgImgPlace1" presStyleIdx="2" presStyleCnt="4" custScaleX="66756" custScaleY="75474"/>
      <dgm:spPr>
        <a:blipFill rotWithShape="1">
          <a:blip xmlns:r="http://schemas.openxmlformats.org/officeDocument/2006/relationships" r:embed="rId3"/>
          <a:srcRect/>
          <a:stretch>
            <a:fillRect t="-13000" b="-13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custScaleY="76795" custLinFactNeighborY="-6358"/>
      <dgm:spPr/>
    </dgm:pt>
    <dgm:pt modelId="{3E3AE3B9-F5CA-1049-952D-4702F89F01F7}" type="pres">
      <dgm:prSet presAssocID="{B8D1390C-E6C1-524A-8614-901FD9F30FB3}" presName="img" presStyleLbl="fgImgPlace1" presStyleIdx="3" presStyleCnt="4" custScaleX="64896" custScaleY="79478" custLinFactNeighborX="-1467" custLinFactNeighborY="-687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B57015F-F78F-434B-8703-82696B7947A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AE409A5-73FB-4369-AFBD-8C9FA67B2EEC}">
      <dgm:prSet custT="1"/>
      <dgm:spPr/>
      <dgm:t>
        <a:bodyPr/>
        <a:lstStyle/>
        <a:p>
          <a:pPr>
            <a:lnSpc>
              <a:spcPct val="100000"/>
            </a:lnSpc>
            <a:defRPr b="1"/>
          </a:pPr>
          <a:r>
            <a:rPr lang="en-US" sz="2000" b="1"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dirty="0">
              <a:solidFill>
                <a:schemeClr val="bg1"/>
              </a:solidFill>
              <a:latin typeface="Calibri" panose="020F0502020204030204" pitchFamily="34" charset="0"/>
              <a:cs typeface="Calibri" panose="020F0502020204030204" pitchFamily="34" charset="0"/>
            </a:rPr>
            <a:t>. </a:t>
          </a:r>
        </a:p>
      </dgm:t>
    </dgm:pt>
    <dgm:pt modelId="{E07A0046-8E42-40C9-AA69-8B0C777E2825}" type="parTrans" cxnId="{BEA33B34-CADD-4004-8767-E24B40B05956}">
      <dgm:prSet/>
      <dgm:spPr/>
      <dgm:t>
        <a:bodyPr/>
        <a:lstStyle/>
        <a:p>
          <a:endParaRPr lang="en-US" sz="2000">
            <a:solidFill>
              <a:schemeClr val="bg1"/>
            </a:solidFill>
          </a:endParaRPr>
        </a:p>
      </dgm:t>
    </dgm:pt>
    <dgm:pt modelId="{0A514E92-A53F-41E3-95A7-08E0801E8424}" type="sibTrans" cxnId="{BEA33B34-CADD-4004-8767-E24B40B05956}">
      <dgm:prSet/>
      <dgm:spPr/>
      <dgm:t>
        <a:bodyPr/>
        <a:lstStyle/>
        <a:p>
          <a:endParaRPr lang="en-US" sz="2000">
            <a:solidFill>
              <a:schemeClr val="bg1"/>
            </a:solidFill>
          </a:endParaRPr>
        </a:p>
      </dgm:t>
    </dgm:pt>
    <dgm:pt modelId="{7A5498B8-40C3-42D5-A7D6-3F47629A230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dirty="0">
              <a:solidFill>
                <a:schemeClr val="bg1"/>
              </a:solidFill>
            </a:rPr>
          </a:br>
          <a:endParaRPr lang="en-US" sz="1600" dirty="0">
            <a:solidFill>
              <a:schemeClr val="bg1"/>
            </a:solidFill>
          </a:endParaRPr>
        </a:p>
      </dgm:t>
    </dgm:pt>
    <dgm:pt modelId="{E6B96252-3571-4650-B4EC-AB57C3DD2200}" type="parTrans" cxnId="{5B0AD94C-4D3D-40FE-977D-73DF2E2C5250}">
      <dgm:prSet/>
      <dgm:spPr/>
      <dgm:t>
        <a:bodyPr/>
        <a:lstStyle/>
        <a:p>
          <a:endParaRPr lang="en-US" sz="2000">
            <a:solidFill>
              <a:schemeClr val="bg1"/>
            </a:solidFill>
          </a:endParaRPr>
        </a:p>
      </dgm:t>
    </dgm:pt>
    <dgm:pt modelId="{46E2EEF9-4D05-4687-8649-C01521712CAE}" type="sibTrans" cxnId="{5B0AD94C-4D3D-40FE-977D-73DF2E2C5250}">
      <dgm:prSet/>
      <dgm:spPr/>
      <dgm:t>
        <a:bodyPr/>
        <a:lstStyle/>
        <a:p>
          <a:endParaRPr lang="en-US" sz="2000">
            <a:solidFill>
              <a:schemeClr val="bg1"/>
            </a:solidFill>
          </a:endParaRPr>
        </a:p>
      </dgm:t>
    </dgm:pt>
    <dgm:pt modelId="{72FF3138-83F6-4FD6-972D-AB1EB03619C5}">
      <dgm:prSet custT="1"/>
      <dgm:spPr/>
      <dgm:t>
        <a:bodyPr/>
        <a:lstStyle/>
        <a:p>
          <a:pPr>
            <a:lnSpc>
              <a:spcPct val="100000"/>
            </a:lnSpc>
            <a:defRPr b="1"/>
          </a:pPr>
          <a:r>
            <a:rPr lang="en-US" sz="2400" b="1"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dirty="0">
              <a:solidFill>
                <a:schemeClr val="bg1"/>
              </a:solidFill>
            </a:rPr>
          </a:br>
          <a:endParaRPr lang="en-US" sz="1600" dirty="0">
            <a:solidFill>
              <a:schemeClr val="bg1"/>
            </a:solidFill>
          </a:endParaRPr>
        </a:p>
      </dgm:t>
    </dgm:pt>
    <dgm:pt modelId="{1214F06C-EF71-41F5-AACC-8D32F4A13FE5}" type="parTrans" cxnId="{F7DEB130-6099-4D5C-9B21-1E78F420F353}">
      <dgm:prSet/>
      <dgm:spPr/>
      <dgm:t>
        <a:bodyPr/>
        <a:lstStyle/>
        <a:p>
          <a:endParaRPr lang="en-US" sz="2000">
            <a:solidFill>
              <a:schemeClr val="bg1"/>
            </a:solidFill>
          </a:endParaRPr>
        </a:p>
      </dgm:t>
    </dgm:pt>
    <dgm:pt modelId="{A534806B-242A-4413-BDE9-A0D3728A8557}" type="sibTrans" cxnId="{F7DEB130-6099-4D5C-9B21-1E78F420F353}">
      <dgm:prSet/>
      <dgm:spPr/>
      <dgm:t>
        <a:bodyPr/>
        <a:lstStyle/>
        <a:p>
          <a:endParaRPr lang="en-US" sz="2000">
            <a:solidFill>
              <a:schemeClr val="bg1"/>
            </a:solidFill>
          </a:endParaRPr>
        </a:p>
      </dgm:t>
    </dgm:pt>
    <dgm:pt modelId="{B58DE75A-9CA5-4A60-8B4A-8CB08C85F1C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We need to increase the positives to compensate.</a:t>
          </a:r>
        </a:p>
      </dgm:t>
    </dgm:pt>
    <dgm:pt modelId="{D603426A-018E-4DB0-8648-CEC0785549AC}" type="parTrans" cxnId="{9B04F32E-4B89-4DDE-8AAC-FFD243ECD875}">
      <dgm:prSet/>
      <dgm:spPr/>
      <dgm:t>
        <a:bodyPr/>
        <a:lstStyle/>
        <a:p>
          <a:endParaRPr lang="en-US" sz="2000">
            <a:solidFill>
              <a:schemeClr val="bg1"/>
            </a:solidFill>
          </a:endParaRPr>
        </a:p>
      </dgm:t>
    </dgm:pt>
    <dgm:pt modelId="{BDACDF26-0306-4AE8-9D53-72B5F8DF6063}" type="sibTrans" cxnId="{9B04F32E-4B89-4DDE-8AAC-FFD243ECD875}">
      <dgm:prSet/>
      <dgm:spPr/>
      <dgm:t>
        <a:bodyPr/>
        <a:lstStyle/>
        <a:p>
          <a:endParaRPr lang="en-US" sz="2000">
            <a:solidFill>
              <a:schemeClr val="bg1"/>
            </a:solidFill>
          </a:endParaRPr>
        </a:p>
      </dgm:t>
    </dgm:pt>
    <dgm:pt modelId="{01A31BCC-61C0-4B7F-BFC9-A65170B99817}" type="pres">
      <dgm:prSet presAssocID="{AB57015F-F78F-434B-8703-82696B7947AC}" presName="root" presStyleCnt="0">
        <dgm:presLayoutVars>
          <dgm:dir/>
          <dgm:resizeHandles val="exact"/>
        </dgm:presLayoutVars>
      </dgm:prSet>
      <dgm:spPr/>
    </dgm:pt>
    <dgm:pt modelId="{568DBC61-15D9-4E9C-BA21-A6AD1E0DC841}" type="pres">
      <dgm:prSet presAssocID="{1AE409A5-73FB-4369-AFBD-8C9FA67B2EEC}" presName="compNode" presStyleCnt="0"/>
      <dgm:spPr/>
    </dgm:pt>
    <dgm:pt modelId="{A6D9D058-AB35-46DE-BF27-725A369F6E6F}" type="pres">
      <dgm:prSet presAssocID="{1AE409A5-73FB-4369-AFBD-8C9FA67B2E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1992BC22-DDCD-4DB0-B592-DBD101F7AFA7}" type="pres">
      <dgm:prSet presAssocID="{1AE409A5-73FB-4369-AFBD-8C9FA67B2EEC}" presName="iconSpace" presStyleCnt="0"/>
      <dgm:spPr/>
    </dgm:pt>
    <dgm:pt modelId="{885019D9-C3DB-413D-AA5B-09353C89184B}" type="pres">
      <dgm:prSet presAssocID="{1AE409A5-73FB-4369-AFBD-8C9FA67B2EEC}" presName="parTx" presStyleLbl="revTx" presStyleIdx="0" presStyleCnt="8">
        <dgm:presLayoutVars>
          <dgm:chMax val="0"/>
          <dgm:chPref val="0"/>
        </dgm:presLayoutVars>
      </dgm:prSet>
      <dgm:spPr/>
    </dgm:pt>
    <dgm:pt modelId="{20F797D0-FBE5-47D8-A315-321414DB4FF7}" type="pres">
      <dgm:prSet presAssocID="{1AE409A5-73FB-4369-AFBD-8C9FA67B2EEC}" presName="txSpace" presStyleCnt="0"/>
      <dgm:spPr/>
    </dgm:pt>
    <dgm:pt modelId="{3D9C95E9-C523-4397-818B-3B5E8FC9030E}" type="pres">
      <dgm:prSet presAssocID="{1AE409A5-73FB-4369-AFBD-8C9FA67B2EEC}" presName="desTx" presStyleLbl="revTx" presStyleIdx="1" presStyleCnt="8">
        <dgm:presLayoutVars/>
      </dgm:prSet>
      <dgm:spPr/>
    </dgm:pt>
    <dgm:pt modelId="{876652D2-AF54-49BA-87FA-02392EA8D792}" type="pres">
      <dgm:prSet presAssocID="{0A514E92-A53F-41E3-95A7-08E0801E8424}" presName="sibTrans" presStyleCnt="0"/>
      <dgm:spPr/>
    </dgm:pt>
    <dgm:pt modelId="{DC565621-AD3E-401B-ACE7-B679F619EAC7}" type="pres">
      <dgm:prSet presAssocID="{7A5498B8-40C3-42D5-A7D6-3F47629A230F}" presName="compNode" presStyleCnt="0"/>
      <dgm:spPr/>
    </dgm:pt>
    <dgm:pt modelId="{49671732-F796-4250-99E8-43C6DE4959A3}" type="pres">
      <dgm:prSet presAssocID="{7A5498B8-40C3-42D5-A7D6-3F47629A230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Solid Fill"/>
        </a:ext>
      </dgm:extLst>
    </dgm:pt>
    <dgm:pt modelId="{0ED96333-AF08-4308-9FED-E334AB6B745B}" type="pres">
      <dgm:prSet presAssocID="{7A5498B8-40C3-42D5-A7D6-3F47629A230F}" presName="iconSpace" presStyleCnt="0"/>
      <dgm:spPr/>
    </dgm:pt>
    <dgm:pt modelId="{E8E053BD-CE9B-4A3B-836C-AF1F96D3AA1A}" type="pres">
      <dgm:prSet presAssocID="{7A5498B8-40C3-42D5-A7D6-3F47629A230F}" presName="parTx" presStyleLbl="revTx" presStyleIdx="2" presStyleCnt="8">
        <dgm:presLayoutVars>
          <dgm:chMax val="0"/>
          <dgm:chPref val="0"/>
        </dgm:presLayoutVars>
      </dgm:prSet>
      <dgm:spPr/>
    </dgm:pt>
    <dgm:pt modelId="{67F4C2EB-C9E3-4C4A-A810-1F9B6C55103F}" type="pres">
      <dgm:prSet presAssocID="{7A5498B8-40C3-42D5-A7D6-3F47629A230F}" presName="txSpace" presStyleCnt="0"/>
      <dgm:spPr/>
    </dgm:pt>
    <dgm:pt modelId="{9F0DD0E6-A320-4E0A-AE4E-F4211F6EEA8E}" type="pres">
      <dgm:prSet presAssocID="{7A5498B8-40C3-42D5-A7D6-3F47629A230F}" presName="desTx" presStyleLbl="revTx" presStyleIdx="3" presStyleCnt="8">
        <dgm:presLayoutVars/>
      </dgm:prSet>
      <dgm:spPr/>
    </dgm:pt>
    <dgm:pt modelId="{6FC3A2C6-AC79-43D3-BD5D-CE8224AEDA05}" type="pres">
      <dgm:prSet presAssocID="{46E2EEF9-4D05-4687-8649-C01521712CAE}" presName="sibTrans" presStyleCnt="0"/>
      <dgm:spPr/>
    </dgm:pt>
    <dgm:pt modelId="{50608339-8825-41FA-A6C6-E6D0E45B4CEF}" type="pres">
      <dgm:prSet presAssocID="{72FF3138-83F6-4FD6-972D-AB1EB03619C5}" presName="compNode" presStyleCnt="0"/>
      <dgm:spPr/>
    </dgm:pt>
    <dgm:pt modelId="{B9DEFC9B-B515-421C-9C2F-2F275687CC7D}" type="pres">
      <dgm:prSet presAssocID="{72FF3138-83F6-4FD6-972D-AB1EB03619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3242F5B-B4F9-4585-AE43-03F7B1F1B455}" type="pres">
      <dgm:prSet presAssocID="{72FF3138-83F6-4FD6-972D-AB1EB03619C5}" presName="iconSpace" presStyleCnt="0"/>
      <dgm:spPr/>
    </dgm:pt>
    <dgm:pt modelId="{2810E170-7439-4F88-A4A3-4E6E48E175BB}" type="pres">
      <dgm:prSet presAssocID="{72FF3138-83F6-4FD6-972D-AB1EB03619C5}" presName="parTx" presStyleLbl="revTx" presStyleIdx="4" presStyleCnt="8">
        <dgm:presLayoutVars>
          <dgm:chMax val="0"/>
          <dgm:chPref val="0"/>
        </dgm:presLayoutVars>
      </dgm:prSet>
      <dgm:spPr/>
    </dgm:pt>
    <dgm:pt modelId="{1B1FFB41-B5E1-41C0-8712-6234D5E35AA4}" type="pres">
      <dgm:prSet presAssocID="{72FF3138-83F6-4FD6-972D-AB1EB03619C5}" presName="txSpace" presStyleCnt="0"/>
      <dgm:spPr/>
    </dgm:pt>
    <dgm:pt modelId="{4C642319-6747-4479-BCB8-16450EE6D121}" type="pres">
      <dgm:prSet presAssocID="{72FF3138-83F6-4FD6-972D-AB1EB03619C5}" presName="desTx" presStyleLbl="revTx" presStyleIdx="5" presStyleCnt="8">
        <dgm:presLayoutVars/>
      </dgm:prSet>
      <dgm:spPr/>
    </dgm:pt>
    <dgm:pt modelId="{3BF71694-06F4-414F-977B-C580F9BE55B4}" type="pres">
      <dgm:prSet presAssocID="{A534806B-242A-4413-BDE9-A0D3728A8557}" presName="sibTrans" presStyleCnt="0"/>
      <dgm:spPr/>
    </dgm:pt>
    <dgm:pt modelId="{B13933E6-594E-41CA-BB78-8C9FB4D62B4C}" type="pres">
      <dgm:prSet presAssocID="{B58DE75A-9CA5-4A60-8B4A-8CB08C85F1CF}" presName="compNode" presStyleCnt="0"/>
      <dgm:spPr/>
    </dgm:pt>
    <dgm:pt modelId="{C312752C-A3D6-4DAA-9ADC-0A7941006C74}" type="pres">
      <dgm:prSet presAssocID="{B58DE75A-9CA5-4A60-8B4A-8CB08C85F1C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201721D8-3B96-4690-B09E-8E2A0FF1B026}" type="pres">
      <dgm:prSet presAssocID="{B58DE75A-9CA5-4A60-8B4A-8CB08C85F1CF}" presName="iconSpace" presStyleCnt="0"/>
      <dgm:spPr/>
    </dgm:pt>
    <dgm:pt modelId="{A516DF9E-C6EA-46D6-BB2C-BA0DC8E86ED5}" type="pres">
      <dgm:prSet presAssocID="{B58DE75A-9CA5-4A60-8B4A-8CB08C85F1CF}" presName="parTx" presStyleLbl="revTx" presStyleIdx="6" presStyleCnt="8">
        <dgm:presLayoutVars>
          <dgm:chMax val="0"/>
          <dgm:chPref val="0"/>
        </dgm:presLayoutVars>
      </dgm:prSet>
      <dgm:spPr/>
    </dgm:pt>
    <dgm:pt modelId="{719CF0FF-E893-41E6-AD6F-90EC0930D982}" type="pres">
      <dgm:prSet presAssocID="{B58DE75A-9CA5-4A60-8B4A-8CB08C85F1CF}" presName="txSpace" presStyleCnt="0"/>
      <dgm:spPr/>
    </dgm:pt>
    <dgm:pt modelId="{45AABCEE-EEEC-4E9D-85CF-BBF956BDFD45}" type="pres">
      <dgm:prSet presAssocID="{B58DE75A-9CA5-4A60-8B4A-8CB08C85F1CF}" presName="desTx" presStyleLbl="revTx" presStyleIdx="7" presStyleCnt="8">
        <dgm:presLayoutVars/>
      </dgm:prSet>
      <dgm:spPr/>
    </dgm:pt>
  </dgm:ptLst>
  <dgm:cxnLst>
    <dgm:cxn modelId="{3326051F-267D-4C2A-86A2-AD7D698C207B}" type="presOf" srcId="{AB57015F-F78F-434B-8703-82696B7947AC}" destId="{01A31BCC-61C0-4B7F-BFC9-A65170B99817}" srcOrd="0" destOrd="0" presId="urn:microsoft.com/office/officeart/2018/2/layout/IconLabelDescriptionList"/>
    <dgm:cxn modelId="{9B04F32E-4B89-4DDE-8AAC-FFD243ECD875}" srcId="{AB57015F-F78F-434B-8703-82696B7947AC}" destId="{B58DE75A-9CA5-4A60-8B4A-8CB08C85F1CF}" srcOrd="3" destOrd="0" parTransId="{D603426A-018E-4DB0-8648-CEC0785549AC}" sibTransId="{BDACDF26-0306-4AE8-9D53-72B5F8DF6063}"/>
    <dgm:cxn modelId="{F7DEB130-6099-4D5C-9B21-1E78F420F353}" srcId="{AB57015F-F78F-434B-8703-82696B7947AC}" destId="{72FF3138-83F6-4FD6-972D-AB1EB03619C5}" srcOrd="2" destOrd="0" parTransId="{1214F06C-EF71-41F5-AACC-8D32F4A13FE5}" sibTransId="{A534806B-242A-4413-BDE9-A0D3728A8557}"/>
    <dgm:cxn modelId="{BEA33B34-CADD-4004-8767-E24B40B05956}" srcId="{AB57015F-F78F-434B-8703-82696B7947AC}" destId="{1AE409A5-73FB-4369-AFBD-8C9FA67B2EEC}" srcOrd="0" destOrd="0" parTransId="{E07A0046-8E42-40C9-AA69-8B0C777E2825}" sibTransId="{0A514E92-A53F-41E3-95A7-08E0801E8424}"/>
    <dgm:cxn modelId="{5B0AD94C-4D3D-40FE-977D-73DF2E2C5250}" srcId="{AB57015F-F78F-434B-8703-82696B7947AC}" destId="{7A5498B8-40C3-42D5-A7D6-3F47629A230F}" srcOrd="1" destOrd="0" parTransId="{E6B96252-3571-4650-B4EC-AB57C3DD2200}" sibTransId="{46E2EEF9-4D05-4687-8649-C01521712CAE}"/>
    <dgm:cxn modelId="{ACDAC971-32BD-4119-9B67-A09B517D33EE}" type="presOf" srcId="{B58DE75A-9CA5-4A60-8B4A-8CB08C85F1CF}" destId="{A516DF9E-C6EA-46D6-BB2C-BA0DC8E86ED5}" srcOrd="0" destOrd="0" presId="urn:microsoft.com/office/officeart/2018/2/layout/IconLabelDescriptionList"/>
    <dgm:cxn modelId="{2BD10E90-633D-4F58-9380-E57B286C23C1}" type="presOf" srcId="{72FF3138-83F6-4FD6-972D-AB1EB03619C5}" destId="{2810E170-7439-4F88-A4A3-4E6E48E175BB}" srcOrd="0" destOrd="0" presId="urn:microsoft.com/office/officeart/2018/2/layout/IconLabelDescriptionList"/>
    <dgm:cxn modelId="{BC4E0F92-1F56-4B8E-96AF-01BA1C4D4D41}" type="presOf" srcId="{7A5498B8-40C3-42D5-A7D6-3F47629A230F}" destId="{E8E053BD-CE9B-4A3B-836C-AF1F96D3AA1A}" srcOrd="0" destOrd="0" presId="urn:microsoft.com/office/officeart/2018/2/layout/IconLabelDescriptionList"/>
    <dgm:cxn modelId="{24E360BF-8085-4131-B1E9-695422967B11}" type="presOf" srcId="{1AE409A5-73FB-4369-AFBD-8C9FA67B2EEC}" destId="{885019D9-C3DB-413D-AA5B-09353C89184B}" srcOrd="0" destOrd="0" presId="urn:microsoft.com/office/officeart/2018/2/layout/IconLabelDescriptionList"/>
    <dgm:cxn modelId="{D98CCE35-E777-4771-90A4-4128C497ED61}" type="presParOf" srcId="{01A31BCC-61C0-4B7F-BFC9-A65170B99817}" destId="{568DBC61-15D9-4E9C-BA21-A6AD1E0DC841}" srcOrd="0" destOrd="0" presId="urn:microsoft.com/office/officeart/2018/2/layout/IconLabelDescriptionList"/>
    <dgm:cxn modelId="{42B611E7-DFF5-4A97-955E-5F8B15CE51B8}" type="presParOf" srcId="{568DBC61-15D9-4E9C-BA21-A6AD1E0DC841}" destId="{A6D9D058-AB35-46DE-BF27-725A369F6E6F}" srcOrd="0" destOrd="0" presId="urn:microsoft.com/office/officeart/2018/2/layout/IconLabelDescriptionList"/>
    <dgm:cxn modelId="{8848D9DD-40A6-4728-A6F4-E0006CEC1911}" type="presParOf" srcId="{568DBC61-15D9-4E9C-BA21-A6AD1E0DC841}" destId="{1992BC22-DDCD-4DB0-B592-DBD101F7AFA7}" srcOrd="1" destOrd="0" presId="urn:microsoft.com/office/officeart/2018/2/layout/IconLabelDescriptionList"/>
    <dgm:cxn modelId="{3498FEB1-50D8-46E5-9D15-0B4AE72D464A}" type="presParOf" srcId="{568DBC61-15D9-4E9C-BA21-A6AD1E0DC841}" destId="{885019D9-C3DB-413D-AA5B-09353C89184B}" srcOrd="2" destOrd="0" presId="urn:microsoft.com/office/officeart/2018/2/layout/IconLabelDescriptionList"/>
    <dgm:cxn modelId="{8E6F3956-15E9-4DAC-9AFA-E6E353E5C652}" type="presParOf" srcId="{568DBC61-15D9-4E9C-BA21-A6AD1E0DC841}" destId="{20F797D0-FBE5-47D8-A315-321414DB4FF7}" srcOrd="3" destOrd="0" presId="urn:microsoft.com/office/officeart/2018/2/layout/IconLabelDescriptionList"/>
    <dgm:cxn modelId="{D68FC4D2-F3B5-445C-A77D-024B26B3AB65}" type="presParOf" srcId="{568DBC61-15D9-4E9C-BA21-A6AD1E0DC841}" destId="{3D9C95E9-C523-4397-818B-3B5E8FC9030E}" srcOrd="4" destOrd="0" presId="urn:microsoft.com/office/officeart/2018/2/layout/IconLabelDescriptionList"/>
    <dgm:cxn modelId="{7007FB36-5339-486A-8EA3-6367F63D5C9A}" type="presParOf" srcId="{01A31BCC-61C0-4B7F-BFC9-A65170B99817}" destId="{876652D2-AF54-49BA-87FA-02392EA8D792}" srcOrd="1" destOrd="0" presId="urn:microsoft.com/office/officeart/2018/2/layout/IconLabelDescriptionList"/>
    <dgm:cxn modelId="{3BE3A87D-8ED7-4430-BA4E-D6BC392401D2}" type="presParOf" srcId="{01A31BCC-61C0-4B7F-BFC9-A65170B99817}" destId="{DC565621-AD3E-401B-ACE7-B679F619EAC7}" srcOrd="2" destOrd="0" presId="urn:microsoft.com/office/officeart/2018/2/layout/IconLabelDescriptionList"/>
    <dgm:cxn modelId="{8DCE2C88-6F31-419A-B411-5A3F686EF0D3}" type="presParOf" srcId="{DC565621-AD3E-401B-ACE7-B679F619EAC7}" destId="{49671732-F796-4250-99E8-43C6DE4959A3}" srcOrd="0" destOrd="0" presId="urn:microsoft.com/office/officeart/2018/2/layout/IconLabelDescriptionList"/>
    <dgm:cxn modelId="{EFBDA342-48CE-4C3B-8439-84F767081909}" type="presParOf" srcId="{DC565621-AD3E-401B-ACE7-B679F619EAC7}" destId="{0ED96333-AF08-4308-9FED-E334AB6B745B}" srcOrd="1" destOrd="0" presId="urn:microsoft.com/office/officeart/2018/2/layout/IconLabelDescriptionList"/>
    <dgm:cxn modelId="{E3077E69-CB31-4B03-9BC3-5C320DCDE179}" type="presParOf" srcId="{DC565621-AD3E-401B-ACE7-B679F619EAC7}" destId="{E8E053BD-CE9B-4A3B-836C-AF1F96D3AA1A}" srcOrd="2" destOrd="0" presId="urn:microsoft.com/office/officeart/2018/2/layout/IconLabelDescriptionList"/>
    <dgm:cxn modelId="{765089CE-ACF1-4044-B9E5-BD107E09BAB4}" type="presParOf" srcId="{DC565621-AD3E-401B-ACE7-B679F619EAC7}" destId="{67F4C2EB-C9E3-4C4A-A810-1F9B6C55103F}" srcOrd="3" destOrd="0" presId="urn:microsoft.com/office/officeart/2018/2/layout/IconLabelDescriptionList"/>
    <dgm:cxn modelId="{201715C6-3E77-4017-B028-91ACB3E89325}" type="presParOf" srcId="{DC565621-AD3E-401B-ACE7-B679F619EAC7}" destId="{9F0DD0E6-A320-4E0A-AE4E-F4211F6EEA8E}" srcOrd="4" destOrd="0" presId="urn:microsoft.com/office/officeart/2018/2/layout/IconLabelDescriptionList"/>
    <dgm:cxn modelId="{EEC252C5-94FC-4DEF-99B9-2FCB2777FE0C}" type="presParOf" srcId="{01A31BCC-61C0-4B7F-BFC9-A65170B99817}" destId="{6FC3A2C6-AC79-43D3-BD5D-CE8224AEDA05}" srcOrd="3" destOrd="0" presId="urn:microsoft.com/office/officeart/2018/2/layout/IconLabelDescriptionList"/>
    <dgm:cxn modelId="{C7CA5F2D-C5EF-463E-AA13-1D24B54A5341}" type="presParOf" srcId="{01A31BCC-61C0-4B7F-BFC9-A65170B99817}" destId="{50608339-8825-41FA-A6C6-E6D0E45B4CEF}" srcOrd="4" destOrd="0" presId="urn:microsoft.com/office/officeart/2018/2/layout/IconLabelDescriptionList"/>
    <dgm:cxn modelId="{3BA44864-1D8D-4E9B-AE7A-B8167672A184}" type="presParOf" srcId="{50608339-8825-41FA-A6C6-E6D0E45B4CEF}" destId="{B9DEFC9B-B515-421C-9C2F-2F275687CC7D}" srcOrd="0" destOrd="0" presId="urn:microsoft.com/office/officeart/2018/2/layout/IconLabelDescriptionList"/>
    <dgm:cxn modelId="{EA9A273A-F538-4A4B-B977-9C0C2AD47B31}" type="presParOf" srcId="{50608339-8825-41FA-A6C6-E6D0E45B4CEF}" destId="{03242F5B-B4F9-4585-AE43-03F7B1F1B455}" srcOrd="1" destOrd="0" presId="urn:microsoft.com/office/officeart/2018/2/layout/IconLabelDescriptionList"/>
    <dgm:cxn modelId="{3E474C86-D2D2-429A-BED6-001EFAE46616}" type="presParOf" srcId="{50608339-8825-41FA-A6C6-E6D0E45B4CEF}" destId="{2810E170-7439-4F88-A4A3-4E6E48E175BB}" srcOrd="2" destOrd="0" presId="urn:microsoft.com/office/officeart/2018/2/layout/IconLabelDescriptionList"/>
    <dgm:cxn modelId="{E908A5AD-71DF-4A4E-ABF3-5861A6412210}" type="presParOf" srcId="{50608339-8825-41FA-A6C6-E6D0E45B4CEF}" destId="{1B1FFB41-B5E1-41C0-8712-6234D5E35AA4}" srcOrd="3" destOrd="0" presId="urn:microsoft.com/office/officeart/2018/2/layout/IconLabelDescriptionList"/>
    <dgm:cxn modelId="{30CD0177-3E59-4541-B0E1-1C0F942D6860}" type="presParOf" srcId="{50608339-8825-41FA-A6C6-E6D0E45B4CEF}" destId="{4C642319-6747-4479-BCB8-16450EE6D121}" srcOrd="4" destOrd="0" presId="urn:microsoft.com/office/officeart/2018/2/layout/IconLabelDescriptionList"/>
    <dgm:cxn modelId="{2A59512A-BFB5-409A-86DE-C7B43AE78951}" type="presParOf" srcId="{01A31BCC-61C0-4B7F-BFC9-A65170B99817}" destId="{3BF71694-06F4-414F-977B-C580F9BE55B4}" srcOrd="5" destOrd="0" presId="urn:microsoft.com/office/officeart/2018/2/layout/IconLabelDescriptionList"/>
    <dgm:cxn modelId="{10FE35DC-B822-4496-9017-4CA995AA40F4}" type="presParOf" srcId="{01A31BCC-61C0-4B7F-BFC9-A65170B99817}" destId="{B13933E6-594E-41CA-BB78-8C9FB4D62B4C}" srcOrd="6" destOrd="0" presId="urn:microsoft.com/office/officeart/2018/2/layout/IconLabelDescriptionList"/>
    <dgm:cxn modelId="{48408B5B-A38F-4CED-967E-A1AB89F9E366}" type="presParOf" srcId="{B13933E6-594E-41CA-BB78-8C9FB4D62B4C}" destId="{C312752C-A3D6-4DAA-9ADC-0A7941006C74}" srcOrd="0" destOrd="0" presId="urn:microsoft.com/office/officeart/2018/2/layout/IconLabelDescriptionList"/>
    <dgm:cxn modelId="{146E7241-41B3-4754-93D6-2444EAA93DE7}" type="presParOf" srcId="{B13933E6-594E-41CA-BB78-8C9FB4D62B4C}" destId="{201721D8-3B96-4690-B09E-8E2A0FF1B026}" srcOrd="1" destOrd="0" presId="urn:microsoft.com/office/officeart/2018/2/layout/IconLabelDescriptionList"/>
    <dgm:cxn modelId="{7DEDFBCF-13EF-4A25-AF35-6DB7E83FD912}" type="presParOf" srcId="{B13933E6-594E-41CA-BB78-8C9FB4D62B4C}" destId="{A516DF9E-C6EA-46D6-BB2C-BA0DC8E86ED5}" srcOrd="2" destOrd="0" presId="urn:microsoft.com/office/officeart/2018/2/layout/IconLabelDescriptionList"/>
    <dgm:cxn modelId="{C51A5137-CE5D-433A-9649-35BCFA722F58}" type="presParOf" srcId="{B13933E6-594E-41CA-BB78-8C9FB4D62B4C}" destId="{719CF0FF-E893-41E6-AD6F-90EC0930D982}" srcOrd="3" destOrd="0" presId="urn:microsoft.com/office/officeart/2018/2/layout/IconLabelDescriptionList"/>
    <dgm:cxn modelId="{93A13570-0DEB-4998-929E-DC0A7C40A996}" type="presParOf" srcId="{B13933E6-594E-41CA-BB78-8C9FB4D62B4C}" destId="{45AABCEE-EEEC-4E9D-85CF-BBF956BDFD4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dirty="0"/>
            <a:t>Discuss what you might need in order to disaggregate data to better tailor your school wide supports.</a:t>
          </a:r>
        </a:p>
        <a:p>
          <a:pPr marL="228600" lvl="1" indent="0" defTabSz="889000">
            <a:lnSpc>
              <a:spcPct val="90000"/>
            </a:lnSpc>
            <a:spcBef>
              <a:spcPct val="0"/>
            </a:spcBef>
            <a:spcAft>
              <a:spcPct val="15000"/>
            </a:spcAft>
            <a:buFont typeface="Arial" panose="020B0604020202020204" pitchFamily="34" charset="0"/>
            <a:buChar char="•"/>
          </a:pPr>
          <a:r>
            <a:rPr lang="en-US" sz="2000" b="0" i="0" dirty="0"/>
            <a:t>Plan to assess classroom strategies and present classroom practices</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Sharing: Acknowledgement Systems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Function of Behavior</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081985F1-3D51-471F-BEF0-18B7D4594253}">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Practices Part 2 and Review Classroom Assessment</a:t>
          </a:r>
        </a:p>
      </dgm:t>
    </dgm:pt>
    <dgm:pt modelId="{F14BBD6B-4E6F-4818-82EB-33734247E9B5}" type="parTrans" cxnId="{B6766546-7453-412E-83C6-726E0DE634C0}">
      <dgm:prSet/>
      <dgm:spPr/>
      <dgm:t>
        <a:bodyPr/>
        <a:lstStyle/>
        <a:p>
          <a:endParaRPr lang="en-US"/>
        </a:p>
      </dgm:t>
    </dgm:pt>
    <dgm:pt modelId="{C9A0B1FB-6342-448B-BA0C-87D9F350C902}" type="sibTrans" cxnId="{B6766546-7453-412E-83C6-726E0DE634C0}">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Implicit Bias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Disaggregating Data</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Tiered Fidelity Inventory (TFI) Self-Assessment &amp; Team time</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35693265-D594-404B-8520-6ACBBF1FEC6D}">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Complete TFI Self-Assessment as a team and u</a:t>
          </a:r>
          <a:r>
            <a:rPr lang="en-US" sz="2000" b="0" i="0" dirty="0">
              <a:latin typeface="+mn-lt"/>
            </a:rPr>
            <a:t>pdate your Action Plan (</a:t>
          </a:r>
          <a:r>
            <a:rPr lang="en-US" sz="2000" b="0" i="1" dirty="0">
              <a:latin typeface="+mn-lt"/>
            </a:rPr>
            <a:t>Share updated action plan with your trainer</a:t>
          </a:r>
          <a:r>
            <a:rPr lang="en-US" sz="2000" b="0" i="0" dirty="0">
              <a:latin typeface="+mn-lt"/>
            </a:rPr>
            <a:t>).</a:t>
          </a:r>
          <a:endParaRPr lang="en-US" sz="2000" b="0" i="0" dirty="0"/>
        </a:p>
      </dgm:t>
    </dgm:pt>
    <dgm:pt modelId="{6DEB60C7-864C-4F06-8194-09D294E89CA4}" type="parTrans" cxnId="{50D99A3A-A734-4329-B8B5-61E3827497B7}">
      <dgm:prSet/>
      <dgm:spPr/>
      <dgm:t>
        <a:bodyPr/>
        <a:lstStyle/>
        <a:p>
          <a:endParaRPr lang="en-US"/>
        </a:p>
      </dgm:t>
    </dgm:pt>
    <dgm:pt modelId="{3C3F7712-6564-4A54-BB4C-C71356F78D6A}" type="sibTrans" cxnId="{50D99A3A-A734-4329-B8B5-61E3827497B7}">
      <dgm:prSet/>
      <dgm:spPr/>
      <dgm:t>
        <a:bodyPr/>
        <a:lstStyle/>
        <a:p>
          <a:endParaRPr lang="en-US"/>
        </a:p>
      </dgm:t>
    </dgm:pt>
    <dgm:pt modelId="{01C3BE1E-24EE-42A6-AA03-FAF0754926D9}">
      <dgm:prSet custT="1"/>
      <dgm:spPr/>
      <dgm:t>
        <a:bodyPr/>
        <a:lstStyle/>
        <a:p>
          <a:pPr marL="228600" lvl="1" indent="0" defTabSz="889000">
            <a:lnSpc>
              <a:spcPct val="90000"/>
            </a:lnSpc>
            <a:spcBef>
              <a:spcPct val="0"/>
            </a:spcBef>
            <a:spcAft>
              <a:spcPct val="15000"/>
            </a:spcAft>
            <a:buFont typeface="Arial" panose="020B0604020202020204" pitchFamily="34" charset="0"/>
            <a:buChar char="•"/>
          </a:pPr>
          <a:endParaRPr lang="en-US" sz="2000" b="0" i="0" dirty="0"/>
        </a:p>
      </dgm:t>
    </dgm:pt>
    <dgm:pt modelId="{ECCFC0C4-8361-4F1D-BC0C-789B1014A30C}" type="parTrans" cxnId="{61BCBD13-B4BE-4CC2-8B28-F8D891A529CD}">
      <dgm:prSet/>
      <dgm:spPr/>
      <dgm:t>
        <a:bodyPr/>
        <a:lstStyle/>
        <a:p>
          <a:endParaRPr lang="en-US"/>
        </a:p>
      </dgm:t>
    </dgm:pt>
    <dgm:pt modelId="{1B33C630-2A82-448E-AEC6-01346901BE1B}" type="sibTrans" cxnId="{61BCBD13-B4BE-4CC2-8B28-F8D891A529C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61BCBD13-B4BE-4CC2-8B28-F8D891A529CD}" srcId="{9E770DC0-ADC3-6F49-9603-390041B9028C}" destId="{01C3BE1E-24EE-42A6-AA03-FAF0754926D9}" srcOrd="2" destOrd="0" parTransId="{ECCFC0C4-8361-4F1D-BC0C-789B1014A30C}" sibTransId="{1B33C630-2A82-448E-AEC6-01346901BE1B}"/>
    <dgm:cxn modelId="{DC27AA23-4F58-4215-9517-903A5867C1BB}" srcId="{76937503-7550-41B3-8D88-C860E600B4A5}" destId="{73F90530-A022-4F95-8E0B-1D4124902B5F}" srcOrd="2" destOrd="0" parTransId="{4C5227CC-942B-4BFC-B198-719EA9FFD863}" sibTransId="{3360FB57-920E-4C2E-BC23-8CBE5EE8EDC5}"/>
    <dgm:cxn modelId="{50D99A3A-A734-4329-B8B5-61E3827497B7}" srcId="{9E770DC0-ADC3-6F49-9603-390041B9028C}" destId="{35693265-D594-404B-8520-6ACBBF1FEC6D}" srcOrd="1" destOrd="0" parTransId="{6DEB60C7-864C-4F06-8194-09D294E89CA4}" sibTransId="{3C3F7712-6564-4A54-BB4C-C71356F78D6A}"/>
    <dgm:cxn modelId="{B6766546-7453-412E-83C6-726E0DE634C0}" srcId="{76937503-7550-41B3-8D88-C860E600B4A5}" destId="{081985F1-3D51-471F-BEF0-18B7D4594253}" srcOrd="1" destOrd="0" parTransId="{F14BBD6B-4E6F-4818-82EB-33734247E9B5}" sibTransId="{C9A0B1FB-6342-448B-BA0C-87D9F350C902}"/>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442ADC4E-2CF6-4926-AAA9-CC381A1B04DF}" type="presOf" srcId="{081985F1-3D51-471F-BEF0-18B7D4594253}"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3"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C3933EA6-2AD3-4927-9787-4D8CA6C519AE}" type="presOf" srcId="{35693265-D594-404B-8520-6ACBBF1FEC6D}" destId="{AD7E4922-BE98-4A00-8CC9-8C067984A0AA}" srcOrd="0" destOrd="1" presId="urn:microsoft.com/office/officeart/2005/8/layout/list1"/>
    <dgm:cxn modelId="{EF1EACA6-1597-412F-BB0A-DDC30C359654}" type="presOf" srcId="{76937503-7550-41B3-8D88-C860E600B4A5}" destId="{24EE546A-203E-45A1-AB96-5A4CB77AC5EC}" srcOrd="1" destOrd="0" presId="urn:microsoft.com/office/officeart/2005/8/layout/list1"/>
    <dgm:cxn modelId="{AA0F9EAE-26A9-414F-B6EA-9C2D4445087E}" type="presOf" srcId="{73F90530-A022-4F95-8E0B-1D4124902B5F}" destId="{CDAAD9AB-76BA-4F20-9C80-4020D86AF54F}" srcOrd="0" destOrd="2" presId="urn:microsoft.com/office/officeart/2005/8/layout/list1"/>
    <dgm:cxn modelId="{1C37E5B2-8DBA-4494-92D7-95DE51526EC4}" srcId="{76937503-7550-41B3-8D88-C860E600B4A5}" destId="{0743F3BE-36EF-4147-A895-1F5FD94D93DC}" srcOrd="3"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162003D2-3DCF-47C5-80B0-F68DA9294B3D}" type="presOf" srcId="{01C3BE1E-24EE-42A6-AA03-FAF0754926D9}" destId="{AD7E4922-BE98-4A00-8CC9-8C067984A0AA}" srcOrd="0" destOrd="2" presId="urn:microsoft.com/office/officeart/2005/8/layout/list1"/>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1F07DEE-0461-F540-8BAC-1F086F062D99}" type="doc">
      <dgm:prSet loTypeId="urn:microsoft.com/office/officeart/2005/8/layout/hChevron3" loCatId="process" qsTypeId="urn:microsoft.com/office/officeart/2005/8/quickstyle/simple1" qsCatId="simple" csTypeId="urn:microsoft.com/office/officeart/2005/8/colors/accent1_1" csCatId="accent1"/>
      <dgm:spPr/>
      <dgm:t>
        <a:bodyPr/>
        <a:lstStyle/>
        <a:p>
          <a:endParaRPr lang="en-US"/>
        </a:p>
      </dgm:t>
    </dgm:pt>
    <dgm:pt modelId="{80992CB3-3F76-6646-946E-19E46B4DB0BF}">
      <dgm:prSet custT="1"/>
      <dgm:spPr/>
      <dgm:t>
        <a:bodyPr/>
        <a:lstStyle/>
        <a:p>
          <a:r>
            <a:rPr lang="en-US" sz="2400" b="0" i="0" dirty="0"/>
            <a:t>Allows comparisons between groups </a:t>
          </a:r>
          <a:r>
            <a:rPr lang="en-US" sz="1800" b="0" i="0" dirty="0"/>
            <a:t>(e.g., grade, gender, (dis)ability, race/ethnicity, etc.)</a:t>
          </a:r>
          <a:endParaRPr lang="en-US" sz="2400" dirty="0"/>
        </a:p>
      </dgm:t>
    </dgm:pt>
    <dgm:pt modelId="{B374ACF4-2B36-4446-A1D8-F8B78F19E448}" type="parTrans" cxnId="{1C33B6A9-8AAC-4849-AB0F-954C84B17F7E}">
      <dgm:prSet/>
      <dgm:spPr/>
      <dgm:t>
        <a:bodyPr/>
        <a:lstStyle/>
        <a:p>
          <a:endParaRPr lang="en-US"/>
        </a:p>
      </dgm:t>
    </dgm:pt>
    <dgm:pt modelId="{984A3E6C-FFBF-F64C-884B-EA34C4986486}" type="sibTrans" cxnId="{1C33B6A9-8AAC-4849-AB0F-954C84B17F7E}">
      <dgm:prSet/>
      <dgm:spPr/>
      <dgm:t>
        <a:bodyPr/>
        <a:lstStyle/>
        <a:p>
          <a:endParaRPr lang="en-US"/>
        </a:p>
      </dgm:t>
    </dgm:pt>
    <dgm:pt modelId="{91FDA5AB-85C9-4348-AB9E-621BB1233962}">
      <dgm:prSet/>
      <dgm:spPr/>
      <dgm:t>
        <a:bodyPr/>
        <a:lstStyle/>
        <a:p>
          <a:r>
            <a:rPr lang="en-US" b="0" i="0"/>
            <a:t>Facilitates development of precise problem statements</a:t>
          </a:r>
          <a:endParaRPr lang="en-US"/>
        </a:p>
      </dgm:t>
    </dgm:pt>
    <dgm:pt modelId="{8E095E00-6A29-1647-8978-AD5543C56188}" type="parTrans" cxnId="{17904AA4-DE64-1147-B189-1867200174BF}">
      <dgm:prSet/>
      <dgm:spPr/>
      <dgm:t>
        <a:bodyPr/>
        <a:lstStyle/>
        <a:p>
          <a:endParaRPr lang="en-US"/>
        </a:p>
      </dgm:t>
    </dgm:pt>
    <dgm:pt modelId="{ACC76FCF-5DA0-144B-97E6-BA7EB7DB5898}" type="sibTrans" cxnId="{17904AA4-DE64-1147-B189-1867200174BF}">
      <dgm:prSet/>
      <dgm:spPr/>
      <dgm:t>
        <a:bodyPr/>
        <a:lstStyle/>
        <a:p>
          <a:endParaRPr lang="en-US"/>
        </a:p>
      </dgm:t>
    </dgm:pt>
    <dgm:pt modelId="{BE8B27D0-9D4B-F143-977E-7083CC044BC6}">
      <dgm:prSet/>
      <dgm:spPr/>
      <dgm:t>
        <a:bodyPr/>
        <a:lstStyle/>
        <a:p>
          <a:r>
            <a:rPr lang="en-US" b="0" i="0"/>
            <a:t>Supports equitable decision-making</a:t>
          </a:r>
          <a:endParaRPr lang="en-US"/>
        </a:p>
      </dgm:t>
    </dgm:pt>
    <dgm:pt modelId="{147B2E44-B936-BC4D-83F3-FE4B29E619FD}" type="parTrans" cxnId="{5D2ED253-895F-AE47-9A6D-A24C05A06C29}">
      <dgm:prSet/>
      <dgm:spPr/>
      <dgm:t>
        <a:bodyPr/>
        <a:lstStyle/>
        <a:p>
          <a:endParaRPr lang="en-US"/>
        </a:p>
      </dgm:t>
    </dgm:pt>
    <dgm:pt modelId="{FF019400-FD94-4149-B443-3039920420A8}" type="sibTrans" cxnId="{5D2ED253-895F-AE47-9A6D-A24C05A06C29}">
      <dgm:prSet/>
      <dgm:spPr/>
      <dgm:t>
        <a:bodyPr/>
        <a:lstStyle/>
        <a:p>
          <a:endParaRPr lang="en-US"/>
        </a:p>
      </dgm:t>
    </dgm:pt>
    <dgm:pt modelId="{D202348F-0444-41ED-9DD8-DAD8071AA9DB}" type="pres">
      <dgm:prSet presAssocID="{61F07DEE-0461-F540-8BAC-1F086F062D99}" presName="Name0" presStyleCnt="0">
        <dgm:presLayoutVars>
          <dgm:dir/>
          <dgm:resizeHandles val="exact"/>
        </dgm:presLayoutVars>
      </dgm:prSet>
      <dgm:spPr/>
    </dgm:pt>
    <dgm:pt modelId="{756C474E-42B6-4E54-9377-0B378FEE169E}" type="pres">
      <dgm:prSet presAssocID="{80992CB3-3F76-6646-946E-19E46B4DB0BF}" presName="parTxOnly" presStyleLbl="node1" presStyleIdx="0" presStyleCnt="3">
        <dgm:presLayoutVars>
          <dgm:bulletEnabled val="1"/>
        </dgm:presLayoutVars>
      </dgm:prSet>
      <dgm:spPr/>
    </dgm:pt>
    <dgm:pt modelId="{263E82F2-7888-46CF-9D55-3C5413916690}" type="pres">
      <dgm:prSet presAssocID="{984A3E6C-FFBF-F64C-884B-EA34C4986486}" presName="parSpace" presStyleCnt="0"/>
      <dgm:spPr/>
    </dgm:pt>
    <dgm:pt modelId="{4CC6E974-6210-4CE7-848D-5D96C69BDC34}" type="pres">
      <dgm:prSet presAssocID="{91FDA5AB-85C9-4348-AB9E-621BB1233962}" presName="parTxOnly" presStyleLbl="node1" presStyleIdx="1" presStyleCnt="3">
        <dgm:presLayoutVars>
          <dgm:bulletEnabled val="1"/>
        </dgm:presLayoutVars>
      </dgm:prSet>
      <dgm:spPr/>
    </dgm:pt>
    <dgm:pt modelId="{8F907163-20DA-4BC0-BA0A-5A420575051C}" type="pres">
      <dgm:prSet presAssocID="{ACC76FCF-5DA0-144B-97E6-BA7EB7DB5898}" presName="parSpace" presStyleCnt="0"/>
      <dgm:spPr/>
    </dgm:pt>
    <dgm:pt modelId="{3E6127C7-BAEC-4BB5-A73C-5DFFDC7D102E}" type="pres">
      <dgm:prSet presAssocID="{BE8B27D0-9D4B-F143-977E-7083CC044BC6}" presName="parTxOnly" presStyleLbl="node1" presStyleIdx="2" presStyleCnt="3">
        <dgm:presLayoutVars>
          <dgm:bulletEnabled val="1"/>
        </dgm:presLayoutVars>
      </dgm:prSet>
      <dgm:spPr/>
    </dgm:pt>
  </dgm:ptLst>
  <dgm:cxnLst>
    <dgm:cxn modelId="{01BB0E29-404B-49E6-A362-DE5EBA92E90B}" type="presOf" srcId="{91FDA5AB-85C9-4348-AB9E-621BB1233962}" destId="{4CC6E974-6210-4CE7-848D-5D96C69BDC34}" srcOrd="0" destOrd="0" presId="urn:microsoft.com/office/officeart/2005/8/layout/hChevron3"/>
    <dgm:cxn modelId="{5D2ED253-895F-AE47-9A6D-A24C05A06C29}" srcId="{61F07DEE-0461-F540-8BAC-1F086F062D99}" destId="{BE8B27D0-9D4B-F143-977E-7083CC044BC6}" srcOrd="2" destOrd="0" parTransId="{147B2E44-B936-BC4D-83F3-FE4B29E619FD}" sibTransId="{FF019400-FD94-4149-B443-3039920420A8}"/>
    <dgm:cxn modelId="{BC79E455-AA93-4798-8AFE-47EE7D4F8718}" type="presOf" srcId="{80992CB3-3F76-6646-946E-19E46B4DB0BF}" destId="{756C474E-42B6-4E54-9377-0B378FEE169E}" srcOrd="0" destOrd="0" presId="urn:microsoft.com/office/officeart/2005/8/layout/hChevron3"/>
    <dgm:cxn modelId="{17904AA4-DE64-1147-B189-1867200174BF}" srcId="{61F07DEE-0461-F540-8BAC-1F086F062D99}" destId="{91FDA5AB-85C9-4348-AB9E-621BB1233962}" srcOrd="1" destOrd="0" parTransId="{8E095E00-6A29-1647-8978-AD5543C56188}" sibTransId="{ACC76FCF-5DA0-144B-97E6-BA7EB7DB5898}"/>
    <dgm:cxn modelId="{1C33B6A9-8AAC-4849-AB0F-954C84B17F7E}" srcId="{61F07DEE-0461-F540-8BAC-1F086F062D99}" destId="{80992CB3-3F76-6646-946E-19E46B4DB0BF}" srcOrd="0" destOrd="0" parTransId="{B374ACF4-2B36-4446-A1D8-F8B78F19E448}" sibTransId="{984A3E6C-FFBF-F64C-884B-EA34C4986486}"/>
    <dgm:cxn modelId="{5FB298B1-1AFF-4248-9082-C53221AFA521}" type="presOf" srcId="{61F07DEE-0461-F540-8BAC-1F086F062D99}" destId="{D202348F-0444-41ED-9DD8-DAD8071AA9DB}" srcOrd="0" destOrd="0" presId="urn:microsoft.com/office/officeart/2005/8/layout/hChevron3"/>
    <dgm:cxn modelId="{65988BEB-0D93-47DA-8A11-35160AA8C892}" type="presOf" srcId="{BE8B27D0-9D4B-F143-977E-7083CC044BC6}" destId="{3E6127C7-BAEC-4BB5-A73C-5DFFDC7D102E}" srcOrd="0" destOrd="0" presId="urn:microsoft.com/office/officeart/2005/8/layout/hChevron3"/>
    <dgm:cxn modelId="{0C6803A1-F98A-4D0F-B224-0C02A31199D2}" type="presParOf" srcId="{D202348F-0444-41ED-9DD8-DAD8071AA9DB}" destId="{756C474E-42B6-4E54-9377-0B378FEE169E}" srcOrd="0" destOrd="0" presId="urn:microsoft.com/office/officeart/2005/8/layout/hChevron3"/>
    <dgm:cxn modelId="{448BC84D-EE23-4A66-AC14-FEE1CA64F487}" type="presParOf" srcId="{D202348F-0444-41ED-9DD8-DAD8071AA9DB}" destId="{263E82F2-7888-46CF-9D55-3C5413916690}" srcOrd="1" destOrd="0" presId="urn:microsoft.com/office/officeart/2005/8/layout/hChevron3"/>
    <dgm:cxn modelId="{1235E37F-162C-4149-8FDD-074172C1340B}" type="presParOf" srcId="{D202348F-0444-41ED-9DD8-DAD8071AA9DB}" destId="{4CC6E974-6210-4CE7-848D-5D96C69BDC34}" srcOrd="2" destOrd="0" presId="urn:microsoft.com/office/officeart/2005/8/layout/hChevron3"/>
    <dgm:cxn modelId="{C4453D31-23D6-4049-8E0E-9E38B92489B8}" type="presParOf" srcId="{D202348F-0444-41ED-9DD8-DAD8071AA9DB}" destId="{8F907163-20DA-4BC0-BA0A-5A420575051C}" srcOrd="3" destOrd="0" presId="urn:microsoft.com/office/officeart/2005/8/layout/hChevron3"/>
    <dgm:cxn modelId="{1626D6C2-FD57-42C4-AC43-11ED9D687ED2}" type="presParOf" srcId="{D202348F-0444-41ED-9DD8-DAD8071AA9DB}" destId="{3E6127C7-BAEC-4BB5-A73C-5DFFDC7D102E}"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1" qsCatId="simple" csTypeId="urn:microsoft.com/office/officeart/2005/8/colors/accent1_1" csCatId="accent1"/>
      <dgm:spPr/>
      <dgm:t>
        <a:bodyPr/>
        <a:lstStyle/>
        <a:p>
          <a:endParaRPr lang="en-US"/>
        </a:p>
      </dgm:t>
    </dgm:pt>
    <dgm:pt modelId="{677EC0D4-DAF9-3243-942A-1C7EED8160F5}">
      <dgm:prSet/>
      <dgm:spPr/>
      <dgm:t>
        <a:bodyPr/>
        <a:lstStyle/>
        <a:p>
          <a:r>
            <a:rPr lang="en-US" b="0" i="0"/>
            <a:t>Identify a question</a:t>
          </a:r>
          <a:endParaRPr lang="en-US"/>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Identify the data source</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a:t>Disaggregate the data to answer the question</a:t>
          </a:r>
          <a:endParaRPr lang="en-US"/>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pPr rtl="0"/>
          <a:r>
            <a:rPr lang="en-US" b="0" i="0" dirty="0"/>
            <a:t>Do </a:t>
          </a:r>
          <a:r>
            <a:rPr lang="en-US" b="0" i="0" dirty="0">
              <a:latin typeface="Arial"/>
            </a:rPr>
            <a:t>our LGBTQ+ students</a:t>
          </a:r>
          <a:r>
            <a:rPr lang="en-US" b="0" i="0" dirty="0"/>
            <a:t> feel safe at school?</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School Climate Survey</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gender identity</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r>
            <a:rPr lang="en-US" b="0" i="0" dirty="0"/>
            <a:t>Are racial groups chronically absent at the same rate?</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Attendance</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race</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dgm:spPr/>
      <dgm:t>
        <a:bodyPr/>
        <a:lstStyle/>
        <a:p>
          <a:r>
            <a:rPr lang="en-US" b="0" i="0" dirty="0"/>
            <a:t>Are students with disabilities being referred at the same rate?</a:t>
          </a:r>
          <a:endParaRPr lang="en-US" dirty="0"/>
        </a:p>
      </dgm:t>
    </dgm:pt>
    <dgm:pt modelId="{F0BE39F2-E899-544B-95D2-48DCDCC9B0DC}" type="parTrans" cxnId="{49127799-1621-DD4A-8C9C-F5B54EC238EF}">
      <dgm:prSet/>
      <dgm:spPr/>
      <dgm:t>
        <a:bodyPr/>
        <a:lstStyle/>
        <a:p>
          <a:endParaRPr lang="en-US"/>
        </a:p>
      </dgm:t>
    </dgm:pt>
    <dgm:pt modelId="{EA3EFDED-CFE0-D940-A013-B78BDD43CCDC}" type="sibTrans" cxnId="{49127799-1621-DD4A-8C9C-F5B54EC238EF}">
      <dgm:prSet/>
      <dgm:spPr/>
      <dgm:t>
        <a:bodyPr/>
        <a:lstStyle/>
        <a:p>
          <a:endParaRPr lang="en-US"/>
        </a:p>
      </dgm:t>
    </dgm:pt>
    <dgm:pt modelId="{8D8AB0E5-C559-FA42-AB9D-B6EB4D478C8F}">
      <dgm:prSet/>
      <dgm:spPr/>
      <dgm:t>
        <a:bodyPr/>
        <a:lstStyle/>
        <a:p>
          <a:r>
            <a:rPr lang="en-US" b="0" i="0" dirty="0"/>
            <a:t>Office Discipline Referrals</a:t>
          </a:r>
          <a:endParaRPr lang="en-US" dirty="0"/>
        </a:p>
      </dgm:t>
    </dgm:pt>
    <dgm:pt modelId="{793BAC4A-C048-7248-9F75-32FD60FC272F}" type="parTrans" cxnId="{3EE55979-1481-8946-8ACE-670F7A963E45}">
      <dgm:prSet/>
      <dgm:spPr/>
      <dgm:t>
        <a:bodyPr/>
        <a:lstStyle/>
        <a:p>
          <a:endParaRPr lang="en-US"/>
        </a:p>
      </dgm:t>
    </dgm:pt>
    <dgm:pt modelId="{C3091245-A85A-D546-8970-218C8F160206}" type="sibTrans" cxnId="{3EE55979-1481-8946-8ACE-670F7A963E45}">
      <dgm:prSet/>
      <dgm:spPr/>
      <dgm:t>
        <a:bodyPr/>
        <a:lstStyle/>
        <a:p>
          <a:endParaRPr lang="en-US"/>
        </a:p>
      </dgm:t>
    </dgm:pt>
    <dgm:pt modelId="{A599C3E1-4988-BD4B-A732-62D23B5F08BF}">
      <dgm:prSet/>
      <dgm:spPr/>
      <dgm:t>
        <a:bodyPr/>
        <a:lstStyle/>
        <a:p>
          <a:r>
            <a:rPr lang="en-US" b="0" i="0" dirty="0"/>
            <a:t>Disaggregate by disability status</a:t>
          </a:r>
          <a:endParaRPr lang="en-US" dirty="0"/>
        </a:p>
      </dgm:t>
    </dgm:pt>
    <dgm:pt modelId="{F20B94F6-D9F1-274E-A042-6E0859FC5860}" type="parTrans" cxnId="{A33B674B-8E2D-D549-B703-88525577AC7A}">
      <dgm:prSet/>
      <dgm:spPr/>
      <dgm:t>
        <a:bodyPr/>
        <a:lstStyle/>
        <a:p>
          <a:endParaRPr lang="en-US"/>
        </a:p>
      </dgm:t>
    </dgm:pt>
    <dgm:pt modelId="{AB6A3426-79DA-574E-9F23-384B5EC105A6}" type="sibTrans" cxnId="{A33B674B-8E2D-D549-B703-88525577AC7A}">
      <dgm:prSet/>
      <dgm:spPr/>
      <dgm:t>
        <a:bodyPr/>
        <a:lstStyle/>
        <a:p>
          <a:endParaRPr lang="en-US"/>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marR="0" lvl="1" indent="0"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dirty="0"/>
            <a:t>Discuss what you might need in order to disaggregate data to better tailor your school wide supports.</a:t>
          </a:r>
        </a:p>
        <a:p>
          <a:pPr marL="228600" lvl="1" indent="0" defTabSz="889000">
            <a:lnSpc>
              <a:spcPct val="90000"/>
            </a:lnSpc>
            <a:spcBef>
              <a:spcPct val="0"/>
            </a:spcBef>
            <a:spcAft>
              <a:spcPct val="15000"/>
            </a:spcAft>
            <a:buFont typeface="Arial" panose="020B0604020202020204" pitchFamily="34" charset="0"/>
            <a:buChar char="•"/>
          </a:pPr>
          <a:r>
            <a:rPr lang="en-US" sz="2000" b="0" i="0" dirty="0"/>
            <a:t>Plan to assess classroom strategies and present classroom practices</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Sharing: Acknowledgement Systems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Function of Behavior</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081985F1-3D51-471F-BEF0-18B7D4594253}">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Practices Part 2 and Review Classroom Assessment</a:t>
          </a:r>
        </a:p>
      </dgm:t>
    </dgm:pt>
    <dgm:pt modelId="{F14BBD6B-4E6F-4818-82EB-33734247E9B5}" type="parTrans" cxnId="{B6766546-7453-412E-83C6-726E0DE634C0}">
      <dgm:prSet/>
      <dgm:spPr/>
      <dgm:t>
        <a:bodyPr/>
        <a:lstStyle/>
        <a:p>
          <a:endParaRPr lang="en-US"/>
        </a:p>
      </dgm:t>
    </dgm:pt>
    <dgm:pt modelId="{C9A0B1FB-6342-448B-BA0C-87D9F350C902}" type="sibTrans" cxnId="{B6766546-7453-412E-83C6-726E0DE634C0}">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Implicit Bias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Disaggregating Data</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Tiered Fidelity Inventory (TFI) Self-Assessment</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35693265-D594-404B-8520-6ACBBF1FEC6D}">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Complete TFI Self-Assessment as a team and u</a:t>
          </a:r>
          <a:r>
            <a:rPr lang="en-US" sz="2000" b="0" i="0" dirty="0">
              <a:latin typeface="+mn-lt"/>
            </a:rPr>
            <a:t>pdate your Action Plan (</a:t>
          </a:r>
          <a:r>
            <a:rPr lang="en-US" sz="2000" b="0" i="1" dirty="0">
              <a:latin typeface="+mn-lt"/>
            </a:rPr>
            <a:t>Share updated action plan with your trainer</a:t>
          </a:r>
          <a:r>
            <a:rPr lang="en-US" sz="2000" b="0" i="0" dirty="0">
              <a:latin typeface="+mn-lt"/>
            </a:rPr>
            <a:t>).</a:t>
          </a:r>
          <a:endParaRPr lang="en-US" sz="2000" b="0" i="0" dirty="0"/>
        </a:p>
      </dgm:t>
    </dgm:pt>
    <dgm:pt modelId="{6DEB60C7-864C-4F06-8194-09D294E89CA4}" type="parTrans" cxnId="{50D99A3A-A734-4329-B8B5-61E3827497B7}">
      <dgm:prSet/>
      <dgm:spPr/>
      <dgm:t>
        <a:bodyPr/>
        <a:lstStyle/>
        <a:p>
          <a:endParaRPr lang="en-US"/>
        </a:p>
      </dgm:t>
    </dgm:pt>
    <dgm:pt modelId="{3C3F7712-6564-4A54-BB4C-C71356F78D6A}" type="sibTrans" cxnId="{50D99A3A-A734-4329-B8B5-61E3827497B7}">
      <dgm:prSet/>
      <dgm:spPr/>
      <dgm:t>
        <a:bodyPr/>
        <a:lstStyle/>
        <a:p>
          <a:endParaRPr lang="en-US"/>
        </a:p>
      </dgm:t>
    </dgm:pt>
    <dgm:pt modelId="{01C3BE1E-24EE-42A6-AA03-FAF0754926D9}">
      <dgm:prSet custT="1"/>
      <dgm:spPr/>
      <dgm:t>
        <a:bodyPr/>
        <a:lstStyle/>
        <a:p>
          <a:pPr marL="228600" lvl="1" indent="0" defTabSz="889000">
            <a:lnSpc>
              <a:spcPct val="90000"/>
            </a:lnSpc>
            <a:spcBef>
              <a:spcPct val="0"/>
            </a:spcBef>
            <a:spcAft>
              <a:spcPct val="15000"/>
            </a:spcAft>
            <a:buFont typeface="Arial" panose="020B0604020202020204" pitchFamily="34" charset="0"/>
            <a:buChar char="•"/>
          </a:pPr>
          <a:endParaRPr lang="en-US" sz="2000" b="0" i="0" dirty="0"/>
        </a:p>
      </dgm:t>
    </dgm:pt>
    <dgm:pt modelId="{ECCFC0C4-8361-4F1D-BC0C-789B1014A30C}" type="parTrans" cxnId="{61BCBD13-B4BE-4CC2-8B28-F8D891A529CD}">
      <dgm:prSet/>
      <dgm:spPr/>
      <dgm:t>
        <a:bodyPr/>
        <a:lstStyle/>
        <a:p>
          <a:endParaRPr lang="en-US"/>
        </a:p>
      </dgm:t>
    </dgm:pt>
    <dgm:pt modelId="{1B33C630-2A82-448E-AEC6-01346901BE1B}" type="sibTrans" cxnId="{61BCBD13-B4BE-4CC2-8B28-F8D891A529CD}">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61BCBD13-B4BE-4CC2-8B28-F8D891A529CD}" srcId="{9E770DC0-ADC3-6F49-9603-390041B9028C}" destId="{01C3BE1E-24EE-42A6-AA03-FAF0754926D9}" srcOrd="2" destOrd="0" parTransId="{ECCFC0C4-8361-4F1D-BC0C-789B1014A30C}" sibTransId="{1B33C630-2A82-448E-AEC6-01346901BE1B}"/>
    <dgm:cxn modelId="{DC27AA23-4F58-4215-9517-903A5867C1BB}" srcId="{76937503-7550-41B3-8D88-C860E600B4A5}" destId="{73F90530-A022-4F95-8E0B-1D4124902B5F}" srcOrd="2" destOrd="0" parTransId="{4C5227CC-942B-4BFC-B198-719EA9FFD863}" sibTransId="{3360FB57-920E-4C2E-BC23-8CBE5EE8EDC5}"/>
    <dgm:cxn modelId="{50D99A3A-A734-4329-B8B5-61E3827497B7}" srcId="{9E770DC0-ADC3-6F49-9603-390041B9028C}" destId="{35693265-D594-404B-8520-6ACBBF1FEC6D}" srcOrd="1" destOrd="0" parTransId="{6DEB60C7-864C-4F06-8194-09D294E89CA4}" sibTransId="{3C3F7712-6564-4A54-BB4C-C71356F78D6A}"/>
    <dgm:cxn modelId="{B6766546-7453-412E-83C6-726E0DE634C0}" srcId="{76937503-7550-41B3-8D88-C860E600B4A5}" destId="{081985F1-3D51-471F-BEF0-18B7D4594253}" srcOrd="1" destOrd="0" parTransId="{F14BBD6B-4E6F-4818-82EB-33734247E9B5}" sibTransId="{C9A0B1FB-6342-448B-BA0C-87D9F350C902}"/>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442ADC4E-2CF6-4926-AAA9-CC381A1B04DF}" type="presOf" srcId="{081985F1-3D51-471F-BEF0-18B7D4594253}"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3"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C3933EA6-2AD3-4927-9787-4D8CA6C519AE}" type="presOf" srcId="{35693265-D594-404B-8520-6ACBBF1FEC6D}" destId="{AD7E4922-BE98-4A00-8CC9-8C067984A0AA}" srcOrd="0" destOrd="1" presId="urn:microsoft.com/office/officeart/2005/8/layout/list1"/>
    <dgm:cxn modelId="{EF1EACA6-1597-412F-BB0A-DDC30C359654}" type="presOf" srcId="{76937503-7550-41B3-8D88-C860E600B4A5}" destId="{24EE546A-203E-45A1-AB96-5A4CB77AC5EC}" srcOrd="1" destOrd="0" presId="urn:microsoft.com/office/officeart/2005/8/layout/list1"/>
    <dgm:cxn modelId="{AA0F9EAE-26A9-414F-B6EA-9C2D4445087E}" type="presOf" srcId="{73F90530-A022-4F95-8E0B-1D4124902B5F}" destId="{CDAAD9AB-76BA-4F20-9C80-4020D86AF54F}" srcOrd="0" destOrd="2" presId="urn:microsoft.com/office/officeart/2005/8/layout/list1"/>
    <dgm:cxn modelId="{1C37E5B2-8DBA-4494-92D7-95DE51526EC4}" srcId="{76937503-7550-41B3-8D88-C860E600B4A5}" destId="{0743F3BE-36EF-4147-A895-1F5FD94D93DC}" srcOrd="3"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162003D2-3DCF-47C5-80B0-F68DA9294B3D}" type="presOf" srcId="{01C3BE1E-24EE-42A6-AA03-FAF0754926D9}" destId="{AD7E4922-BE98-4A00-8CC9-8C067984A0AA}" srcOrd="0" destOrd="2" presId="urn:microsoft.com/office/officeart/2005/8/layout/list1"/>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96FA862-0EEC-944B-88C2-3DF325C3D10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9D946DF1-72C8-4246-9E96-84FB1D00B02C}">
      <dgm:prSet/>
      <dgm:spPr>
        <a:solidFill>
          <a:schemeClr val="accent2">
            <a:hueOff val="0"/>
            <a:satOff val="0"/>
            <a:lumOff val="0"/>
            <a:alpha val="49831"/>
          </a:schemeClr>
        </a:solidFill>
        <a:ln>
          <a:solidFill>
            <a:schemeClr val="lt1">
              <a:hueOff val="0"/>
              <a:satOff val="0"/>
              <a:lumOff val="0"/>
            </a:schemeClr>
          </a:solidFill>
        </a:ln>
      </dgm:spPr>
      <dgm:t>
        <a:bodyPr/>
        <a:lstStyle/>
        <a:p>
          <a:r>
            <a:rPr lang="en-US" dirty="0">
              <a:solidFill>
                <a:schemeClr val="bg1"/>
              </a:solidFill>
            </a:rPr>
            <a:t>Behavior is communication.</a:t>
          </a:r>
        </a:p>
      </dgm:t>
    </dgm:pt>
    <dgm:pt modelId="{2F6F5301-9E9E-CA42-8DF9-6920A7012B1F}" type="parTrans" cxnId="{BD8B3DFF-F9D5-0441-AC19-247A5E2C4470}">
      <dgm:prSet/>
      <dgm:spPr/>
      <dgm:t>
        <a:bodyPr/>
        <a:lstStyle/>
        <a:p>
          <a:endParaRPr lang="en-US">
            <a:solidFill>
              <a:schemeClr val="accent6">
                <a:lumMod val="50000"/>
              </a:schemeClr>
            </a:solidFill>
          </a:endParaRPr>
        </a:p>
      </dgm:t>
    </dgm:pt>
    <dgm:pt modelId="{A4D16692-EE24-1D4B-922C-A7A87FDAF428}" type="sibTrans" cxnId="{BD8B3DFF-F9D5-0441-AC19-247A5E2C4470}">
      <dgm:prSet/>
      <dgm:spPr/>
      <dgm:t>
        <a:bodyPr/>
        <a:lstStyle/>
        <a:p>
          <a:endParaRPr lang="en-US">
            <a:solidFill>
              <a:schemeClr val="accent6">
                <a:lumMod val="50000"/>
              </a:schemeClr>
            </a:solidFill>
          </a:endParaRPr>
        </a:p>
      </dgm:t>
    </dgm:pt>
    <dgm:pt modelId="{B2BC184D-6850-044C-983A-7300A801A49B}">
      <dgm:prSet/>
      <dgm:spPr>
        <a:solidFill>
          <a:schemeClr val="accent1">
            <a:alpha val="50446"/>
          </a:schemeClr>
        </a:solidFill>
      </dgm:spPr>
      <dgm:t>
        <a:bodyPr/>
        <a:lstStyle/>
        <a:p>
          <a:r>
            <a:rPr lang="en-US" dirty="0">
              <a:solidFill>
                <a:schemeClr val="bg1"/>
              </a:solidFill>
            </a:rPr>
            <a:t>Behavior occurs in the context of an antecedent and consequence. </a:t>
          </a:r>
        </a:p>
      </dgm:t>
    </dgm:pt>
    <dgm:pt modelId="{81EB0C93-6000-B04A-A0D3-7A11BC8B42F9}" type="parTrans" cxnId="{7DA552AC-ADD5-AF4B-ACED-E2D29A06905A}">
      <dgm:prSet/>
      <dgm:spPr/>
      <dgm:t>
        <a:bodyPr/>
        <a:lstStyle/>
        <a:p>
          <a:endParaRPr lang="en-US">
            <a:solidFill>
              <a:schemeClr val="accent6">
                <a:lumMod val="50000"/>
              </a:schemeClr>
            </a:solidFill>
          </a:endParaRPr>
        </a:p>
      </dgm:t>
    </dgm:pt>
    <dgm:pt modelId="{56DEB495-338C-7848-A26A-64A85EEE108A}" type="sibTrans" cxnId="{7DA552AC-ADD5-AF4B-ACED-E2D29A06905A}">
      <dgm:prSet/>
      <dgm:spPr/>
      <dgm:t>
        <a:bodyPr/>
        <a:lstStyle/>
        <a:p>
          <a:endParaRPr lang="en-US">
            <a:solidFill>
              <a:schemeClr val="accent6">
                <a:lumMod val="50000"/>
              </a:schemeClr>
            </a:solidFill>
          </a:endParaRPr>
        </a:p>
      </dgm:t>
    </dgm:pt>
    <dgm:pt modelId="{3D209813-20EE-D34A-82CE-F8F17DD96FE7}">
      <dgm:prSet/>
      <dgm:spPr>
        <a:solidFill>
          <a:schemeClr val="accent4">
            <a:hueOff val="0"/>
            <a:satOff val="0"/>
            <a:lumOff val="0"/>
            <a:alpha val="50000"/>
          </a:schemeClr>
        </a:solidFill>
      </dgm:spPr>
      <dgm:t>
        <a:bodyPr/>
        <a:lstStyle/>
        <a:p>
          <a:r>
            <a:rPr lang="en-US" dirty="0">
              <a:solidFill>
                <a:schemeClr val="bg1"/>
              </a:solidFill>
            </a:rPr>
            <a:t>Behavior is learned (function).</a:t>
          </a:r>
        </a:p>
      </dgm:t>
    </dgm:pt>
    <dgm:pt modelId="{B2F7A388-7E30-3943-864B-477F2BCA4BCC}" type="parTrans" cxnId="{75738AF7-DBDE-6E4C-AF1D-3C5E3B638F26}">
      <dgm:prSet/>
      <dgm:spPr/>
      <dgm:t>
        <a:bodyPr/>
        <a:lstStyle/>
        <a:p>
          <a:endParaRPr lang="en-US">
            <a:solidFill>
              <a:schemeClr val="accent6">
                <a:lumMod val="50000"/>
              </a:schemeClr>
            </a:solidFill>
          </a:endParaRPr>
        </a:p>
      </dgm:t>
    </dgm:pt>
    <dgm:pt modelId="{4C7A243B-DE6C-7447-B437-E733827B1ED2}" type="sibTrans" cxnId="{75738AF7-DBDE-6E4C-AF1D-3C5E3B638F26}">
      <dgm:prSet/>
      <dgm:spPr/>
      <dgm:t>
        <a:bodyPr/>
        <a:lstStyle/>
        <a:p>
          <a:endParaRPr lang="en-US">
            <a:solidFill>
              <a:schemeClr val="accent6">
                <a:lumMod val="50000"/>
              </a:schemeClr>
            </a:solidFill>
          </a:endParaRPr>
        </a:p>
      </dgm:t>
    </dgm:pt>
    <dgm:pt modelId="{C4A48EA0-8650-A246-A6B3-54618367AF3B}">
      <dgm:prSet/>
      <dgm:spPr>
        <a:solidFill>
          <a:schemeClr val="accent5">
            <a:hueOff val="0"/>
            <a:satOff val="0"/>
            <a:lumOff val="0"/>
            <a:alpha val="49832"/>
          </a:schemeClr>
        </a:solidFill>
      </dgm:spPr>
      <dgm:t>
        <a:bodyPr/>
        <a:lstStyle/>
        <a:p>
          <a:r>
            <a:rPr lang="en-US" dirty="0">
              <a:solidFill>
                <a:schemeClr val="bg1"/>
              </a:solidFill>
            </a:rPr>
            <a:t>Behavior is lawful (function).</a:t>
          </a:r>
        </a:p>
      </dgm:t>
    </dgm:pt>
    <dgm:pt modelId="{1557C733-74B5-2842-ABA5-73167327C4FE}" type="parTrans" cxnId="{5056AAC8-3C99-B742-8A0A-03BF122D8530}">
      <dgm:prSet/>
      <dgm:spPr/>
      <dgm:t>
        <a:bodyPr/>
        <a:lstStyle/>
        <a:p>
          <a:endParaRPr lang="en-US">
            <a:solidFill>
              <a:schemeClr val="accent6">
                <a:lumMod val="50000"/>
              </a:schemeClr>
            </a:solidFill>
          </a:endParaRPr>
        </a:p>
      </dgm:t>
    </dgm:pt>
    <dgm:pt modelId="{DADE6A87-EB22-2048-AA9F-972CF5D57E86}" type="sibTrans" cxnId="{5056AAC8-3C99-B742-8A0A-03BF122D8530}">
      <dgm:prSet/>
      <dgm:spPr/>
      <dgm:t>
        <a:bodyPr/>
        <a:lstStyle/>
        <a:p>
          <a:endParaRPr lang="en-US">
            <a:solidFill>
              <a:schemeClr val="accent6">
                <a:lumMod val="50000"/>
              </a:schemeClr>
            </a:solidFill>
          </a:endParaRPr>
        </a:p>
      </dgm:t>
    </dgm:pt>
    <dgm:pt modelId="{F4B71408-83DD-9E4D-B610-DAD7936E0DDB}">
      <dgm:prSet/>
      <dgm:spPr>
        <a:solidFill>
          <a:schemeClr val="accent5">
            <a:alpha val="50000"/>
          </a:schemeClr>
        </a:solidFill>
      </dgm:spPr>
      <dgm:t>
        <a:bodyPr/>
        <a:lstStyle/>
        <a:p>
          <a:r>
            <a:rPr lang="en-US" dirty="0">
              <a:solidFill>
                <a:schemeClr val="bg1"/>
              </a:solidFill>
            </a:rPr>
            <a:t>Behavior is escalated through successive interactions (practice).</a:t>
          </a:r>
        </a:p>
      </dgm:t>
    </dgm:pt>
    <dgm:pt modelId="{3F4E3EC3-00B3-8445-A33F-3FD8C7CB2F61}" type="parTrans" cxnId="{7C39318A-78DD-8949-970C-466B627A2662}">
      <dgm:prSet/>
      <dgm:spPr/>
      <dgm:t>
        <a:bodyPr/>
        <a:lstStyle/>
        <a:p>
          <a:endParaRPr lang="en-US">
            <a:solidFill>
              <a:schemeClr val="accent6">
                <a:lumMod val="50000"/>
              </a:schemeClr>
            </a:solidFill>
          </a:endParaRPr>
        </a:p>
      </dgm:t>
    </dgm:pt>
    <dgm:pt modelId="{8D8962B0-4FC2-C34D-952B-60E26FE7F44B}" type="sibTrans" cxnId="{7C39318A-78DD-8949-970C-466B627A2662}">
      <dgm:prSet/>
      <dgm:spPr/>
      <dgm:t>
        <a:bodyPr/>
        <a:lstStyle/>
        <a:p>
          <a:endParaRPr lang="en-US">
            <a:solidFill>
              <a:schemeClr val="accent6">
                <a:lumMod val="50000"/>
              </a:schemeClr>
            </a:solidFill>
          </a:endParaRPr>
        </a:p>
      </dgm:t>
    </dgm:pt>
    <dgm:pt modelId="{ED4C46AF-ADD2-8C48-AEEB-8083B713F62B}">
      <dgm:prSet/>
      <dgm:spPr>
        <a:solidFill>
          <a:schemeClr val="accent1">
            <a:alpha val="49000"/>
          </a:schemeClr>
        </a:solidFill>
      </dgm:spPr>
      <dgm:t>
        <a:bodyPr/>
        <a:lstStyle/>
        <a:p>
          <a:r>
            <a:rPr lang="en-US" dirty="0">
              <a:solidFill>
                <a:schemeClr val="bg1"/>
              </a:solidFill>
            </a:rPr>
            <a:t>Behavior can be changed through an instructional approach.</a:t>
          </a:r>
        </a:p>
      </dgm:t>
    </dgm:pt>
    <dgm:pt modelId="{980CE2AD-361F-644F-A6B3-2AB7B434FE90}" type="parTrans" cxnId="{74AAC2DB-5E8F-2748-A1F2-9DD6B78ABA4A}">
      <dgm:prSet/>
      <dgm:spPr/>
      <dgm:t>
        <a:bodyPr/>
        <a:lstStyle/>
        <a:p>
          <a:endParaRPr lang="en-US">
            <a:solidFill>
              <a:schemeClr val="accent6">
                <a:lumMod val="50000"/>
              </a:schemeClr>
            </a:solidFill>
          </a:endParaRPr>
        </a:p>
      </dgm:t>
    </dgm:pt>
    <dgm:pt modelId="{B9BAA9F7-8EE7-9445-952A-20C1216D57A2}" type="sibTrans" cxnId="{74AAC2DB-5E8F-2748-A1F2-9DD6B78ABA4A}">
      <dgm:prSet/>
      <dgm:spPr/>
      <dgm:t>
        <a:bodyPr/>
        <a:lstStyle/>
        <a:p>
          <a:endParaRPr lang="en-US">
            <a:solidFill>
              <a:schemeClr val="accent6">
                <a:lumMod val="50000"/>
              </a:schemeClr>
            </a:solidFill>
          </a:endParaRPr>
        </a:p>
      </dgm:t>
    </dgm:pt>
    <dgm:pt modelId="{3079067E-A0BC-6D4B-9B3B-CB87FF89EEF2}" type="pres">
      <dgm:prSet presAssocID="{A96FA862-0EEC-944B-88C2-3DF325C3D107}" presName="diagram" presStyleCnt="0">
        <dgm:presLayoutVars>
          <dgm:dir/>
          <dgm:resizeHandles val="exact"/>
        </dgm:presLayoutVars>
      </dgm:prSet>
      <dgm:spPr/>
    </dgm:pt>
    <dgm:pt modelId="{3BD6D315-ACFA-0041-A804-352B8169D516}" type="pres">
      <dgm:prSet presAssocID="{9D946DF1-72C8-4246-9E96-84FB1D00B02C}" presName="node" presStyleLbl="node1" presStyleIdx="0" presStyleCnt="6">
        <dgm:presLayoutVars>
          <dgm:bulletEnabled val="1"/>
        </dgm:presLayoutVars>
      </dgm:prSet>
      <dgm:spPr/>
    </dgm:pt>
    <dgm:pt modelId="{1F034334-76AE-7D48-962F-E48D97CAB7BE}" type="pres">
      <dgm:prSet presAssocID="{A4D16692-EE24-1D4B-922C-A7A87FDAF428}" presName="sibTrans" presStyleCnt="0"/>
      <dgm:spPr/>
    </dgm:pt>
    <dgm:pt modelId="{DA4FEA85-6722-CF44-BC65-549EF23DF04E}" type="pres">
      <dgm:prSet presAssocID="{B2BC184D-6850-044C-983A-7300A801A49B}" presName="node" presStyleLbl="node1" presStyleIdx="1" presStyleCnt="6">
        <dgm:presLayoutVars>
          <dgm:bulletEnabled val="1"/>
        </dgm:presLayoutVars>
      </dgm:prSet>
      <dgm:spPr/>
    </dgm:pt>
    <dgm:pt modelId="{719AC2A7-D54C-1949-AED8-0D03788C8264}" type="pres">
      <dgm:prSet presAssocID="{56DEB495-338C-7848-A26A-64A85EEE108A}" presName="sibTrans" presStyleCnt="0"/>
      <dgm:spPr/>
    </dgm:pt>
    <dgm:pt modelId="{C359A428-A356-6941-BF0B-E936277F3D51}" type="pres">
      <dgm:prSet presAssocID="{3D209813-20EE-D34A-82CE-F8F17DD96FE7}" presName="node" presStyleLbl="node1" presStyleIdx="2" presStyleCnt="6">
        <dgm:presLayoutVars>
          <dgm:bulletEnabled val="1"/>
        </dgm:presLayoutVars>
      </dgm:prSet>
      <dgm:spPr/>
    </dgm:pt>
    <dgm:pt modelId="{25B9E6D5-53CD-9442-96FF-03F50550562E}" type="pres">
      <dgm:prSet presAssocID="{4C7A243B-DE6C-7447-B437-E733827B1ED2}" presName="sibTrans" presStyleCnt="0"/>
      <dgm:spPr/>
    </dgm:pt>
    <dgm:pt modelId="{23272C58-DAE8-7848-850B-6255C7F693B2}" type="pres">
      <dgm:prSet presAssocID="{C4A48EA0-8650-A246-A6B3-54618367AF3B}" presName="node" presStyleLbl="node1" presStyleIdx="3" presStyleCnt="6">
        <dgm:presLayoutVars>
          <dgm:bulletEnabled val="1"/>
        </dgm:presLayoutVars>
      </dgm:prSet>
      <dgm:spPr/>
    </dgm:pt>
    <dgm:pt modelId="{5538F71D-69AD-9B4C-AF89-2BB394CB719A}" type="pres">
      <dgm:prSet presAssocID="{DADE6A87-EB22-2048-AA9F-972CF5D57E86}" presName="sibTrans" presStyleCnt="0"/>
      <dgm:spPr/>
    </dgm:pt>
    <dgm:pt modelId="{CDD1949F-6312-C54E-8A66-9AD01A027021}" type="pres">
      <dgm:prSet presAssocID="{F4B71408-83DD-9E4D-B610-DAD7936E0DDB}" presName="node" presStyleLbl="node1" presStyleIdx="4" presStyleCnt="6">
        <dgm:presLayoutVars>
          <dgm:bulletEnabled val="1"/>
        </dgm:presLayoutVars>
      </dgm:prSet>
      <dgm:spPr/>
    </dgm:pt>
    <dgm:pt modelId="{63B7C782-61EB-D044-9E57-C78BCE343804}" type="pres">
      <dgm:prSet presAssocID="{8D8962B0-4FC2-C34D-952B-60E26FE7F44B}" presName="sibTrans" presStyleCnt="0"/>
      <dgm:spPr/>
    </dgm:pt>
    <dgm:pt modelId="{B4E428A4-77C3-BE48-94A4-333F3639B5D5}" type="pres">
      <dgm:prSet presAssocID="{ED4C46AF-ADD2-8C48-AEEB-8083B713F62B}" presName="node" presStyleLbl="node1" presStyleIdx="5" presStyleCnt="6">
        <dgm:presLayoutVars>
          <dgm:bulletEnabled val="1"/>
        </dgm:presLayoutVars>
      </dgm:prSet>
      <dgm:spPr/>
    </dgm:pt>
  </dgm:ptLst>
  <dgm:cxnLst>
    <dgm:cxn modelId="{30406B33-4A31-2B4F-90AB-6CA5923DB0C8}" type="presOf" srcId="{ED4C46AF-ADD2-8C48-AEEB-8083B713F62B}" destId="{B4E428A4-77C3-BE48-94A4-333F3639B5D5}" srcOrd="0" destOrd="0" presId="urn:microsoft.com/office/officeart/2005/8/layout/default"/>
    <dgm:cxn modelId="{742A9D76-0064-3A41-9620-295DBD1A230B}" type="presOf" srcId="{B2BC184D-6850-044C-983A-7300A801A49B}" destId="{DA4FEA85-6722-CF44-BC65-549EF23DF04E}" srcOrd="0" destOrd="0" presId="urn:microsoft.com/office/officeart/2005/8/layout/default"/>
    <dgm:cxn modelId="{8A59AF59-8170-6046-936F-15CA9ED7819D}" type="presOf" srcId="{9D946DF1-72C8-4246-9E96-84FB1D00B02C}" destId="{3BD6D315-ACFA-0041-A804-352B8169D516}" srcOrd="0" destOrd="0" presId="urn:microsoft.com/office/officeart/2005/8/layout/default"/>
    <dgm:cxn modelId="{F7CF8D7D-7CA4-E541-AE03-43B03AD771A4}" type="presOf" srcId="{F4B71408-83DD-9E4D-B610-DAD7936E0DDB}" destId="{CDD1949F-6312-C54E-8A66-9AD01A027021}" srcOrd="0" destOrd="0" presId="urn:microsoft.com/office/officeart/2005/8/layout/default"/>
    <dgm:cxn modelId="{1C2B397F-851C-7240-9B07-7C03B079A58C}" type="presOf" srcId="{A96FA862-0EEC-944B-88C2-3DF325C3D107}" destId="{3079067E-A0BC-6D4B-9B3B-CB87FF89EEF2}" srcOrd="0" destOrd="0" presId="urn:microsoft.com/office/officeart/2005/8/layout/default"/>
    <dgm:cxn modelId="{7C39318A-78DD-8949-970C-466B627A2662}" srcId="{A96FA862-0EEC-944B-88C2-3DF325C3D107}" destId="{F4B71408-83DD-9E4D-B610-DAD7936E0DDB}" srcOrd="4" destOrd="0" parTransId="{3F4E3EC3-00B3-8445-A33F-3FD8C7CB2F61}" sibTransId="{8D8962B0-4FC2-C34D-952B-60E26FE7F44B}"/>
    <dgm:cxn modelId="{7DA552AC-ADD5-AF4B-ACED-E2D29A06905A}" srcId="{A96FA862-0EEC-944B-88C2-3DF325C3D107}" destId="{B2BC184D-6850-044C-983A-7300A801A49B}" srcOrd="1" destOrd="0" parTransId="{81EB0C93-6000-B04A-A0D3-7A11BC8B42F9}" sibTransId="{56DEB495-338C-7848-A26A-64A85EEE108A}"/>
    <dgm:cxn modelId="{5056AAC8-3C99-B742-8A0A-03BF122D8530}" srcId="{A96FA862-0EEC-944B-88C2-3DF325C3D107}" destId="{C4A48EA0-8650-A246-A6B3-54618367AF3B}" srcOrd="3" destOrd="0" parTransId="{1557C733-74B5-2842-ABA5-73167327C4FE}" sibTransId="{DADE6A87-EB22-2048-AA9F-972CF5D57E86}"/>
    <dgm:cxn modelId="{74AAC2DB-5E8F-2748-A1F2-9DD6B78ABA4A}" srcId="{A96FA862-0EEC-944B-88C2-3DF325C3D107}" destId="{ED4C46AF-ADD2-8C48-AEEB-8083B713F62B}" srcOrd="5" destOrd="0" parTransId="{980CE2AD-361F-644F-A6B3-2AB7B434FE90}" sibTransId="{B9BAA9F7-8EE7-9445-952A-20C1216D57A2}"/>
    <dgm:cxn modelId="{829860EE-EDE6-1747-84A7-63BC829F9443}" type="presOf" srcId="{3D209813-20EE-D34A-82CE-F8F17DD96FE7}" destId="{C359A428-A356-6941-BF0B-E936277F3D51}" srcOrd="0" destOrd="0" presId="urn:microsoft.com/office/officeart/2005/8/layout/default"/>
    <dgm:cxn modelId="{62AC5DEF-85BB-164E-B784-855917C423FD}" type="presOf" srcId="{C4A48EA0-8650-A246-A6B3-54618367AF3B}" destId="{23272C58-DAE8-7848-850B-6255C7F693B2}" srcOrd="0" destOrd="0" presId="urn:microsoft.com/office/officeart/2005/8/layout/default"/>
    <dgm:cxn modelId="{75738AF7-DBDE-6E4C-AF1D-3C5E3B638F26}" srcId="{A96FA862-0EEC-944B-88C2-3DF325C3D107}" destId="{3D209813-20EE-D34A-82CE-F8F17DD96FE7}" srcOrd="2" destOrd="0" parTransId="{B2F7A388-7E30-3943-864B-477F2BCA4BCC}" sibTransId="{4C7A243B-DE6C-7447-B437-E733827B1ED2}"/>
    <dgm:cxn modelId="{BD8B3DFF-F9D5-0441-AC19-247A5E2C4470}" srcId="{A96FA862-0EEC-944B-88C2-3DF325C3D107}" destId="{9D946DF1-72C8-4246-9E96-84FB1D00B02C}" srcOrd="0" destOrd="0" parTransId="{2F6F5301-9E9E-CA42-8DF9-6920A7012B1F}" sibTransId="{A4D16692-EE24-1D4B-922C-A7A87FDAF428}"/>
    <dgm:cxn modelId="{C6ADD831-E843-E84F-AB5B-7C8581821590}" type="presParOf" srcId="{3079067E-A0BC-6D4B-9B3B-CB87FF89EEF2}" destId="{3BD6D315-ACFA-0041-A804-352B8169D516}" srcOrd="0" destOrd="0" presId="urn:microsoft.com/office/officeart/2005/8/layout/default"/>
    <dgm:cxn modelId="{628AF970-2CE5-3047-A73D-5348F2853C75}" type="presParOf" srcId="{3079067E-A0BC-6D4B-9B3B-CB87FF89EEF2}" destId="{1F034334-76AE-7D48-962F-E48D97CAB7BE}" srcOrd="1" destOrd="0" presId="urn:microsoft.com/office/officeart/2005/8/layout/default"/>
    <dgm:cxn modelId="{3C5B98F2-36DE-944F-8F9D-A09704668A85}" type="presParOf" srcId="{3079067E-A0BC-6D4B-9B3B-CB87FF89EEF2}" destId="{DA4FEA85-6722-CF44-BC65-549EF23DF04E}" srcOrd="2" destOrd="0" presId="urn:microsoft.com/office/officeart/2005/8/layout/default"/>
    <dgm:cxn modelId="{7E4628B3-7B10-FD4B-B3B8-7903A866E4BE}" type="presParOf" srcId="{3079067E-A0BC-6D4B-9B3B-CB87FF89EEF2}" destId="{719AC2A7-D54C-1949-AED8-0D03788C8264}" srcOrd="3" destOrd="0" presId="urn:microsoft.com/office/officeart/2005/8/layout/default"/>
    <dgm:cxn modelId="{2E594BD1-18EE-3841-A49F-DA9A33CFC08B}" type="presParOf" srcId="{3079067E-A0BC-6D4B-9B3B-CB87FF89EEF2}" destId="{C359A428-A356-6941-BF0B-E936277F3D51}" srcOrd="4" destOrd="0" presId="urn:microsoft.com/office/officeart/2005/8/layout/default"/>
    <dgm:cxn modelId="{EE0A93D0-D946-3740-8474-70E0F3D8009F}" type="presParOf" srcId="{3079067E-A0BC-6D4B-9B3B-CB87FF89EEF2}" destId="{25B9E6D5-53CD-9442-96FF-03F50550562E}" srcOrd="5" destOrd="0" presId="urn:microsoft.com/office/officeart/2005/8/layout/default"/>
    <dgm:cxn modelId="{D9CE5BCE-F6C3-C545-8DF5-5E3D448E77E4}" type="presParOf" srcId="{3079067E-A0BC-6D4B-9B3B-CB87FF89EEF2}" destId="{23272C58-DAE8-7848-850B-6255C7F693B2}" srcOrd="6" destOrd="0" presId="urn:microsoft.com/office/officeart/2005/8/layout/default"/>
    <dgm:cxn modelId="{B52AAEC9-BD4C-0D4A-A7E7-70C61A7B9619}" type="presParOf" srcId="{3079067E-A0BC-6D4B-9B3B-CB87FF89EEF2}" destId="{5538F71D-69AD-9B4C-AF89-2BB394CB719A}" srcOrd="7" destOrd="0" presId="urn:microsoft.com/office/officeart/2005/8/layout/default"/>
    <dgm:cxn modelId="{D22D726F-30E0-3A49-9838-F403919B6FEA}" type="presParOf" srcId="{3079067E-A0BC-6D4B-9B3B-CB87FF89EEF2}" destId="{CDD1949F-6312-C54E-8A66-9AD01A027021}" srcOrd="8" destOrd="0" presId="urn:microsoft.com/office/officeart/2005/8/layout/default"/>
    <dgm:cxn modelId="{025608AA-A7F6-0845-8A34-AB8DD59071A5}" type="presParOf" srcId="{3079067E-A0BC-6D4B-9B3B-CB87FF89EEF2}" destId="{63B7C782-61EB-D044-9E57-C78BCE343804}" srcOrd="9" destOrd="0" presId="urn:microsoft.com/office/officeart/2005/8/layout/default"/>
    <dgm:cxn modelId="{BD3AB40A-1D50-4E4A-AB00-750288D145D4}" type="presParOf" srcId="{3079067E-A0BC-6D4B-9B3B-CB87FF89EEF2}" destId="{B4E428A4-77C3-BE48-94A4-333F3639B5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pPr>
        <a:solidFill>
          <a:srgbClr val="587D33">
            <a:alpha val="25172"/>
          </a:srgbClr>
        </a:solidFill>
        <a:ln>
          <a:solidFill>
            <a:srgbClr val="587D33"/>
          </a:solidFill>
        </a:ln>
      </dgm:spPr>
      <dgm:t>
        <a:bodyPr/>
        <a:lstStyle/>
        <a:p>
          <a:r>
            <a:rPr lang="en-US" sz="4000" b="1" dirty="0">
              <a:solidFill>
                <a:schemeClr val="accent6">
                  <a:lumMod val="50000"/>
                </a:schemeClr>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pPr>
        <a:solidFill>
          <a:srgbClr val="881864">
            <a:alpha val="25300"/>
          </a:srgbClr>
        </a:solidFill>
        <a:ln>
          <a:solidFill>
            <a:srgbClr val="881864"/>
          </a:solidFill>
        </a:ln>
      </dgm:spPr>
      <dgm:t>
        <a:bodyPr/>
        <a:lstStyle/>
        <a:p>
          <a:r>
            <a:rPr lang="en-US" sz="4000" b="1" dirty="0">
              <a:solidFill>
                <a:schemeClr val="accent6">
                  <a:lumMod val="50000"/>
                </a:schemeClr>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a:solidFill>
      <a:schemeClr val="tx2">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b="0" i="0" dirty="0"/>
            <a:t>What typically</a:t>
          </a:r>
          <a:r>
            <a:rPr lang="en-US" dirty="0"/>
            <a:t> precedes?</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do the behaviors look like?</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What typically follows?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E3E9"/>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8F63D514-9487-5C42-A191-4DCEB1C102A8}" type="presOf" srcId="{800436A6-0ECE-8944-8376-785ACFC0B177}" destId="{06A65EF5-CB1C-0A4F-853C-D31241EEF64D}" srcOrd="0" destOrd="0" presId="urn:microsoft.com/office/officeart/2005/8/layout/hProcess9"/>
    <dgm:cxn modelId="{72655526-FFA4-6148-933B-1AF0495237B0}"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F0B07C6A-6C71-7D49-9848-3DCFE09C456C}" type="presOf" srcId="{A156AEF1-B32D-9042-8BE2-3D5BBC1AB577}" destId="{948F76B2-BF44-C44C-BABF-4914E998AE07}" srcOrd="0" destOrd="0" presId="urn:microsoft.com/office/officeart/2005/8/layout/hProcess9"/>
    <dgm:cxn modelId="{527AC46F-F30D-3041-92FE-E9A2569BDCED}"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F438F5A0-9382-744D-A0DE-876502630800}" type="presParOf" srcId="{948F76B2-BF44-C44C-BABF-4914E998AE07}" destId="{DA96B8C7-BDCC-8745-9B2D-EAAD7FDD145C}" srcOrd="0" destOrd="0" presId="urn:microsoft.com/office/officeart/2005/8/layout/hProcess9"/>
    <dgm:cxn modelId="{E5A9EA4C-9475-BE4C-AB1A-498D40B5BAB0}" type="presParOf" srcId="{948F76B2-BF44-C44C-BABF-4914E998AE07}" destId="{590ABE32-E8AB-254E-8C86-446184EA5374}" srcOrd="1" destOrd="0" presId="urn:microsoft.com/office/officeart/2005/8/layout/hProcess9"/>
    <dgm:cxn modelId="{1A931B8A-C4BB-154B-9EF4-4C0D9162FFEB}" type="presParOf" srcId="{590ABE32-E8AB-254E-8C86-446184EA5374}" destId="{054043CF-2D09-FE4C-B6BA-8C7A8F4DD86F}" srcOrd="0" destOrd="0" presId="urn:microsoft.com/office/officeart/2005/8/layout/hProcess9"/>
    <dgm:cxn modelId="{4072489B-F161-9249-B176-92CA16E134D4}" type="presParOf" srcId="{590ABE32-E8AB-254E-8C86-446184EA5374}" destId="{84A1A111-CFD6-FC41-8116-F3EC8AAC7E42}" srcOrd="1" destOrd="0" presId="urn:microsoft.com/office/officeart/2005/8/layout/hProcess9"/>
    <dgm:cxn modelId="{8B5ECC0E-42BF-4F4D-99D6-5D2CD2BFFFBF}" type="presParOf" srcId="{590ABE32-E8AB-254E-8C86-446184EA5374}" destId="{06A65EF5-CB1C-0A4F-853C-D31241EEF64D}" srcOrd="2" destOrd="0" presId="urn:microsoft.com/office/officeart/2005/8/layout/hProcess9"/>
    <dgm:cxn modelId="{0C57E68C-74E3-0F4A-99F2-95B96E56089A}" type="presParOf" srcId="{590ABE32-E8AB-254E-8C86-446184EA5374}" destId="{943BC318-C5FB-2D47-96D2-5232ACB11E7B}" srcOrd="3" destOrd="0" presId="urn:microsoft.com/office/officeart/2005/8/layout/hProcess9"/>
    <dgm:cxn modelId="{7F9D67B4-FE1A-6546-B0FD-BB6ABCA65F6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dirty="0"/>
            <a:t>Teacher lecture (limited attention)</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Calling out repeatedly</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Teacher attention</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20094120-0650-A949-9ACC-7226C4D8EF2F}" type="presOf" srcId="{800436A6-0ECE-8944-8376-785ACFC0B177}" destId="{06A65EF5-CB1C-0A4F-853C-D31241EEF64D}"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54F7BA4C-15C7-9F43-A03E-AB5A9C5AC58A}" type="presOf" srcId="{ED86E4E3-AE16-5E4E-8B95-3646250C7181}" destId="{054043CF-2D09-FE4C-B6BA-8C7A8F4DD86F}" srcOrd="0" destOrd="0" presId="urn:microsoft.com/office/officeart/2005/8/layout/hProcess9"/>
    <dgm:cxn modelId="{C570B982-2E52-F748-BDCC-9BADFFB12E65}"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877AC0CB-C74B-8F48-B8A7-719BD9C119A2}" type="presOf" srcId="{A156AEF1-B32D-9042-8BE2-3D5BBC1AB577}" destId="{948F76B2-BF44-C44C-BABF-4914E998AE07}" srcOrd="0" destOrd="0" presId="urn:microsoft.com/office/officeart/2005/8/layout/hProcess9"/>
    <dgm:cxn modelId="{F3E04756-5911-624B-8ED9-1CD87161FC20}" type="presParOf" srcId="{948F76B2-BF44-C44C-BABF-4914E998AE07}" destId="{DA96B8C7-BDCC-8745-9B2D-EAAD7FDD145C}" srcOrd="0" destOrd="0" presId="urn:microsoft.com/office/officeart/2005/8/layout/hProcess9"/>
    <dgm:cxn modelId="{0154A81D-68C4-394E-BBB6-00CDC1434572}" type="presParOf" srcId="{948F76B2-BF44-C44C-BABF-4914E998AE07}" destId="{590ABE32-E8AB-254E-8C86-446184EA5374}" srcOrd="1" destOrd="0" presId="urn:microsoft.com/office/officeart/2005/8/layout/hProcess9"/>
    <dgm:cxn modelId="{A2A5B689-424D-F94C-9160-B0ECAD4A7E97}" type="presParOf" srcId="{590ABE32-E8AB-254E-8C86-446184EA5374}" destId="{054043CF-2D09-FE4C-B6BA-8C7A8F4DD86F}" srcOrd="0" destOrd="0" presId="urn:microsoft.com/office/officeart/2005/8/layout/hProcess9"/>
    <dgm:cxn modelId="{3C954DA3-15AF-2E49-80C1-CCE11E2A976D}" type="presParOf" srcId="{590ABE32-E8AB-254E-8C86-446184EA5374}" destId="{84A1A111-CFD6-FC41-8116-F3EC8AAC7E42}" srcOrd="1" destOrd="0" presId="urn:microsoft.com/office/officeart/2005/8/layout/hProcess9"/>
    <dgm:cxn modelId="{4E1804F5-EEA3-4A4F-A4EE-AD53FEE0D46A}" type="presParOf" srcId="{590ABE32-E8AB-254E-8C86-446184EA5374}" destId="{06A65EF5-CB1C-0A4F-853C-D31241EEF64D}" srcOrd="2" destOrd="0" presId="urn:microsoft.com/office/officeart/2005/8/layout/hProcess9"/>
    <dgm:cxn modelId="{1567473B-EABD-884D-A42B-418A20D15717}" type="presParOf" srcId="{590ABE32-E8AB-254E-8C86-446184EA5374}" destId="{943BC318-C5FB-2D47-96D2-5232ACB11E7B}" srcOrd="3" destOrd="0" presId="urn:microsoft.com/office/officeart/2005/8/layout/hProcess9"/>
    <dgm:cxn modelId="{A6AFCBDD-B18B-DD45-BE19-5F315B68406B}"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ED86E4E3-AE16-5E4E-8B95-3646250C7181}">
      <dgm:prSet/>
      <dgm:spPr/>
      <dgm:t>
        <a:bodyPr/>
        <a:lstStyle/>
        <a:p>
          <a:pPr rtl="0"/>
          <a:r>
            <a:rPr lang="en-US" dirty="0"/>
            <a:t>Difficult writing assignment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Throw pencil, rip paper, head down</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Nothing (doesn’t do assignment)</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X="103888">
        <dgm:presLayoutVars>
          <dgm:bulletEnabled val="1"/>
        </dgm:presLayoutVars>
      </dgm:prSet>
      <dgm:spPr/>
    </dgm:pt>
  </dgm:ptLst>
  <dgm:cxnLst>
    <dgm:cxn modelId="{1C87C335-F62A-FB44-AD8D-ED93F0621FE0}"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1A186483-A9F0-B048-BA09-215593CDFCA7}" srcId="{A156AEF1-B32D-9042-8BE2-3D5BBC1AB577}" destId="{93007476-6EF1-F64E-A519-1ACAF287E549}" srcOrd="2" destOrd="0" parTransId="{08885007-BEA3-CE44-885E-A15F0AC51D9F}" sibTransId="{6038BB7C-71AB-4947-84C2-3554F575A1F9}"/>
    <dgm:cxn modelId="{7BD38BBF-6465-1B44-92EE-2ACBF21B48F5}" type="presOf" srcId="{93007476-6EF1-F64E-A519-1ACAF287E549}" destId="{A0866A59-B2FB-4644-B18A-C6FBC1F9B5F8}" srcOrd="0" destOrd="0" presId="urn:microsoft.com/office/officeart/2005/8/layout/hProcess9"/>
    <dgm:cxn modelId="{5889BDCA-EB12-7D4A-9DC0-92470E53E431}" type="presOf" srcId="{A156AEF1-B32D-9042-8BE2-3D5BBC1AB577}" destId="{948F76B2-BF44-C44C-BABF-4914E998AE07}" srcOrd="0" destOrd="0" presId="urn:microsoft.com/office/officeart/2005/8/layout/hProcess9"/>
    <dgm:cxn modelId="{C378FCF3-43D3-3F47-AD1B-087329B1F68D}" type="presOf" srcId="{800436A6-0ECE-8944-8376-785ACFC0B177}" destId="{06A65EF5-CB1C-0A4F-853C-D31241EEF64D}" srcOrd="0" destOrd="0" presId="urn:microsoft.com/office/officeart/2005/8/layout/hProcess9"/>
    <dgm:cxn modelId="{D2406DD1-8F84-9F4C-979A-B625B032D296}" type="presParOf" srcId="{948F76B2-BF44-C44C-BABF-4914E998AE07}" destId="{DA96B8C7-BDCC-8745-9B2D-EAAD7FDD145C}" srcOrd="0" destOrd="0" presId="urn:microsoft.com/office/officeart/2005/8/layout/hProcess9"/>
    <dgm:cxn modelId="{68BD2733-ABBD-A943-AE5C-6D01F8E25C6A}" type="presParOf" srcId="{948F76B2-BF44-C44C-BABF-4914E998AE07}" destId="{590ABE32-E8AB-254E-8C86-446184EA5374}" srcOrd="1" destOrd="0" presId="urn:microsoft.com/office/officeart/2005/8/layout/hProcess9"/>
    <dgm:cxn modelId="{6B1DAB3A-E5F3-9347-BEAC-7AFE033B7BA6}" type="presParOf" srcId="{590ABE32-E8AB-254E-8C86-446184EA5374}" destId="{054043CF-2D09-FE4C-B6BA-8C7A8F4DD86F}" srcOrd="0" destOrd="0" presId="urn:microsoft.com/office/officeart/2005/8/layout/hProcess9"/>
    <dgm:cxn modelId="{78A2142D-23AD-7B46-BB03-295668263D1A}" type="presParOf" srcId="{590ABE32-E8AB-254E-8C86-446184EA5374}" destId="{84A1A111-CFD6-FC41-8116-F3EC8AAC7E42}" srcOrd="1" destOrd="0" presId="urn:microsoft.com/office/officeart/2005/8/layout/hProcess9"/>
    <dgm:cxn modelId="{6FD31C0C-519B-E042-BF90-303170F6BF8B}" type="presParOf" srcId="{590ABE32-E8AB-254E-8C86-446184EA5374}" destId="{06A65EF5-CB1C-0A4F-853C-D31241EEF64D}" srcOrd="2" destOrd="0" presId="urn:microsoft.com/office/officeart/2005/8/layout/hProcess9"/>
    <dgm:cxn modelId="{C0C3EBB0-5FC3-094F-B335-D9EC24B0B01E}" type="presParOf" srcId="{590ABE32-E8AB-254E-8C86-446184EA5374}" destId="{943BC318-C5FB-2D47-96D2-5232ACB11E7B}" srcOrd="3" destOrd="0" presId="urn:microsoft.com/office/officeart/2005/8/layout/hProcess9"/>
    <dgm:cxn modelId="{730D0C2B-FC0F-D742-AF58-4B1A999A91FD}"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2" qsCatId="simple" csTypeId="urn:microsoft.com/office/officeart/2005/8/colors/accent2_1" csCatId="accent2" phldr="1"/>
      <dgm:spPr/>
      <dgm:t>
        <a:bodyPr/>
        <a:lstStyle/>
        <a:p>
          <a:endParaRPr lang="en-US"/>
        </a:p>
      </dgm:t>
    </dgm:pt>
    <dgm:pt modelId="{800436A6-0ECE-8944-8376-785ACFC0B177}">
      <dgm:prSet custT="1"/>
      <dgm:spPr>
        <a:ln>
          <a:solidFill>
            <a:schemeClr val="tx1">
              <a:lumMod val="75000"/>
              <a:lumOff val="25000"/>
            </a:schemeClr>
          </a:solidFill>
        </a:ln>
      </dgm:spPr>
      <dgm:t>
        <a:bodyPr/>
        <a:lstStyle/>
        <a:p>
          <a:r>
            <a:rPr lang="en-US" sz="2400">
              <a:solidFill>
                <a:schemeClr val="accent6">
                  <a:lumMod val="50000"/>
                </a:schemeClr>
              </a:solidFill>
              <a:latin typeface="Calibri" panose="020F0502020204030204" pitchFamily="34" charset="0"/>
              <a:cs typeface="Calibri" panose="020F0502020204030204" pitchFamily="34" charset="0"/>
            </a:rPr>
            <a:t>Physical contact &amp; arguing</a:t>
          </a:r>
          <a:endParaRPr lang="en-US" sz="2400" dirty="0">
            <a:latin typeface="Calibri" panose="020F0502020204030204" pitchFamily="34" charset="0"/>
            <a:cs typeface="Calibri" panose="020F0502020204030204" pitchFamily="34" charset="0"/>
          </a:endParaRPr>
        </a:p>
      </dgm:t>
    </dgm:pt>
    <dgm:pt modelId="{F33A4410-67BE-7145-9E2B-39F6B920EDF8}" type="parTrans" cxnId="{41232863-A83C-5B4F-83F1-D0812478D202}">
      <dgm:prSet/>
      <dgm:spPr/>
      <dgm:t>
        <a:bodyPr/>
        <a:lstStyle/>
        <a:p>
          <a:endParaRPr lang="en-US" sz="2400"/>
        </a:p>
      </dgm:t>
    </dgm:pt>
    <dgm:pt modelId="{4A844847-E612-C84F-8525-AA54EEB6309A}" type="sibTrans" cxnId="{41232863-A83C-5B4F-83F1-D0812478D202}">
      <dgm:prSet/>
      <dgm:spPr/>
      <dgm:t>
        <a:bodyPr/>
        <a:lstStyle/>
        <a:p>
          <a:endParaRPr lang="en-US" sz="2400"/>
        </a:p>
      </dgm:t>
    </dgm:pt>
    <dgm:pt modelId="{93007476-6EF1-F64E-A519-1ACAF287E549}">
      <dgm:prSet custT="1"/>
      <dgm:spPr>
        <a:ln>
          <a:solidFill>
            <a:schemeClr val="tx1"/>
          </a:solidFill>
        </a:ln>
      </dgm:spPr>
      <dgm:t>
        <a:bodyPr/>
        <a:lstStyle/>
        <a:p>
          <a:r>
            <a:rPr lang="en-US" sz="2400" dirty="0">
              <a:solidFill>
                <a:schemeClr val="accent6">
                  <a:lumMod val="50000"/>
                </a:schemeClr>
              </a:solidFill>
              <a:latin typeface="Calibri" panose="020F0502020204030204" pitchFamily="34" charset="0"/>
              <a:cs typeface="Calibri" panose="020F0502020204030204" pitchFamily="34" charset="0"/>
            </a:rPr>
            <a:t>Getting to the hallway</a:t>
          </a:r>
          <a:endParaRPr lang="en-US" sz="2400" dirty="0">
            <a:latin typeface="Calibri" panose="020F0502020204030204" pitchFamily="34" charset="0"/>
            <a:cs typeface="Calibri" panose="020F0502020204030204" pitchFamily="34" charset="0"/>
          </a:endParaRPr>
        </a:p>
      </dgm:t>
    </dgm:pt>
    <dgm:pt modelId="{08885007-BEA3-CE44-885E-A15F0AC51D9F}" type="parTrans" cxnId="{1A186483-A9F0-B048-BA09-215593CDFCA7}">
      <dgm:prSet/>
      <dgm:spPr/>
      <dgm:t>
        <a:bodyPr/>
        <a:lstStyle/>
        <a:p>
          <a:endParaRPr lang="en-US" sz="2400"/>
        </a:p>
      </dgm:t>
    </dgm:pt>
    <dgm:pt modelId="{6038BB7C-71AB-4947-84C2-3554F575A1F9}" type="sibTrans" cxnId="{1A186483-A9F0-B048-BA09-215593CDFCA7}">
      <dgm:prSet/>
      <dgm:spPr/>
      <dgm:t>
        <a:bodyPr/>
        <a:lstStyle/>
        <a:p>
          <a:endParaRPr lang="en-US" sz="2400"/>
        </a:p>
      </dgm:t>
    </dgm:pt>
    <dgm:pt modelId="{D9F5A92E-C379-274E-B47B-984457D5D6E4}">
      <dgm:prSet custT="1"/>
      <dgm:spPr/>
      <dgm:t>
        <a:bodyPr/>
        <a:lstStyle/>
        <a:p>
          <a:pPr rtl="0"/>
          <a:r>
            <a:rPr lang="en-US" sz="2400" dirty="0">
              <a:solidFill>
                <a:schemeClr val="accent6">
                  <a:lumMod val="50000"/>
                </a:schemeClr>
              </a:solidFill>
              <a:latin typeface="Calibri" panose="020F0502020204030204" pitchFamily="34" charset="0"/>
              <a:cs typeface="Calibri" panose="020F0502020204030204" pitchFamily="34" charset="0"/>
            </a:rPr>
            <a:t>Too many students leaving the room at once &amp; confusion over where to turn in work</a:t>
          </a:r>
        </a:p>
      </dgm:t>
    </dgm:pt>
    <dgm:pt modelId="{5592BB3C-F97A-A549-BAF9-E4A063ECEA83}" type="parTrans" cxnId="{A9CB04AD-CF63-7643-A2A8-EDAFF9BA248F}">
      <dgm:prSet/>
      <dgm:spPr/>
      <dgm:t>
        <a:bodyPr/>
        <a:lstStyle/>
        <a:p>
          <a:endParaRPr lang="en-US" sz="2400"/>
        </a:p>
      </dgm:t>
    </dgm:pt>
    <dgm:pt modelId="{855879B1-8CDC-3D46-B568-1200DEDD0DB4}" type="sibTrans" cxnId="{A9CB04AD-CF63-7643-A2A8-EDAFF9BA248F}">
      <dgm:prSet/>
      <dgm:spPr/>
      <dgm:t>
        <a:bodyPr/>
        <a:lstStyle/>
        <a:p>
          <a:endParaRPr lang="en-US" sz="2400"/>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dgm:pt>
    <dgm:pt modelId="{590ABE32-E8AB-254E-8C86-446184EA5374}" type="pres">
      <dgm:prSet presAssocID="{A156AEF1-B32D-9042-8BE2-3D5BBC1AB577}" presName="linearProcess" presStyleCnt="0"/>
      <dgm:spPr/>
    </dgm:pt>
    <dgm:pt modelId="{46735C81-A8D4-254C-8E66-63291E2D9CF7}" type="pres">
      <dgm:prSet presAssocID="{D9F5A92E-C379-274E-B47B-984457D5D6E4}" presName="textNode" presStyleLbl="node1" presStyleIdx="0" presStyleCnt="3">
        <dgm:presLayoutVars>
          <dgm:bulletEnabled val="1"/>
        </dgm:presLayoutVars>
      </dgm:prSet>
      <dgm:spPr/>
    </dgm:pt>
    <dgm:pt modelId="{981400F8-99E7-F341-99A7-104C204DA993}" type="pres">
      <dgm:prSet presAssocID="{855879B1-8CDC-3D46-B568-1200DEDD0DB4}"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1A186483-A9F0-B048-BA09-215593CDFCA7}" srcId="{A156AEF1-B32D-9042-8BE2-3D5BBC1AB577}" destId="{93007476-6EF1-F64E-A519-1ACAF287E549}" srcOrd="2" destOrd="0" parTransId="{08885007-BEA3-CE44-885E-A15F0AC51D9F}" sibTransId="{6038BB7C-71AB-4947-84C2-3554F575A1F9}"/>
    <dgm:cxn modelId="{3EF505AB-ED19-C04F-9B15-DA1B0EC656ED}" type="presOf" srcId="{A156AEF1-B32D-9042-8BE2-3D5BBC1AB577}" destId="{948F76B2-BF44-C44C-BABF-4914E998AE07}" srcOrd="0" destOrd="0" presId="urn:microsoft.com/office/officeart/2005/8/layout/hProcess9"/>
    <dgm:cxn modelId="{A9CB04AD-CF63-7643-A2A8-EDAFF9BA248F}" srcId="{A156AEF1-B32D-9042-8BE2-3D5BBC1AB577}" destId="{D9F5A92E-C379-274E-B47B-984457D5D6E4}" srcOrd="0" destOrd="0" parTransId="{5592BB3C-F97A-A549-BAF9-E4A063ECEA83}" sibTransId="{855879B1-8CDC-3D46-B568-1200DEDD0DB4}"/>
    <dgm:cxn modelId="{FCB0B1B4-D002-2D45-9B80-D1F18295701B}" type="presOf" srcId="{93007476-6EF1-F64E-A519-1ACAF287E549}" destId="{A0866A59-B2FB-4644-B18A-C6FBC1F9B5F8}" srcOrd="0" destOrd="0" presId="urn:microsoft.com/office/officeart/2005/8/layout/hProcess9"/>
    <dgm:cxn modelId="{B8B463C5-AE61-AA49-9735-8DC7189D4708}" type="presOf" srcId="{D9F5A92E-C379-274E-B47B-984457D5D6E4}" destId="{46735C81-A8D4-254C-8E66-63291E2D9CF7}" srcOrd="0" destOrd="0" presId="urn:microsoft.com/office/officeart/2005/8/layout/hProcess9"/>
    <dgm:cxn modelId="{F06D45D0-6D1B-F147-9321-45BD869C1205}" type="presOf" srcId="{800436A6-0ECE-8944-8376-785ACFC0B177}" destId="{06A65EF5-CB1C-0A4F-853C-D31241EEF64D}" srcOrd="0" destOrd="0" presId="urn:microsoft.com/office/officeart/2005/8/layout/hProcess9"/>
    <dgm:cxn modelId="{1FA912F2-D46C-E944-BDB3-B106578DC09B}" type="presParOf" srcId="{948F76B2-BF44-C44C-BABF-4914E998AE07}" destId="{DA96B8C7-BDCC-8745-9B2D-EAAD7FDD145C}" srcOrd="0" destOrd="0" presId="urn:microsoft.com/office/officeart/2005/8/layout/hProcess9"/>
    <dgm:cxn modelId="{E05A9FEE-E042-0248-928D-3168E48C16A7}" type="presParOf" srcId="{948F76B2-BF44-C44C-BABF-4914E998AE07}" destId="{590ABE32-E8AB-254E-8C86-446184EA5374}" srcOrd="1" destOrd="0" presId="urn:microsoft.com/office/officeart/2005/8/layout/hProcess9"/>
    <dgm:cxn modelId="{9E596E3B-6990-AE40-A634-161BF8E3415C}" type="presParOf" srcId="{590ABE32-E8AB-254E-8C86-446184EA5374}" destId="{46735C81-A8D4-254C-8E66-63291E2D9CF7}" srcOrd="0" destOrd="0" presId="urn:microsoft.com/office/officeart/2005/8/layout/hProcess9"/>
    <dgm:cxn modelId="{BF4E0A89-2833-7647-809F-91A66833A190}" type="presParOf" srcId="{590ABE32-E8AB-254E-8C86-446184EA5374}" destId="{981400F8-99E7-F341-99A7-104C204DA993}" srcOrd="1" destOrd="0" presId="urn:microsoft.com/office/officeart/2005/8/layout/hProcess9"/>
    <dgm:cxn modelId="{1B13E1E4-223D-9F42-A4E7-B5C8EBB487D4}" type="presParOf" srcId="{590ABE32-E8AB-254E-8C86-446184EA5374}" destId="{06A65EF5-CB1C-0A4F-853C-D31241EEF64D}" srcOrd="2" destOrd="0" presId="urn:microsoft.com/office/officeart/2005/8/layout/hProcess9"/>
    <dgm:cxn modelId="{13B5AA54-4217-D644-9CDC-7B67693A6D2A}" type="presParOf" srcId="{590ABE32-E8AB-254E-8C86-446184EA5374}" destId="{943BC318-C5FB-2D47-96D2-5232ACB11E7B}" srcOrd="3" destOrd="0" presId="urn:microsoft.com/office/officeart/2005/8/layout/hProcess9"/>
    <dgm:cxn modelId="{0C720BE2-F6C6-6740-9BDB-FB356AE2CB4B}"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1" qsCatId="simple" csTypeId="urn:microsoft.com/office/officeart/2005/8/colors/accent3_1" csCatId="accent3" phldr="1"/>
      <dgm:spPr/>
      <dgm:t>
        <a:bodyPr/>
        <a:lstStyle/>
        <a:p>
          <a:endParaRPr lang="en-US"/>
        </a:p>
      </dgm:t>
    </dgm:pt>
    <dgm:pt modelId="{ED86E4E3-AE16-5E4E-8B95-3646250C7181}">
      <dgm:prSet/>
      <dgm:spPr>
        <a:ln>
          <a:solidFill>
            <a:schemeClr val="accent2">
              <a:lumMod val="75000"/>
            </a:schemeClr>
          </a:solidFill>
        </a:ln>
      </dgm:spPr>
      <dgm:t>
        <a:bodyPr/>
        <a:lstStyle/>
        <a:p>
          <a:pPr rtl="0"/>
          <a:r>
            <a:rPr lang="en-US" dirty="0"/>
            <a:t>How can we </a:t>
          </a:r>
          <a:r>
            <a:rPr lang="en-US" b="1" i="1" dirty="0"/>
            <a:t>prevent</a:t>
          </a:r>
          <a:r>
            <a:rPr lang="en-US" dirty="0"/>
            <a: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pPr>
        <a:ln>
          <a:solidFill>
            <a:schemeClr val="tx1">
              <a:lumMod val="75000"/>
              <a:lumOff val="25000"/>
            </a:schemeClr>
          </a:solidFill>
        </a:ln>
      </dgm:spPr>
      <dgm:t>
        <a:bodyPr/>
        <a:lstStyle/>
        <a:p>
          <a:pPr rtl="0"/>
          <a:r>
            <a:rPr lang="en-US" dirty="0"/>
            <a:t>What should we </a:t>
          </a:r>
          <a:r>
            <a:rPr lang="en-US" b="1" i="1" dirty="0"/>
            <a:t>teach </a:t>
          </a:r>
          <a:r>
            <a:rPr lang="en-US" dirty="0"/>
            <a:t>the student to do instead?</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pPr>
        <a:ln>
          <a:solidFill>
            <a:schemeClr val="tx1"/>
          </a:solidFill>
        </a:ln>
      </dgm:spPr>
      <dgm:t>
        <a:bodyPr/>
        <a:lstStyle/>
        <a:p>
          <a:pPr rtl="0"/>
          <a:r>
            <a:rPr lang="en-US" dirty="0"/>
            <a:t>How do we </a:t>
          </a:r>
          <a:r>
            <a:rPr lang="en-US" b="1" i="1" dirty="0"/>
            <a:t>respond </a:t>
          </a:r>
          <a:r>
            <a:rPr lang="en-US" dirty="0"/>
            <a:t>to  make sure the new skill “works”?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pPr>
        <a:solidFill>
          <a:srgbClr val="CBCCEC"/>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2623405A-7A38-404D-801C-54AFBAA9B07D}" type="presOf" srcId="{A156AEF1-B32D-9042-8BE2-3D5BBC1AB577}" destId="{948F76B2-BF44-C44C-BABF-4914E998AE07}"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05D489A2-71EB-AF4B-BDD1-D27E6FC1EDB4}" type="presOf" srcId="{ED86E4E3-AE16-5E4E-8B95-3646250C7181}" destId="{054043CF-2D09-FE4C-B6BA-8C7A8F4DD86F}" srcOrd="0" destOrd="0" presId="urn:microsoft.com/office/officeart/2005/8/layout/hProcess9"/>
    <dgm:cxn modelId="{92C024DD-D774-2B45-9507-60CB08BD315B}" type="presOf" srcId="{800436A6-0ECE-8944-8376-785ACFC0B177}" destId="{06A65EF5-CB1C-0A4F-853C-D31241EEF64D}" srcOrd="0" destOrd="0" presId="urn:microsoft.com/office/officeart/2005/8/layout/hProcess9"/>
    <dgm:cxn modelId="{A7FCF7EE-48C1-F440-A280-72449E5C9D5A}" type="presOf" srcId="{93007476-6EF1-F64E-A519-1ACAF287E549}" destId="{A0866A59-B2FB-4644-B18A-C6FBC1F9B5F8}" srcOrd="0" destOrd="0" presId="urn:microsoft.com/office/officeart/2005/8/layout/hProcess9"/>
    <dgm:cxn modelId="{4339E2E9-08DE-E64B-A5AE-2D9D109FE910}" type="presParOf" srcId="{948F76B2-BF44-C44C-BABF-4914E998AE07}" destId="{DA96B8C7-BDCC-8745-9B2D-EAAD7FDD145C}" srcOrd="0" destOrd="0" presId="urn:microsoft.com/office/officeart/2005/8/layout/hProcess9"/>
    <dgm:cxn modelId="{88E45185-BF38-3446-AF4B-5A38BD54F07F}" type="presParOf" srcId="{948F76B2-BF44-C44C-BABF-4914E998AE07}" destId="{590ABE32-E8AB-254E-8C86-446184EA5374}" srcOrd="1" destOrd="0" presId="urn:microsoft.com/office/officeart/2005/8/layout/hProcess9"/>
    <dgm:cxn modelId="{1F3EB661-468E-7B48-B377-900D614C28F4}" type="presParOf" srcId="{590ABE32-E8AB-254E-8C86-446184EA5374}" destId="{054043CF-2D09-FE4C-B6BA-8C7A8F4DD86F}" srcOrd="0" destOrd="0" presId="urn:microsoft.com/office/officeart/2005/8/layout/hProcess9"/>
    <dgm:cxn modelId="{05D125AA-C951-984A-A086-4F6F9BA51554}" type="presParOf" srcId="{590ABE32-E8AB-254E-8C86-446184EA5374}" destId="{84A1A111-CFD6-FC41-8116-F3EC8AAC7E42}" srcOrd="1" destOrd="0" presId="urn:microsoft.com/office/officeart/2005/8/layout/hProcess9"/>
    <dgm:cxn modelId="{7C15344D-A98C-EA48-BE5C-D9C6D993DBF8}" type="presParOf" srcId="{590ABE32-E8AB-254E-8C86-446184EA5374}" destId="{06A65EF5-CB1C-0A4F-853C-D31241EEF64D}" srcOrd="2" destOrd="0" presId="urn:microsoft.com/office/officeart/2005/8/layout/hProcess9"/>
    <dgm:cxn modelId="{E9FBE1DF-BDA1-AE44-A0E2-024F967D0CD5}" type="presParOf" srcId="{590ABE32-E8AB-254E-8C86-446184EA5374}" destId="{943BC318-C5FB-2D47-96D2-5232ACB11E7B}" srcOrd="3" destOrd="0" presId="urn:microsoft.com/office/officeart/2005/8/layout/hProcess9"/>
    <dgm:cxn modelId="{34C8EC29-B32B-3A49-8D67-0D22B9636DD5}"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272741"/>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281822"/>
          <a:ext cx="2648902" cy="1709096"/>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Provide attention ahead of lecture and frequent eye contact during </a:t>
          </a:r>
        </a:p>
      </dsp:txBody>
      <dsp:txXfrm>
        <a:off x="92271" y="1365253"/>
        <a:ext cx="2482040" cy="1542234"/>
      </dsp:txXfrm>
    </dsp:sp>
    <dsp:sp modelId="{06A65EF5-CB1C-0A4F-853C-D31241EEF64D}">
      <dsp:nvSpPr>
        <dsp:cNvPr id="0" name=""/>
        <dsp:cNvSpPr/>
      </dsp:nvSpPr>
      <dsp:spPr>
        <a:xfrm>
          <a:off x="2790348" y="1281822"/>
          <a:ext cx="2648902" cy="1709096"/>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Teach and prompt hand raising</a:t>
          </a:r>
        </a:p>
      </dsp:txBody>
      <dsp:txXfrm>
        <a:off x="2873779" y="1365253"/>
        <a:ext cx="2482040" cy="1542234"/>
      </dsp:txXfrm>
    </dsp:sp>
    <dsp:sp modelId="{A0866A59-B2FB-4644-B18A-C6FBC1F9B5F8}">
      <dsp:nvSpPr>
        <dsp:cNvPr id="0" name=""/>
        <dsp:cNvSpPr/>
      </dsp:nvSpPr>
      <dsp:spPr>
        <a:xfrm>
          <a:off x="5571857" y="1281822"/>
          <a:ext cx="2648902" cy="1709096"/>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Call on her ONLY when she raises her hand (otherwise ignore)</a:t>
          </a:r>
        </a:p>
      </dsp:txBody>
      <dsp:txXfrm>
        <a:off x="5655288" y="1365253"/>
        <a:ext cx="2482040" cy="15422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376171" y="0"/>
          <a:ext cx="7798307" cy="3884816"/>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4381" y="1165444"/>
          <a:ext cx="2845885" cy="1553926"/>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Modify writing assignment</a:t>
          </a:r>
        </a:p>
      </dsp:txBody>
      <dsp:txXfrm>
        <a:off x="80237" y="1241300"/>
        <a:ext cx="2694173" cy="1402214"/>
      </dsp:txXfrm>
    </dsp:sp>
    <dsp:sp modelId="{06A65EF5-CB1C-0A4F-853C-D31241EEF64D}">
      <dsp:nvSpPr>
        <dsp:cNvPr id="0" name=""/>
        <dsp:cNvSpPr/>
      </dsp:nvSpPr>
      <dsp:spPr>
        <a:xfrm>
          <a:off x="3164296" y="1165444"/>
          <a:ext cx="2845885" cy="1553926"/>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Teach and prompt her to ask for help/break</a:t>
          </a:r>
        </a:p>
      </dsp:txBody>
      <dsp:txXfrm>
        <a:off x="3240152" y="1241300"/>
        <a:ext cx="2694173" cy="1402214"/>
      </dsp:txXfrm>
    </dsp:sp>
    <dsp:sp modelId="{A0866A59-B2FB-4644-B18A-C6FBC1F9B5F8}">
      <dsp:nvSpPr>
        <dsp:cNvPr id="0" name=""/>
        <dsp:cNvSpPr/>
      </dsp:nvSpPr>
      <dsp:spPr>
        <a:xfrm>
          <a:off x="6324211" y="1165444"/>
          <a:ext cx="2845885" cy="1553926"/>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Give immediate help/break when asked.  Otherwise, redirect to task.</a:t>
          </a:r>
        </a:p>
      </dsp:txBody>
      <dsp:txXfrm>
        <a:off x="6400067" y="1241300"/>
        <a:ext cx="2694173" cy="14022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580249" y="0"/>
          <a:ext cx="8954745" cy="3535363"/>
        </a:xfrm>
        <a:prstGeom prst="rightArrow">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19782" y="639766"/>
          <a:ext cx="3108284" cy="2255830"/>
        </a:xfrm>
        <a:prstGeom prst="roundRect">
          <a:avLst/>
        </a:prstGeom>
        <a:solidFill>
          <a:schemeClr val="lt1">
            <a:hueOff val="0"/>
            <a:satOff val="0"/>
            <a:lumOff val="0"/>
            <a:alphaOff val="0"/>
          </a:schemeClr>
        </a:solidFill>
        <a:ln w="38100" cap="flat" cmpd="sng" algn="ctr">
          <a:solidFill>
            <a:schemeClr val="accent2">
              <a:lumMod val="7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Dismiss one table or row at a time. </a:t>
          </a:r>
        </a:p>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Collect student work before dismissal.</a:t>
          </a:r>
          <a:endParaRPr lang="en-US" sz="2400" kern="1200" dirty="0">
            <a:solidFill>
              <a:schemeClr val="accent6">
                <a:lumMod val="50000"/>
              </a:schemeClr>
            </a:solidFill>
            <a:latin typeface="+mn-lt"/>
          </a:endParaRPr>
        </a:p>
      </dsp:txBody>
      <dsp:txXfrm>
        <a:off x="329903" y="749887"/>
        <a:ext cx="2888042" cy="2035588"/>
      </dsp:txXfrm>
    </dsp:sp>
    <dsp:sp modelId="{06A65EF5-CB1C-0A4F-853C-D31241EEF64D}">
      <dsp:nvSpPr>
        <dsp:cNvPr id="0" name=""/>
        <dsp:cNvSpPr/>
      </dsp:nvSpPr>
      <dsp:spPr>
        <a:xfrm>
          <a:off x="3713355" y="639766"/>
          <a:ext cx="3108284" cy="2255830"/>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Teach and prompt waiting behavior (how to keep busy while waiting) and traffic flow routines.</a:t>
          </a:r>
          <a:endParaRPr lang="en-US" sz="2400" kern="1200" dirty="0">
            <a:solidFill>
              <a:schemeClr val="accent6">
                <a:lumMod val="50000"/>
              </a:schemeClr>
            </a:solidFill>
            <a:latin typeface="+mn-lt"/>
          </a:endParaRPr>
        </a:p>
      </dsp:txBody>
      <dsp:txXfrm>
        <a:off x="3823476" y="749887"/>
        <a:ext cx="2888042" cy="2035588"/>
      </dsp:txXfrm>
    </dsp:sp>
    <dsp:sp modelId="{A0866A59-B2FB-4644-B18A-C6FBC1F9B5F8}">
      <dsp:nvSpPr>
        <dsp:cNvPr id="0" name=""/>
        <dsp:cNvSpPr/>
      </dsp:nvSpPr>
      <dsp:spPr>
        <a:xfrm>
          <a:off x="7206928" y="639766"/>
          <a:ext cx="3108284" cy="2255830"/>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mn-lt"/>
              <a:cs typeface="Hind Vadodara" panose="020B0604020202020204" charset="0"/>
            </a:rPr>
            <a:t>Provide acknowledgement to students waiting, walking, and using accurate traffic flow patterns.</a:t>
          </a:r>
          <a:endParaRPr lang="en-US" sz="2400" kern="1200" dirty="0">
            <a:solidFill>
              <a:schemeClr val="accent6">
                <a:lumMod val="50000"/>
              </a:schemeClr>
            </a:solidFill>
            <a:latin typeface="+mn-lt"/>
          </a:endParaRPr>
        </a:p>
      </dsp:txBody>
      <dsp:txXfrm>
        <a:off x="7317049" y="749887"/>
        <a:ext cx="2888042" cy="203558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100331"/>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Match classroom layout to common instructional activities</a:t>
          </a:r>
        </a:p>
      </dsp:txBody>
      <dsp:txXfrm>
        <a:off x="2327084" y="100331"/>
        <a:ext cx="8885012" cy="846648"/>
      </dsp:txXfrm>
    </dsp:sp>
    <dsp:sp modelId="{FAB56F3D-C653-0F42-BECC-95FECFE331FE}">
      <dsp:nvSpPr>
        <dsp:cNvPr id="0" name=""/>
        <dsp:cNvSpPr/>
      </dsp:nvSpPr>
      <dsp:spPr>
        <a:xfrm>
          <a:off x="0" y="0"/>
          <a:ext cx="1926933" cy="104731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232306"/>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Arrange furniture for smooth traffic flow by teachers and students</a:t>
          </a:r>
        </a:p>
      </dsp:txBody>
      <dsp:txXfrm>
        <a:off x="2327084" y="1232306"/>
        <a:ext cx="8885012" cy="846648"/>
      </dsp:txXfrm>
    </dsp:sp>
    <dsp:sp modelId="{880A0758-843D-5843-801D-FAA2B2962863}">
      <dsp:nvSpPr>
        <dsp:cNvPr id="0" name=""/>
        <dsp:cNvSpPr/>
      </dsp:nvSpPr>
      <dsp:spPr>
        <a:xfrm>
          <a:off x="0" y="1142846"/>
          <a:ext cx="1926933" cy="10473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364282"/>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Maintain neat, orderly, accessible instructional materials for all students</a:t>
          </a:r>
        </a:p>
      </dsp:txBody>
      <dsp:txXfrm>
        <a:off x="2327084" y="2364282"/>
        <a:ext cx="8885012" cy="846648"/>
      </dsp:txXfrm>
    </dsp:sp>
    <dsp:sp modelId="{FB5E2FE2-4F8E-E745-A30C-C900CA428D79}">
      <dsp:nvSpPr>
        <dsp:cNvPr id="0" name=""/>
        <dsp:cNvSpPr/>
      </dsp:nvSpPr>
      <dsp:spPr>
        <a:xfrm>
          <a:off x="0" y="2263951"/>
          <a:ext cx="1926933" cy="104731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3496257"/>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Consider unique student needs and ensure accessibility</a:t>
          </a:r>
        </a:p>
      </dsp:txBody>
      <dsp:txXfrm>
        <a:off x="2327084" y="3496257"/>
        <a:ext cx="8885012" cy="846648"/>
      </dsp:txXfrm>
    </dsp:sp>
    <dsp:sp modelId="{D5D0D396-035A-604D-BD19-3652F4E6E706}">
      <dsp:nvSpPr>
        <dsp:cNvPr id="0" name=""/>
        <dsp:cNvSpPr/>
      </dsp:nvSpPr>
      <dsp:spPr>
        <a:xfrm>
          <a:off x="0" y="3406797"/>
          <a:ext cx="1926933" cy="104731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F83D9-0BFD-2B46-9A58-70FA1E6B22B5}">
      <dsp:nvSpPr>
        <dsp:cNvPr id="0" name=""/>
        <dsp:cNvSpPr/>
      </dsp:nvSpPr>
      <dsp:spPr>
        <a:xfrm>
          <a:off x="0" y="4628233"/>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Post visuals to support critical content and reflect diversity of classroom community</a:t>
          </a:r>
        </a:p>
      </dsp:txBody>
      <dsp:txXfrm>
        <a:off x="2327084" y="4628233"/>
        <a:ext cx="8885012" cy="846648"/>
      </dsp:txXfrm>
    </dsp:sp>
    <dsp:sp modelId="{17389C4A-9A43-A94B-99F3-69D14D93B2BA}">
      <dsp:nvSpPr>
        <dsp:cNvPr id="0" name=""/>
        <dsp:cNvSpPr/>
      </dsp:nvSpPr>
      <dsp:spPr>
        <a:xfrm>
          <a:off x="0" y="4519510"/>
          <a:ext cx="1926933" cy="104731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3485" y="161423"/>
          <a:ext cx="2199965" cy="2199965"/>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3485"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3485"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Engage in purposeful communication with students and families</a:t>
          </a:r>
        </a:p>
      </dsp:txBody>
      <dsp:txXfrm>
        <a:off x="3485" y="2361388"/>
        <a:ext cx="2199965" cy="2199965"/>
      </dsp:txXfrm>
    </dsp:sp>
    <dsp:sp modelId="{64CBC204-6345-6E40-852B-CC431E8CAC47}">
      <dsp:nvSpPr>
        <dsp:cNvPr id="0" name=""/>
        <dsp:cNvSpPr/>
      </dsp:nvSpPr>
      <dsp:spPr>
        <a:xfrm>
          <a:off x="2204476" y="161423"/>
          <a:ext cx="2199965" cy="21999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204476"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204476"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Build in regular opportunities for positive connection throughout the year</a:t>
          </a:r>
        </a:p>
      </dsp:txBody>
      <dsp:txXfrm>
        <a:off x="2204476" y="2361388"/>
        <a:ext cx="2199965" cy="2199965"/>
      </dsp:txXfrm>
    </dsp:sp>
    <dsp:sp modelId="{26D95523-EAFC-014D-8FF4-0A8BC351EEBD}">
      <dsp:nvSpPr>
        <dsp:cNvPr id="0" name=""/>
        <dsp:cNvSpPr/>
      </dsp:nvSpPr>
      <dsp:spPr>
        <a:xfrm>
          <a:off x="4405467" y="161423"/>
          <a:ext cx="2199965" cy="2199965"/>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405467"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405467"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Use formal and informal approaches to learn about students and their learning histories, identities, and preferences</a:t>
          </a:r>
        </a:p>
      </dsp:txBody>
      <dsp:txXfrm>
        <a:off x="4405467" y="2361388"/>
        <a:ext cx="2199965" cy="2199965"/>
      </dsp:txXfrm>
    </dsp:sp>
    <dsp:sp modelId="{4C1CE27D-30C1-6946-8AF5-D9CCBD99CA53}">
      <dsp:nvSpPr>
        <dsp:cNvPr id="0" name=""/>
        <dsp:cNvSpPr/>
      </dsp:nvSpPr>
      <dsp:spPr>
        <a:xfrm>
          <a:off x="6606459" y="161423"/>
          <a:ext cx="2199965" cy="219996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6606459"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6606459"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Authentically engage families as partners in learning</a:t>
          </a:r>
        </a:p>
      </dsp:txBody>
      <dsp:txXfrm>
        <a:off x="6606459" y="2361388"/>
        <a:ext cx="2199965" cy="2199965"/>
      </dsp:txXfrm>
    </dsp:sp>
    <dsp:sp modelId="{A5CFE929-F011-F647-BCA6-4862DF0158AA}">
      <dsp:nvSpPr>
        <dsp:cNvPr id="0" name=""/>
        <dsp:cNvSpPr/>
      </dsp:nvSpPr>
      <dsp:spPr>
        <a:xfrm>
          <a:off x="8807450" y="161423"/>
          <a:ext cx="2199965" cy="219996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8807450"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8807450"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Validate and affirm personal and cultural learning histories</a:t>
          </a:r>
        </a:p>
      </dsp:txBody>
      <dsp:txXfrm>
        <a:off x="8807450" y="2361388"/>
        <a:ext cx="2199965" cy="21999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Ensure instructional materials and activities celebrate diversity of students and families </a:t>
          </a:r>
        </a:p>
      </dsp:txBody>
      <dsp:txXfrm>
        <a:off x="2467018" y="0"/>
        <a:ext cx="9220156" cy="1295834"/>
      </dsp:txXfrm>
    </dsp:sp>
    <dsp:sp modelId="{FAB56F3D-C653-0F42-BECC-95FECFE331FE}">
      <dsp:nvSpPr>
        <dsp:cNvPr id="0" name=""/>
        <dsp:cNvSpPr/>
      </dsp:nvSpPr>
      <dsp:spPr>
        <a:xfrm>
          <a:off x="486930" y="129583"/>
          <a:ext cx="1622740" cy="10366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Select curricula (or adapt existing curricula) and activities that are relevant for your students’ learning history and needs </a:t>
          </a:r>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Consider various dimensions of each activity (e.g., difficulty, duration of task, choice, communication needs) </a:t>
          </a: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4276254"/>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solidFill>
                <a:schemeClr val="accent6">
                  <a:lumMod val="50000"/>
                </a:schemeClr>
              </a:solidFill>
              <a:effectLst/>
              <a:latin typeface="+mn-lt"/>
            </a:rPr>
            <a:t>Plan differentiation to meet the needs of all learners </a:t>
          </a:r>
          <a:endParaRPr lang="en-US" sz="2800" kern="1200" dirty="0">
            <a:solidFill>
              <a:schemeClr val="accent6">
                <a:lumMod val="50000"/>
              </a:schemeClr>
            </a:solidFill>
            <a:latin typeface="+mn-lt"/>
          </a:endParaRPr>
        </a:p>
      </dsp:txBody>
      <dsp:txXfrm>
        <a:off x="2467018" y="4276254"/>
        <a:ext cx="9220156" cy="1295834"/>
      </dsp:txXfrm>
    </dsp:sp>
    <dsp:sp modelId="{D5D0D396-035A-604D-BD19-3652F4E6E706}">
      <dsp:nvSpPr>
        <dsp:cNvPr id="0" name=""/>
        <dsp:cNvSpPr/>
      </dsp:nvSpPr>
      <dsp:spPr>
        <a:xfrm>
          <a:off x="486930" y="4405837"/>
          <a:ext cx="1622740" cy="103666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127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Plan Relevant Instruction</a:t>
          </a: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42339"/>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Engage Students in Relevant Learning</a:t>
          </a:r>
        </a:p>
      </dsp:txBody>
      <dsp:txXfrm>
        <a:off x="3087328" y="1762254"/>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61DB2"/>
              </a:solidFill>
            </a:rPr>
            <a:t>Provide Specific Feedback </a:t>
          </a:r>
          <a:r>
            <a:rPr lang="en-US" sz="1800" u="none" kern="1200" dirty="0">
              <a:solidFill>
                <a:srgbClr val="061DB2"/>
              </a:solidFill>
            </a:rPr>
            <a:t>(</a:t>
          </a:r>
          <a:r>
            <a:rPr lang="en-US" sz="1800" u="sng" kern="1200" dirty="0">
              <a:solidFill>
                <a:srgbClr val="061DB2"/>
              </a:solidFill>
            </a:rPr>
            <a:t>&gt;</a:t>
          </a:r>
          <a:r>
            <a:rPr lang="en-US" sz="1800" kern="1200" dirty="0">
              <a:solidFill>
                <a:srgbClr val="061DB2"/>
              </a:solidFill>
            </a:rPr>
            <a:t> 5 : 1 Ratio)</a:t>
          </a: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60286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 specific praise to encourage SEB and academic skills</a:t>
          </a:r>
        </a:p>
      </dsp:txBody>
      <dsp:txXfrm>
        <a:off x="2497721" y="0"/>
        <a:ext cx="9189453" cy="1602863"/>
      </dsp:txXfrm>
    </dsp:sp>
    <dsp:sp modelId="{FAB56F3D-C653-0F42-BECC-95FECFE331FE}">
      <dsp:nvSpPr>
        <dsp:cNvPr id="0" name=""/>
        <dsp:cNvSpPr/>
      </dsp:nvSpPr>
      <dsp:spPr>
        <a:xfrm>
          <a:off x="560501" y="115790"/>
          <a:ext cx="1622740" cy="128229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738849"/>
          <a:ext cx="11687175" cy="124220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brief specific corrections to reduce errors</a:t>
          </a:r>
          <a:endParaRPr lang="en-US" sz="2800" kern="1200" dirty="0"/>
        </a:p>
      </dsp:txBody>
      <dsp:txXfrm>
        <a:off x="2497721" y="1738849"/>
        <a:ext cx="9189453" cy="1242202"/>
      </dsp:txXfrm>
    </dsp:sp>
    <dsp:sp modelId="{880A0758-843D-5843-801D-FAA2B2962863}">
      <dsp:nvSpPr>
        <dsp:cNvPr id="0" name=""/>
        <dsp:cNvSpPr/>
      </dsp:nvSpPr>
      <dsp:spPr>
        <a:xfrm>
          <a:off x="673774" y="1836712"/>
          <a:ext cx="1310459" cy="1095076"/>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3092740"/>
          <a:ext cx="11687175" cy="118477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Provide at least 5 praise statements for each correction</a:t>
          </a:r>
        </a:p>
      </dsp:txBody>
      <dsp:txXfrm>
        <a:off x="2497721" y="3092740"/>
        <a:ext cx="9189453" cy="1184772"/>
      </dsp:txXfrm>
    </dsp:sp>
    <dsp:sp modelId="{FB5E2FE2-4F8E-E745-A30C-C900CA428D79}">
      <dsp:nvSpPr>
        <dsp:cNvPr id="0" name=""/>
        <dsp:cNvSpPr/>
      </dsp:nvSpPr>
      <dsp:spPr>
        <a:xfrm>
          <a:off x="548814" y="3274126"/>
          <a:ext cx="1560378" cy="967795"/>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408787"/>
          <a:ext cx="11687175" cy="123091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a:t>
          </a:r>
          <a:r>
            <a:rPr lang="en-US" sz="2800" kern="1200" baseline="0" dirty="0"/>
            <a:t> students in providing specific praise to one another</a:t>
          </a:r>
          <a:endParaRPr lang="en-US" sz="2800" kern="1200" dirty="0"/>
        </a:p>
      </dsp:txBody>
      <dsp:txXfrm>
        <a:off x="2497721" y="4408787"/>
        <a:ext cx="9189453" cy="1230918"/>
      </dsp:txXfrm>
    </dsp:sp>
    <dsp:sp modelId="{3E3AE3B9-F5CA-1049-952D-4702F89F01F7}">
      <dsp:nvSpPr>
        <dsp:cNvPr id="0" name=""/>
        <dsp:cNvSpPr/>
      </dsp:nvSpPr>
      <dsp:spPr>
        <a:xfrm>
          <a:off x="536262" y="4528391"/>
          <a:ext cx="1516901" cy="1019138"/>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9D058-AB35-46DE-BF27-725A369F6E6F}">
      <dsp:nvSpPr>
        <dsp:cNvPr id="0" name=""/>
        <dsp:cNvSpPr/>
      </dsp:nvSpPr>
      <dsp:spPr>
        <a:xfrm>
          <a:off x="10376" y="20406"/>
          <a:ext cx="905724" cy="90572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5019D9-C3DB-413D-AA5B-09353C89184B}">
      <dsp:nvSpPr>
        <dsp:cNvPr id="0" name=""/>
        <dsp:cNvSpPr/>
      </dsp:nvSpPr>
      <dsp:spPr>
        <a:xfrm>
          <a:off x="1037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kern="1200" dirty="0">
              <a:solidFill>
                <a:schemeClr val="bg1"/>
              </a:solidFill>
              <a:latin typeface="Calibri" panose="020F0502020204030204" pitchFamily="34" charset="0"/>
              <a:cs typeface="Calibri" panose="020F0502020204030204" pitchFamily="34" charset="0"/>
            </a:rPr>
            <a:t>. </a:t>
          </a:r>
        </a:p>
      </dsp:txBody>
      <dsp:txXfrm>
        <a:off x="10376" y="1131573"/>
        <a:ext cx="2587782" cy="3105339"/>
      </dsp:txXfrm>
    </dsp:sp>
    <dsp:sp modelId="{3D9C95E9-C523-4397-818B-3B5E8FC9030E}">
      <dsp:nvSpPr>
        <dsp:cNvPr id="0" name=""/>
        <dsp:cNvSpPr/>
      </dsp:nvSpPr>
      <dsp:spPr>
        <a:xfrm>
          <a:off x="1037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49671732-F796-4250-99E8-43C6DE4959A3}">
      <dsp:nvSpPr>
        <dsp:cNvPr id="0" name=""/>
        <dsp:cNvSpPr/>
      </dsp:nvSpPr>
      <dsp:spPr>
        <a:xfrm>
          <a:off x="3051021" y="20406"/>
          <a:ext cx="905724" cy="90572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E053BD-CE9B-4A3B-836C-AF1F96D3AA1A}">
      <dsp:nvSpPr>
        <dsp:cNvPr id="0" name=""/>
        <dsp:cNvSpPr/>
      </dsp:nvSpPr>
      <dsp:spPr>
        <a:xfrm>
          <a:off x="3051021"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kern="1200" dirty="0">
              <a:solidFill>
                <a:schemeClr val="bg1"/>
              </a:solidFill>
            </a:rPr>
          </a:br>
          <a:endParaRPr lang="en-US" sz="1600" kern="1200" dirty="0">
            <a:solidFill>
              <a:schemeClr val="bg1"/>
            </a:solidFill>
          </a:endParaRPr>
        </a:p>
      </dsp:txBody>
      <dsp:txXfrm>
        <a:off x="3051021" y="1131573"/>
        <a:ext cx="2587782" cy="3105339"/>
      </dsp:txXfrm>
    </dsp:sp>
    <dsp:sp modelId="{9F0DD0E6-A320-4E0A-AE4E-F4211F6EEA8E}">
      <dsp:nvSpPr>
        <dsp:cNvPr id="0" name=""/>
        <dsp:cNvSpPr/>
      </dsp:nvSpPr>
      <dsp:spPr>
        <a:xfrm>
          <a:off x="3051021"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B9DEFC9B-B515-421C-9C2F-2F275687CC7D}">
      <dsp:nvSpPr>
        <dsp:cNvPr id="0" name=""/>
        <dsp:cNvSpPr/>
      </dsp:nvSpPr>
      <dsp:spPr>
        <a:xfrm>
          <a:off x="6091666" y="20406"/>
          <a:ext cx="905724" cy="90572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10E170-7439-4F88-A4A3-4E6E48E175BB}">
      <dsp:nvSpPr>
        <dsp:cNvPr id="0" name=""/>
        <dsp:cNvSpPr/>
      </dsp:nvSpPr>
      <dsp:spPr>
        <a:xfrm>
          <a:off x="609166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1" kern="1200"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kern="1200" dirty="0">
              <a:solidFill>
                <a:schemeClr val="bg1"/>
              </a:solidFill>
            </a:rPr>
          </a:br>
          <a:endParaRPr lang="en-US" sz="1600" kern="1200" dirty="0">
            <a:solidFill>
              <a:schemeClr val="bg1"/>
            </a:solidFill>
          </a:endParaRPr>
        </a:p>
      </dsp:txBody>
      <dsp:txXfrm>
        <a:off x="6091666" y="1131573"/>
        <a:ext cx="2587782" cy="3105339"/>
      </dsp:txXfrm>
    </dsp:sp>
    <dsp:sp modelId="{4C642319-6747-4479-BCB8-16450EE6D121}">
      <dsp:nvSpPr>
        <dsp:cNvPr id="0" name=""/>
        <dsp:cNvSpPr/>
      </dsp:nvSpPr>
      <dsp:spPr>
        <a:xfrm>
          <a:off x="609166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C312752C-A3D6-4DAA-9ADC-0A7941006C74}">
      <dsp:nvSpPr>
        <dsp:cNvPr id="0" name=""/>
        <dsp:cNvSpPr/>
      </dsp:nvSpPr>
      <dsp:spPr>
        <a:xfrm>
          <a:off x="9132310" y="20406"/>
          <a:ext cx="905724" cy="90572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16DF9E-C6EA-46D6-BB2C-BA0DC8E86ED5}">
      <dsp:nvSpPr>
        <dsp:cNvPr id="0" name=""/>
        <dsp:cNvSpPr/>
      </dsp:nvSpPr>
      <dsp:spPr>
        <a:xfrm>
          <a:off x="9132310"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We need to increase the positives to compensate.</a:t>
          </a:r>
        </a:p>
      </dsp:txBody>
      <dsp:txXfrm>
        <a:off x="9132310" y="1131573"/>
        <a:ext cx="2587782" cy="3105339"/>
      </dsp:txXfrm>
    </dsp:sp>
    <dsp:sp modelId="{45AABCEE-EEEC-4E9D-85CF-BBF956BDFD45}">
      <dsp:nvSpPr>
        <dsp:cNvPr id="0" name=""/>
        <dsp:cNvSpPr/>
      </dsp:nvSpPr>
      <dsp:spPr>
        <a:xfrm>
          <a:off x="9132310"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23691"/>
          <a:ext cx="11064239"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437388" rIns="858708"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Sharing: Acknowledgement Systems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Function of Behavior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Practices Part 2 and Review Classroom Assessment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Implicit Bias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Disaggregating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Tiered Fidelity Inventory (TFI) Self-Assessment &amp; Team time</a:t>
          </a:r>
          <a:endParaRPr lang="en-US" sz="2000" kern="1200" dirty="0">
            <a:latin typeface="+mn-lt"/>
          </a:endParaRPr>
        </a:p>
      </dsp:txBody>
      <dsp:txXfrm>
        <a:off x="129167" y="452858"/>
        <a:ext cx="10805905" cy="2387666"/>
      </dsp:txXfrm>
    </dsp:sp>
    <dsp:sp modelId="{24EE546A-203E-45A1-AB96-5A4CB77AC5EC}">
      <dsp:nvSpPr>
        <dsp:cNvPr id="0" name=""/>
        <dsp:cNvSpPr/>
      </dsp:nvSpPr>
      <dsp:spPr>
        <a:xfrm>
          <a:off x="553211" y="13731"/>
          <a:ext cx="7744967" cy="61992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83473" y="43993"/>
        <a:ext cx="7684443" cy="559396"/>
      </dsp:txXfrm>
    </dsp:sp>
    <dsp:sp modelId="{AD7E4922-BE98-4A00-8CC9-8C067984A0AA}">
      <dsp:nvSpPr>
        <dsp:cNvPr id="0" name=""/>
        <dsp:cNvSpPr/>
      </dsp:nvSpPr>
      <dsp:spPr>
        <a:xfrm>
          <a:off x="0" y="3393051"/>
          <a:ext cx="11064239" cy="23152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437388" rIns="858708" bIns="142240" numCol="1" spcCol="1270" anchor="t" anchorCtr="0">
          <a:noAutofit/>
        </a:bodyPr>
        <a:lstStyle/>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t>Discuss what you might need in order to disaggregate data to better tailor your school wide supports.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to assess classroom strategies and present classroom practices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Complete TFI Self-Assessment as a team and u</a:t>
          </a:r>
          <a:r>
            <a:rPr lang="en-US" sz="2000" b="0" i="0" kern="1200" dirty="0">
              <a:latin typeface="+mn-lt"/>
            </a:rPr>
            <a:t>pdate your Action Plan (</a:t>
          </a:r>
          <a:r>
            <a:rPr lang="en-US" sz="2000" b="0" i="1" kern="1200" dirty="0">
              <a:latin typeface="+mn-lt"/>
            </a:rPr>
            <a:t>Share updated action plan with your trainer</a:t>
          </a:r>
          <a:r>
            <a:rPr lang="en-US" sz="2000" b="0" i="0" kern="1200" dirty="0">
              <a:latin typeface="+mn-lt"/>
            </a:rPr>
            <a:t>).</a:t>
          </a:r>
          <a:endParaRPr lang="en-US" sz="2000" b="0" i="0" kern="1200" dirty="0"/>
        </a:p>
        <a:p>
          <a:pPr marL="228600" lvl="1" indent="0" algn="l" defTabSz="889000">
            <a:lnSpc>
              <a:spcPct val="90000"/>
            </a:lnSpc>
            <a:spcBef>
              <a:spcPct val="0"/>
            </a:spcBef>
            <a:spcAft>
              <a:spcPct val="15000"/>
            </a:spcAft>
            <a:buFont typeface="Arial" panose="020B0604020202020204" pitchFamily="34" charset="0"/>
            <a:buChar char="•"/>
          </a:pPr>
          <a:endParaRPr lang="en-US" sz="2000" b="0" i="0" kern="1200" dirty="0"/>
        </a:p>
      </dsp:txBody>
      <dsp:txXfrm>
        <a:off x="0" y="3393051"/>
        <a:ext cx="11064239" cy="2315250"/>
      </dsp:txXfrm>
    </dsp:sp>
    <dsp:sp modelId="{A408444A-A753-4052-B5E7-27B1CF04BE0D}">
      <dsp:nvSpPr>
        <dsp:cNvPr id="0" name=""/>
        <dsp:cNvSpPr/>
      </dsp:nvSpPr>
      <dsp:spPr>
        <a:xfrm>
          <a:off x="553211" y="3083091"/>
          <a:ext cx="7744967"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83473" y="3113353"/>
        <a:ext cx="7684443" cy="5593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C474E-42B6-4E54-9377-0B378FEE169E}">
      <dsp:nvSpPr>
        <dsp:cNvPr id="0" name=""/>
        <dsp:cNvSpPr/>
      </dsp:nvSpPr>
      <dsp:spPr>
        <a:xfrm>
          <a:off x="4514" y="1334144"/>
          <a:ext cx="3947296" cy="1578918"/>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dirty="0"/>
            <a:t>Allows comparisons between groups </a:t>
          </a:r>
          <a:r>
            <a:rPr lang="en-US" sz="1800" b="0" i="0" kern="1200" dirty="0"/>
            <a:t>(e.g., grade, gender, (dis)ability, race/ethnicity, etc.)</a:t>
          </a:r>
          <a:endParaRPr lang="en-US" sz="2400" kern="1200" dirty="0"/>
        </a:p>
      </dsp:txBody>
      <dsp:txXfrm>
        <a:off x="4514" y="1334144"/>
        <a:ext cx="3552567" cy="1578918"/>
      </dsp:txXfrm>
    </dsp:sp>
    <dsp:sp modelId="{4CC6E974-6210-4CE7-848D-5D96C69BDC34}">
      <dsp:nvSpPr>
        <dsp:cNvPr id="0" name=""/>
        <dsp:cNvSpPr/>
      </dsp:nvSpPr>
      <dsp:spPr>
        <a:xfrm>
          <a:off x="3162351" y="1334144"/>
          <a:ext cx="3947296" cy="157891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a:t>Facilitates development of precise problem statements</a:t>
          </a:r>
          <a:endParaRPr lang="en-US" sz="2400" kern="1200"/>
        </a:p>
      </dsp:txBody>
      <dsp:txXfrm>
        <a:off x="3951810" y="1334144"/>
        <a:ext cx="2368378" cy="1578918"/>
      </dsp:txXfrm>
    </dsp:sp>
    <dsp:sp modelId="{3E6127C7-BAEC-4BB5-A73C-5DFFDC7D102E}">
      <dsp:nvSpPr>
        <dsp:cNvPr id="0" name=""/>
        <dsp:cNvSpPr/>
      </dsp:nvSpPr>
      <dsp:spPr>
        <a:xfrm>
          <a:off x="6320189" y="1334144"/>
          <a:ext cx="3947296" cy="157891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0" i="0" kern="1200"/>
            <a:t>Supports equitable decision-making</a:t>
          </a:r>
          <a:endParaRPr lang="en-US" sz="2400" kern="1200"/>
        </a:p>
      </dsp:txBody>
      <dsp:txXfrm>
        <a:off x="7109648" y="1334144"/>
        <a:ext cx="2368378" cy="15789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Identify a question</a:t>
          </a:r>
          <a:endParaRPr lang="en-US" sz="2500" kern="1200"/>
        </a:p>
      </dsp:txBody>
      <dsp:txXfrm>
        <a:off x="56448" y="61588"/>
        <a:ext cx="2603566" cy="1524203"/>
      </dsp:txXfrm>
    </dsp:sp>
    <dsp:sp modelId="{585CE7F1-0ACC-A448-8370-90B6A61211DB}">
      <dsp:nvSpPr>
        <dsp:cNvPr id="0" name=""/>
        <dsp:cNvSpPr/>
      </dsp:nvSpPr>
      <dsp:spPr>
        <a:xfrm>
          <a:off x="2977275" y="489088"/>
          <a:ext cx="572062" cy="6692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622929"/>
        <a:ext cx="400443" cy="401522"/>
      </dsp:txXfrm>
    </dsp:sp>
    <dsp:sp modelId="{AF441A45-57B9-A94A-B458-E55628048A82}">
      <dsp:nvSpPr>
        <dsp:cNvPr id="0" name=""/>
        <dsp:cNvSpPr/>
      </dsp:nvSpPr>
      <dsp:spPr>
        <a:xfrm>
          <a:off x="3786796"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Identify the data source</a:t>
          </a:r>
          <a:endParaRPr lang="en-US" sz="2500" kern="1200" dirty="0"/>
        </a:p>
      </dsp:txBody>
      <dsp:txXfrm>
        <a:off x="3834216" y="61588"/>
        <a:ext cx="2603566" cy="1524203"/>
      </dsp:txXfrm>
    </dsp:sp>
    <dsp:sp modelId="{60732846-9901-AA43-ADFC-38939424EF94}">
      <dsp:nvSpPr>
        <dsp:cNvPr id="0" name=""/>
        <dsp:cNvSpPr/>
      </dsp:nvSpPr>
      <dsp:spPr>
        <a:xfrm>
          <a:off x="6755043" y="489088"/>
          <a:ext cx="572062" cy="66920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622929"/>
        <a:ext cx="400443" cy="401522"/>
      </dsp:txXfrm>
    </dsp:sp>
    <dsp:sp modelId="{44DAAB2D-CCB5-A44B-A86E-FD228FC474F4}">
      <dsp:nvSpPr>
        <dsp:cNvPr id="0" name=""/>
        <dsp:cNvSpPr/>
      </dsp:nvSpPr>
      <dsp:spPr>
        <a:xfrm>
          <a:off x="7564565" y="14168"/>
          <a:ext cx="2698406" cy="16190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a:t>Disaggregate the data to answer the question</a:t>
          </a:r>
          <a:endParaRPr lang="en-US" sz="2500" kern="1200"/>
        </a:p>
      </dsp:txBody>
      <dsp:txXfrm>
        <a:off x="7611985" y="61588"/>
        <a:ext cx="2603566" cy="152420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0" i="0" kern="1200" dirty="0"/>
            <a:t>Do </a:t>
          </a:r>
          <a:r>
            <a:rPr lang="en-US" sz="2600" b="0" i="0" kern="1200" dirty="0">
              <a:latin typeface="Arial"/>
            </a:rPr>
            <a:t>our LGBTQ+ students</a:t>
          </a:r>
          <a:r>
            <a:rPr lang="en-US" sz="2600" b="0" i="0" kern="1200" dirty="0"/>
            <a:t> feel safe at school?</a:t>
          </a:r>
          <a:endParaRPr lang="en-US" sz="26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School Climate Survey</a:t>
          </a:r>
          <a:endParaRPr lang="en-US" sz="26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0" i="0" kern="1200" dirty="0"/>
            <a:t>Disaggregate by gender identity</a:t>
          </a:r>
          <a:endParaRPr lang="en-US" sz="2600" kern="1200" dirty="0"/>
        </a:p>
      </dsp:txBody>
      <dsp:txXfrm>
        <a:off x="7611985" y="374934"/>
        <a:ext cx="2603566" cy="152420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Are racial groups chronically absent at the same rate?</a:t>
          </a:r>
          <a:endParaRPr lang="en-US" sz="25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Attendance</a:t>
          </a:r>
          <a:endParaRPr lang="en-US" sz="25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Disaggregate by race</a:t>
          </a:r>
          <a:endParaRPr lang="en-US" sz="2500" kern="1200" dirty="0"/>
        </a:p>
      </dsp:txBody>
      <dsp:txXfrm>
        <a:off x="7611985" y="374934"/>
        <a:ext cx="2603566" cy="152420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9028"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Are students with disabilities being referred at the same rate?</a:t>
          </a:r>
          <a:endParaRPr lang="en-US" sz="2500" kern="1200" dirty="0"/>
        </a:p>
      </dsp:txBody>
      <dsp:txXfrm>
        <a:off x="56448" y="374934"/>
        <a:ext cx="2603566" cy="1524203"/>
      </dsp:txXfrm>
    </dsp:sp>
    <dsp:sp modelId="{585CE7F1-0ACC-A448-8370-90B6A61211DB}">
      <dsp:nvSpPr>
        <dsp:cNvPr id="0" name=""/>
        <dsp:cNvSpPr/>
      </dsp:nvSpPr>
      <dsp:spPr>
        <a:xfrm>
          <a:off x="2977275"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77275" y="936274"/>
        <a:ext cx="400443" cy="401522"/>
      </dsp:txXfrm>
    </dsp:sp>
    <dsp:sp modelId="{AF441A45-57B9-A94A-B458-E55628048A82}">
      <dsp:nvSpPr>
        <dsp:cNvPr id="0" name=""/>
        <dsp:cNvSpPr/>
      </dsp:nvSpPr>
      <dsp:spPr>
        <a:xfrm>
          <a:off x="3786796"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Office Discipline Referrals</a:t>
          </a:r>
          <a:endParaRPr lang="en-US" sz="2500" kern="1200" dirty="0"/>
        </a:p>
      </dsp:txBody>
      <dsp:txXfrm>
        <a:off x="3834216" y="374934"/>
        <a:ext cx="2603566" cy="1524203"/>
      </dsp:txXfrm>
    </dsp:sp>
    <dsp:sp modelId="{60732846-9901-AA43-ADFC-38939424EF94}">
      <dsp:nvSpPr>
        <dsp:cNvPr id="0" name=""/>
        <dsp:cNvSpPr/>
      </dsp:nvSpPr>
      <dsp:spPr>
        <a:xfrm>
          <a:off x="6755043" y="802433"/>
          <a:ext cx="572062" cy="669204"/>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755043" y="936274"/>
        <a:ext cx="400443" cy="401522"/>
      </dsp:txXfrm>
    </dsp:sp>
    <dsp:sp modelId="{44DAAB2D-CCB5-A44B-A86E-FD228FC474F4}">
      <dsp:nvSpPr>
        <dsp:cNvPr id="0" name=""/>
        <dsp:cNvSpPr/>
      </dsp:nvSpPr>
      <dsp:spPr>
        <a:xfrm>
          <a:off x="7564565" y="327514"/>
          <a:ext cx="2698406" cy="161904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i="0" kern="1200" dirty="0"/>
            <a:t>Disaggregate by disability status</a:t>
          </a:r>
          <a:endParaRPr lang="en-US" sz="2500" kern="1200" dirty="0"/>
        </a:p>
      </dsp:txBody>
      <dsp:txXfrm>
        <a:off x="7611985" y="374934"/>
        <a:ext cx="2603566" cy="152420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289266"/>
          <a:ext cx="9048606" cy="25515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2272" tIns="374904" rIns="702272"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Sharing: Acknowledgement Systems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Function of Behavior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Practices Part 2 and Review Classroom Assessment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Implicit Bias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Disaggregating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Tiered Fidelity Inventory (TFI) Self-Assessment</a:t>
          </a:r>
          <a:endParaRPr lang="en-US" sz="2000" kern="1200" dirty="0">
            <a:latin typeface="+mn-lt"/>
          </a:endParaRPr>
        </a:p>
      </dsp:txBody>
      <dsp:txXfrm>
        <a:off x="124554" y="413820"/>
        <a:ext cx="8799498" cy="2302392"/>
      </dsp:txXfrm>
    </dsp:sp>
    <dsp:sp modelId="{24EE546A-203E-45A1-AB96-5A4CB77AC5EC}">
      <dsp:nvSpPr>
        <dsp:cNvPr id="0" name=""/>
        <dsp:cNvSpPr/>
      </dsp:nvSpPr>
      <dsp:spPr>
        <a:xfrm>
          <a:off x="452430" y="23586"/>
          <a:ext cx="6334024" cy="53136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9411" tIns="0" rIns="23941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478369" y="49525"/>
        <a:ext cx="6282146" cy="479482"/>
      </dsp:txXfrm>
    </dsp:sp>
    <dsp:sp modelId="{AD7E4922-BE98-4A00-8CC9-8C067984A0AA}">
      <dsp:nvSpPr>
        <dsp:cNvPr id="0" name=""/>
        <dsp:cNvSpPr/>
      </dsp:nvSpPr>
      <dsp:spPr>
        <a:xfrm>
          <a:off x="0" y="3203646"/>
          <a:ext cx="9048606" cy="249480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2272" tIns="374904" rIns="702272" bIns="142240" numCol="1" spcCol="1270" anchor="t" anchorCtr="0">
          <a:noAutofit/>
        </a:bodyPr>
        <a:lstStyle/>
        <a:p>
          <a:pPr marL="228600" marR="0" lvl="1" indent="0" algn="l" defTabSz="8890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t>Discuss what you might need in order to disaggregate data to better tailor your school wide supports.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to assess classroom strategies and present classroom practices</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Complete TFI Self-Assessment as a team and u</a:t>
          </a:r>
          <a:r>
            <a:rPr lang="en-US" sz="2000" b="0" i="0" kern="1200" dirty="0">
              <a:latin typeface="+mn-lt"/>
            </a:rPr>
            <a:t>pdate your Action Plan (</a:t>
          </a:r>
          <a:r>
            <a:rPr lang="en-US" sz="2000" b="0" i="1" kern="1200" dirty="0">
              <a:latin typeface="+mn-lt"/>
            </a:rPr>
            <a:t>Share updated action plan with your trainer</a:t>
          </a:r>
          <a:r>
            <a:rPr lang="en-US" sz="2000" b="0" i="0" kern="1200" dirty="0">
              <a:latin typeface="+mn-lt"/>
            </a:rPr>
            <a:t>).</a:t>
          </a:r>
          <a:endParaRPr lang="en-US" sz="2000" b="0" i="0" kern="1200" dirty="0"/>
        </a:p>
        <a:p>
          <a:pPr marL="228600" lvl="1" indent="0" algn="l" defTabSz="889000">
            <a:lnSpc>
              <a:spcPct val="90000"/>
            </a:lnSpc>
            <a:spcBef>
              <a:spcPct val="0"/>
            </a:spcBef>
            <a:spcAft>
              <a:spcPct val="15000"/>
            </a:spcAft>
            <a:buFont typeface="Arial" panose="020B0604020202020204" pitchFamily="34" charset="0"/>
            <a:buChar char="•"/>
          </a:pPr>
          <a:endParaRPr lang="en-US" sz="2000" b="0" i="0" kern="1200" dirty="0"/>
        </a:p>
      </dsp:txBody>
      <dsp:txXfrm>
        <a:off x="0" y="3203646"/>
        <a:ext cx="9048606" cy="2494800"/>
      </dsp:txXfrm>
    </dsp:sp>
    <dsp:sp modelId="{A408444A-A753-4052-B5E7-27B1CF04BE0D}">
      <dsp:nvSpPr>
        <dsp:cNvPr id="0" name=""/>
        <dsp:cNvSpPr/>
      </dsp:nvSpPr>
      <dsp:spPr>
        <a:xfrm>
          <a:off x="452430" y="2937966"/>
          <a:ext cx="6334024" cy="5313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39411" tIns="0" rIns="23941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478369" y="2963905"/>
        <a:ext cx="6282146"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315-ACFA-0041-A804-352B8169D516}">
      <dsp:nvSpPr>
        <dsp:cNvPr id="0" name=""/>
        <dsp:cNvSpPr/>
      </dsp:nvSpPr>
      <dsp:spPr>
        <a:xfrm>
          <a:off x="824" y="23387"/>
          <a:ext cx="3215112" cy="1929067"/>
        </a:xfrm>
        <a:prstGeom prst="rect">
          <a:avLst/>
        </a:prstGeom>
        <a:solidFill>
          <a:schemeClr val="accent2">
            <a:hueOff val="0"/>
            <a:satOff val="0"/>
            <a:lumOff val="0"/>
            <a:alpha val="49831"/>
          </a:scheme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communication.</a:t>
          </a:r>
        </a:p>
      </dsp:txBody>
      <dsp:txXfrm>
        <a:off x="824" y="23387"/>
        <a:ext cx="3215112" cy="1929067"/>
      </dsp:txXfrm>
    </dsp:sp>
    <dsp:sp modelId="{DA4FEA85-6722-CF44-BC65-549EF23DF04E}">
      <dsp:nvSpPr>
        <dsp:cNvPr id="0" name=""/>
        <dsp:cNvSpPr/>
      </dsp:nvSpPr>
      <dsp:spPr>
        <a:xfrm>
          <a:off x="3537448" y="23387"/>
          <a:ext cx="3215112" cy="1929067"/>
        </a:xfrm>
        <a:prstGeom prst="rect">
          <a:avLst/>
        </a:prstGeom>
        <a:solidFill>
          <a:schemeClr val="accent1">
            <a:alpha val="50446"/>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occurs in the context of an antecedent and consequence. </a:t>
          </a:r>
        </a:p>
      </dsp:txBody>
      <dsp:txXfrm>
        <a:off x="3537448" y="23387"/>
        <a:ext cx="3215112" cy="1929067"/>
      </dsp:txXfrm>
    </dsp:sp>
    <dsp:sp modelId="{C359A428-A356-6941-BF0B-E936277F3D51}">
      <dsp:nvSpPr>
        <dsp:cNvPr id="0" name=""/>
        <dsp:cNvSpPr/>
      </dsp:nvSpPr>
      <dsp:spPr>
        <a:xfrm>
          <a:off x="824" y="2273966"/>
          <a:ext cx="3215112" cy="1929067"/>
        </a:xfrm>
        <a:prstGeom prst="rect">
          <a:avLst/>
        </a:prstGeom>
        <a:solidFill>
          <a:schemeClr val="accent4">
            <a:hueOff val="0"/>
            <a:satOff val="0"/>
            <a:lumOff val="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learned (function).</a:t>
          </a:r>
        </a:p>
      </dsp:txBody>
      <dsp:txXfrm>
        <a:off x="824" y="2273966"/>
        <a:ext cx="3215112" cy="1929067"/>
      </dsp:txXfrm>
    </dsp:sp>
    <dsp:sp modelId="{23272C58-DAE8-7848-850B-6255C7F693B2}">
      <dsp:nvSpPr>
        <dsp:cNvPr id="0" name=""/>
        <dsp:cNvSpPr/>
      </dsp:nvSpPr>
      <dsp:spPr>
        <a:xfrm>
          <a:off x="3537448" y="2273966"/>
          <a:ext cx="3215112" cy="1929067"/>
        </a:xfrm>
        <a:prstGeom prst="rect">
          <a:avLst/>
        </a:prstGeom>
        <a:solidFill>
          <a:schemeClr val="accent5">
            <a:hueOff val="0"/>
            <a:satOff val="0"/>
            <a:lumOff val="0"/>
            <a:alpha val="49832"/>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is lawful (function).</a:t>
          </a:r>
        </a:p>
      </dsp:txBody>
      <dsp:txXfrm>
        <a:off x="3537448" y="2273966"/>
        <a:ext cx="3215112" cy="1929067"/>
      </dsp:txXfrm>
    </dsp:sp>
    <dsp:sp modelId="{CDD1949F-6312-C54E-8A66-9AD01A027021}">
      <dsp:nvSpPr>
        <dsp:cNvPr id="0" name=""/>
        <dsp:cNvSpPr/>
      </dsp:nvSpPr>
      <dsp:spPr>
        <a:xfrm>
          <a:off x="824" y="4524545"/>
          <a:ext cx="3215112" cy="1929067"/>
        </a:xfrm>
        <a:prstGeom prst="rect">
          <a:avLst/>
        </a:prstGeom>
        <a:solidFill>
          <a:schemeClr val="accent5">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solidFill>
            </a:rPr>
            <a:t>Behavior is escalated through successive interactions (practice).</a:t>
          </a:r>
        </a:p>
      </dsp:txBody>
      <dsp:txXfrm>
        <a:off x="824" y="4524545"/>
        <a:ext cx="3215112" cy="1929067"/>
      </dsp:txXfrm>
    </dsp:sp>
    <dsp:sp modelId="{B4E428A4-77C3-BE48-94A4-333F3639B5D5}">
      <dsp:nvSpPr>
        <dsp:cNvPr id="0" name=""/>
        <dsp:cNvSpPr/>
      </dsp:nvSpPr>
      <dsp:spPr>
        <a:xfrm>
          <a:off x="3537448" y="4524545"/>
          <a:ext cx="3215112" cy="1929067"/>
        </a:xfrm>
        <a:prstGeom prst="rect">
          <a:avLst/>
        </a:prstGeom>
        <a:solidFill>
          <a:schemeClr val="accent1">
            <a:alpha val="4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bg1"/>
              </a:solidFill>
            </a:rPr>
            <a:t>Behavior can be changed through an instructional approach.</a:t>
          </a:r>
        </a:p>
      </dsp:txBody>
      <dsp:txXfrm>
        <a:off x="3537448" y="4524545"/>
        <a:ext cx="3215112" cy="1929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3355"/>
          <a:ext cx="5144781" cy="1584000"/>
        </a:xfrm>
        <a:prstGeom prst="rect">
          <a:avLst/>
        </a:prstGeom>
        <a:solidFill>
          <a:srgbClr val="587D33">
            <a:alpha val="25172"/>
          </a:srgbClr>
        </a:solidFill>
        <a:ln w="25400" cap="flat" cmpd="sng" algn="ctr">
          <a:solidFill>
            <a:srgbClr val="587D3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Get/Obtain</a:t>
          </a:r>
        </a:p>
      </dsp:txBody>
      <dsp:txXfrm>
        <a:off x="53" y="13355"/>
        <a:ext cx="5144781" cy="1584000"/>
      </dsp:txXfrm>
    </dsp:sp>
    <dsp:sp modelId="{CE7759D0-9996-A24B-A98E-98FD82D5065B}">
      <dsp:nvSpPr>
        <dsp:cNvPr id="0" name=""/>
        <dsp:cNvSpPr/>
      </dsp:nvSpPr>
      <dsp:spPr>
        <a:xfrm>
          <a:off x="53" y="1597355"/>
          <a:ext cx="5144781" cy="2415599"/>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97355"/>
        <a:ext cx="5144781" cy="2415599"/>
      </dsp:txXfrm>
    </dsp:sp>
    <dsp:sp modelId="{8DD7900E-B2BB-D545-8051-2396A8BFA852}">
      <dsp:nvSpPr>
        <dsp:cNvPr id="0" name=""/>
        <dsp:cNvSpPr/>
      </dsp:nvSpPr>
      <dsp:spPr>
        <a:xfrm>
          <a:off x="5865104" y="13355"/>
          <a:ext cx="5144781" cy="1584000"/>
        </a:xfrm>
        <a:prstGeom prst="rect">
          <a:avLst/>
        </a:prstGeom>
        <a:solidFill>
          <a:srgbClr val="881864">
            <a:alpha val="25300"/>
          </a:srgbClr>
        </a:solidFill>
        <a:ln w="25400" cap="flat" cmpd="sng" algn="ctr">
          <a:solidFill>
            <a:srgbClr val="8818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Avoid/Escape</a:t>
          </a:r>
        </a:p>
      </dsp:txBody>
      <dsp:txXfrm>
        <a:off x="5865104" y="13355"/>
        <a:ext cx="5144781" cy="1584000"/>
      </dsp:txXfrm>
    </dsp:sp>
    <dsp:sp modelId="{A1C154F3-DD66-8047-ACF5-9E98F49E155B}">
      <dsp:nvSpPr>
        <dsp:cNvPr id="0" name=""/>
        <dsp:cNvSpPr/>
      </dsp:nvSpPr>
      <dsp:spPr>
        <a:xfrm>
          <a:off x="5865104" y="1597355"/>
          <a:ext cx="5144781" cy="2415599"/>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97355"/>
        <a:ext cx="5144781" cy="2415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E3E9"/>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357788"/>
          <a:ext cx="2648902" cy="181038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0" i="0" kern="1200" dirty="0"/>
            <a:t>What typically</a:t>
          </a:r>
          <a:r>
            <a:rPr lang="en-US" sz="3200" kern="1200" dirty="0"/>
            <a:t> precedes?</a:t>
          </a:r>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What do the behaviors look like?</a:t>
          </a:r>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What typically follows?</a:t>
          </a:r>
        </a:p>
      </dsp:txBody>
      <dsp:txXfrm>
        <a:off x="5660233" y="1446164"/>
        <a:ext cx="2472150" cy="16336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8840" y="1060608"/>
          <a:ext cx="2648902" cy="141414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Teacher lecture (limited attention)</a:t>
          </a:r>
        </a:p>
      </dsp:txBody>
      <dsp:txXfrm>
        <a:off x="77873" y="1129641"/>
        <a:ext cx="2510836" cy="1276079"/>
      </dsp:txXfrm>
    </dsp:sp>
    <dsp:sp modelId="{06A65EF5-CB1C-0A4F-853C-D31241EEF64D}">
      <dsp:nvSpPr>
        <dsp:cNvPr id="0" name=""/>
        <dsp:cNvSpPr/>
      </dsp:nvSpPr>
      <dsp:spPr>
        <a:xfrm>
          <a:off x="2790348" y="1060608"/>
          <a:ext cx="2648902" cy="141414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Calling out repeatedly</a:t>
          </a:r>
        </a:p>
      </dsp:txBody>
      <dsp:txXfrm>
        <a:off x="2859381" y="1129641"/>
        <a:ext cx="2510836" cy="1276079"/>
      </dsp:txXfrm>
    </dsp:sp>
    <dsp:sp modelId="{A0866A59-B2FB-4644-B18A-C6FBC1F9B5F8}">
      <dsp:nvSpPr>
        <dsp:cNvPr id="0" name=""/>
        <dsp:cNvSpPr/>
      </dsp:nvSpPr>
      <dsp:spPr>
        <a:xfrm>
          <a:off x="5571857" y="1060608"/>
          <a:ext cx="2648902" cy="141414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Teacher attention</a:t>
          </a:r>
        </a:p>
      </dsp:txBody>
      <dsp:txXfrm>
        <a:off x="5640890" y="1129641"/>
        <a:ext cx="2510836" cy="1276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32486" y="1060608"/>
          <a:ext cx="2468880" cy="1414145"/>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Difficult writing assignment</a:t>
          </a:r>
        </a:p>
      </dsp:txBody>
      <dsp:txXfrm>
        <a:off x="301519" y="1129641"/>
        <a:ext cx="2330814" cy="1276079"/>
      </dsp:txXfrm>
    </dsp:sp>
    <dsp:sp modelId="{06A65EF5-CB1C-0A4F-853C-D31241EEF64D}">
      <dsp:nvSpPr>
        <dsp:cNvPr id="0" name=""/>
        <dsp:cNvSpPr/>
      </dsp:nvSpPr>
      <dsp:spPr>
        <a:xfrm>
          <a:off x="2832364" y="1060608"/>
          <a:ext cx="2468880" cy="1414145"/>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Throw pencil, rip paper, head down</a:t>
          </a:r>
        </a:p>
      </dsp:txBody>
      <dsp:txXfrm>
        <a:off x="2901397" y="1129641"/>
        <a:ext cx="2330814" cy="1276079"/>
      </dsp:txXfrm>
    </dsp:sp>
    <dsp:sp modelId="{A0866A59-B2FB-4644-B18A-C6FBC1F9B5F8}">
      <dsp:nvSpPr>
        <dsp:cNvPr id="0" name=""/>
        <dsp:cNvSpPr/>
      </dsp:nvSpPr>
      <dsp:spPr>
        <a:xfrm>
          <a:off x="5432243" y="1060608"/>
          <a:ext cx="2564870" cy="1414145"/>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t>Nothing (doesn’t do assignment)</a:t>
          </a:r>
        </a:p>
      </dsp:txBody>
      <dsp:txXfrm>
        <a:off x="5501276" y="1129641"/>
        <a:ext cx="2426804" cy="1276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339701" y="0"/>
          <a:ext cx="7591644" cy="420979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735C81-A8D4-254C-8E66-63291E2D9CF7}">
      <dsp:nvSpPr>
        <dsp:cNvPr id="0" name=""/>
        <dsp:cNvSpPr/>
      </dsp:nvSpPr>
      <dsp:spPr>
        <a:xfrm>
          <a:off x="4265" y="1262939"/>
          <a:ext cx="2770467" cy="1683918"/>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accent6">
                  <a:lumMod val="50000"/>
                </a:schemeClr>
              </a:solidFill>
              <a:latin typeface="Calibri" panose="020F0502020204030204" pitchFamily="34" charset="0"/>
              <a:cs typeface="Calibri" panose="020F0502020204030204" pitchFamily="34" charset="0"/>
            </a:rPr>
            <a:t>Too many students leaving the room at once &amp; confusion over where to turn in work</a:t>
          </a:r>
        </a:p>
      </dsp:txBody>
      <dsp:txXfrm>
        <a:off x="86467" y="1345141"/>
        <a:ext cx="2606063" cy="1519514"/>
      </dsp:txXfrm>
    </dsp:sp>
    <dsp:sp modelId="{06A65EF5-CB1C-0A4F-853C-D31241EEF64D}">
      <dsp:nvSpPr>
        <dsp:cNvPr id="0" name=""/>
        <dsp:cNvSpPr/>
      </dsp:nvSpPr>
      <dsp:spPr>
        <a:xfrm>
          <a:off x="3080439" y="1262939"/>
          <a:ext cx="2770467" cy="1683918"/>
        </a:xfrm>
        <a:prstGeom prst="roundRect">
          <a:avLst/>
        </a:prstGeom>
        <a:solidFill>
          <a:schemeClr val="lt1">
            <a:hueOff val="0"/>
            <a:satOff val="0"/>
            <a:lumOff val="0"/>
            <a:alphaOff val="0"/>
          </a:schemeClr>
        </a:solidFill>
        <a:ln w="38100" cap="flat" cmpd="sng" algn="ctr">
          <a:solidFill>
            <a:schemeClr val="tx1">
              <a:lumMod val="75000"/>
              <a:lumOff val="25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accent6">
                  <a:lumMod val="50000"/>
                </a:schemeClr>
              </a:solidFill>
              <a:latin typeface="Calibri" panose="020F0502020204030204" pitchFamily="34" charset="0"/>
              <a:cs typeface="Calibri" panose="020F0502020204030204" pitchFamily="34" charset="0"/>
            </a:rPr>
            <a:t>Physical contact &amp; arguing</a:t>
          </a:r>
          <a:endParaRPr lang="en-US" sz="2400" kern="1200" dirty="0">
            <a:latin typeface="Calibri" panose="020F0502020204030204" pitchFamily="34" charset="0"/>
            <a:cs typeface="Calibri" panose="020F0502020204030204" pitchFamily="34" charset="0"/>
          </a:endParaRPr>
        </a:p>
      </dsp:txBody>
      <dsp:txXfrm>
        <a:off x="3162641" y="1345141"/>
        <a:ext cx="2606063" cy="1519514"/>
      </dsp:txXfrm>
    </dsp:sp>
    <dsp:sp modelId="{A0866A59-B2FB-4644-B18A-C6FBC1F9B5F8}">
      <dsp:nvSpPr>
        <dsp:cNvPr id="0" name=""/>
        <dsp:cNvSpPr/>
      </dsp:nvSpPr>
      <dsp:spPr>
        <a:xfrm>
          <a:off x="6156613" y="1262939"/>
          <a:ext cx="2770467" cy="1683918"/>
        </a:xfrm>
        <a:prstGeom prst="roundRect">
          <a:avLst/>
        </a:prstGeom>
        <a:solidFill>
          <a:schemeClr val="lt1">
            <a:hueOff val="0"/>
            <a:satOff val="0"/>
            <a:lumOff val="0"/>
            <a:alphaOff val="0"/>
          </a:schemeClr>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latin typeface="Calibri" panose="020F0502020204030204" pitchFamily="34" charset="0"/>
              <a:cs typeface="Calibri" panose="020F0502020204030204" pitchFamily="34" charset="0"/>
            </a:rPr>
            <a:t>Getting to the hallway</a:t>
          </a:r>
          <a:endParaRPr lang="en-US" sz="2400" kern="1200" dirty="0">
            <a:latin typeface="Calibri" panose="020F0502020204030204" pitchFamily="34" charset="0"/>
            <a:cs typeface="Calibri" panose="020F0502020204030204" pitchFamily="34" charset="0"/>
          </a:endParaRPr>
        </a:p>
      </dsp:txBody>
      <dsp:txXfrm>
        <a:off x="6238815" y="1345141"/>
        <a:ext cx="2606063" cy="15195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CBCCEC"/>
        </a:solidFill>
        <a:ln>
          <a:noFill/>
        </a:ln>
        <a:effectLst/>
      </dsp:spPr>
      <dsp:style>
        <a:lnRef idx="0">
          <a:scrgbClr r="0" g="0" b="0"/>
        </a:lnRef>
        <a:fillRef idx="1">
          <a:scrgbClr r="0" g="0" b="0"/>
        </a:fillRef>
        <a:effectRef idx="0">
          <a:scrgbClr r="0" g="0" b="0"/>
        </a:effectRef>
        <a:fontRef idx="minor"/>
      </dsp:style>
    </dsp:sp>
    <dsp:sp modelId="{054043CF-2D09-FE4C-B6BA-8C7A8F4DD86F}">
      <dsp:nvSpPr>
        <dsp:cNvPr id="0" name=""/>
        <dsp:cNvSpPr/>
      </dsp:nvSpPr>
      <dsp:spPr>
        <a:xfrm>
          <a:off x="278874" y="1357788"/>
          <a:ext cx="2468880" cy="1810385"/>
        </a:xfrm>
        <a:prstGeom prst="roundRect">
          <a:avLst/>
        </a:prstGeom>
        <a:solidFill>
          <a:schemeClr val="lt1">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How can we </a:t>
          </a:r>
          <a:r>
            <a:rPr lang="en-US" sz="2200" b="1" i="1" kern="1200" dirty="0"/>
            <a:t>prevent</a:t>
          </a:r>
          <a:r>
            <a:rPr lang="en-US" sz="2200" kern="1200" dirty="0"/>
            <a:t>?</a:t>
          </a:r>
        </a:p>
      </dsp:txBody>
      <dsp:txXfrm>
        <a:off x="367250" y="1446164"/>
        <a:ext cx="2292128" cy="1633633"/>
      </dsp:txXfrm>
    </dsp:sp>
    <dsp:sp modelId="{06A65EF5-CB1C-0A4F-853C-D31241EEF64D}">
      <dsp:nvSpPr>
        <dsp:cNvPr id="0" name=""/>
        <dsp:cNvSpPr/>
      </dsp:nvSpPr>
      <dsp:spPr>
        <a:xfrm>
          <a:off x="2880359" y="1357788"/>
          <a:ext cx="2468880" cy="1810385"/>
        </a:xfrm>
        <a:prstGeom prst="roundRect">
          <a:avLst/>
        </a:prstGeom>
        <a:solidFill>
          <a:schemeClr val="lt1">
            <a:hueOff val="0"/>
            <a:satOff val="0"/>
            <a:lumOff val="0"/>
            <a:alphaOff val="0"/>
          </a:schemeClr>
        </a:solidFill>
        <a:ln w="2540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What should we </a:t>
          </a:r>
          <a:r>
            <a:rPr lang="en-US" sz="2200" b="1" i="1" kern="1200" dirty="0"/>
            <a:t>teach </a:t>
          </a:r>
          <a:r>
            <a:rPr lang="en-US" sz="2200" kern="1200" dirty="0"/>
            <a:t>the student to do instead?</a:t>
          </a:r>
        </a:p>
      </dsp:txBody>
      <dsp:txXfrm>
        <a:off x="2968735" y="1446164"/>
        <a:ext cx="2292128" cy="1633633"/>
      </dsp:txXfrm>
    </dsp:sp>
    <dsp:sp modelId="{A0866A59-B2FB-4644-B18A-C6FBC1F9B5F8}">
      <dsp:nvSpPr>
        <dsp:cNvPr id="0" name=""/>
        <dsp:cNvSpPr/>
      </dsp:nvSpPr>
      <dsp:spPr>
        <a:xfrm>
          <a:off x="5481845" y="1357788"/>
          <a:ext cx="2468880" cy="1810385"/>
        </a:xfrm>
        <a:prstGeom prst="roundRect">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t>How do we </a:t>
          </a:r>
          <a:r>
            <a:rPr lang="en-US" sz="2200" b="1" i="1" kern="1200" dirty="0"/>
            <a:t>respond </a:t>
          </a:r>
          <a:r>
            <a:rPr lang="en-US" sz="2200" kern="1200" dirty="0"/>
            <a:t>to  make sure the new skill “works”?</a:t>
          </a:r>
        </a:p>
      </dsp:txBody>
      <dsp:txXfrm>
        <a:off x="5570221" y="1446164"/>
        <a:ext cx="2292128" cy="1633633"/>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o.edc.org/SEB-Academy-Sign-I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1xdHZw5_sMw?si=NScz3u2Txdvk1oA4&amp;t=5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sebacademy.edc.org/opportunities-respond-tip-sheet"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s://sebacademy.edc.org/florida-classroom-engagement-stratigies" TargetMode="External"/><Relationship Id="rId12" Type="http://schemas.openxmlformats.org/officeDocument/2006/relationships/hyperlink" Target="https://sebacademy.edc.org/tfi-tier-1-quick-check-tip-sheet-scorin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sebacademy.edc.org/vulnerable-decision-points-vdp-worksheet"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www.youtube.com/watch?v=ucEAcIMkS0c"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nepbis.org/classroom-pbi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epbis.org/wp-content/uploads/2020/06/CMOT-5.1.20.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youtube.com/watch?v=ucEAcIMkS0c"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sebacademy.edc.org/vulnerable-decision-points-vdp-worksheet"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sebacademy.edc.org/tfi-tier-1-quick-check-tip-sheet-scorin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sebacademy.edc.org/opportunities-respond-tip-sheet"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s://sebacademy.edc.org/florida-classroom-engagement-stratigies" TargetMode="External"/><Relationship Id="rId12" Type="http://schemas.openxmlformats.org/officeDocument/2006/relationships/hyperlink" Target="https://sebacademy.edc.org/tfi-tier-1-quick-check-tip-sheet-scoring"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sebacademy.edc.org/vulnerable-decision-points-vdp-worksheet"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www.youtube.com/watch?v=ucEAcIMkS0c"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nepbis.org/classroom-pbis/"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go.edc.org/SEB-Academy-Event-Evaluation"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function = Get Parental Attention</a:t>
            </a:r>
          </a:p>
          <a:p>
            <a:endParaRPr lang="en-US" dirty="0"/>
          </a:p>
          <a:p>
            <a:r>
              <a:rPr lang="en-US" dirty="0"/>
              <a:t>Adult Function  = Escape </a:t>
            </a:r>
            <a:r>
              <a:rPr lang="en-US" dirty="0" err="1"/>
              <a:t>tantruming</a:t>
            </a:r>
            <a:r>
              <a:rPr lang="en-US" dirty="0"/>
              <a:t>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549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boring lessons. </a:t>
            </a:r>
          </a:p>
        </p:txBody>
      </p:sp>
      <p:sp>
        <p:nvSpPr>
          <p:cNvPr id="4" name="Slide Number Placeholder 3"/>
          <p:cNvSpPr>
            <a:spLocks noGrp="1"/>
          </p:cNvSpPr>
          <p:nvPr>
            <p:ph type="sldNum" sz="quarter" idx="5"/>
          </p:nvPr>
        </p:nvSpPr>
        <p:spPr/>
        <p:txBody>
          <a:bodyPr/>
          <a:lstStyle/>
          <a:p>
            <a:fld id="{9751A42C-C6D2-B44B-A9F2-5BD3C88B34C8}" type="slidenum">
              <a:rPr lang="en-US" smtClean="0"/>
              <a:t>14</a:t>
            </a:fld>
            <a:endParaRPr lang="en-US"/>
          </a:p>
        </p:txBody>
      </p:sp>
    </p:spTree>
    <p:extLst>
      <p:ext uri="{BB962C8B-B14F-4D97-AF65-F5344CB8AC3E}">
        <p14:creationId xmlns:p14="http://schemas.microsoft.com/office/powerpoint/2010/main" val="297512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457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63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 NOTE: It is recommended that you practice a couple of the practice items. The additional practice items are available if additional practice is necessary or requested.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843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113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552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753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555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61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628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69431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26</a:t>
            </a:fld>
            <a:endParaRPr lang="en-US"/>
          </a:p>
        </p:txBody>
      </p:sp>
    </p:spTree>
    <p:extLst>
      <p:ext uri="{BB962C8B-B14F-4D97-AF65-F5344CB8AC3E}">
        <p14:creationId xmlns:p14="http://schemas.microsoft.com/office/powerpoint/2010/main" val="3387456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Incorporate familiar resources, such as the Supporting and Responding to behavior document, which can be found on PBIS.org and provides useful tools for organizing class-wide supports.</a:t>
            </a:r>
          </a:p>
          <a:p>
            <a:r>
              <a:rPr lang="en-US" dirty="0">
                <a:cs typeface="Calibri"/>
              </a:rPr>
              <a:t>Please add this document to the chat: </a:t>
            </a:r>
            <a:r>
              <a:rPr lang="en-US" dirty="0">
                <a:hlinkClick r:id="rId3"/>
              </a:rPr>
              <a:t>https://www.pbis.org/resource/supporting-and-responding-to-behavior-evidence-based-classroom-strategies-for-teachers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836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dirty="0">
                <a:hlinkClick r:id="rId3"/>
              </a:rPr>
              <a:t>Supporting &amp; Responding to Student Behavior</a:t>
            </a:r>
            <a:r>
              <a:rPr lang="en-US" sz="1100" dirty="0"/>
              <a:t>: https://www.pbis.org/resource/supporting-and-responding-to-behavior-evidence-based-classroom-strategies-for-teachers</a:t>
            </a:r>
            <a:endParaRPr lang="en-US" sz="1100" dirty="0">
              <a:cs typeface="Calibri"/>
            </a:endParaRP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Help teachers ensure that their classroom is save and conducive to learning.  Have teachers with effective environments help other staff or take photos to shar. </a:t>
            </a:r>
          </a:p>
        </p:txBody>
      </p:sp>
    </p:spTree>
    <p:extLst>
      <p:ext uri="{BB962C8B-B14F-4D97-AF65-F5344CB8AC3E}">
        <p14:creationId xmlns:p14="http://schemas.microsoft.com/office/powerpoint/2010/main" val="3639453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Teachers need to take every opportunity to get to know students and their families.  Strong classroom connections help to reduce problem behaviors or avoid escalation  </a:t>
            </a:r>
          </a:p>
        </p:txBody>
      </p:sp>
    </p:spTree>
    <p:extLst>
      <p:ext uri="{BB962C8B-B14F-4D97-AF65-F5344CB8AC3E}">
        <p14:creationId xmlns:p14="http://schemas.microsoft.com/office/powerpoint/2010/main" val="2750529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Clear, predictable routines are paramount!  Routines need to be explicitly taught to students and practiced often. </a:t>
            </a:r>
          </a:p>
        </p:txBody>
      </p:sp>
    </p:spTree>
    <p:extLst>
      <p:ext uri="{BB962C8B-B14F-4D97-AF65-F5344CB8AC3E}">
        <p14:creationId xmlns:p14="http://schemas.microsoft.com/office/powerpoint/2010/main" val="1924421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a:r>
              <a:rPr lang="en-US" sz="1200" b="0" i="0" dirty="0">
                <a:solidFill>
                  <a:srgbClr val="212529"/>
                </a:solidFill>
                <a:effectLst/>
                <a:highlight>
                  <a:srgbClr val="FFFFFF"/>
                </a:highlight>
                <a:latin typeface="Open Sans" panose="020B0606030504020204" pitchFamily="34" charset="0"/>
              </a:rPr>
              <a:t> </a:t>
            </a:r>
            <a:r>
              <a:rPr lang="en-US" sz="1200" b="0" i="0" u="none" strike="noStrike" dirty="0">
                <a:effectLst/>
                <a:latin typeface="Open Sans" panose="020B0606030504020204" pitchFamily="34" charset="0"/>
                <a:hlinkClick r:id="rId3"/>
              </a:rPr>
              <a:t>https://go.edc.org/SEB-Academy-Sign-In</a:t>
            </a:r>
            <a:r>
              <a:rPr lang="en-US" sz="1200" b="0" i="0" dirty="0">
                <a:solidFill>
                  <a:srgbClr val="212529"/>
                </a:solidFill>
                <a:effectLst/>
                <a:highlight>
                  <a:srgbClr val="FFFFFF"/>
                </a:highlight>
                <a:latin typeface="Open Sans" panose="020B0606030504020204" pitchFamily="34" charset="0"/>
              </a:rPr>
              <a:t> </a:t>
            </a:r>
            <a:endParaRPr lang="en-US" sz="1000" b="0"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Engaging lessons with lots of student input and opportunities to respond keep students on task and engaged.  Embedding diversity into your instructional materials and differentiating for a variety of learners ensures all students can comprehend the topic and keeps it meaningful for all. </a:t>
            </a:r>
          </a:p>
        </p:txBody>
      </p:sp>
    </p:spTree>
    <p:extLst>
      <p:ext uri="{BB962C8B-B14F-4D97-AF65-F5344CB8AC3E}">
        <p14:creationId xmlns:p14="http://schemas.microsoft.com/office/powerpoint/2010/main" val="1068221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0877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109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93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hlinkClick r:id="rId3"/>
              </a:rPr>
              <a:t>https://youtu.be/1xdHZw5_sMw?si=NScz3u2Txdvk1oA4&amp;t=50</a:t>
            </a:r>
            <a:r>
              <a:rPr lang="en-US" dirty="0">
                <a:solidFill>
                  <a:schemeClr val="bg1"/>
                </a:solidFill>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F022C-9352-4178-BECB-46DB34885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85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197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46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04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997007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2746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defTabSz="479282" eaLnBrk="0" fontAlgn="base" hangingPunct="0">
              <a:spcBef>
                <a:spcPct val="30000"/>
              </a:spcBef>
              <a:spcAft>
                <a:spcPct val="0"/>
              </a:spcAft>
              <a:defRPr/>
            </a:pPr>
            <a:r>
              <a:rPr lang="en-US" dirty="0">
                <a:latin typeface="Arial" pitchFamily="34" charset="0"/>
              </a:rPr>
              <a:t>Studies show that in order to be successful the positives need to exceed the negatives by a ratio of more than 5 to 1. </a:t>
            </a:r>
          </a:p>
          <a:p>
            <a:pPr defTabSz="479282" eaLnBrk="0" fontAlgn="base" hangingPunct="0">
              <a:spcBef>
                <a:spcPct val="30000"/>
              </a:spcBef>
              <a:spcAft>
                <a:spcPct val="0"/>
              </a:spcAft>
              <a:defRPr/>
            </a:pPr>
            <a:r>
              <a:rPr lang="en-US" dirty="0"/>
              <a:t>If the consequence was access to technology and the behavior increased, then the access was a reinforcer.</a:t>
            </a:r>
          </a:p>
          <a:p>
            <a:pPr eaLnBrk="1" hangingPunct="1"/>
            <a:r>
              <a:rPr lang="en-US" dirty="0"/>
              <a:t>If the consequence was sending the student to the office and the behavior increased, then the removal was a reinforcer.</a:t>
            </a:r>
          </a:p>
          <a:p>
            <a:pPr eaLnBrk="1" hangingPunct="1"/>
            <a:r>
              <a:rPr lang="en-US" dirty="0"/>
              <a:t>If the consequence was a reprimand (which included adult attention), and the behavior increased, then the reprimand was a reinforcer.</a:t>
            </a:r>
          </a:p>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1635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7591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5612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11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821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47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25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54</a:t>
            </a:fld>
            <a:endParaRPr lang="en-US"/>
          </a:p>
        </p:txBody>
      </p:sp>
    </p:spTree>
    <p:extLst>
      <p:ext uri="{BB962C8B-B14F-4D97-AF65-F5344CB8AC3E}">
        <p14:creationId xmlns:p14="http://schemas.microsoft.com/office/powerpoint/2010/main" val="23458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https://sebacademy.edc.org/florida-classroom-engagement-strategies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https://sebacademy.edc.org/opportunities-respond-tip-sheet</a:t>
            </a: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0528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https://www.pbis.org/resource/supporting-and-responding-to-behavior-evidence-based-classroom-strategies-for-teachers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53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none" dirty="0">
                <a:solidFill>
                  <a:schemeClr val="tx1"/>
                </a:solidFill>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Supporting &amp; Responding to Student's Social, Emotional, and Behavioral Needs (Classrooms)</a:t>
            </a:r>
            <a:r>
              <a:rPr lang="en-US" sz="1200" u="none"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Supportive Environments Create Classroom Community</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Classroom Support Systems Brief</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https://sebacademy.edc.org/classroom-support-systems-brief</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The Classroom Management Observation Tool (CMOT)</a:t>
            </a:r>
            <a:r>
              <a:rPr lang="en-US" sz="1200" dirty="0">
                <a:effectLst/>
                <a:latin typeface="+mn-lt"/>
                <a:ea typeface="Times New Roman" panose="02020603050405020304" pitchFamily="18" charset="0"/>
                <a:cs typeface="Times New Roman" panose="02020603050405020304" pitchFamily="18" charset="0"/>
              </a:rPr>
              <a:t> -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https://sebacademy.edc.org/classroom-management-observation-tool-cmot</a:t>
            </a:r>
            <a:r>
              <a:rPr lang="en-US" sz="1200" dirty="0">
                <a:effectLst/>
                <a:latin typeface="+mn-lt"/>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lang="en-US" sz="1200" b="0" i="0" dirty="0">
                <a:effectLst/>
                <a:latin typeface="+mn-lt"/>
              </a:rPr>
              <a:t>Self-Assessment Survey </a:t>
            </a:r>
            <a:r>
              <a:rPr lang="en-US" sz="1200" dirty="0">
                <a:latin typeface="+mn-lt"/>
              </a:rPr>
              <a:t>www.pbisapps.org/resource/self-assessment-survey</a:t>
            </a:r>
          </a:p>
          <a:p>
            <a:pPr marL="171450" indent="-171450" defTabSz="1219140">
              <a:spcAft>
                <a:spcPts val="800"/>
              </a:spcAft>
              <a:buFont typeface="Arial" panose="020B0604020202020204" pitchFamily="34" charset="0"/>
              <a:buChar char="•"/>
              <a:defRPr/>
            </a:pPr>
            <a:r>
              <a:rPr lang="en-US" sz="1200" dirty="0">
                <a:latin typeface="+mn-lt"/>
                <a:hlinkClick r:id="rId7"/>
              </a:rPr>
              <a:t>Classroom Engagement Strategies</a:t>
            </a:r>
            <a:r>
              <a:rPr lang="en-US" sz="1200" dirty="0">
                <a:latin typeface="+mn-lt"/>
              </a:rPr>
              <a:t>   - https://sebacademy.edc.org/florida-classroom-engagement-strategies </a:t>
            </a:r>
          </a:p>
          <a:p>
            <a:pPr marL="171450" indent="-171450" defTabSz="1219140">
              <a:spcAft>
                <a:spcPts val="800"/>
              </a:spcAft>
              <a:buFont typeface="Arial" panose="020B0604020202020204" pitchFamily="34" charset="0"/>
              <a:buChar char="•"/>
              <a:defRPr/>
            </a:pPr>
            <a:r>
              <a:rPr lang="en-US" sz="1200" dirty="0">
                <a:latin typeface="+mn-lt"/>
                <a:hlinkClick r:id="rId8"/>
              </a:rPr>
              <a:t>Opportunities to Respond (OTR) Tip Sheet</a:t>
            </a:r>
            <a:r>
              <a:rPr lang="en-US" sz="1200" dirty="0">
                <a:latin typeface="+mn-lt"/>
              </a:rPr>
              <a:t> - https://sebacademy.edc.org/opportunities-respond-tip-sheet</a:t>
            </a:r>
          </a:p>
          <a:p>
            <a:pPr marL="342900" indent="-342900" defTabSz="1219140">
              <a:spcAft>
                <a:spcPts val="800"/>
              </a:spcAft>
              <a:buClr>
                <a:srgbClr val="FFFFFF"/>
              </a:buClr>
              <a:buFont typeface="Arial"/>
              <a:buChar char="•"/>
              <a:defRPr/>
            </a:pPr>
            <a:r>
              <a:rPr lang="en-US" sz="1200" dirty="0"/>
              <a:t>Nepbis.org Classroom PBIS website: </a:t>
            </a:r>
            <a:r>
              <a:rPr lang="en-US" dirty="0">
                <a:hlinkClick r:id="rId9"/>
              </a:rPr>
              <a:t>https://nepbis.org/classroom-pbis/</a:t>
            </a:r>
            <a:endParaRPr lang="en-US" sz="1200" dirty="0"/>
          </a:p>
          <a:p>
            <a:pPr marL="342900" indent="-342900" defTabSz="1219140">
              <a:spcAft>
                <a:spcPts val="800"/>
              </a:spcAft>
              <a:buClr>
                <a:srgbClr val="FFFFFF"/>
              </a:buClr>
              <a:buFont typeface="Arial"/>
              <a:buChar char="•"/>
              <a:defRPr/>
            </a:pPr>
            <a:r>
              <a:rPr lang="en-US" sz="1200" dirty="0"/>
              <a:t>SWIS Drill Down Worksheet: </a:t>
            </a:r>
            <a:r>
              <a:rPr lang="en-US" dirty="0"/>
              <a:t>https://sebacademy.edc.org/swis-drill-down-worksheet</a:t>
            </a:r>
            <a:endParaRPr lang="en-US" sz="1200" dirty="0"/>
          </a:p>
          <a:p>
            <a:pPr marL="342900" indent="-342900" defTabSz="1219140">
              <a:spcAft>
                <a:spcPts val="800"/>
              </a:spcAft>
              <a:buClr>
                <a:srgbClr val="FFFFFF"/>
              </a:buClr>
              <a:buFont typeface="Arial"/>
              <a:buChar char="•"/>
              <a:defRPr/>
            </a:pPr>
            <a:r>
              <a:rPr lang="en-US" sz="1200" dirty="0"/>
              <a:t>Implicit Bias in Early Education Video: </a:t>
            </a:r>
            <a:r>
              <a:rPr lang="en-US" dirty="0">
                <a:hlinkClick r:id="rId10"/>
              </a:rPr>
              <a:t>https://www.youtube.com/watch?v=ucEAcIMkS0c</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Vulnerable Decision Points Worksheet: </a:t>
            </a:r>
            <a:r>
              <a:rPr lang="en-US" dirty="0">
                <a:hlinkClick r:id="rId11"/>
              </a:rPr>
              <a:t>https://sebacademy.edc.org/vulnerable-decision-points-vdp-worksheet</a:t>
            </a:r>
            <a:endParaRPr lang="en-US" sz="1200" dirty="0"/>
          </a:p>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12"/>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228890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Classroom Management Observation Tool (CMOT) mentioned in </a:t>
            </a:r>
          </a:p>
          <a:p>
            <a:r>
              <a:rPr lang="en-US" dirty="0">
                <a:hlinkClick r:id="rId3"/>
              </a:rPr>
              <a:t>https://nepbis.org/wp-content/uploads/2020/06/CMOT-5.1.20.pdf</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189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Bariol"/>
              </a:rPr>
              <a:t>Self-Assessment Survey      </a:t>
            </a:r>
            <a:r>
              <a:rPr lang="en-US" dirty="0"/>
              <a:t>www.pbisapps.org/resource/self-assessment-survey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3589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question and how to complete survey. </a:t>
            </a:r>
          </a:p>
        </p:txBody>
      </p:sp>
    </p:spTree>
    <p:extLst>
      <p:ext uri="{BB962C8B-B14F-4D97-AF65-F5344CB8AC3E}">
        <p14:creationId xmlns:p14="http://schemas.microsoft.com/office/powerpoint/2010/main" val="3492802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item graph as a quick action plan and tool for staff buy-in.  </a:t>
            </a:r>
          </a:p>
          <a:p>
            <a:endParaRPr lang="en-US" dirty="0"/>
          </a:p>
          <a:p>
            <a:endParaRPr lang="en-US" dirty="0"/>
          </a:p>
          <a:p>
            <a:r>
              <a:rPr lang="en-US" dirty="0"/>
              <a:t>Red – less than 50% in place</a:t>
            </a:r>
          </a:p>
          <a:p>
            <a:r>
              <a:rPr lang="en-US" dirty="0"/>
              <a:t>Yellow – 50-79% in place</a:t>
            </a:r>
          </a:p>
          <a:p>
            <a:r>
              <a:rPr lang="en-US" dirty="0"/>
              <a:t>White – 80% in place or higher</a:t>
            </a:r>
          </a:p>
          <a:p>
            <a:endParaRPr lang="en-US" dirty="0"/>
          </a:p>
          <a:p>
            <a:r>
              <a:rPr lang="en-US" dirty="0"/>
              <a:t>If you want to take the SAS ask your training</a:t>
            </a:r>
          </a:p>
          <a:p>
            <a:r>
              <a:rPr lang="en-US" dirty="0"/>
              <a:t>Date Ranges for survey period</a:t>
            </a:r>
          </a:p>
          <a:p>
            <a:r>
              <a:rPr lang="en-US" dirty="0"/>
              <a:t>Recommend giving staff time to complete it during a staff meeting or PD.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Arial"/>
              <a:sym typeface="Arial"/>
            </a:endParaRPr>
          </a:p>
        </p:txBody>
      </p:sp>
    </p:spTree>
    <p:extLst>
      <p:ext uri="{BB962C8B-B14F-4D97-AF65-F5344CB8AC3E}">
        <p14:creationId xmlns:p14="http://schemas.microsoft.com/office/powerpoint/2010/main" val="1060554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95730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985760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further at implicit bias.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364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further at implicit bias.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828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Youtube</a:t>
            </a:r>
            <a:r>
              <a:rPr lang="en-US" dirty="0">
                <a:cs typeface="Calibri"/>
              </a:rPr>
              <a:t> link: </a:t>
            </a:r>
            <a:r>
              <a:rPr lang="en-US" dirty="0">
                <a:hlinkClick r:id="rId3"/>
              </a:rPr>
              <a:t>https://www.youtube.com/watch?v=ucEAcIMkS0c</a:t>
            </a:r>
            <a:endParaRPr lang="en-US" dirty="0">
              <a:cs typeface="Calibri" panose="020F0502020204030204"/>
            </a:endParaRPr>
          </a:p>
          <a:p>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70517B99-17B6-2D4A-9DF3-0C8124AFE377}" type="slidenum">
              <a:rPr lang="en-US" smtClean="0"/>
              <a:t>67</a:t>
            </a:fld>
            <a:endParaRPr lang="en-US"/>
          </a:p>
        </p:txBody>
      </p:sp>
    </p:spTree>
    <p:extLst>
      <p:ext uri="{BB962C8B-B14F-4D97-AF65-F5344CB8AC3E}">
        <p14:creationId xmlns:p14="http://schemas.microsoft.com/office/powerpoint/2010/main" val="515415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0377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28642723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TRAINER NOTE:</a:t>
            </a:r>
          </a:p>
          <a:p>
            <a:r>
              <a:rPr lang="en-CA"/>
              <a:t>This simplified model of the research indicates that racial bias, even when it is implicit, has a direct and disproportionate impact on student discipline outcomes.</a:t>
            </a:r>
          </a:p>
          <a:p>
            <a:r>
              <a:rPr lang="en-CA"/>
              <a:t>But this model has 2 problems:</a:t>
            </a:r>
            <a:endParaRPr lang="en-US"/>
          </a:p>
          <a:p>
            <a:r>
              <a:rPr lang="en-US"/>
              <a:t>1. it focuses solely on one variable that has been shown in many studies to be highly resistant to change (Racial bias)</a:t>
            </a:r>
          </a:p>
          <a:p>
            <a:r>
              <a:rPr lang="en-US"/>
              <a:t>2. fails to consider contextual variables that may be as critical to biased decision making but are much more malleable.</a:t>
            </a:r>
          </a:p>
          <a:p>
            <a:endParaRPr lang="en-US"/>
          </a:p>
          <a:p>
            <a:r>
              <a:rPr lang="en-US"/>
              <a:t>CLICK</a:t>
            </a:r>
          </a:p>
          <a:p>
            <a:endParaRPr lang="en-US"/>
          </a:p>
          <a:p>
            <a:r>
              <a:rPr lang="en-US"/>
              <a:t>However, when we recognize that the context or situation can influence someone’s response and that individuals may selectively show racial bias in different decision situations, we develop a multidimensional view of bias that can be altered with intervention. For example, a teacher may make more equitable discipline decisions at the start of the day but be more likely to send students of color to the office at the end of the day </a:t>
            </a:r>
          </a:p>
          <a:p>
            <a:endParaRPr lang="en-CA"/>
          </a:p>
          <a:p>
            <a:endParaRPr lang="en-US"/>
          </a:p>
          <a:p>
            <a:endParaRPr lang="en-US"/>
          </a:p>
        </p:txBody>
      </p:sp>
      <p:sp>
        <p:nvSpPr>
          <p:cNvPr id="4" name="Slide Number Placeholder 3"/>
          <p:cNvSpPr>
            <a:spLocks noGrp="1"/>
          </p:cNvSpPr>
          <p:nvPr>
            <p:ph type="sldNum" sz="quarter" idx="5"/>
          </p:nvPr>
        </p:nvSpPr>
        <p:spPr/>
        <p:txBody>
          <a:bodyPr/>
          <a:lstStyle/>
          <a:p>
            <a:fld id="{70517B99-17B6-2D4A-9DF3-0C8124AFE377}" type="slidenum">
              <a:rPr lang="en-US" smtClean="0"/>
              <a:t>69</a:t>
            </a:fld>
            <a:endParaRPr lang="en-US"/>
          </a:p>
        </p:txBody>
      </p:sp>
    </p:spTree>
    <p:extLst>
      <p:ext uri="{BB962C8B-B14F-4D97-AF65-F5344CB8AC3E}">
        <p14:creationId xmlns:p14="http://schemas.microsoft.com/office/powerpoint/2010/main" val="15257340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70</a:t>
            </a:fld>
            <a:endParaRPr lang="en-US"/>
          </a:p>
        </p:txBody>
      </p:sp>
    </p:spTree>
    <p:extLst>
      <p:ext uri="{BB962C8B-B14F-4D97-AF65-F5344CB8AC3E}">
        <p14:creationId xmlns:p14="http://schemas.microsoft.com/office/powerpoint/2010/main" val="1323555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MAIN IDEA: We’re all prone to vulnerable decision states, the key is recognizing them so we don’t act on impulse.</a:t>
            </a:r>
          </a:p>
          <a:p>
            <a:endParaRPr lang="en-US"/>
          </a:p>
        </p:txBody>
      </p:sp>
      <p:sp>
        <p:nvSpPr>
          <p:cNvPr id="4" name="Slide Number Placeholder 3"/>
          <p:cNvSpPr>
            <a:spLocks noGrp="1"/>
          </p:cNvSpPr>
          <p:nvPr>
            <p:ph type="sldNum" sz="quarter" idx="5"/>
          </p:nvPr>
        </p:nvSpPr>
        <p:spPr/>
        <p:txBody>
          <a:bodyPr/>
          <a:lstStyle/>
          <a:p>
            <a:fld id="{70517B99-17B6-2D4A-9DF3-0C8124AFE377}" type="slidenum">
              <a:rPr lang="en-US" smtClean="0"/>
              <a:t>71</a:t>
            </a:fld>
            <a:endParaRPr lang="en-US"/>
          </a:p>
        </p:txBody>
      </p:sp>
    </p:spTree>
    <p:extLst>
      <p:ext uri="{BB962C8B-B14F-4D97-AF65-F5344CB8AC3E}">
        <p14:creationId xmlns:p14="http://schemas.microsoft.com/office/powerpoint/2010/main" val="102474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854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TRAINERS: Please note the three examples when you put slide in slide show mode.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285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8785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3A6136-52E4-6A4E-9041-775E1522D3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15703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3A6136-52E4-6A4E-9041-775E1522D3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3291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latin typeface="Arial" pitchFamily="-1" charset="0"/>
              </a:rPr>
              <a:t>TRAINERS: </a:t>
            </a:r>
          </a:p>
          <a:p>
            <a:pPr eaLnBrk="1" hangingPunct="1"/>
            <a:r>
              <a:rPr lang="en-US" dirty="0">
                <a:latin typeface="Arial" pitchFamily="-1" charset="0"/>
              </a:rPr>
              <a:t>Encourage participants to jot down responses to the individual questions using the Identify Potential VDPs worksheet (link below and in syllabus) prior to sending people to team-based breakout rooms</a:t>
            </a:r>
          </a:p>
          <a:p>
            <a:endParaRPr lang="en-US" dirty="0">
              <a:latin typeface="Arial"/>
              <a:cs typeface="Arial"/>
            </a:endParaRP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dirty="0">
                <a:hlinkClick r:id="rId3"/>
              </a:rPr>
              <a:t>https://sebacademy.edc.org/vulnerable-decision-points-vdp-worksheet</a:t>
            </a:r>
            <a:endParaRPr lang="en-US" sz="1200" dirty="0"/>
          </a:p>
          <a:p>
            <a:pPr marL="158750" indent="0">
              <a:buNone/>
            </a:pPr>
            <a:endParaRPr lang="en-US" dirty="0"/>
          </a:p>
        </p:txBody>
      </p:sp>
    </p:spTree>
    <p:extLst>
      <p:ext uri="{BB962C8B-B14F-4D97-AF65-F5344CB8AC3E}">
        <p14:creationId xmlns:p14="http://schemas.microsoft.com/office/powerpoint/2010/main" val="21474121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81</a:t>
            </a:fld>
            <a:endParaRPr lang="en-US"/>
          </a:p>
        </p:txBody>
      </p:sp>
    </p:spTree>
    <p:extLst>
      <p:ext uri="{BB962C8B-B14F-4D97-AF65-F5344CB8AC3E}">
        <p14:creationId xmlns:p14="http://schemas.microsoft.com/office/powerpoint/2010/main" val="289668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628287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CA" baseline="0"/>
              <a:t>This is ME (my routine)</a:t>
            </a:r>
          </a:p>
          <a:p>
            <a:pPr defTabSz="948507">
              <a:defRPr/>
            </a:pPr>
            <a:endParaRPr lang="en-CA" baseline="0"/>
          </a:p>
          <a:p>
            <a:pPr defTabSz="948507">
              <a:defRPr/>
            </a:pPr>
            <a:r>
              <a:rPr lang="en-CA" baseline="0"/>
              <a:t>“You can’t punish skills into a child”</a:t>
            </a:r>
            <a:endParaRPr lang="en-US"/>
          </a:p>
          <a:p>
            <a:endParaRPr lang="en-CA"/>
          </a:p>
          <a:p>
            <a:endParaRPr lang="en-US"/>
          </a:p>
        </p:txBody>
      </p:sp>
      <p:sp>
        <p:nvSpPr>
          <p:cNvPr id="4" name="Slide Number Placeholder 3"/>
          <p:cNvSpPr>
            <a:spLocks noGrp="1"/>
          </p:cNvSpPr>
          <p:nvPr>
            <p:ph type="sldNum" sz="quarter" idx="5"/>
          </p:nvPr>
        </p:nvSpPr>
        <p:spPr/>
        <p:txBody>
          <a:bodyPr/>
          <a:lstStyle/>
          <a:p>
            <a:fld id="{70517B99-17B6-2D4A-9DF3-0C8124AFE377}" type="slidenum">
              <a:rPr lang="en-US" smtClean="0"/>
              <a:t>82</a:t>
            </a:fld>
            <a:endParaRPr lang="en-US"/>
          </a:p>
        </p:txBody>
      </p:sp>
    </p:spTree>
    <p:extLst>
      <p:ext uri="{BB962C8B-B14F-4D97-AF65-F5344CB8AC3E}">
        <p14:creationId xmlns:p14="http://schemas.microsoft.com/office/powerpoint/2010/main" val="2495760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interruption</a:t>
            </a:r>
          </a:p>
        </p:txBody>
      </p:sp>
      <p:sp>
        <p:nvSpPr>
          <p:cNvPr id="4" name="Slide Number Placeholder 3"/>
          <p:cNvSpPr>
            <a:spLocks noGrp="1"/>
          </p:cNvSpPr>
          <p:nvPr>
            <p:ph type="sldNum" sz="quarter" idx="5"/>
          </p:nvPr>
        </p:nvSpPr>
        <p:spPr/>
        <p:txBody>
          <a:bodyPr/>
          <a:lstStyle/>
          <a:p>
            <a:fld id="{70517B99-17B6-2D4A-9DF3-0C8124AFE377}" type="slidenum">
              <a:rPr lang="en-US" smtClean="0"/>
              <a:t>83</a:t>
            </a:fld>
            <a:endParaRPr lang="en-US"/>
          </a:p>
        </p:txBody>
      </p:sp>
    </p:spTree>
    <p:extLst>
      <p:ext uri="{BB962C8B-B14F-4D97-AF65-F5344CB8AC3E}">
        <p14:creationId xmlns:p14="http://schemas.microsoft.com/office/powerpoint/2010/main" val="21311457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7792985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1176043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3952838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042174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361572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3"/>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p:txBody>
      </p:sp>
    </p:spTree>
    <p:extLst>
      <p:ext uri="{BB962C8B-B14F-4D97-AF65-F5344CB8AC3E}">
        <p14:creationId xmlns:p14="http://schemas.microsoft.com/office/powerpoint/2010/main" val="3416465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defTabSz="1219140">
              <a:spcAft>
                <a:spcPts val="800"/>
              </a:spcAft>
              <a:buClr>
                <a:srgbClr val="FFFFFF"/>
              </a:buClr>
              <a:buFont typeface="Arial"/>
              <a:buChar char="•"/>
              <a:defRPr/>
            </a:pPr>
            <a:r>
              <a:rPr lang="en-US" sz="1200" dirty="0"/>
              <a:t>TFI Action Plan: https://sebacademy.edc.org/tfi-action-plan-template </a:t>
            </a:r>
          </a:p>
          <a:p>
            <a:pPr marL="158750" indent="0">
              <a:buNone/>
            </a:pPr>
            <a:endParaRPr lang="en-US" dirty="0"/>
          </a:p>
        </p:txBody>
      </p:sp>
    </p:spTree>
    <p:extLst>
      <p:ext uri="{BB962C8B-B14F-4D97-AF65-F5344CB8AC3E}">
        <p14:creationId xmlns:p14="http://schemas.microsoft.com/office/powerpoint/2010/main" val="25594485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5699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dirty="0"/>
              <a:t>https://sebacademy.edc.org/tfi-action-plan-template</a:t>
            </a:r>
          </a:p>
        </p:txBody>
      </p:sp>
    </p:spTree>
    <p:extLst>
      <p:ext uri="{BB962C8B-B14F-4D97-AF65-F5344CB8AC3E}">
        <p14:creationId xmlns:p14="http://schemas.microsoft.com/office/powerpoint/2010/main" val="19325447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https://sebacademy.edc.org/tfi-action-plan-template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28505454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none" dirty="0">
                <a:solidFill>
                  <a:schemeClr val="tx1"/>
                </a:solidFill>
                <a:effectLst/>
                <a:latin typeface="+mn-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Supporting &amp; Responding to Student's Social, Emotional, and Behavioral Needs (Classrooms)</a:t>
            </a:r>
            <a:r>
              <a:rPr lang="en-US" sz="1200" u="none"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Supportive Environments Create Classroom Community</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https://sebacademy.edc.org/supporting-and-responding-students-social-emotional-and-behavioral-needs-classrooms</a:t>
            </a:r>
            <a:r>
              <a:rPr lang="en-US" sz="1200" dirty="0">
                <a:effectLst/>
                <a:latin typeface="+mn-lt"/>
                <a:ea typeface="Times New Roman" panose="02020603050405020304" pitchFamily="18"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Classroom Support Systems Brief</a:t>
            </a:r>
            <a:r>
              <a:rPr lang="en-US" sz="1200" dirty="0">
                <a:solidFill>
                  <a:schemeClr val="tx1"/>
                </a:solidFill>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https://sebacademy.edc.org/classroom-support-systems-brief</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u="sng" dirty="0">
                <a:solidFill>
                  <a:schemeClr val="tx1"/>
                </a:solidFill>
                <a:effectLst/>
                <a:latin typeface="+mn-l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The Classroom Management Observation Tool (CMOT)</a:t>
            </a:r>
            <a:r>
              <a:rPr lang="en-US" sz="1200" dirty="0">
                <a:effectLst/>
                <a:latin typeface="+mn-lt"/>
                <a:ea typeface="Times New Roman" panose="02020603050405020304" pitchFamily="18" charset="0"/>
                <a:cs typeface="Times New Roman" panose="02020603050405020304" pitchFamily="18" charset="0"/>
              </a:rPr>
              <a:t> - </a:t>
            </a:r>
            <a:r>
              <a:rPr lang="en-US" sz="12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https://sebacademy.edc.org/classroom-management-observation-tool-cmot</a:t>
            </a:r>
            <a:r>
              <a:rPr lang="en-US" sz="1200" dirty="0">
                <a:effectLst/>
                <a:latin typeface="+mn-lt"/>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lang="en-US" sz="1200" b="0" i="0" dirty="0">
                <a:effectLst/>
                <a:latin typeface="+mn-lt"/>
              </a:rPr>
              <a:t>Self-Assessment Survey </a:t>
            </a:r>
            <a:r>
              <a:rPr lang="en-US" sz="1200" dirty="0">
                <a:latin typeface="+mn-lt"/>
              </a:rPr>
              <a:t>www.pbisapps.org/resource/self-assessment-survey</a:t>
            </a:r>
          </a:p>
          <a:p>
            <a:pPr marL="171450" indent="-171450" defTabSz="1219140">
              <a:spcAft>
                <a:spcPts val="800"/>
              </a:spcAft>
              <a:buFont typeface="Arial" panose="020B0604020202020204" pitchFamily="34" charset="0"/>
              <a:buChar char="•"/>
              <a:defRPr/>
            </a:pPr>
            <a:r>
              <a:rPr lang="en-US" sz="1200" dirty="0">
                <a:latin typeface="+mn-lt"/>
                <a:hlinkClick r:id="rId7"/>
              </a:rPr>
              <a:t>Classroom Engagement Strategies</a:t>
            </a:r>
            <a:r>
              <a:rPr lang="en-US" sz="1200" dirty="0">
                <a:latin typeface="+mn-lt"/>
              </a:rPr>
              <a:t>   - https://sebacademy.edc.org/florida-classroom-engagement-strategies </a:t>
            </a:r>
          </a:p>
          <a:p>
            <a:pPr marL="171450" indent="-171450" defTabSz="1219140">
              <a:spcAft>
                <a:spcPts val="800"/>
              </a:spcAft>
              <a:buFont typeface="Arial" panose="020B0604020202020204" pitchFamily="34" charset="0"/>
              <a:buChar char="•"/>
              <a:defRPr/>
            </a:pPr>
            <a:r>
              <a:rPr lang="en-US" sz="1200" dirty="0">
                <a:latin typeface="+mn-lt"/>
                <a:hlinkClick r:id="rId8"/>
              </a:rPr>
              <a:t>Opportunities to Respond (OTR) Tip Sheet</a:t>
            </a:r>
            <a:r>
              <a:rPr lang="en-US" sz="1200" dirty="0">
                <a:latin typeface="+mn-lt"/>
              </a:rPr>
              <a:t> - https://sebacademy.edc.org/opportunities-respond-tip-sheet</a:t>
            </a:r>
          </a:p>
          <a:p>
            <a:pPr marL="342900" indent="-342900" defTabSz="1219140">
              <a:spcAft>
                <a:spcPts val="800"/>
              </a:spcAft>
              <a:buClr>
                <a:srgbClr val="FFFFFF"/>
              </a:buClr>
              <a:buFont typeface="Arial"/>
              <a:buChar char="•"/>
              <a:defRPr/>
            </a:pPr>
            <a:r>
              <a:rPr lang="en-US" sz="1200" dirty="0"/>
              <a:t>Nepbis.org Classroom PBIS website: </a:t>
            </a:r>
            <a:r>
              <a:rPr lang="en-US" dirty="0">
                <a:hlinkClick r:id="rId9"/>
              </a:rPr>
              <a:t>https://nepbis.org/classroom-pbis/</a:t>
            </a:r>
            <a:endParaRPr lang="en-US" sz="1200" dirty="0"/>
          </a:p>
          <a:p>
            <a:pPr marL="342900" indent="-342900" defTabSz="1219140">
              <a:spcAft>
                <a:spcPts val="800"/>
              </a:spcAft>
              <a:buClr>
                <a:srgbClr val="FFFFFF"/>
              </a:buClr>
              <a:buFont typeface="Arial"/>
              <a:buChar char="•"/>
              <a:defRPr/>
            </a:pPr>
            <a:r>
              <a:rPr lang="en-US" sz="1200" dirty="0"/>
              <a:t>SWIS Drill Down Worksheet: </a:t>
            </a:r>
            <a:r>
              <a:rPr lang="en-US" dirty="0"/>
              <a:t>https://sebacademy.edc.org/swis-drill-down-worksheet</a:t>
            </a:r>
            <a:endParaRPr lang="en-US" sz="1200" dirty="0"/>
          </a:p>
          <a:p>
            <a:pPr marL="342900" indent="-342900" defTabSz="1219140">
              <a:spcAft>
                <a:spcPts val="800"/>
              </a:spcAft>
              <a:buClr>
                <a:srgbClr val="FFFFFF"/>
              </a:buClr>
              <a:buFont typeface="Arial"/>
              <a:buChar char="•"/>
              <a:defRPr/>
            </a:pPr>
            <a:r>
              <a:rPr lang="en-US" sz="1200" dirty="0"/>
              <a:t>Implicit Bias in Early Education Video: </a:t>
            </a:r>
            <a:r>
              <a:rPr lang="en-US" dirty="0">
                <a:hlinkClick r:id="rId10"/>
              </a:rPr>
              <a:t>https://www.youtube.com/watch?v=ucEAcIMkS0c</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Vulnerable Decision Points Worksheet: </a:t>
            </a:r>
            <a:r>
              <a:rPr lang="en-US" dirty="0">
                <a:hlinkClick r:id="rId11"/>
              </a:rPr>
              <a:t>https://sebacademy.edc.org/vulnerable-decision-points-vdp-worksheet</a:t>
            </a:r>
            <a:endParaRPr lang="en-US" sz="1200" dirty="0"/>
          </a:p>
          <a:p>
            <a:pPr marL="342900" indent="-342900" defTabSz="1219140">
              <a:spcAft>
                <a:spcPts val="800"/>
              </a:spcAft>
              <a:buClr>
                <a:srgbClr val="FFFFFF"/>
              </a:buClr>
              <a:buFont typeface="Arial"/>
              <a:buChar char="•"/>
              <a:defRPr/>
            </a:pPr>
            <a:r>
              <a:rPr lang="en-US" sz="1200" dirty="0"/>
              <a:t>Tiered Fidelity Inventory: </a:t>
            </a:r>
            <a:r>
              <a:rPr lang="en-US" dirty="0"/>
              <a:t>https://sebacademy.edc.org/tiered-fidelity-inventory-tfi-manual</a:t>
            </a:r>
            <a:endParaRPr lang="en-US" sz="1200" dirty="0"/>
          </a:p>
          <a:p>
            <a:pPr marL="342900" indent="-342900" defTabSz="1219140">
              <a:spcAft>
                <a:spcPts val="800"/>
              </a:spcAft>
              <a:buClr>
                <a:srgbClr val="FFFFFF"/>
              </a:buClr>
              <a:buFont typeface="Arial"/>
              <a:buChar char="•"/>
              <a:defRPr/>
            </a:pPr>
            <a:r>
              <a:rPr lang="en-US" sz="1200" dirty="0"/>
              <a:t>TFI Tier 1 Quick Check Tip Sheet: </a:t>
            </a:r>
            <a:r>
              <a:rPr lang="en-US" dirty="0">
                <a:hlinkClick r:id="rId12"/>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7742958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b="1" i="0" u="none" strike="noStrike" dirty="0">
                <a:effectLst/>
                <a:latin typeface="Open Sans" panose="020B0606030504020204" pitchFamily="34" charset="0"/>
                <a:hlinkClick r:id="rId3"/>
              </a:rPr>
              <a:t>https://go.edc.org/SEB-Academy-Event-Evaluation</a:t>
            </a:r>
            <a:r>
              <a:rPr lang="en-US" b="1" i="0" u="none" strike="noStrike" dirty="0">
                <a:effectLst/>
                <a:latin typeface="Open Sans" panose="020B0606030504020204" pitchFamily="34" charset="0"/>
              </a:rPr>
              <a:t> </a:t>
            </a: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924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list">
  <p:cSld name="CUSTOM_5">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584873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5514512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728803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77603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0714500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3043284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645830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7451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29439946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63495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7451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8797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7002856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27287200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926303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285495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757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8165517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4209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986763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9012480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50260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2770133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58942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893126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89915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82446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898780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560390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378567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802302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83879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29407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337777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319098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21579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434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28298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464055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282333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184867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328234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15952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684023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6457047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15521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12437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076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937663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32996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28040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7517260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042033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70953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34937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74218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914072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9616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570690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00161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972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113303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30243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66376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70668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0604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273765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64598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6153465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1085216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2771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BE58-BCC3-5F98-DBA2-81CB069C5D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3B563B-C305-AC09-66D6-D68DC5213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F1C26-BDCF-8A88-7F17-22CE698FFCB2}"/>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9419A5D6-BD79-1509-66FF-02824E5C0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B6A5F-91F7-A8E1-178D-6686F7AC8B9C}"/>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604811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DA01-143E-8229-BE1B-0D413FBC7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F0214-486D-AAEC-DA87-C9E26CBE7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0D368-DC08-C9E2-61CA-8418C718C32F}"/>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4FD3D52C-87DA-0FB1-BC2B-6C1A581E4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AA00C-6AA7-E858-7361-56CEAA667935}"/>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2893353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F9BD-FA84-BA9C-5800-3A93F9EA20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9B286-F926-18CE-02FB-FB0EF0818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539C3-24F7-778F-5E85-02F2DF330195}"/>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5719AB0A-723E-55E0-6D5F-370BEC7E9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7951E-782C-1ABD-0769-93EFA84C9EB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0315874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C59E-D237-1F4B-5E7B-D2C8D9B11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3873B-F773-E36E-6430-897E6472E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2264D-6EA4-9E52-62C5-37342E8DD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22EBA-C464-CB72-CECB-2119AA2F7631}"/>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6" name="Footer Placeholder 5">
            <a:extLst>
              <a:ext uri="{FF2B5EF4-FFF2-40B4-BE49-F238E27FC236}">
                <a16:creationId xmlns:a16="http://schemas.microsoft.com/office/drawing/2014/main" id="{7B7AE4E0-0E8D-3CED-9825-7E2D4FA8A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A3958-A4A1-AC2B-C786-B352883F0AD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51671650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7664-B4D0-D8A8-52DA-6B9745DD1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E3D5E-66E3-228E-8846-9454F254B6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90BEE-2888-4897-382E-719AC9B2A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AA3D7-AEBC-72CD-4484-1B0A7A2AA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3B52A-F707-A4F7-6F72-CA211690A4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CB526-27F5-A623-8EE5-3FDCDF111CA4}"/>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8" name="Footer Placeholder 7">
            <a:extLst>
              <a:ext uri="{FF2B5EF4-FFF2-40B4-BE49-F238E27FC236}">
                <a16:creationId xmlns:a16="http://schemas.microsoft.com/office/drawing/2014/main" id="{D9E546F6-E5C2-15D4-C81A-3BE0CBD605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D814D-EBA5-4EF0-F641-E60F368C6C0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6214394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67C-ABB8-E27C-EB11-161EA63039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6F4B91-90BF-75A0-3921-EC4B3F9F70A6}"/>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4" name="Footer Placeholder 3">
            <a:extLst>
              <a:ext uri="{FF2B5EF4-FFF2-40B4-BE49-F238E27FC236}">
                <a16:creationId xmlns:a16="http://schemas.microsoft.com/office/drawing/2014/main" id="{7AC8E695-2695-CDF7-41FF-A1674738C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C6556F-BA9B-AF6E-32C2-DF56BE1DED4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688043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7C6FF-B84A-EA9F-AE29-38E447485F2E}"/>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3" name="Footer Placeholder 2">
            <a:extLst>
              <a:ext uri="{FF2B5EF4-FFF2-40B4-BE49-F238E27FC236}">
                <a16:creationId xmlns:a16="http://schemas.microsoft.com/office/drawing/2014/main" id="{AE68540F-59AA-761F-AE82-D06711D62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852FE4-C70E-2C44-88FB-0B342E255BDD}"/>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4194500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1E0-C19A-7CA7-0552-7848DED84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CB8084-EC41-10A7-B186-320691F02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A44E3D-919C-76EE-A3EB-8230F5518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7D305-6F74-89A3-9AAF-EE67D2391B6E}"/>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6" name="Footer Placeholder 5">
            <a:extLst>
              <a:ext uri="{FF2B5EF4-FFF2-40B4-BE49-F238E27FC236}">
                <a16:creationId xmlns:a16="http://schemas.microsoft.com/office/drawing/2014/main" id="{6766BB62-A045-D80C-D674-5C487EE75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9765C-CE32-B978-4CDD-E65B3B702A13}"/>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45816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3521929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F2CE-7239-9011-164A-6D15CBF98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94EA1-3230-3FDC-E3D9-D4EFFA140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B6FEF-BBB5-C781-3125-08F8DAE55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DF16B-6A1C-DFCA-0846-9DF2D2DCA5D7}"/>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6" name="Footer Placeholder 5">
            <a:extLst>
              <a:ext uri="{FF2B5EF4-FFF2-40B4-BE49-F238E27FC236}">
                <a16:creationId xmlns:a16="http://schemas.microsoft.com/office/drawing/2014/main" id="{5737C1FC-74CA-A5A1-80B4-8464E64D9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210E0-4596-931B-18AD-49239CE86557}"/>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6083441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CC16-130D-C052-EE69-4FC9C153B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37326-CD87-ECE4-8CC5-B641CCA67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5BFEE-7126-4DE5-8E9E-865D526ED43F}"/>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77421C35-9A21-B692-9C80-8FAEA48F3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965CC-F911-7B3A-EB17-77C80B93396A}"/>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9670378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ADD45-5FCB-D136-861B-6B4A90B1AD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15C02-0674-6539-3974-4F4482A29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3BC85-B2BD-93D9-AE77-D5426C02E2AB}"/>
              </a:ext>
            </a:extLst>
          </p:cNvPr>
          <p:cNvSpPr>
            <a:spLocks noGrp="1"/>
          </p:cNvSpPr>
          <p:nvPr>
            <p:ph type="dt" sz="half" idx="10"/>
          </p:nvPr>
        </p:nvSpPr>
        <p:spPr/>
        <p:txBody>
          <a:body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5919F28D-568C-E982-F46E-DE10DFC9E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6CF85-C0FF-04F3-8900-1E40948B3BB2}"/>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876748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932209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164940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119526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28440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1925318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94D5A-E2AC-4582-8E43-7EA027664A3B}" type="datetimeFigureOut">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1/3/2025</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1B58DF-A9EF-4488-93EF-74A3A9C9747E}" type="slidenum">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2647800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482274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952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73792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1058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2701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7841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8390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53002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535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076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4629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20783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999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785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4290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983293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01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6403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3525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theme" Target="../theme/theme4.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heme" Target="../theme/theme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10" Type="http://schemas.openxmlformats.org/officeDocument/2006/relationships/theme" Target="../theme/theme6.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4.xml"/><Relationship Id="rId7" Type="http://schemas.openxmlformats.org/officeDocument/2006/relationships/theme" Target="../theme/theme7.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5" Type="http://schemas.openxmlformats.org/officeDocument/2006/relationships/slideLayout" Target="../slideLayouts/slideLayout136.xml"/><Relationship Id="rId4"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theme" Target="../theme/theme8.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theme" Target="../theme/theme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66" r:id="rId1"/>
    <p:sldLayoutId id="2147483656" r:id="rId2"/>
    <p:sldLayoutId id="2147483652" r:id="rId3"/>
    <p:sldLayoutId id="2147483888" r:id="rId4"/>
    <p:sldLayoutId id="2147483794" r:id="rId5"/>
    <p:sldLayoutId id="2147483795" r:id="rId6"/>
    <p:sldLayoutId id="2147483801" r:id="rId7"/>
    <p:sldLayoutId id="2147483803" r:id="rId8"/>
    <p:sldLayoutId id="2147483805" r:id="rId9"/>
    <p:sldLayoutId id="2147483807" r:id="rId10"/>
    <p:sldLayoutId id="2147483808" r:id="rId11"/>
    <p:sldLayoutId id="2147483810" r:id="rId12"/>
    <p:sldLayoutId id="2147483811" r:id="rId13"/>
    <p:sldLayoutId id="2147483812" r:id="rId14"/>
    <p:sldLayoutId id="2147483815" r:id="rId15"/>
    <p:sldLayoutId id="2147483816" r:id="rId16"/>
    <p:sldLayoutId id="2147483819" r:id="rId17"/>
    <p:sldLayoutId id="2147483926" r:id="rId18"/>
    <p:sldLayoutId id="2147483927" r:id="rId19"/>
    <p:sldLayoutId id="2147483929" r:id="rId20"/>
    <p:sldLayoutId id="2147483930" r:id="rId21"/>
    <p:sldLayoutId id="2147483932" r:id="rId22"/>
    <p:sldLayoutId id="2147483934" r:id="rId23"/>
    <p:sldLayoutId id="2147483936" r:id="rId24"/>
    <p:sldLayoutId id="2147483963" r:id="rId25"/>
    <p:sldLayoutId id="2147483964"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7697E-8A3B-99CC-9E28-5ED6F4E19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BDC0BE-9502-EF85-917C-3B7A89F6C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01E8E-2FF7-7ACB-2D14-D45EF7BF6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EECF4-2CF1-1344-B84D-E5482C6FB23A}" type="datetimeFigureOut">
              <a:rPr lang="en-US" smtClean="0"/>
              <a:t>1/3/2025</a:t>
            </a:fld>
            <a:endParaRPr lang="en-US"/>
          </a:p>
        </p:txBody>
      </p:sp>
      <p:sp>
        <p:nvSpPr>
          <p:cNvPr id="5" name="Footer Placeholder 4">
            <a:extLst>
              <a:ext uri="{FF2B5EF4-FFF2-40B4-BE49-F238E27FC236}">
                <a16:creationId xmlns:a16="http://schemas.microsoft.com/office/drawing/2014/main" id="{002B981B-C285-12B6-D79A-FD2670858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F2DA08-D266-110D-FB01-BEADE8457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8D239-D69A-3643-BAC9-88272865BE7B}" type="slidenum">
              <a:rPr lang="en-US" smtClean="0"/>
              <a:t>‹#›</a:t>
            </a:fld>
            <a:endParaRPr lang="en-US"/>
          </a:p>
        </p:txBody>
      </p:sp>
    </p:spTree>
    <p:extLst>
      <p:ext uri="{BB962C8B-B14F-4D97-AF65-F5344CB8AC3E}">
        <p14:creationId xmlns:p14="http://schemas.microsoft.com/office/powerpoint/2010/main" val="295635861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0298418"/>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93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521183852"/>
      </p:ext>
    </p:extLst>
  </p:cSld>
  <p:clrMap bg1="lt1" tx1="dk1" bg2="dk2"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4188700723"/>
      </p:ext>
    </p:extLst>
  </p:cSld>
  <p:clrMap bg1="lt1" tx1="dk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59400851"/>
      </p:ext>
    </p:extLst>
  </p:cSld>
  <p:clrMap bg1="lt1" tx1="dk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 id="2147483996" r:id="rId24"/>
    <p:sldLayoutId id="2147483997" r:id="rId25"/>
    <p:sldLayoutId id="2147483998" r:id="rId26"/>
    <p:sldLayoutId id="21474839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83529455"/>
      </p:ext>
    </p:extLst>
  </p:cSld>
  <p:clrMap bg1="lt1" tx1="dk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3.png"/><Relationship Id="rId2" Type="http://schemas.openxmlformats.org/officeDocument/2006/relationships/diagramData" Target="../diagrams/data12.xml"/><Relationship Id="rId1" Type="http://schemas.openxmlformats.org/officeDocument/2006/relationships/slideLayout" Target="../slideLayouts/slideLayout2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26.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tiff"/></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69.pn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0.xml"/><Relationship Id="rId1" Type="http://schemas.openxmlformats.org/officeDocument/2006/relationships/video" Target="https://www.youtube.com/embed/1xdHZw5_sMw?start=50&amp;feature=oembed" TargetMode="External"/><Relationship Id="rId6" Type="http://schemas.openxmlformats.org/officeDocument/2006/relationships/image" Target="../media/image65.png"/><Relationship Id="rId5" Type="http://schemas.openxmlformats.org/officeDocument/2006/relationships/image" Target="../media/image74.jpeg"/><Relationship Id="rId4" Type="http://schemas.openxmlformats.org/officeDocument/2006/relationships/hyperlink" Target="https://youtu.be/1xdHZw5_sMw?si=NScz3u2Txdvk1oA4&amp;t=50"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ideo" Target="https://www.youtube.com/embed/fcnG1F-lQyA?start=258&amp;feature=oembed" TargetMode="External"/><Relationship Id="rId6" Type="http://schemas.openxmlformats.org/officeDocument/2006/relationships/image" Target="../media/image65.png"/><Relationship Id="rId5" Type="http://schemas.openxmlformats.org/officeDocument/2006/relationships/hyperlink" Target="https://youtu.be/fcnG1F-lQyA?t=258" TargetMode="Externa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image" Target="../media/image76.png"/><Relationship Id="rId4" Type="http://schemas.openxmlformats.org/officeDocument/2006/relationships/diagramLayout" Target="../diagrams/layout19.xml"/><Relationship Id="rId9" Type="http://schemas.openxmlformats.org/officeDocument/2006/relationships/image" Target="../media/image90.sv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8" Type="http://schemas.openxmlformats.org/officeDocument/2006/relationships/hyperlink" Target="https://youtu.be/Cr_s3kzjX-g?t=2" TargetMode="External"/><Relationship Id="rId13" Type="http://schemas.openxmlformats.org/officeDocument/2006/relationships/image" Target="../media/image96.jpeg"/><Relationship Id="rId3" Type="http://schemas.openxmlformats.org/officeDocument/2006/relationships/video" Target="https://www.youtube.com/embed/0dcQuyK5Pqg?start=1&amp;feature=oembed" TargetMode="External"/><Relationship Id="rId7" Type="http://schemas.openxmlformats.org/officeDocument/2006/relationships/image" Target="../media/image93.jpeg"/><Relationship Id="rId12" Type="http://schemas.openxmlformats.org/officeDocument/2006/relationships/hyperlink" Target="https://youtu.be/0dcQuyK5Pqg" TargetMode="External"/><Relationship Id="rId2" Type="http://schemas.openxmlformats.org/officeDocument/2006/relationships/video" Target="https://www.youtube.com/embed/ziooxzOF11o?feature=oembed" TargetMode="External"/><Relationship Id="rId1" Type="http://schemas.openxmlformats.org/officeDocument/2006/relationships/video" Target="https://www.youtube.com/embed/Cr_s3kzjX-g?feature=oembed" TargetMode="External"/><Relationship Id="rId6" Type="http://schemas.openxmlformats.org/officeDocument/2006/relationships/notesSlide" Target="../notesSlides/notesSlide41.xml"/><Relationship Id="rId11" Type="http://schemas.openxmlformats.org/officeDocument/2006/relationships/image" Target="../media/image95.jpeg"/><Relationship Id="rId5" Type="http://schemas.openxmlformats.org/officeDocument/2006/relationships/slideLayout" Target="../slideLayouts/slideLayout26.xml"/><Relationship Id="rId10" Type="http://schemas.openxmlformats.org/officeDocument/2006/relationships/hyperlink" Target="https://youtu.be/ziooxzOF11o" TargetMode="External"/><Relationship Id="rId4" Type="http://schemas.openxmlformats.org/officeDocument/2006/relationships/video" Target="https://www.youtube.com/embed/Owj81Q-dBOw?feature=oembed" TargetMode="External"/><Relationship Id="rId9" Type="http://schemas.openxmlformats.org/officeDocument/2006/relationships/image" Target="../media/image94.jpeg"/><Relationship Id="rId1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8" Type="http://schemas.openxmlformats.org/officeDocument/2006/relationships/hyperlink" Target="https://sebacademy.edc.org/florida-classroom-engagement-stratigies" TargetMode="External"/><Relationship Id="rId13" Type="http://schemas.openxmlformats.org/officeDocument/2006/relationships/hyperlink" Target="https://sebacademy.edc.org/tfi-action-plan-template"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www.pbisapps.org/resource/self-assessment-survey" TargetMode="External"/><Relationship Id="rId12" Type="http://schemas.openxmlformats.org/officeDocument/2006/relationships/hyperlink" Target="https://sebacademy.edc.org/tfi-tier-1-quick-check-tip-sheet-scoring"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sebacademy.edc.org/tiered-fidelity-inventory-tfi-manual"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www.youtube.com/watch?v=ucEAcIMkS0c"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opportunities-respond-tip-sheet" TargetMode="External"/><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svg"/></Relationships>
</file>

<file path=ppt/slides/_rels/slide53.xml.rels><?xml version="1.0" encoding="UTF-8" standalone="yes"?>
<Relationships xmlns="http://schemas.openxmlformats.org/package/2006/relationships"><Relationship Id="rId8" Type="http://schemas.openxmlformats.org/officeDocument/2006/relationships/image" Target="../media/image110.tiff"/><Relationship Id="rId3" Type="http://schemas.openxmlformats.org/officeDocument/2006/relationships/image" Target="../media/image105.tiff"/><Relationship Id="rId7" Type="http://schemas.openxmlformats.org/officeDocument/2006/relationships/image" Target="../media/image109.tiff"/><Relationship Id="rId12"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20.xml"/><Relationship Id="rId6" Type="http://schemas.openxmlformats.org/officeDocument/2006/relationships/image" Target="../media/image108.tiff"/><Relationship Id="rId11" Type="http://schemas.openxmlformats.org/officeDocument/2006/relationships/image" Target="../media/image69.png"/><Relationship Id="rId5" Type="http://schemas.openxmlformats.org/officeDocument/2006/relationships/image" Target="../media/image107.tiff"/><Relationship Id="rId10" Type="http://schemas.openxmlformats.org/officeDocument/2006/relationships/image" Target="../media/image112.jpeg"/><Relationship Id="rId4" Type="http://schemas.openxmlformats.org/officeDocument/2006/relationships/image" Target="../media/image106.tiff"/><Relationship Id="rId9" Type="http://schemas.openxmlformats.org/officeDocument/2006/relationships/image" Target="../media/image111.tiff"/></Relationships>
</file>

<file path=ppt/slides/_rels/slide5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slideLayout" Target="../slideLayouts/slideLayout26.xml"/><Relationship Id="rId7" Type="http://schemas.openxmlformats.org/officeDocument/2006/relationships/hyperlink" Target="https://youtu.be/37CTCDTesWA" TargetMode="External"/><Relationship Id="rId2" Type="http://schemas.openxmlformats.org/officeDocument/2006/relationships/video" Target="https://www.youtube.com/embed/g9kyl_WPFhU?start=5&amp;feature=oembed" TargetMode="External"/><Relationship Id="rId1" Type="http://schemas.openxmlformats.org/officeDocument/2006/relationships/video" Target="https://www.youtube.com/embed/37CTCDTesWA?feature=oembed" TargetMode="External"/><Relationship Id="rId6" Type="http://schemas.openxmlformats.org/officeDocument/2006/relationships/image" Target="../media/image113.jpeg"/><Relationship Id="rId5" Type="http://schemas.openxmlformats.org/officeDocument/2006/relationships/hyperlink" Target="https://youtu.be/g9kyl_WPFhU" TargetMode="External"/><Relationship Id="rId4" Type="http://schemas.openxmlformats.org/officeDocument/2006/relationships/notesSlide" Target="../notesSlides/notesSlide47.xml"/><Relationship Id="rId9"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13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9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132.xml"/><Relationship Id="rId4" Type="http://schemas.openxmlformats.org/officeDocument/2006/relationships/image" Target="../media/image12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8.xml"/></Relationships>
</file>

<file path=ppt/slides/_rels/slide6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https://www.youtube.com/embed/ucEAcIMkS0c?feature=oembed" TargetMode="External"/><Relationship Id="rId4" Type="http://schemas.openxmlformats.org/officeDocument/2006/relationships/image" Target="../media/image126.jpeg"/></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0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2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diagramData" Target="../diagrams/data23.xml"/><Relationship Id="rId18" Type="http://schemas.openxmlformats.org/officeDocument/2006/relationships/diagramData" Target="../diagrams/data24.xml"/><Relationship Id="rId3" Type="http://schemas.openxmlformats.org/officeDocument/2006/relationships/diagramData" Target="../diagrams/data21.xml"/><Relationship Id="rId21" Type="http://schemas.openxmlformats.org/officeDocument/2006/relationships/diagramColors" Target="../diagrams/colors24.xml"/><Relationship Id="rId7" Type="http://schemas.microsoft.com/office/2007/relationships/diagramDrawing" Target="../diagrams/drawing21.xml"/><Relationship Id="rId12" Type="http://schemas.microsoft.com/office/2007/relationships/diagramDrawing" Target="../diagrams/drawing22.xml"/><Relationship Id="rId17" Type="http://schemas.microsoft.com/office/2007/relationships/diagramDrawing" Target="../diagrams/drawing23.xml"/><Relationship Id="rId2" Type="http://schemas.openxmlformats.org/officeDocument/2006/relationships/notesSlide" Target="../notesSlides/notesSlide64.xml"/><Relationship Id="rId16" Type="http://schemas.openxmlformats.org/officeDocument/2006/relationships/diagramColors" Target="../diagrams/colors23.xml"/><Relationship Id="rId20" Type="http://schemas.openxmlformats.org/officeDocument/2006/relationships/diagramQuickStyle" Target="../diagrams/quickStyle24.xml"/><Relationship Id="rId1" Type="http://schemas.openxmlformats.org/officeDocument/2006/relationships/slideLayout" Target="../slideLayouts/slideLayout24.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5" Type="http://schemas.openxmlformats.org/officeDocument/2006/relationships/diagramQuickStyle" Target="../diagrams/quickStyle23.xml"/><Relationship Id="rId10" Type="http://schemas.openxmlformats.org/officeDocument/2006/relationships/diagramQuickStyle" Target="../diagrams/quickStyle22.xml"/><Relationship Id="rId19" Type="http://schemas.openxmlformats.org/officeDocument/2006/relationships/diagramLayout" Target="../diagrams/layout24.xml"/><Relationship Id="rId4" Type="http://schemas.openxmlformats.org/officeDocument/2006/relationships/diagramLayout" Target="../diagrams/layout21.xml"/><Relationship Id="rId9" Type="http://schemas.openxmlformats.org/officeDocument/2006/relationships/diagramLayout" Target="../diagrams/layout22.xml"/><Relationship Id="rId14" Type="http://schemas.openxmlformats.org/officeDocument/2006/relationships/diagramLayout" Target="../diagrams/layout23.xml"/><Relationship Id="rId22" Type="http://schemas.microsoft.com/office/2007/relationships/diagramDrawing" Target="../diagrams/drawing24.xml"/></Relationships>
</file>

<file path=ppt/slides/_rels/slide77.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65.xml"/><Relationship Id="rId1" Type="http://schemas.openxmlformats.org/officeDocument/2006/relationships/slideLayout" Target="../slideLayouts/slideLayout21.xml"/><Relationship Id="rId4" Type="http://schemas.openxmlformats.org/officeDocument/2006/relationships/image" Target="../media/image130.tiff"/></Relationships>
</file>

<file path=ppt/slides/_rels/slide7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8.xml"/><Relationship Id="rId5" Type="http://schemas.openxmlformats.org/officeDocument/2006/relationships/image" Target="../media/image21.png"/><Relationship Id="rId4"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hyperlink" Target="https://nepbis.org/wp-content/uploads/2020/08/ib-worksheets-2015-4-9.pdf&#8203;" TargetMode="External"/><Relationship Id="rId2" Type="http://schemas.openxmlformats.org/officeDocument/2006/relationships/notesSlide" Target="../notesSlides/notesSlide68.xml"/><Relationship Id="rId1" Type="http://schemas.openxmlformats.org/officeDocument/2006/relationships/slideLayout" Target="../slideLayouts/slideLayout16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83.xml"/><Relationship Id="rId4" Type="http://schemas.openxmlformats.org/officeDocument/2006/relationships/image" Target="../media/image13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8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4.xml"/><Relationship Id="rId1" Type="http://schemas.openxmlformats.org/officeDocument/2006/relationships/slideLayout" Target="../slideLayouts/slideLayout22.xml"/><Relationship Id="rId6" Type="http://schemas.openxmlformats.org/officeDocument/2006/relationships/image" Target="../media/image137.png"/><Relationship Id="rId5" Type="http://schemas.openxmlformats.org/officeDocument/2006/relationships/image" Target="../media/image140.png"/><Relationship Id="rId4" Type="http://schemas.openxmlformats.org/officeDocument/2006/relationships/image" Target="../media/image139.png"/></Relationships>
</file>

<file path=ppt/slides/_rels/slide8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5.xml"/><Relationship Id="rId1" Type="http://schemas.openxmlformats.org/officeDocument/2006/relationships/slideLayout" Target="../slideLayouts/slideLayout22.xml"/><Relationship Id="rId5" Type="http://schemas.openxmlformats.org/officeDocument/2006/relationships/image" Target="../media/image137.png"/><Relationship Id="rId4" Type="http://schemas.openxmlformats.org/officeDocument/2006/relationships/image" Target="../media/image139.png"/></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77.xml"/><Relationship Id="rId1" Type="http://schemas.openxmlformats.org/officeDocument/2006/relationships/slideLayout" Target="../slideLayouts/slideLayout108.xml"/><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8.xml"/><Relationship Id="rId1" Type="http://schemas.openxmlformats.org/officeDocument/2006/relationships/slideLayout" Target="../slideLayouts/slideLayout102.xml"/><Relationship Id="rId4" Type="http://schemas.openxmlformats.org/officeDocument/2006/relationships/image" Target="../media/image136.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hyperlink" Target="https://sebacademy.edc.org/tfi-action-plan-template" TargetMode="External"/><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2.xml"/><Relationship Id="rId1" Type="http://schemas.openxmlformats.org/officeDocument/2006/relationships/slideLayout" Target="../slideLayouts/slideLayout3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6.xml.rels><?xml version="1.0" encoding="UTF-8" standalone="yes"?>
<Relationships xmlns="http://schemas.openxmlformats.org/package/2006/relationships"><Relationship Id="rId8" Type="http://schemas.openxmlformats.org/officeDocument/2006/relationships/hyperlink" Target="https://sebacademy.edc.org/florida-classroom-engagement-stratigies" TargetMode="External"/><Relationship Id="rId13" Type="http://schemas.openxmlformats.org/officeDocument/2006/relationships/hyperlink" Target="https://sebacademy.edc.org/tfi-action-plan-template" TargetMode="External"/><Relationship Id="rId3" Type="http://schemas.openxmlformats.org/officeDocument/2006/relationships/hyperlink" Target="https://sebacademy.edc.org/supporting-and-responding-students-social-emotional-and-behavioral-needs-classrooms" TargetMode="External"/><Relationship Id="rId7" Type="http://schemas.openxmlformats.org/officeDocument/2006/relationships/hyperlink" Target="http://www.pbisapps.org/resource/self-assessment-survey" TargetMode="External"/><Relationship Id="rId12" Type="http://schemas.openxmlformats.org/officeDocument/2006/relationships/hyperlink" Target="https://sebacademy.edc.org/tfi-tier-1-quick-check-tip-sheet-scoring" TargetMode="External"/><Relationship Id="rId2" Type="http://schemas.openxmlformats.org/officeDocument/2006/relationships/notesSlide" Target="../notesSlides/notesSlide83.xml"/><Relationship Id="rId1" Type="http://schemas.openxmlformats.org/officeDocument/2006/relationships/slideLayout" Target="../slideLayouts/slideLayout21.xml"/><Relationship Id="rId6" Type="http://schemas.openxmlformats.org/officeDocument/2006/relationships/hyperlink" Target="https://sebacademy.edc.org/classroom-management-observation-tool-cmot" TargetMode="External"/><Relationship Id="rId11" Type="http://schemas.openxmlformats.org/officeDocument/2006/relationships/hyperlink" Target="https://sebacademy.edc.org/tiered-fidelity-inventory-tfi-manual" TargetMode="External"/><Relationship Id="rId5" Type="http://schemas.openxmlformats.org/officeDocument/2006/relationships/hyperlink" Target="https://sebacademy.edc.org/classroom-support-systems-brief" TargetMode="External"/><Relationship Id="rId10" Type="http://schemas.openxmlformats.org/officeDocument/2006/relationships/hyperlink" Target="https://www.youtube.com/watch?v=ucEAcIMkS0c" TargetMode="External"/><Relationship Id="rId4" Type="http://schemas.openxmlformats.org/officeDocument/2006/relationships/hyperlink" Target="https://sebacademy.edc.org/supportive-environments-create-classroom-community" TargetMode="External"/><Relationship Id="rId9" Type="http://schemas.openxmlformats.org/officeDocument/2006/relationships/hyperlink" Target="https://sebacademy.edc.org/opportunities-respond-tip-sheet" TargetMode="External"/><Relationship Id="rId14" Type="http://schemas.openxmlformats.org/officeDocument/2006/relationships/image" Target="../media/image11.png"/></Relationships>
</file>

<file path=ppt/slides/_rels/slide9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rgbClr val="5CEF39"/>
                </a:solidFill>
                <a:latin typeface="Arial" panose="020B0604020202020204" pitchFamily="34" charset="0"/>
                <a:cs typeface="Arial" panose="020B0604020202020204" pitchFamily="34" charset="0"/>
              </a:rPr>
              <a:t>Year 2:  January 2025</a:t>
            </a:r>
            <a:endParaRPr lang="en-US" sz="4267" dirty="0">
              <a:solidFill>
                <a:srgbClr val="5CEF39"/>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222388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D7BB-8340-6646-99C1-6FE9ABEA6743}"/>
              </a:ext>
            </a:extLst>
          </p:cNvPr>
          <p:cNvSpPr>
            <a:spLocks noGrp="1"/>
          </p:cNvSpPr>
          <p:nvPr>
            <p:ph type="title"/>
          </p:nvPr>
        </p:nvSpPr>
        <p:spPr>
          <a:xfrm>
            <a:off x="431392" y="1508779"/>
            <a:ext cx="4746794" cy="3840442"/>
          </a:xfrm>
        </p:spPr>
        <p:txBody>
          <a:bodyPr/>
          <a:lstStyle/>
          <a:p>
            <a:r>
              <a:rPr lang="en-US" sz="3200" b="0" dirty="0">
                <a:solidFill>
                  <a:schemeClr val="bg1"/>
                </a:solidFill>
              </a:rPr>
              <a:t>Before we can effectively encourage or discourage behavior, </a:t>
            </a:r>
            <a:br>
              <a:rPr lang="en-US" sz="3200" b="0" dirty="0">
                <a:solidFill>
                  <a:schemeClr val="bg1"/>
                </a:solidFill>
              </a:rPr>
            </a:br>
            <a:r>
              <a:rPr lang="en-US" sz="3200" b="0" dirty="0">
                <a:solidFill>
                  <a:schemeClr val="bg1"/>
                </a:solidFill>
              </a:rPr>
              <a:t>we need to understand why behavior happens AND how to identify why the behavior is continuing!</a:t>
            </a:r>
          </a:p>
        </p:txBody>
      </p:sp>
      <p:pic>
        <p:nvPicPr>
          <p:cNvPr id="5" name="Picture 2" descr="Amazon.com : Dairy Queen Scream - Funny Happy Father&amp;#39;s Day Greeting Card  with Envelope (4.63 x 6.75 Inch) - Ice Cream and Kids, Fathers Day Note  Card for Dad, Men - Cute">
            <a:extLst>
              <a:ext uri="{FF2B5EF4-FFF2-40B4-BE49-F238E27FC236}">
                <a16:creationId xmlns:a16="http://schemas.microsoft.com/office/drawing/2014/main" id="{B008E6E6-D9BB-5C49-86CD-995BC1BF54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69452" y="671051"/>
            <a:ext cx="4722813" cy="55158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23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1778" y="190500"/>
            <a:ext cx="4794971" cy="6630888"/>
          </a:xfrm>
        </p:spPr>
        <p:style>
          <a:lnRef idx="2">
            <a:schemeClr val="accent2"/>
          </a:lnRef>
          <a:fillRef idx="1">
            <a:schemeClr val="lt1"/>
          </a:fillRef>
          <a:effectRef idx="0">
            <a:schemeClr val="accent2"/>
          </a:effectRef>
          <a:fontRef idx="minor">
            <a:schemeClr val="dk1"/>
          </a:fontRef>
        </p:style>
        <p:txBody>
          <a:bodyPr>
            <a:noAutofit/>
          </a:bodyPr>
          <a:lstStyle/>
          <a:p>
            <a:pPr marL="169329" indent="0">
              <a:spcAft>
                <a:spcPts val="1200"/>
              </a:spcAft>
              <a:buNone/>
            </a:pPr>
            <a:r>
              <a:rPr lang="en-US" sz="2600" dirty="0">
                <a:solidFill>
                  <a:schemeClr val="accent6">
                    <a:lumMod val="50000"/>
                  </a:schemeClr>
                </a:solidFill>
                <a:latin typeface="+mn-lt"/>
              </a:rPr>
              <a:t>A basic understanding of the science of behavior change: </a:t>
            </a:r>
          </a:p>
          <a:p>
            <a:pPr>
              <a:spcAft>
                <a:spcPts val="1200"/>
              </a:spcAft>
            </a:pPr>
            <a:r>
              <a:rPr lang="en-US" sz="2600" dirty="0">
                <a:solidFill>
                  <a:schemeClr val="accent6">
                    <a:lumMod val="50000"/>
                  </a:schemeClr>
                </a:solidFill>
                <a:latin typeface="+mn-lt"/>
              </a:rPr>
              <a:t>Gives us tools to observe, measure, teach, and correct behaviors </a:t>
            </a:r>
            <a:r>
              <a:rPr lang="en-US" sz="2600" b="1" u="sng" dirty="0">
                <a:solidFill>
                  <a:schemeClr val="accent6">
                    <a:lumMod val="50000"/>
                  </a:schemeClr>
                </a:solidFill>
                <a:latin typeface="+mn-lt"/>
              </a:rPr>
              <a:t>effectively</a:t>
            </a:r>
            <a:r>
              <a:rPr lang="en-US" sz="2600" dirty="0">
                <a:solidFill>
                  <a:schemeClr val="accent6">
                    <a:lumMod val="50000"/>
                  </a:schemeClr>
                </a:solidFill>
                <a:latin typeface="+mn-lt"/>
              </a:rPr>
              <a:t> and </a:t>
            </a:r>
            <a:r>
              <a:rPr lang="en-US" sz="2600" b="1" u="sng" dirty="0">
                <a:solidFill>
                  <a:schemeClr val="accent6">
                    <a:lumMod val="50000"/>
                  </a:schemeClr>
                </a:solidFill>
                <a:latin typeface="+mn-lt"/>
              </a:rPr>
              <a:t>efficiently</a:t>
            </a:r>
            <a:r>
              <a:rPr lang="en-US" sz="2600" dirty="0">
                <a:solidFill>
                  <a:schemeClr val="accent6">
                    <a:lumMod val="50000"/>
                  </a:schemeClr>
                </a:solidFill>
                <a:latin typeface="+mn-lt"/>
              </a:rPr>
              <a:t>.</a:t>
            </a:r>
          </a:p>
          <a:p>
            <a:pPr>
              <a:spcAft>
                <a:spcPts val="1200"/>
              </a:spcAft>
            </a:pPr>
            <a:r>
              <a:rPr lang="en-US" sz="2600" dirty="0">
                <a:solidFill>
                  <a:schemeClr val="accent6">
                    <a:lumMod val="50000"/>
                  </a:schemeClr>
                </a:solidFill>
                <a:latin typeface="+mn-lt"/>
              </a:rPr>
              <a:t>Moves us away from perceptions, opinions, and assumptions about motivations or intentions</a:t>
            </a:r>
          </a:p>
          <a:p>
            <a:pPr>
              <a:spcAft>
                <a:spcPts val="1200"/>
              </a:spcAft>
            </a:pPr>
            <a:r>
              <a:rPr lang="en-US" sz="2600" dirty="0">
                <a:solidFill>
                  <a:schemeClr val="accent6">
                    <a:lumMod val="50000"/>
                  </a:schemeClr>
                </a:solidFill>
                <a:latin typeface="+mn-lt"/>
              </a:rPr>
              <a:t>Shares the following assumptions (see right)</a:t>
            </a:r>
          </a:p>
        </p:txBody>
      </p:sp>
      <p:graphicFrame>
        <p:nvGraphicFramePr>
          <p:cNvPr id="10" name="Diagram 9">
            <a:extLst>
              <a:ext uri="{FF2B5EF4-FFF2-40B4-BE49-F238E27FC236}">
                <a16:creationId xmlns:a16="http://schemas.microsoft.com/office/drawing/2014/main" id="{C8E0D0EB-75AD-9B40-8487-5DA722C5E95C}"/>
              </a:ext>
            </a:extLst>
          </p:cNvPr>
          <p:cNvGraphicFramePr/>
          <p:nvPr/>
        </p:nvGraphicFramePr>
        <p:xfrm>
          <a:off x="5242561" y="190500"/>
          <a:ext cx="675338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7">
            <a:extLst>
              <a:ext uri="{FF2B5EF4-FFF2-40B4-BE49-F238E27FC236}">
                <a16:creationId xmlns:a16="http://schemas.microsoft.com/office/drawing/2014/main" id="{1C9FB740-2FE7-2E48-9E71-1D7251B8A590}"/>
              </a:ext>
            </a:extLst>
          </p:cNvPr>
          <p:cNvSpPr txBox="1">
            <a:spLocks noChangeArrowheads="1"/>
          </p:cNvSpPr>
          <p:nvPr/>
        </p:nvSpPr>
        <p:spPr bwMode="auto">
          <a:xfrm>
            <a:off x="2593538" y="6513611"/>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(Colvin &amp; Sugai, 1989)</a:t>
            </a:r>
          </a:p>
        </p:txBody>
      </p:sp>
    </p:spTree>
    <p:extLst>
      <p:ext uri="{BB962C8B-B14F-4D97-AF65-F5344CB8AC3E}">
        <p14:creationId xmlns:p14="http://schemas.microsoft.com/office/powerpoint/2010/main" val="373350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3BD6D315-ACFA-0041-A804-352B8169D5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A4FEA85-6722-CF44-BC65-549EF23DF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C359A428-A356-6941-BF0B-E936277F3D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23272C58-DAE8-7848-850B-6255C7F693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CDD1949F-6312-C54E-8A66-9AD01A02702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B4E428A4-77C3-BE48-94A4-333F3639B5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7441531" cy="845600"/>
          </a:xfrm>
        </p:spPr>
        <p:txBody>
          <a:bodyPr/>
          <a:lstStyle/>
          <a:p>
            <a:pPr algn="l"/>
            <a:r>
              <a:rPr lang="en-US" dirty="0">
                <a:solidFill>
                  <a:schemeClr val="bg1"/>
                </a:solidFill>
              </a:rPr>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57200" marR="0" lvl="0" indent="-317500" algn="l" defTabSz="914400" rtl="0" eaLnBrk="1" fontAlgn="auto" latinLnBrk="0" hangingPunct="1">
              <a:lnSpc>
                <a:spcPct val="100000"/>
              </a:lnSpc>
              <a:spcBef>
                <a:spcPts val="0"/>
              </a:spcBef>
              <a:spcAft>
                <a:spcPts val="0"/>
              </a:spcAft>
              <a:buClr>
                <a:srgbClr val="FFFFFF"/>
              </a:buClr>
              <a:buSzPts val="1400"/>
              <a:buFontTx/>
              <a:buNone/>
              <a:tabLst/>
              <a:defRPr/>
            </a:pPr>
            <a:r>
              <a:rPr kumimoji="0" lang="en-US" sz="32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	“Function” </a:t>
            </a:r>
            <a:r>
              <a:rPr kumimoji="0" lang="en-US" sz="3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ind Vadodara"/>
              </a:rPr>
              <a:t>= outcome, result, purpose, consequence</a:t>
            </a:r>
          </a:p>
        </p:txBody>
      </p:sp>
    </p:spTree>
    <p:extLst>
      <p:ext uri="{BB962C8B-B14F-4D97-AF65-F5344CB8AC3E}">
        <p14:creationId xmlns:p14="http://schemas.microsoft.com/office/powerpoint/2010/main" val="1080427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EFDE71-570E-724D-A79F-AC41240C0004}"/>
              </a:ext>
            </a:extLst>
          </p:cNvPr>
          <p:cNvSpPr>
            <a:spLocks noGrp="1"/>
          </p:cNvSpPr>
          <p:nvPr>
            <p:ph type="title"/>
          </p:nvPr>
        </p:nvSpPr>
        <p:spPr>
          <a:xfrm>
            <a:off x="208915" y="203991"/>
            <a:ext cx="9378000" cy="845600"/>
          </a:xfrm>
        </p:spPr>
        <p:txBody>
          <a:bodyPr/>
          <a:lstStyle/>
          <a:p>
            <a:r>
              <a:rPr lang="en-US" dirty="0"/>
              <a:t>What's the function?</a:t>
            </a:r>
          </a:p>
        </p:txBody>
      </p:sp>
      <p:pic>
        <p:nvPicPr>
          <p:cNvPr id="5" name="Picture 4">
            <a:extLst>
              <a:ext uri="{FF2B5EF4-FFF2-40B4-BE49-F238E27FC236}">
                <a16:creationId xmlns:a16="http://schemas.microsoft.com/office/drawing/2014/main" id="{4576E5D3-D578-F446-9A6B-D14E8AD2F3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5905" y="3715655"/>
            <a:ext cx="5333224" cy="2938353"/>
          </a:xfrm>
          <a:prstGeom prst="rect">
            <a:avLst/>
          </a:prstGeom>
          <a:ln w="19050">
            <a:solidFill>
              <a:schemeClr val="bg2"/>
            </a:solidFill>
          </a:ln>
        </p:spPr>
      </p:pic>
      <p:pic>
        <p:nvPicPr>
          <p:cNvPr id="6" name="Picture 5">
            <a:extLst>
              <a:ext uri="{FF2B5EF4-FFF2-40B4-BE49-F238E27FC236}">
                <a16:creationId xmlns:a16="http://schemas.microsoft.com/office/drawing/2014/main" id="{3814B8AD-CB7A-8745-A202-3DDC234CA0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35617" y="3715655"/>
            <a:ext cx="3220288" cy="2938353"/>
          </a:xfrm>
          <a:prstGeom prst="rect">
            <a:avLst/>
          </a:prstGeom>
          <a:ln w="19050">
            <a:solidFill>
              <a:schemeClr val="bg2"/>
            </a:solidFill>
          </a:ln>
        </p:spPr>
      </p:pic>
      <p:pic>
        <p:nvPicPr>
          <p:cNvPr id="9" name="Picture 8">
            <a:extLst>
              <a:ext uri="{FF2B5EF4-FFF2-40B4-BE49-F238E27FC236}">
                <a16:creationId xmlns:a16="http://schemas.microsoft.com/office/drawing/2014/main" id="{5C9BD004-F4F9-DF46-A017-DB09366B73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84701" y="1065620"/>
            <a:ext cx="5004428" cy="2634006"/>
          </a:xfrm>
          <a:prstGeom prst="rect">
            <a:avLst/>
          </a:prstGeom>
          <a:ln w="19050">
            <a:solidFill>
              <a:schemeClr val="bg2"/>
            </a:solidFill>
          </a:ln>
        </p:spPr>
      </p:pic>
      <p:pic>
        <p:nvPicPr>
          <p:cNvPr id="10" name="Picture 9">
            <a:extLst>
              <a:ext uri="{FF2B5EF4-FFF2-40B4-BE49-F238E27FC236}">
                <a16:creationId xmlns:a16="http://schemas.microsoft.com/office/drawing/2014/main" id="{BFD5113F-754A-A04A-84B0-D87BF1E0263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53487" y="1065620"/>
            <a:ext cx="3731214" cy="2634006"/>
          </a:xfrm>
          <a:prstGeom prst="rect">
            <a:avLst/>
          </a:prstGeom>
          <a:ln w="19050">
            <a:solidFill>
              <a:schemeClr val="bg2"/>
            </a:solidFill>
          </a:ln>
        </p:spPr>
      </p:pic>
      <p:pic>
        <p:nvPicPr>
          <p:cNvPr id="11" name="Picture 10">
            <a:extLst>
              <a:ext uri="{FF2B5EF4-FFF2-40B4-BE49-F238E27FC236}">
                <a16:creationId xmlns:a16="http://schemas.microsoft.com/office/drawing/2014/main" id="{8593795D-66F4-4140-8B9F-9B22771B24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639" y="1065621"/>
            <a:ext cx="3298610" cy="2634006"/>
          </a:xfrm>
          <a:prstGeom prst="rect">
            <a:avLst/>
          </a:prstGeom>
          <a:ln w="19050">
            <a:solidFill>
              <a:schemeClr val="bg2"/>
            </a:solidFill>
          </a:ln>
        </p:spPr>
      </p:pic>
      <p:pic>
        <p:nvPicPr>
          <p:cNvPr id="7" name="Picture 6">
            <a:extLst>
              <a:ext uri="{FF2B5EF4-FFF2-40B4-BE49-F238E27FC236}">
                <a16:creationId xmlns:a16="http://schemas.microsoft.com/office/drawing/2014/main" id="{0C6FAE7B-49BC-5047-A104-14927D71E16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9639" y="3715656"/>
            <a:ext cx="3510464" cy="2938352"/>
          </a:xfrm>
          <a:prstGeom prst="rect">
            <a:avLst/>
          </a:prstGeom>
          <a:ln w="19050">
            <a:solidFill>
              <a:schemeClr val="bg2"/>
            </a:solidFill>
          </a:ln>
        </p:spPr>
      </p:pic>
      <p:pic>
        <p:nvPicPr>
          <p:cNvPr id="4" name="Picture 3">
            <a:extLst>
              <a:ext uri="{FF2B5EF4-FFF2-40B4-BE49-F238E27FC236}">
                <a16:creationId xmlns:a16="http://schemas.microsoft.com/office/drawing/2014/main" id="{74DBD18D-69C6-134C-A88A-AC923CD879B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1421162">
            <a:off x="9354" y="6456656"/>
            <a:ext cx="3510464" cy="451101"/>
          </a:xfrm>
          <a:prstGeom prst="rect">
            <a:avLst/>
          </a:prstGeom>
        </p:spPr>
      </p:pic>
    </p:spTree>
    <p:extLst>
      <p:ext uri="{BB962C8B-B14F-4D97-AF65-F5344CB8AC3E}">
        <p14:creationId xmlns:p14="http://schemas.microsoft.com/office/powerpoint/2010/main" val="3992618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66B6B995-2B6D-0303-BB1F-C67F7232E02F}"/>
              </a:ext>
            </a:extLst>
          </p:cNvPr>
          <p:cNvSpPr>
            <a:spLocks noGrp="1"/>
          </p:cNvSpPr>
          <p:nvPr>
            <p:ph type="subTitle" idx="1"/>
          </p:nvPr>
        </p:nvSpPr>
        <p:spPr/>
        <p:txBody>
          <a:bodyPr/>
          <a:lstStyle/>
          <a:p>
            <a:endParaRPr lang="en-US"/>
          </a:p>
        </p:txBody>
      </p:sp>
      <p:sp>
        <p:nvSpPr>
          <p:cNvPr id="7" name="Title 6">
            <a:extLst>
              <a:ext uri="{FF2B5EF4-FFF2-40B4-BE49-F238E27FC236}">
                <a16:creationId xmlns:a16="http://schemas.microsoft.com/office/drawing/2014/main" id="{EE5B854F-3FF3-0C3E-4B13-070BDEEFEF1D}"/>
              </a:ext>
            </a:extLst>
          </p:cNvPr>
          <p:cNvSpPr>
            <a:spLocks noGrp="1"/>
          </p:cNvSpPr>
          <p:nvPr>
            <p:ph type="title"/>
          </p:nvPr>
        </p:nvSpPr>
        <p:spPr>
          <a:xfrm>
            <a:off x="707841" y="2319709"/>
            <a:ext cx="4149552" cy="845600"/>
          </a:xfrm>
        </p:spPr>
        <p:txBody>
          <a:bodyPr wrap="square" anchor="t">
            <a:noAutofit/>
          </a:bodyPr>
          <a:lstStyle/>
          <a:p>
            <a:r>
              <a:rPr lang="en-US" dirty="0"/>
              <a:t>What's the function?</a:t>
            </a:r>
          </a:p>
        </p:txBody>
      </p:sp>
      <p:pic>
        <p:nvPicPr>
          <p:cNvPr id="3" name="Picture 2"/>
          <p:cNvPicPr>
            <a:picLocks noChangeAspect="1"/>
          </p:cNvPicPr>
          <p:nvPr/>
        </p:nvPicPr>
        <p:blipFill>
          <a:blip r:embed="rId3"/>
          <a:stretch/>
        </p:blipFill>
        <p:spPr>
          <a:xfrm>
            <a:off x="4762312" y="404553"/>
            <a:ext cx="4685191" cy="6164727"/>
          </a:xfrm>
          <a:prstGeom prst="rect">
            <a:avLst/>
          </a:prstGeom>
          <a:noFill/>
        </p:spPr>
      </p:pic>
    </p:spTree>
    <p:extLst>
      <p:ext uri="{BB962C8B-B14F-4D97-AF65-F5344CB8AC3E}">
        <p14:creationId xmlns:p14="http://schemas.microsoft.com/office/powerpoint/2010/main" val="1918189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80" y="211389"/>
            <a:ext cx="9378000" cy="845600"/>
          </a:xfrm>
          <a:solidFill>
            <a:srgbClr val="FFFFFF"/>
          </a:solidFill>
        </p:spPr>
        <p:txBody>
          <a:bodyPr/>
          <a:lstStyle/>
          <a:p>
            <a:pPr eaLnBrk="1" hangingPunct="1"/>
            <a:r>
              <a:rPr lang="en-US" sz="3400" dirty="0"/>
              <a:t>Non-examples of Function-Based Approach</a:t>
            </a:r>
          </a:p>
        </p:txBody>
      </p:sp>
      <p:pic>
        <p:nvPicPr>
          <p:cNvPr id="6" name="Picture 5">
            <a:extLst>
              <a:ext uri="{FF2B5EF4-FFF2-40B4-BE49-F238E27FC236}">
                <a16:creationId xmlns:a16="http://schemas.microsoft.com/office/drawing/2014/main" id="{03C84FEE-42A8-7E4F-BBA2-8242D08708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28231" y="5768611"/>
            <a:ext cx="1135955" cy="1089389"/>
          </a:xfrm>
          <a:prstGeom prst="ellipse">
            <a:avLst/>
          </a:prstGeom>
          <a:ln w="19050">
            <a:solidFill>
              <a:schemeClr val="accent2">
                <a:lumMod val="50000"/>
              </a:schemeClr>
            </a:solidFill>
          </a:ln>
        </p:spPr>
      </p:pic>
      <p:sp>
        <p:nvSpPr>
          <p:cNvPr id="4" name="Rounded Rectangular Callout 3">
            <a:extLst>
              <a:ext uri="{FF2B5EF4-FFF2-40B4-BE49-F238E27FC236}">
                <a16:creationId xmlns:a16="http://schemas.microsoft.com/office/drawing/2014/main" id="{E0C23DB7-F158-DD40-A6DF-C72E22752B19}"/>
              </a:ext>
            </a:extLst>
          </p:cNvPr>
          <p:cNvSpPr/>
          <p:nvPr/>
        </p:nvSpPr>
        <p:spPr>
          <a:xfrm>
            <a:off x="127814" y="1113557"/>
            <a:ext cx="4875150" cy="1727681"/>
          </a:xfrm>
          <a:prstGeom prst="wedgeRoundRectCallout">
            <a:avLst>
              <a:gd name="adj1" fmla="val -7051"/>
              <a:gd name="adj2" fmla="val 80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“Lantana, you skipped 2 school days, so we’re going to suspend you for 2 more.”</a:t>
            </a:r>
          </a:p>
        </p:txBody>
      </p:sp>
      <p:sp>
        <p:nvSpPr>
          <p:cNvPr id="7" name="Rounded Rectangular Callout 6">
            <a:extLst>
              <a:ext uri="{FF2B5EF4-FFF2-40B4-BE49-F238E27FC236}">
                <a16:creationId xmlns:a16="http://schemas.microsoft.com/office/drawing/2014/main" id="{443F8377-CCE8-4344-8EBB-44A23CDED942}"/>
              </a:ext>
            </a:extLst>
          </p:cNvPr>
          <p:cNvSpPr/>
          <p:nvPr/>
        </p:nvSpPr>
        <p:spPr>
          <a:xfrm>
            <a:off x="5871681" y="1301034"/>
            <a:ext cx="4688378" cy="1727682"/>
          </a:xfrm>
          <a:prstGeom prst="wedgeRoundRectCallout">
            <a:avLst>
              <a:gd name="adj1" fmla="val 3689"/>
              <a:gd name="adj2" fmla="val 971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“Phebe, I’m taking your book away because you obviously aren’t ready to learn.”</a:t>
            </a: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9" name="Rounded Rectangular Callout 8">
            <a:extLst>
              <a:ext uri="{FF2B5EF4-FFF2-40B4-BE49-F238E27FC236}">
                <a16:creationId xmlns:a16="http://schemas.microsoft.com/office/drawing/2014/main" id="{FB3E9B3C-45C0-1E4C-A5B5-B37BBEB40239}"/>
              </a:ext>
            </a:extLst>
          </p:cNvPr>
          <p:cNvSpPr/>
          <p:nvPr/>
        </p:nvSpPr>
        <p:spPr>
          <a:xfrm>
            <a:off x="2031145" y="3597218"/>
            <a:ext cx="6184725" cy="1970334"/>
          </a:xfrm>
          <a:prstGeom prst="wedgeRoundRectCallout">
            <a:avLst>
              <a:gd name="adj1" fmla="val -36170"/>
              <a:gd name="adj2" fmla="val 762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457200" marR="0" lvl="1"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“You want my attention?! I’ll show you attention…</a:t>
            </a:r>
          </a:p>
          <a:p>
            <a:pPr marL="457200" marR="0" lvl="1" indent="0" algn="ct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a:ln>
                  <a:noFill/>
                </a:ln>
                <a:solidFill>
                  <a:srgbClr val="292C73">
                    <a:lumMod val="50000"/>
                  </a:srgbClr>
                </a:solidFill>
                <a:effectLst/>
                <a:uLnTx/>
                <a:uFillTx/>
                <a:latin typeface="Arial"/>
                <a:ea typeface="+mn-ea"/>
                <a:cs typeface="+mn-cs"/>
              </a:rPr>
              <a:t>let’s take a walk down to the office &amp; have a little chat with the principal.”</a:t>
            </a:r>
          </a:p>
        </p:txBody>
      </p:sp>
      <p:sp>
        <p:nvSpPr>
          <p:cNvPr id="10" name="Cloud Callout 9">
            <a:extLst>
              <a:ext uri="{FF2B5EF4-FFF2-40B4-BE49-F238E27FC236}">
                <a16:creationId xmlns:a16="http://schemas.microsoft.com/office/drawing/2014/main" id="{AE7161AA-1290-364E-9F5C-4730674F0D3F}"/>
              </a:ext>
            </a:extLst>
          </p:cNvPr>
          <p:cNvSpPr/>
          <p:nvPr/>
        </p:nvSpPr>
        <p:spPr>
          <a:xfrm>
            <a:off x="8215870" y="2862628"/>
            <a:ext cx="4557635" cy="34606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Why are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Arial"/>
                <a:ea typeface="+mn-ea"/>
                <a:cs typeface="+mn-cs"/>
              </a:rPr>
              <a:t>NON-examples </a:t>
            </a:r>
            <a:r>
              <a:rPr kumimoji="0" lang="en-US" sz="2800" b="0" i="0" u="none" strike="noStrike" kern="1200" cap="none" spc="0" normalizeH="0" baseline="0" noProof="0" dirty="0">
                <a:ln>
                  <a:noFill/>
                </a:ln>
                <a:solidFill>
                  <a:srgbClr val="0D0F41"/>
                </a:solidFill>
                <a:effectLst/>
                <a:uLnTx/>
                <a:uFillTx/>
                <a:latin typeface="Arial"/>
                <a:ea typeface="+mn-ea"/>
                <a:cs typeface="+mn-cs"/>
              </a:rPr>
              <a:t>of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function-based approach?</a:t>
            </a:r>
          </a:p>
        </p:txBody>
      </p:sp>
    </p:spTree>
    <p:extLst>
      <p:ext uri="{BB962C8B-B14F-4D97-AF65-F5344CB8AC3E}">
        <p14:creationId xmlns:p14="http://schemas.microsoft.com/office/powerpoint/2010/main" val="17356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88423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232475" y="5562600"/>
            <a:ext cx="12600122" cy="1295400"/>
          </a:xfrm>
          <a:prstGeom prst="roundRect">
            <a:avLst>
              <a:gd name="adj" fmla="val 16667"/>
            </a:avLst>
          </a:prstGeom>
          <a:solidFill>
            <a:srgbClr val="CBE3E9"/>
          </a:solidFill>
          <a:ln>
            <a:noFill/>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Based on observing patterns across 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we can infer the probable function of behavior.</a:t>
            </a:r>
          </a:p>
        </p:txBody>
      </p:sp>
      <p:sp>
        <p:nvSpPr>
          <p:cNvPr id="6" name="Rounded Rectangle 5"/>
          <p:cNvSpPr/>
          <p:nvPr/>
        </p:nvSpPr>
        <p:spPr>
          <a:xfrm>
            <a:off x="1981200" y="1676400"/>
            <a:ext cx="2667000" cy="457200"/>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Antecedent</a:t>
            </a:r>
          </a:p>
        </p:txBody>
      </p:sp>
      <p:sp>
        <p:nvSpPr>
          <p:cNvPr id="7" name="Rounded Rectangle 6"/>
          <p:cNvSpPr/>
          <p:nvPr/>
        </p:nvSpPr>
        <p:spPr>
          <a:xfrm>
            <a:off x="4800600" y="1676400"/>
            <a:ext cx="2667000" cy="457200"/>
          </a:xfrm>
          <a:prstGeom prst="roundRect">
            <a:avLst/>
          </a:prstGeom>
          <a:solidFill>
            <a:schemeClr val="tx1">
              <a:lumMod val="75000"/>
              <a:lumOff val="2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Behavior</a:t>
            </a:r>
          </a:p>
        </p:txBody>
      </p:sp>
      <p:sp>
        <p:nvSpPr>
          <p:cNvPr id="8" name="Rounded Rectangle 7"/>
          <p:cNvSpPr/>
          <p:nvPr/>
        </p:nvSpPr>
        <p:spPr>
          <a:xfrm>
            <a:off x="7543800" y="1676400"/>
            <a:ext cx="2667000" cy="457200"/>
          </a:xfrm>
          <a:prstGeom prst="roundRect">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9216C2D8-6258-BE42-BC90-76B3F3C44CDB}"/>
              </a:ext>
            </a:extLst>
          </p:cNvPr>
          <p:cNvSpPr>
            <a:spLocks noGrp="1"/>
          </p:cNvSpPr>
          <p:nvPr>
            <p:ph type="title"/>
          </p:nvPr>
        </p:nvSpPr>
        <p:spPr>
          <a:xfrm>
            <a:off x="264366" y="304800"/>
            <a:ext cx="7441531" cy="845600"/>
          </a:xfrm>
        </p:spPr>
        <p:txBody>
          <a:bodyPr/>
          <a:lstStyle/>
          <a:p>
            <a:pPr algn="l"/>
            <a:r>
              <a:rPr lang="en-US" dirty="0">
                <a:solidFill>
                  <a:schemeClr val="bg1"/>
                </a:solidFill>
              </a:rPr>
              <a:t>BUILDING BLOCKS OF BEHAVIOR: Three Term Contingency</a:t>
            </a:r>
          </a:p>
        </p:txBody>
      </p:sp>
    </p:spTree>
    <p:extLst>
      <p:ext uri="{BB962C8B-B14F-4D97-AF65-F5344CB8AC3E}">
        <p14:creationId xmlns:p14="http://schemas.microsoft.com/office/powerpoint/2010/main" val="3229780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7310" y="2168129"/>
          <a:ext cx="8229600"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942060" y="5768612"/>
            <a:ext cx="3810000" cy="849280"/>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6" name="Rounded Rectangle 5"/>
          <p:cNvSpPr>
            <a:spLocks noChangeArrowheads="1"/>
          </p:cNvSpPr>
          <p:nvPr/>
        </p:nvSpPr>
        <p:spPr bwMode="auto">
          <a:xfrm>
            <a:off x="6096000" y="5768612"/>
            <a:ext cx="4114800" cy="849280"/>
          </a:xfrm>
          <a:prstGeom prst="roundRect">
            <a:avLst>
              <a:gd name="adj" fmla="val 16667"/>
            </a:avLst>
          </a:prstGeom>
          <a:solidFill>
            <a:srgbClr val="587D33">
              <a:alpha val="16064"/>
            </a:srgbClr>
          </a:solidFill>
          <a:ln>
            <a:solidFill>
              <a:srgbClr val="587D3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Get/obtain Attention</a:t>
            </a:r>
          </a:p>
        </p:txBody>
      </p:sp>
      <p:sp>
        <p:nvSpPr>
          <p:cNvPr id="7" name="Rounded Rectangle 6"/>
          <p:cNvSpPr/>
          <p:nvPr/>
        </p:nvSpPr>
        <p:spPr>
          <a:xfrm>
            <a:off x="2037309" y="3189130"/>
            <a:ext cx="2677719" cy="14478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8" name="Rounded Rectangle 7"/>
          <p:cNvSpPr/>
          <p:nvPr/>
        </p:nvSpPr>
        <p:spPr>
          <a:xfrm>
            <a:off x="4840249" y="3211910"/>
            <a:ext cx="2609138" cy="1447800"/>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9" name="Rounded Rectangle 8"/>
          <p:cNvSpPr/>
          <p:nvPr/>
        </p:nvSpPr>
        <p:spPr>
          <a:xfrm>
            <a:off x="7574608" y="3211910"/>
            <a:ext cx="2692301" cy="1447800"/>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sp>
        <p:nvSpPr>
          <p:cNvPr id="3" name="Title 2">
            <a:extLst>
              <a:ext uri="{FF2B5EF4-FFF2-40B4-BE49-F238E27FC236}">
                <a16:creationId xmlns:a16="http://schemas.microsoft.com/office/drawing/2014/main" id="{BA536E86-504E-F24D-9974-B7DA36B79E40}"/>
              </a:ext>
            </a:extLst>
          </p:cNvPr>
          <p:cNvSpPr>
            <a:spLocks noGrp="1"/>
          </p:cNvSpPr>
          <p:nvPr>
            <p:ph type="title"/>
          </p:nvPr>
        </p:nvSpPr>
        <p:spPr/>
        <p:txBody>
          <a:bodyPr/>
          <a:lstStyle/>
          <a:p>
            <a:pPr algn="l"/>
            <a:r>
              <a:rPr lang="en-US" dirty="0">
                <a:solidFill>
                  <a:schemeClr val="bg1"/>
                </a:solidFill>
              </a:rPr>
              <a:t>Let's practice...</a:t>
            </a:r>
          </a:p>
        </p:txBody>
      </p:sp>
      <p:sp>
        <p:nvSpPr>
          <p:cNvPr id="13" name="TextBox 12">
            <a:extLst>
              <a:ext uri="{FF2B5EF4-FFF2-40B4-BE49-F238E27FC236}">
                <a16:creationId xmlns:a16="http://schemas.microsoft.com/office/drawing/2014/main" id="{C39ACD34-CB6C-AE49-8233-45B54CD996D8}"/>
              </a:ext>
            </a:extLst>
          </p:cNvPr>
          <p:cNvSpPr txBox="1"/>
          <p:nvPr/>
        </p:nvSpPr>
        <p:spPr>
          <a:xfrm>
            <a:off x="1140511" y="1175642"/>
            <a:ext cx="991097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During teacher lecture, Martha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repeatedly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and loudly calls out (without raising her hand).  Each time, the teacher gives her a look, a redirection, or occasionally calls on her.</a:t>
            </a:r>
          </a:p>
        </p:txBody>
      </p:sp>
      <p:pic>
        <p:nvPicPr>
          <p:cNvPr id="14" name="Picture 13">
            <a:extLst>
              <a:ext uri="{FF2B5EF4-FFF2-40B4-BE49-F238E27FC236}">
                <a16:creationId xmlns:a16="http://schemas.microsoft.com/office/drawing/2014/main" id="{BFF366DF-E303-F74F-B541-20F6CB71A8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88125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199" y="2377758"/>
          <a:ext cx="8229600" cy="353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6695F3F-46D6-8448-9C05-0B53FF2A7E75}"/>
              </a:ext>
            </a:extLst>
          </p:cNvPr>
          <p:cNvSpPr txBox="1"/>
          <p:nvPr/>
        </p:nvSpPr>
        <p:spPr>
          <a:xfrm>
            <a:off x="647101" y="516370"/>
            <a:ext cx="98439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When given a difficult writing assignment Susannah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regularly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throws her pencil down, rips up her paper, and puts her head down.  Her teacher ignores this behavior (and Susannah never completes her assignment).</a:t>
            </a:r>
          </a:p>
        </p:txBody>
      </p:sp>
      <p:sp>
        <p:nvSpPr>
          <p:cNvPr id="14" name="Rounded Rectangle 13">
            <a:extLst>
              <a:ext uri="{FF2B5EF4-FFF2-40B4-BE49-F238E27FC236}">
                <a16:creationId xmlns:a16="http://schemas.microsoft.com/office/drawing/2014/main" id="{6199FAEC-02F2-A341-A3E0-F84189EE998E}"/>
              </a:ext>
            </a:extLst>
          </p:cNvPr>
          <p:cNvSpPr>
            <a:spLocks noChangeArrowheads="1"/>
          </p:cNvSpPr>
          <p:nvPr/>
        </p:nvSpPr>
        <p:spPr bwMode="auto">
          <a:xfrm>
            <a:off x="1942060" y="5913120"/>
            <a:ext cx="3810000" cy="704772"/>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15" name="Rounded Rectangle 14">
            <a:extLst>
              <a:ext uri="{FF2B5EF4-FFF2-40B4-BE49-F238E27FC236}">
                <a16:creationId xmlns:a16="http://schemas.microsoft.com/office/drawing/2014/main" id="{8C0EF1A7-587E-C949-BB87-CF1FA04FF737}"/>
              </a:ext>
            </a:extLst>
          </p:cNvPr>
          <p:cNvSpPr>
            <a:spLocks noChangeArrowheads="1"/>
          </p:cNvSpPr>
          <p:nvPr/>
        </p:nvSpPr>
        <p:spPr bwMode="auto">
          <a:xfrm>
            <a:off x="6135138" y="5913120"/>
            <a:ext cx="4114800" cy="704771"/>
          </a:xfrm>
          <a:prstGeom prst="roundRect">
            <a:avLst>
              <a:gd name="adj" fmla="val 16667"/>
            </a:avLst>
          </a:prstGeom>
          <a:solidFill>
            <a:srgbClr val="881864">
              <a:alpha val="22274"/>
            </a:srgbClr>
          </a:solidFill>
          <a:ln>
            <a:solidFill>
              <a:srgbClr val="881864"/>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Escape task</a:t>
            </a:r>
          </a:p>
        </p:txBody>
      </p:sp>
      <p:sp>
        <p:nvSpPr>
          <p:cNvPr id="16" name="Rounded Rectangle 15">
            <a:extLst>
              <a:ext uri="{FF2B5EF4-FFF2-40B4-BE49-F238E27FC236}">
                <a16:creationId xmlns:a16="http://schemas.microsoft.com/office/drawing/2014/main" id="{DA22F141-3B18-704A-991B-2AED7DCEF39D}"/>
              </a:ext>
            </a:extLst>
          </p:cNvPr>
          <p:cNvSpPr/>
          <p:nvPr/>
        </p:nvSpPr>
        <p:spPr>
          <a:xfrm>
            <a:off x="2232696" y="3398786"/>
            <a:ext cx="2443811" cy="14478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17" name="Rounded Rectangle 16">
            <a:extLst>
              <a:ext uri="{FF2B5EF4-FFF2-40B4-BE49-F238E27FC236}">
                <a16:creationId xmlns:a16="http://schemas.microsoft.com/office/drawing/2014/main" id="{3606685B-636E-EF41-82C3-072DFFC3C0B9}"/>
              </a:ext>
            </a:extLst>
          </p:cNvPr>
          <p:cNvSpPr/>
          <p:nvPr/>
        </p:nvSpPr>
        <p:spPr>
          <a:xfrm>
            <a:off x="4826961" y="3429000"/>
            <a:ext cx="2443811" cy="1447800"/>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18" name="Rounded Rectangle 17">
            <a:extLst>
              <a:ext uri="{FF2B5EF4-FFF2-40B4-BE49-F238E27FC236}">
                <a16:creationId xmlns:a16="http://schemas.microsoft.com/office/drawing/2014/main" id="{8B910139-5447-1049-AD9D-BF6D15DDDA22}"/>
              </a:ext>
            </a:extLst>
          </p:cNvPr>
          <p:cNvSpPr/>
          <p:nvPr/>
        </p:nvSpPr>
        <p:spPr>
          <a:xfrm>
            <a:off x="7403389" y="3398786"/>
            <a:ext cx="2572967" cy="1447800"/>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pic>
        <p:nvPicPr>
          <p:cNvPr id="19" name="Picture 18">
            <a:extLst>
              <a:ext uri="{FF2B5EF4-FFF2-40B4-BE49-F238E27FC236}">
                <a16:creationId xmlns:a16="http://schemas.microsoft.com/office/drawing/2014/main" id="{9E677FFF-FC65-E44E-BCD9-7BC75F87DF8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8046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7"/>
                                        </p:tgtEl>
                                      </p:cBhvr>
                                    </p:animEffect>
                                    <p:set>
                                      <p:cBhvr>
                                        <p:cTn id="12" dur="1" fill="hold">
                                          <p:stCondLst>
                                            <p:cond delay="9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379349" y="1503336"/>
          <a:ext cx="8931346" cy="4209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ounded Rectangle 12">
            <a:extLst>
              <a:ext uri="{FF2B5EF4-FFF2-40B4-BE49-F238E27FC236}">
                <a16:creationId xmlns:a16="http://schemas.microsoft.com/office/drawing/2014/main" id="{B8E57FB7-D553-A343-A45C-EF90F4A2A282}"/>
              </a:ext>
            </a:extLst>
          </p:cNvPr>
          <p:cNvSpPr>
            <a:spLocks noChangeArrowheads="1"/>
          </p:cNvSpPr>
          <p:nvPr/>
        </p:nvSpPr>
        <p:spPr bwMode="auto">
          <a:xfrm>
            <a:off x="897214" y="5886254"/>
            <a:ext cx="3810000" cy="697539"/>
          </a:xfrm>
          <a:prstGeom prst="roundRect">
            <a:avLst>
              <a:gd name="adj" fmla="val 16667"/>
            </a:avLst>
          </a:prstGeom>
          <a:solidFill>
            <a:srgbClr val="CBE3E9"/>
          </a:solidFill>
          <a:ln>
            <a:solidFill>
              <a:schemeClr val="accent5">
                <a:lumMod val="50000"/>
              </a:schemeClr>
            </a:solidFill>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What Function?</a:t>
            </a:r>
          </a:p>
        </p:txBody>
      </p:sp>
      <p:sp>
        <p:nvSpPr>
          <p:cNvPr id="14" name="Rounded Rectangle 13">
            <a:extLst>
              <a:ext uri="{FF2B5EF4-FFF2-40B4-BE49-F238E27FC236}">
                <a16:creationId xmlns:a16="http://schemas.microsoft.com/office/drawing/2014/main" id="{C35F3177-9825-0046-8064-2F5026BA787A}"/>
              </a:ext>
            </a:extLst>
          </p:cNvPr>
          <p:cNvSpPr>
            <a:spLocks noChangeArrowheads="1"/>
          </p:cNvSpPr>
          <p:nvPr/>
        </p:nvSpPr>
        <p:spPr bwMode="auto">
          <a:xfrm>
            <a:off x="4748095" y="5886254"/>
            <a:ext cx="6574709" cy="697540"/>
          </a:xfrm>
          <a:prstGeom prst="roundRect">
            <a:avLst>
              <a:gd name="adj" fmla="val 16667"/>
            </a:avLst>
          </a:prstGeom>
          <a:solidFill>
            <a:srgbClr val="587D33">
              <a:alpha val="21594"/>
            </a:srgbClr>
          </a:solidFill>
          <a:ln>
            <a:solidFill>
              <a:srgbClr val="587D33"/>
            </a:solidFill>
            <a:headEnd/>
            <a:tailEnd/>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Getting access to peers in hallway</a:t>
            </a:r>
          </a:p>
        </p:txBody>
      </p:sp>
      <p:sp>
        <p:nvSpPr>
          <p:cNvPr id="15" name="Rounded Rectangle 14">
            <a:extLst>
              <a:ext uri="{FF2B5EF4-FFF2-40B4-BE49-F238E27FC236}">
                <a16:creationId xmlns:a16="http://schemas.microsoft.com/office/drawing/2014/main" id="{4916C177-62F6-534A-A981-6090B2922379}"/>
              </a:ext>
            </a:extLst>
          </p:cNvPr>
          <p:cNvSpPr/>
          <p:nvPr/>
        </p:nvSpPr>
        <p:spPr>
          <a:xfrm>
            <a:off x="1379348" y="2705100"/>
            <a:ext cx="2805193" cy="174032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Antecedent?</a:t>
            </a:r>
          </a:p>
        </p:txBody>
      </p:sp>
      <p:sp>
        <p:nvSpPr>
          <p:cNvPr id="16" name="Rounded Rectangle 15">
            <a:extLst>
              <a:ext uri="{FF2B5EF4-FFF2-40B4-BE49-F238E27FC236}">
                <a16:creationId xmlns:a16="http://schemas.microsoft.com/office/drawing/2014/main" id="{CC4D9A30-7A40-6E4C-A690-3E3C7A27D02E}"/>
              </a:ext>
            </a:extLst>
          </p:cNvPr>
          <p:cNvSpPr/>
          <p:nvPr/>
        </p:nvSpPr>
        <p:spPr>
          <a:xfrm>
            <a:off x="4511522" y="2705099"/>
            <a:ext cx="2679692" cy="1740325"/>
          </a:xfrm>
          <a:prstGeom prst="roundRect">
            <a:avLst/>
          </a:prstGeom>
          <a:ln w="38100">
            <a:solidFill>
              <a:schemeClr val="tx1">
                <a:lumMod val="75000"/>
                <a:lumOff val="2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Behavior?</a:t>
            </a:r>
          </a:p>
        </p:txBody>
      </p:sp>
      <p:sp>
        <p:nvSpPr>
          <p:cNvPr id="17" name="Rounded Rectangle 16">
            <a:extLst>
              <a:ext uri="{FF2B5EF4-FFF2-40B4-BE49-F238E27FC236}">
                <a16:creationId xmlns:a16="http://schemas.microsoft.com/office/drawing/2014/main" id="{01A895B6-44DB-144B-98FC-64AF3AE4D37B}"/>
              </a:ext>
            </a:extLst>
          </p:cNvPr>
          <p:cNvSpPr/>
          <p:nvPr/>
        </p:nvSpPr>
        <p:spPr>
          <a:xfrm>
            <a:off x="7518195" y="2705100"/>
            <a:ext cx="2805192" cy="1740324"/>
          </a:xfrm>
          <a:prstGeom prst="round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Consequence?</a:t>
            </a:r>
          </a:p>
        </p:txBody>
      </p:sp>
      <p:sp>
        <p:nvSpPr>
          <p:cNvPr id="20" name="TextBox 19">
            <a:extLst>
              <a:ext uri="{FF2B5EF4-FFF2-40B4-BE49-F238E27FC236}">
                <a16:creationId xmlns:a16="http://schemas.microsoft.com/office/drawing/2014/main" id="{0D2400F2-2011-394F-BAF7-2C6D674620DB}"/>
              </a:ext>
            </a:extLst>
          </p:cNvPr>
          <p:cNvSpPr txBox="1"/>
          <p:nvPr/>
        </p:nvSpPr>
        <p:spPr>
          <a:xfrm>
            <a:off x="471717" y="452369"/>
            <a:ext cx="958668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6th grade teacher found that over 30% of the behavioral incident reports coming from her classroom occurred as students were being dismissed from class.</a:t>
            </a:r>
          </a:p>
        </p:txBody>
      </p:sp>
      <p:pic>
        <p:nvPicPr>
          <p:cNvPr id="21" name="Picture 20">
            <a:extLst>
              <a:ext uri="{FF2B5EF4-FFF2-40B4-BE49-F238E27FC236}">
                <a16:creationId xmlns:a16="http://schemas.microsoft.com/office/drawing/2014/main" id="{7D099BB0-D8CD-3047-A4E9-144A79CB641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6039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6"/>
                                        </p:tgtEl>
                                      </p:cBhvr>
                                    </p:animEffect>
                                    <p:set>
                                      <p:cBhvr>
                                        <p:cTn id="12" dur="1" fill="hold">
                                          <p:stCondLst>
                                            <p:cond delay="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7"/>
                                        </p:tgtEl>
                                      </p:cBhvr>
                                    </p:animEffect>
                                    <p:set>
                                      <p:cBhvr>
                                        <p:cTn id="17" dur="1" fill="hold">
                                          <p:stCondLst>
                                            <p:cond delay="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dirty="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dirty="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dirty="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dirty="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dirty="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dirty="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19328703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dirty="0"/>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5796" y="116601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139485" y="5691981"/>
            <a:ext cx="12438739" cy="1185949"/>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We can make simple tweaks to the antecedents, behaviors, and consequences, to prevent, teach, and respond, respectively.</a:t>
            </a:r>
          </a:p>
        </p:txBody>
      </p:sp>
      <p:sp>
        <p:nvSpPr>
          <p:cNvPr id="6" name="Rounded Rectangle 5"/>
          <p:cNvSpPr/>
          <p:nvPr/>
        </p:nvSpPr>
        <p:spPr>
          <a:xfrm>
            <a:off x="2057400" y="2057400"/>
            <a:ext cx="2667000" cy="457200"/>
          </a:xfrm>
          <a:prstGeom prst="roundRect">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Prevent</a:t>
            </a:r>
          </a:p>
        </p:txBody>
      </p:sp>
      <p:sp>
        <p:nvSpPr>
          <p:cNvPr id="7" name="Rounded Rectangle 6"/>
          <p:cNvSpPr/>
          <p:nvPr/>
        </p:nvSpPr>
        <p:spPr>
          <a:xfrm>
            <a:off x="4837184" y="2057400"/>
            <a:ext cx="2667000" cy="457200"/>
          </a:xfrm>
          <a:prstGeom prst="roundRect">
            <a:avLst/>
          </a:prstGeom>
          <a:solidFill>
            <a:schemeClr val="tx1">
              <a:lumMod val="75000"/>
              <a:lumOff val="2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Teach</a:t>
            </a:r>
          </a:p>
        </p:txBody>
      </p:sp>
      <p:sp>
        <p:nvSpPr>
          <p:cNvPr id="8" name="Rounded Rectangle 7"/>
          <p:cNvSpPr/>
          <p:nvPr/>
        </p:nvSpPr>
        <p:spPr>
          <a:xfrm>
            <a:off x="7631647" y="2057400"/>
            <a:ext cx="2667000" cy="457200"/>
          </a:xfrm>
          <a:prstGeom prst="round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srgbClr val="FFFFFF"/>
                </a:solidFill>
                <a:effectLst/>
                <a:uLnTx/>
                <a:uFillTx/>
                <a:latin typeface="Calibri" panose="020F0502020204030204"/>
                <a:ea typeface="+mn-ea"/>
                <a:cs typeface="+mn-cs"/>
              </a:rPr>
              <a:t>Respond</a:t>
            </a:r>
          </a:p>
        </p:txBody>
      </p:sp>
      <p:sp>
        <p:nvSpPr>
          <p:cNvPr id="3" name="Title 2">
            <a:extLst>
              <a:ext uri="{FF2B5EF4-FFF2-40B4-BE49-F238E27FC236}">
                <a16:creationId xmlns:a16="http://schemas.microsoft.com/office/drawing/2014/main" id="{F0F8DABA-4ED6-EE4F-952A-5F2C278893E2}"/>
              </a:ext>
            </a:extLst>
          </p:cNvPr>
          <p:cNvSpPr>
            <a:spLocks noGrp="1"/>
          </p:cNvSpPr>
          <p:nvPr>
            <p:ph type="title"/>
          </p:nvPr>
        </p:nvSpPr>
        <p:spPr>
          <a:xfrm>
            <a:off x="231115" y="160713"/>
            <a:ext cx="9697052" cy="845600"/>
          </a:xfrm>
        </p:spPr>
        <p:txBody>
          <a:bodyPr/>
          <a:lstStyle/>
          <a:p>
            <a:pPr algn="l"/>
            <a:r>
              <a:rPr lang="en-US" dirty="0">
                <a:solidFill>
                  <a:schemeClr val="bg1"/>
                </a:solidFill>
              </a:rPr>
              <a:t>By understanding function, </a:t>
            </a:r>
            <a:br>
              <a:rPr lang="en-US" dirty="0">
                <a:solidFill>
                  <a:schemeClr val="bg1"/>
                </a:solidFill>
              </a:rPr>
            </a:br>
            <a:r>
              <a:rPr lang="en-US" dirty="0">
                <a:solidFill>
                  <a:schemeClr val="bg1"/>
                </a:solidFill>
              </a:rPr>
              <a:t>we can  intervene more effectively.</a:t>
            </a:r>
            <a:br>
              <a:rPr lang="en-US" dirty="0">
                <a:solidFill>
                  <a:schemeClr val="bg1"/>
                </a:solidFill>
              </a:rPr>
            </a:br>
            <a:endParaRPr lang="en-US" dirty="0">
              <a:solidFill>
                <a:schemeClr val="bg1"/>
              </a:solidFill>
            </a:endParaRPr>
          </a:p>
        </p:txBody>
      </p:sp>
      <p:pic>
        <p:nvPicPr>
          <p:cNvPr id="14" name="Picture 13">
            <a:extLst>
              <a:ext uri="{FF2B5EF4-FFF2-40B4-BE49-F238E27FC236}">
                <a16:creationId xmlns:a16="http://schemas.microsoft.com/office/drawing/2014/main" id="{A72D6189-9937-6F4E-8EE2-74F6EEB8C0C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667010" y="6233160"/>
            <a:ext cx="632244" cy="624840"/>
          </a:xfrm>
          <a:prstGeom prst="ellipse">
            <a:avLst/>
          </a:prstGeom>
          <a:ln w="19050">
            <a:solidFill>
              <a:schemeClr val="accent2">
                <a:lumMod val="50000"/>
              </a:schemeClr>
            </a:solidFill>
          </a:ln>
        </p:spPr>
      </p:pic>
    </p:spTree>
    <p:extLst>
      <p:ext uri="{BB962C8B-B14F-4D97-AF65-F5344CB8AC3E}">
        <p14:creationId xmlns:p14="http://schemas.microsoft.com/office/powerpoint/2010/main" val="119828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81200" y="1837064"/>
          <a:ext cx="8229600" cy="4272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981200" y="3144068"/>
            <a:ext cx="2667000" cy="1649788"/>
          </a:xfrm>
          <a:prstGeom prst="roundRect">
            <a:avLst/>
          </a:prstGeom>
          <a:solidFill>
            <a:schemeClr val="bg1"/>
          </a:solidFill>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8" name="Rounded Rectangle 7"/>
          <p:cNvSpPr/>
          <p:nvPr/>
        </p:nvSpPr>
        <p:spPr>
          <a:xfrm>
            <a:off x="4747576" y="3135124"/>
            <a:ext cx="2667000" cy="1658732"/>
          </a:xfrm>
          <a:prstGeom prst="roundRect">
            <a:avLst/>
          </a:prstGeom>
          <a:solidFill>
            <a:schemeClr val="bg1"/>
          </a:solidFill>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9" name="Rounded Rectangle 8"/>
          <p:cNvSpPr/>
          <p:nvPr/>
        </p:nvSpPr>
        <p:spPr>
          <a:xfrm>
            <a:off x="7561881" y="3144068"/>
            <a:ext cx="2667000" cy="1658732"/>
          </a:xfrm>
          <a:prstGeom prst="roundRect">
            <a:avLst/>
          </a:prstGeom>
          <a:solidFill>
            <a:schemeClr val="bg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1" name="Rounded Rectangle 10"/>
          <p:cNvSpPr>
            <a:spLocks noChangeArrowheads="1"/>
          </p:cNvSpPr>
          <p:nvPr/>
        </p:nvSpPr>
        <p:spPr bwMode="auto">
          <a:xfrm>
            <a:off x="-139485" y="5943600"/>
            <a:ext cx="12476136" cy="914400"/>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Simple strategies like this are part of effective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“Tier 1” responses to minor contextually inappropriate behavior.</a:t>
            </a:r>
          </a:p>
        </p:txBody>
      </p:sp>
      <p:sp>
        <p:nvSpPr>
          <p:cNvPr id="12" name="TextBox 11">
            <a:extLst>
              <a:ext uri="{FF2B5EF4-FFF2-40B4-BE49-F238E27FC236}">
                <a16:creationId xmlns:a16="http://schemas.microsoft.com/office/drawing/2014/main" id="{A2C372B9-0A68-924D-8CE8-854538F7E623}"/>
              </a:ext>
            </a:extLst>
          </p:cNvPr>
          <p:cNvSpPr txBox="1"/>
          <p:nvPr/>
        </p:nvSpPr>
        <p:spPr>
          <a:xfrm>
            <a:off x="263929" y="305083"/>
            <a:ext cx="610154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Let’s practice</a:t>
            </a:r>
          </a:p>
        </p:txBody>
      </p:sp>
      <p:sp>
        <p:nvSpPr>
          <p:cNvPr id="13" name="TextBox 12">
            <a:extLst>
              <a:ext uri="{FF2B5EF4-FFF2-40B4-BE49-F238E27FC236}">
                <a16:creationId xmlns:a16="http://schemas.microsoft.com/office/drawing/2014/main" id="{43BBEDA2-822F-9943-8721-0ADC4E5ED178}"/>
              </a:ext>
            </a:extLst>
          </p:cNvPr>
          <p:cNvSpPr txBox="1"/>
          <p:nvPr/>
        </p:nvSpPr>
        <p:spPr>
          <a:xfrm>
            <a:off x="263929" y="951414"/>
            <a:ext cx="1064687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During teacher lecture, Martha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repeatedly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and loudly calls out (without raising her hand).  Each time, the teacher gives her a look, a redirection, or occasionally calls on her.</a:t>
            </a:r>
          </a:p>
        </p:txBody>
      </p:sp>
      <p:pic>
        <p:nvPicPr>
          <p:cNvPr id="15" name="Picture 14">
            <a:extLst>
              <a:ext uri="{FF2B5EF4-FFF2-40B4-BE49-F238E27FC236}">
                <a16:creationId xmlns:a16="http://schemas.microsoft.com/office/drawing/2014/main" id="{432D564F-BC64-A444-B2B6-0909E54310A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83220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508760" y="1971290"/>
          <a:ext cx="9174479" cy="3884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ounded Rectangle 15"/>
          <p:cNvSpPr>
            <a:spLocks noChangeArrowheads="1"/>
          </p:cNvSpPr>
          <p:nvPr/>
        </p:nvSpPr>
        <p:spPr bwMode="auto">
          <a:xfrm>
            <a:off x="-123986" y="5943600"/>
            <a:ext cx="12315985" cy="914400"/>
          </a:xfrm>
          <a:prstGeom prst="roundRect">
            <a:avLst>
              <a:gd name="adj" fmla="val 16667"/>
            </a:avLst>
          </a:prstGeom>
          <a:solidFill>
            <a:srgbClr val="CBCCEC"/>
          </a:solidFill>
          <a:ln>
            <a:noFill/>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With these simple tweaks, we’ve made it less likely for her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engage in contextually inappropriate behavior to escape difficult tasks.</a:t>
            </a:r>
          </a:p>
        </p:txBody>
      </p:sp>
      <p:sp>
        <p:nvSpPr>
          <p:cNvPr id="9" name="Rounded Rectangle 8">
            <a:extLst>
              <a:ext uri="{FF2B5EF4-FFF2-40B4-BE49-F238E27FC236}">
                <a16:creationId xmlns:a16="http://schemas.microsoft.com/office/drawing/2014/main" id="{C033F0B8-AAC8-AF49-8D57-1E4BA04F1889}"/>
              </a:ext>
            </a:extLst>
          </p:cNvPr>
          <p:cNvSpPr/>
          <p:nvPr/>
        </p:nvSpPr>
        <p:spPr>
          <a:xfrm>
            <a:off x="1508759" y="3121218"/>
            <a:ext cx="2819401" cy="1584960"/>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11" name="Rounded Rectangle 10">
            <a:extLst>
              <a:ext uri="{FF2B5EF4-FFF2-40B4-BE49-F238E27FC236}">
                <a16:creationId xmlns:a16="http://schemas.microsoft.com/office/drawing/2014/main" id="{6FC2F49F-31CA-1C46-A0A8-754A0A523588}"/>
              </a:ext>
            </a:extLst>
          </p:cNvPr>
          <p:cNvSpPr/>
          <p:nvPr/>
        </p:nvSpPr>
        <p:spPr>
          <a:xfrm>
            <a:off x="4686299" y="3082051"/>
            <a:ext cx="2819400" cy="1584960"/>
          </a:xfrm>
          <a:prstGeom prst="roundRect">
            <a:avLst/>
          </a:prstGeom>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12" name="Rounded Rectangle 11">
            <a:extLst>
              <a:ext uri="{FF2B5EF4-FFF2-40B4-BE49-F238E27FC236}">
                <a16:creationId xmlns:a16="http://schemas.microsoft.com/office/drawing/2014/main" id="{47263AB3-76A2-884B-AB98-46DD7A16C0CD}"/>
              </a:ext>
            </a:extLst>
          </p:cNvPr>
          <p:cNvSpPr/>
          <p:nvPr/>
        </p:nvSpPr>
        <p:spPr>
          <a:xfrm>
            <a:off x="7832842" y="3121218"/>
            <a:ext cx="2920536" cy="1545793"/>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8" name="TextBox 17">
            <a:extLst>
              <a:ext uri="{FF2B5EF4-FFF2-40B4-BE49-F238E27FC236}">
                <a16:creationId xmlns:a16="http://schemas.microsoft.com/office/drawing/2014/main" id="{EE0561A2-95C8-684E-B900-9E8492F40CAF}"/>
              </a:ext>
            </a:extLst>
          </p:cNvPr>
          <p:cNvSpPr txBox="1"/>
          <p:nvPr/>
        </p:nvSpPr>
        <p:spPr>
          <a:xfrm>
            <a:off x="343087" y="570296"/>
            <a:ext cx="10040778"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When given a difficult writing assignment Susannah </a:t>
            </a:r>
            <a:r>
              <a:rPr kumimoji="0" lang="en-US" sz="2800" b="0" i="1" u="none" strike="noStrike" kern="1200" cap="none" spc="0" normalizeH="0" baseline="0" noProof="0" dirty="0">
                <a:ln>
                  <a:noFill/>
                </a:ln>
                <a:solidFill>
                  <a:srgbClr val="FFFFFF"/>
                </a:solidFill>
                <a:effectLst/>
                <a:uLnTx/>
                <a:uFillTx/>
                <a:latin typeface="Calibri" panose="020F0502020204030204"/>
                <a:ea typeface="+mn-ea"/>
                <a:cs typeface="+mn-cs"/>
              </a:rPr>
              <a:t>regularly </a:t>
            </a: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throws her pencil down, rips up her paper, and puts her head down.  Her teacher ignores this behavior (and Susannah never completes her assignment)</a:t>
            </a:r>
          </a:p>
        </p:txBody>
      </p:sp>
      <p:pic>
        <p:nvPicPr>
          <p:cNvPr id="19" name="Picture 18">
            <a:extLst>
              <a:ext uri="{FF2B5EF4-FFF2-40B4-BE49-F238E27FC236}">
                <a16:creationId xmlns:a16="http://schemas.microsoft.com/office/drawing/2014/main" id="{D84D0F5C-C52B-C54E-877D-92E3E3A6374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26293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07950" y="1661318"/>
          <a:ext cx="10534995" cy="35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Rounded Rectangle 15"/>
          <p:cNvSpPr>
            <a:spLocks noChangeArrowheads="1"/>
          </p:cNvSpPr>
          <p:nvPr/>
        </p:nvSpPr>
        <p:spPr bwMode="auto">
          <a:xfrm>
            <a:off x="-154983" y="5638800"/>
            <a:ext cx="12346983" cy="1219200"/>
          </a:xfrm>
          <a:prstGeom prst="roundRect">
            <a:avLst>
              <a:gd name="adj" fmla="val 16667"/>
            </a:avLst>
          </a:prstGeom>
          <a:solidFill>
            <a:srgbClr val="CBCCEC"/>
          </a:solidFill>
          <a:ln w="9525">
            <a:noFill/>
            <a:round/>
            <a:headEnd/>
            <a:tailEnd/>
          </a:ln>
          <a:effectLst>
            <a:outerShdw dist="20000" dir="5400000" rotWithShape="0">
              <a:srgbClr val="808080">
                <a:alpha val="37999"/>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With these strategies, we’ve reduced opportunities for crowding, taught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  the expectations and reinforced students for meeting the expectations.</a:t>
            </a:r>
            <a:endParaRPr kumimoji="0" lang="en-US" sz="2800" b="0" i="1"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F0405A69-18DE-2A43-8939-B2C7B9892331}"/>
              </a:ext>
            </a:extLst>
          </p:cNvPr>
          <p:cNvSpPr/>
          <p:nvPr/>
        </p:nvSpPr>
        <p:spPr>
          <a:xfrm>
            <a:off x="1111177" y="2304412"/>
            <a:ext cx="3265515" cy="2264668"/>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Prevent?</a:t>
            </a:r>
          </a:p>
        </p:txBody>
      </p:sp>
      <p:sp>
        <p:nvSpPr>
          <p:cNvPr id="11" name="Rounded Rectangle 10">
            <a:extLst>
              <a:ext uri="{FF2B5EF4-FFF2-40B4-BE49-F238E27FC236}">
                <a16:creationId xmlns:a16="http://schemas.microsoft.com/office/drawing/2014/main" id="{941DA720-7C99-214B-93BE-6615CBB727C9}"/>
              </a:ext>
            </a:extLst>
          </p:cNvPr>
          <p:cNvSpPr/>
          <p:nvPr/>
        </p:nvSpPr>
        <p:spPr>
          <a:xfrm>
            <a:off x="4646269" y="2304412"/>
            <a:ext cx="3058355" cy="2264666"/>
          </a:xfrm>
          <a:prstGeom prst="roundRect">
            <a:avLst/>
          </a:prstGeom>
          <a:ln w="38100">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a:t>
            </a:r>
          </a:p>
        </p:txBody>
      </p:sp>
      <p:sp>
        <p:nvSpPr>
          <p:cNvPr id="12" name="Rounded Rectangle 11">
            <a:extLst>
              <a:ext uri="{FF2B5EF4-FFF2-40B4-BE49-F238E27FC236}">
                <a16:creationId xmlns:a16="http://schemas.microsoft.com/office/drawing/2014/main" id="{E91175F5-AA07-8E44-A40E-CA85333D34A4}"/>
              </a:ext>
            </a:extLst>
          </p:cNvPr>
          <p:cNvSpPr/>
          <p:nvPr/>
        </p:nvSpPr>
        <p:spPr>
          <a:xfrm>
            <a:off x="8018535" y="2296665"/>
            <a:ext cx="3265515" cy="2264667"/>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Reinforce?</a:t>
            </a:r>
          </a:p>
        </p:txBody>
      </p:sp>
      <p:sp>
        <p:nvSpPr>
          <p:cNvPr id="18" name="TextBox 17">
            <a:extLst>
              <a:ext uri="{FF2B5EF4-FFF2-40B4-BE49-F238E27FC236}">
                <a16:creationId xmlns:a16="http://schemas.microsoft.com/office/drawing/2014/main" id="{E6BF82F7-6DCB-5346-8E31-40D079BEA0AC}"/>
              </a:ext>
            </a:extLst>
          </p:cNvPr>
          <p:cNvSpPr txBox="1"/>
          <p:nvPr/>
        </p:nvSpPr>
        <p:spPr>
          <a:xfrm>
            <a:off x="332725" y="408576"/>
            <a:ext cx="908413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6th grade teacher found that over 30% of the behavioral incident reports coming from her classroom occurred as students were being dismissed from class.</a:t>
            </a:r>
          </a:p>
        </p:txBody>
      </p:sp>
      <p:pic>
        <p:nvPicPr>
          <p:cNvPr id="19" name="Picture 18">
            <a:extLst>
              <a:ext uri="{FF2B5EF4-FFF2-40B4-BE49-F238E27FC236}">
                <a16:creationId xmlns:a16="http://schemas.microsoft.com/office/drawing/2014/main" id="{729102F5-6BD6-F54B-AF05-5A3D407A5B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082437" y="5768612"/>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315076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960000" y="1610421"/>
            <a:ext cx="10272000" cy="4559600"/>
          </a:xfrm>
        </p:spPr>
        <p:style>
          <a:lnRef idx="2">
            <a:schemeClr val="accent2"/>
          </a:lnRef>
          <a:fillRef idx="1">
            <a:schemeClr val="lt1"/>
          </a:fillRef>
          <a:effectRef idx="0">
            <a:schemeClr val="accent2"/>
          </a:effectRef>
          <a:fontRef idx="minor">
            <a:schemeClr val="dk1"/>
          </a:fontRef>
        </p:style>
        <p:txBody>
          <a:bodyPr/>
          <a:lstStyle/>
          <a:p>
            <a:pPr marL="660395" indent="-457200">
              <a:spcAft>
                <a:spcPts val="1200"/>
              </a:spcAft>
              <a:buSzPct val="100000"/>
              <a:buFont typeface="Arial" panose="020B0604020202020204" pitchFamily="34" charset="0"/>
              <a:buChar char="•"/>
            </a:pPr>
            <a:r>
              <a:rPr lang="en-US" sz="2800" dirty="0">
                <a:solidFill>
                  <a:schemeClr val="tx1"/>
                </a:solidFill>
                <a:latin typeface="Calibri" panose="020F0502020204030204" pitchFamily="34" charset="0"/>
                <a:ea typeface="ＭＳ Ｐゴシック" pitchFamily="-111" charset="-128"/>
                <a:cs typeface="Calibri" panose="020F0502020204030204" pitchFamily="34" charset="0"/>
              </a:rPr>
              <a:t>Practice applying a function-based approach to a Tier 1 problem:</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ea typeface="ＭＳ Ｐゴシック" pitchFamily="-111" charset="-128"/>
                <a:cs typeface="Calibri" panose="020F0502020204030204" pitchFamily="34" charset="0"/>
              </a:rPr>
              <a:t>Identify a common problem behavior in a non-classroom or classroom setting </a:t>
            </a:r>
            <a:r>
              <a:rPr lang="en-US" sz="2400" i="1" dirty="0">
                <a:solidFill>
                  <a:schemeClr val="tx1"/>
                </a:solidFill>
                <a:latin typeface="Calibri" panose="020F0502020204030204" pitchFamily="34" charset="0"/>
                <a:ea typeface="ＭＳ Ｐゴシック" pitchFamily="-111" charset="-128"/>
                <a:cs typeface="Calibri" panose="020F0502020204030204" pitchFamily="34" charset="0"/>
              </a:rPr>
              <a:t>(e.g. students pushing one another while waiting in cafeteria line; many students not completing assignments)</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ea typeface="ＭＳ Ｐゴシック" pitchFamily="-111" charset="-128"/>
                <a:cs typeface="Calibri" panose="020F0502020204030204" pitchFamily="34" charset="0"/>
              </a:rPr>
              <a:t>Describe the “ABCs”</a:t>
            </a:r>
          </a:p>
          <a:p>
            <a:pPr marL="1269980" lvl="1" indent="-457200">
              <a:spcBef>
                <a:spcPts val="0"/>
              </a:spcBef>
              <a:spcAft>
                <a:spcPts val="600"/>
              </a:spcAft>
              <a:buSzPct val="100000"/>
              <a:buFont typeface="Courier New" panose="02070309020205020404" pitchFamily="49" charset="0"/>
              <a:buChar char="o"/>
            </a:pPr>
            <a:r>
              <a:rPr lang="en-US" sz="2400" dirty="0">
                <a:solidFill>
                  <a:schemeClr val="tx1"/>
                </a:solidFill>
                <a:latin typeface="Calibri" panose="020F0502020204030204" pitchFamily="34" charset="0"/>
                <a:cs typeface="Calibri" panose="020F0502020204030204" pitchFamily="34" charset="0"/>
              </a:rPr>
              <a:t>Identify strategies to prevent, teach, and respond/reinforce</a:t>
            </a:r>
            <a:br>
              <a:rPr lang="en-US" sz="2400" dirty="0">
                <a:solidFill>
                  <a:schemeClr val="tx1"/>
                </a:solidFill>
                <a:latin typeface="Calibri" panose="020F0502020204030204" pitchFamily="34" charset="0"/>
                <a:cs typeface="Calibri" panose="020F0502020204030204" pitchFamily="34" charset="0"/>
              </a:rPr>
            </a:br>
            <a:endParaRPr lang="en-US" sz="2400" dirty="0">
              <a:solidFill>
                <a:schemeClr val="tx1"/>
              </a:solidFill>
              <a:latin typeface="Calibri" panose="020F0502020204030204" pitchFamily="34" charset="0"/>
              <a:cs typeface="Calibri" panose="020F0502020204030204" pitchFamily="34" charset="0"/>
            </a:endParaRPr>
          </a:p>
          <a:p>
            <a:pPr marL="660400" indent="-457200">
              <a:lnSpc>
                <a:spcPct val="90000"/>
              </a:lnSpc>
              <a:spcAft>
                <a:spcPts val="1200"/>
              </a:spcAft>
              <a:buClr>
                <a:schemeClr val="accent5">
                  <a:lumMod val="50000"/>
                </a:schemeClr>
              </a:buClr>
              <a:buSzPct val="100000"/>
              <a:buFont typeface="Arial" panose="020B0604020202020204" pitchFamily="34" charset="0"/>
              <a:buChar char="•"/>
            </a:pPr>
            <a:r>
              <a:rPr lang="en-US" sz="2800" dirty="0">
                <a:solidFill>
                  <a:schemeClr val="tx1"/>
                </a:solidFill>
                <a:effectLst/>
                <a:latin typeface="Calibri" panose="020F0502020204030204" pitchFamily="34" charset="0"/>
                <a:ea typeface="Times New Roman" panose="02020603050405020304" pitchFamily="18" charset="0"/>
              </a:rPr>
              <a:t>Plan how this content can be incorporated in current PD provided to staff on school or classroom support?</a:t>
            </a:r>
            <a:endParaRPr lang="en-US" sz="2800" dirty="0">
              <a:solidFill>
                <a:schemeClr val="tx1"/>
              </a:solidFill>
              <a:latin typeface="Calibri" panose="020F0502020204030204" pitchFamily="34" charset="0"/>
              <a:cs typeface="Calibri" panose="020F0502020204030204" pitchFamily="34" charset="0"/>
            </a:endParaRPr>
          </a:p>
          <a:p>
            <a:pPr marL="660400" indent="-457200">
              <a:lnSpc>
                <a:spcPct val="90000"/>
              </a:lnSpc>
              <a:spcAft>
                <a:spcPts val="1200"/>
              </a:spcAft>
              <a:buClr>
                <a:schemeClr val="accent5">
                  <a:lumMod val="50000"/>
                </a:schemeClr>
              </a:buClr>
              <a:buSzPct val="100000"/>
              <a:buFont typeface="Arial" panose="020B0604020202020204" pitchFamily="34" charset="0"/>
              <a:buChar char="•"/>
            </a:pPr>
            <a:r>
              <a:rPr lang="en-US" sz="2800" dirty="0">
                <a:solidFill>
                  <a:schemeClr val="tx1"/>
                </a:solidFill>
                <a:latin typeface="Calibri" panose="020F0502020204030204" pitchFamily="34" charset="0"/>
                <a:cs typeface="Calibri" panose="020F0502020204030204" pitchFamily="34" charset="0"/>
              </a:rPr>
              <a:t>Be ready to present 2-3 “big ideas” from your discussion.</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dirty="0"/>
              <a:t>ACTIVITY: Function of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295893" y="6138000"/>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375472" y="6282368"/>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15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4045178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EBA03-3C20-8B14-E93B-D8FB1DBBDFF3}"/>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b="1" dirty="0"/>
              <a:t>WHOLE GROUP DEBRIEF: Function of Behavior</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1" y="1655712"/>
            <a:ext cx="10062537"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1-2 highlights from your team discussion.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support will you need to promote function-based thinking within your school?</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134441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10-minute break</a:t>
            </a:r>
            <a:endParaRPr lang="en-US" sz="3200" dirty="0">
              <a:solidFill>
                <a:schemeClr val="tx1">
                  <a:lumMod val="95000"/>
                  <a:lumOff val="5000"/>
                </a:schemeClr>
              </a:solidFill>
              <a:cs typeface="Arial"/>
            </a:endParaRPr>
          </a:p>
        </p:txBody>
      </p:sp>
    </p:spTree>
    <p:extLst>
      <p:ext uri="{BB962C8B-B14F-4D97-AF65-F5344CB8AC3E}">
        <p14:creationId xmlns:p14="http://schemas.microsoft.com/office/powerpoint/2010/main" val="656118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CLASSROOM BEHAVIOR SUPPORT PRACTICES &amp; SUPPORT SYSTEMS</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1560131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472DFAD-69D6-4658-9A3E-AC34023588CD}"/>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64FE10FA-BF03-C46A-7411-A4760913A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216" y="308039"/>
            <a:ext cx="5773848" cy="3000103"/>
          </a:xfrm>
          <a:prstGeom prst="rect">
            <a:avLst/>
          </a:prstGeom>
        </p:spPr>
      </p:pic>
      <p:pic>
        <p:nvPicPr>
          <p:cNvPr id="10" name="Picture 9">
            <a:extLst>
              <a:ext uri="{FF2B5EF4-FFF2-40B4-BE49-F238E27FC236}">
                <a16:creationId xmlns:a16="http://schemas.microsoft.com/office/drawing/2014/main" id="{D323E28A-39E2-510A-0E76-5757DB600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34" y="290680"/>
            <a:ext cx="3693457" cy="4863297"/>
          </a:xfrm>
          <a:prstGeom prst="rect">
            <a:avLst/>
          </a:prstGeom>
        </p:spPr>
      </p:pic>
      <p:sp>
        <p:nvSpPr>
          <p:cNvPr id="2" name="TextBox 1">
            <a:extLst>
              <a:ext uri="{FF2B5EF4-FFF2-40B4-BE49-F238E27FC236}">
                <a16:creationId xmlns:a16="http://schemas.microsoft.com/office/drawing/2014/main" id="{C3CD03E7-72DC-65DE-D863-D9E6B1E8B30E}"/>
              </a:ext>
            </a:extLst>
          </p:cNvPr>
          <p:cNvSpPr txBox="1"/>
          <p:nvPr/>
        </p:nvSpPr>
        <p:spPr>
          <a:xfrm>
            <a:off x="753674" y="5153977"/>
            <a:ext cx="34749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Center on PBIS. (2022). Supporting and responding to student’s social, emotional, and behavioral needs: Evidence-based practices for educators (Version 2.0). Center on PBIS, University of Oregon. </a:t>
            </a:r>
            <a:r>
              <a:rPr kumimoji="0" lang="en-US" sz="1200" b="0" i="0" u="none" strike="noStrike" kern="1200" cap="none" spc="0" normalizeH="0" baseline="0" noProof="0" dirty="0" err="1">
                <a:ln>
                  <a:noFill/>
                </a:ln>
                <a:solidFill>
                  <a:srgbClr val="FFFFFF"/>
                </a:solidFill>
                <a:effectLst/>
                <a:uLnTx/>
                <a:uFillTx/>
                <a:latin typeface="Arial"/>
                <a:ea typeface="+mn-ea"/>
                <a:cs typeface="+mn-cs"/>
              </a:rPr>
              <a:t>www.pbis.org</a:t>
            </a:r>
            <a:r>
              <a:rPr kumimoji="0" lang="en-US" sz="1200" b="0" i="0" u="none" strike="noStrike" kern="1200" cap="none" spc="0" normalizeH="0" baseline="0" noProof="0" dirty="0">
                <a:ln>
                  <a:noFill/>
                </a:ln>
                <a:solidFill>
                  <a:srgbClr val="FFFFFF"/>
                </a:solidFill>
                <a:effectLst/>
                <a:uLnTx/>
                <a:uFillTx/>
                <a:latin typeface="Arial"/>
                <a:ea typeface="+mn-ea"/>
                <a:cs typeface="+mn-cs"/>
              </a:rPr>
              <a:t>.</a:t>
            </a:r>
          </a:p>
        </p:txBody>
      </p:sp>
      <p:sp>
        <p:nvSpPr>
          <p:cNvPr id="3" name="Rectangle 2">
            <a:extLst>
              <a:ext uri="{FF2B5EF4-FFF2-40B4-BE49-F238E27FC236}">
                <a16:creationId xmlns:a16="http://schemas.microsoft.com/office/drawing/2014/main" id="{840B4EE1-47B0-52BB-0E2C-7EF6B34C7EA2}"/>
              </a:ext>
            </a:extLst>
          </p:cNvPr>
          <p:cNvSpPr/>
          <p:nvPr/>
        </p:nvSpPr>
        <p:spPr>
          <a:xfrm>
            <a:off x="5773718" y="1974894"/>
            <a:ext cx="1347518" cy="398370"/>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BB9B703B-FDCC-6EE4-BEAC-9B7B77B4E1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354" y="3335303"/>
            <a:ext cx="6277600" cy="339432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9A2EB1-8160-7A6A-265C-EA3313F8F2A5}"/>
              </a:ext>
            </a:extLst>
          </p:cNvPr>
          <p:cNvCxnSpPr>
            <a:cxnSpLocks/>
          </p:cNvCxnSpPr>
          <p:nvPr/>
        </p:nvCxnSpPr>
        <p:spPr>
          <a:xfrm flipH="1">
            <a:off x="6964218" y="2373264"/>
            <a:ext cx="157018" cy="1275068"/>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C75068D-6702-9B0E-4D61-D06E7EE2C842}"/>
              </a:ext>
            </a:extLst>
          </p:cNvPr>
          <p:cNvSpPr/>
          <p:nvPr/>
        </p:nvSpPr>
        <p:spPr>
          <a:xfrm>
            <a:off x="5651809" y="3844466"/>
            <a:ext cx="6050663" cy="43286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0708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400550" y="1586984"/>
            <a:ext cx="63293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Have you shared this with staff?  Do classrooms have </a:t>
            </a:r>
            <a:r>
              <a:rPr kumimoji="0" lang="en-US" sz="4000" b="1" i="1" u="sng" strike="noStrike" kern="1200" cap="none" spc="0" normalizeH="0" baseline="0" noProof="0" dirty="0">
                <a:ln>
                  <a:noFill/>
                </a:ln>
                <a:solidFill>
                  <a:srgbClr val="292C73">
                    <a:lumMod val="50000"/>
                  </a:srgbClr>
                </a:solidFill>
                <a:effectLst/>
                <a:uLnTx/>
                <a:uFillTx/>
                <a:latin typeface="Arial"/>
                <a:ea typeface="+mn-ea"/>
                <a:cs typeface="+mn-cs"/>
              </a:rPr>
              <a:t>routine</a:t>
            </a: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 matrices?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2" name="TextBox 1">
            <a:extLst>
              <a:ext uri="{FF2B5EF4-FFF2-40B4-BE49-F238E27FC236}">
                <a16:creationId xmlns:a16="http://schemas.microsoft.com/office/drawing/2014/main" id="{60DEC919-3007-E181-D114-A115ABDDCCAA}"/>
              </a:ext>
            </a:extLst>
          </p:cNvPr>
          <p:cNvSpPr txBox="1"/>
          <p:nvPr/>
        </p:nvSpPr>
        <p:spPr>
          <a:xfrm>
            <a:off x="6238875" y="17145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230683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February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rcRect/>
          <a:stretch/>
        </p:blipFill>
        <p:spPr>
          <a:xfrm>
            <a:off x="813349" y="1445732"/>
            <a:ext cx="3834716" cy="3834716"/>
          </a:xfrm>
          <a:prstGeom prst="rect">
            <a:avLst/>
          </a:prstGeom>
        </p:spPr>
      </p:pic>
    </p:spTree>
    <p:extLst>
      <p:ext uri="{BB962C8B-B14F-4D97-AF65-F5344CB8AC3E}">
        <p14:creationId xmlns:p14="http://schemas.microsoft.com/office/powerpoint/2010/main" val="20966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42900" y="204788"/>
            <a:ext cx="10248900" cy="846138"/>
          </a:xfrm>
        </p:spPr>
        <p:txBody>
          <a:bodyPr/>
          <a:lstStyle/>
          <a:p>
            <a:r>
              <a:rPr lang="en-US" sz="3600" b="1" dirty="0">
                <a:solidFill>
                  <a:schemeClr val="bg1"/>
                </a:solidFill>
                <a:latin typeface="+mn-lt"/>
              </a:rPr>
              <a:t>Design a Safe Environment</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603666" y="1077856"/>
          <a:ext cx="11212097"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14D36BE-7848-BB96-D6E6-C1DFB817E22D}"/>
              </a:ext>
            </a:extLst>
          </p:cNvPr>
          <p:cNvPicPr>
            <a:picLocks noChangeAspect="1"/>
          </p:cNvPicPr>
          <p:nvPr/>
        </p:nvPicPr>
        <p:blipFill>
          <a:blip r:embed="rId8"/>
          <a:stretch>
            <a:fillRect/>
          </a:stretch>
        </p:blipFill>
        <p:spPr>
          <a:xfrm>
            <a:off x="9585936" y="86473"/>
            <a:ext cx="2531534" cy="781159"/>
          </a:xfrm>
          <a:prstGeom prst="rect">
            <a:avLst/>
          </a:prstGeom>
        </p:spPr>
      </p:pic>
      <p:sp>
        <p:nvSpPr>
          <p:cNvPr id="2" name="TextBox 1">
            <a:extLst>
              <a:ext uri="{FF2B5EF4-FFF2-40B4-BE49-F238E27FC236}">
                <a16:creationId xmlns:a16="http://schemas.microsoft.com/office/drawing/2014/main" id="{F8EFCFBB-DF32-5B94-948F-8DEB5ADEB007}"/>
              </a:ext>
            </a:extLst>
          </p:cNvPr>
          <p:cNvSpPr txBox="1"/>
          <p:nvPr/>
        </p:nvSpPr>
        <p:spPr>
          <a:xfrm>
            <a:off x="6934200" y="9233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023667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90499" y="189039"/>
            <a:ext cx="10248900" cy="846137"/>
          </a:xfrm>
        </p:spPr>
        <p:txBody>
          <a:bodyPr/>
          <a:lstStyle/>
          <a:p>
            <a:r>
              <a:rPr lang="en-US" sz="3600" b="1" dirty="0">
                <a:solidFill>
                  <a:schemeClr val="bg1"/>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771525" y="1170231"/>
          <a:ext cx="11010901" cy="4722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6F66398-10CC-AA56-0F41-2D6298F5ACEB}"/>
              </a:ext>
            </a:extLst>
          </p:cNvPr>
          <p:cNvPicPr>
            <a:picLocks noChangeAspect="1"/>
          </p:cNvPicPr>
          <p:nvPr/>
        </p:nvPicPr>
        <p:blipFill>
          <a:blip r:embed="rId8"/>
          <a:stretch>
            <a:fillRect/>
          </a:stretch>
        </p:blipFill>
        <p:spPr>
          <a:xfrm>
            <a:off x="9696102" y="189039"/>
            <a:ext cx="2495898" cy="781159"/>
          </a:xfrm>
          <a:prstGeom prst="rect">
            <a:avLst/>
          </a:prstGeom>
        </p:spPr>
      </p:pic>
      <p:sp>
        <p:nvSpPr>
          <p:cNvPr id="2" name="TextBox 1">
            <a:extLst>
              <a:ext uri="{FF2B5EF4-FFF2-40B4-BE49-F238E27FC236}">
                <a16:creationId xmlns:a16="http://schemas.microsoft.com/office/drawing/2014/main" id="{4FD3A97D-E931-CB25-13EF-0724895E3B6A}"/>
              </a:ext>
            </a:extLst>
          </p:cNvPr>
          <p:cNvSpPr txBox="1"/>
          <p:nvPr/>
        </p:nvSpPr>
        <p:spPr>
          <a:xfrm>
            <a:off x="7200034" y="189039"/>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4229075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bg1"/>
                </a:solidFill>
                <a:latin typeface="+mn-lt"/>
              </a:rPr>
              <a:t>Develop Predictable Routines</a:t>
            </a:r>
          </a:p>
        </p:txBody>
      </p:sp>
      <p:sp>
        <p:nvSpPr>
          <p:cNvPr id="5" name="Rectangle 4">
            <a:extLst>
              <a:ext uri="{FF2B5EF4-FFF2-40B4-BE49-F238E27FC236}">
                <a16:creationId xmlns:a16="http://schemas.microsoft.com/office/drawing/2014/main" id="{150FCFE3-4E58-734B-9F5C-09F6343FCCC5}"/>
              </a:ext>
            </a:extLst>
          </p:cNvPr>
          <p:cNvSpPr/>
          <p:nvPr/>
        </p:nvSpPr>
        <p:spPr>
          <a:xfrm>
            <a:off x="167641" y="1127987"/>
            <a:ext cx="5342610" cy="5448161"/>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pic>
        <p:nvPicPr>
          <p:cNvPr id="1026" name="Picture 2">
            <a:extLst>
              <a:ext uri="{FF2B5EF4-FFF2-40B4-BE49-F238E27FC236}">
                <a16:creationId xmlns:a16="http://schemas.microsoft.com/office/drawing/2014/main" id="{5E76F6DA-C506-51CF-09FC-9F8697375E9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320276" y="1852936"/>
            <a:ext cx="1709035" cy="413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D5A62-CFED-184A-77B8-79E4D5B0D5F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27736" y="1034431"/>
            <a:ext cx="3038198" cy="2660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BEA618-D445-D588-FB9C-839FFC7DEF4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9428" y="4373195"/>
            <a:ext cx="2202272" cy="2110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E12033-BEEF-32F1-A340-735F1F0A80E8}"/>
              </a:ext>
            </a:extLst>
          </p:cNvPr>
          <p:cNvPicPr>
            <a:picLocks noChangeAspect="1"/>
          </p:cNvPicPr>
          <p:nvPr/>
        </p:nvPicPr>
        <p:blipFill>
          <a:blip r:embed="rId6"/>
          <a:stretch>
            <a:fillRect/>
          </a:stretch>
        </p:blipFill>
        <p:spPr>
          <a:xfrm>
            <a:off x="9595459" y="25915"/>
            <a:ext cx="2514951" cy="752580"/>
          </a:xfrm>
          <a:prstGeom prst="rect">
            <a:avLst/>
          </a:prstGeom>
        </p:spPr>
      </p:pic>
      <p:sp>
        <p:nvSpPr>
          <p:cNvPr id="2" name="TextBox 1">
            <a:extLst>
              <a:ext uri="{FF2B5EF4-FFF2-40B4-BE49-F238E27FC236}">
                <a16:creationId xmlns:a16="http://schemas.microsoft.com/office/drawing/2014/main" id="{77ED605B-C60F-73A6-E28B-734F1CDEB46E}"/>
              </a:ext>
            </a:extLst>
          </p:cNvPr>
          <p:cNvSpPr txBox="1"/>
          <p:nvPr/>
        </p:nvSpPr>
        <p:spPr>
          <a:xfrm>
            <a:off x="7041216" y="137022"/>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475653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nvGraphicFramePr>
        <p:xfrm>
          <a:off x="153153" y="902693"/>
          <a:ext cx="11855342" cy="5935277"/>
        </p:xfrm>
        <a:graphic>
          <a:graphicData uri="http://schemas.openxmlformats.org/drawingml/2006/table">
            <a:tbl>
              <a:tblPr firstRow="1" bandRow="1">
                <a:tableStyleId>{5C22544A-7EE6-4342-B048-85BDC9FD1C3A}</a:tableStyleId>
              </a:tblPr>
              <a:tblGrid>
                <a:gridCol w="1874746">
                  <a:extLst>
                    <a:ext uri="{9D8B030D-6E8A-4147-A177-3AD203B41FA5}">
                      <a16:colId xmlns:a16="http://schemas.microsoft.com/office/drawing/2014/main" val="1104521909"/>
                    </a:ext>
                  </a:extLst>
                </a:gridCol>
                <a:gridCol w="2146060">
                  <a:extLst>
                    <a:ext uri="{9D8B030D-6E8A-4147-A177-3AD203B41FA5}">
                      <a16:colId xmlns:a16="http://schemas.microsoft.com/office/drawing/2014/main" val="1875390765"/>
                    </a:ext>
                  </a:extLst>
                </a:gridCol>
                <a:gridCol w="2139831">
                  <a:extLst>
                    <a:ext uri="{9D8B030D-6E8A-4147-A177-3AD203B41FA5}">
                      <a16:colId xmlns:a16="http://schemas.microsoft.com/office/drawing/2014/main" val="1775678081"/>
                    </a:ext>
                  </a:extLst>
                </a:gridCol>
                <a:gridCol w="1984519">
                  <a:extLst>
                    <a:ext uri="{9D8B030D-6E8A-4147-A177-3AD203B41FA5}">
                      <a16:colId xmlns:a16="http://schemas.microsoft.com/office/drawing/2014/main" val="3693779560"/>
                    </a:ext>
                  </a:extLst>
                </a:gridCol>
                <a:gridCol w="2019030">
                  <a:extLst>
                    <a:ext uri="{9D8B030D-6E8A-4147-A177-3AD203B41FA5}">
                      <a16:colId xmlns:a16="http://schemas.microsoft.com/office/drawing/2014/main" val="1142413382"/>
                    </a:ext>
                  </a:extLst>
                </a:gridCol>
                <a:gridCol w="1691156">
                  <a:extLst>
                    <a:ext uri="{9D8B030D-6E8A-4147-A177-3AD203B41FA5}">
                      <a16:colId xmlns:a16="http://schemas.microsoft.com/office/drawing/2014/main" val="2809093096"/>
                    </a:ext>
                  </a:extLst>
                </a:gridCol>
              </a:tblGrid>
              <a:tr h="736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1856492">
                <a:tc>
                  <a:txBody>
                    <a:bodyPr/>
                    <a:lstStyle/>
                    <a:p>
                      <a:r>
                        <a:rPr lang="en-US" sz="21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Enter calmly.</a:t>
                      </a:r>
                    </a:p>
                    <a:p>
                      <a:pPr marL="285750" indent="-285750">
                        <a:buFont typeface="Arial" panose="020B0604020202020204" pitchFamily="34" charset="0"/>
                        <a:buChar char="•"/>
                      </a:pPr>
                      <a:r>
                        <a:rPr lang="en-US" sz="1500" dirty="0"/>
                        <a:t>Be seated before the bell rings.</a:t>
                      </a:r>
                    </a:p>
                    <a:p>
                      <a:pPr marL="285750" indent="-285750">
                        <a:buFont typeface="Arial" panose="020B0604020202020204" pitchFamily="34" charset="0"/>
                        <a:buChar char="•"/>
                      </a:pPr>
                      <a:r>
                        <a:rPr lang="en-US" sz="1500" dirty="0"/>
                        <a:t>Keep hands off other people’s property.</a:t>
                      </a:r>
                    </a:p>
                    <a:p>
                      <a:pPr marL="285750" indent="-285750">
                        <a:buFont typeface="Arial" panose="020B0604020202020204" pitchFamily="34" charset="0"/>
                        <a:buChar char="•"/>
                      </a:pPr>
                      <a:r>
                        <a:rPr lang="en-US" sz="15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Listen attentively.</a:t>
                      </a:r>
                    </a:p>
                    <a:p>
                      <a:pPr marL="285750" indent="-285750">
                        <a:buFont typeface="Arial" panose="020B0604020202020204" pitchFamily="34" charset="0"/>
                        <a:buChar char="•"/>
                      </a:pPr>
                      <a:r>
                        <a:rPr lang="en-US" sz="1500" dirty="0"/>
                        <a:t>Wait for your turn.</a:t>
                      </a:r>
                    </a:p>
                    <a:p>
                      <a:pPr marL="285750" indent="-285750">
                        <a:buFont typeface="Arial" panose="020B0604020202020204" pitchFamily="34" charset="0"/>
                        <a:buChar char="•"/>
                      </a:pPr>
                      <a:r>
                        <a:rPr lang="en-US" sz="1500" dirty="0"/>
                        <a:t>Have a positive attitude.</a:t>
                      </a:r>
                    </a:p>
                    <a:p>
                      <a:pPr marL="285750" indent="-285750">
                        <a:buFont typeface="Arial" panose="020B0604020202020204" pitchFamily="34" charset="0"/>
                        <a:buChar char="•"/>
                      </a:pPr>
                      <a:r>
                        <a:rPr lang="en-US" sz="15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Work quietly.</a:t>
                      </a:r>
                    </a:p>
                    <a:p>
                      <a:pPr marL="285750" indent="-285750">
                        <a:buFont typeface="Arial" panose="020B0604020202020204" pitchFamily="34" charset="0"/>
                        <a:buChar char="•"/>
                      </a:pPr>
                      <a:r>
                        <a:rPr lang="en-US" sz="1500" dirty="0"/>
                        <a:t>Do your share in group projects.</a:t>
                      </a:r>
                    </a:p>
                    <a:p>
                      <a:pPr marL="285750" indent="-285750">
                        <a:buFont typeface="Arial" panose="020B0604020202020204" pitchFamily="34" charset="0"/>
                        <a:buChar char="•"/>
                      </a:pPr>
                      <a:r>
                        <a:rPr lang="en-US" sz="1500" dirty="0"/>
                        <a:t>Be cooperative.</a:t>
                      </a:r>
                    </a:p>
                    <a:p>
                      <a:pPr marL="285750" indent="-285750">
                        <a:buFont typeface="Arial" panose="020B0604020202020204" pitchFamily="34" charset="0"/>
                        <a:buChar char="•"/>
                      </a:pPr>
                      <a:r>
                        <a:rPr lang="en-US" sz="15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Keep off until needed.</a:t>
                      </a:r>
                    </a:p>
                    <a:p>
                      <a:pPr marL="285750" indent="-285750">
                        <a:buFont typeface="Arial" panose="020B0604020202020204" pitchFamily="34" charset="0"/>
                        <a:buChar char="•"/>
                      </a:pPr>
                      <a:r>
                        <a:rPr lang="en-US" sz="1500" dirty="0"/>
                        <a:t>Turn off volume.</a:t>
                      </a:r>
                    </a:p>
                    <a:p>
                      <a:pPr marL="285750" indent="-285750">
                        <a:buFont typeface="Arial" panose="020B0604020202020204" pitchFamily="34" charset="0"/>
                        <a:buChar char="•"/>
                      </a:pPr>
                      <a:r>
                        <a:rPr lang="en-US" sz="1500" dirty="0"/>
                        <a:t>Use gently and carefully.</a:t>
                      </a:r>
                    </a:p>
                    <a:p>
                      <a:pPr marL="285750" indent="-285750">
                        <a:buFont typeface="Arial" panose="020B0604020202020204" pitchFamily="34" charset="0"/>
                        <a:buChar char="•"/>
                      </a:pPr>
                      <a:r>
                        <a:rPr lang="en-US" sz="15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in your seat.</a:t>
                      </a:r>
                    </a:p>
                    <a:p>
                      <a:pPr marL="285750" indent="-285750">
                        <a:buFont typeface="Arial" panose="020B0604020202020204" pitchFamily="34" charset="0"/>
                        <a:buChar char="•"/>
                      </a:pPr>
                      <a:r>
                        <a:rPr lang="en-US" sz="1500" dirty="0"/>
                        <a:t>Clean up around your desk.</a:t>
                      </a:r>
                    </a:p>
                    <a:p>
                      <a:pPr marL="285750" indent="-285750">
                        <a:buFont typeface="Arial" panose="020B0604020202020204" pitchFamily="34" charset="0"/>
                        <a:buChar char="•"/>
                      </a:pPr>
                      <a:r>
                        <a:rPr lang="en-US" sz="15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331672">
                <a:tc>
                  <a:txBody>
                    <a:bodyPr/>
                    <a:lstStyle/>
                    <a:p>
                      <a:r>
                        <a:rPr lang="en-US" sz="21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Take notes.</a:t>
                      </a:r>
                    </a:p>
                    <a:p>
                      <a:pPr marL="285750" indent="-285750">
                        <a:buFont typeface="Arial" panose="020B0604020202020204" pitchFamily="34" charset="0"/>
                        <a:buChar char="•"/>
                      </a:pPr>
                      <a:r>
                        <a:rPr lang="en-US" sz="1500" dirty="0"/>
                        <a:t>Meet deadlines.</a:t>
                      </a:r>
                    </a:p>
                    <a:p>
                      <a:pPr marL="285750" indent="-285750">
                        <a:buFont typeface="Arial" panose="020B0604020202020204" pitchFamily="34" charset="0"/>
                        <a:buChar char="•"/>
                      </a:pPr>
                      <a:r>
                        <a:rPr lang="en-US" sz="15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Follow directions.</a:t>
                      </a:r>
                    </a:p>
                    <a:p>
                      <a:pPr marL="285750" indent="-285750">
                        <a:buFont typeface="Arial" panose="020B0604020202020204" pitchFamily="34" charset="0"/>
                        <a:buChar char="•"/>
                      </a:pPr>
                      <a:r>
                        <a:rPr lang="en-US" sz="1500" dirty="0"/>
                        <a:t>Get help when needed.</a:t>
                      </a:r>
                    </a:p>
                    <a:p>
                      <a:pPr marL="285750" indent="-285750">
                        <a:buFont typeface="Arial" panose="020B0604020202020204" pitchFamily="34" charset="0"/>
                        <a:buChar char="•"/>
                      </a:pPr>
                      <a:r>
                        <a:rPr lang="en-US" sz="15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on task.</a:t>
                      </a:r>
                    </a:p>
                    <a:p>
                      <a:pPr marL="285750" indent="-285750">
                        <a:buFont typeface="Arial" panose="020B0604020202020204" pitchFamily="34" charset="0"/>
                        <a:buChar char="•"/>
                      </a:pPr>
                      <a:r>
                        <a:rPr lang="en-US" sz="15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Return supplies.</a:t>
                      </a:r>
                    </a:p>
                    <a:p>
                      <a:pPr marL="285750" indent="-285750">
                        <a:buFont typeface="Arial" panose="020B0604020202020204" pitchFamily="34" charset="0"/>
                        <a:buChar char="•"/>
                      </a:pPr>
                      <a:r>
                        <a:rPr lang="en-US" sz="15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72448">
                <a:tc>
                  <a:txBody>
                    <a:bodyPr/>
                    <a:lstStyle/>
                    <a:p>
                      <a:r>
                        <a:rPr lang="en-US" sz="21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Be thoughtful and considerate of others.</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Leave calmly when dismissed.</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15525">
                <a:tc>
                  <a:txBody>
                    <a:bodyPr/>
                    <a:lstStyle/>
                    <a:p>
                      <a:r>
                        <a:rPr lang="en-US" sz="21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10808639"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67566" y="879324"/>
            <a:ext cx="10040929" cy="80848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825C52F-409E-64E0-9269-02E8C2AFBF68}"/>
              </a:ext>
            </a:extLst>
          </p:cNvPr>
          <p:cNvSpPr/>
          <p:nvPr/>
        </p:nvSpPr>
        <p:spPr>
          <a:xfrm>
            <a:off x="183505" y="1612571"/>
            <a:ext cx="1784061" cy="5207135"/>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2190F9-CB3F-1017-A2C4-7693E9B60EDB}"/>
              </a:ext>
            </a:extLst>
          </p:cNvPr>
          <p:cNvPicPr>
            <a:picLocks noChangeAspect="1"/>
          </p:cNvPicPr>
          <p:nvPr/>
        </p:nvPicPr>
        <p:blipFill>
          <a:blip r:embed="rId3"/>
          <a:stretch>
            <a:fillRect/>
          </a:stretch>
        </p:blipFill>
        <p:spPr>
          <a:xfrm>
            <a:off x="9705628" y="0"/>
            <a:ext cx="2486372" cy="752580"/>
          </a:xfrm>
          <a:prstGeom prst="rect">
            <a:avLst/>
          </a:prstGeom>
        </p:spPr>
      </p:pic>
      <p:sp>
        <p:nvSpPr>
          <p:cNvPr id="6" name="TextBox 5">
            <a:extLst>
              <a:ext uri="{FF2B5EF4-FFF2-40B4-BE49-F238E27FC236}">
                <a16:creationId xmlns:a16="http://schemas.microsoft.com/office/drawing/2014/main" id="{D7342315-54AF-065A-4F9B-64322792C993}"/>
              </a:ext>
            </a:extLst>
          </p:cNvPr>
          <p:cNvSpPr txBox="1"/>
          <p:nvPr/>
        </p:nvSpPr>
        <p:spPr>
          <a:xfrm>
            <a:off x="7134225" y="-1686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bg1"/>
                </a:solidFill>
                <a:latin typeface="+mn-lt"/>
              </a:rPr>
              <a:t>Plan Relevant Instruction</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E0E2E7C-5861-6349-A30B-C2A7A4D039CE}"/>
              </a:ext>
            </a:extLst>
          </p:cNvPr>
          <p:cNvPicPr>
            <a:picLocks noChangeAspect="1"/>
          </p:cNvPicPr>
          <p:nvPr/>
        </p:nvPicPr>
        <p:blipFill>
          <a:blip r:embed="rId8"/>
          <a:stretch>
            <a:fillRect/>
          </a:stretch>
        </p:blipFill>
        <p:spPr>
          <a:xfrm>
            <a:off x="9686575" y="69351"/>
            <a:ext cx="2505425" cy="771633"/>
          </a:xfrm>
          <a:prstGeom prst="rect">
            <a:avLst/>
          </a:prstGeom>
        </p:spPr>
      </p:pic>
      <p:sp>
        <p:nvSpPr>
          <p:cNvPr id="2" name="TextBox 1">
            <a:extLst>
              <a:ext uri="{FF2B5EF4-FFF2-40B4-BE49-F238E27FC236}">
                <a16:creationId xmlns:a16="http://schemas.microsoft.com/office/drawing/2014/main" id="{CE250502-6779-1CD5-7BC2-EDF79F44B522}"/>
              </a:ext>
            </a:extLst>
          </p:cNvPr>
          <p:cNvSpPr txBox="1"/>
          <p:nvPr/>
        </p:nvSpPr>
        <p:spPr>
          <a:xfrm>
            <a:off x="6737881" y="150293"/>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582916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extLst>
              <p:ext uri="{D42A27DB-BD31-4B8C-83A1-F6EECF244321}">
                <p14:modId xmlns:p14="http://schemas.microsoft.com/office/powerpoint/2010/main" val="1601042075"/>
              </p:ext>
            </p:extLst>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flipH="1">
            <a:off x="6294123" y="830364"/>
            <a:ext cx="1164296"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95942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3 Key Positive and Proactive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969512" y="2125542"/>
            <a:ext cx="3746114" cy="3616375"/>
          </a:xfrm>
          <a:prstGeom prst="rect">
            <a:avLst/>
          </a:prstGeom>
          <a:noFill/>
          <a:ln>
            <a:solidFill>
              <a:srgbClr val="061DB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Prompts</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Opportunities to Respond</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Specific Praise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7466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88127" y="1947800"/>
            <a:ext cx="6455888" cy="3365200"/>
          </a:xfrm>
        </p:spPr>
        <p:txBody>
          <a:bodyPr/>
          <a:lstStyle/>
          <a:p>
            <a:r>
              <a:rPr lang="en-US" sz="8000" dirty="0">
                <a:solidFill>
                  <a:schemeClr val="bg1"/>
                </a:solidFill>
              </a:rPr>
              <a:t>Prompts</a:t>
            </a:r>
            <a:endParaRPr lang="en-US" dirty="0">
              <a:solidFill>
                <a:schemeClr val="bg1"/>
              </a:solidFill>
            </a:endParaRPr>
          </a:p>
        </p:txBody>
      </p:sp>
    </p:spTree>
    <p:extLst>
      <p:ext uri="{BB962C8B-B14F-4D97-AF65-F5344CB8AC3E}">
        <p14:creationId xmlns:p14="http://schemas.microsoft.com/office/powerpoint/2010/main" val="1829350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8254" y="3204723"/>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21564" y="663735"/>
            <a:ext cx="10491019" cy="625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Prompts happen BEFORE opportunities for errors begin!</a:t>
            </a:r>
            <a:endParaRPr kumimoji="0" sz="3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268253" y="1700738"/>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If you need help during this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23304" y="4289753"/>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23305" y="1594325"/>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096121" y="1594325"/>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25407" y="1868946"/>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Before sending students off to work in small groups, provide a quick reminder about the expectations</a:t>
            </a:r>
          </a:p>
        </p:txBody>
      </p:sp>
      <p:pic>
        <p:nvPicPr>
          <p:cNvPr id="11" name="Picture 10">
            <a:extLst>
              <a:ext uri="{FF2B5EF4-FFF2-40B4-BE49-F238E27FC236}">
                <a16:creationId xmlns:a16="http://schemas.microsoft.com/office/drawing/2014/main" id="{9DEAE5CA-762E-B406-EA79-66C7B831CFE6}"/>
              </a:ext>
            </a:extLst>
          </p:cNvPr>
          <p:cNvPicPr>
            <a:picLocks noChangeAspect="1"/>
          </p:cNvPicPr>
          <p:nvPr/>
        </p:nvPicPr>
        <p:blipFill>
          <a:blip r:embed="rId6"/>
          <a:stretch>
            <a:fillRect/>
          </a:stretch>
        </p:blipFill>
        <p:spPr>
          <a:xfrm>
            <a:off x="9677708" y="84024"/>
            <a:ext cx="2410161" cy="628738"/>
          </a:xfrm>
          <a:prstGeom prst="rect">
            <a:avLst/>
          </a:prstGeom>
        </p:spPr>
      </p:pic>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FDC5-E560-A349-868A-E77E8C2CE773}"/>
              </a:ext>
            </a:extLst>
          </p:cNvPr>
          <p:cNvSpPr>
            <a:spLocks noGrp="1"/>
          </p:cNvSpPr>
          <p:nvPr>
            <p:ph type="title"/>
          </p:nvPr>
        </p:nvSpPr>
        <p:spPr>
          <a:xfrm>
            <a:off x="839577" y="190269"/>
            <a:ext cx="7134046" cy="845600"/>
          </a:xfrm>
        </p:spPr>
        <p:txBody>
          <a:bodyPr/>
          <a:lstStyle/>
          <a:p>
            <a:r>
              <a:rPr lang="en-US" dirty="0">
                <a:solidFill>
                  <a:schemeClr val="bg1"/>
                </a:solidFill>
              </a:rPr>
              <a:t>Classroom Prompt Examples</a:t>
            </a:r>
          </a:p>
        </p:txBody>
      </p:sp>
      <p:sp>
        <p:nvSpPr>
          <p:cNvPr id="3" name="Rectangle 2">
            <a:extLst>
              <a:ext uri="{FF2B5EF4-FFF2-40B4-BE49-F238E27FC236}">
                <a16:creationId xmlns:a16="http://schemas.microsoft.com/office/drawing/2014/main" id="{6C895616-E0CC-D644-916B-DE5AA3136985}"/>
              </a:ext>
            </a:extLst>
          </p:cNvPr>
          <p:cNvSpPr/>
          <p:nvPr/>
        </p:nvSpPr>
        <p:spPr>
          <a:xfrm>
            <a:off x="137560" y="1313063"/>
            <a:ext cx="3982747" cy="3931920"/>
          </a:xfrm>
          <a:prstGeom prst="rect">
            <a:avLst/>
          </a:prstGeom>
          <a:solidFill>
            <a:schemeClr val="accent5">
              <a:alpha val="10684"/>
            </a:schemeClr>
          </a:solidFill>
          <a:ln w="50800">
            <a:solidFill>
              <a:schemeClr val="accent5">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mn-ea"/>
                <a:cs typeface="+mn-cs"/>
              </a:rPr>
              <a:t>WELCOME</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As you come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did you 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something to write with?</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homework?</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planner?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our textbook?</a:t>
            </a:r>
          </a:p>
        </p:txBody>
      </p:sp>
      <p:pic>
        <p:nvPicPr>
          <p:cNvPr id="7172" name="Picture 4" descr="Science Safety Rules Posters in Primary Colors | Science safety, Science  safety rules, Science lab safety">
            <a:extLst>
              <a:ext uri="{FF2B5EF4-FFF2-40B4-BE49-F238E27FC236}">
                <a16:creationId xmlns:a16="http://schemas.microsoft.com/office/drawing/2014/main" id="{2890F92E-72F5-8048-AB38-2132F05BA2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9367" y="3161490"/>
            <a:ext cx="24892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Ditching Our Distractions: The Importance of Active Listening">
            <a:extLst>
              <a:ext uri="{FF2B5EF4-FFF2-40B4-BE49-F238E27FC236}">
                <a16:creationId xmlns:a16="http://schemas.microsoft.com/office/drawing/2014/main" id="{8B6A285F-F117-F544-8FD3-1BD5939ACC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7109" y="3828600"/>
            <a:ext cx="3357384" cy="244379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cademics - Eastern Carver County Schools">
            <a:extLst>
              <a:ext uri="{FF2B5EF4-FFF2-40B4-BE49-F238E27FC236}">
                <a16:creationId xmlns:a16="http://schemas.microsoft.com/office/drawing/2014/main" id="{D8628706-3664-8B46-BD0A-64AC631F461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854255" y="1046643"/>
            <a:ext cx="2264828" cy="23823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89469C-8912-9D4F-B1AD-23847D215EE6}"/>
              </a:ext>
            </a:extLst>
          </p:cNvPr>
          <p:cNvSpPr txBox="1"/>
          <p:nvPr/>
        </p:nvSpPr>
        <p:spPr>
          <a:xfrm>
            <a:off x="3979950" y="1531717"/>
            <a:ext cx="356803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Visual reminders</a:t>
            </a:r>
          </a:p>
        </p:txBody>
      </p:sp>
      <p:sp>
        <p:nvSpPr>
          <p:cNvPr id="13" name="TextBox 12">
            <a:extLst>
              <a:ext uri="{FF2B5EF4-FFF2-40B4-BE49-F238E27FC236}">
                <a16:creationId xmlns:a16="http://schemas.microsoft.com/office/drawing/2014/main" id="{D0353777-ED07-5C4E-90AA-2BE17D462877}"/>
              </a:ext>
            </a:extLst>
          </p:cNvPr>
          <p:cNvSpPr txBox="1"/>
          <p:nvPr/>
        </p:nvSpPr>
        <p:spPr>
          <a:xfrm>
            <a:off x="9725801" y="2374656"/>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7" charset="-128"/>
                <a:cs typeface="+mn-cs"/>
              </a:rPr>
              <a:t>Gestural reminders</a:t>
            </a:r>
          </a:p>
        </p:txBody>
      </p:sp>
      <p:pic>
        <p:nvPicPr>
          <p:cNvPr id="14" name="Picture 13">
            <a:extLst>
              <a:ext uri="{FF2B5EF4-FFF2-40B4-BE49-F238E27FC236}">
                <a16:creationId xmlns:a16="http://schemas.microsoft.com/office/drawing/2014/main" id="{600B61E7-BB0F-3B43-BCDD-0E31D091C4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A979CA71-071C-E6BC-90D7-0FD3B65A2891}"/>
              </a:ext>
            </a:extLst>
          </p:cNvPr>
          <p:cNvPicPr>
            <a:picLocks noChangeAspect="1"/>
          </p:cNvPicPr>
          <p:nvPr/>
        </p:nvPicPr>
        <p:blipFill>
          <a:blip r:embed="rId6"/>
          <a:stretch>
            <a:fillRect/>
          </a:stretch>
        </p:blipFill>
        <p:spPr>
          <a:xfrm>
            <a:off x="9711003" y="117571"/>
            <a:ext cx="2410161" cy="628738"/>
          </a:xfrm>
          <a:prstGeom prst="rect">
            <a:avLst/>
          </a:prstGeom>
        </p:spPr>
      </p:pic>
    </p:spTree>
    <p:extLst>
      <p:ext uri="{BB962C8B-B14F-4D97-AF65-F5344CB8AC3E}">
        <p14:creationId xmlns:p14="http://schemas.microsoft.com/office/powerpoint/2010/main" val="718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182"/>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additive="base">
                                        <p:cTn id="14" dur="500" fill="hold"/>
                                        <p:tgtEl>
                                          <p:spTgt spid="7172"/>
                                        </p:tgtEl>
                                        <p:attrNameLst>
                                          <p:attrName>ppt_x</p:attrName>
                                        </p:attrNameLst>
                                      </p:cBhvr>
                                      <p:tavLst>
                                        <p:tav tm="0">
                                          <p:val>
                                            <p:strVal val="#ppt_x"/>
                                          </p:val>
                                        </p:tav>
                                        <p:tav tm="100000">
                                          <p:val>
                                            <p:strVal val="#ppt_x"/>
                                          </p:val>
                                        </p:tav>
                                      </p:tavLst>
                                    </p:anim>
                                    <p:anim calcmode="lin" valueType="num">
                                      <p:cBhvr additive="base">
                                        <p:cTn id="15" dur="500" fill="hold"/>
                                        <p:tgtEl>
                                          <p:spTgt spid="717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180"/>
                                        </p:tgtEl>
                                        <p:attrNameLst>
                                          <p:attrName>style.visibility</p:attrName>
                                        </p:attrNameLst>
                                      </p:cBhvr>
                                      <p:to>
                                        <p:strVal val="visible"/>
                                      </p:to>
                                    </p:set>
                                    <p:animEffect transition="in" filter="wipe(down)">
                                      <p:cBhvr>
                                        <p:cTn id="19"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5A76735-E9FC-224F-9149-5BCB859E4A0A}"/>
              </a:ext>
            </a:extLst>
          </p:cNvPr>
          <p:cNvSpPr txBox="1"/>
          <p:nvPr/>
        </p:nvSpPr>
        <p:spPr>
          <a:xfrm>
            <a:off x="69354" y="1657173"/>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Verbal reminders</a:t>
            </a:r>
          </a:p>
        </p:txBody>
      </p:sp>
      <p:pic>
        <p:nvPicPr>
          <p:cNvPr id="13" name="Picture 12">
            <a:extLst>
              <a:ext uri="{FF2B5EF4-FFF2-40B4-BE49-F238E27FC236}">
                <a16:creationId xmlns:a16="http://schemas.microsoft.com/office/drawing/2014/main" id="{B9C9EBE1-476A-0E4B-9D3A-3A3D423A5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02" y="4179234"/>
            <a:ext cx="2662688" cy="1997016"/>
          </a:xfrm>
          <a:prstGeom prst="rect">
            <a:avLst/>
          </a:prstGeom>
          <a:ln w="57150">
            <a:solidFill>
              <a:schemeClr val="bg1"/>
            </a:solidFill>
          </a:ln>
        </p:spPr>
      </p:pic>
      <p:sp>
        <p:nvSpPr>
          <p:cNvPr id="2" name="Title 1">
            <a:extLst>
              <a:ext uri="{FF2B5EF4-FFF2-40B4-BE49-F238E27FC236}">
                <a16:creationId xmlns:a16="http://schemas.microsoft.com/office/drawing/2014/main" id="{78E2A346-B4AE-E441-B6BD-BBD5287A42E1}"/>
              </a:ext>
            </a:extLst>
          </p:cNvPr>
          <p:cNvSpPr>
            <a:spLocks noGrp="1"/>
          </p:cNvSpPr>
          <p:nvPr>
            <p:ph type="title"/>
          </p:nvPr>
        </p:nvSpPr>
        <p:spPr>
          <a:xfrm>
            <a:off x="453002" y="219868"/>
            <a:ext cx="6954699" cy="845600"/>
          </a:xfrm>
        </p:spPr>
        <p:txBody>
          <a:bodyPr/>
          <a:lstStyle/>
          <a:p>
            <a:r>
              <a:rPr lang="en-US" sz="4000" dirty="0">
                <a:solidFill>
                  <a:schemeClr val="bg1"/>
                </a:solidFill>
              </a:rPr>
              <a:t>Classroom Prompt Examples</a:t>
            </a:r>
          </a:p>
        </p:txBody>
      </p:sp>
      <p:sp>
        <p:nvSpPr>
          <p:cNvPr id="3" name="Rounded Rectangular Callout 2">
            <a:extLst>
              <a:ext uri="{FF2B5EF4-FFF2-40B4-BE49-F238E27FC236}">
                <a16:creationId xmlns:a16="http://schemas.microsoft.com/office/drawing/2014/main" id="{B4204226-01A3-0B48-B06C-FBA2DE130151}"/>
              </a:ext>
            </a:extLst>
          </p:cNvPr>
          <p:cNvSpPr/>
          <p:nvPr/>
        </p:nvSpPr>
        <p:spPr>
          <a:xfrm>
            <a:off x="3379522" y="3600076"/>
            <a:ext cx="2873671" cy="2822136"/>
          </a:xfrm>
          <a:prstGeom prst="wedgeRoundRectCallout">
            <a:avLst>
              <a:gd name="adj1" fmla="val -88582"/>
              <a:gd name="adj2" fmla="val 2657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mute unless its your turn” </a:t>
            </a:r>
          </a:p>
        </p:txBody>
      </p:sp>
      <p:sp>
        <p:nvSpPr>
          <p:cNvPr id="15" name="Rounded Rectangular Callout 14">
            <a:extLst>
              <a:ext uri="{FF2B5EF4-FFF2-40B4-BE49-F238E27FC236}">
                <a16:creationId xmlns:a16="http://schemas.microsoft.com/office/drawing/2014/main" id="{8B5E5DCB-C048-1948-9955-4FBD255DB326}"/>
              </a:ext>
            </a:extLst>
          </p:cNvPr>
          <p:cNvSpPr/>
          <p:nvPr/>
        </p:nvSpPr>
        <p:spPr>
          <a:xfrm>
            <a:off x="2501904" y="1151604"/>
            <a:ext cx="3382199" cy="2164270"/>
          </a:xfrm>
          <a:prstGeom prst="wedgeRoundRectCallout">
            <a:avLst>
              <a:gd name="adj1" fmla="val 74509"/>
              <a:gd name="adj2" fmla="val -1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“As you head out, remember to use talk quietly in the hallway."</a:t>
            </a:r>
          </a:p>
        </p:txBody>
      </p:sp>
      <p:pic>
        <p:nvPicPr>
          <p:cNvPr id="6146" name="Picture 2" descr="477 Students Leaving Classroom Stock Photos, Pictures &amp; Royalty-Free Images  - iStock">
            <a:extLst>
              <a:ext uri="{FF2B5EF4-FFF2-40B4-BE49-F238E27FC236}">
                <a16:creationId xmlns:a16="http://schemas.microsoft.com/office/drawing/2014/main" id="{0DE9417F-14BB-2A45-825B-6808995A48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5840" y="1023707"/>
            <a:ext cx="3777989" cy="24200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3 Powerful Ways Teaching Makes a Lifelong Impact on Students | Teach For  America">
            <a:extLst>
              <a:ext uri="{FF2B5EF4-FFF2-40B4-BE49-F238E27FC236}">
                <a16:creationId xmlns:a16="http://schemas.microsoft.com/office/drawing/2014/main" id="{6F1E9929-7393-EF4D-9134-1EC07C72D8F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825589" y="3600076"/>
            <a:ext cx="2347518" cy="257617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a:extLst>
              <a:ext uri="{FF2B5EF4-FFF2-40B4-BE49-F238E27FC236}">
                <a16:creationId xmlns:a16="http://schemas.microsoft.com/office/drawing/2014/main" id="{F5D5FD15-EE34-0948-9EC4-1F997E667D31}"/>
              </a:ext>
            </a:extLst>
          </p:cNvPr>
          <p:cNvSpPr/>
          <p:nvPr/>
        </p:nvSpPr>
        <p:spPr>
          <a:xfrm>
            <a:off x="6984854" y="4025565"/>
            <a:ext cx="2604369" cy="2150685"/>
          </a:xfrm>
          <a:prstGeom prst="wedgeRoundRectCallout">
            <a:avLst>
              <a:gd name="adj1" fmla="val 86428"/>
              <a:gd name="adj2" fmla="val 290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read to yourself” </a:t>
            </a:r>
          </a:p>
        </p:txBody>
      </p:sp>
      <p:pic>
        <p:nvPicPr>
          <p:cNvPr id="17" name="Picture 16">
            <a:extLst>
              <a:ext uri="{FF2B5EF4-FFF2-40B4-BE49-F238E27FC236}">
                <a16:creationId xmlns:a16="http://schemas.microsoft.com/office/drawing/2014/main" id="{748B66E4-41F1-5F42-A16E-B753B297FC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52859" y="6248960"/>
            <a:ext cx="620319" cy="609040"/>
          </a:xfrm>
          <a:prstGeom prst="ellipse">
            <a:avLst/>
          </a:prstGeom>
          <a:ln w="19050">
            <a:solidFill>
              <a:schemeClr val="accent2">
                <a:lumMod val="50000"/>
              </a:schemeClr>
            </a:solidFill>
          </a:ln>
        </p:spPr>
      </p:pic>
      <p:pic>
        <p:nvPicPr>
          <p:cNvPr id="8" name="Picture 7">
            <a:extLst>
              <a:ext uri="{FF2B5EF4-FFF2-40B4-BE49-F238E27FC236}">
                <a16:creationId xmlns:a16="http://schemas.microsoft.com/office/drawing/2014/main" id="{E1BA753E-63B2-EFF5-69EB-81A832526508}"/>
              </a:ext>
            </a:extLst>
          </p:cNvPr>
          <p:cNvPicPr>
            <a:picLocks noChangeAspect="1"/>
          </p:cNvPicPr>
          <p:nvPr/>
        </p:nvPicPr>
        <p:blipFill>
          <a:blip r:embed="rId7"/>
          <a:stretch>
            <a:fillRect/>
          </a:stretch>
        </p:blipFill>
        <p:spPr>
          <a:xfrm>
            <a:off x="9589223" y="108511"/>
            <a:ext cx="2410161" cy="628738"/>
          </a:xfrm>
          <a:prstGeom prst="rect">
            <a:avLst/>
          </a:prstGeom>
        </p:spPr>
      </p:pic>
    </p:spTree>
    <p:extLst>
      <p:ext uri="{BB962C8B-B14F-4D97-AF65-F5344CB8AC3E}">
        <p14:creationId xmlns:p14="http://schemas.microsoft.com/office/powerpoint/2010/main" val="23698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374662469"/>
              </p:ext>
            </p:extLst>
          </p:nvPr>
        </p:nvGraphicFramePr>
        <p:xfrm>
          <a:off x="1005840" y="1040130"/>
          <a:ext cx="11064239"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dirty="0"/>
              <a:t>Agenda &amp; Team Tasks</a:t>
            </a:r>
          </a:p>
        </p:txBody>
      </p:sp>
      <p:sp>
        <p:nvSpPr>
          <p:cNvPr id="57" name="Rounded Rectangular Callout 15">
            <a:extLst>
              <a:ext uri="{FF2B5EF4-FFF2-40B4-BE49-F238E27FC236}">
                <a16:creationId xmlns:a16="http://schemas.microsoft.com/office/drawing/2014/main" id="{8A650E7F-E651-4F46-AD3C-DC78A21D3793}"/>
              </a:ext>
            </a:extLst>
          </p:cNvPr>
          <p:cNvSpPr/>
          <p:nvPr/>
        </p:nvSpPr>
        <p:spPr>
          <a:xfrm>
            <a:off x="9726067" y="1910817"/>
            <a:ext cx="2117865" cy="1281116"/>
          </a:xfrm>
          <a:prstGeom prst="wedgeRoundRectCallou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a:r>
              <a:rPr lang="en-US" sz="2000" kern="0" dirty="0">
                <a:solidFill>
                  <a:schemeClr val="tx1"/>
                </a:solidFill>
                <a:latin typeface="Franklin Gothic Book"/>
                <a:sym typeface="Arial"/>
              </a:rPr>
              <a:t>We’ve planned 90 mins of </a:t>
            </a:r>
            <a:r>
              <a:rPr lang="en-US" sz="2000" u="sng" kern="0" dirty="0">
                <a:solidFill>
                  <a:schemeClr val="tx1"/>
                </a:solidFill>
                <a:latin typeface="Franklin Gothic Book"/>
                <a:sym typeface="Arial"/>
              </a:rPr>
              <a:t>team time</a:t>
            </a:r>
            <a:r>
              <a:rPr lang="en-US" sz="2000" kern="0" dirty="0">
                <a:solidFill>
                  <a:schemeClr val="tx1"/>
                </a:solidFill>
                <a:latin typeface="Franklin Gothic Book"/>
                <a:sym typeface="Arial"/>
              </a:rPr>
              <a:t> during this training event</a:t>
            </a:r>
            <a:endParaRPr lang="en-US" sz="2000" dirty="0">
              <a:solidFill>
                <a:schemeClr val="tx1"/>
              </a:solidFill>
              <a:cs typeface="Arial"/>
            </a:endParaRPr>
          </a:p>
        </p:txBody>
      </p:sp>
    </p:spTree>
    <p:extLst>
      <p:ext uri="{BB962C8B-B14F-4D97-AF65-F5344CB8AC3E}">
        <p14:creationId xmlns:p14="http://schemas.microsoft.com/office/powerpoint/2010/main" val="3105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D95C-1977-2021-9012-262520E856A7}"/>
              </a:ext>
            </a:extLst>
          </p:cNvPr>
          <p:cNvSpPr>
            <a:spLocks noGrp="1"/>
          </p:cNvSpPr>
          <p:nvPr>
            <p:ph type="title"/>
          </p:nvPr>
        </p:nvSpPr>
        <p:spPr>
          <a:xfrm>
            <a:off x="1954934" y="529809"/>
            <a:ext cx="9378000" cy="845600"/>
          </a:xfrm>
        </p:spPr>
        <p:txBody>
          <a:bodyPr/>
          <a:lstStyle/>
          <a:p>
            <a:r>
              <a:rPr lang="en-US" dirty="0"/>
              <a:t>Prompting Expected Behavior</a:t>
            </a:r>
          </a:p>
        </p:txBody>
      </p:sp>
      <p:sp>
        <p:nvSpPr>
          <p:cNvPr id="5" name="TextBox 4">
            <a:extLst>
              <a:ext uri="{FF2B5EF4-FFF2-40B4-BE49-F238E27FC236}">
                <a16:creationId xmlns:a16="http://schemas.microsoft.com/office/drawing/2014/main" id="{E22F1AC8-34A8-A643-CD0B-E4D78332BA91}"/>
              </a:ext>
            </a:extLst>
          </p:cNvPr>
          <p:cNvSpPr txBox="1"/>
          <p:nvPr/>
        </p:nvSpPr>
        <p:spPr>
          <a:xfrm>
            <a:off x="2756189" y="6348054"/>
            <a:ext cx="75494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hlinkClick r:id="rId4"/>
              </a:rPr>
              <a:t>https://youtu.be/1xdHZw5_sMw?si=NScz3u2Txdvk1oA4&amp;t=50</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p:txBody>
      </p:sp>
      <p:sp>
        <p:nvSpPr>
          <p:cNvPr id="6" name="TextBox 5">
            <a:extLst>
              <a:ext uri="{FF2B5EF4-FFF2-40B4-BE49-F238E27FC236}">
                <a16:creationId xmlns:a16="http://schemas.microsoft.com/office/drawing/2014/main" id="{1B81246E-58C5-5B6A-8574-F6A876046139}"/>
              </a:ext>
            </a:extLst>
          </p:cNvPr>
          <p:cNvSpPr txBox="1"/>
          <p:nvPr/>
        </p:nvSpPr>
        <p:spPr>
          <a:xfrm>
            <a:off x="207212" y="98131"/>
            <a:ext cx="17427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a:ea typeface="+mn-ea"/>
                <a:cs typeface="+mn-cs"/>
              </a:rPr>
              <a:t>Elementary</a:t>
            </a:r>
          </a:p>
        </p:txBody>
      </p:sp>
      <p:pic>
        <p:nvPicPr>
          <p:cNvPr id="4" name="Online Media 3" title="TeachingMinute: Expectations and Pre Corrects">
            <a:hlinkClick r:id="" action="ppaction://media"/>
            <a:extLst>
              <a:ext uri="{FF2B5EF4-FFF2-40B4-BE49-F238E27FC236}">
                <a16:creationId xmlns:a16="http://schemas.microsoft.com/office/drawing/2014/main" id="{3136416B-FF7A-837D-0A6C-14FD23BF00F7}"/>
              </a:ext>
            </a:extLst>
          </p:cNvPr>
          <p:cNvPicPr>
            <a:picLocks noRot="1" noChangeAspect="1"/>
          </p:cNvPicPr>
          <p:nvPr>
            <a:videoFile r:link="rId1"/>
          </p:nvPr>
        </p:nvPicPr>
        <p:blipFill>
          <a:blip r:embed="rId5"/>
          <a:stretch>
            <a:fillRect/>
          </a:stretch>
        </p:blipFill>
        <p:spPr>
          <a:xfrm>
            <a:off x="1799272" y="1375409"/>
            <a:ext cx="8593455" cy="4851506"/>
          </a:xfrm>
          <a:prstGeom prst="rect">
            <a:avLst/>
          </a:prstGeom>
        </p:spPr>
      </p:pic>
      <p:pic>
        <p:nvPicPr>
          <p:cNvPr id="3" name="Picture 2">
            <a:extLst>
              <a:ext uri="{FF2B5EF4-FFF2-40B4-BE49-F238E27FC236}">
                <a16:creationId xmlns:a16="http://schemas.microsoft.com/office/drawing/2014/main" id="{7309D170-224A-FB62-5782-84082B2FEFDD}"/>
              </a:ext>
            </a:extLst>
          </p:cNvPr>
          <p:cNvPicPr>
            <a:picLocks noChangeAspect="1"/>
          </p:cNvPicPr>
          <p:nvPr/>
        </p:nvPicPr>
        <p:blipFill>
          <a:blip r:embed="rId6"/>
          <a:stretch>
            <a:fillRect/>
          </a:stretch>
        </p:blipFill>
        <p:spPr>
          <a:xfrm>
            <a:off x="9589223" y="108511"/>
            <a:ext cx="2410161" cy="628738"/>
          </a:xfrm>
          <a:prstGeom prst="rect">
            <a:avLst/>
          </a:prstGeom>
        </p:spPr>
      </p:pic>
    </p:spTree>
    <p:extLst>
      <p:ext uri="{BB962C8B-B14F-4D97-AF65-F5344CB8AC3E}">
        <p14:creationId xmlns:p14="http://schemas.microsoft.com/office/powerpoint/2010/main" val="21505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itle 1">
            <a:extLst>
              <a:ext uri="{FF2B5EF4-FFF2-40B4-BE49-F238E27FC236}">
                <a16:creationId xmlns:a16="http://schemas.microsoft.com/office/drawing/2014/main" id="{580C1324-2385-A6A9-7367-07BA39D3713B}"/>
              </a:ext>
            </a:extLst>
          </p:cNvPr>
          <p:cNvSpPr>
            <a:spLocks noGrp="1"/>
          </p:cNvSpPr>
          <p:nvPr>
            <p:ph type="title"/>
          </p:nvPr>
        </p:nvSpPr>
        <p:spPr>
          <a:xfrm>
            <a:off x="868433" y="779312"/>
            <a:ext cx="11596365" cy="845600"/>
          </a:xfrm>
        </p:spPr>
        <p:txBody>
          <a:bodyPr>
            <a:normAutofit/>
          </a:bodyPr>
          <a:lstStyle/>
          <a:p>
            <a:r>
              <a:rPr lang="en-US" sz="3100" dirty="0">
                <a:solidFill>
                  <a:schemeClr val="bg1"/>
                </a:solidFill>
                <a:ea typeface="ＭＳ Ｐゴシック"/>
                <a:cs typeface="ＭＳ Ｐゴシック" pitchFamily="-108" charset="-128"/>
              </a:rPr>
              <a:t>Video Example: Prompting HS students before a test</a:t>
            </a:r>
            <a:endParaRPr lang="en-US" sz="4200" dirty="0">
              <a:solidFill>
                <a:schemeClr val="bg1"/>
              </a:solidFill>
            </a:endParaRPr>
          </a:p>
        </p:txBody>
      </p:sp>
      <p:pic>
        <p:nvPicPr>
          <p:cNvPr id="21" name="Online Media 2" title="High School Tier 1 PBIS- Teachers' Role">
            <a:hlinkClick r:id="" action="ppaction://media"/>
            <a:extLst>
              <a:ext uri="{FF2B5EF4-FFF2-40B4-BE49-F238E27FC236}">
                <a16:creationId xmlns:a16="http://schemas.microsoft.com/office/drawing/2014/main" id="{83E633FC-3789-9294-B361-61D6FEECF28C}"/>
              </a:ext>
            </a:extLst>
          </p:cNvPr>
          <p:cNvPicPr>
            <a:picLocks noRot="1" noChangeAspect="1"/>
          </p:cNvPicPr>
          <p:nvPr>
            <a:videoFile r:link="rId1"/>
          </p:nvPr>
        </p:nvPicPr>
        <p:blipFill>
          <a:blip r:embed="rId4"/>
          <a:stretch>
            <a:fillRect/>
          </a:stretch>
        </p:blipFill>
        <p:spPr>
          <a:xfrm>
            <a:off x="2187576" y="1848530"/>
            <a:ext cx="7816848" cy="4416519"/>
          </a:xfrm>
          <a:prstGeom prst="rect">
            <a:avLst/>
          </a:prstGeom>
          <a:ln w="76200">
            <a:solidFill>
              <a:schemeClr val="accent4">
                <a:lumMod val="60000"/>
                <a:lumOff val="40000"/>
              </a:schemeClr>
            </a:solidFill>
          </a:ln>
        </p:spPr>
      </p:pic>
      <p:sp>
        <p:nvSpPr>
          <p:cNvPr id="22" name="TextBox 21">
            <a:extLst>
              <a:ext uri="{FF2B5EF4-FFF2-40B4-BE49-F238E27FC236}">
                <a16:creationId xmlns:a16="http://schemas.microsoft.com/office/drawing/2014/main" id="{B6525EBB-5F6C-1F3A-7979-5BA5349A8150}"/>
              </a:ext>
            </a:extLst>
          </p:cNvPr>
          <p:cNvSpPr txBox="1"/>
          <p:nvPr/>
        </p:nvSpPr>
        <p:spPr>
          <a:xfrm>
            <a:off x="7416322" y="6488668"/>
            <a:ext cx="368126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5"/>
              </a:rPr>
              <a:t>https://youtu.be/fcnG1F-lQyA?t=258</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pic>
        <p:nvPicPr>
          <p:cNvPr id="3" name="Picture 2">
            <a:extLst>
              <a:ext uri="{FF2B5EF4-FFF2-40B4-BE49-F238E27FC236}">
                <a16:creationId xmlns:a16="http://schemas.microsoft.com/office/drawing/2014/main" id="{D2707EF5-3405-F47B-39C4-188B7F61C055}"/>
              </a:ext>
            </a:extLst>
          </p:cNvPr>
          <p:cNvPicPr>
            <a:picLocks noChangeAspect="1"/>
          </p:cNvPicPr>
          <p:nvPr/>
        </p:nvPicPr>
        <p:blipFill>
          <a:blip r:embed="rId6"/>
          <a:stretch>
            <a:fillRect/>
          </a:stretch>
        </p:blipFill>
        <p:spPr>
          <a:xfrm>
            <a:off x="9589223" y="108511"/>
            <a:ext cx="2410161" cy="628738"/>
          </a:xfrm>
          <a:prstGeom prst="rect">
            <a:avLst/>
          </a:prstGeom>
        </p:spPr>
      </p:pic>
      <p:sp>
        <p:nvSpPr>
          <p:cNvPr id="2" name="TextBox 1">
            <a:extLst>
              <a:ext uri="{FF2B5EF4-FFF2-40B4-BE49-F238E27FC236}">
                <a16:creationId xmlns:a16="http://schemas.microsoft.com/office/drawing/2014/main" id="{365192A1-594E-179A-BC8C-948DA380FBB6}"/>
              </a:ext>
            </a:extLst>
          </p:cNvPr>
          <p:cNvSpPr txBox="1"/>
          <p:nvPr/>
        </p:nvSpPr>
        <p:spPr>
          <a:xfrm>
            <a:off x="207212" y="98131"/>
            <a:ext cx="16578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Arial"/>
                <a:ea typeface="+mn-ea"/>
                <a:cs typeface="+mn-cs"/>
              </a:rPr>
              <a:t>Secondary</a:t>
            </a:r>
          </a:p>
        </p:txBody>
      </p:sp>
    </p:spTree>
    <p:extLst>
      <p:ext uri="{BB962C8B-B14F-4D97-AF65-F5344CB8AC3E}">
        <p14:creationId xmlns:p14="http://schemas.microsoft.com/office/powerpoint/2010/main" val="26477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337717" y="2957427"/>
            <a:ext cx="6085118" cy="2344873"/>
          </a:xfrm>
        </p:spPr>
        <p:txBody>
          <a:bodyPr/>
          <a:lstStyle/>
          <a:p>
            <a:r>
              <a:rPr lang="en-US" dirty="0">
                <a:solidFill>
                  <a:schemeClr val="bg1"/>
                </a:solidFill>
              </a:rPr>
              <a:t>Specific Praise</a:t>
            </a:r>
            <a:br>
              <a:rPr lang="en-US" dirty="0">
                <a:solidFill>
                  <a:schemeClr val="bg1"/>
                </a:solidFill>
              </a:rPr>
            </a:br>
            <a:r>
              <a:rPr lang="en-US" dirty="0">
                <a:solidFill>
                  <a:schemeClr val="bg1"/>
                </a:solidFill>
              </a:rPr>
              <a:t>≥5:1 Ratio</a:t>
            </a:r>
            <a:br>
              <a:rPr lang="en-US" sz="7200" dirty="0">
                <a:solidFill>
                  <a:schemeClr val="bg1"/>
                </a:solidFill>
              </a:rPr>
            </a:br>
            <a:endParaRPr lang="en-US" sz="7200" dirty="0">
              <a:solidFill>
                <a:schemeClr val="bg1"/>
              </a:solidFill>
            </a:endParaRPr>
          </a:p>
        </p:txBody>
      </p:sp>
    </p:spTree>
    <p:extLst>
      <p:ext uri="{BB962C8B-B14F-4D97-AF65-F5344CB8AC3E}">
        <p14:creationId xmlns:p14="http://schemas.microsoft.com/office/powerpoint/2010/main" val="1075840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365108" y="291496"/>
            <a:ext cx="2786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 </a:t>
            </a:r>
          </a:p>
        </p:txBody>
      </p:sp>
      <p:sp>
        <p:nvSpPr>
          <p:cNvPr id="3" name="TextBox 2">
            <a:extLst>
              <a:ext uri="{FF2B5EF4-FFF2-40B4-BE49-F238E27FC236}">
                <a16:creationId xmlns:a16="http://schemas.microsoft.com/office/drawing/2014/main" id="{EB02CA02-8D9C-7FB8-59CE-5F8057CB092C}"/>
              </a:ext>
            </a:extLst>
          </p:cNvPr>
          <p:cNvSpPr txBox="1"/>
          <p:nvPr/>
        </p:nvSpPr>
        <p:spPr>
          <a:xfrm>
            <a:off x="692697" y="939334"/>
            <a:ext cx="9320729" cy="18158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Arial"/>
                <a:ea typeface="+mn-ea"/>
                <a:cs typeface="+mn-cs"/>
              </a:rPr>
              <a:t>Behavior Specific Praise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 positive statement, typically provided by the teacher, when a desired behavior occurs (contingent) to inform students specifically what they did well.”</a:t>
            </a:r>
          </a:p>
        </p:txBody>
      </p:sp>
      <p:sp>
        <p:nvSpPr>
          <p:cNvPr id="5" name="Rounded Rectangular Callout 3">
            <a:extLst>
              <a:ext uri="{FF2B5EF4-FFF2-40B4-BE49-F238E27FC236}">
                <a16:creationId xmlns:a16="http://schemas.microsoft.com/office/drawing/2014/main" id="{B2C76454-B522-047E-5895-EDE8BC317C01}"/>
              </a:ext>
            </a:extLst>
          </p:cNvPr>
          <p:cNvSpPr/>
          <p:nvPr/>
        </p:nvSpPr>
        <p:spPr>
          <a:xfrm>
            <a:off x="173750" y="2966085"/>
            <a:ext cx="3169458" cy="925830"/>
          </a:xfrm>
          <a:prstGeom prst="wedgeRoundRectCallout">
            <a:avLst>
              <a:gd name="adj1" fmla="val -7529"/>
              <a:gd name="adj2" fmla="val 11188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"Nice hand raise!"</a:t>
            </a:r>
          </a:p>
        </p:txBody>
      </p:sp>
      <p:sp>
        <p:nvSpPr>
          <p:cNvPr id="6" name="Rounded Rectangular Callout 9">
            <a:extLst>
              <a:ext uri="{FF2B5EF4-FFF2-40B4-BE49-F238E27FC236}">
                <a16:creationId xmlns:a16="http://schemas.microsoft.com/office/drawing/2014/main" id="{70627E84-48E0-659F-89C3-B34A2F1DD59B}"/>
              </a:ext>
            </a:extLst>
          </p:cNvPr>
          <p:cNvSpPr/>
          <p:nvPr/>
        </p:nvSpPr>
        <p:spPr>
          <a:xfrm>
            <a:off x="489785" y="4749522"/>
            <a:ext cx="2662066" cy="1485900"/>
          </a:xfrm>
          <a:prstGeom prst="wedgeRoundRectCallout">
            <a:avLst>
              <a:gd name="adj1" fmla="val -46595"/>
              <a:gd name="adj2" fmla="val 90192"/>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"Clear pronunciation. Well done."</a:t>
            </a:r>
          </a:p>
        </p:txBody>
      </p:sp>
      <p:sp>
        <p:nvSpPr>
          <p:cNvPr id="7" name="Rounded Rectangular Callout 10">
            <a:extLst>
              <a:ext uri="{FF2B5EF4-FFF2-40B4-BE49-F238E27FC236}">
                <a16:creationId xmlns:a16="http://schemas.microsoft.com/office/drawing/2014/main" id="{C25C959C-A5A9-958B-834D-2DB9BC6B5B1E}"/>
              </a:ext>
            </a:extLst>
          </p:cNvPr>
          <p:cNvSpPr/>
          <p:nvPr/>
        </p:nvSpPr>
        <p:spPr>
          <a:xfrm>
            <a:off x="4941510" y="3097672"/>
            <a:ext cx="2662066" cy="1485900"/>
          </a:xfrm>
          <a:prstGeom prst="wedgeRoundRectCallout">
            <a:avLst>
              <a:gd name="adj1" fmla="val 85650"/>
              <a:gd name="adj2" fmla="val 8654"/>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"It was kind to help your friend like that!"</a:t>
            </a:r>
          </a:p>
        </p:txBody>
      </p:sp>
      <p:sp>
        <p:nvSpPr>
          <p:cNvPr id="8" name="Rounded Rectangular Callout 11">
            <a:extLst>
              <a:ext uri="{FF2B5EF4-FFF2-40B4-BE49-F238E27FC236}">
                <a16:creationId xmlns:a16="http://schemas.microsoft.com/office/drawing/2014/main" id="{4A751B50-7B74-43D4-2694-6B7424657FBD}"/>
              </a:ext>
            </a:extLst>
          </p:cNvPr>
          <p:cNvSpPr/>
          <p:nvPr/>
        </p:nvSpPr>
        <p:spPr>
          <a:xfrm>
            <a:off x="3647169" y="4926028"/>
            <a:ext cx="4152773" cy="722436"/>
          </a:xfrm>
          <a:prstGeom prst="wedgeRoundRectCallout">
            <a:avLst>
              <a:gd name="adj1" fmla="val -3186"/>
              <a:gd name="adj2" fmla="val 99919"/>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"You walked to get into line. Way to go!"</a:t>
            </a:r>
          </a:p>
        </p:txBody>
      </p:sp>
      <p:sp>
        <p:nvSpPr>
          <p:cNvPr id="11" name="Rounded Rectangular Callout 12">
            <a:extLst>
              <a:ext uri="{FF2B5EF4-FFF2-40B4-BE49-F238E27FC236}">
                <a16:creationId xmlns:a16="http://schemas.microsoft.com/office/drawing/2014/main" id="{60F083C3-D168-8387-7F30-5026434D181D}"/>
              </a:ext>
            </a:extLst>
          </p:cNvPr>
          <p:cNvSpPr/>
          <p:nvPr/>
        </p:nvSpPr>
        <p:spPr>
          <a:xfrm>
            <a:off x="8869679" y="4630637"/>
            <a:ext cx="3104921" cy="1293913"/>
          </a:xfrm>
          <a:prstGeom prst="wedgeRoundRectCallout">
            <a:avLst>
              <a:gd name="adj1" fmla="val -9170"/>
              <a:gd name="adj2" fmla="val 11173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"You asked for help when you needed it! Terrific!"</a:t>
            </a:r>
          </a:p>
        </p:txBody>
      </p:sp>
      <p:sp>
        <p:nvSpPr>
          <p:cNvPr id="12" name="Rounded Rectangular Callout 13">
            <a:extLst>
              <a:ext uri="{FF2B5EF4-FFF2-40B4-BE49-F238E27FC236}">
                <a16:creationId xmlns:a16="http://schemas.microsoft.com/office/drawing/2014/main" id="{B31F8DCE-7C42-B50F-7A79-A24DF1F4EB87}"/>
              </a:ext>
            </a:extLst>
          </p:cNvPr>
          <p:cNvSpPr/>
          <p:nvPr/>
        </p:nvSpPr>
        <p:spPr>
          <a:xfrm>
            <a:off x="9712881" y="1995716"/>
            <a:ext cx="2127363" cy="1651630"/>
          </a:xfrm>
          <a:prstGeom prst="wedgeRoundRectCallout">
            <a:avLst>
              <a:gd name="adj1" fmla="val -33816"/>
              <a:gd name="adj2" fmla="val 6907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"That was a hard problem and you stuck with 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Great job!</a:t>
            </a:r>
          </a:p>
        </p:txBody>
      </p:sp>
      <p:pic>
        <p:nvPicPr>
          <p:cNvPr id="9" name="Picture 8">
            <a:extLst>
              <a:ext uri="{FF2B5EF4-FFF2-40B4-BE49-F238E27FC236}">
                <a16:creationId xmlns:a16="http://schemas.microsoft.com/office/drawing/2014/main" id="{7BBB6C4F-D6A5-471E-AD04-A8917FE06E6C}"/>
              </a:ext>
            </a:extLst>
          </p:cNvPr>
          <p:cNvPicPr>
            <a:picLocks noChangeAspect="1"/>
          </p:cNvPicPr>
          <p:nvPr/>
        </p:nvPicPr>
        <p:blipFill>
          <a:blip r:embed="rId3"/>
          <a:stretch>
            <a:fillRect/>
          </a:stretch>
        </p:blipFill>
        <p:spPr>
          <a:xfrm>
            <a:off x="9685837" y="105294"/>
            <a:ext cx="2457793" cy="552527"/>
          </a:xfrm>
          <a:prstGeom prst="rect">
            <a:avLst/>
          </a:prstGeom>
        </p:spPr>
      </p:pic>
    </p:spTree>
    <p:extLst>
      <p:ext uri="{BB962C8B-B14F-4D97-AF65-F5344CB8AC3E}">
        <p14:creationId xmlns:p14="http://schemas.microsoft.com/office/powerpoint/2010/main" val="3332126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4" y="3306"/>
            <a:ext cx="9782980" cy="846137"/>
          </a:xfrm>
        </p:spPr>
        <p:txBody>
          <a:bodyPr/>
          <a:lstStyle/>
          <a:p>
            <a:r>
              <a:rPr lang="en-US" sz="3600" b="1" dirty="0">
                <a:solidFill>
                  <a:schemeClr val="bg1"/>
                </a:solidFill>
                <a:latin typeface="+mn-lt"/>
              </a:rPr>
              <a:t>Provide Specific Feedback (</a:t>
            </a:r>
            <a:r>
              <a:rPr lang="en-US" sz="3600" b="1" u="sng" dirty="0">
                <a:solidFill>
                  <a:schemeClr val="bg1"/>
                </a:solidFill>
                <a:latin typeface="+mn-lt"/>
              </a:rPr>
              <a:t>&gt;</a:t>
            </a:r>
            <a:r>
              <a:rPr lang="en-US" sz="3600" b="1" dirty="0">
                <a:solidFill>
                  <a:schemeClr val="bg1"/>
                </a:solidFill>
                <a:latin typeface="+mn-lt"/>
              </a:rPr>
              <a:t>5</a:t>
            </a:r>
            <a:r>
              <a:rPr lang="en-US" sz="3600" b="1" baseline="30000" dirty="0">
                <a:solidFill>
                  <a:schemeClr val="bg1"/>
                </a:solidFill>
                <a:latin typeface="+mn-lt"/>
              </a:rPr>
              <a:t>+</a:t>
            </a:r>
            <a:r>
              <a:rPr lang="en-US" sz="3600" b="1" dirty="0">
                <a:solidFill>
                  <a:schemeClr val="bg1"/>
                </a:solidFill>
                <a:latin typeface="+mn-lt"/>
              </a:rPr>
              <a:t> : 1</a:t>
            </a:r>
            <a:r>
              <a:rPr lang="en-US" sz="3600" b="1" baseline="30000" dirty="0">
                <a:solidFill>
                  <a:schemeClr val="bg1"/>
                </a:solidFill>
                <a:latin typeface="+mn-lt"/>
              </a:rPr>
              <a:t>-</a:t>
            </a:r>
            <a:r>
              <a:rPr lang="en-US" sz="3600" b="1" dirty="0">
                <a:solidFill>
                  <a:schemeClr val="bg1"/>
                </a:solidFill>
                <a:latin typeface="+mn-lt"/>
              </a:rPr>
              <a:t> ratio)  </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6"/>
          <a:ext cx="11687175" cy="5748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EA7ADB8-3AD8-26FE-7A37-27B0D4B4480D}"/>
              </a:ext>
            </a:extLst>
          </p:cNvPr>
          <p:cNvPicPr>
            <a:picLocks noChangeAspect="1"/>
          </p:cNvPicPr>
          <p:nvPr/>
        </p:nvPicPr>
        <p:blipFill>
          <a:blip r:embed="rId8"/>
          <a:stretch>
            <a:fillRect/>
          </a:stretch>
        </p:blipFill>
        <p:spPr>
          <a:xfrm>
            <a:off x="9626390" y="150110"/>
            <a:ext cx="2457793" cy="552527"/>
          </a:xfrm>
          <a:prstGeom prst="rect">
            <a:avLst/>
          </a:prstGeom>
        </p:spPr>
      </p:pic>
    </p:spTree>
    <p:extLst>
      <p:ext uri="{BB962C8B-B14F-4D97-AF65-F5344CB8AC3E}">
        <p14:creationId xmlns:p14="http://schemas.microsoft.com/office/powerpoint/2010/main" val="24650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8DA2DEBD-E4AA-749C-C40C-DF8A09EE4231}"/>
              </a:ext>
            </a:extLst>
          </p:cNvPr>
          <p:cNvSpPr>
            <a:spLocks noGrp="1"/>
          </p:cNvSpPr>
          <p:nvPr>
            <p:ph type="title"/>
          </p:nvPr>
        </p:nvSpPr>
        <p:spPr>
          <a:xfrm>
            <a:off x="221116" y="142626"/>
            <a:ext cx="5725183" cy="1325563"/>
          </a:xfrm>
        </p:spPr>
        <p:txBody>
          <a:bodyPr/>
          <a:lstStyle/>
          <a:p>
            <a:r>
              <a:rPr lang="en-US" dirty="0"/>
              <a:t>Bad Stronger than Good</a:t>
            </a:r>
          </a:p>
        </p:txBody>
      </p:sp>
      <p:graphicFrame>
        <p:nvGraphicFramePr>
          <p:cNvPr id="3" name="Content Placeholder 2">
            <a:extLst>
              <a:ext uri="{FF2B5EF4-FFF2-40B4-BE49-F238E27FC236}">
                <a16:creationId xmlns:a16="http://schemas.microsoft.com/office/drawing/2014/main" id="{8EC773AC-00BE-193A-9939-701ECBD4C27A}"/>
              </a:ext>
            </a:extLst>
          </p:cNvPr>
          <p:cNvGraphicFramePr>
            <a:graphicFrameLocks/>
          </p:cNvGraphicFramePr>
          <p:nvPr/>
        </p:nvGraphicFramePr>
        <p:xfrm>
          <a:off x="371476" y="1228725"/>
          <a:ext cx="11730470" cy="481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E393790-D5B4-E913-90F9-FB19E54FF600}"/>
              </a:ext>
            </a:extLst>
          </p:cNvPr>
          <p:cNvSpPr txBox="1"/>
          <p:nvPr/>
        </p:nvSpPr>
        <p:spPr>
          <a:xfrm>
            <a:off x="3224864" y="5703525"/>
            <a:ext cx="6295735" cy="442333"/>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 typeface="Arial"/>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Roy F. Baumeister Florida State University, 2001, “</a:t>
            </a:r>
            <a:r>
              <a:rPr kumimoji="0" lang="en-US" sz="1400" b="0" i="0" u="sng"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Bad Is Stronger Than Good</a:t>
            </a:r>
            <a:r>
              <a:rPr kumimoji="0" lang="en-US" sz="1400" b="0" i="0" u="none" strike="noStrike" kern="1200" cap="none" spc="0" normalizeH="0" baseline="0" noProof="0" dirty="0">
                <a:ln>
                  <a:noFill/>
                </a:ln>
                <a:solidFill>
                  <a:srgbClr val="FFFFFF"/>
                </a:solidFill>
                <a:effectLst/>
                <a:uLnTx/>
                <a:uFillTx/>
                <a:latin typeface="Calibri" panose="020F0502020204030204"/>
                <a:ea typeface="ＭＳ Ｐゴシック" pitchFamily="-108" charset="-128"/>
                <a:cs typeface="Arial"/>
                <a:sym typeface="Arial"/>
              </a:rPr>
              <a:t>,”</a:t>
            </a:r>
          </a:p>
        </p:txBody>
      </p:sp>
      <p:sp>
        <p:nvSpPr>
          <p:cNvPr id="5" name="Rectangle 4">
            <a:extLst>
              <a:ext uri="{FF2B5EF4-FFF2-40B4-BE49-F238E27FC236}">
                <a16:creationId xmlns:a16="http://schemas.microsoft.com/office/drawing/2014/main" id="{9E7676A1-85B9-FC53-12D4-064405938367}"/>
              </a:ext>
            </a:extLst>
          </p:cNvPr>
          <p:cNvSpPr/>
          <p:nvPr/>
        </p:nvSpPr>
        <p:spPr>
          <a:xfrm>
            <a:off x="3371851" y="4306801"/>
            <a:ext cx="8277224" cy="830997"/>
          </a:xfrm>
          <a:prstGeom prst="rect">
            <a:avLst/>
          </a:prstGeom>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Arial"/>
                <a:ea typeface="+mn-ea"/>
                <a:cs typeface="Arial"/>
                <a:sym typeface="Arial"/>
              </a:rPr>
              <a:t>We tend to ruminate more about unpleasant events — and use stronger words to describe them — than pleasant ones.</a:t>
            </a:r>
          </a:p>
        </p:txBody>
      </p:sp>
      <p:pic>
        <p:nvPicPr>
          <p:cNvPr id="7" name="Graphic 6" descr="Worried face outline outline">
            <a:extLst>
              <a:ext uri="{FF2B5EF4-FFF2-40B4-BE49-F238E27FC236}">
                <a16:creationId xmlns:a16="http://schemas.microsoft.com/office/drawing/2014/main" id="{B301E024-2602-1670-0F95-4F69E6C758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9236" y="1228725"/>
            <a:ext cx="914400" cy="914400"/>
          </a:xfrm>
          <a:prstGeom prst="rect">
            <a:avLst/>
          </a:prstGeom>
        </p:spPr>
      </p:pic>
      <p:pic>
        <p:nvPicPr>
          <p:cNvPr id="9" name="Picture 8">
            <a:extLst>
              <a:ext uri="{FF2B5EF4-FFF2-40B4-BE49-F238E27FC236}">
                <a16:creationId xmlns:a16="http://schemas.microsoft.com/office/drawing/2014/main" id="{88C51180-1B6F-2B2D-4F7A-7A5385DF35AE}"/>
              </a:ext>
            </a:extLst>
          </p:cNvPr>
          <p:cNvPicPr>
            <a:picLocks noChangeAspect="1"/>
          </p:cNvPicPr>
          <p:nvPr/>
        </p:nvPicPr>
        <p:blipFill>
          <a:blip r:embed="rId10"/>
          <a:stretch>
            <a:fillRect/>
          </a:stretch>
        </p:blipFill>
        <p:spPr>
          <a:xfrm>
            <a:off x="9513091" y="157182"/>
            <a:ext cx="2457793" cy="552527"/>
          </a:xfrm>
          <a:prstGeom prst="rect">
            <a:avLst/>
          </a:prstGeom>
        </p:spPr>
      </p:pic>
    </p:spTree>
    <p:extLst>
      <p:ext uri="{BB962C8B-B14F-4D97-AF65-F5344CB8AC3E}">
        <p14:creationId xmlns:p14="http://schemas.microsoft.com/office/powerpoint/2010/main" val="3989275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2">
            <a:extLst>
              <a:ext uri="{FF2B5EF4-FFF2-40B4-BE49-F238E27FC236}">
                <a16:creationId xmlns:a16="http://schemas.microsoft.com/office/drawing/2014/main" id="{4F1C53C3-9D25-CC75-F22D-9857DADBEA22}"/>
              </a:ext>
            </a:extLst>
          </p:cNvPr>
          <p:cNvSpPr>
            <a:spLocks noGrp="1" noChangeArrowheads="1"/>
          </p:cNvSpPr>
          <p:nvPr>
            <p:ph type="title"/>
          </p:nvPr>
        </p:nvSpPr>
        <p:spPr>
          <a:xfrm>
            <a:off x="240146" y="742380"/>
            <a:ext cx="11425381" cy="786711"/>
          </a:xfrm>
        </p:spPr>
        <p:txBody>
          <a:bodyPr>
            <a:normAutofit/>
          </a:bodyPr>
          <a:lstStyle/>
          <a:p>
            <a:r>
              <a:rPr lang="en-US" dirty="0"/>
              <a:t>Receive Frequent Recognition &amp; Encouragement</a:t>
            </a:r>
          </a:p>
        </p:txBody>
      </p:sp>
      <p:grpSp>
        <p:nvGrpSpPr>
          <p:cNvPr id="3" name="Group 2">
            <a:extLst>
              <a:ext uri="{FF2B5EF4-FFF2-40B4-BE49-F238E27FC236}">
                <a16:creationId xmlns:a16="http://schemas.microsoft.com/office/drawing/2014/main" id="{6F93ABA1-DEBE-A976-DC92-CC3A879AE10A}"/>
              </a:ext>
            </a:extLst>
          </p:cNvPr>
          <p:cNvGrpSpPr/>
          <p:nvPr/>
        </p:nvGrpSpPr>
        <p:grpSpPr>
          <a:xfrm>
            <a:off x="300861" y="1885317"/>
            <a:ext cx="7431787" cy="3174957"/>
            <a:chOff x="-152400" y="2987675"/>
            <a:chExt cx="8794750" cy="4229100"/>
          </a:xfrm>
        </p:grpSpPr>
        <p:grpSp>
          <p:nvGrpSpPr>
            <p:cNvPr id="4" name="Group 4">
              <a:extLst>
                <a:ext uri="{FF2B5EF4-FFF2-40B4-BE49-F238E27FC236}">
                  <a16:creationId xmlns:a16="http://schemas.microsoft.com/office/drawing/2014/main" id="{23492C27-82D4-1F45-4FFA-4678C0601D7A}"/>
                </a:ext>
              </a:extLst>
            </p:cNvPr>
            <p:cNvGrpSpPr>
              <a:grpSpLocks/>
            </p:cNvGrpSpPr>
            <p:nvPr/>
          </p:nvGrpSpPr>
          <p:grpSpPr bwMode="auto">
            <a:xfrm>
              <a:off x="5867400" y="2987675"/>
              <a:ext cx="2774950" cy="2133600"/>
              <a:chOff x="432" y="1786"/>
              <a:chExt cx="1748" cy="1344"/>
            </a:xfrm>
          </p:grpSpPr>
          <p:sp>
            <p:nvSpPr>
              <p:cNvPr id="11" name="Oval 5">
                <a:extLst>
                  <a:ext uri="{FF2B5EF4-FFF2-40B4-BE49-F238E27FC236}">
                    <a16:creationId xmlns:a16="http://schemas.microsoft.com/office/drawing/2014/main" id="{3C3D7C7B-19AC-29FC-8CF5-DE6FC3B855FD}"/>
                  </a:ext>
                </a:extLst>
              </p:cNvPr>
              <p:cNvSpPr>
                <a:spLocks noChangeArrowheads="1"/>
              </p:cNvSpPr>
              <p:nvPr/>
            </p:nvSpPr>
            <p:spPr bwMode="auto">
              <a:xfrm>
                <a:off x="545" y="1786"/>
                <a:ext cx="1521" cy="1344"/>
              </a:xfrm>
              <a:prstGeom prst="ellipse">
                <a:avLst/>
              </a:prstGeom>
              <a:solidFill>
                <a:srgbClr val="FF9218"/>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2" name="Text Box 6">
                <a:extLst>
                  <a:ext uri="{FF2B5EF4-FFF2-40B4-BE49-F238E27FC236}">
                    <a16:creationId xmlns:a16="http://schemas.microsoft.com/office/drawing/2014/main" id="{E2E2113F-50D2-1F6D-7B3F-D9B5DFE60553}"/>
                  </a:ext>
                </a:extLst>
              </p:cNvPr>
              <p:cNvSpPr txBox="1">
                <a:spLocks noChangeArrowheads="1"/>
              </p:cNvSpPr>
              <p:nvPr/>
            </p:nvSpPr>
            <p:spPr bwMode="auto">
              <a:xfrm>
                <a:off x="432" y="2232"/>
                <a:ext cx="1748"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Failure/Correction</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(punishment)</a:t>
                </a:r>
                <a:endParaRPr kumimoji="0" lang="en-US" sz="1800" b="0" i="0" u="none" strike="noStrike" kern="1200" cap="none" spc="0" normalizeH="0" baseline="0" noProof="0" dirty="0">
                  <a:ln>
                    <a:noFill/>
                  </a:ln>
                  <a:solidFill>
                    <a:srgbClr val="CC0000"/>
                  </a:solidFill>
                  <a:effectLst/>
                  <a:uLnTx/>
                  <a:uFillTx/>
                  <a:latin typeface="Arial"/>
                  <a:ea typeface="ＭＳ Ｐゴシック" pitchFamily="-108" charset="-128"/>
                  <a:cs typeface="Arial"/>
                  <a:sym typeface="Arial"/>
                </a:endParaRPr>
              </a:p>
            </p:txBody>
          </p:sp>
        </p:grpSp>
        <p:grpSp>
          <p:nvGrpSpPr>
            <p:cNvPr id="5" name="Group 7">
              <a:extLst>
                <a:ext uri="{FF2B5EF4-FFF2-40B4-BE49-F238E27FC236}">
                  <a16:creationId xmlns:a16="http://schemas.microsoft.com/office/drawing/2014/main" id="{C0E72927-CD89-E735-0D5D-B086070399FD}"/>
                </a:ext>
              </a:extLst>
            </p:cNvPr>
            <p:cNvGrpSpPr>
              <a:grpSpLocks/>
            </p:cNvGrpSpPr>
            <p:nvPr/>
          </p:nvGrpSpPr>
          <p:grpSpPr bwMode="auto">
            <a:xfrm>
              <a:off x="-152400" y="3124200"/>
              <a:ext cx="3581400" cy="3395663"/>
              <a:chOff x="3264" y="2064"/>
              <a:chExt cx="2256" cy="2139"/>
            </a:xfrm>
          </p:grpSpPr>
          <p:sp>
            <p:nvSpPr>
              <p:cNvPr id="9" name="Oval 8">
                <a:extLst>
                  <a:ext uri="{FF2B5EF4-FFF2-40B4-BE49-F238E27FC236}">
                    <a16:creationId xmlns:a16="http://schemas.microsoft.com/office/drawing/2014/main" id="{4D6A276F-E4B8-4F05-209F-CDD04E2460A0}"/>
                  </a:ext>
                </a:extLst>
              </p:cNvPr>
              <p:cNvSpPr>
                <a:spLocks noChangeArrowheads="1"/>
              </p:cNvSpPr>
              <p:nvPr/>
            </p:nvSpPr>
            <p:spPr bwMode="auto">
              <a:xfrm>
                <a:off x="3360" y="2064"/>
                <a:ext cx="2160" cy="2139"/>
              </a:xfrm>
              <a:prstGeom prst="ellipse">
                <a:avLst/>
              </a:prstGeom>
              <a:solidFill>
                <a:srgbClr val="FF99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0" name="Text Box 9">
                <a:extLst>
                  <a:ext uri="{FF2B5EF4-FFF2-40B4-BE49-F238E27FC236}">
                    <a16:creationId xmlns:a16="http://schemas.microsoft.com/office/drawing/2014/main" id="{E278757C-4FE6-CD6C-86DA-C05EEEFA5C1B}"/>
                  </a:ext>
                </a:extLst>
              </p:cNvPr>
              <p:cNvSpPr txBox="1">
                <a:spLocks noChangeArrowheads="1"/>
              </p:cNvSpPr>
              <p:nvPr/>
            </p:nvSpPr>
            <p:spPr bwMode="auto">
              <a:xfrm>
                <a:off x="3264" y="2650"/>
                <a:ext cx="225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Success</a:t>
                </a:r>
                <a:b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b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(acknowledgement)</a:t>
                </a:r>
                <a:endParaRPr kumimoji="0" lang="en-US" sz="1800" b="0" i="0" u="none" strike="noStrike" kern="1200" cap="none" spc="0" normalizeH="0" baseline="0" noProof="0" dirty="0">
                  <a:ln>
                    <a:noFill/>
                  </a:ln>
                  <a:solidFill>
                    <a:srgbClr val="FF3300"/>
                  </a:solidFill>
                  <a:effectLst/>
                  <a:uLnTx/>
                  <a:uFillTx/>
                  <a:latin typeface="Arial"/>
                  <a:ea typeface="ＭＳ Ｐゴシック" pitchFamily="-108" charset="-128"/>
                  <a:cs typeface="Arial"/>
                  <a:sym typeface="Arial"/>
                </a:endParaRPr>
              </a:p>
            </p:txBody>
          </p:sp>
        </p:grpSp>
        <p:sp>
          <p:nvSpPr>
            <p:cNvPr id="6" name="AutoShape 10">
              <a:extLst>
                <a:ext uri="{FF2B5EF4-FFF2-40B4-BE49-F238E27FC236}">
                  <a16:creationId xmlns:a16="http://schemas.microsoft.com/office/drawing/2014/main" id="{DF928595-492C-06D3-79D3-019AA77299D5}"/>
                </a:ext>
              </a:extLst>
            </p:cNvPr>
            <p:cNvSpPr>
              <a:spLocks noChangeArrowheads="1"/>
            </p:cNvSpPr>
            <p:nvPr/>
          </p:nvSpPr>
          <p:spPr bwMode="auto">
            <a:xfrm>
              <a:off x="4267200" y="5867400"/>
              <a:ext cx="1057275" cy="762000"/>
            </a:xfrm>
            <a:prstGeom prst="triangle">
              <a:avLst>
                <a:gd name="adj" fmla="val 50000"/>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7" name="Line 11">
              <a:extLst>
                <a:ext uri="{FF2B5EF4-FFF2-40B4-BE49-F238E27FC236}">
                  <a16:creationId xmlns:a16="http://schemas.microsoft.com/office/drawing/2014/main" id="{96E0A06D-C977-C37F-B435-BB94E15DFCD4}"/>
                </a:ext>
              </a:extLst>
            </p:cNvPr>
            <p:cNvSpPr>
              <a:spLocks noChangeShapeType="1"/>
            </p:cNvSpPr>
            <p:nvPr/>
          </p:nvSpPr>
          <p:spPr bwMode="auto">
            <a:xfrm rot="-1856543">
              <a:off x="787400" y="4606925"/>
              <a:ext cx="7353300" cy="26098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8" name="Text Box 12">
              <a:extLst>
                <a:ext uri="{FF2B5EF4-FFF2-40B4-BE49-F238E27FC236}">
                  <a16:creationId xmlns:a16="http://schemas.microsoft.com/office/drawing/2014/main" id="{39C56166-2542-40B0-0AD4-DD88402D7ED8}"/>
                </a:ext>
              </a:extLst>
            </p:cNvPr>
            <p:cNvSpPr txBox="1">
              <a:spLocks noChangeArrowheads="1"/>
            </p:cNvSpPr>
            <p:nvPr/>
          </p:nvSpPr>
          <p:spPr bwMode="auto">
            <a:xfrm rot="21034042">
              <a:off x="4038600" y="4369385"/>
              <a:ext cx="1752599" cy="110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4800" b="1" i="0" u="none" strike="noStrike" kern="1200" cap="none" spc="0" normalizeH="0" baseline="0" noProof="0" dirty="0">
                  <a:ln>
                    <a:noFill/>
                  </a:ln>
                  <a:solidFill>
                    <a:srgbClr val="00B050"/>
                  </a:solidFill>
                  <a:effectLst/>
                  <a:uLnTx/>
                  <a:uFillTx/>
                  <a:latin typeface="Arial"/>
                  <a:ea typeface="ＭＳ Ｐゴシック" pitchFamily="-108" charset="-128"/>
                  <a:cs typeface="Arial"/>
                  <a:sym typeface="Arial"/>
                </a:rPr>
                <a:t>5 : 1</a:t>
              </a:r>
            </a:p>
          </p:txBody>
        </p:sp>
      </p:grpSp>
      <p:sp>
        <p:nvSpPr>
          <p:cNvPr id="13" name="TextBox 11">
            <a:extLst>
              <a:ext uri="{FF2B5EF4-FFF2-40B4-BE49-F238E27FC236}">
                <a16:creationId xmlns:a16="http://schemas.microsoft.com/office/drawing/2014/main" id="{9141E45E-CD24-F4F0-43E8-F99637802564}"/>
              </a:ext>
            </a:extLst>
          </p:cNvPr>
          <p:cNvSpPr txBox="1">
            <a:spLocks noChangeArrowheads="1"/>
          </p:cNvSpPr>
          <p:nvPr/>
        </p:nvSpPr>
        <p:spPr bwMode="auto">
          <a:xfrm>
            <a:off x="1707327" y="4664274"/>
            <a:ext cx="1843741"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pitchFamily="-108" charset="-128"/>
                <a:cs typeface="Arial"/>
                <a:sym typeface="Arial"/>
              </a:rPr>
              <a:t>(Scott, 2008)</a:t>
            </a:r>
          </a:p>
        </p:txBody>
      </p:sp>
      <p:pic>
        <p:nvPicPr>
          <p:cNvPr id="15" name="Picture 14" descr="Graphical user interface, application&#10;&#10;Description automatically generated">
            <a:extLst>
              <a:ext uri="{FF2B5EF4-FFF2-40B4-BE49-F238E27FC236}">
                <a16:creationId xmlns:a16="http://schemas.microsoft.com/office/drawing/2014/main" id="{BEE46165-7423-A213-EE31-9CAEACB54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84252" y="2199288"/>
            <a:ext cx="2047165" cy="4321793"/>
          </a:xfrm>
          <a:prstGeom prst="rect">
            <a:avLst/>
          </a:prstGeom>
          <a:solidFill>
            <a:schemeClr val="tx1">
              <a:lumMod val="95000"/>
              <a:lumOff val="5000"/>
            </a:schemeClr>
          </a:solidFill>
          <a:ln w="28575">
            <a:solidFill>
              <a:schemeClr val="tx1"/>
            </a:solidFill>
          </a:ln>
        </p:spPr>
      </p:pic>
      <p:pic>
        <p:nvPicPr>
          <p:cNvPr id="17" name="Picture 16" descr="Chart&#10;&#10;Description automatically generated with medium confidence">
            <a:extLst>
              <a:ext uri="{FF2B5EF4-FFF2-40B4-BE49-F238E27FC236}">
                <a16:creationId xmlns:a16="http://schemas.microsoft.com/office/drawing/2014/main" id="{86536513-2F4F-31B7-79A1-0E16D9AFF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92693" y="3167538"/>
            <a:ext cx="1592907" cy="3362804"/>
          </a:xfrm>
          <a:prstGeom prst="rect">
            <a:avLst/>
          </a:prstGeom>
          <a:ln w="28575">
            <a:solidFill>
              <a:schemeClr val="tx1"/>
            </a:solidFill>
          </a:ln>
        </p:spPr>
      </p:pic>
      <p:sp>
        <p:nvSpPr>
          <p:cNvPr id="18" name="TextBox 17">
            <a:extLst>
              <a:ext uri="{FF2B5EF4-FFF2-40B4-BE49-F238E27FC236}">
                <a16:creationId xmlns:a16="http://schemas.microsoft.com/office/drawing/2014/main" id="{F3CDBD65-45D2-B2E9-E929-E198144CB295}"/>
              </a:ext>
            </a:extLst>
          </p:cNvPr>
          <p:cNvSpPr txBox="1"/>
          <p:nvPr/>
        </p:nvSpPr>
        <p:spPr>
          <a:xfrm>
            <a:off x="10492693" y="1642900"/>
            <a:ext cx="159290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B+ App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Available through your phone’s app store</a:t>
            </a:r>
          </a:p>
        </p:txBody>
      </p:sp>
      <p:pic>
        <p:nvPicPr>
          <p:cNvPr id="19" name="Picture 18">
            <a:extLst>
              <a:ext uri="{FF2B5EF4-FFF2-40B4-BE49-F238E27FC236}">
                <a16:creationId xmlns:a16="http://schemas.microsoft.com/office/drawing/2014/main" id="{F7B647B2-7909-1695-6C54-3E231BE98D9D}"/>
              </a:ext>
            </a:extLst>
          </p:cNvPr>
          <p:cNvPicPr>
            <a:picLocks noChangeAspect="1"/>
          </p:cNvPicPr>
          <p:nvPr/>
        </p:nvPicPr>
        <p:blipFill>
          <a:blip r:embed="rId5"/>
          <a:stretch>
            <a:fillRect/>
          </a:stretch>
        </p:blipFill>
        <p:spPr>
          <a:xfrm>
            <a:off x="9627807" y="124934"/>
            <a:ext cx="2457793" cy="552527"/>
          </a:xfrm>
          <a:prstGeom prst="rect">
            <a:avLst/>
          </a:prstGeom>
        </p:spPr>
      </p:pic>
    </p:spTree>
    <p:extLst>
      <p:ext uri="{BB962C8B-B14F-4D97-AF65-F5344CB8AC3E}">
        <p14:creationId xmlns:p14="http://schemas.microsoft.com/office/powerpoint/2010/main" val="2354344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Online Media 2" title="60-Second Strategy: Shout Outs">
            <a:hlinkClick r:id="" action="ppaction://media"/>
            <a:extLst>
              <a:ext uri="{FF2B5EF4-FFF2-40B4-BE49-F238E27FC236}">
                <a16:creationId xmlns:a16="http://schemas.microsoft.com/office/drawing/2014/main" id="{F3F8E491-95EC-50EE-BBE4-F45D13844DF6}"/>
              </a:ext>
            </a:extLst>
          </p:cNvPr>
          <p:cNvPicPr>
            <a:picLocks noRot="1" noChangeAspect="1"/>
          </p:cNvPicPr>
          <p:nvPr>
            <a:videoFile r:link="rId1"/>
          </p:nvPr>
        </p:nvPicPr>
        <p:blipFill>
          <a:blip r:embed="rId7"/>
          <a:stretch>
            <a:fillRect/>
          </a:stretch>
        </p:blipFill>
        <p:spPr>
          <a:xfrm>
            <a:off x="332409" y="167402"/>
            <a:ext cx="5279129" cy="2982708"/>
          </a:xfrm>
          <a:prstGeom prst="rect">
            <a:avLst/>
          </a:prstGeom>
          <a:ln w="76200">
            <a:solidFill>
              <a:schemeClr val="accent4">
                <a:lumMod val="60000"/>
                <a:lumOff val="40000"/>
              </a:schemeClr>
            </a:solidFill>
          </a:ln>
        </p:spPr>
      </p:pic>
      <p:sp>
        <p:nvSpPr>
          <p:cNvPr id="7" name="TextBox 6">
            <a:extLst>
              <a:ext uri="{FF2B5EF4-FFF2-40B4-BE49-F238E27FC236}">
                <a16:creationId xmlns:a16="http://schemas.microsoft.com/office/drawing/2014/main" id="{2680C285-C5A4-2C0A-CE33-AD5A9DA03F6D}"/>
              </a:ext>
            </a:extLst>
          </p:cNvPr>
          <p:cNvSpPr txBox="1"/>
          <p:nvPr/>
        </p:nvSpPr>
        <p:spPr>
          <a:xfrm>
            <a:off x="943279" y="3237385"/>
            <a:ext cx="3289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Arial"/>
                <a:sym typeface="Arial"/>
                <a:hlinkClick r:id="rId8">
                  <a:extLst>
                    <a:ext uri="{A12FA001-AC4F-418D-AE19-62706E023703}">
                      <ahyp:hlinkClr xmlns:ahyp="http://schemas.microsoft.com/office/drawing/2018/hyperlinkcolor" val="tx"/>
                    </a:ext>
                  </a:extLst>
                </a:hlinkClick>
              </a:rPr>
              <a:t>https://youtu.be/Cr_s3kzjX-g?t=2</a:t>
            </a: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 </a:t>
            </a:r>
          </a:p>
        </p:txBody>
      </p:sp>
      <p:pic>
        <p:nvPicPr>
          <p:cNvPr id="8" name="Online Media 3" title="PBIS Positive Pointers 4:1">
            <a:hlinkClick r:id="" action="ppaction://media"/>
            <a:extLst>
              <a:ext uri="{FF2B5EF4-FFF2-40B4-BE49-F238E27FC236}">
                <a16:creationId xmlns:a16="http://schemas.microsoft.com/office/drawing/2014/main" id="{BBB644DE-22E7-E52E-5B37-8EB41F6E5616}"/>
              </a:ext>
            </a:extLst>
          </p:cNvPr>
          <p:cNvPicPr>
            <a:picLocks noRot="1" noChangeAspect="1"/>
          </p:cNvPicPr>
          <p:nvPr>
            <a:videoFile r:link="rId2"/>
          </p:nvPr>
        </p:nvPicPr>
        <p:blipFill>
          <a:blip r:embed="rId9"/>
          <a:stretch>
            <a:fillRect/>
          </a:stretch>
        </p:blipFill>
        <p:spPr>
          <a:xfrm>
            <a:off x="6486843" y="910843"/>
            <a:ext cx="4325207" cy="2444862"/>
          </a:xfrm>
          <a:prstGeom prst="rect">
            <a:avLst/>
          </a:prstGeom>
          <a:noFill/>
          <a:ln>
            <a:noFill/>
          </a:ln>
        </p:spPr>
      </p:pic>
      <p:sp>
        <p:nvSpPr>
          <p:cNvPr id="9" name="TextBox 8">
            <a:extLst>
              <a:ext uri="{FF2B5EF4-FFF2-40B4-BE49-F238E27FC236}">
                <a16:creationId xmlns:a16="http://schemas.microsoft.com/office/drawing/2014/main" id="{54BB2284-6A69-1E97-CCB6-B9DE521C6D33}"/>
              </a:ext>
            </a:extLst>
          </p:cNvPr>
          <p:cNvSpPr txBox="1"/>
          <p:nvPr/>
        </p:nvSpPr>
        <p:spPr>
          <a:xfrm>
            <a:off x="5808506" y="3341338"/>
            <a:ext cx="54402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https://youtu.be/ziooxzOF11o</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pic>
        <p:nvPicPr>
          <p:cNvPr id="15" name="Online Media 3" title="A Snapshot of the PBiS 4:1 Ratio In a Middle School Classroom">
            <a:hlinkClick r:id="" action="ppaction://media"/>
            <a:extLst>
              <a:ext uri="{FF2B5EF4-FFF2-40B4-BE49-F238E27FC236}">
                <a16:creationId xmlns:a16="http://schemas.microsoft.com/office/drawing/2014/main" id="{11D3D5C9-2F5F-FA56-74A0-035B08B1D62B}"/>
              </a:ext>
            </a:extLst>
          </p:cNvPr>
          <p:cNvPicPr>
            <a:picLocks noRot="1" noChangeAspect="1"/>
          </p:cNvPicPr>
          <p:nvPr>
            <a:videoFile r:link="rId3"/>
          </p:nvPr>
        </p:nvPicPr>
        <p:blipFill>
          <a:blip r:embed="rId11"/>
          <a:stretch>
            <a:fillRect/>
          </a:stretch>
        </p:blipFill>
        <p:spPr>
          <a:xfrm>
            <a:off x="287190" y="3742688"/>
            <a:ext cx="4572000" cy="2583180"/>
          </a:xfrm>
          <a:prstGeom prst="rect">
            <a:avLst/>
          </a:prstGeom>
          <a:noFill/>
          <a:ln>
            <a:noFill/>
          </a:ln>
        </p:spPr>
      </p:pic>
      <p:sp>
        <p:nvSpPr>
          <p:cNvPr id="16" name="TextBox 15">
            <a:extLst>
              <a:ext uri="{FF2B5EF4-FFF2-40B4-BE49-F238E27FC236}">
                <a16:creationId xmlns:a16="http://schemas.microsoft.com/office/drawing/2014/main" id="{D3B21395-AEBC-75CE-C07F-F5A0364A787E}"/>
              </a:ext>
            </a:extLst>
          </p:cNvPr>
          <p:cNvSpPr txBox="1"/>
          <p:nvPr/>
        </p:nvSpPr>
        <p:spPr>
          <a:xfrm>
            <a:off x="1430190" y="6523395"/>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7E6E6">
                    <a:lumMod val="75000"/>
                  </a:srgbClr>
                </a:solidFill>
                <a:effectLst/>
                <a:uLnTx/>
                <a:uFillTx/>
                <a:latin typeface="Arial"/>
                <a:ea typeface="+mn-ea"/>
                <a:cs typeface="Arial"/>
                <a:sym typeface="Arial"/>
                <a:hlinkClick r:id="rId12">
                  <a:extLst>
                    <a:ext uri="{A12FA001-AC4F-418D-AE19-62706E023703}">
                      <ahyp:hlinkClr xmlns:ahyp="http://schemas.microsoft.com/office/drawing/2018/hyperlinkcolor" val="tx"/>
                    </a:ext>
                  </a:extLst>
                </a:hlinkClick>
              </a:rPr>
              <a:t>https://youtu.be/0dcQuyK5Pqg</a:t>
            </a:r>
            <a:r>
              <a:rPr kumimoji="0" lang="en-US" sz="1400" b="0" i="0" u="none" strike="noStrike" kern="0" cap="none" spc="0" normalizeH="0" baseline="0" noProof="0" dirty="0">
                <a:ln>
                  <a:noFill/>
                </a:ln>
                <a:solidFill>
                  <a:srgbClr val="E7E6E6">
                    <a:lumMod val="75000"/>
                  </a:srgbClr>
                </a:solidFill>
                <a:effectLst/>
                <a:uLnTx/>
                <a:uFillTx/>
                <a:latin typeface="Arial"/>
                <a:ea typeface="+mn-ea"/>
                <a:cs typeface="Arial"/>
                <a:sym typeface="Arial"/>
              </a:rPr>
              <a:t>  </a:t>
            </a:r>
          </a:p>
        </p:txBody>
      </p:sp>
      <p:pic>
        <p:nvPicPr>
          <p:cNvPr id="18" name="Online Media 17" title="Overview of the Good Behavior Game">
            <a:hlinkClick r:id="" action="ppaction://media"/>
            <a:extLst>
              <a:ext uri="{FF2B5EF4-FFF2-40B4-BE49-F238E27FC236}">
                <a16:creationId xmlns:a16="http://schemas.microsoft.com/office/drawing/2014/main" id="{EEA1FFCB-87FE-13C2-0AAE-AFFB30A1C5F5}"/>
              </a:ext>
            </a:extLst>
          </p:cNvPr>
          <p:cNvPicPr>
            <a:picLocks noRot="1" noChangeAspect="1"/>
          </p:cNvPicPr>
          <p:nvPr>
            <a:videoFile r:link="rId4"/>
          </p:nvPr>
        </p:nvPicPr>
        <p:blipFill>
          <a:blip r:embed="rId13"/>
          <a:stretch>
            <a:fillRect/>
          </a:stretch>
        </p:blipFill>
        <p:spPr>
          <a:xfrm>
            <a:off x="5493683" y="3693087"/>
            <a:ext cx="4747580" cy="2682382"/>
          </a:xfrm>
          <a:prstGeom prst="rect">
            <a:avLst/>
          </a:prstGeom>
        </p:spPr>
      </p:pic>
      <p:sp>
        <p:nvSpPr>
          <p:cNvPr id="20" name="TextBox 19">
            <a:extLst>
              <a:ext uri="{FF2B5EF4-FFF2-40B4-BE49-F238E27FC236}">
                <a16:creationId xmlns:a16="http://schemas.microsoft.com/office/drawing/2014/main" id="{8E2225A1-846F-873D-9441-DFB66EFBE1F9}"/>
              </a:ext>
            </a:extLst>
          </p:cNvPr>
          <p:cNvSpPr txBox="1"/>
          <p:nvPr/>
        </p:nvSpPr>
        <p:spPr>
          <a:xfrm>
            <a:off x="6738947" y="6463412"/>
            <a:ext cx="60981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Arial"/>
                <a:ea typeface="+mn-ea"/>
                <a:cs typeface="Arial"/>
                <a:sym typeface="Arial"/>
              </a:rPr>
              <a:t>https://youtu.be/Owj81Q-dBOw</a:t>
            </a:r>
          </a:p>
        </p:txBody>
      </p:sp>
      <p:pic>
        <p:nvPicPr>
          <p:cNvPr id="4" name="Picture 3">
            <a:extLst>
              <a:ext uri="{FF2B5EF4-FFF2-40B4-BE49-F238E27FC236}">
                <a16:creationId xmlns:a16="http://schemas.microsoft.com/office/drawing/2014/main" id="{A51F9B60-D173-B4C5-A18E-87CF4AB4E7AC}"/>
              </a:ext>
            </a:extLst>
          </p:cNvPr>
          <p:cNvPicPr>
            <a:picLocks noChangeAspect="1"/>
          </p:cNvPicPr>
          <p:nvPr/>
        </p:nvPicPr>
        <p:blipFill>
          <a:blip r:embed="rId14"/>
          <a:stretch>
            <a:fillRect/>
          </a:stretch>
        </p:blipFill>
        <p:spPr>
          <a:xfrm>
            <a:off x="9583154" y="142539"/>
            <a:ext cx="2457793" cy="552527"/>
          </a:xfrm>
          <a:prstGeom prst="rect">
            <a:avLst/>
          </a:prstGeom>
        </p:spPr>
      </p:pic>
    </p:spTree>
    <p:extLst>
      <p:ext uri="{BB962C8B-B14F-4D97-AF65-F5344CB8AC3E}">
        <p14:creationId xmlns:p14="http://schemas.microsoft.com/office/powerpoint/2010/main" val="4287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video>
              <p:cMediaNode vol="80000">
                <p:cTn id="24" fill="hold" display="0">
                  <p:stCondLst>
                    <p:cond delay="indefinite"/>
                  </p:stCondLst>
                </p:cTn>
                <p:tgtEl>
                  <p:spTgt spid="15"/>
                </p:tgtEl>
              </p:cMediaNode>
            </p:video>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8"/>
                                        </p:tgtEl>
                                      </p:cBhvr>
                                    </p:cmd>
                                  </p:childTnLst>
                                </p:cTn>
                              </p:par>
                            </p:childTnLst>
                          </p:cTn>
                        </p:par>
                      </p:childTnLst>
                    </p:cTn>
                  </p:par>
                </p:childTnLst>
              </p:cTn>
              <p:nextCondLst>
                <p:cond evt="onClick" delay="0">
                  <p:tgtEl>
                    <p:spTgt spid="18"/>
                  </p:tgtEl>
                </p:cond>
              </p:nextCondLst>
            </p:seq>
            <p:video>
              <p:cMediaNode vol="80000">
                <p:cTn id="30" fill="hold" display="0">
                  <p:stCondLst>
                    <p:cond delay="indefinite"/>
                  </p:stCondLst>
                </p:cTn>
                <p:tgtEl>
                  <p:spTgt spid="18"/>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16E6514-AA57-C81D-595E-5F0B14D48E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6253154" y="911863"/>
            <a:ext cx="5171338" cy="5767095"/>
          </a:xfrm>
          <a:prstGeom prst="rect">
            <a:avLst/>
          </a:prstGeom>
          <a:noFill/>
          <a:ln>
            <a:solidFill>
              <a:schemeClr val="tx1"/>
            </a:solidFill>
          </a:ln>
        </p:spPr>
      </p:pic>
      <p:sp>
        <p:nvSpPr>
          <p:cNvPr id="8" name="Rectangle 1">
            <a:extLst>
              <a:ext uri="{FF2B5EF4-FFF2-40B4-BE49-F238E27FC236}">
                <a16:creationId xmlns:a16="http://schemas.microsoft.com/office/drawing/2014/main" id="{87AD88E8-2406-2E6F-AB7B-C65863DA1F06}"/>
              </a:ext>
            </a:extLst>
          </p:cNvPr>
          <p:cNvSpPr>
            <a:spLocks noChangeArrowheads="1"/>
          </p:cNvSpPr>
          <p:nvPr/>
        </p:nvSpPr>
        <p:spPr bwMode="auto">
          <a:xfrm>
            <a:off x="1111759" y="2138563"/>
            <a:ext cx="3216287" cy="1770928"/>
          </a:xfrm>
          <a:prstGeom prst="rect">
            <a:avLst/>
          </a:prstGeom>
          <a:solidFill>
            <a:schemeClr val="accent4"/>
          </a:solidFill>
          <a:ln w="9525" algn="ctr">
            <a:solidFill>
              <a:schemeClr val="tx1"/>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a:ln>
                <a:noFill/>
              </a:ln>
              <a:solidFill>
                <a:srgbClr val="FFFFFF"/>
              </a:solidFill>
              <a:effectLst/>
              <a:uLnTx/>
              <a:uFillTx/>
              <a:latin typeface="Helvetica" panose="020B0604020202020204" pitchFamily="34" charset="0"/>
              <a:sym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Helvetica" panose="020B0604020202020204" pitchFamily="34" charset="0"/>
                <a:sym typeface="Arial"/>
              </a:rPr>
              <a:t>Upon increase of praise to behavior correction to a 1:1 ratio, problem behavior decreased</a:t>
            </a:r>
          </a:p>
        </p:txBody>
      </p:sp>
      <p:pic>
        <p:nvPicPr>
          <p:cNvPr id="9" name="Content Placeholder 3">
            <a:extLst>
              <a:ext uri="{FF2B5EF4-FFF2-40B4-BE49-F238E27FC236}">
                <a16:creationId xmlns:a16="http://schemas.microsoft.com/office/drawing/2014/main" id="{50C28D54-8FA2-017B-8F7F-4B05F48C08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180450" y="4261653"/>
            <a:ext cx="5438775" cy="2275406"/>
          </a:xfrm>
          <a:prstGeom prst="rect">
            <a:avLst/>
          </a:prstGeom>
          <a:ln>
            <a:solidFill>
              <a:schemeClr val="tx1"/>
            </a:solidFill>
          </a:ln>
        </p:spPr>
      </p:pic>
      <p:sp>
        <p:nvSpPr>
          <p:cNvPr id="10" name="Title 1">
            <a:extLst>
              <a:ext uri="{FF2B5EF4-FFF2-40B4-BE49-F238E27FC236}">
                <a16:creationId xmlns:a16="http://schemas.microsoft.com/office/drawing/2014/main" id="{282E2F52-7241-58A7-25C0-1B041ECD3F44}"/>
              </a:ext>
            </a:extLst>
          </p:cNvPr>
          <p:cNvSpPr txBox="1">
            <a:spLocks/>
          </p:cNvSpPr>
          <p:nvPr/>
        </p:nvSpPr>
        <p:spPr>
          <a:xfrm>
            <a:off x="180449" y="257175"/>
            <a:ext cx="5438775" cy="12024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altLang="en-US" sz="3600" b="0" i="0" u="none" strike="noStrike" kern="0" cap="none" spc="0" normalizeH="0" baseline="0" noProof="0" dirty="0">
                <a:ln>
                  <a:noFill/>
                </a:ln>
                <a:solidFill>
                  <a:srgbClr val="FFFFFF"/>
                </a:solidFill>
                <a:effectLst/>
                <a:uLnTx/>
                <a:uFillTx/>
                <a:latin typeface="Calibri"/>
                <a:ea typeface="Franklin Gothic Medium" panose="020B0603020102020204" pitchFamily="34" charset="0"/>
                <a:cs typeface="Franklin Gothic Medium" panose="020B0603020102020204" pitchFamily="34" charset="0"/>
                <a:sym typeface="Calibri"/>
              </a:rPr>
              <a:t>Ratio of Praise to Correction</a:t>
            </a:r>
          </a:p>
        </p:txBody>
      </p:sp>
      <p:pic>
        <p:nvPicPr>
          <p:cNvPr id="4" name="Picture 3">
            <a:extLst>
              <a:ext uri="{FF2B5EF4-FFF2-40B4-BE49-F238E27FC236}">
                <a16:creationId xmlns:a16="http://schemas.microsoft.com/office/drawing/2014/main" id="{C66DA602-8562-697F-62AA-C41D1492F273}"/>
              </a:ext>
            </a:extLst>
          </p:cNvPr>
          <p:cNvPicPr>
            <a:picLocks noChangeAspect="1"/>
          </p:cNvPicPr>
          <p:nvPr/>
        </p:nvPicPr>
        <p:blipFill>
          <a:blip r:embed="rId5"/>
          <a:stretch>
            <a:fillRect/>
          </a:stretch>
        </p:blipFill>
        <p:spPr>
          <a:xfrm>
            <a:off x="9553758" y="179042"/>
            <a:ext cx="2457793" cy="552527"/>
          </a:xfrm>
          <a:prstGeom prst="rect">
            <a:avLst/>
          </a:prstGeom>
        </p:spPr>
      </p:pic>
    </p:spTree>
    <p:extLst>
      <p:ext uri="{BB962C8B-B14F-4D97-AF65-F5344CB8AC3E}">
        <p14:creationId xmlns:p14="http://schemas.microsoft.com/office/powerpoint/2010/main" val="217521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a:xfrm>
            <a:off x="2456761" y="467463"/>
            <a:ext cx="7734588" cy="845600"/>
          </a:xfrm>
        </p:spPr>
        <p:txBody>
          <a:bodyPr/>
          <a:lstStyle/>
          <a:p>
            <a:r>
              <a:rPr lang="en-US" altLang="en-US" sz="3600" dirty="0">
                <a:ea typeface="Franklin Gothic Medium" panose="020B0603020102020204" pitchFamily="34" charset="0"/>
                <a:cs typeface="Franklin Gothic Medium" panose="020B0603020102020204" pitchFamily="34" charset="0"/>
              </a:rPr>
              <a:t>Ratio of Praise to Correction</a:t>
            </a:r>
            <a:endParaRPr lang="en-US" sz="3200" dirty="0"/>
          </a:p>
        </p:txBody>
      </p:sp>
      <p:pic>
        <p:nvPicPr>
          <p:cNvPr id="2" name="Picture 4">
            <a:extLst>
              <a:ext uri="{FF2B5EF4-FFF2-40B4-BE49-F238E27FC236}">
                <a16:creationId xmlns:a16="http://schemas.microsoft.com/office/drawing/2014/main" id="{C4CB13E9-988D-D11D-3B18-55340FC8F3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5202" y="1488906"/>
            <a:ext cx="6875226" cy="506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11F26C7D-18EE-07B0-C928-397E1F023583}"/>
              </a:ext>
            </a:extLst>
          </p:cNvPr>
          <p:cNvSpPr>
            <a:spLocks noChangeArrowheads="1"/>
          </p:cNvSpPr>
          <p:nvPr/>
        </p:nvSpPr>
        <p:spPr bwMode="auto">
          <a:xfrm>
            <a:off x="8302226" y="2255266"/>
            <a:ext cx="3584974" cy="2419441"/>
          </a:xfrm>
          <a:prstGeom prst="rect">
            <a:avLst/>
          </a:prstGeom>
          <a:solidFill>
            <a:srgbClr val="002060"/>
          </a:solidFill>
          <a:ln w="9525" algn="ctr">
            <a:solidFill>
              <a:srgbClr val="002060"/>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Helvetica" panose="020B0604020202020204" pitchFamily="34" charset="0"/>
                <a:sym typeface="Arial"/>
              </a:rPr>
              <a:t>Higher reprimands were associated with higher rates of disruptions, especially students at risk of  EBD.</a:t>
            </a:r>
          </a:p>
        </p:txBody>
      </p:sp>
      <p:sp>
        <p:nvSpPr>
          <p:cNvPr id="4" name="TextBox 1">
            <a:extLst>
              <a:ext uri="{FF2B5EF4-FFF2-40B4-BE49-F238E27FC236}">
                <a16:creationId xmlns:a16="http://schemas.microsoft.com/office/drawing/2014/main" id="{A2CB7AC0-9BF0-30BF-EEEA-D6BB89DFCC00}"/>
              </a:ext>
            </a:extLst>
          </p:cNvPr>
          <p:cNvSpPr txBox="1">
            <a:spLocks noChangeArrowheads="1"/>
          </p:cNvSpPr>
          <p:nvPr/>
        </p:nvSpPr>
        <p:spPr bwMode="auto">
          <a:xfrm>
            <a:off x="2128776" y="5677538"/>
            <a:ext cx="208907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Lower Reprimand</a:t>
            </a:r>
          </a:p>
        </p:txBody>
      </p:sp>
      <p:sp>
        <p:nvSpPr>
          <p:cNvPr id="5" name="TextBox 6">
            <a:extLst>
              <a:ext uri="{FF2B5EF4-FFF2-40B4-BE49-F238E27FC236}">
                <a16:creationId xmlns:a16="http://schemas.microsoft.com/office/drawing/2014/main" id="{D61BDCCD-4E6B-E967-3AD9-287D210909A3}"/>
              </a:ext>
            </a:extLst>
          </p:cNvPr>
          <p:cNvSpPr txBox="1">
            <a:spLocks noChangeArrowheads="1"/>
          </p:cNvSpPr>
          <p:nvPr/>
        </p:nvSpPr>
        <p:spPr bwMode="auto">
          <a:xfrm>
            <a:off x="4299642" y="5663250"/>
            <a:ext cx="1689497"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Higher Reprimand</a:t>
            </a:r>
          </a:p>
        </p:txBody>
      </p:sp>
      <p:sp>
        <p:nvSpPr>
          <p:cNvPr id="7" name="TextBox 7">
            <a:extLst>
              <a:ext uri="{FF2B5EF4-FFF2-40B4-BE49-F238E27FC236}">
                <a16:creationId xmlns:a16="http://schemas.microsoft.com/office/drawing/2014/main" id="{B0ADABCA-4AFE-A4C6-5AA2-F16170FE642E}"/>
              </a:ext>
            </a:extLst>
          </p:cNvPr>
          <p:cNvSpPr txBox="1">
            <a:spLocks noChangeArrowheads="1"/>
          </p:cNvSpPr>
          <p:nvPr/>
        </p:nvSpPr>
        <p:spPr bwMode="auto">
          <a:xfrm>
            <a:off x="4899322" y="2524957"/>
            <a:ext cx="2060972"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Students at risk of  EBD</a:t>
            </a:r>
          </a:p>
        </p:txBody>
      </p:sp>
      <p:sp>
        <p:nvSpPr>
          <p:cNvPr id="8" name="TextBox 8">
            <a:extLst>
              <a:ext uri="{FF2B5EF4-FFF2-40B4-BE49-F238E27FC236}">
                <a16:creationId xmlns:a16="http://schemas.microsoft.com/office/drawing/2014/main" id="{FBEF06E6-BEBB-1B08-B278-BC9CEC8CD36F}"/>
              </a:ext>
            </a:extLst>
          </p:cNvPr>
          <p:cNvSpPr txBox="1">
            <a:spLocks noChangeArrowheads="1"/>
          </p:cNvSpPr>
          <p:nvPr/>
        </p:nvSpPr>
        <p:spPr bwMode="auto">
          <a:xfrm>
            <a:off x="4217851" y="4933295"/>
            <a:ext cx="80949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ea typeface="+mn-ea"/>
                <a:cs typeface="Arial"/>
                <a:sym typeface="Arial"/>
              </a:rPr>
              <a:t>Peers</a:t>
            </a:r>
          </a:p>
        </p:txBody>
      </p:sp>
      <p:sp>
        <p:nvSpPr>
          <p:cNvPr id="10" name="TextBox 15">
            <a:extLst>
              <a:ext uri="{FF2B5EF4-FFF2-40B4-BE49-F238E27FC236}">
                <a16:creationId xmlns:a16="http://schemas.microsoft.com/office/drawing/2014/main" id="{99C8DF49-E63B-D24D-2E5C-6F0AE279428A}"/>
              </a:ext>
            </a:extLst>
          </p:cNvPr>
          <p:cNvSpPr txBox="1">
            <a:spLocks noChangeArrowheads="1"/>
          </p:cNvSpPr>
          <p:nvPr/>
        </p:nvSpPr>
        <p:spPr bwMode="auto">
          <a:xfrm>
            <a:off x="5311103" y="6515807"/>
            <a:ext cx="2449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FFFFFF"/>
                </a:solidFill>
                <a:effectLst/>
                <a:uLnTx/>
                <a:uFillTx/>
                <a:latin typeface="Franklin Gothic Book" panose="020B0503020102020204" pitchFamily="34" charset="0"/>
                <a:ea typeface="+mn-ea"/>
                <a:cs typeface="Arial"/>
                <a:sym typeface="Arial"/>
              </a:rPr>
              <a:t>(Downs et al., 2019, p. 143)</a:t>
            </a:r>
          </a:p>
        </p:txBody>
      </p:sp>
      <p:pic>
        <p:nvPicPr>
          <p:cNvPr id="13" name="Picture 12">
            <a:extLst>
              <a:ext uri="{FF2B5EF4-FFF2-40B4-BE49-F238E27FC236}">
                <a16:creationId xmlns:a16="http://schemas.microsoft.com/office/drawing/2014/main" id="{A742ED3A-99FD-E047-E089-F51D6ADF377C}"/>
              </a:ext>
            </a:extLst>
          </p:cNvPr>
          <p:cNvPicPr>
            <a:picLocks noChangeAspect="1"/>
          </p:cNvPicPr>
          <p:nvPr/>
        </p:nvPicPr>
        <p:blipFill>
          <a:blip r:embed="rId4"/>
          <a:stretch>
            <a:fillRect/>
          </a:stretch>
        </p:blipFill>
        <p:spPr>
          <a:xfrm>
            <a:off x="9615373" y="112080"/>
            <a:ext cx="2457793" cy="552527"/>
          </a:xfrm>
          <a:prstGeom prst="rect">
            <a:avLst/>
          </a:prstGeom>
        </p:spPr>
      </p:pic>
    </p:spTree>
    <p:extLst>
      <p:ext uri="{BB962C8B-B14F-4D97-AF65-F5344CB8AC3E}">
        <p14:creationId xmlns:p14="http://schemas.microsoft.com/office/powerpoint/2010/main" val="65743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55419" y="2390441"/>
            <a:ext cx="6951643"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defRPr/>
            </a:pPr>
            <a:r>
              <a:rPr lang="en-US" sz="2100" b="1" u="sng" dirty="0">
                <a:solidFill>
                  <a:schemeClr val="bg1"/>
                </a:solidFill>
              </a:rPr>
              <a:t>RESOURCES:</a:t>
            </a:r>
          </a:p>
          <a:p>
            <a:pPr marL="0" indent="0" defTabSz="1219140">
              <a:spcAft>
                <a:spcPts val="800"/>
              </a:spcAft>
              <a:defRPr/>
            </a:pPr>
            <a:r>
              <a:rPr lang="en-US" sz="1600" dirty="0">
                <a:latin typeface="+mn-lt"/>
                <a:hlinkClick r:id="rId3"/>
              </a:rPr>
              <a:t>Supporting &amp; Responding to Student's Social, Emotional, and Behavioral Needs (Classrooms)</a:t>
            </a:r>
            <a:endParaRPr lang="en-US" sz="1600" dirty="0">
              <a:latin typeface="+mn-lt"/>
            </a:endParaRPr>
          </a:p>
          <a:p>
            <a:pPr marL="0" indent="0" defTabSz="1219140">
              <a:spcAft>
                <a:spcPts val="800"/>
              </a:spcAft>
              <a:defRPr/>
            </a:pPr>
            <a:r>
              <a:rPr lang="en-US" sz="1600" dirty="0">
                <a:latin typeface="+mn-lt"/>
                <a:hlinkClick r:id="rId4"/>
              </a:rPr>
              <a:t>Supportive Environments Create Classroom Community</a:t>
            </a:r>
            <a:endParaRPr lang="en-US" sz="1600" dirty="0">
              <a:latin typeface="+mn-lt"/>
            </a:endParaRPr>
          </a:p>
          <a:p>
            <a:pPr marL="0" indent="0" defTabSz="1219140">
              <a:spcAft>
                <a:spcPts val="800"/>
              </a:spcAft>
              <a:defRPr/>
            </a:pPr>
            <a:r>
              <a:rPr lang="en-US" sz="1600" dirty="0">
                <a:latin typeface="+mn-lt"/>
                <a:hlinkClick r:id="rId5"/>
              </a:rPr>
              <a:t>Classroom Support Systems Brief</a:t>
            </a:r>
            <a:endParaRPr lang="en-US" sz="1600" dirty="0">
              <a:latin typeface="+mn-lt"/>
            </a:endParaRPr>
          </a:p>
          <a:p>
            <a:pPr marL="0" indent="0" defTabSz="1219140">
              <a:spcAft>
                <a:spcPts val="800"/>
              </a:spcAft>
              <a:defRPr/>
            </a:pPr>
            <a:r>
              <a:rPr lang="en-US" sz="1600" dirty="0">
                <a:latin typeface="+mn-lt"/>
                <a:hlinkClick r:id="rId6"/>
              </a:rPr>
              <a:t>The Classroom Management Observation Tool (CMOT)</a:t>
            </a:r>
            <a:endParaRPr lang="en-US" sz="1600" dirty="0">
              <a:latin typeface="+mn-lt"/>
            </a:endParaRPr>
          </a:p>
          <a:p>
            <a:pPr marL="0" indent="0" defTabSz="1219140">
              <a:spcAft>
                <a:spcPts val="800"/>
              </a:spcAft>
              <a:defRPr/>
            </a:pPr>
            <a:r>
              <a:rPr lang="en-US" sz="1600" dirty="0">
                <a:latin typeface="+mn-lt"/>
                <a:hlinkClick r:id="rId7"/>
              </a:rPr>
              <a:t>Self-Assessment Survey </a:t>
            </a:r>
            <a:endParaRPr lang="en-US" sz="1600" dirty="0">
              <a:latin typeface="+mn-lt"/>
            </a:endParaRPr>
          </a:p>
          <a:p>
            <a:pPr marL="0" indent="0" defTabSz="1219140">
              <a:spcAft>
                <a:spcPts val="800"/>
              </a:spcAft>
              <a:defRPr/>
            </a:pPr>
            <a:r>
              <a:rPr lang="en-US" sz="1600" dirty="0">
                <a:latin typeface="+mn-lt"/>
                <a:hlinkClick r:id="rId8"/>
              </a:rPr>
              <a:t>Classroom Engagement Strategies</a:t>
            </a:r>
            <a:endParaRPr lang="en-US" sz="1600" dirty="0">
              <a:latin typeface="+mn-lt"/>
            </a:endParaRPr>
          </a:p>
          <a:p>
            <a:pPr marL="0" indent="0" defTabSz="1219140">
              <a:spcAft>
                <a:spcPts val="800"/>
              </a:spcAft>
              <a:defRPr/>
            </a:pPr>
            <a:r>
              <a:rPr lang="en-US" sz="1600" dirty="0">
                <a:latin typeface="+mn-lt"/>
                <a:hlinkClick r:id="rId9"/>
              </a:rPr>
              <a:t>Opportunities to Respond (OTR) Tip Sheet</a:t>
            </a:r>
            <a:endParaRPr lang="en-US" sz="1600" dirty="0">
              <a:latin typeface="+mn-lt"/>
            </a:endParaRPr>
          </a:p>
          <a:p>
            <a:pPr marL="0" indent="0" defTabSz="1219140">
              <a:spcAft>
                <a:spcPts val="800"/>
              </a:spcAft>
              <a:buClr>
                <a:srgbClr val="FFFFFF"/>
              </a:buClr>
              <a:defRPr/>
            </a:pPr>
            <a:r>
              <a:rPr lang="en-US" sz="1600" dirty="0">
                <a:latin typeface="+mn-lt"/>
                <a:hlinkClick r:id="rId10"/>
              </a:rPr>
              <a:t>Implicit Bias in Early Learning Video</a:t>
            </a:r>
            <a:endParaRPr lang="en-US" sz="1600" dirty="0">
              <a:latin typeface="+mn-lt"/>
            </a:endParaRPr>
          </a:p>
          <a:p>
            <a:pPr marL="0" indent="0" defTabSz="1219140">
              <a:spcAft>
                <a:spcPts val="800"/>
              </a:spcAft>
              <a:buClr>
                <a:srgbClr val="FFFFFF"/>
              </a:buClr>
              <a:defRPr/>
            </a:pPr>
            <a:r>
              <a:rPr lang="en-US" sz="1600" dirty="0">
                <a:latin typeface="+mn-lt"/>
                <a:hlinkClick r:id="rId11"/>
              </a:rPr>
              <a:t>Tiered Fidelity Inventory</a:t>
            </a:r>
            <a:endParaRPr lang="en-US" sz="1600" dirty="0">
              <a:latin typeface="+mn-lt"/>
            </a:endParaRPr>
          </a:p>
          <a:p>
            <a:pPr marL="0" indent="0" defTabSz="1219140">
              <a:spcAft>
                <a:spcPts val="800"/>
              </a:spcAft>
              <a:buClr>
                <a:srgbClr val="FFFFFF"/>
              </a:buClr>
              <a:defRPr/>
            </a:pPr>
            <a:r>
              <a:rPr lang="en-US" sz="1600" dirty="0">
                <a:latin typeface="+mn-lt"/>
                <a:hlinkClick r:id="rId12"/>
              </a:rPr>
              <a:t>TFI Tier 1 Quick Check Tip Sheet</a:t>
            </a:r>
            <a:endParaRPr lang="en-US" sz="1600" dirty="0">
              <a:latin typeface="+mn-lt"/>
            </a:endParaRPr>
          </a:p>
          <a:p>
            <a:pPr marL="0" indent="0" defTabSz="1219140">
              <a:spcAft>
                <a:spcPts val="800"/>
              </a:spcAft>
              <a:buClr>
                <a:srgbClr val="FFFFFF"/>
              </a:buClr>
              <a:defRPr/>
            </a:pPr>
            <a:r>
              <a:rPr lang="en-US" sz="1600" dirty="0">
                <a:latin typeface="+mn-lt"/>
                <a:hlinkClick r:id="rId13"/>
              </a:rPr>
              <a:t>TFI Action Plan</a:t>
            </a:r>
            <a:endParaRPr lang="en-US" sz="1600" dirty="0">
              <a:latin typeface="+mn-lt"/>
            </a:endParaRPr>
          </a:p>
          <a:p>
            <a:pPr marL="342900" indent="-342900" defTabSz="1219140">
              <a:spcAft>
                <a:spcPts val="800"/>
              </a:spcAft>
              <a:buClr>
                <a:srgbClr val="FFFFFF"/>
              </a:buClr>
              <a:buFont typeface="Arial"/>
              <a:buChar char="•"/>
              <a:defRPr/>
            </a:pPr>
            <a:endParaRPr lang="en-US" sz="2000" dirty="0"/>
          </a:p>
          <a:p>
            <a:pPr marL="0" indent="0" defTabSz="1219140">
              <a:spcAft>
                <a:spcPts val="800"/>
              </a:spcAft>
              <a:buClr>
                <a:srgbClr val="FFFFFF"/>
              </a:buClr>
              <a:defRPr/>
            </a:pPr>
            <a:endParaRPr lang="en-US" sz="2000" dirty="0"/>
          </a:p>
          <a:p>
            <a:pPr marL="139700" indent="0" defTabSz="1219140">
              <a:defRP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dirty="0">
                <a:solidFill>
                  <a:srgbClr val="0D0F41"/>
                </a:solidFill>
              </a:endParaRPr>
            </a:p>
          </p:txBody>
        </p:sp>
      </p:grpSp>
      <p:pic>
        <p:nvPicPr>
          <p:cNvPr id="3" name="Picture 2">
            <a:extLst>
              <a:ext uri="{FF2B5EF4-FFF2-40B4-BE49-F238E27FC236}">
                <a16:creationId xmlns:a16="http://schemas.microsoft.com/office/drawing/2014/main" id="{CF6BBB62-0001-A716-1534-F225D410271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11218" y="1992953"/>
            <a:ext cx="2772579" cy="3416227"/>
          </a:xfrm>
          <a:prstGeom prst="rect">
            <a:avLst/>
          </a:prstGeom>
        </p:spPr>
      </p:pic>
    </p:spTree>
    <p:extLst>
      <p:ext uri="{BB962C8B-B14F-4D97-AF65-F5344CB8AC3E}">
        <p14:creationId xmlns:p14="http://schemas.microsoft.com/office/powerpoint/2010/main" val="3613274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a:xfrm>
            <a:off x="1715591" y="721114"/>
            <a:ext cx="11360800" cy="763600"/>
          </a:xfrm>
        </p:spPr>
        <p:txBody>
          <a:bodyPr/>
          <a:lstStyle/>
          <a:p>
            <a:r>
              <a:rPr lang="en-US" altLang="en-US" sz="4400" dirty="0">
                <a:ea typeface="Franklin Gothic Medium" panose="020B0603020102020204" pitchFamily="34" charset="0"/>
                <a:cs typeface="Franklin Gothic Medium" panose="020B0603020102020204" pitchFamily="34" charset="0"/>
              </a:rPr>
              <a:t>Ratio of Praise to Correction</a:t>
            </a:r>
            <a:endParaRPr lang="en-US" dirty="0"/>
          </a:p>
        </p:txBody>
      </p:sp>
      <p:pic>
        <p:nvPicPr>
          <p:cNvPr id="2" name="Picture 2">
            <a:extLst>
              <a:ext uri="{FF2B5EF4-FFF2-40B4-BE49-F238E27FC236}">
                <a16:creationId xmlns:a16="http://schemas.microsoft.com/office/drawing/2014/main" id="{47868B91-D80B-10C2-C985-EAA9E07C71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528" y="1881036"/>
            <a:ext cx="5680472" cy="4611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51CB8C-1C60-0030-16EF-81FB744EB7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9670" y="1688577"/>
            <a:ext cx="4581980" cy="3092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2073F81-F7E1-FAA2-EFA0-E53A783A3F89}"/>
              </a:ext>
            </a:extLst>
          </p:cNvPr>
          <p:cNvSpPr>
            <a:spLocks noChangeArrowheads="1"/>
          </p:cNvSpPr>
          <p:nvPr/>
        </p:nvSpPr>
        <p:spPr bwMode="auto">
          <a:xfrm>
            <a:off x="5543951" y="3714951"/>
            <a:ext cx="2831988" cy="2131294"/>
          </a:xfrm>
          <a:prstGeom prst="rect">
            <a:avLst/>
          </a:prstGeom>
          <a:solidFill>
            <a:schemeClr val="accent4"/>
          </a:solidFill>
          <a:ln w="9525" algn="ctr">
            <a:solidFill>
              <a:schemeClr val="tx1"/>
            </a:solidFill>
            <a:round/>
            <a:headEnd/>
            <a:tailEnd/>
          </a:ln>
        </p:spPr>
        <p:txBody>
          <a:bodyPr/>
          <a:lstStyle>
            <a:lvl1pPr>
              <a:spcBef>
                <a:spcPct val="20000"/>
              </a:spcBef>
              <a:buChar char="•"/>
              <a:defRPr sz="3200" b="1">
                <a:solidFill>
                  <a:srgbClr val="660033"/>
                </a:solidFill>
                <a:latin typeface="Helvetica" panose="020B0604020202020204" pitchFamily="34" charset="0"/>
              </a:defRPr>
            </a:lvl1pPr>
            <a:lvl2pPr marL="742950" indent="-285750">
              <a:spcBef>
                <a:spcPct val="20000"/>
              </a:spcBef>
              <a:buChar char="–"/>
              <a:defRPr sz="2800">
                <a:solidFill>
                  <a:schemeClr val="tx1"/>
                </a:solidFill>
                <a:latin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rgbClr val="FFFFFF"/>
                </a:solidFill>
                <a:effectLst/>
                <a:uLnTx/>
                <a:uFillTx/>
                <a:latin typeface="Helvetica" panose="020B0604020202020204" pitchFamily="34" charset="0"/>
                <a:ea typeface="+mn-ea"/>
                <a:cs typeface="Arial"/>
                <a:sym typeface="Arial"/>
              </a:rPr>
              <a:t>For students with at risk for EBD the praise to reprimand ratio (PRR) needs to be 9:1 to produce the same levels of engagement as neurotypical peers.</a:t>
            </a:r>
          </a:p>
        </p:txBody>
      </p:sp>
      <p:pic>
        <p:nvPicPr>
          <p:cNvPr id="7" name="Picture 6">
            <a:extLst>
              <a:ext uri="{FF2B5EF4-FFF2-40B4-BE49-F238E27FC236}">
                <a16:creationId xmlns:a16="http://schemas.microsoft.com/office/drawing/2014/main" id="{96C7B462-F414-8D3C-FF92-7D1D4F5F3D38}"/>
              </a:ext>
            </a:extLst>
          </p:cNvPr>
          <p:cNvPicPr>
            <a:picLocks noChangeAspect="1"/>
          </p:cNvPicPr>
          <p:nvPr/>
        </p:nvPicPr>
        <p:blipFill>
          <a:blip r:embed="rId5"/>
          <a:stretch>
            <a:fillRect/>
          </a:stretch>
        </p:blipFill>
        <p:spPr>
          <a:xfrm>
            <a:off x="9615373" y="112080"/>
            <a:ext cx="2457793" cy="552527"/>
          </a:xfrm>
          <a:prstGeom prst="rect">
            <a:avLst/>
          </a:prstGeom>
        </p:spPr>
      </p:pic>
    </p:spTree>
    <p:extLst>
      <p:ext uri="{BB962C8B-B14F-4D97-AF65-F5344CB8AC3E}">
        <p14:creationId xmlns:p14="http://schemas.microsoft.com/office/powerpoint/2010/main" val="1508823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600483" y="1824850"/>
            <a:ext cx="6200364" cy="2344873"/>
          </a:xfrm>
        </p:spPr>
        <p:txBody>
          <a:bodyPr/>
          <a:lstStyle/>
          <a:p>
            <a:r>
              <a:rPr lang="en-US" sz="6600" dirty="0">
                <a:solidFill>
                  <a:schemeClr val="bg1"/>
                </a:solidFill>
              </a:rPr>
              <a:t>Opportunities to Respond</a:t>
            </a:r>
          </a:p>
        </p:txBody>
      </p:sp>
    </p:spTree>
    <p:extLst>
      <p:ext uri="{BB962C8B-B14F-4D97-AF65-F5344CB8AC3E}">
        <p14:creationId xmlns:p14="http://schemas.microsoft.com/office/powerpoint/2010/main" val="4116312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5CFE-838E-5F46-8DBD-E9F6CAD62E8A}"/>
              </a:ext>
            </a:extLst>
          </p:cNvPr>
          <p:cNvSpPr txBox="1"/>
          <p:nvPr/>
        </p:nvSpPr>
        <p:spPr>
          <a:xfrm>
            <a:off x="2796349" y="168999"/>
            <a:ext cx="49044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(OTRs) </a:t>
            </a:r>
          </a:p>
        </p:txBody>
      </p:sp>
      <p:sp>
        <p:nvSpPr>
          <p:cNvPr id="10" name="Rectangle 3">
            <a:extLst>
              <a:ext uri="{FF2B5EF4-FFF2-40B4-BE49-F238E27FC236}">
                <a16:creationId xmlns:a16="http://schemas.microsoft.com/office/drawing/2014/main" id="{D567423C-8CC7-A84A-8466-27AE8A2B0762}"/>
              </a:ext>
            </a:extLst>
          </p:cNvPr>
          <p:cNvSpPr>
            <a:spLocks noGrp="1" noChangeArrowheads="1"/>
          </p:cNvSpPr>
          <p:nvPr>
            <p:ph idx="4294967295"/>
          </p:nvPr>
        </p:nvSpPr>
        <p:spPr>
          <a:xfrm>
            <a:off x="7138146" y="2708690"/>
            <a:ext cx="4539191" cy="3347336"/>
          </a:xfrm>
          <a:ln/>
        </p:spPr>
        <p:style>
          <a:lnRef idx="2">
            <a:schemeClr val="accent6"/>
          </a:lnRef>
          <a:fillRef idx="1">
            <a:schemeClr val="lt1"/>
          </a:fillRef>
          <a:effectRef idx="0">
            <a:schemeClr val="accent6"/>
          </a:effectRef>
          <a:fontRef idx="minor">
            <a:schemeClr val="dk1"/>
          </a:fontRef>
        </p:style>
        <p:txBody>
          <a:bodyPr>
            <a:noAutofit/>
          </a:bodyPr>
          <a:lstStyle/>
          <a:p>
            <a:pPr indent="-457200">
              <a:buClr>
                <a:schemeClr val="accent6">
                  <a:lumMod val="50000"/>
                </a:schemeClr>
              </a:buClr>
              <a:buFont typeface="Arial" charset="0"/>
              <a:buChar char="•"/>
            </a:pPr>
            <a:r>
              <a:rPr lang="en-US" altLang="en-US" sz="2400" dirty="0">
                <a:solidFill>
                  <a:schemeClr val="accent6">
                    <a:lumMod val="50000"/>
                  </a:schemeClr>
                </a:solidFill>
                <a:latin typeface="+mn-lt"/>
              </a:rPr>
              <a:t>Provide </a:t>
            </a:r>
            <a:r>
              <a:rPr lang="en-US" altLang="en-US" sz="2400" b="1" dirty="0">
                <a:solidFill>
                  <a:schemeClr val="accent6">
                    <a:lumMod val="50000"/>
                  </a:schemeClr>
                </a:solidFill>
                <a:latin typeface="+mn-lt"/>
              </a:rPr>
              <a:t>high rates </a:t>
            </a:r>
            <a:r>
              <a:rPr lang="en-US" altLang="en-US" sz="2400" dirty="0">
                <a:solidFill>
                  <a:schemeClr val="accent6">
                    <a:lumMod val="50000"/>
                  </a:schemeClr>
                </a:solidFill>
                <a:latin typeface="+mn-lt"/>
              </a:rPr>
              <a:t>of opportunities to respond (</a:t>
            </a:r>
            <a:r>
              <a:rPr lang="en-US" altLang="en-US" sz="2400" b="1" dirty="0">
                <a:solidFill>
                  <a:schemeClr val="accent6">
                    <a:lumMod val="50000"/>
                  </a:schemeClr>
                </a:solidFill>
                <a:latin typeface="+mn-lt"/>
              </a:rPr>
              <a:t>OTRs</a:t>
            </a:r>
            <a:r>
              <a:rPr lang="en-US" altLang="en-US" sz="2400" dirty="0">
                <a:solidFill>
                  <a:schemeClr val="accent6">
                    <a:lumMod val="50000"/>
                  </a:schemeClr>
                </a:solidFill>
                <a:latin typeface="+mn-lt"/>
              </a:rPr>
              <a:t>)</a:t>
            </a:r>
          </a:p>
          <a:p>
            <a:pPr indent="-457200">
              <a:buClr>
                <a:schemeClr val="accent6">
                  <a:lumMod val="50000"/>
                </a:schemeClr>
              </a:buClr>
              <a:buFont typeface="Arial" charset="0"/>
              <a:buChar char="•"/>
            </a:pPr>
            <a:r>
              <a:rPr lang="en-US" altLang="en-US" sz="2400" dirty="0">
                <a:solidFill>
                  <a:schemeClr val="accent6">
                    <a:lumMod val="50000"/>
                  </a:schemeClr>
                </a:solidFill>
                <a:latin typeface="+mn-lt"/>
              </a:rPr>
              <a:t>Consider </a:t>
            </a:r>
            <a:r>
              <a:rPr lang="en-US" altLang="en-US" sz="2400" b="1" dirty="0">
                <a:solidFill>
                  <a:schemeClr val="accent6">
                    <a:lumMod val="50000"/>
                  </a:schemeClr>
                </a:solidFill>
                <a:latin typeface="+mn-lt"/>
              </a:rPr>
              <a:t>various observable ways </a:t>
            </a:r>
            <a:r>
              <a:rPr lang="en-US" altLang="en-US" sz="2400" dirty="0">
                <a:solidFill>
                  <a:schemeClr val="accent6">
                    <a:lumMod val="50000"/>
                  </a:schemeClr>
                </a:solidFill>
                <a:latin typeface="+mn-lt"/>
              </a:rPr>
              <a:t>to engage students</a:t>
            </a:r>
          </a:p>
          <a:p>
            <a:pPr indent="-457200">
              <a:buClr>
                <a:schemeClr val="accent6">
                  <a:lumMod val="50000"/>
                </a:schemeClr>
              </a:buClr>
              <a:buFont typeface="Arial" charset="0"/>
              <a:buChar char="•"/>
            </a:pPr>
            <a:r>
              <a:rPr lang="en-US" altLang="en-US" sz="2400" dirty="0">
                <a:solidFill>
                  <a:schemeClr val="accent6">
                    <a:lumMod val="50000"/>
                  </a:schemeClr>
                </a:solidFill>
                <a:latin typeface="+mn-lt"/>
              </a:rPr>
              <a:t>Link engagement with </a:t>
            </a:r>
            <a:r>
              <a:rPr lang="en-US" altLang="en-US" sz="2400" b="1" dirty="0">
                <a:solidFill>
                  <a:schemeClr val="accent6">
                    <a:lumMod val="50000"/>
                  </a:schemeClr>
                </a:solidFill>
                <a:latin typeface="+mn-lt"/>
              </a:rPr>
              <a:t>outcome objectives</a:t>
            </a:r>
          </a:p>
          <a:p>
            <a:pPr indent="-457200">
              <a:buFont typeface="Arial" charset="0"/>
              <a:buChar char="•"/>
            </a:pPr>
            <a:endParaRPr lang="en-US" altLang="en-US" sz="2400" dirty="0">
              <a:solidFill>
                <a:schemeClr val="accent6">
                  <a:lumMod val="50000"/>
                </a:schemeClr>
              </a:solidFill>
              <a:latin typeface="+mn-lt"/>
            </a:endParaRPr>
          </a:p>
          <a:p>
            <a:pPr marL="533400" indent="-533400"/>
            <a:endParaRPr lang="en-US" altLang="en-US" sz="2400" dirty="0">
              <a:solidFill>
                <a:schemeClr val="accent6">
                  <a:lumMod val="50000"/>
                </a:schemeClr>
              </a:solidFill>
              <a:latin typeface="+mn-lt"/>
            </a:endParaRPr>
          </a:p>
        </p:txBody>
      </p:sp>
      <p:pic>
        <p:nvPicPr>
          <p:cNvPr id="14" name="Graphic 13" descr="Customer review">
            <a:extLst>
              <a:ext uri="{FF2B5EF4-FFF2-40B4-BE49-F238E27FC236}">
                <a16:creationId xmlns:a16="http://schemas.microsoft.com/office/drawing/2014/main" id="{361B9964-792A-DE4A-BE77-22AA6F687429}"/>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165487" y="2451489"/>
            <a:ext cx="2083287" cy="2083287"/>
          </a:xfrm>
          <a:prstGeom prst="rect">
            <a:avLst/>
          </a:prstGeom>
        </p:spPr>
      </p:pic>
      <p:sp>
        <p:nvSpPr>
          <p:cNvPr id="2" name="TextBox 1">
            <a:extLst>
              <a:ext uri="{FF2B5EF4-FFF2-40B4-BE49-F238E27FC236}">
                <a16:creationId xmlns:a16="http://schemas.microsoft.com/office/drawing/2014/main" id="{31589EAC-0F92-CA49-BF61-6EEB595A734B}"/>
              </a:ext>
            </a:extLst>
          </p:cNvPr>
          <p:cNvSpPr txBox="1"/>
          <p:nvPr/>
        </p:nvSpPr>
        <p:spPr>
          <a:xfrm>
            <a:off x="93060" y="1341022"/>
            <a:ext cx="11997130" cy="954107"/>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“An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107" charset="-128"/>
                <a:cs typeface="Calibri" panose="020F0502020204030204" pitchFamily="34" charset="0"/>
              </a:rPr>
              <a:t>Opportunity to Respond (OTR)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is a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teacher behavior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that…</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solicits a student response</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(e.g., asking a question, presenting a demand).”</a:t>
            </a:r>
          </a:p>
        </p:txBody>
      </p:sp>
      <p:sp>
        <p:nvSpPr>
          <p:cNvPr id="4" name="Rectangle 3">
            <a:extLst>
              <a:ext uri="{FF2B5EF4-FFF2-40B4-BE49-F238E27FC236}">
                <a16:creationId xmlns:a16="http://schemas.microsoft.com/office/drawing/2014/main" id="{78492EFE-392E-F241-8447-B24F8C9E3B4B}"/>
              </a:ext>
            </a:extLst>
          </p:cNvPr>
          <p:cNvSpPr/>
          <p:nvPr/>
        </p:nvSpPr>
        <p:spPr>
          <a:xfrm>
            <a:off x="4872429" y="6368746"/>
            <a:ext cx="71240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(Simonsen, Fairbanks,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Briesch</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Myers, &amp;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Sugai</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2008)</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637ED76-840D-99A2-3CFD-920F8C4F23E3}"/>
              </a:ext>
            </a:extLst>
          </p:cNvPr>
          <p:cNvPicPr>
            <a:picLocks noChangeAspect="1"/>
          </p:cNvPicPr>
          <p:nvPr/>
        </p:nvPicPr>
        <p:blipFill>
          <a:blip r:embed="rId5"/>
          <a:stretch>
            <a:fillRect/>
          </a:stretch>
        </p:blipFill>
        <p:spPr>
          <a:xfrm>
            <a:off x="9672080" y="144085"/>
            <a:ext cx="2324424" cy="666843"/>
          </a:xfrm>
          <a:prstGeom prst="rect">
            <a:avLst/>
          </a:prstGeom>
        </p:spPr>
      </p:pic>
      <p:sp>
        <p:nvSpPr>
          <p:cNvPr id="9" name="TextBox 8">
            <a:extLst>
              <a:ext uri="{FF2B5EF4-FFF2-40B4-BE49-F238E27FC236}">
                <a16:creationId xmlns:a16="http://schemas.microsoft.com/office/drawing/2014/main" id="{31964580-40F1-633E-A9E5-A43977C62350}"/>
              </a:ext>
            </a:extLst>
          </p:cNvPr>
          <p:cNvSpPr txBox="1"/>
          <p:nvPr/>
        </p:nvSpPr>
        <p:spPr>
          <a:xfrm>
            <a:off x="2332855" y="3043530"/>
            <a:ext cx="4539191" cy="2677656"/>
          </a:xfrm>
          <a:prstGeom prst="rect">
            <a:avLst/>
          </a:prstGeom>
          <a:noFill/>
          <a:ln w="28575">
            <a:solidFill>
              <a:schemeClr val="bg1"/>
            </a:solidFill>
          </a:ln>
        </p:spPr>
        <p:txBody>
          <a:bodyPr wrap="square">
            <a:spAutoFit/>
          </a:bodyPr>
          <a:lstStyle/>
          <a:p>
            <a:r>
              <a:rPr lang="en-US" sz="2800" dirty="0">
                <a:solidFill>
                  <a:schemeClr val="bg1"/>
                </a:solidFill>
                <a:effectLst/>
                <a:latin typeface="Calibri" panose="020F0502020204030204" pitchFamily="34" charset="0"/>
                <a:ea typeface="Times New Roman" panose="02020603050405020304" pitchFamily="18" charset="0"/>
              </a:rPr>
              <a:t>OTR’s Helps with students actively practicing the instructed skill, helps with assessing learning, supports engagement, and decreases disruptive behavior. </a:t>
            </a:r>
            <a:endParaRPr lang="en-US" sz="2800" dirty="0">
              <a:solidFill>
                <a:schemeClr val="bg1"/>
              </a:solidFill>
            </a:endParaRPr>
          </a:p>
        </p:txBody>
      </p:sp>
      <p:sp>
        <p:nvSpPr>
          <p:cNvPr id="12" name="TextBox 11">
            <a:extLst>
              <a:ext uri="{FF2B5EF4-FFF2-40B4-BE49-F238E27FC236}">
                <a16:creationId xmlns:a16="http://schemas.microsoft.com/office/drawing/2014/main" id="{52354B25-FE88-F743-72DA-545FF46341B2}"/>
              </a:ext>
            </a:extLst>
          </p:cNvPr>
          <p:cNvSpPr txBox="1"/>
          <p:nvPr/>
        </p:nvSpPr>
        <p:spPr>
          <a:xfrm>
            <a:off x="1701565" y="6060969"/>
            <a:ext cx="5381738" cy="307777"/>
          </a:xfrm>
          <a:prstGeom prst="rect">
            <a:avLst/>
          </a:prstGeom>
          <a:noFill/>
        </p:spPr>
        <p:txBody>
          <a:bodyPr wrap="square">
            <a:spAutoFit/>
          </a:bodyPr>
          <a:lstStyle/>
          <a:p>
            <a:r>
              <a:rPr lang="en-US" sz="1400" dirty="0">
                <a:solidFill>
                  <a:schemeClr val="bg1"/>
                </a:solidFill>
              </a:rPr>
              <a:t>https://classroomcheckup.org/increasing-opportunities-to-respond/</a:t>
            </a:r>
          </a:p>
        </p:txBody>
      </p:sp>
    </p:spTree>
    <p:extLst>
      <p:ext uri="{BB962C8B-B14F-4D97-AF65-F5344CB8AC3E}">
        <p14:creationId xmlns:p14="http://schemas.microsoft.com/office/powerpoint/2010/main" val="20242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4277817" y="222995"/>
            <a:ext cx="417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Electronic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Non-Verbal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Choral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Explicit, Direct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36D38A-B547-B0BC-FA45-5691BEC8422C}"/>
              </a:ext>
            </a:extLst>
          </p:cNvPr>
          <p:cNvPicPr>
            <a:picLocks noChangeAspect="1"/>
          </p:cNvPicPr>
          <p:nvPr/>
        </p:nvPicPr>
        <p:blipFill>
          <a:blip r:embed="rId12"/>
          <a:stretch>
            <a:fillRect/>
          </a:stretch>
        </p:blipFill>
        <p:spPr>
          <a:xfrm>
            <a:off x="9748755" y="162638"/>
            <a:ext cx="2324424" cy="666843"/>
          </a:xfrm>
          <a:prstGeom prst="rect">
            <a:avLst/>
          </a:prstGeom>
        </p:spPr>
      </p:pic>
    </p:spTree>
    <p:extLst>
      <p:ext uri="{BB962C8B-B14F-4D97-AF65-F5344CB8AC3E}">
        <p14:creationId xmlns:p14="http://schemas.microsoft.com/office/powerpoint/2010/main" val="31135461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a:extLst>
              <a:ext uri="{FF2B5EF4-FFF2-40B4-BE49-F238E27FC236}">
                <a16:creationId xmlns:a16="http://schemas.microsoft.com/office/drawing/2014/main" id="{C7A25BB1-F083-4A37-8685-9D9300726592}"/>
              </a:ext>
            </a:extLst>
          </p:cNvPr>
          <p:cNvSpPr>
            <a:spLocks noGrp="1"/>
          </p:cNvSpPr>
          <p:nvPr>
            <p:ph type="title"/>
          </p:nvPr>
        </p:nvSpPr>
        <p:spPr>
          <a:xfrm>
            <a:off x="619323" y="1047913"/>
            <a:ext cx="5045275" cy="984823"/>
          </a:xfrm>
        </p:spPr>
        <p:txBody>
          <a:bodyPr>
            <a:noAutofit/>
          </a:bodyPr>
          <a:lstStyle/>
          <a:p>
            <a:r>
              <a:rPr lang="en-US" altLang="en-US" sz="3600" dirty="0">
                <a:ea typeface="Franklin Gothic Book" panose="020B0503020102020204" pitchFamily="34" charset="0"/>
                <a:cs typeface="Franklin Gothic Book" panose="020B0503020102020204" pitchFamily="34" charset="0"/>
              </a:rPr>
              <a:t>Choral Responding</a:t>
            </a:r>
            <a:endParaRPr lang="en-US" altLang="en-US" sz="3600" dirty="0">
              <a:ea typeface="Franklin Gothic Medium" panose="020B0603020102020204" pitchFamily="34" charset="0"/>
              <a:cs typeface="Franklin Gothic Medium" panose="020B0603020102020204" pitchFamily="34" charset="0"/>
            </a:endParaRPr>
          </a:p>
        </p:txBody>
      </p:sp>
      <p:sp>
        <p:nvSpPr>
          <p:cNvPr id="3" name="TextBox 2">
            <a:extLst>
              <a:ext uri="{FF2B5EF4-FFF2-40B4-BE49-F238E27FC236}">
                <a16:creationId xmlns:a16="http://schemas.microsoft.com/office/drawing/2014/main" id="{9520386A-DBA2-775A-4F6C-008F98776D37}"/>
              </a:ext>
            </a:extLst>
          </p:cNvPr>
          <p:cNvSpPr txBox="1"/>
          <p:nvPr/>
        </p:nvSpPr>
        <p:spPr>
          <a:xfrm>
            <a:off x="799731" y="5440755"/>
            <a:ext cx="3235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5"/>
              </a:rPr>
              <a:t>https://youtu.be/g9kyl_WPFhU</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pic>
        <p:nvPicPr>
          <p:cNvPr id="2" name="Online Media 5" title="Inviting Participation With Thumbs-Up Responses">
            <a:hlinkClick r:id="" action="ppaction://media"/>
            <a:extLst>
              <a:ext uri="{FF2B5EF4-FFF2-40B4-BE49-F238E27FC236}">
                <a16:creationId xmlns:a16="http://schemas.microsoft.com/office/drawing/2014/main" id="{CDCA58D2-4CAE-E5B2-D0D2-6AECCED773EB}"/>
              </a:ext>
            </a:extLst>
          </p:cNvPr>
          <p:cNvPicPr>
            <a:picLocks noRot="1" noChangeAspect="1"/>
          </p:cNvPicPr>
          <p:nvPr>
            <a:videoFile r:link="rId1"/>
          </p:nvPr>
        </p:nvPicPr>
        <p:blipFill>
          <a:blip r:embed="rId6"/>
          <a:stretch>
            <a:fillRect/>
          </a:stretch>
        </p:blipFill>
        <p:spPr>
          <a:xfrm>
            <a:off x="5840715" y="1851660"/>
            <a:ext cx="5946576" cy="3360131"/>
          </a:xfrm>
          <a:prstGeom prst="rect">
            <a:avLst/>
          </a:prstGeom>
        </p:spPr>
      </p:pic>
      <p:sp>
        <p:nvSpPr>
          <p:cNvPr id="6" name="TextBox 5">
            <a:extLst>
              <a:ext uri="{FF2B5EF4-FFF2-40B4-BE49-F238E27FC236}">
                <a16:creationId xmlns:a16="http://schemas.microsoft.com/office/drawing/2014/main" id="{B5CCB6D4-2F7A-D9C4-3012-FCCB417A53FD}"/>
              </a:ext>
            </a:extLst>
          </p:cNvPr>
          <p:cNvSpPr txBox="1"/>
          <p:nvPr/>
        </p:nvSpPr>
        <p:spPr>
          <a:xfrm>
            <a:off x="7030793" y="5440755"/>
            <a:ext cx="327906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7"/>
              </a:rPr>
              <a:t>https://youtu.be/37CTCDTesWA</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7" name="Title 1">
            <a:extLst>
              <a:ext uri="{FF2B5EF4-FFF2-40B4-BE49-F238E27FC236}">
                <a16:creationId xmlns:a16="http://schemas.microsoft.com/office/drawing/2014/main" id="{FA11E111-9935-8F6F-7701-2FBD6DC5794C}"/>
              </a:ext>
            </a:extLst>
          </p:cNvPr>
          <p:cNvSpPr txBox="1">
            <a:spLocks/>
          </p:cNvSpPr>
          <p:nvPr/>
        </p:nvSpPr>
        <p:spPr>
          <a:xfrm>
            <a:off x="6832958" y="1084675"/>
            <a:ext cx="3962090" cy="6525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altLang="en-US" sz="3600" b="0" i="0" u="none" strike="noStrike" kern="0" cap="none" spc="0" normalizeH="0" baseline="0" noProof="0" dirty="0">
                <a:ln>
                  <a:noFill/>
                </a:ln>
                <a:solidFill>
                  <a:srgbClr val="FFFFFF"/>
                </a:solidFill>
                <a:effectLst/>
                <a:uLnTx/>
                <a:uFillTx/>
                <a:latin typeface="Poppins SemiBold"/>
                <a:ea typeface="Franklin Gothic Book" panose="020B0503020102020204" pitchFamily="34" charset="0"/>
                <a:cs typeface="Franklin Gothic Book" panose="020B0503020102020204" pitchFamily="34" charset="0"/>
                <a:sym typeface="Poppins SemiBold"/>
              </a:rPr>
              <a:t>Thumbs Up</a:t>
            </a:r>
          </a:p>
        </p:txBody>
      </p:sp>
      <p:pic>
        <p:nvPicPr>
          <p:cNvPr id="10" name="Online Media 9" title="9th Grade Biology">
            <a:hlinkClick r:id="" action="ppaction://media"/>
            <a:extLst>
              <a:ext uri="{FF2B5EF4-FFF2-40B4-BE49-F238E27FC236}">
                <a16:creationId xmlns:a16="http://schemas.microsoft.com/office/drawing/2014/main" id="{4AF960C9-6679-87EC-8151-2AF8705323FD}"/>
              </a:ext>
            </a:extLst>
          </p:cNvPr>
          <p:cNvPicPr>
            <a:picLocks noGrp="1" noRot="1" noChangeAspect="1"/>
          </p:cNvPicPr>
          <p:nvPr>
            <p:ph idx="1"/>
            <a:videoFile r:link="rId2"/>
          </p:nvPr>
        </p:nvPicPr>
        <p:blipFill>
          <a:blip r:embed="rId8"/>
          <a:stretch>
            <a:fillRect/>
          </a:stretch>
        </p:blipFill>
        <p:spPr>
          <a:xfrm>
            <a:off x="619323" y="1697831"/>
            <a:ext cx="4616048" cy="3462338"/>
          </a:xfrm>
          <a:prstGeom prst="rect">
            <a:avLst/>
          </a:prstGeom>
        </p:spPr>
      </p:pic>
      <p:pic>
        <p:nvPicPr>
          <p:cNvPr id="5" name="Picture 4">
            <a:extLst>
              <a:ext uri="{FF2B5EF4-FFF2-40B4-BE49-F238E27FC236}">
                <a16:creationId xmlns:a16="http://schemas.microsoft.com/office/drawing/2014/main" id="{2F519B54-E073-75F0-0412-75C14BA577F6}"/>
              </a:ext>
            </a:extLst>
          </p:cNvPr>
          <p:cNvPicPr>
            <a:picLocks noChangeAspect="1"/>
          </p:cNvPicPr>
          <p:nvPr/>
        </p:nvPicPr>
        <p:blipFill>
          <a:blip r:embed="rId9"/>
          <a:stretch>
            <a:fillRect/>
          </a:stretch>
        </p:blipFill>
        <p:spPr>
          <a:xfrm>
            <a:off x="9748755" y="162638"/>
            <a:ext cx="2324424" cy="666843"/>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video>
              <p:cMediaNode vol="80000">
                <p:cTn id="8" fill="hold" display="0">
                  <p:stCondLst>
                    <p:cond delay="indefinite"/>
                  </p:stCondLst>
                </p:cTn>
                <p:tgtEl>
                  <p:spTgt spid="10"/>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3">
            <a:extLst>
              <a:ext uri="{FF2B5EF4-FFF2-40B4-BE49-F238E27FC236}">
                <a16:creationId xmlns:a16="http://schemas.microsoft.com/office/drawing/2014/main" id="{9FEAB5C9-6187-49D0-FB10-987E71430BC4}"/>
              </a:ext>
            </a:extLst>
          </p:cNvPr>
          <p:cNvSpPr>
            <a:spLocks noGrp="1"/>
          </p:cNvSpPr>
          <p:nvPr>
            <p:ph type="title"/>
          </p:nvPr>
        </p:nvSpPr>
        <p:spPr/>
        <p:txBody>
          <a:bodyPr wrap="square" anchor="ctr">
            <a:normAutofit/>
          </a:bodyPr>
          <a:lstStyle/>
          <a:p>
            <a:r>
              <a:rPr lang="en-US"/>
              <a:t>Engagement Resources </a:t>
            </a:r>
          </a:p>
        </p:txBody>
      </p:sp>
      <p:pic>
        <p:nvPicPr>
          <p:cNvPr id="7" name="Picture 6">
            <a:extLst>
              <a:ext uri="{FF2B5EF4-FFF2-40B4-BE49-F238E27FC236}">
                <a16:creationId xmlns:a16="http://schemas.microsoft.com/office/drawing/2014/main" id="{EF156C7C-ADDA-303E-F6D1-750F81A4851F}"/>
              </a:ext>
            </a:extLst>
          </p:cNvPr>
          <p:cNvPicPr>
            <a:picLocks noChangeAspect="1"/>
          </p:cNvPicPr>
          <p:nvPr/>
        </p:nvPicPr>
        <p:blipFill>
          <a:blip r:embed="rId3"/>
          <a:stretch>
            <a:fillRect/>
          </a:stretch>
        </p:blipFill>
        <p:spPr>
          <a:xfrm>
            <a:off x="203328" y="1536632"/>
            <a:ext cx="6557445" cy="5049231"/>
          </a:xfrm>
          <a:prstGeom prst="rect">
            <a:avLst/>
          </a:prstGeom>
          <a:noFill/>
        </p:spPr>
      </p:pic>
      <p:pic>
        <p:nvPicPr>
          <p:cNvPr id="5" name="Picture 4">
            <a:extLst>
              <a:ext uri="{FF2B5EF4-FFF2-40B4-BE49-F238E27FC236}">
                <a16:creationId xmlns:a16="http://schemas.microsoft.com/office/drawing/2014/main" id="{4CB1C6F9-74C8-A188-3807-A0404120C726}"/>
              </a:ext>
            </a:extLst>
          </p:cNvPr>
          <p:cNvPicPr>
            <a:picLocks noChangeAspect="1"/>
          </p:cNvPicPr>
          <p:nvPr/>
        </p:nvPicPr>
        <p:blipFill>
          <a:blip r:embed="rId4"/>
          <a:stretch>
            <a:fillRect/>
          </a:stretch>
        </p:blipFill>
        <p:spPr>
          <a:xfrm>
            <a:off x="6901286" y="1536632"/>
            <a:ext cx="5087386" cy="5049231"/>
          </a:xfrm>
          <a:prstGeom prst="rect">
            <a:avLst/>
          </a:prstGeom>
          <a:noFill/>
          <a:ln>
            <a:noFill/>
          </a:ln>
        </p:spPr>
      </p:pic>
    </p:spTree>
    <p:extLst>
      <p:ext uri="{BB962C8B-B14F-4D97-AF65-F5344CB8AC3E}">
        <p14:creationId xmlns:p14="http://schemas.microsoft.com/office/powerpoint/2010/main" val="4070563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6E18B-E43A-19C8-6E71-BF99C6BBEA0D}"/>
              </a:ext>
            </a:extLst>
          </p:cNvPr>
          <p:cNvSpPr>
            <a:spLocks noGrp="1"/>
          </p:cNvSpPr>
          <p:nvPr>
            <p:ph type="title"/>
          </p:nvPr>
        </p:nvSpPr>
        <p:spPr>
          <a:xfrm rot="-151">
            <a:off x="74" y="948091"/>
            <a:ext cx="7370214" cy="3365200"/>
          </a:xfrm>
        </p:spPr>
        <p:txBody>
          <a:bodyPr/>
          <a:lstStyle/>
          <a:p>
            <a:r>
              <a:rPr lang="en-US" sz="4000" dirty="0">
                <a:solidFill>
                  <a:schemeClr val="bg1"/>
                </a:solidFill>
              </a:rPr>
              <a:t>HAVE YOU ASSESSED POSITIVE CLASSROOM PRACTICES?</a:t>
            </a:r>
          </a:p>
        </p:txBody>
      </p:sp>
    </p:spTree>
    <p:extLst>
      <p:ext uri="{BB962C8B-B14F-4D97-AF65-F5344CB8AC3E}">
        <p14:creationId xmlns:p14="http://schemas.microsoft.com/office/powerpoint/2010/main" val="3709326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39B09-9D06-B18C-A370-2E5B84144C94}"/>
              </a:ext>
            </a:extLst>
          </p:cNvPr>
          <p:cNvSpPr>
            <a:spLocks noGrp="1"/>
          </p:cNvSpPr>
          <p:nvPr>
            <p:ph type="title"/>
          </p:nvPr>
        </p:nvSpPr>
        <p:spPr/>
        <p:txBody>
          <a:bodyPr/>
          <a:lstStyle/>
          <a:p>
            <a:r>
              <a:rPr lang="en-US" dirty="0"/>
              <a:t>Classroom Self-Assessment</a:t>
            </a:r>
          </a:p>
        </p:txBody>
      </p:sp>
      <p:pic>
        <p:nvPicPr>
          <p:cNvPr id="5" name="Picture 4">
            <a:extLst>
              <a:ext uri="{FF2B5EF4-FFF2-40B4-BE49-F238E27FC236}">
                <a16:creationId xmlns:a16="http://schemas.microsoft.com/office/drawing/2014/main" id="{6B67633A-99EF-B8E6-5383-F271FBB714C8}"/>
              </a:ext>
            </a:extLst>
          </p:cNvPr>
          <p:cNvPicPr>
            <a:picLocks noChangeAspect="1"/>
          </p:cNvPicPr>
          <p:nvPr/>
        </p:nvPicPr>
        <p:blipFill>
          <a:blip r:embed="rId3"/>
          <a:stretch>
            <a:fillRect/>
          </a:stretch>
        </p:blipFill>
        <p:spPr>
          <a:xfrm>
            <a:off x="888274" y="1313062"/>
            <a:ext cx="8138087" cy="5296743"/>
          </a:xfrm>
          <a:prstGeom prst="rect">
            <a:avLst/>
          </a:prstGeom>
        </p:spPr>
      </p:pic>
      <p:sp>
        <p:nvSpPr>
          <p:cNvPr id="6" name="Rounded Rectangular Callout 3">
            <a:extLst>
              <a:ext uri="{FF2B5EF4-FFF2-40B4-BE49-F238E27FC236}">
                <a16:creationId xmlns:a16="http://schemas.microsoft.com/office/drawing/2014/main" id="{A7D786CC-3BB2-BF87-284E-13B568A2AA8F}"/>
              </a:ext>
            </a:extLst>
          </p:cNvPr>
          <p:cNvSpPr/>
          <p:nvPr/>
        </p:nvSpPr>
        <p:spPr>
          <a:xfrm>
            <a:off x="9257211" y="2002890"/>
            <a:ext cx="2616114" cy="243848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Page 26 of the Supporting &amp; Responding Brief</a:t>
            </a:r>
          </a:p>
        </p:txBody>
      </p:sp>
    </p:spTree>
    <p:extLst>
      <p:ext uri="{BB962C8B-B14F-4D97-AF65-F5344CB8AC3E}">
        <p14:creationId xmlns:p14="http://schemas.microsoft.com/office/powerpoint/2010/main" val="127840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FDC6D2-A7DA-304F-9413-2583ACF59980}"/>
              </a:ext>
            </a:extLst>
          </p:cNvPr>
          <p:cNvSpPr>
            <a:spLocks noGrp="1"/>
          </p:cNvSpPr>
          <p:nvPr>
            <p:ph type="subTitle" idx="1"/>
          </p:nvPr>
        </p:nvSpPr>
        <p:spPr>
          <a:xfrm flipH="1">
            <a:off x="350641" y="2261572"/>
            <a:ext cx="4331528" cy="2773136"/>
          </a:xfrm>
        </p:spPr>
        <p:txBody>
          <a:bodyPr/>
          <a:lstStyle/>
          <a:p>
            <a:pPr>
              <a:buSzPct val="80000"/>
            </a:pPr>
            <a:r>
              <a:rPr lang="en-US" sz="3200" u="sng" dirty="0"/>
              <a:t>2 Components:</a:t>
            </a:r>
          </a:p>
          <a:p>
            <a:pPr marL="596900" indent="-457200">
              <a:buSzPct val="80000"/>
              <a:buFont typeface="+mj-lt"/>
              <a:buAutoNum type="arabicPeriod"/>
            </a:pPr>
            <a:r>
              <a:rPr lang="en-US" sz="2400" dirty="0"/>
              <a:t>Validated Observation Tool (min 15 mins)</a:t>
            </a:r>
          </a:p>
          <a:p>
            <a:pPr marL="596900" indent="-457200">
              <a:buSzPct val="80000"/>
              <a:buFont typeface="+mj-lt"/>
              <a:buAutoNum type="arabicPeriod"/>
            </a:pPr>
            <a:r>
              <a:rPr lang="en-US" sz="2400" dirty="0"/>
              <a:t>Checklist of empirically supported practices</a:t>
            </a:r>
          </a:p>
        </p:txBody>
      </p:sp>
      <p:sp>
        <p:nvSpPr>
          <p:cNvPr id="3" name="Title 2">
            <a:extLst>
              <a:ext uri="{FF2B5EF4-FFF2-40B4-BE49-F238E27FC236}">
                <a16:creationId xmlns:a16="http://schemas.microsoft.com/office/drawing/2014/main" id="{2964693D-7A69-A845-BD9B-A9515A393C4F}"/>
              </a:ext>
            </a:extLst>
          </p:cNvPr>
          <p:cNvSpPr>
            <a:spLocks noGrp="1"/>
          </p:cNvSpPr>
          <p:nvPr>
            <p:ph type="title"/>
          </p:nvPr>
        </p:nvSpPr>
        <p:spPr>
          <a:xfrm>
            <a:off x="430172" y="467463"/>
            <a:ext cx="9378000" cy="845600"/>
          </a:xfrm>
        </p:spPr>
        <p:txBody>
          <a:bodyPr/>
          <a:lstStyle/>
          <a:p>
            <a:r>
              <a:rPr lang="en-US" dirty="0"/>
              <a:t>Observation tool</a:t>
            </a:r>
            <a:br>
              <a:rPr lang="en-US" dirty="0"/>
            </a:br>
            <a:r>
              <a:rPr lang="en-US" dirty="0"/>
              <a:t>CMOT</a:t>
            </a:r>
          </a:p>
        </p:txBody>
      </p:sp>
      <p:pic>
        <p:nvPicPr>
          <p:cNvPr id="4" name="Picture 6" descr="Table&#10;&#10;Description automatically generated">
            <a:extLst>
              <a:ext uri="{FF2B5EF4-FFF2-40B4-BE49-F238E27FC236}">
                <a16:creationId xmlns:a16="http://schemas.microsoft.com/office/drawing/2014/main" id="{AED23151-D18C-094C-A743-E6C6FC7B0D87}"/>
              </a:ext>
            </a:extLst>
          </p:cNvPr>
          <p:cNvPicPr>
            <a:picLocks noChangeAspect="1"/>
          </p:cNvPicPr>
          <p:nvPr/>
        </p:nvPicPr>
        <p:blipFill>
          <a:blip r:embed="rId3"/>
          <a:stretch>
            <a:fillRect/>
          </a:stretch>
        </p:blipFill>
        <p:spPr>
          <a:xfrm>
            <a:off x="5303947" y="467463"/>
            <a:ext cx="6673847" cy="6040335"/>
          </a:xfrm>
          <a:prstGeom prst="rect">
            <a:avLst/>
          </a:prstGeom>
        </p:spPr>
      </p:pic>
    </p:spTree>
    <p:extLst>
      <p:ext uri="{BB962C8B-B14F-4D97-AF65-F5344CB8AC3E}">
        <p14:creationId xmlns:p14="http://schemas.microsoft.com/office/powerpoint/2010/main" val="477643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7791-3A54-457E-A326-E159F5EE1C41}"/>
              </a:ext>
            </a:extLst>
          </p:cNvPr>
          <p:cNvSpPr>
            <a:spLocks noGrp="1"/>
          </p:cNvSpPr>
          <p:nvPr>
            <p:ph type="title"/>
          </p:nvPr>
        </p:nvSpPr>
        <p:spPr>
          <a:xfrm>
            <a:off x="350022" y="467463"/>
            <a:ext cx="11841978" cy="845600"/>
          </a:xfrm>
        </p:spPr>
        <p:txBody>
          <a:bodyPr/>
          <a:lstStyle/>
          <a:p>
            <a:r>
              <a:rPr lang="en-US" dirty="0"/>
              <a:t>Self Assessment Survey (SAS) </a:t>
            </a:r>
            <a:r>
              <a:rPr lang="en-US" sz="2000" dirty="0"/>
              <a:t>Updated June 2023</a:t>
            </a:r>
            <a:endParaRPr lang="en-US" dirty="0"/>
          </a:p>
        </p:txBody>
      </p:sp>
      <p:pic>
        <p:nvPicPr>
          <p:cNvPr id="4" name="Picture 3">
            <a:extLst>
              <a:ext uri="{FF2B5EF4-FFF2-40B4-BE49-F238E27FC236}">
                <a16:creationId xmlns:a16="http://schemas.microsoft.com/office/drawing/2014/main" id="{08D8F7C8-37E2-456F-83CE-38EEA17528C9}"/>
              </a:ext>
            </a:extLst>
          </p:cNvPr>
          <p:cNvPicPr>
            <a:picLocks noChangeAspect="1"/>
          </p:cNvPicPr>
          <p:nvPr/>
        </p:nvPicPr>
        <p:blipFill>
          <a:blip r:embed="rId3"/>
          <a:srcRect/>
          <a:stretch/>
        </p:blipFill>
        <p:spPr>
          <a:xfrm>
            <a:off x="173750" y="1825274"/>
            <a:ext cx="2561872" cy="4904637"/>
          </a:xfrm>
          <a:prstGeom prst="rect">
            <a:avLst/>
          </a:prstGeom>
        </p:spPr>
      </p:pic>
      <p:pic>
        <p:nvPicPr>
          <p:cNvPr id="6" name="Picture 5">
            <a:extLst>
              <a:ext uri="{FF2B5EF4-FFF2-40B4-BE49-F238E27FC236}">
                <a16:creationId xmlns:a16="http://schemas.microsoft.com/office/drawing/2014/main" id="{92F19456-8272-4039-8E44-F5993C4C5B7A}"/>
              </a:ext>
            </a:extLst>
          </p:cNvPr>
          <p:cNvPicPr>
            <a:picLocks noChangeAspect="1"/>
          </p:cNvPicPr>
          <p:nvPr/>
        </p:nvPicPr>
        <p:blipFill>
          <a:blip r:embed="rId4"/>
          <a:srcRect/>
          <a:stretch/>
        </p:blipFill>
        <p:spPr>
          <a:xfrm>
            <a:off x="3015302" y="2220921"/>
            <a:ext cx="3130084" cy="3658540"/>
          </a:xfrm>
          <a:prstGeom prst="rect">
            <a:avLst/>
          </a:prstGeom>
          <a:ln w="76200">
            <a:solidFill>
              <a:srgbClr val="FFFF00"/>
            </a:solidFill>
          </a:ln>
        </p:spPr>
      </p:pic>
      <p:sp>
        <p:nvSpPr>
          <p:cNvPr id="11" name="TextBox 10">
            <a:extLst>
              <a:ext uri="{FF2B5EF4-FFF2-40B4-BE49-F238E27FC236}">
                <a16:creationId xmlns:a16="http://schemas.microsoft.com/office/drawing/2014/main" id="{DD251F42-A83D-4799-94A8-6F71C6ACC9F1}"/>
              </a:ext>
            </a:extLst>
          </p:cNvPr>
          <p:cNvSpPr txBox="1"/>
          <p:nvPr/>
        </p:nvSpPr>
        <p:spPr>
          <a:xfrm>
            <a:off x="554743" y="1445618"/>
            <a:ext cx="2124299"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School Wide – 15 </a:t>
            </a:r>
          </a:p>
        </p:txBody>
      </p:sp>
      <p:sp>
        <p:nvSpPr>
          <p:cNvPr id="12" name="TextBox 11">
            <a:extLst>
              <a:ext uri="{FF2B5EF4-FFF2-40B4-BE49-F238E27FC236}">
                <a16:creationId xmlns:a16="http://schemas.microsoft.com/office/drawing/2014/main" id="{E8EE9849-EDAD-45E3-ACB6-1315C91D9FAB}"/>
              </a:ext>
            </a:extLst>
          </p:cNvPr>
          <p:cNvSpPr txBox="1"/>
          <p:nvPr/>
        </p:nvSpPr>
        <p:spPr>
          <a:xfrm>
            <a:off x="3365909" y="1696814"/>
            <a:ext cx="2428870"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Classroom – 9 items </a:t>
            </a:r>
          </a:p>
        </p:txBody>
      </p:sp>
      <p:sp>
        <p:nvSpPr>
          <p:cNvPr id="3" name="TextBox 2">
            <a:extLst>
              <a:ext uri="{FF2B5EF4-FFF2-40B4-BE49-F238E27FC236}">
                <a16:creationId xmlns:a16="http://schemas.microsoft.com/office/drawing/2014/main" id="{0D354437-C6C0-9D79-ADBA-BEC74A649E9A}"/>
              </a:ext>
            </a:extLst>
          </p:cNvPr>
          <p:cNvSpPr txBox="1"/>
          <p:nvPr/>
        </p:nvSpPr>
        <p:spPr>
          <a:xfrm>
            <a:off x="7154603" y="2421801"/>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2 – 11</a:t>
            </a:r>
          </a:p>
        </p:txBody>
      </p:sp>
      <p:sp>
        <p:nvSpPr>
          <p:cNvPr id="5" name="TextBox 4">
            <a:extLst>
              <a:ext uri="{FF2B5EF4-FFF2-40B4-BE49-F238E27FC236}">
                <a16:creationId xmlns:a16="http://schemas.microsoft.com/office/drawing/2014/main" id="{4D78D020-06A1-B6B3-C8B8-C33AA4D43D8E}"/>
              </a:ext>
            </a:extLst>
          </p:cNvPr>
          <p:cNvSpPr txBox="1"/>
          <p:nvPr/>
        </p:nvSpPr>
        <p:spPr>
          <a:xfrm>
            <a:off x="9959411" y="2031093"/>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3 – 14</a:t>
            </a:r>
          </a:p>
        </p:txBody>
      </p:sp>
      <p:pic>
        <p:nvPicPr>
          <p:cNvPr id="9" name="Picture 8">
            <a:extLst>
              <a:ext uri="{FF2B5EF4-FFF2-40B4-BE49-F238E27FC236}">
                <a16:creationId xmlns:a16="http://schemas.microsoft.com/office/drawing/2014/main" id="{62A9BFEF-AE13-4BA4-26DD-DD2D820F760E}"/>
              </a:ext>
            </a:extLst>
          </p:cNvPr>
          <p:cNvPicPr>
            <a:picLocks noChangeAspect="1"/>
          </p:cNvPicPr>
          <p:nvPr/>
        </p:nvPicPr>
        <p:blipFill>
          <a:blip r:embed="rId5"/>
          <a:stretch>
            <a:fillRect/>
          </a:stretch>
        </p:blipFill>
        <p:spPr>
          <a:xfrm>
            <a:off x="6350552" y="2839877"/>
            <a:ext cx="2934107" cy="3785944"/>
          </a:xfrm>
          <a:prstGeom prst="rect">
            <a:avLst/>
          </a:prstGeom>
        </p:spPr>
      </p:pic>
      <p:pic>
        <p:nvPicPr>
          <p:cNvPr id="16" name="Picture 15">
            <a:extLst>
              <a:ext uri="{FF2B5EF4-FFF2-40B4-BE49-F238E27FC236}">
                <a16:creationId xmlns:a16="http://schemas.microsoft.com/office/drawing/2014/main" id="{E665ADFC-2667-2EAD-2075-A7420476DE54}"/>
              </a:ext>
            </a:extLst>
          </p:cNvPr>
          <p:cNvPicPr>
            <a:picLocks noChangeAspect="1"/>
          </p:cNvPicPr>
          <p:nvPr/>
        </p:nvPicPr>
        <p:blipFill>
          <a:blip r:embed="rId6"/>
          <a:stretch>
            <a:fillRect/>
          </a:stretch>
        </p:blipFill>
        <p:spPr>
          <a:xfrm>
            <a:off x="9403241" y="2448321"/>
            <a:ext cx="2642909" cy="4177500"/>
          </a:xfrm>
          <a:prstGeom prst="rect">
            <a:avLst/>
          </a:prstGeom>
        </p:spPr>
      </p:pic>
    </p:spTree>
    <p:extLst>
      <p:ext uri="{BB962C8B-B14F-4D97-AF65-F5344CB8AC3E}">
        <p14:creationId xmlns:p14="http://schemas.microsoft.com/office/powerpoint/2010/main" val="24447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94FAB0F-B623-AB40-8872-3AC36BA2D2BC}"/>
              </a:ext>
            </a:extLst>
          </p:cNvPr>
          <p:cNvSpPr txBox="1"/>
          <p:nvPr/>
        </p:nvSpPr>
        <p:spPr>
          <a:xfrm>
            <a:off x="230221" y="269679"/>
            <a:ext cx="11731558" cy="6627885"/>
          </a:xfrm>
          <a:prstGeom prst="rect">
            <a:avLst/>
          </a:prstGeom>
          <a:noFill/>
          <a:ln w="139700" cmpd="tri">
            <a:solidFill>
              <a:schemeClr val="accent1">
                <a:lumMod val="75000"/>
                <a:alpha val="62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7" name="Rectangle 16">
            <a:extLst>
              <a:ext uri="{FF2B5EF4-FFF2-40B4-BE49-F238E27FC236}">
                <a16:creationId xmlns:a16="http://schemas.microsoft.com/office/drawing/2014/main" id="{E36B007C-F09C-E3A1-1473-DAB125F0F7AF}"/>
              </a:ext>
            </a:extLst>
          </p:cNvPr>
          <p:cNvSpPr/>
          <p:nvPr/>
        </p:nvSpPr>
        <p:spPr>
          <a:xfrm>
            <a:off x="5770320" y="2560820"/>
            <a:ext cx="6048562" cy="408881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sp>
        <p:nvSpPr>
          <p:cNvPr id="14" name="Pie 13">
            <a:extLst>
              <a:ext uri="{FF2B5EF4-FFF2-40B4-BE49-F238E27FC236}">
                <a16:creationId xmlns:a16="http://schemas.microsoft.com/office/drawing/2014/main" id="{B05AED95-FDC2-F344-864E-5991374A71C8}"/>
              </a:ext>
            </a:extLst>
          </p:cNvPr>
          <p:cNvSpPr/>
          <p:nvPr/>
        </p:nvSpPr>
        <p:spPr>
          <a:xfrm>
            <a:off x="9542588" y="4929830"/>
            <a:ext cx="5907559" cy="4679253"/>
          </a:xfrm>
          <a:prstGeom prst="pie">
            <a:avLst>
              <a:gd name="adj1" fmla="val 10799999"/>
              <a:gd name="adj2" fmla="val 16203748"/>
            </a:avLst>
          </a:prstGeom>
          <a:solidFill>
            <a:schemeClr val="bg1"/>
          </a:solidFill>
          <a:ln w="228600" cmpd="tri">
            <a:solidFill>
              <a:schemeClr val="accent1">
                <a:lumMod val="75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07CE92B9-1A52-9742-B46B-46E3044A1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7491" y="5546035"/>
            <a:ext cx="1281020" cy="1317644"/>
          </a:xfrm>
          <a:prstGeom prst="rect">
            <a:avLst/>
          </a:prstGeom>
        </p:spPr>
      </p:pic>
      <p:sp>
        <p:nvSpPr>
          <p:cNvPr id="11" name="Rectangle 10">
            <a:extLst>
              <a:ext uri="{FF2B5EF4-FFF2-40B4-BE49-F238E27FC236}">
                <a16:creationId xmlns:a16="http://schemas.microsoft.com/office/drawing/2014/main" id="{7BF19EE2-2EB2-63FC-3889-650ABB11D04E}"/>
              </a:ext>
            </a:extLst>
          </p:cNvPr>
          <p:cNvSpPr/>
          <p:nvPr/>
        </p:nvSpPr>
        <p:spPr>
          <a:xfrm>
            <a:off x="373117" y="329398"/>
            <a:ext cx="11445765" cy="21405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Mark your calendars now to join us 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14th Annual NEPBIS LEADERSHIP FORUM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May 15-16,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Mystic, 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https://</a:t>
            </a:r>
            <a:r>
              <a:rPr kumimoji="0" lang="en-US" sz="2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nepbis.org</a:t>
            </a: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/forum/</a:t>
            </a:r>
          </a:p>
        </p:txBody>
      </p:sp>
      <p:sp>
        <p:nvSpPr>
          <p:cNvPr id="13" name="TextBox 12">
            <a:extLst>
              <a:ext uri="{FF2B5EF4-FFF2-40B4-BE49-F238E27FC236}">
                <a16:creationId xmlns:a16="http://schemas.microsoft.com/office/drawing/2014/main" id="{E70E15D3-E4E9-3148-6215-09AB121F9E3D}"/>
              </a:ext>
            </a:extLst>
          </p:cNvPr>
          <p:cNvSpPr txBox="1"/>
          <p:nvPr/>
        </p:nvSpPr>
        <p:spPr>
          <a:xfrm>
            <a:off x="503489" y="2560820"/>
            <a:ext cx="48758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ANNOUNCING OUR KEYNOTE PRESENTERS</a:t>
            </a:r>
          </a:p>
        </p:txBody>
      </p:sp>
      <p:sp>
        <p:nvSpPr>
          <p:cNvPr id="16" name="TextBox 15">
            <a:extLst>
              <a:ext uri="{FF2B5EF4-FFF2-40B4-BE49-F238E27FC236}">
                <a16:creationId xmlns:a16="http://schemas.microsoft.com/office/drawing/2014/main" id="{331B078F-1091-AF27-D8B3-44C699EC25FC}"/>
              </a:ext>
            </a:extLst>
          </p:cNvPr>
          <p:cNvSpPr txBox="1"/>
          <p:nvPr/>
        </p:nvSpPr>
        <p:spPr>
          <a:xfrm>
            <a:off x="455288" y="5843074"/>
            <a:ext cx="222106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Clynita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Grafenreed</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 </a:t>
            </a:r>
          </a:p>
        </p:txBody>
      </p:sp>
      <p:sp>
        <p:nvSpPr>
          <p:cNvPr id="2" name="TextBox 1">
            <a:extLst>
              <a:ext uri="{FF2B5EF4-FFF2-40B4-BE49-F238E27FC236}">
                <a16:creationId xmlns:a16="http://schemas.microsoft.com/office/drawing/2014/main" id="{573ECF21-69D9-0A31-651B-65440FFA9656}"/>
              </a:ext>
            </a:extLst>
          </p:cNvPr>
          <p:cNvSpPr txBox="1"/>
          <p:nvPr/>
        </p:nvSpPr>
        <p:spPr>
          <a:xfrm>
            <a:off x="6329119" y="2582597"/>
            <a:ext cx="53593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PRE-CONFERENCE WORKSHOPS on MAY 14th</a:t>
            </a:r>
          </a:p>
        </p:txBody>
      </p:sp>
      <p:sp>
        <p:nvSpPr>
          <p:cNvPr id="3" name="TextBox 2">
            <a:extLst>
              <a:ext uri="{FF2B5EF4-FFF2-40B4-BE49-F238E27FC236}">
                <a16:creationId xmlns:a16="http://schemas.microsoft.com/office/drawing/2014/main" id="{7000CCEB-CE7B-3F45-5EE0-D8FC027C8840}"/>
              </a:ext>
            </a:extLst>
          </p:cNvPr>
          <p:cNvSpPr txBox="1"/>
          <p:nvPr/>
        </p:nvSpPr>
        <p:spPr>
          <a:xfrm>
            <a:off x="3255424" y="5792449"/>
            <a:ext cx="2221067"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Kathleen Lynne Lane, Ph.D., BCBA-D, CF-L2</a:t>
            </a:r>
          </a:p>
        </p:txBody>
      </p:sp>
      <p:pic>
        <p:nvPicPr>
          <p:cNvPr id="6" name="Picture 2">
            <a:extLst>
              <a:ext uri="{FF2B5EF4-FFF2-40B4-BE49-F238E27FC236}">
                <a16:creationId xmlns:a16="http://schemas.microsoft.com/office/drawing/2014/main" id="{AF0E2CC8-E0C1-1569-8AC1-22FA521B6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8" y="3030476"/>
            <a:ext cx="2319131" cy="2782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7A3992C-D5A4-B90D-A034-8152F85D0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745" y="3042286"/>
            <a:ext cx="2291802" cy="2750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01A8B1D-78E8-B21F-83FA-DFA1A1CC3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446" y="3041525"/>
            <a:ext cx="1369324" cy="1369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588F163-7DCA-80FB-52FE-D4C7137EA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943" y="3042286"/>
            <a:ext cx="1369324" cy="1369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6C402B-98A0-491C-FD79-E4B5EBAAF823}"/>
              </a:ext>
            </a:extLst>
          </p:cNvPr>
          <p:cNvSpPr txBox="1"/>
          <p:nvPr/>
        </p:nvSpPr>
        <p:spPr>
          <a:xfrm>
            <a:off x="5770320" y="4417896"/>
            <a:ext cx="241114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Steve Goodman, Ph.D.</a:t>
            </a:r>
          </a:p>
        </p:txBody>
      </p:sp>
      <p:sp>
        <p:nvSpPr>
          <p:cNvPr id="15" name="TextBox 14">
            <a:extLst>
              <a:ext uri="{FF2B5EF4-FFF2-40B4-BE49-F238E27FC236}">
                <a16:creationId xmlns:a16="http://schemas.microsoft.com/office/drawing/2014/main" id="{CDAB5F1B-C4E8-8406-9FA9-147D26475258}"/>
              </a:ext>
            </a:extLst>
          </p:cNvPr>
          <p:cNvSpPr txBox="1"/>
          <p:nvPr/>
        </p:nvSpPr>
        <p:spPr>
          <a:xfrm>
            <a:off x="9796071" y="4460703"/>
            <a:ext cx="22210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Cecelia Leong, M.P.P.</a:t>
            </a:r>
          </a:p>
        </p:txBody>
      </p:sp>
      <p:pic>
        <p:nvPicPr>
          <p:cNvPr id="1034" name="Picture 10">
            <a:extLst>
              <a:ext uri="{FF2B5EF4-FFF2-40B4-BE49-F238E27FC236}">
                <a16:creationId xmlns:a16="http://schemas.microsoft.com/office/drawing/2014/main" id="{4139992B-7FEF-83EF-315C-91CDB179DD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311" y="4936388"/>
            <a:ext cx="1361912" cy="13619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D16D16-3ED8-7479-A831-87A54DDB2C72}"/>
              </a:ext>
            </a:extLst>
          </p:cNvPr>
          <p:cNvSpPr txBox="1"/>
          <p:nvPr/>
        </p:nvSpPr>
        <p:spPr>
          <a:xfrm>
            <a:off x="5799007" y="6311076"/>
            <a:ext cx="223243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Sara </a:t>
            </a:r>
            <a:r>
              <a:rPr kumimoji="0" lang="en-US" sz="16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Estrapala</a:t>
            </a: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a:t>
            </a:r>
          </a:p>
        </p:txBody>
      </p:sp>
      <p:sp>
        <p:nvSpPr>
          <p:cNvPr id="21" name="TextBox 20">
            <a:extLst>
              <a:ext uri="{FF2B5EF4-FFF2-40B4-BE49-F238E27FC236}">
                <a16:creationId xmlns:a16="http://schemas.microsoft.com/office/drawing/2014/main" id="{01523941-745B-0EE1-A0E2-E4A514F51015}"/>
              </a:ext>
            </a:extLst>
          </p:cNvPr>
          <p:cNvSpPr txBox="1"/>
          <p:nvPr/>
        </p:nvSpPr>
        <p:spPr>
          <a:xfrm>
            <a:off x="7466041" y="3132506"/>
            <a:ext cx="273271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Come learn about how to improve </a:t>
            </a:r>
            <a:r>
              <a:rPr kumimoji="0" lang="en-US" sz="1800" b="1" i="0" u="none" strike="noStrike" kern="1200" cap="none" spc="0" normalizeH="0" baseline="0" noProof="0" dirty="0">
                <a:ln>
                  <a:noFill/>
                </a:ln>
                <a:solidFill>
                  <a:srgbClr val="002060"/>
                </a:solidFill>
                <a:effectLst/>
                <a:uLnTx/>
                <a:uFillTx/>
                <a:latin typeface="Arimo"/>
                <a:ea typeface="+mn-ea"/>
                <a:cs typeface="+mn-cs"/>
              </a:rPr>
              <a:t>attendance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through your PBIS framework!</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5B23EF-2C4F-8B1C-89FE-315A93A42397}"/>
              </a:ext>
            </a:extLst>
          </p:cNvPr>
          <p:cNvSpPr txBox="1"/>
          <p:nvPr/>
        </p:nvSpPr>
        <p:spPr>
          <a:xfrm>
            <a:off x="7439223" y="5082409"/>
            <a:ext cx="261279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This workshop will focus on </a:t>
            </a:r>
            <a:r>
              <a:rPr kumimoji="0" lang="en-US" sz="1800" b="1" i="0" u="none" strike="noStrike" kern="1200" cap="none" spc="0" normalizeH="0" baseline="0" noProof="0" dirty="0">
                <a:ln>
                  <a:noFill/>
                </a:ln>
                <a:solidFill>
                  <a:srgbClr val="002060"/>
                </a:solidFill>
                <a:effectLst/>
                <a:uLnTx/>
                <a:uFillTx/>
                <a:latin typeface="Arimo"/>
                <a:ea typeface="+mn-ea"/>
                <a:cs typeface="+mn-cs"/>
              </a:rPr>
              <a:t>student voice </a:t>
            </a:r>
            <a:r>
              <a:rPr kumimoji="0" lang="en-US" sz="1800" b="0" i="0" u="none" strike="noStrike" kern="1200" cap="none" spc="0" normalizeH="0" baseline="0" noProof="0" dirty="0">
                <a:ln>
                  <a:noFill/>
                </a:ln>
                <a:solidFill>
                  <a:srgbClr val="002060"/>
                </a:solidFill>
                <a:effectLst/>
                <a:uLnTx/>
                <a:uFillTx/>
                <a:latin typeface="Arimo"/>
                <a:ea typeface="+mn-ea"/>
                <a:cs typeface="+mn-cs"/>
              </a:rPr>
              <a:t>as a critical component of PBIS implementation.</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82D90AC-A783-F098-FA20-568908ED1E67}"/>
              </a:ext>
            </a:extLst>
          </p:cNvPr>
          <p:cNvCxnSpPr/>
          <p:nvPr/>
        </p:nvCxnSpPr>
        <p:spPr>
          <a:xfrm>
            <a:off x="5799007" y="4799257"/>
            <a:ext cx="6019875" cy="0"/>
          </a:xfrm>
          <a:prstGeom prst="line">
            <a:avLst/>
          </a:prstGeom>
          <a:ln w="22225">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820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70317" y="2751834"/>
            <a:ext cx="43257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r"/>
                <a:tab pos="2743200" algn="ctr"/>
                <a:tab pos="5486400" algn="r"/>
              </a:tabLst>
              <a:defRPr>
                <a:solidFill>
                  <a:schemeClr val="tx1"/>
                </a:solidFill>
                <a:latin typeface="Arial" pitchFamily="34" charset="0"/>
                <a:cs typeface="Arial" pitchFamily="34" charset="0"/>
              </a:defRPr>
            </a:lvl1pPr>
            <a:lvl2pPr>
              <a:tabLst>
                <a:tab pos="457200" algn="r"/>
                <a:tab pos="2743200" algn="ctr"/>
                <a:tab pos="5486400" algn="r"/>
              </a:tabLst>
              <a:defRPr>
                <a:solidFill>
                  <a:schemeClr val="tx1"/>
                </a:solidFill>
                <a:latin typeface="Arial" pitchFamily="34" charset="0"/>
                <a:cs typeface="Arial" pitchFamily="34" charset="0"/>
              </a:defRPr>
            </a:lvl2pPr>
            <a:lvl3pPr>
              <a:tabLst>
                <a:tab pos="457200" algn="r"/>
                <a:tab pos="2743200" algn="ctr"/>
                <a:tab pos="5486400" algn="r"/>
              </a:tabLst>
              <a:defRPr>
                <a:solidFill>
                  <a:schemeClr val="tx1"/>
                </a:solidFill>
                <a:latin typeface="Arial" pitchFamily="34" charset="0"/>
                <a:cs typeface="Arial" pitchFamily="34" charset="0"/>
              </a:defRPr>
            </a:lvl3pPr>
            <a:lvl4pPr>
              <a:tabLst>
                <a:tab pos="457200" algn="r"/>
                <a:tab pos="2743200" algn="ctr"/>
                <a:tab pos="5486400" algn="r"/>
              </a:tabLst>
              <a:defRPr>
                <a:solidFill>
                  <a:schemeClr val="tx1"/>
                </a:solidFill>
                <a:latin typeface="Arial" pitchFamily="34" charset="0"/>
                <a:cs typeface="Arial" pitchFamily="34" charset="0"/>
              </a:defRPr>
            </a:lvl4pPr>
            <a:lvl5pPr>
              <a:tabLst>
                <a:tab pos="457200" algn="r"/>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tab pos="609585" algn="r"/>
                <a:tab pos="3657509" algn="ctr"/>
                <a:tab pos="7315017" algn="r"/>
              </a:tabLst>
              <a:defRPr/>
            </a:pPr>
            <a:r>
              <a:rPr kumimoji="0" lang="en-US" altLang="en-US" sz="2400" b="1" i="0" u="none" strike="noStrike" kern="0" cap="none" spc="0" normalizeH="0" baseline="0" noProof="0" dirty="0">
                <a:ln>
                  <a:noFill/>
                </a:ln>
                <a:solidFill>
                  <a:srgbClr val="FFFFFF"/>
                </a:solidFill>
                <a:effectLst/>
                <a:uLnTx/>
                <a:uFillTx/>
                <a:latin typeface="Arial" pitchFamily="34" charset="0"/>
                <a:ea typeface="Times New Roman" pitchFamily="18" charset="0"/>
                <a:cs typeface="Times New Roman" pitchFamily="18" charset="0"/>
                <a:sym typeface="Arial"/>
              </a:rPr>
              <a:t>CLASSROOM SYSTEMS</a:t>
            </a:r>
            <a:endParaRPr kumimoji="0" lang="en-US" altLang="en-US" sz="3200" b="0"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sym typeface="Arial"/>
            </a:endParaRPr>
          </a:p>
        </p:txBody>
      </p:sp>
      <p:sp>
        <p:nvSpPr>
          <p:cNvPr id="4" name="Title 3">
            <a:extLst>
              <a:ext uri="{FF2B5EF4-FFF2-40B4-BE49-F238E27FC236}">
                <a16:creationId xmlns:a16="http://schemas.microsoft.com/office/drawing/2014/main" id="{C18AFE9F-8747-E247-8ED8-4739E7D04CEE}"/>
              </a:ext>
            </a:extLst>
          </p:cNvPr>
          <p:cNvSpPr>
            <a:spLocks noGrp="1"/>
          </p:cNvSpPr>
          <p:nvPr>
            <p:ph type="title"/>
          </p:nvPr>
        </p:nvSpPr>
        <p:spPr>
          <a:xfrm>
            <a:off x="813349" y="467463"/>
            <a:ext cx="3782714" cy="845600"/>
          </a:xfrm>
        </p:spPr>
        <p:txBody>
          <a:bodyPr/>
          <a:lstStyle/>
          <a:p>
            <a:r>
              <a:rPr lang="en-US" dirty="0">
                <a:latin typeface="+mj-lt"/>
              </a:rPr>
              <a:t>SELF ASSESSMENT SURVEY</a:t>
            </a:r>
          </a:p>
        </p:txBody>
      </p:sp>
      <p:pic>
        <p:nvPicPr>
          <p:cNvPr id="2" name="Picture 1">
            <a:extLst>
              <a:ext uri="{FF2B5EF4-FFF2-40B4-BE49-F238E27FC236}">
                <a16:creationId xmlns:a16="http://schemas.microsoft.com/office/drawing/2014/main" id="{3FA1DDE6-DD9E-4B3F-ED1A-6115CBC12E7A}"/>
              </a:ext>
            </a:extLst>
          </p:cNvPr>
          <p:cNvPicPr>
            <a:picLocks noChangeAspect="1"/>
          </p:cNvPicPr>
          <p:nvPr/>
        </p:nvPicPr>
        <p:blipFill>
          <a:blip r:embed="rId3"/>
          <a:srcRect/>
          <a:stretch/>
        </p:blipFill>
        <p:spPr>
          <a:xfrm>
            <a:off x="5516470" y="299612"/>
            <a:ext cx="5354730" cy="6258776"/>
          </a:xfrm>
          <a:prstGeom prst="rect">
            <a:avLst/>
          </a:prstGeom>
          <a:ln w="76200">
            <a:noFill/>
          </a:ln>
        </p:spPr>
      </p:pic>
    </p:spTree>
    <p:extLst>
      <p:ext uri="{BB962C8B-B14F-4D97-AF65-F5344CB8AC3E}">
        <p14:creationId xmlns:p14="http://schemas.microsoft.com/office/powerpoint/2010/main" val="13366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17F637-CEF5-4C83-A34A-DE5DE86FDBD3}"/>
              </a:ext>
            </a:extLst>
          </p:cNvPr>
          <p:cNvSpPr>
            <a:spLocks noGrp="1"/>
          </p:cNvSpPr>
          <p:nvPr>
            <p:ph type="title"/>
          </p:nvPr>
        </p:nvSpPr>
        <p:spPr>
          <a:xfrm>
            <a:off x="410395" y="302147"/>
            <a:ext cx="9378000" cy="845600"/>
          </a:xfrm>
        </p:spPr>
        <p:txBody>
          <a:bodyPr/>
          <a:lstStyle/>
          <a:p>
            <a:r>
              <a:rPr lang="en-US" sz="4800" dirty="0">
                <a:latin typeface="+mj-lt"/>
              </a:rPr>
              <a:t>Classroom Items Report</a:t>
            </a:r>
          </a:p>
        </p:txBody>
      </p:sp>
      <p:pic>
        <p:nvPicPr>
          <p:cNvPr id="2" name="Picture 1">
            <a:extLst>
              <a:ext uri="{FF2B5EF4-FFF2-40B4-BE49-F238E27FC236}">
                <a16:creationId xmlns:a16="http://schemas.microsoft.com/office/drawing/2014/main" id="{1BB48C73-1FF5-49B7-B0AC-259CC9DD4DC0}"/>
              </a:ext>
            </a:extLst>
          </p:cNvPr>
          <p:cNvPicPr>
            <a:picLocks noChangeAspect="1"/>
          </p:cNvPicPr>
          <p:nvPr/>
        </p:nvPicPr>
        <p:blipFill>
          <a:blip r:embed="rId3"/>
          <a:srcRect/>
          <a:stretch/>
        </p:blipFill>
        <p:spPr>
          <a:xfrm>
            <a:off x="487017" y="1440232"/>
            <a:ext cx="5183486" cy="4152850"/>
          </a:xfrm>
          <a:prstGeom prst="rect">
            <a:avLst/>
          </a:prstGeom>
        </p:spPr>
      </p:pic>
      <p:pic>
        <p:nvPicPr>
          <p:cNvPr id="3" name="Picture 2">
            <a:extLst>
              <a:ext uri="{FF2B5EF4-FFF2-40B4-BE49-F238E27FC236}">
                <a16:creationId xmlns:a16="http://schemas.microsoft.com/office/drawing/2014/main" id="{D04803A4-7D2C-48AF-9035-95104B1E4861}"/>
              </a:ext>
            </a:extLst>
          </p:cNvPr>
          <p:cNvPicPr>
            <a:picLocks noChangeAspect="1"/>
          </p:cNvPicPr>
          <p:nvPr/>
        </p:nvPicPr>
        <p:blipFill>
          <a:blip r:embed="rId4"/>
          <a:srcRect/>
          <a:stretch/>
        </p:blipFill>
        <p:spPr>
          <a:xfrm>
            <a:off x="6359454" y="1380328"/>
            <a:ext cx="5345529" cy="4272658"/>
          </a:xfrm>
          <a:prstGeom prst="rect">
            <a:avLst/>
          </a:prstGeom>
        </p:spPr>
      </p:pic>
      <p:sp>
        <p:nvSpPr>
          <p:cNvPr id="4" name="TextBox 3">
            <a:extLst>
              <a:ext uri="{FF2B5EF4-FFF2-40B4-BE49-F238E27FC236}">
                <a16:creationId xmlns:a16="http://schemas.microsoft.com/office/drawing/2014/main" id="{60A66EAF-632A-971C-8C91-692D5A2DA241}"/>
              </a:ext>
            </a:extLst>
          </p:cNvPr>
          <p:cNvSpPr txBox="1"/>
          <p:nvPr/>
        </p:nvSpPr>
        <p:spPr>
          <a:xfrm>
            <a:off x="1281449" y="5750730"/>
            <a:ext cx="89869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From this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 To this</a:t>
            </a: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511364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4398" y="1371973"/>
            <a:ext cx="7679487" cy="5199922"/>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Review the shared classroom resources.</a:t>
            </a:r>
            <a:endParaRPr lang="en-US" dirty="0"/>
          </a:p>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In your teams discuss:</a:t>
            </a: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rPr>
              <a:t>Have you used one of these tools to assess implementation of Classroom PBIS? If not, what is your plan to assess classroom practices?</a:t>
            </a: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effectLst/>
                <a:latin typeface="Hind Vadodara" panose="02000000000000000000" pitchFamily="2" charset="0"/>
                <a:ea typeface="Times New Roman" panose="02020603050405020304" pitchFamily="18" charset="0"/>
                <a:cs typeface="Hind Vadodara" panose="02000000000000000000" pitchFamily="2" charset="0"/>
              </a:rPr>
              <a:t>Do you have data (survey data?) that can help identify which positive classroom practices are needed to share with staff at an upcoming PD</a:t>
            </a:r>
            <a:endParaRPr lang="en-US" sz="2000" dirty="0">
              <a:solidFill>
                <a:schemeClr val="accent2">
                  <a:lumMod val="50000"/>
                </a:schemeClr>
              </a:solidFill>
            </a:endParaRPr>
          </a:p>
          <a:p>
            <a:pPr marL="1310005" lvl="1" indent="-514350">
              <a:spcBef>
                <a:spcPts val="600"/>
              </a:spcBef>
              <a:spcAft>
                <a:spcPts val="600"/>
              </a:spcAft>
              <a:buClr>
                <a:schemeClr val="accent2">
                  <a:lumMod val="50000"/>
                </a:schemeClr>
              </a:buClr>
              <a:buSzPct val="75000"/>
            </a:pPr>
            <a:r>
              <a:rPr lang="en-US" sz="2000" dirty="0">
                <a:solidFill>
                  <a:schemeClr val="accent2">
                    <a:lumMod val="50000"/>
                  </a:schemeClr>
                </a:solidFill>
              </a:rPr>
              <a:t>Have you begun to provide Classroom PD to your staff?  If not, when and how will you share this information?</a:t>
            </a:r>
          </a:p>
          <a:p>
            <a:pPr marL="700405" indent="-514350">
              <a:spcBef>
                <a:spcPts val="600"/>
              </a:spcBef>
              <a:spcAft>
                <a:spcPts val="600"/>
              </a:spcAft>
              <a:buClr>
                <a:schemeClr val="accent2">
                  <a:lumMod val="50000"/>
                </a:schemeClr>
              </a:buClr>
              <a:buSzPct val="75000"/>
            </a:pPr>
            <a:r>
              <a:rPr lang="en-US" sz="2400" dirty="0">
                <a:solidFill>
                  <a:schemeClr val="accent2">
                    <a:lumMod val="50000"/>
                  </a:schemeClr>
                </a:solidFill>
              </a:rPr>
              <a:t>Be ready to provide a 1-minute share-out of your discussion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32202" y="467463"/>
            <a:ext cx="10059147" cy="845600"/>
          </a:xfrm>
        </p:spPr>
        <p:txBody>
          <a:bodyPr>
            <a:noAutofit/>
          </a:bodyPr>
          <a:lstStyle/>
          <a:p>
            <a:r>
              <a:rPr lang="en-US" sz="3200" b="1" dirty="0">
                <a:solidFill>
                  <a:schemeClr val="bg1"/>
                </a:solidFill>
                <a:cs typeface="Calibri Light"/>
              </a:rPr>
              <a:t>ACTIVITY: </a:t>
            </a:r>
            <a:r>
              <a:rPr lang="en-US" sz="3200" dirty="0">
                <a:solidFill>
                  <a:schemeClr val="bg1"/>
                </a:solidFill>
                <a:cs typeface="Calibri Light"/>
              </a:rPr>
              <a:t>SUPPORTING CLASSROOM PRACTICES</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948756" y="2875845"/>
            <a:ext cx="1758502" cy="26271"/>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439483" y="57375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20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10076942" y="58914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953786" y="5904381"/>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8207586" y="5851097"/>
            <a:ext cx="2194097"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Team Time</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6971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LUNCH</a:t>
            </a:r>
            <a:endParaRPr lang="en-US" sz="3200" dirty="0">
              <a:solidFill>
                <a:schemeClr val="tx1">
                  <a:lumMod val="95000"/>
                  <a:lumOff val="5000"/>
                </a:schemeClr>
              </a:solidFill>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394460" y="937260"/>
            <a:ext cx="6549390" cy="574929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1598971" y="2866062"/>
            <a:ext cx="6137824" cy="2154763"/>
          </a:xfrm>
          <a:prstGeom prst="rect">
            <a:avLst/>
          </a:prstGeom>
        </p:spPr>
        <p:txBody>
          <a:bodyPr spcFirstLastPara="1" wrap="square" lIns="121900" tIns="121900" rIns="121900" bIns="121900" anchor="ctr" anchorCtr="0">
            <a:noAutofit/>
          </a:bodyPr>
          <a:lstStyle/>
          <a:p>
            <a:r>
              <a:rPr lang="en-US" sz="4400" b="1" dirty="0"/>
              <a:t>Implicit Bias and Vulnerable Decision Points </a:t>
            </a:r>
            <a:endParaRPr lang="en-US" sz="6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C867-0101-F543-AEB0-3219DE99CC38}"/>
              </a:ext>
            </a:extLst>
          </p:cNvPr>
          <p:cNvSpPr>
            <a:spLocks noGrp="1"/>
          </p:cNvSpPr>
          <p:nvPr>
            <p:ph type="title"/>
          </p:nvPr>
        </p:nvSpPr>
        <p:spPr/>
        <p:txBody>
          <a:bodyPr/>
          <a:lstStyle/>
          <a:p>
            <a:r>
              <a:rPr lang="en-US" b="1" dirty="0"/>
              <a:t>Equity in Discipline</a:t>
            </a:r>
          </a:p>
        </p:txBody>
      </p:sp>
      <p:sp>
        <p:nvSpPr>
          <p:cNvPr id="4" name="Content Placeholder 1">
            <a:extLst>
              <a:ext uri="{FF2B5EF4-FFF2-40B4-BE49-F238E27FC236}">
                <a16:creationId xmlns:a16="http://schemas.microsoft.com/office/drawing/2014/main" id="{35289FDD-A13E-4D4D-A841-8B309C9C17A7}"/>
              </a:ext>
            </a:extLst>
          </p:cNvPr>
          <p:cNvSpPr txBox="1">
            <a:spLocks/>
          </p:cNvSpPr>
          <p:nvPr/>
        </p:nvSpPr>
        <p:spPr>
          <a:xfrm>
            <a:off x="813349" y="1505608"/>
            <a:ext cx="10646979"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Knowing the function of behavior can help us prevent the behavior in the future…but </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lang="en-US" sz="2800" kern="0" dirty="0">
                <a:solidFill>
                  <a:srgbClr val="FFFFFF"/>
                </a:solidFill>
              </a:rPr>
              <a:t>Do we respond to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all incidences of the same misbehavior in the same way?  </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Do we treat all students who do similar behavior the same? Do they get the same intervention/punishment?</a:t>
            </a:r>
            <a:b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lang="en-US" sz="2800" kern="0" dirty="0">
                <a:solidFill>
                  <a:srgbClr val="FFFFFF"/>
                </a:solidFill>
              </a:rPr>
              <a:t>What might make us treat different students or different incidences in a different manner?</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  </a:t>
            </a:r>
            <a:endPar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endParaRPr>
          </a:p>
        </p:txBody>
      </p:sp>
    </p:spTree>
    <p:extLst>
      <p:ext uri="{BB962C8B-B14F-4D97-AF65-F5344CB8AC3E}">
        <p14:creationId xmlns:p14="http://schemas.microsoft.com/office/powerpoint/2010/main" val="455076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5C867-0101-F543-AEB0-3219DE99CC38}"/>
              </a:ext>
            </a:extLst>
          </p:cNvPr>
          <p:cNvSpPr>
            <a:spLocks noGrp="1"/>
          </p:cNvSpPr>
          <p:nvPr>
            <p:ph type="title"/>
          </p:nvPr>
        </p:nvSpPr>
        <p:spPr/>
        <p:txBody>
          <a:bodyPr/>
          <a:lstStyle/>
          <a:p>
            <a:r>
              <a:rPr lang="en-US" b="1" dirty="0"/>
              <a:t>What is Implicit Bias?</a:t>
            </a:r>
          </a:p>
        </p:txBody>
      </p:sp>
      <p:sp>
        <p:nvSpPr>
          <p:cNvPr id="4" name="Content Placeholder 1">
            <a:extLst>
              <a:ext uri="{FF2B5EF4-FFF2-40B4-BE49-F238E27FC236}">
                <a16:creationId xmlns:a16="http://schemas.microsoft.com/office/drawing/2014/main" id="{35289FDD-A13E-4D4D-A841-8B309C9C17A7}"/>
              </a:ext>
            </a:extLst>
          </p:cNvPr>
          <p:cNvSpPr txBox="1">
            <a:spLocks/>
          </p:cNvSpPr>
          <p:nvPr/>
        </p:nvSpPr>
        <p:spPr>
          <a:xfrm>
            <a:off x="813349" y="1505608"/>
            <a:ext cx="10646979"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Unconscious, automatic</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Based on stereotypes</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We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all</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have it (</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even those affected by it</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Generally,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not</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an indication of what we believe or would endorse</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endParaRPr lang="en-US" sz="2800" b="0" i="0" u="none" strike="noStrike" kern="0" cap="none" spc="0" normalizeH="0" baseline="0" noProof="0" dirty="0">
              <a:ln>
                <a:noFill/>
              </a:ln>
              <a:solidFill>
                <a:schemeClr val="bg1"/>
              </a:solidFill>
              <a:effectLst/>
              <a:uLnTx/>
              <a:uFillTx/>
              <a:latin typeface="Hind Vadodara"/>
              <a:cs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More likely to influence:</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Snap</a:t>
            </a:r>
            <a:r>
              <a:rPr kumimoji="0" lang="en-US" sz="2800" b="0" i="0" u="sng" strike="noStrike" kern="0" cap="none" spc="0" normalizeH="0" baseline="0" noProof="0" dirty="0">
                <a:ln>
                  <a:noFill/>
                </a:ln>
                <a:solidFill>
                  <a:schemeClr val="bg1"/>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decisions</a:t>
            </a:r>
            <a:endParaRPr lang="en-US" sz="2800" b="0" i="0" u="none" strike="noStrike" kern="0" cap="none" spc="0" normalizeH="0" baseline="0" noProof="0" dirty="0">
              <a:ln>
                <a:noFill/>
              </a:ln>
              <a:solidFill>
                <a:schemeClr val="bg1"/>
              </a:solidFill>
              <a:effectLst/>
              <a:uLnTx/>
              <a:uFillTx/>
              <a:latin typeface="Hind Vadodara"/>
              <a:cs typeface="Hind Vadodara"/>
            </a:endParaRP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chemeClr val="bg1"/>
                </a:solidFill>
                <a:effectLst/>
                <a:uLnTx/>
                <a:uFillTx/>
                <a:latin typeface="Hind Vadodara"/>
                <a:cs typeface="Hind Vadodara"/>
                <a:sym typeface="Hind Vadodara"/>
              </a:rPr>
              <a:t>Decisions that are </a:t>
            </a:r>
            <a:r>
              <a:rPr kumimoji="0" lang="en-US" sz="2800" b="1" i="0" u="sng" strike="noStrike" kern="0" cap="none" spc="0" normalizeH="0" baseline="0" noProof="0" dirty="0">
                <a:ln>
                  <a:noFill/>
                </a:ln>
                <a:solidFill>
                  <a:schemeClr val="bg1"/>
                </a:solidFill>
                <a:effectLst/>
                <a:uLnTx/>
                <a:uFillTx/>
                <a:latin typeface="Hind Vadodara"/>
                <a:cs typeface="Hind Vadodara"/>
                <a:sym typeface="Hind Vadodara"/>
              </a:rPr>
              <a:t>ambiguous</a:t>
            </a:r>
            <a:endParaRPr lang="en-US" sz="2800" b="1" i="0" u="sng" strike="noStrike" kern="0" cap="none" spc="0" normalizeH="0" baseline="0" noProof="0" dirty="0">
              <a:ln>
                <a:noFill/>
              </a:ln>
              <a:solidFill>
                <a:schemeClr val="bg1"/>
              </a:solidFill>
              <a:effectLst/>
              <a:uLnTx/>
              <a:uFillTx/>
              <a:latin typeface="Hind Vadodara"/>
              <a:cs typeface="Hind Vadodara"/>
            </a:endParaRPr>
          </a:p>
        </p:txBody>
      </p:sp>
    </p:spTree>
    <p:extLst>
      <p:ext uri="{BB962C8B-B14F-4D97-AF65-F5344CB8AC3E}">
        <p14:creationId xmlns:p14="http://schemas.microsoft.com/office/powerpoint/2010/main" val="3586423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BDA468A-E1CC-D84E-B66F-1079066A101E}"/>
              </a:ext>
            </a:extLst>
          </p:cNvPr>
          <p:cNvSpPr txBox="1">
            <a:spLocks/>
          </p:cNvSpPr>
          <p:nvPr/>
        </p:nvSpPr>
        <p:spPr>
          <a:xfrm>
            <a:off x="2335161" y="258097"/>
            <a:ext cx="8229600" cy="1143000"/>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4000" kern="0" dirty="0">
                <a:solidFill>
                  <a:schemeClr val="bg1"/>
                </a:solidFill>
              </a:rPr>
              <a:t>Implicit Bias in Early Learning</a:t>
            </a:r>
            <a:br>
              <a:rPr lang="en-US" kern="0" dirty="0">
                <a:solidFill>
                  <a:schemeClr val="bg1"/>
                </a:solidFill>
              </a:rPr>
            </a:br>
            <a:r>
              <a:rPr lang="en-US" sz="2000" kern="0" dirty="0">
                <a:solidFill>
                  <a:schemeClr val="bg1"/>
                </a:solidFill>
              </a:rPr>
              <a:t>(Gilliam et al., 2016)</a:t>
            </a:r>
          </a:p>
        </p:txBody>
      </p:sp>
      <p:pic>
        <p:nvPicPr>
          <p:cNvPr id="4" name="Online Media 3" title="Bias Isn't Just A Police Problem, It's A Preschool Problem | Let's Talk | NPR">
            <a:hlinkClick r:id="" action="ppaction://media"/>
            <a:extLst>
              <a:ext uri="{FF2B5EF4-FFF2-40B4-BE49-F238E27FC236}">
                <a16:creationId xmlns:a16="http://schemas.microsoft.com/office/drawing/2014/main" id="{C0633DF0-F721-224F-9183-017524331787}"/>
              </a:ext>
            </a:extLst>
          </p:cNvPr>
          <p:cNvPicPr>
            <a:picLocks noRot="1" noChangeAspect="1"/>
          </p:cNvPicPr>
          <p:nvPr>
            <a:videoFile r:link="rId1"/>
          </p:nvPr>
        </p:nvPicPr>
        <p:blipFill>
          <a:blip r:embed="rId4"/>
          <a:stretch>
            <a:fillRect/>
          </a:stretch>
        </p:blipFill>
        <p:spPr>
          <a:xfrm>
            <a:off x="2480783" y="1557196"/>
            <a:ext cx="8316480" cy="4698811"/>
          </a:xfrm>
          <a:prstGeom prst="rect">
            <a:avLst/>
          </a:prstGeom>
        </p:spPr>
      </p:pic>
    </p:spTree>
    <p:extLst>
      <p:ext uri="{BB962C8B-B14F-4D97-AF65-F5344CB8AC3E}">
        <p14:creationId xmlns:p14="http://schemas.microsoft.com/office/powerpoint/2010/main" val="42732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EBA03-3C20-8B14-E93B-D8FB1DBBDFF3}"/>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600" b="1" dirty="0"/>
              <a:t>WHOLE GROUP DEBRIEF: Implicit Bias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1468202" y="1655712"/>
            <a:ext cx="855714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640080" indent="-457200">
              <a:lnSpc>
                <a:spcPct val="90000"/>
              </a:lnSpc>
              <a:buSzPct val="100000"/>
              <a:buFont typeface="Wingdings" panose="05000000000000000000" pitchFamily="2" charset="2"/>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What factors have created implicit biases?</a:t>
            </a:r>
          </a:p>
          <a:p>
            <a:pPr marL="640080" indent="-457200">
              <a:lnSpc>
                <a:spcPct val="90000"/>
              </a:lnSpc>
              <a:buSzPct val="100000"/>
              <a:buFont typeface="Wingdings" panose="05000000000000000000" pitchFamily="2" charset="2"/>
              <a:buChar char="§"/>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640080" indent="-457200">
              <a:lnSpc>
                <a:spcPct val="90000"/>
              </a:lnSpc>
              <a:buSzPct val="100000"/>
              <a:buFont typeface="Wingdings" panose="05000000000000000000" pitchFamily="2" charset="2"/>
              <a:buChar char="§"/>
              <a:defRPr/>
            </a:pPr>
            <a:r>
              <a:rPr lang="en-US" sz="2800" kern="0" dirty="0">
                <a:solidFill>
                  <a:srgbClr val="292C73">
                    <a:lumMod val="50000"/>
                  </a:srgbClr>
                </a:solidFill>
                <a:latin typeface="Calibri" panose="020F0502020204030204" pitchFamily="34" charset="0"/>
                <a:cs typeface="Calibri" panose="020F0502020204030204" pitchFamily="34" charset="0"/>
              </a:rPr>
              <a:t>Who is affected by implicit biases?</a:t>
            </a:r>
          </a:p>
          <a:p>
            <a:pPr marL="640080" indent="-457200">
              <a:lnSpc>
                <a:spcPct val="90000"/>
              </a:lnSpc>
              <a:buSzPct val="100000"/>
              <a:buFont typeface="Wingdings" panose="05000000000000000000" pitchFamily="2" charset="2"/>
              <a:buChar char="§"/>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640080" marR="0" lvl="0" indent="-457200" algn="l" defTabSz="914400" rtl="0" eaLnBrk="1" fontAlgn="auto" latinLnBrk="0" hangingPunct="1">
              <a:lnSpc>
                <a:spcPct val="90000"/>
              </a:lnSpc>
              <a:spcBef>
                <a:spcPts val="0"/>
              </a:spcBef>
              <a:spcAft>
                <a:spcPts val="0"/>
              </a:spcAft>
              <a:buClr>
                <a:srgbClr val="434343"/>
              </a:buClr>
              <a:buSzPct val="100000"/>
              <a:buFont typeface="Wingdings" panose="05000000000000000000" pitchFamily="2" charset="2"/>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Where might we see implicit biases?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4162273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CB7C-6278-0C4D-B37A-6817E2698242}"/>
              </a:ext>
            </a:extLst>
          </p:cNvPr>
          <p:cNvSpPr>
            <a:spLocks noGrp="1"/>
          </p:cNvSpPr>
          <p:nvPr>
            <p:ph type="title"/>
          </p:nvPr>
        </p:nvSpPr>
        <p:spPr/>
        <p:txBody>
          <a:bodyPr/>
          <a:lstStyle/>
          <a:p>
            <a:r>
              <a:rPr lang="en-US"/>
              <a:t>A Multi-Dimensional View of Bias</a:t>
            </a:r>
          </a:p>
        </p:txBody>
      </p:sp>
      <p:cxnSp>
        <p:nvCxnSpPr>
          <p:cNvPr id="3" name="AutoShape 7">
            <a:extLst>
              <a:ext uri="{FF2B5EF4-FFF2-40B4-BE49-F238E27FC236}">
                <a16:creationId xmlns:a16="http://schemas.microsoft.com/office/drawing/2014/main" id="{B4CF375D-8B92-074C-95AE-9BFA1BB05302}"/>
              </a:ext>
            </a:extLst>
          </p:cNvPr>
          <p:cNvCxnSpPr>
            <a:cxnSpLocks noChangeShapeType="1"/>
          </p:cNvCxnSpPr>
          <p:nvPr/>
        </p:nvCxnSpPr>
        <p:spPr bwMode="auto">
          <a:xfrm>
            <a:off x="4602341" y="2989321"/>
            <a:ext cx="2770581" cy="2173"/>
          </a:xfrm>
          <a:prstGeom prst="straightConnector1">
            <a:avLst/>
          </a:prstGeom>
          <a:noFill/>
          <a:ln w="5080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4" name="Text Box 10">
            <a:extLst>
              <a:ext uri="{FF2B5EF4-FFF2-40B4-BE49-F238E27FC236}">
                <a16:creationId xmlns:a16="http://schemas.microsoft.com/office/drawing/2014/main" id="{3E12D4E7-D361-A948-8D10-036F2A605850}"/>
              </a:ext>
            </a:extLst>
          </p:cNvPr>
          <p:cNvSpPr txBox="1">
            <a:spLocks noChangeArrowheads="1"/>
          </p:cNvSpPr>
          <p:nvPr/>
        </p:nvSpPr>
        <p:spPr bwMode="auto">
          <a:xfrm>
            <a:off x="2264664" y="2052279"/>
            <a:ext cx="2337677" cy="1874081"/>
          </a:xfrm>
          <a:prstGeom prst="rect">
            <a:avLst/>
          </a:prstGeom>
          <a:solidFill>
            <a:schemeClr val="tx2">
              <a:lumMod val="20000"/>
              <a:lumOff val="80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kern="0">
                <a:solidFill>
                  <a:schemeClr val="accent6"/>
                </a:solidFill>
                <a:latin typeface="Arial"/>
                <a:ea typeface="ＭＳ Ｐゴシック"/>
                <a:cs typeface="Arial"/>
                <a:sym typeface="Arial"/>
              </a:rPr>
              <a:t>Racial Bias</a:t>
            </a:r>
            <a:endParaRPr lang="en-US" sz="2000" kern="0">
              <a:solidFill>
                <a:schemeClr val="accent6"/>
              </a:solidFill>
              <a:latin typeface="Arial"/>
              <a:ea typeface="ＭＳ Ｐゴシック"/>
              <a:cs typeface="Arial"/>
            </a:endParaRPr>
          </a:p>
        </p:txBody>
      </p:sp>
      <p:sp>
        <p:nvSpPr>
          <p:cNvPr id="5" name="Text Box 10">
            <a:extLst>
              <a:ext uri="{FF2B5EF4-FFF2-40B4-BE49-F238E27FC236}">
                <a16:creationId xmlns:a16="http://schemas.microsoft.com/office/drawing/2014/main" id="{A8B6EE6C-3C13-0A48-B10D-CC5779A2F396}"/>
              </a:ext>
            </a:extLst>
          </p:cNvPr>
          <p:cNvSpPr txBox="1">
            <a:spLocks noChangeArrowheads="1"/>
          </p:cNvSpPr>
          <p:nvPr/>
        </p:nvSpPr>
        <p:spPr bwMode="auto">
          <a:xfrm>
            <a:off x="7372922" y="2052278"/>
            <a:ext cx="2554413" cy="1874081"/>
          </a:xfrm>
          <a:prstGeom prst="rect">
            <a:avLst/>
          </a:prstGeom>
          <a:solidFill>
            <a:schemeClr val="accent5">
              <a:lumMod val="75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kern="0">
                <a:solidFill>
                  <a:schemeClr val="bg1"/>
                </a:solidFill>
                <a:latin typeface="Arial"/>
                <a:ea typeface="ＭＳ Ｐゴシック"/>
                <a:cs typeface="Arial"/>
                <a:sym typeface="Arial"/>
              </a:rPr>
              <a:t>Disproportionate Discipline</a:t>
            </a:r>
            <a:endParaRPr lang="en-US" sz="2000" kern="0">
              <a:solidFill>
                <a:schemeClr val="bg1"/>
              </a:solidFill>
              <a:latin typeface="Arial"/>
              <a:ea typeface="ＭＳ Ｐゴシック"/>
              <a:cs typeface="Arial"/>
            </a:endParaRPr>
          </a:p>
        </p:txBody>
      </p:sp>
      <p:sp>
        <p:nvSpPr>
          <p:cNvPr id="6" name="Text Box 10">
            <a:extLst>
              <a:ext uri="{FF2B5EF4-FFF2-40B4-BE49-F238E27FC236}">
                <a16:creationId xmlns:a16="http://schemas.microsoft.com/office/drawing/2014/main" id="{D00A5CEF-2AB8-EA49-A964-132BC3983366}"/>
              </a:ext>
            </a:extLst>
          </p:cNvPr>
          <p:cNvSpPr txBox="1">
            <a:spLocks noChangeArrowheads="1"/>
          </p:cNvSpPr>
          <p:nvPr/>
        </p:nvSpPr>
        <p:spPr bwMode="auto">
          <a:xfrm>
            <a:off x="4714085" y="4364487"/>
            <a:ext cx="2337677" cy="1874081"/>
          </a:xfrm>
          <a:prstGeom prst="rect">
            <a:avLst/>
          </a:prstGeom>
          <a:solidFill>
            <a:schemeClr val="accent5">
              <a:lumMod val="40000"/>
              <a:lumOff val="60000"/>
            </a:schemeClr>
          </a:solidFill>
          <a:ln w="38100">
            <a:solidFill>
              <a:schemeClr val="bg1"/>
            </a:solidFill>
            <a:miter lim="800000"/>
            <a:headEnd/>
            <a:tailEnd/>
          </a:ln>
        </p:spPr>
        <p:txBody>
          <a:bodyPr lIns="91440" tIns="45720" rIns="91440" bIns="45720" anchor="ctr" anchorCtr="1"/>
          <a:lstStyle/>
          <a:p>
            <a:pPr algn="ctr" defTabSz="1219170" eaLnBrk="0" fontAlgn="base" hangingPunct="0">
              <a:spcBef>
                <a:spcPct val="50000"/>
              </a:spcBef>
              <a:spcAft>
                <a:spcPct val="0"/>
              </a:spcAft>
              <a:buClr>
                <a:srgbClr val="000000"/>
              </a:buClr>
            </a:pPr>
            <a:r>
              <a:rPr lang="en-US" sz="2000" b="1" kern="0">
                <a:latin typeface="Arial"/>
                <a:ea typeface="ＭＳ Ｐゴシック"/>
                <a:cs typeface="Arial"/>
                <a:sym typeface="Arial"/>
              </a:rPr>
              <a:t>SITUATION</a:t>
            </a:r>
            <a:endParaRPr lang="en-US" sz="2000" b="1" kern="0">
              <a:latin typeface="Arial"/>
              <a:ea typeface="ＭＳ Ｐゴシック"/>
              <a:cs typeface="Arial"/>
            </a:endParaRPr>
          </a:p>
        </p:txBody>
      </p:sp>
      <p:cxnSp>
        <p:nvCxnSpPr>
          <p:cNvPr id="7" name="AutoShape 7">
            <a:extLst>
              <a:ext uri="{FF2B5EF4-FFF2-40B4-BE49-F238E27FC236}">
                <a16:creationId xmlns:a16="http://schemas.microsoft.com/office/drawing/2014/main" id="{41343504-C5E9-904C-B4E0-DD9D1BF7A139}"/>
              </a:ext>
            </a:extLst>
          </p:cNvPr>
          <p:cNvCxnSpPr>
            <a:cxnSpLocks noChangeShapeType="1"/>
          </p:cNvCxnSpPr>
          <p:nvPr/>
        </p:nvCxnSpPr>
        <p:spPr bwMode="auto">
          <a:xfrm flipV="1">
            <a:off x="5882924" y="2991495"/>
            <a:ext cx="0" cy="1372990"/>
          </a:xfrm>
          <a:prstGeom prst="straightConnector1">
            <a:avLst/>
          </a:prstGeom>
          <a:noFill/>
          <a:ln w="50800">
            <a:solidFill>
              <a:schemeClr val="bg1"/>
            </a:solidFill>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8" name="Rounded Rectangular Callout 7">
            <a:extLst>
              <a:ext uri="{FF2B5EF4-FFF2-40B4-BE49-F238E27FC236}">
                <a16:creationId xmlns:a16="http://schemas.microsoft.com/office/drawing/2014/main" id="{B35D2618-5199-4F4E-B74A-3A0EBD95E0AD}"/>
              </a:ext>
            </a:extLst>
          </p:cNvPr>
          <p:cNvSpPr/>
          <p:nvPr/>
        </p:nvSpPr>
        <p:spPr>
          <a:xfrm rot="347013">
            <a:off x="8062862" y="4277548"/>
            <a:ext cx="3352392" cy="1949039"/>
          </a:xfrm>
          <a:prstGeom prst="wedgeRoundRectCallout">
            <a:avLst/>
          </a:prstGeom>
          <a:solidFill>
            <a:schemeClr val="accent3"/>
          </a:solidFill>
          <a:ln w="76200">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219170">
              <a:buClr>
                <a:srgbClr val="000000"/>
              </a:buClr>
            </a:pPr>
            <a:r>
              <a:rPr lang="en-US" sz="1867" kern="0" dirty="0">
                <a:solidFill>
                  <a:srgbClr val="FFFFFF"/>
                </a:solidFill>
                <a:latin typeface="Franklin Gothic Book"/>
                <a:sym typeface="Arial"/>
              </a:rPr>
              <a:t>What </a:t>
            </a:r>
            <a:r>
              <a:rPr lang="en-US" sz="1867" b="1" kern="0" dirty="0">
                <a:solidFill>
                  <a:srgbClr val="FFFFFF"/>
                </a:solidFill>
                <a:latin typeface="Franklin Gothic Book"/>
                <a:sym typeface="Arial"/>
              </a:rPr>
              <a:t>discipline decisions </a:t>
            </a:r>
            <a:r>
              <a:rPr lang="en-US" sz="1867" kern="0" dirty="0">
                <a:solidFill>
                  <a:srgbClr val="FFFFFF"/>
                </a:solidFill>
                <a:latin typeface="Franklin Gothic Book"/>
                <a:sym typeface="Arial"/>
              </a:rPr>
              <a:t>are influenced by </a:t>
            </a:r>
            <a:r>
              <a:rPr lang="en-US" sz="1867" b="1" kern="0" dirty="0">
                <a:solidFill>
                  <a:srgbClr val="FFFFFF"/>
                </a:solidFill>
                <a:latin typeface="Franklin Gothic Book"/>
                <a:sym typeface="Arial"/>
              </a:rPr>
              <a:t>implicit bias</a:t>
            </a:r>
            <a:r>
              <a:rPr lang="en-US" sz="1867" kern="0" dirty="0">
                <a:solidFill>
                  <a:srgbClr val="FFFFFF"/>
                </a:solidFill>
                <a:latin typeface="Franklin Gothic Book"/>
                <a:sym typeface="Arial"/>
              </a:rPr>
              <a:t>?</a:t>
            </a:r>
          </a:p>
        </p:txBody>
      </p:sp>
    </p:spTree>
    <p:extLst>
      <p:ext uri="{BB962C8B-B14F-4D97-AF65-F5344CB8AC3E}">
        <p14:creationId xmlns:p14="http://schemas.microsoft.com/office/powerpoint/2010/main" val="255516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418273" y="1680793"/>
            <a:ext cx="5372100" cy="5088791"/>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04730" y="2858250"/>
            <a:ext cx="7029196" cy="2154763"/>
          </a:xfrm>
          <a:prstGeom prst="rect">
            <a:avLst/>
          </a:prstGeom>
        </p:spPr>
        <p:txBody>
          <a:bodyPr spcFirstLastPara="1" wrap="square" lIns="121900" tIns="121900" rIns="121900" bIns="121900" anchor="ctr" anchorCtr="0">
            <a:noAutofit/>
          </a:bodyPr>
          <a:lstStyle/>
          <a:p>
            <a:r>
              <a:rPr lang="en-US" sz="4800" b="1" dirty="0"/>
              <a:t>SHARING:</a:t>
            </a:r>
            <a:br>
              <a:rPr lang="en-US" sz="4800" b="1" dirty="0"/>
            </a:br>
            <a:r>
              <a:rPr lang="en-US" sz="3200" b="1" dirty="0"/>
              <a:t>ACKNOWLEDGEMENTS</a:t>
            </a:r>
            <a:endParaRPr lang="en-US" sz="4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2928891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B79667-D03E-4708-5545-3166896118CD}"/>
              </a:ext>
            </a:extLst>
          </p:cNvPr>
          <p:cNvSpPr>
            <a:spLocks noGrp="1"/>
          </p:cNvSpPr>
          <p:nvPr>
            <p:ph type="body" idx="1"/>
          </p:nvPr>
        </p:nvSpPr>
        <p:spPr>
          <a:xfrm>
            <a:off x="930452" y="2754216"/>
            <a:ext cx="4651600" cy="3543982"/>
          </a:xfrm>
          <a:ln>
            <a:solidFill>
              <a:schemeClr val="bg1"/>
            </a:solidFill>
          </a:ln>
        </p:spPr>
        <p:txBody>
          <a:bodyPr/>
          <a:lstStyle/>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pPr>
              <a:buSzPct val="100000"/>
              <a:buFont typeface="Wingdings" panose="05000000000000000000" pitchFamily="2" charset="2"/>
              <a:buChar char="§"/>
            </a:pPr>
            <a:r>
              <a:rPr lang="en-US" sz="2400" dirty="0">
                <a:solidFill>
                  <a:schemeClr val="bg1"/>
                </a:solidFill>
              </a:rPr>
              <a:t>A specific decision in which school/district data shows </a:t>
            </a:r>
            <a:r>
              <a:rPr lang="en-US" sz="2400" b="1" dirty="0">
                <a:solidFill>
                  <a:schemeClr val="bg1"/>
                </a:solidFill>
              </a:rPr>
              <a:t>LITTLE TO NO</a:t>
            </a:r>
            <a:r>
              <a:rPr lang="en-US" sz="2400" dirty="0">
                <a:solidFill>
                  <a:schemeClr val="bg1"/>
                </a:solidFill>
              </a:rPr>
              <a:t> disproportionality.</a:t>
            </a:r>
          </a:p>
          <a:p>
            <a:pPr>
              <a:buSzPct val="100000"/>
              <a:buFont typeface="Wingdings" panose="05000000000000000000" pitchFamily="2" charset="2"/>
              <a:buChar char="§"/>
            </a:pPr>
            <a:endParaRPr lang="en-US" sz="2400" dirty="0">
              <a:solidFill>
                <a:schemeClr val="bg1"/>
              </a:solidFill>
            </a:endParaRPr>
          </a:p>
          <a:p>
            <a:pPr>
              <a:buSzPct val="100000"/>
              <a:buFont typeface="Wingdings" panose="05000000000000000000" pitchFamily="2" charset="2"/>
              <a:buChar char="§"/>
            </a:pPr>
            <a:r>
              <a:rPr lang="en-US" sz="2400" dirty="0">
                <a:solidFill>
                  <a:schemeClr val="bg1"/>
                </a:solidFill>
              </a:rPr>
              <a:t>All student groups show equity in receiving a discipline referral for a specific behavior.</a:t>
            </a:r>
          </a:p>
          <a:p>
            <a:endParaRPr lang="en-US" sz="2400" dirty="0">
              <a:solidFill>
                <a:schemeClr val="bg1"/>
              </a:solidFill>
            </a:endParaRPr>
          </a:p>
        </p:txBody>
      </p:sp>
      <p:sp>
        <p:nvSpPr>
          <p:cNvPr id="7" name="Text Placeholder 6">
            <a:extLst>
              <a:ext uri="{FF2B5EF4-FFF2-40B4-BE49-F238E27FC236}">
                <a16:creationId xmlns:a16="http://schemas.microsoft.com/office/drawing/2014/main" id="{1ED29DCA-1E0A-CF4E-0727-A619A27F8485}"/>
              </a:ext>
            </a:extLst>
          </p:cNvPr>
          <p:cNvSpPr>
            <a:spLocks noGrp="1"/>
          </p:cNvSpPr>
          <p:nvPr>
            <p:ph type="body" idx="2"/>
          </p:nvPr>
        </p:nvSpPr>
        <p:spPr>
          <a:xfrm>
            <a:off x="5853285" y="2754216"/>
            <a:ext cx="5185615" cy="3543982"/>
          </a:xfrm>
          <a:ln>
            <a:solidFill>
              <a:schemeClr val="bg1"/>
            </a:solidFill>
          </a:ln>
        </p:spPr>
        <p:txBody>
          <a:bodyPr/>
          <a:lstStyle/>
          <a:p>
            <a:pPr marL="482600" indent="-342900" algn="l">
              <a:buSzPct val="100000"/>
              <a:buFont typeface="Wingdings" panose="05000000000000000000" pitchFamily="2" charset="2"/>
              <a:buChar char="§"/>
            </a:pPr>
            <a:r>
              <a:rPr lang="en-US" sz="2400" dirty="0"/>
              <a:t>A specific decision that is more vulnerable to the effects of implicit bias.  Some student groups show an inequitable distribution of discipline referrals</a:t>
            </a:r>
            <a:br>
              <a:rPr lang="en-US" sz="2400" dirty="0"/>
            </a:br>
            <a:endParaRPr lang="en-US" sz="2400" dirty="0"/>
          </a:p>
          <a:p>
            <a:pPr marL="482600" indent="-342900" algn="l">
              <a:buSzPct val="100000"/>
              <a:buFont typeface="Wingdings" panose="05000000000000000000" pitchFamily="2" charset="2"/>
              <a:buChar char="§"/>
            </a:pPr>
            <a:r>
              <a:rPr lang="en-US" sz="2400" dirty="0"/>
              <a:t>Two parts:</a:t>
            </a:r>
          </a:p>
          <a:p>
            <a:pPr marL="939800" lvl="1" indent="-342900">
              <a:spcBef>
                <a:spcPts val="0"/>
              </a:spcBef>
              <a:buSzPct val="100000"/>
              <a:buFont typeface="Wingdings" panose="05000000000000000000" pitchFamily="2" charset="2"/>
              <a:buChar char="§"/>
            </a:pPr>
            <a:r>
              <a:rPr lang="en-US" sz="2000" dirty="0"/>
              <a:t>Elements of the </a:t>
            </a:r>
            <a:r>
              <a:rPr lang="en-US" sz="2000" b="1" dirty="0"/>
              <a:t>SITUATION</a:t>
            </a:r>
          </a:p>
          <a:p>
            <a:pPr marL="939800" lvl="1" indent="-342900">
              <a:spcBef>
                <a:spcPts val="0"/>
              </a:spcBef>
              <a:buSzPct val="100000"/>
              <a:buFont typeface="Wingdings" panose="05000000000000000000" pitchFamily="2" charset="2"/>
              <a:buChar char="§"/>
            </a:pPr>
            <a:r>
              <a:rPr lang="en-US" sz="2000" dirty="0"/>
              <a:t>The person’s </a:t>
            </a:r>
            <a:r>
              <a:rPr lang="en-US" sz="2000" b="1" dirty="0"/>
              <a:t>DECISION STATE </a:t>
            </a:r>
            <a:r>
              <a:rPr lang="en-US" sz="2000" dirty="0"/>
              <a:t>(internal state)</a:t>
            </a:r>
          </a:p>
        </p:txBody>
      </p:sp>
      <p:sp>
        <p:nvSpPr>
          <p:cNvPr id="5" name="Title 4">
            <a:extLst>
              <a:ext uri="{FF2B5EF4-FFF2-40B4-BE49-F238E27FC236}">
                <a16:creationId xmlns:a16="http://schemas.microsoft.com/office/drawing/2014/main" id="{CC9C80F5-ECAC-9288-6889-AEE13E42EED8}"/>
              </a:ext>
            </a:extLst>
          </p:cNvPr>
          <p:cNvSpPr>
            <a:spLocks noGrp="1"/>
          </p:cNvSpPr>
          <p:nvPr>
            <p:ph type="title"/>
          </p:nvPr>
        </p:nvSpPr>
        <p:spPr/>
        <p:txBody>
          <a:bodyPr/>
          <a:lstStyle/>
          <a:p>
            <a:r>
              <a:rPr lang="en-US" dirty="0"/>
              <a:t>Decision Points</a:t>
            </a:r>
          </a:p>
        </p:txBody>
      </p:sp>
      <p:sp>
        <p:nvSpPr>
          <p:cNvPr id="9" name="TextBox 8">
            <a:extLst>
              <a:ext uri="{FF2B5EF4-FFF2-40B4-BE49-F238E27FC236}">
                <a16:creationId xmlns:a16="http://schemas.microsoft.com/office/drawing/2014/main" id="{3BDFC740-07C3-3C38-3AC3-F166A49859A3}"/>
              </a:ext>
            </a:extLst>
          </p:cNvPr>
          <p:cNvSpPr txBox="1"/>
          <p:nvPr/>
        </p:nvSpPr>
        <p:spPr>
          <a:xfrm>
            <a:off x="930452" y="1800109"/>
            <a:ext cx="4651600" cy="954107"/>
          </a:xfrm>
          <a:prstGeom prst="rect">
            <a:avLst/>
          </a:prstGeom>
          <a:noFill/>
          <a:ln>
            <a:solidFill>
              <a:schemeClr val="bg1"/>
            </a:solidFill>
          </a:ln>
        </p:spPr>
        <p:txBody>
          <a:bodyPr wrap="square" rtlCol="0">
            <a:spAutoFit/>
          </a:bodyPr>
          <a:lstStyle/>
          <a:p>
            <a:pPr algn="ctr"/>
            <a:r>
              <a:rPr lang="en-US" sz="2800" dirty="0">
                <a:solidFill>
                  <a:schemeClr val="bg1"/>
                </a:solidFill>
              </a:rPr>
              <a:t>What is an </a:t>
            </a:r>
            <a:r>
              <a:rPr lang="en-US" sz="2800" b="1" dirty="0">
                <a:solidFill>
                  <a:schemeClr val="bg1"/>
                </a:solidFill>
              </a:rPr>
              <a:t>EQUITABLE</a:t>
            </a:r>
            <a:r>
              <a:rPr lang="en-US" sz="2800" dirty="0">
                <a:solidFill>
                  <a:schemeClr val="bg1"/>
                </a:solidFill>
              </a:rPr>
              <a:t> Decision Point?</a:t>
            </a:r>
          </a:p>
        </p:txBody>
      </p:sp>
      <p:sp>
        <p:nvSpPr>
          <p:cNvPr id="10" name="TextBox 9">
            <a:extLst>
              <a:ext uri="{FF2B5EF4-FFF2-40B4-BE49-F238E27FC236}">
                <a16:creationId xmlns:a16="http://schemas.microsoft.com/office/drawing/2014/main" id="{25CB7447-033C-D4F2-4758-E836D5B6C998}"/>
              </a:ext>
            </a:extLst>
          </p:cNvPr>
          <p:cNvSpPr txBox="1"/>
          <p:nvPr/>
        </p:nvSpPr>
        <p:spPr>
          <a:xfrm>
            <a:off x="5853285" y="1800109"/>
            <a:ext cx="5185615" cy="954107"/>
          </a:xfrm>
          <a:prstGeom prst="rect">
            <a:avLst/>
          </a:prstGeom>
          <a:noFill/>
          <a:ln>
            <a:solidFill>
              <a:schemeClr val="bg1"/>
            </a:solidFill>
          </a:ln>
        </p:spPr>
        <p:txBody>
          <a:bodyPr wrap="square" rtlCol="0">
            <a:spAutoFit/>
          </a:bodyPr>
          <a:lstStyle/>
          <a:p>
            <a:pPr algn="ctr"/>
            <a:r>
              <a:rPr lang="en-US" sz="2800" dirty="0">
                <a:solidFill>
                  <a:schemeClr val="bg1"/>
                </a:solidFill>
              </a:rPr>
              <a:t>What is a </a:t>
            </a:r>
            <a:r>
              <a:rPr lang="en-US" sz="2800" b="1" dirty="0">
                <a:solidFill>
                  <a:schemeClr val="bg1"/>
                </a:solidFill>
              </a:rPr>
              <a:t>VULNERABLE</a:t>
            </a:r>
            <a:r>
              <a:rPr lang="en-US" sz="2800" dirty="0">
                <a:solidFill>
                  <a:schemeClr val="bg1"/>
                </a:solidFill>
              </a:rPr>
              <a:t> Decision Point?</a:t>
            </a:r>
          </a:p>
        </p:txBody>
      </p:sp>
    </p:spTree>
    <p:extLst>
      <p:ext uri="{BB962C8B-B14F-4D97-AF65-F5344CB8AC3E}">
        <p14:creationId xmlns:p14="http://schemas.microsoft.com/office/powerpoint/2010/main" val="1704972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4E16-FEC7-914B-922C-7D0591821325}"/>
              </a:ext>
            </a:extLst>
          </p:cNvPr>
          <p:cNvSpPr>
            <a:spLocks noGrp="1"/>
          </p:cNvSpPr>
          <p:nvPr>
            <p:ph type="title"/>
          </p:nvPr>
        </p:nvSpPr>
        <p:spPr>
          <a:xfrm>
            <a:off x="581429" y="296748"/>
            <a:ext cx="9378000" cy="845600"/>
          </a:xfrm>
        </p:spPr>
        <p:txBody>
          <a:bodyPr/>
          <a:lstStyle/>
          <a:p>
            <a:r>
              <a:rPr lang="en-US"/>
              <a:t>Decision States: Resource Depletion </a:t>
            </a:r>
          </a:p>
        </p:txBody>
      </p:sp>
      <p:sp>
        <p:nvSpPr>
          <p:cNvPr id="3" name="Content Placeholder 1">
            <a:extLst>
              <a:ext uri="{FF2B5EF4-FFF2-40B4-BE49-F238E27FC236}">
                <a16:creationId xmlns:a16="http://schemas.microsoft.com/office/drawing/2014/main" id="{D02CBD0E-F815-7C4C-BF4C-793D713EB87F}"/>
              </a:ext>
            </a:extLst>
          </p:cNvPr>
          <p:cNvSpPr txBox="1">
            <a:spLocks/>
          </p:cNvSpPr>
          <p:nvPr/>
        </p:nvSpPr>
        <p:spPr bwMode="auto">
          <a:xfrm>
            <a:off x="995612" y="2690130"/>
            <a:ext cx="4816487" cy="41678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a:ln>
                  <a:noFill/>
                </a:ln>
                <a:solidFill>
                  <a:schemeClr val="bg1"/>
                </a:solidFill>
                <a:effectLst/>
                <a:uLnTx/>
                <a:uFillTx/>
                <a:latin typeface="Franklin Gothic Book"/>
                <a:ea typeface="ＭＳ Ｐゴシック" pitchFamily="-108" charset="-128"/>
              </a:rPr>
              <a:t>Effects of hunger </a:t>
            </a:r>
            <a:r>
              <a:rPr kumimoji="0" lang="en-US" sz="1400" b="0" i="0" u="none" strike="noStrike" kern="0" cap="none" spc="0" normalizeH="0" baseline="0" noProof="0">
                <a:ln>
                  <a:noFill/>
                </a:ln>
                <a:solidFill>
                  <a:schemeClr val="bg1"/>
                </a:solidFill>
                <a:effectLst/>
                <a:uLnTx/>
                <a:uFillTx/>
                <a:latin typeface="Franklin Gothic Book"/>
                <a:ea typeface="ＭＳ Ｐゴシック" pitchFamily="-108" charset="-128"/>
              </a:rPr>
              <a:t>(</a:t>
            </a:r>
            <a:r>
              <a:rPr kumimoji="0" lang="en-US" sz="1400" b="0" i="0" u="none" strike="noStrike" kern="0" cap="none" spc="0" normalizeH="0" baseline="0" noProof="0" err="1">
                <a:ln>
                  <a:noFill/>
                </a:ln>
                <a:solidFill>
                  <a:schemeClr val="bg1"/>
                </a:solidFill>
                <a:effectLst/>
                <a:uLnTx/>
                <a:uFillTx/>
                <a:latin typeface="Franklin Gothic Book"/>
                <a:ea typeface="ＭＳ Ｐゴシック" pitchFamily="-108" charset="-128"/>
              </a:rPr>
              <a:t>Gailliot</a:t>
            </a:r>
            <a:r>
              <a:rPr kumimoji="0" lang="en-US" sz="1400" b="0" i="0" u="none" strike="noStrike" kern="0" cap="none" spc="0" normalizeH="0" baseline="0" noProof="0">
                <a:ln>
                  <a:noFill/>
                </a:ln>
                <a:solidFill>
                  <a:schemeClr val="bg1"/>
                </a:solidFill>
                <a:effectLst/>
                <a:uLnTx/>
                <a:uFillTx/>
                <a:latin typeface="Franklin Gothic Book"/>
                <a:ea typeface="ＭＳ Ｐゴシック" pitchFamily="-108" charset="-128"/>
              </a:rPr>
              <a:t> et al., 2009)</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a:ln>
                  <a:noFill/>
                </a:ln>
                <a:solidFill>
                  <a:schemeClr val="bg1"/>
                </a:solidFill>
                <a:effectLst/>
                <a:uLnTx/>
                <a:uFillTx/>
                <a:latin typeface="Franklin Gothic Book"/>
                <a:ea typeface="ＭＳ Ｐゴシック" pitchFamily="-108" charset="-128"/>
              </a:rPr>
              <a:t>Decreases in willpower later in day</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a:ln>
                  <a:noFill/>
                </a:ln>
                <a:solidFill>
                  <a:schemeClr val="bg1"/>
                </a:solidFill>
                <a:effectLst/>
                <a:uLnTx/>
                <a:uFillTx/>
                <a:latin typeface="Franklin Gothic Book"/>
                <a:ea typeface="ＭＳ Ｐゴシック" pitchFamily="-108" charset="-128"/>
              </a:rPr>
              <a:t>“The Morning Morality Effect” </a:t>
            </a:r>
            <a:r>
              <a:rPr kumimoji="0" lang="en-US" sz="1400" b="0" i="0" u="none" strike="noStrike" kern="0" cap="none" spc="0" normalizeH="0" baseline="0" noProof="0">
                <a:ln>
                  <a:noFill/>
                </a:ln>
                <a:solidFill>
                  <a:schemeClr val="bg1"/>
                </a:solidFill>
                <a:effectLst/>
                <a:uLnTx/>
                <a:uFillTx/>
                <a:latin typeface="Franklin Gothic Book"/>
                <a:ea typeface="ＭＳ Ｐゴシック" pitchFamily="-108" charset="-128"/>
              </a:rPr>
              <a:t>(</a:t>
            </a:r>
            <a:r>
              <a:rPr kumimoji="0" lang="en-US" sz="1400" b="0" i="0" u="none" strike="noStrike" kern="0" cap="none" spc="0" normalizeH="0" baseline="0" noProof="0" err="1">
                <a:ln>
                  <a:noFill/>
                </a:ln>
                <a:solidFill>
                  <a:schemeClr val="bg1"/>
                </a:solidFill>
                <a:effectLst/>
                <a:uLnTx/>
                <a:uFillTx/>
                <a:latin typeface="Franklin Gothic Book"/>
                <a:ea typeface="ＭＳ Ｐゴシック" pitchFamily="-108" charset="-128"/>
              </a:rPr>
              <a:t>Kouchaki</a:t>
            </a:r>
            <a:r>
              <a:rPr kumimoji="0" lang="en-US" sz="1400" b="0" i="0" u="none" strike="noStrike" kern="0" cap="none" spc="0" normalizeH="0" baseline="0" noProof="0">
                <a:ln>
                  <a:noFill/>
                </a:ln>
                <a:solidFill>
                  <a:schemeClr val="bg1"/>
                </a:solidFill>
                <a:effectLst/>
                <a:uLnTx/>
                <a:uFillTx/>
                <a:latin typeface="Franklin Gothic Book"/>
                <a:ea typeface="ＭＳ Ｐゴシック" pitchFamily="-108" charset="-128"/>
              </a:rPr>
              <a:t> &amp; Smith, 2014)</a:t>
            </a:r>
          </a:p>
        </p:txBody>
      </p:sp>
      <p:sp>
        <p:nvSpPr>
          <p:cNvPr id="5" name="TextBox 4">
            <a:extLst>
              <a:ext uri="{FF2B5EF4-FFF2-40B4-BE49-F238E27FC236}">
                <a16:creationId xmlns:a16="http://schemas.microsoft.com/office/drawing/2014/main" id="{949CA88A-5227-4C44-81D3-A66F3B66687B}"/>
              </a:ext>
            </a:extLst>
          </p:cNvPr>
          <p:cNvSpPr txBox="1"/>
          <p:nvPr/>
        </p:nvSpPr>
        <p:spPr>
          <a:xfrm>
            <a:off x="6526307" y="2925995"/>
            <a:ext cx="2343835" cy="1631216"/>
          </a:xfrm>
          <a:prstGeom prst="rect">
            <a:avLst/>
          </a:prstGeom>
          <a:noFill/>
        </p:spPr>
        <p:txBody>
          <a:bodyPr wrap="square" rtlCol="0">
            <a:spAutoFit/>
          </a:bodyPr>
          <a:lstStyle/>
          <a:p>
            <a:pPr defTabSz="1219170">
              <a:buClr>
                <a:srgbClr val="000000"/>
              </a:buClr>
            </a:pPr>
            <a:r>
              <a:rPr lang="en-US" sz="2000" kern="0">
                <a:solidFill>
                  <a:schemeClr val="bg1"/>
                </a:solidFill>
                <a:latin typeface="Franklin Gothic Book" panose="020B0503020102020204" pitchFamily="34" charset="0"/>
                <a:cs typeface="Arial"/>
                <a:sym typeface="Arial"/>
              </a:rPr>
              <a:t>E.g., The best time to go before a judge is first thing in the morning or right after lunch</a:t>
            </a:r>
          </a:p>
        </p:txBody>
      </p:sp>
      <p:pic>
        <p:nvPicPr>
          <p:cNvPr id="7" name="Picture 6">
            <a:extLst>
              <a:ext uri="{FF2B5EF4-FFF2-40B4-BE49-F238E27FC236}">
                <a16:creationId xmlns:a16="http://schemas.microsoft.com/office/drawing/2014/main" id="{11ADE5A0-D1E6-CD4A-A73E-F97694AB22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3577" y="2867146"/>
            <a:ext cx="2775931" cy="1748915"/>
          </a:xfrm>
          <a:prstGeom prst="rect">
            <a:avLst/>
          </a:prstGeom>
        </p:spPr>
      </p:pic>
      <p:sp>
        <p:nvSpPr>
          <p:cNvPr id="8" name="Content Placeholder 1">
            <a:extLst>
              <a:ext uri="{FF2B5EF4-FFF2-40B4-BE49-F238E27FC236}">
                <a16:creationId xmlns:a16="http://schemas.microsoft.com/office/drawing/2014/main" id="{2C9C9A5F-4DD7-E44C-8057-1F0FB7867762}"/>
              </a:ext>
            </a:extLst>
          </p:cNvPr>
          <p:cNvSpPr txBox="1">
            <a:spLocks/>
          </p:cNvSpPr>
          <p:nvPr/>
        </p:nvSpPr>
        <p:spPr>
          <a:xfrm>
            <a:off x="6526307" y="4930037"/>
            <a:ext cx="2343834" cy="163121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1219170">
              <a:spcBef>
                <a:spcPts val="1600"/>
              </a:spcBef>
              <a:spcAft>
                <a:spcPts val="267"/>
              </a:spcAft>
              <a:buClr>
                <a:srgbClr val="BBE0E3"/>
              </a:buClr>
              <a:buNone/>
            </a:pPr>
            <a:r>
              <a:rPr lang="en-US">
                <a:solidFill>
                  <a:schemeClr val="bg1"/>
                </a:solidFill>
                <a:latin typeface="Franklin Gothic Book"/>
                <a:sym typeface="Arial"/>
              </a:rPr>
              <a:t>E.g., Handwashing compliance drops 8.7% over the course of a 12-hr shift</a:t>
            </a:r>
          </a:p>
        </p:txBody>
      </p:sp>
      <p:pic>
        <p:nvPicPr>
          <p:cNvPr id="9" name="Picture 8">
            <a:extLst>
              <a:ext uri="{FF2B5EF4-FFF2-40B4-BE49-F238E27FC236}">
                <a16:creationId xmlns:a16="http://schemas.microsoft.com/office/drawing/2014/main" id="{3B5E5B76-8EAC-6A45-A84B-74332222DB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76637" y="4808021"/>
            <a:ext cx="2812871" cy="1875248"/>
          </a:xfrm>
          <a:prstGeom prst="rect">
            <a:avLst/>
          </a:prstGeom>
        </p:spPr>
      </p:pic>
      <p:cxnSp>
        <p:nvCxnSpPr>
          <p:cNvPr id="11" name="Straight Connector 10">
            <a:extLst>
              <a:ext uri="{FF2B5EF4-FFF2-40B4-BE49-F238E27FC236}">
                <a16:creationId xmlns:a16="http://schemas.microsoft.com/office/drawing/2014/main" id="{B56D8C9C-CC96-734E-A0BF-74F0A5DF7A91}"/>
              </a:ext>
            </a:extLst>
          </p:cNvPr>
          <p:cNvCxnSpPr>
            <a:cxnSpLocks/>
          </p:cNvCxnSpPr>
          <p:nvPr/>
        </p:nvCxnSpPr>
        <p:spPr>
          <a:xfrm>
            <a:off x="6096000" y="2867146"/>
            <a:ext cx="0" cy="3319899"/>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8B95F07-1B17-D548-92E5-7F09E85EAECC}"/>
              </a:ext>
            </a:extLst>
          </p:cNvPr>
          <p:cNvSpPr txBox="1"/>
          <p:nvPr/>
        </p:nvSpPr>
        <p:spPr>
          <a:xfrm>
            <a:off x="2985247" y="1542147"/>
            <a:ext cx="6221506" cy="1015663"/>
          </a:xfrm>
          <a:prstGeom prst="rect">
            <a:avLst/>
          </a:prstGeom>
          <a:noFill/>
        </p:spPr>
        <p:txBody>
          <a:bodyPr wrap="square" rtlCol="0">
            <a:spAutoFit/>
          </a:bodyPr>
          <a:lstStyle/>
          <a:p>
            <a:pPr lvl="0" algn="ctr" eaLnBrk="0" fontAlgn="base" hangingPunct="0">
              <a:spcBef>
                <a:spcPct val="20000"/>
              </a:spcBef>
              <a:spcAft>
                <a:spcPct val="0"/>
              </a:spcAft>
              <a:defRPr/>
            </a:pPr>
            <a:r>
              <a:rPr lang="en-US" sz="3000" b="1" kern="0">
                <a:solidFill>
                  <a:schemeClr val="bg1"/>
                </a:solidFill>
                <a:latin typeface="Franklin Gothic Book"/>
                <a:ea typeface="ＭＳ Ｐゴシック" pitchFamily="-108" charset="-128"/>
              </a:rPr>
              <a:t>As we become fatigued, our filters for appropriate behavior can be affected </a:t>
            </a:r>
          </a:p>
        </p:txBody>
      </p:sp>
      <p:sp>
        <p:nvSpPr>
          <p:cNvPr id="16" name="Rounded Rectangular Callout 15">
            <a:extLst>
              <a:ext uri="{FF2B5EF4-FFF2-40B4-BE49-F238E27FC236}">
                <a16:creationId xmlns:a16="http://schemas.microsoft.com/office/drawing/2014/main" id="{08CB6969-C135-9D42-BC07-BD6E8777912D}"/>
              </a:ext>
            </a:extLst>
          </p:cNvPr>
          <p:cNvSpPr/>
          <p:nvPr/>
        </p:nvSpPr>
        <p:spPr>
          <a:xfrm rot="815204">
            <a:off x="9196437" y="283752"/>
            <a:ext cx="2865120" cy="1898117"/>
          </a:xfrm>
          <a:prstGeom prst="wedgeRoundRectCallout">
            <a:avLst/>
          </a:prstGeom>
          <a:ln/>
        </p:spPr>
        <p:style>
          <a:lnRef idx="3">
            <a:schemeClr val="lt1"/>
          </a:lnRef>
          <a:fillRef idx="1">
            <a:schemeClr val="accent6"/>
          </a:fillRef>
          <a:effectRef idx="1">
            <a:schemeClr val="accent6"/>
          </a:effectRef>
          <a:fontRef idx="minor">
            <a:schemeClr val="lt1"/>
          </a:fontRef>
        </p:style>
        <p:txBody>
          <a:bodyPr rtlCol="0" anchor="ctr"/>
          <a:lstStyle/>
          <a:p>
            <a:pPr algn="ctr" defTabSz="1219170">
              <a:buClr>
                <a:srgbClr val="000000"/>
              </a:buClr>
            </a:pPr>
            <a:r>
              <a:rPr lang="en-US" sz="2400" kern="0">
                <a:solidFill>
                  <a:srgbClr val="FFFFFF"/>
                </a:solidFill>
                <a:latin typeface="Franklin Gothic Book"/>
                <a:sym typeface="Arial"/>
              </a:rPr>
              <a:t>What are some of your vulnerable decision states?</a:t>
            </a:r>
          </a:p>
          <a:p>
            <a:pPr algn="ctr" defTabSz="1219170">
              <a:buClr>
                <a:srgbClr val="000000"/>
              </a:buClr>
            </a:pPr>
            <a:endParaRPr lang="en-US" sz="1867" kern="0">
              <a:solidFill>
                <a:srgbClr val="FFFFFF"/>
              </a:solidFill>
              <a:latin typeface="Franklin Gothic Book"/>
              <a:sym typeface="Arial"/>
            </a:endParaRPr>
          </a:p>
          <a:p>
            <a:pPr algn="ctr" defTabSz="1219170">
              <a:buClr>
                <a:srgbClr val="000000"/>
              </a:buClr>
            </a:pPr>
            <a:r>
              <a:rPr lang="en-US" sz="1867" b="1" kern="0">
                <a:solidFill>
                  <a:srgbClr val="FFFFFF"/>
                </a:solidFill>
                <a:latin typeface="Franklin Gothic Book"/>
                <a:sym typeface="Arial"/>
              </a:rPr>
              <a:t>Unmute or type in chat.</a:t>
            </a:r>
          </a:p>
        </p:txBody>
      </p:sp>
    </p:spTree>
    <p:extLst>
      <p:ext uri="{BB962C8B-B14F-4D97-AF65-F5344CB8AC3E}">
        <p14:creationId xmlns:p14="http://schemas.microsoft.com/office/powerpoint/2010/main" val="134935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8E3F-BB02-404B-8023-D7A141471EE9}"/>
              </a:ext>
            </a:extLst>
          </p:cNvPr>
          <p:cNvSpPr>
            <a:spLocks noGrp="1"/>
          </p:cNvSpPr>
          <p:nvPr>
            <p:ph type="title"/>
          </p:nvPr>
        </p:nvSpPr>
        <p:spPr/>
        <p:txBody>
          <a:bodyPr/>
          <a:lstStyle/>
          <a:p>
            <a:r>
              <a:rPr lang="en-US" b="1" dirty="0"/>
              <a:t>VDPs from National ODR Data</a:t>
            </a:r>
          </a:p>
        </p:txBody>
      </p:sp>
      <p:sp>
        <p:nvSpPr>
          <p:cNvPr id="4" name="Content Placeholder 1">
            <a:extLst>
              <a:ext uri="{FF2B5EF4-FFF2-40B4-BE49-F238E27FC236}">
                <a16:creationId xmlns:a16="http://schemas.microsoft.com/office/drawing/2014/main" id="{3854A549-C246-8848-95ED-5B848554EC16}"/>
              </a:ext>
            </a:extLst>
          </p:cNvPr>
          <p:cNvSpPr txBox="1">
            <a:spLocks/>
          </p:cNvSpPr>
          <p:nvPr/>
        </p:nvSpPr>
        <p:spPr bwMode="auto">
          <a:xfrm>
            <a:off x="1068525" y="1547487"/>
            <a:ext cx="4497619" cy="4664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Subjective problem behavior</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Defiance, Disrespect, Disruption</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Major vs. minor</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Non-classroom areas</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Hallways</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rPr>
              <a:t>Arrival/Dismissal</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Classrooms</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chemeClr val="accent1">
                    <a:lumMod val="60000"/>
                    <a:lumOff val="40000"/>
                  </a:schemeClr>
                </a:solidFill>
                <a:effectLst/>
                <a:uLnTx/>
                <a:uFillTx/>
                <a:latin typeface="Franklin Gothic Book"/>
                <a:ea typeface="ＭＳ Ｐゴシック" pitchFamily="-108" charset="-128"/>
              </a:rPr>
              <a:t>Afternoons</a:t>
            </a:r>
          </a:p>
        </p:txBody>
      </p:sp>
      <p:sp>
        <p:nvSpPr>
          <p:cNvPr id="5" name="TextBox 4">
            <a:extLst>
              <a:ext uri="{FF2B5EF4-FFF2-40B4-BE49-F238E27FC236}">
                <a16:creationId xmlns:a16="http://schemas.microsoft.com/office/drawing/2014/main" id="{2DBA4891-9680-C844-A95D-7214A760BC15}"/>
              </a:ext>
            </a:extLst>
          </p:cNvPr>
          <p:cNvSpPr txBox="1"/>
          <p:nvPr/>
        </p:nvSpPr>
        <p:spPr>
          <a:xfrm>
            <a:off x="5989202" y="1371082"/>
            <a:ext cx="3016575"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4000" b="1" kern="0" noProof="0" dirty="0">
                <a:ln w="22225">
                  <a:noFill/>
                  <a:prstDash val="solid"/>
                </a:ln>
                <a:solidFill>
                  <a:schemeClr val="accent2">
                    <a:lumMod val="40000"/>
                    <a:lumOff val="60000"/>
                  </a:schemeClr>
                </a:solidFill>
                <a:latin typeface="Aharoni" panose="02010803020104030203" pitchFamily="2" charset="-79"/>
                <a:cs typeface="Aharoni" panose="02010803020104030203" pitchFamily="2" charset="-79"/>
                <a:sym typeface="Arial"/>
              </a:rPr>
              <a:t>A</a:t>
            </a: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mbiguity</a:t>
            </a:r>
            <a:endParaRPr kumimoji="0" lang="en-US" sz="4000" b="1" i="0" u="none" strike="noStrike" kern="0" cap="none" spc="0" normalizeH="0" baseline="0" noProof="0" dirty="0">
              <a:ln w="22225">
                <a:noFill/>
                <a:prstDash val="solid"/>
              </a:ln>
              <a:solidFill>
                <a:srgbClr val="FFC000"/>
              </a:solidFill>
              <a:effectLst/>
              <a:uLnTx/>
              <a:uFillTx/>
              <a:latin typeface="Aharoni" panose="02010803020104030203" pitchFamily="2" charset="-79"/>
              <a:cs typeface="Aharoni" panose="02010803020104030203" pitchFamily="2" charset="-79"/>
              <a:sym typeface="Arial"/>
            </a:endParaRPr>
          </a:p>
        </p:txBody>
      </p:sp>
      <p:sp>
        <p:nvSpPr>
          <p:cNvPr id="6" name="TextBox 5">
            <a:extLst>
              <a:ext uri="{FF2B5EF4-FFF2-40B4-BE49-F238E27FC236}">
                <a16:creationId xmlns:a16="http://schemas.microsoft.com/office/drawing/2014/main" id="{95DE36B0-6C4B-7D4D-8068-A03D60D9E33B}"/>
              </a:ext>
            </a:extLst>
          </p:cNvPr>
          <p:cNvSpPr txBox="1"/>
          <p:nvPr/>
        </p:nvSpPr>
        <p:spPr>
          <a:xfrm>
            <a:off x="5995287" y="3102652"/>
            <a:ext cx="4787312"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Lack of Contact</a:t>
            </a:r>
          </a:p>
        </p:txBody>
      </p:sp>
      <p:sp>
        <p:nvSpPr>
          <p:cNvPr id="7" name="TextBox 6">
            <a:extLst>
              <a:ext uri="{FF2B5EF4-FFF2-40B4-BE49-F238E27FC236}">
                <a16:creationId xmlns:a16="http://schemas.microsoft.com/office/drawing/2014/main" id="{6054F200-4592-1041-B22A-2946D0C4A421}"/>
              </a:ext>
            </a:extLst>
          </p:cNvPr>
          <p:cNvSpPr txBox="1"/>
          <p:nvPr/>
        </p:nvSpPr>
        <p:spPr>
          <a:xfrm>
            <a:off x="5967623" y="4544927"/>
            <a:ext cx="6116376"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Demands? Relevance?</a:t>
            </a:r>
          </a:p>
        </p:txBody>
      </p:sp>
      <p:sp>
        <p:nvSpPr>
          <p:cNvPr id="8" name="TextBox 7">
            <a:extLst>
              <a:ext uri="{FF2B5EF4-FFF2-40B4-BE49-F238E27FC236}">
                <a16:creationId xmlns:a16="http://schemas.microsoft.com/office/drawing/2014/main" id="{6E198FAA-6992-D944-819D-BA3E9D2F086D}"/>
              </a:ext>
            </a:extLst>
          </p:cNvPr>
          <p:cNvSpPr txBox="1"/>
          <p:nvPr/>
        </p:nvSpPr>
        <p:spPr>
          <a:xfrm>
            <a:off x="5967623" y="5288704"/>
            <a:ext cx="2546229"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4000" b="1" kern="0" noProof="0" dirty="0">
                <a:ln w="22225">
                  <a:noFill/>
                  <a:prstDash val="solid"/>
                </a:ln>
                <a:solidFill>
                  <a:schemeClr val="accent2">
                    <a:lumMod val="40000"/>
                    <a:lumOff val="60000"/>
                  </a:schemeClr>
                </a:solidFill>
                <a:latin typeface="Aharoni" panose="02010803020104030203" pitchFamily="2" charset="-79"/>
                <a:cs typeface="Aharoni" panose="02010803020104030203" pitchFamily="2" charset="-79"/>
                <a:sym typeface="Arial"/>
              </a:rPr>
              <a:t>F</a:t>
            </a:r>
            <a:r>
              <a:rPr kumimoji="0" lang="en-US" sz="4000" b="1" i="0" u="none" strike="noStrike" kern="0" normalizeH="0" baseline="0" noProof="0" dirty="0">
                <a:ln w="22225">
                  <a:noFill/>
                  <a:prstDash val="solid"/>
                </a:ln>
                <a:solidFill>
                  <a:schemeClr val="accent2">
                    <a:lumMod val="40000"/>
                    <a:lumOff val="60000"/>
                  </a:schemeClr>
                </a:solidFill>
                <a:uLnTx/>
                <a:uFillTx/>
                <a:latin typeface="Aharoni" panose="02010803020104030203" pitchFamily="2" charset="-79"/>
                <a:cs typeface="Aharoni" panose="02010803020104030203" pitchFamily="2" charset="-79"/>
                <a:sym typeface="Arial"/>
              </a:rPr>
              <a:t>atigue</a:t>
            </a:r>
          </a:p>
        </p:txBody>
      </p:sp>
      <p:sp>
        <p:nvSpPr>
          <p:cNvPr id="3" name="Arrow: Right 2">
            <a:extLst>
              <a:ext uri="{FF2B5EF4-FFF2-40B4-BE49-F238E27FC236}">
                <a16:creationId xmlns:a16="http://schemas.microsoft.com/office/drawing/2014/main" id="{92AEF289-BC6D-C6CD-02D7-FCA21870568A}"/>
              </a:ext>
            </a:extLst>
          </p:cNvPr>
          <p:cNvSpPr/>
          <p:nvPr/>
        </p:nvSpPr>
        <p:spPr>
          <a:xfrm>
            <a:off x="5460684" y="1530622"/>
            <a:ext cx="533851"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7D7EEA3-6AA3-23B6-FDEC-010D23A8F615}"/>
              </a:ext>
            </a:extLst>
          </p:cNvPr>
          <p:cNvSpPr/>
          <p:nvPr/>
        </p:nvSpPr>
        <p:spPr>
          <a:xfrm>
            <a:off x="4030832" y="4659727"/>
            <a:ext cx="1909128"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5EC820F-7C5A-4E94-7B1C-782D70B6D2F9}"/>
              </a:ext>
            </a:extLst>
          </p:cNvPr>
          <p:cNvSpPr/>
          <p:nvPr/>
        </p:nvSpPr>
        <p:spPr>
          <a:xfrm>
            <a:off x="4825366" y="3199631"/>
            <a:ext cx="1115345"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F244A4B-D865-B8B8-2023-E4512992D33B}"/>
              </a:ext>
            </a:extLst>
          </p:cNvPr>
          <p:cNvSpPr/>
          <p:nvPr/>
        </p:nvSpPr>
        <p:spPr>
          <a:xfrm>
            <a:off x="4079767" y="5427394"/>
            <a:ext cx="1860941" cy="458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89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additive="base">
                                        <p:cTn id="5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10" end="10"/>
                                            </p:txEl>
                                          </p:spTgt>
                                        </p:tgtEl>
                                        <p:attrNameLst>
                                          <p:attrName>style.visibility</p:attrName>
                                        </p:attrNameLst>
                                      </p:cBhvr>
                                      <p:to>
                                        <p:strVal val="visible"/>
                                      </p:to>
                                    </p:set>
                                    <p:anim calcmode="lin" valueType="num">
                                      <p:cBhvr additive="base">
                                        <p:cTn id="5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 calcmode="lin" valueType="num">
                                      <p:cBhvr additive="base">
                                        <p:cTn id="6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9F29B6-3C71-C10C-5B05-42EBA315FBFB}"/>
              </a:ext>
            </a:extLst>
          </p:cNvPr>
          <p:cNvSpPr>
            <a:spLocks noGrp="1"/>
          </p:cNvSpPr>
          <p:nvPr>
            <p:ph type="body" idx="1"/>
          </p:nvPr>
        </p:nvSpPr>
        <p:spPr>
          <a:xfrm>
            <a:off x="1145753" y="2412694"/>
            <a:ext cx="10620260" cy="4116575"/>
          </a:xfrm>
        </p:spPr>
        <p:txBody>
          <a:bodyPr/>
          <a:lstStyle/>
          <a:p>
            <a:pPr marL="169329" indent="0">
              <a:buNone/>
            </a:pPr>
            <a:r>
              <a:rPr lang="en-US" sz="3200" dirty="0"/>
              <a:t>Disaggregating your data to identify vulnerable decision points:</a:t>
            </a:r>
          </a:p>
          <a:p>
            <a:pPr marL="169329" indent="0">
              <a:buNone/>
            </a:pPr>
            <a:endParaRPr lang="en-US" dirty="0"/>
          </a:p>
          <a:p>
            <a:r>
              <a:rPr lang="en-US" dirty="0"/>
              <a:t>By looking at data broken down by student type: </a:t>
            </a:r>
            <a:r>
              <a:rPr lang="en-US" dirty="0">
                <a:solidFill>
                  <a:srgbClr val="FFFF00"/>
                </a:solidFill>
              </a:rPr>
              <a:t>race/ethnicity, IEP/504 status, EL status, gender, etc.</a:t>
            </a:r>
            <a:r>
              <a:rPr lang="en-US" dirty="0"/>
              <a:t> we can find areas where our implicit biases or  might have altered the way we respond to certain students. This is called disaggregation.</a:t>
            </a:r>
          </a:p>
        </p:txBody>
      </p:sp>
      <p:sp>
        <p:nvSpPr>
          <p:cNvPr id="3" name="Title 2">
            <a:extLst>
              <a:ext uri="{FF2B5EF4-FFF2-40B4-BE49-F238E27FC236}">
                <a16:creationId xmlns:a16="http://schemas.microsoft.com/office/drawing/2014/main" id="{51D42DE7-CF9D-2C3D-57DF-94F11481FEA1}"/>
              </a:ext>
            </a:extLst>
          </p:cNvPr>
          <p:cNvSpPr>
            <a:spLocks noGrp="1"/>
          </p:cNvSpPr>
          <p:nvPr>
            <p:ph type="title"/>
          </p:nvPr>
        </p:nvSpPr>
        <p:spPr>
          <a:xfrm>
            <a:off x="716096" y="467463"/>
            <a:ext cx="11049917" cy="845600"/>
          </a:xfrm>
        </p:spPr>
        <p:txBody>
          <a:bodyPr/>
          <a:lstStyle/>
          <a:p>
            <a:r>
              <a:rPr lang="en-US" dirty="0"/>
              <a:t>First step to neutralizing vulnerable decision points is to identify them. </a:t>
            </a:r>
          </a:p>
        </p:txBody>
      </p:sp>
    </p:spTree>
    <p:extLst>
      <p:ext uri="{BB962C8B-B14F-4D97-AF65-F5344CB8AC3E}">
        <p14:creationId xmlns:p14="http://schemas.microsoft.com/office/powerpoint/2010/main" val="2669883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7B936C1-4C3F-F74E-9830-965122ED689C}"/>
              </a:ext>
            </a:extLst>
          </p:cNvPr>
          <p:cNvGraphicFramePr/>
          <p:nvPr>
            <p:extLst>
              <p:ext uri="{D42A27DB-BD31-4B8C-83A1-F6EECF244321}">
                <p14:modId xmlns:p14="http://schemas.microsoft.com/office/powerpoint/2010/main" val="3956066575"/>
              </p:ext>
            </p:extLst>
          </p:nvPr>
        </p:nvGraphicFramePr>
        <p:xfrm>
          <a:off x="960000" y="1890792"/>
          <a:ext cx="10272000" cy="4247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659112" y="720001"/>
            <a:ext cx="10271999" cy="845600"/>
          </a:xfrm>
        </p:spPr>
        <p:txBody>
          <a:bodyPr/>
          <a:lstStyle/>
          <a:p>
            <a:r>
              <a:rPr lang="en-US" dirty="0"/>
              <a:t>WHY DISAGGREGATE OUTCOME DATA?</a:t>
            </a:r>
          </a:p>
        </p:txBody>
      </p:sp>
    </p:spTree>
    <p:extLst>
      <p:ext uri="{BB962C8B-B14F-4D97-AF65-F5344CB8AC3E}">
        <p14:creationId xmlns:p14="http://schemas.microsoft.com/office/powerpoint/2010/main" val="10345325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7D57B-A6BC-FF4F-B13C-441E99813768}"/>
              </a:ext>
            </a:extLst>
          </p:cNvPr>
          <p:cNvSpPr>
            <a:spLocks noGrp="1"/>
          </p:cNvSpPr>
          <p:nvPr>
            <p:ph type="body" idx="1"/>
          </p:nvPr>
        </p:nvSpPr>
        <p:spPr>
          <a:xfrm>
            <a:off x="1796325" y="3227337"/>
            <a:ext cx="8295126" cy="3163200"/>
          </a:xfrm>
        </p:spPr>
        <p:txBody>
          <a:bodyPr/>
          <a:lstStyle/>
          <a:p>
            <a:pPr marL="169329" indent="0">
              <a:buNone/>
            </a:pPr>
            <a:r>
              <a:rPr lang="en-US" dirty="0"/>
              <a:t>Bring student data that you can or have disaggregated to answer those questions. Such as:</a:t>
            </a:r>
          </a:p>
          <a:p>
            <a:r>
              <a:rPr lang="en-US" dirty="0"/>
              <a:t>Survey data (school climate, etc.)</a:t>
            </a:r>
          </a:p>
          <a:p>
            <a:r>
              <a:rPr lang="en-US" dirty="0"/>
              <a:t>Attendance</a:t>
            </a:r>
          </a:p>
          <a:p>
            <a:r>
              <a:rPr lang="en-US" dirty="0"/>
              <a:t>ODRs</a:t>
            </a:r>
          </a:p>
          <a:p>
            <a:r>
              <a:rPr lang="en-US" dirty="0"/>
              <a:t>Suspension</a:t>
            </a:r>
          </a:p>
          <a:p>
            <a:r>
              <a:rPr lang="en-US" dirty="0"/>
              <a:t>Referrals to Special Education or out of district placement</a:t>
            </a:r>
          </a:p>
        </p:txBody>
      </p:sp>
      <p:sp>
        <p:nvSpPr>
          <p:cNvPr id="3" name="Title 2">
            <a:extLst>
              <a:ext uri="{FF2B5EF4-FFF2-40B4-BE49-F238E27FC236}">
                <a16:creationId xmlns:a16="http://schemas.microsoft.com/office/drawing/2014/main" id="{803B04D8-0956-DC4A-ACD6-E1714FF086C9}"/>
              </a:ext>
            </a:extLst>
          </p:cNvPr>
          <p:cNvSpPr>
            <a:spLocks noGrp="1"/>
          </p:cNvSpPr>
          <p:nvPr>
            <p:ph type="title"/>
          </p:nvPr>
        </p:nvSpPr>
        <p:spPr/>
        <p:txBody>
          <a:bodyPr/>
          <a:lstStyle/>
          <a:p>
            <a:r>
              <a:rPr lang="en-US" dirty="0"/>
              <a:t>DISAGGREGATING DATA</a:t>
            </a:r>
          </a:p>
        </p:txBody>
      </p:sp>
      <p:sp>
        <p:nvSpPr>
          <p:cNvPr id="4" name="Oval Callout 3">
            <a:extLst>
              <a:ext uri="{FF2B5EF4-FFF2-40B4-BE49-F238E27FC236}">
                <a16:creationId xmlns:a16="http://schemas.microsoft.com/office/drawing/2014/main" id="{3478A6FD-179A-E540-805F-C9042AB7B82A}"/>
              </a:ext>
            </a:extLst>
          </p:cNvPr>
          <p:cNvSpPr/>
          <p:nvPr/>
        </p:nvSpPr>
        <p:spPr>
          <a:xfrm>
            <a:off x="7850324" y="767663"/>
            <a:ext cx="4025859" cy="2283559"/>
          </a:xfrm>
          <a:prstGeom prst="wedgeEllipseCallout">
            <a:avLst>
              <a:gd name="adj1" fmla="val 35801"/>
              <a:gd name="adj2" fmla="val 6006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How can you ensure that all students have access to equitable educational opportunities?</a:t>
            </a:r>
          </a:p>
        </p:txBody>
      </p:sp>
      <p:sp>
        <p:nvSpPr>
          <p:cNvPr id="6" name="TextBox 5">
            <a:extLst>
              <a:ext uri="{FF2B5EF4-FFF2-40B4-BE49-F238E27FC236}">
                <a16:creationId xmlns:a16="http://schemas.microsoft.com/office/drawing/2014/main" id="{DCD16DB0-F02D-012A-1E48-2C417551ACD7}"/>
              </a:ext>
            </a:extLst>
          </p:cNvPr>
          <p:cNvSpPr txBox="1"/>
          <p:nvPr/>
        </p:nvSpPr>
        <p:spPr>
          <a:xfrm>
            <a:off x="551419" y="1490112"/>
            <a:ext cx="7039202" cy="1384995"/>
          </a:xfrm>
          <a:prstGeom prst="rect">
            <a:avLst/>
          </a:prstGeom>
          <a:noFill/>
        </p:spPr>
        <p:txBody>
          <a:bodyPr wrap="square">
            <a:spAutoFit/>
          </a:bodyPr>
          <a:lstStyle/>
          <a:p>
            <a:pPr marL="169329" indent="0">
              <a:buNone/>
            </a:pPr>
            <a:r>
              <a:rPr lang="en-US" sz="2800" dirty="0">
                <a:solidFill>
                  <a:schemeClr val="accent5">
                    <a:lumMod val="20000"/>
                    <a:lumOff val="80000"/>
                  </a:schemeClr>
                </a:solidFill>
              </a:rPr>
              <a:t>What questions does your team or school have about equitable outcomes or experiences for students? </a:t>
            </a:r>
          </a:p>
        </p:txBody>
      </p:sp>
    </p:spTree>
    <p:extLst>
      <p:ext uri="{BB962C8B-B14F-4D97-AF65-F5344CB8AC3E}">
        <p14:creationId xmlns:p14="http://schemas.microsoft.com/office/powerpoint/2010/main" val="446348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CBDEA93-2A2E-3B48-B08A-13609E76F3B6}"/>
              </a:ext>
            </a:extLst>
          </p:cNvPr>
          <p:cNvGraphicFramePr/>
          <p:nvPr/>
        </p:nvGraphicFramePr>
        <p:xfrm>
          <a:off x="960000" y="1578400"/>
          <a:ext cx="10272000" cy="1647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4AC50FD8-3C28-AB4E-B101-EBADD054A201}"/>
              </a:ext>
            </a:extLst>
          </p:cNvPr>
          <p:cNvSpPr>
            <a:spLocks noGrp="1"/>
          </p:cNvSpPr>
          <p:nvPr>
            <p:ph type="title"/>
          </p:nvPr>
        </p:nvSpPr>
        <p:spPr/>
        <p:txBody>
          <a:bodyPr/>
          <a:lstStyle/>
          <a:p>
            <a:r>
              <a:rPr lang="en-US" dirty="0"/>
              <a:t>EXAMPLE</a:t>
            </a:r>
          </a:p>
        </p:txBody>
      </p:sp>
      <p:graphicFrame>
        <p:nvGraphicFramePr>
          <p:cNvPr id="5" name="Diagram 4">
            <a:extLst>
              <a:ext uri="{FF2B5EF4-FFF2-40B4-BE49-F238E27FC236}">
                <a16:creationId xmlns:a16="http://schemas.microsoft.com/office/drawing/2014/main" id="{5CE5DD7E-6A27-3C47-8BB1-DE113D4A2B15}"/>
              </a:ext>
            </a:extLst>
          </p:cNvPr>
          <p:cNvGraphicFramePr/>
          <p:nvPr/>
        </p:nvGraphicFramePr>
        <p:xfrm>
          <a:off x="960000" y="3976269"/>
          <a:ext cx="10272000" cy="22740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13D86408-8826-6041-B5F0-F4DA579B1926}"/>
              </a:ext>
            </a:extLst>
          </p:cNvPr>
          <p:cNvGraphicFramePr/>
          <p:nvPr/>
        </p:nvGraphicFramePr>
        <p:xfrm>
          <a:off x="960000" y="3947783"/>
          <a:ext cx="10272000" cy="22740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a:extLst>
              <a:ext uri="{FF2B5EF4-FFF2-40B4-BE49-F238E27FC236}">
                <a16:creationId xmlns:a16="http://schemas.microsoft.com/office/drawing/2014/main" id="{6DE427F4-B67A-AC4F-8604-0829D7F937E2}"/>
              </a:ext>
            </a:extLst>
          </p:cNvPr>
          <p:cNvGraphicFramePr/>
          <p:nvPr/>
        </p:nvGraphicFramePr>
        <p:xfrm>
          <a:off x="960001" y="3947783"/>
          <a:ext cx="10272000" cy="227407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37497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829720" y="223700"/>
            <a:ext cx="9378000" cy="845600"/>
          </a:xfrm>
        </p:spPr>
        <p:txBody>
          <a:bodyPr/>
          <a:lstStyle/>
          <a:p>
            <a:r>
              <a:rPr lang="en-US" dirty="0"/>
              <a:t>EXAMPLE 1: SURVEY DATA</a:t>
            </a:r>
          </a:p>
        </p:txBody>
      </p:sp>
      <p:pic>
        <p:nvPicPr>
          <p:cNvPr id="2" name="Picture 1">
            <a:extLst>
              <a:ext uri="{FF2B5EF4-FFF2-40B4-BE49-F238E27FC236}">
                <a16:creationId xmlns:a16="http://schemas.microsoft.com/office/drawing/2014/main" id="{242CD588-F428-F542-87E1-096C1D7AEE4C}"/>
              </a:ext>
            </a:extLst>
          </p:cNvPr>
          <p:cNvPicPr>
            <a:picLocks noChangeAspect="1"/>
          </p:cNvPicPr>
          <p:nvPr/>
        </p:nvPicPr>
        <p:blipFill>
          <a:blip r:embed="rId3"/>
          <a:stretch>
            <a:fillRect/>
          </a:stretch>
        </p:blipFill>
        <p:spPr>
          <a:xfrm>
            <a:off x="132205" y="2946305"/>
            <a:ext cx="4823076" cy="3825198"/>
          </a:xfrm>
          <a:prstGeom prst="rect">
            <a:avLst/>
          </a:prstGeom>
        </p:spPr>
      </p:pic>
      <p:pic>
        <p:nvPicPr>
          <p:cNvPr id="4" name="Picture 3">
            <a:extLst>
              <a:ext uri="{FF2B5EF4-FFF2-40B4-BE49-F238E27FC236}">
                <a16:creationId xmlns:a16="http://schemas.microsoft.com/office/drawing/2014/main" id="{0F4EF72D-CC5F-C240-A1E8-AC0D99C7CAC7}"/>
              </a:ext>
            </a:extLst>
          </p:cNvPr>
          <p:cNvPicPr>
            <a:picLocks noChangeAspect="1"/>
          </p:cNvPicPr>
          <p:nvPr/>
        </p:nvPicPr>
        <p:blipFill>
          <a:blip r:embed="rId4"/>
          <a:stretch>
            <a:fillRect/>
          </a:stretch>
        </p:blipFill>
        <p:spPr>
          <a:xfrm>
            <a:off x="5111393" y="1313063"/>
            <a:ext cx="7080607" cy="5392407"/>
          </a:xfrm>
          <a:prstGeom prst="rect">
            <a:avLst/>
          </a:prstGeom>
        </p:spPr>
      </p:pic>
      <p:sp>
        <p:nvSpPr>
          <p:cNvPr id="5" name="Oval 4">
            <a:extLst>
              <a:ext uri="{FF2B5EF4-FFF2-40B4-BE49-F238E27FC236}">
                <a16:creationId xmlns:a16="http://schemas.microsoft.com/office/drawing/2014/main" id="{0CFC7358-D09B-AD4F-8A93-4DA7481671F1}"/>
              </a:ext>
            </a:extLst>
          </p:cNvPr>
          <p:cNvSpPr/>
          <p:nvPr/>
        </p:nvSpPr>
        <p:spPr>
          <a:xfrm>
            <a:off x="11241461" y="5756223"/>
            <a:ext cx="494675" cy="1045259"/>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ight Arrow 5">
            <a:extLst>
              <a:ext uri="{FF2B5EF4-FFF2-40B4-BE49-F238E27FC236}">
                <a16:creationId xmlns:a16="http://schemas.microsoft.com/office/drawing/2014/main" id="{A2D6EDAF-F6BD-A346-97BD-46374FD477D6}"/>
              </a:ext>
            </a:extLst>
          </p:cNvPr>
          <p:cNvSpPr/>
          <p:nvPr/>
        </p:nvSpPr>
        <p:spPr>
          <a:xfrm>
            <a:off x="9173980" y="1313063"/>
            <a:ext cx="2067481" cy="134911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 feel safe…”</a:t>
            </a:r>
          </a:p>
        </p:txBody>
      </p:sp>
      <p:sp>
        <p:nvSpPr>
          <p:cNvPr id="7" name="Left Arrow 6">
            <a:extLst>
              <a:ext uri="{FF2B5EF4-FFF2-40B4-BE49-F238E27FC236}">
                <a16:creationId xmlns:a16="http://schemas.microsoft.com/office/drawing/2014/main" id="{D8C85030-9531-1942-8A6A-4F01E5F7D23A}"/>
              </a:ext>
            </a:extLst>
          </p:cNvPr>
          <p:cNvSpPr/>
          <p:nvPr/>
        </p:nvSpPr>
        <p:spPr>
          <a:xfrm rot="20722099">
            <a:off x="3493740" y="2720149"/>
            <a:ext cx="2923082" cy="1993612"/>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Average scores by sexual orientation</a:t>
            </a:r>
          </a:p>
        </p:txBody>
      </p:sp>
      <p:grpSp>
        <p:nvGrpSpPr>
          <p:cNvPr id="9" name="Group 8">
            <a:extLst>
              <a:ext uri="{FF2B5EF4-FFF2-40B4-BE49-F238E27FC236}">
                <a16:creationId xmlns:a16="http://schemas.microsoft.com/office/drawing/2014/main" id="{62A78B37-83F2-1C48-AA80-F4A3EA5F6F1D}"/>
              </a:ext>
            </a:extLst>
          </p:cNvPr>
          <p:cNvGrpSpPr/>
          <p:nvPr/>
        </p:nvGrpSpPr>
        <p:grpSpPr>
          <a:xfrm>
            <a:off x="1136608" y="1225428"/>
            <a:ext cx="2698406" cy="1619043"/>
            <a:chOff x="9028" y="327514"/>
            <a:chExt cx="2698406" cy="1619043"/>
          </a:xfrm>
          <a:scene3d>
            <a:camera prst="orthographicFront"/>
            <a:lightRig rig="flat" dir="t"/>
          </a:scene3d>
        </p:grpSpPr>
        <p:sp>
          <p:nvSpPr>
            <p:cNvPr id="10" name="Rounded Rectangle 9">
              <a:extLst>
                <a:ext uri="{FF2B5EF4-FFF2-40B4-BE49-F238E27FC236}">
                  <a16:creationId xmlns:a16="http://schemas.microsoft.com/office/drawing/2014/main" id="{01076F26-5719-E34D-8DAE-70A14F645E58}"/>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1" name="Rounded Rectangle 4">
              <a:extLst>
                <a:ext uri="{FF2B5EF4-FFF2-40B4-BE49-F238E27FC236}">
                  <a16:creationId xmlns:a16="http://schemas.microsoft.com/office/drawing/2014/main" id="{CCB77FA2-1B79-5343-B18D-F78F10AFA1A4}"/>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Do students who are gay/lesbian feel safe at school?</a:t>
              </a:r>
            </a:p>
          </p:txBody>
        </p:sp>
      </p:grpSp>
    </p:spTree>
    <p:extLst>
      <p:ext uri="{BB962C8B-B14F-4D97-AF65-F5344CB8AC3E}">
        <p14:creationId xmlns:p14="http://schemas.microsoft.com/office/powerpoint/2010/main" val="32440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A7E4629-E860-8046-B5D2-4731F574B1F8}"/>
              </a:ext>
            </a:extLst>
          </p:cNvPr>
          <p:cNvSpPr>
            <a:spLocks noGrp="1"/>
          </p:cNvSpPr>
          <p:nvPr>
            <p:ph type="title"/>
          </p:nvPr>
        </p:nvSpPr>
        <p:spPr>
          <a:noFill/>
        </p:spPr>
        <p:txBody>
          <a:bodyPr/>
          <a:lstStyle/>
          <a:p>
            <a:r>
              <a:rPr lang="en-US" sz="3800" dirty="0">
                <a:latin typeface="Poppins Medium"/>
              </a:rPr>
              <a:t>EXAMPLE 2: ATTENDANCE</a:t>
            </a:r>
            <a:endParaRPr lang="en-US" sz="3800" dirty="0">
              <a:solidFill>
                <a:schemeClr val="bg1"/>
              </a:solidFill>
              <a:latin typeface="Poppins Medium"/>
            </a:endParaRPr>
          </a:p>
        </p:txBody>
      </p:sp>
      <p:graphicFrame>
        <p:nvGraphicFramePr>
          <p:cNvPr id="9" name="Content Placeholder 11"/>
          <p:cNvGraphicFramePr>
            <a:graphicFrameLocks noGrp="1"/>
          </p:cNvGraphicFramePr>
          <p:nvPr>
            <p:ph sz="half" idx="4294967295"/>
          </p:nvPr>
        </p:nvGraphicFramePr>
        <p:xfrm>
          <a:off x="813349" y="2005484"/>
          <a:ext cx="5519732" cy="3026912"/>
        </p:xfrm>
        <a:graphic>
          <a:graphicData uri="http://schemas.openxmlformats.org/drawingml/2006/table">
            <a:tbl>
              <a:tblPr firstRow="1" bandRow="1">
                <a:tableStyleId>{BC89EF96-8CEA-46FF-86C4-4CE0E7609802}</a:tableStyleId>
              </a:tblPr>
              <a:tblGrid>
                <a:gridCol w="1000477">
                  <a:extLst>
                    <a:ext uri="{9D8B030D-6E8A-4147-A177-3AD203B41FA5}">
                      <a16:colId xmlns:a16="http://schemas.microsoft.com/office/drawing/2014/main" val="20000"/>
                    </a:ext>
                  </a:extLst>
                </a:gridCol>
                <a:gridCol w="946158">
                  <a:extLst>
                    <a:ext uri="{9D8B030D-6E8A-4147-A177-3AD203B41FA5}">
                      <a16:colId xmlns:a16="http://schemas.microsoft.com/office/drawing/2014/main" val="20001"/>
                    </a:ext>
                  </a:extLst>
                </a:gridCol>
                <a:gridCol w="1355951">
                  <a:extLst>
                    <a:ext uri="{9D8B030D-6E8A-4147-A177-3AD203B41FA5}">
                      <a16:colId xmlns:a16="http://schemas.microsoft.com/office/drawing/2014/main" val="20002"/>
                    </a:ext>
                  </a:extLst>
                </a:gridCol>
                <a:gridCol w="1333476">
                  <a:extLst>
                    <a:ext uri="{9D8B030D-6E8A-4147-A177-3AD203B41FA5}">
                      <a16:colId xmlns:a16="http://schemas.microsoft.com/office/drawing/2014/main" val="20003"/>
                    </a:ext>
                  </a:extLst>
                </a:gridCol>
                <a:gridCol w="883670">
                  <a:extLst>
                    <a:ext uri="{9D8B030D-6E8A-4147-A177-3AD203B41FA5}">
                      <a16:colId xmlns:a16="http://schemas.microsoft.com/office/drawing/2014/main" val="20004"/>
                    </a:ext>
                  </a:extLst>
                </a:gridCol>
              </a:tblGrid>
              <a:tr h="715696">
                <a:tc>
                  <a:txBody>
                    <a:bodyPr/>
                    <a:lstStyle/>
                    <a:p>
                      <a:endParaRPr lang="en-US" sz="800" b="0" dirty="0">
                        <a:latin typeface="Hind Vadodara"/>
                        <a:cs typeface="Arial" pitchFamily="34" charset="0"/>
                      </a:endParaRP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Hind Vadodara"/>
                          <a:cs typeface="Arial" pitchFamily="34" charset="0"/>
                        </a:rPr>
                        <a:t># of Enrolled Students</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Hind Vadodara"/>
                          <a:cs typeface="Arial" pitchFamily="34" charset="0"/>
                        </a:rPr>
                        <a:t>#</a:t>
                      </a:r>
                      <a:r>
                        <a:rPr lang="en-US" sz="1200" b="0" baseline="0" dirty="0">
                          <a:latin typeface="Hind Vadodara"/>
                          <a:cs typeface="Arial" pitchFamily="34" charset="0"/>
                        </a:rPr>
                        <a:t> of Students Identified as </a:t>
                      </a:r>
                      <a:r>
                        <a:rPr lang="en-US" sz="1200" b="1" baseline="0" dirty="0">
                          <a:solidFill>
                            <a:schemeClr val="accent6"/>
                          </a:solidFill>
                          <a:latin typeface="Hind Vadodara"/>
                          <a:cs typeface="Arial" pitchFamily="34" charset="0"/>
                        </a:rPr>
                        <a:t>Chronically Absent</a:t>
                      </a:r>
                      <a:endParaRPr lang="en-US" sz="1200" b="1" dirty="0">
                        <a:solidFill>
                          <a:schemeClr val="accent6"/>
                        </a:solidFill>
                        <a:latin typeface="Hind Vadodara"/>
                        <a:cs typeface="Arial" pitchFamily="34" charset="0"/>
                      </a:endParaRP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solidFill>
                            <a:schemeClr val="tx1"/>
                          </a:solidFill>
                          <a:latin typeface="Hind Vadodara"/>
                          <a:cs typeface="Arial" pitchFamily="34" charset="0"/>
                        </a:rPr>
                        <a:t>% of Students Within Ethnicity Identified as </a:t>
                      </a:r>
                      <a:r>
                        <a:rPr lang="en-US" sz="1200" b="1" dirty="0">
                          <a:solidFill>
                            <a:schemeClr val="accent6"/>
                          </a:solidFill>
                          <a:latin typeface="Hind Vadodara"/>
                          <a:cs typeface="Arial" pitchFamily="34" charset="0"/>
                        </a:rPr>
                        <a:t>Chronically Absent</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200" b="0" dirty="0">
                          <a:latin typeface="Hind Vadodara"/>
                          <a:cs typeface="Arial" pitchFamily="34" charset="0"/>
                        </a:rPr>
                        <a:t>Risk Index</a:t>
                      </a:r>
                    </a:p>
                  </a:txBody>
                  <a:tcPr marL="51435" marR="51435"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53511">
                <a:tc>
                  <a:txBody>
                    <a:bodyPr/>
                    <a:lstStyle/>
                    <a:p>
                      <a:r>
                        <a:rPr lang="en-US" sz="1200" b="0" dirty="0">
                          <a:latin typeface="Hind Vadodara"/>
                          <a:cs typeface="Arial" pitchFamily="34" charset="0"/>
                        </a:rPr>
                        <a:t>Native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53511">
                <a:tc>
                  <a:txBody>
                    <a:bodyPr/>
                    <a:lstStyle/>
                    <a:p>
                      <a:r>
                        <a:rPr lang="en-US" sz="1200" b="0" dirty="0">
                          <a:latin typeface="Hind Vadodara"/>
                          <a:cs typeface="Arial" pitchFamily="34" charset="0"/>
                        </a:rPr>
                        <a:t>Asian</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42.86%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69355">
                <a:tc>
                  <a:txBody>
                    <a:bodyPr/>
                    <a:lstStyle/>
                    <a:p>
                      <a:r>
                        <a:rPr lang="en-US" sz="1200" b="0">
                          <a:latin typeface="Hind Vadodara"/>
                          <a:cs typeface="Arial" pitchFamily="34" charset="0"/>
                        </a:rPr>
                        <a:t>Black</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83.08%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53511">
                <a:tc>
                  <a:txBody>
                    <a:bodyPr/>
                    <a:lstStyle/>
                    <a:p>
                      <a:r>
                        <a:rPr lang="en-US" sz="1200" b="0">
                          <a:latin typeface="Hind Vadodara"/>
                          <a:cs typeface="Arial" pitchFamily="34" charset="0"/>
                        </a:rPr>
                        <a:t>Latino</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135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75.56%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53511">
                <a:tc>
                  <a:txBody>
                    <a:bodyPr/>
                    <a:lstStyle/>
                    <a:p>
                      <a:r>
                        <a:rPr lang="en-US" sz="1200" b="0">
                          <a:latin typeface="Hind Vadodara"/>
                          <a:cs typeface="Arial" pitchFamily="34" charset="0"/>
                        </a:rPr>
                        <a:t>Pacific</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37.50%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53511">
                <a:tc>
                  <a:txBody>
                    <a:bodyPr/>
                    <a:lstStyle/>
                    <a:p>
                      <a:r>
                        <a:rPr lang="en-US" sz="1200" b="0">
                          <a:latin typeface="Hind Vadodara"/>
                          <a:cs typeface="Arial" pitchFamily="34" charset="0"/>
                        </a:rPr>
                        <a:t>White</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350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44.00%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53511">
                <a:tc>
                  <a:txBody>
                    <a:bodyPr/>
                    <a:lstStyle/>
                    <a:p>
                      <a:r>
                        <a:rPr lang="en-US" sz="1200" b="0">
                          <a:latin typeface="Hind Vadodara"/>
                          <a:cs typeface="Arial" pitchFamily="34" charset="0"/>
                        </a:rPr>
                        <a:t>Multi-racial</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a:solidFill>
                            <a:srgbClr val="000000"/>
                          </a:solidFill>
                          <a:effectLst/>
                          <a:latin typeface="Hind Vadodara"/>
                        </a:rPr>
                        <a:t>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0" i="0" u="none" strike="noStrike" dirty="0">
                          <a:solidFill>
                            <a:srgbClr val="000000"/>
                          </a:solidFill>
                          <a:effectLst/>
                          <a:latin typeface="Hind Vadodara"/>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Hind Vadodara"/>
                        </a:rPr>
                        <a:t>40.63%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ctr"/>
                      <a:r>
                        <a:rPr lang="en-US" sz="1200" b="0" i="0" u="none" strike="noStrike" dirty="0">
                          <a:solidFill>
                            <a:srgbClr val="000000"/>
                          </a:solidFill>
                          <a:effectLst/>
                          <a:latin typeface="Hind Vadodara"/>
                        </a:rPr>
                        <a:t>0.41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53511">
                <a:tc>
                  <a:txBody>
                    <a:bodyPr/>
                    <a:lstStyle/>
                    <a:p>
                      <a:r>
                        <a:rPr lang="en-US" sz="1200" b="0" dirty="0">
                          <a:latin typeface="Hind Vadodara"/>
                          <a:cs typeface="Arial" pitchFamily="34" charset="0"/>
                        </a:rPr>
                        <a:t>Totals:</a:t>
                      </a:r>
                    </a:p>
                  </a:txBody>
                  <a:tcPr marL="51435" marR="51435"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a:solidFill>
                            <a:srgbClr val="000000"/>
                          </a:solidFill>
                          <a:effectLst/>
                          <a:latin typeface="Hind Vadodara"/>
                        </a:rPr>
                        <a:t>641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200" b="0" i="0" u="none" strike="noStrike" dirty="0">
                          <a:solidFill>
                            <a:srgbClr val="000000"/>
                          </a:solidFill>
                          <a:effectLst/>
                          <a:latin typeface="Hind Vadodara"/>
                        </a:rPr>
                        <a:t>347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200" b="1" i="0" u="none" strike="noStrike" dirty="0">
                        <a:solidFill>
                          <a:schemeClr val="bg1"/>
                        </a:solidFill>
                        <a:effectLst/>
                        <a:latin typeface="Hind Vadodar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endParaRPr lang="en-US" sz="1200" b="0" i="0" u="none" strike="noStrike" dirty="0">
                        <a:solidFill>
                          <a:srgbClr val="000000"/>
                        </a:solidFill>
                        <a:effectLst/>
                        <a:latin typeface="Hind Vadodara"/>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0"/>
                  </a:ext>
                </a:extLst>
              </a:tr>
            </a:tbl>
          </a:graphicData>
        </a:graphic>
      </p:graphicFrame>
      <p:sp>
        <p:nvSpPr>
          <p:cNvPr id="8" name="Content Placeholder 7"/>
          <p:cNvSpPr>
            <a:spLocks noGrp="1"/>
          </p:cNvSpPr>
          <p:nvPr>
            <p:ph sz="half" idx="4294967295"/>
          </p:nvPr>
        </p:nvSpPr>
        <p:spPr>
          <a:xfrm>
            <a:off x="1767405" y="5208944"/>
            <a:ext cx="10054837" cy="2316839"/>
          </a:xfrm>
        </p:spPr>
        <p:txBody>
          <a:bodyPr>
            <a:noAutofit/>
          </a:bodyPr>
          <a:lstStyle/>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54 of the 65 Black students </a:t>
            </a:r>
            <a:r>
              <a:rPr lang="en-US" sz="2000" i="1" dirty="0">
                <a:solidFill>
                  <a:schemeClr val="bg1"/>
                </a:solidFill>
                <a:latin typeface="Poppins Medium"/>
                <a:cs typeface="Arial" pitchFamily="34" charset="0"/>
              </a:rPr>
              <a:t>are identified as chronically absent, so </a:t>
            </a:r>
            <a:r>
              <a:rPr lang="en-US" sz="2000" i="1" dirty="0">
                <a:solidFill>
                  <a:schemeClr val="accent4">
                    <a:lumMod val="40000"/>
                    <a:lumOff val="60000"/>
                  </a:schemeClr>
                </a:solidFill>
                <a:latin typeface="Poppins Medium"/>
                <a:cs typeface="Arial" pitchFamily="34" charset="0"/>
              </a:rPr>
              <a:t>83.08</a:t>
            </a:r>
            <a:r>
              <a:rPr lang="en-US" sz="2000" b="1" i="1" dirty="0">
                <a:solidFill>
                  <a:schemeClr val="accent4">
                    <a:lumMod val="40000"/>
                    <a:lumOff val="60000"/>
                  </a:schemeClr>
                </a:solidFill>
                <a:latin typeface="Poppins Medium"/>
                <a:cs typeface="Arial" pitchFamily="34" charset="0"/>
              </a:rPr>
              <a:t>%</a:t>
            </a:r>
            <a:r>
              <a:rPr lang="en-US" sz="2000"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of the Black students are missing significant instructional time. </a:t>
            </a:r>
          </a:p>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102 of the 135</a:t>
            </a:r>
            <a:r>
              <a:rPr lang="en-US" sz="2000" b="1" i="1" dirty="0">
                <a:solidFill>
                  <a:schemeClr val="accent4">
                    <a:lumMod val="60000"/>
                    <a:lumOff val="40000"/>
                  </a:schemeClr>
                </a:solidFill>
                <a:latin typeface="Poppins Medium"/>
                <a:cs typeface="Arial" pitchFamily="34" charset="0"/>
              </a:rPr>
              <a:t>  </a:t>
            </a:r>
            <a:r>
              <a:rPr lang="en-US" sz="2000" i="1" dirty="0">
                <a:solidFill>
                  <a:schemeClr val="accent4">
                    <a:lumMod val="60000"/>
                    <a:lumOff val="40000"/>
                  </a:schemeClr>
                </a:solidFill>
                <a:latin typeface="Poppins Medium"/>
                <a:cs typeface="Arial" pitchFamily="34" charset="0"/>
              </a:rPr>
              <a:t>Latino students </a:t>
            </a:r>
            <a:r>
              <a:rPr lang="en-US" sz="2000" i="1" dirty="0">
                <a:solidFill>
                  <a:schemeClr val="bg1"/>
                </a:solidFill>
                <a:latin typeface="Poppins Medium"/>
                <a:cs typeface="Arial" pitchFamily="34" charset="0"/>
              </a:rPr>
              <a:t>are identified as chronically absent, so </a:t>
            </a:r>
            <a:r>
              <a:rPr lang="en-US" sz="2000" i="1" dirty="0">
                <a:solidFill>
                  <a:schemeClr val="accent4">
                    <a:lumMod val="60000"/>
                    <a:lumOff val="40000"/>
                  </a:schemeClr>
                </a:solidFill>
                <a:latin typeface="Poppins Medium"/>
                <a:cs typeface="Arial" pitchFamily="34" charset="0"/>
              </a:rPr>
              <a:t>76%</a:t>
            </a:r>
            <a:r>
              <a:rPr lang="en-US" sz="2000" i="1" dirty="0">
                <a:solidFill>
                  <a:schemeClr val="bg1"/>
                </a:solidFill>
                <a:latin typeface="Poppins Medium"/>
                <a:cs typeface="Arial" pitchFamily="34" charset="0"/>
              </a:rPr>
              <a:t> of the Latino students are missing significant instructional time.</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93997" y="1965030"/>
            <a:ext cx="4981570" cy="30879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Rectangle: Rounded Corners 11"/>
          <p:cNvSpPr/>
          <p:nvPr/>
        </p:nvSpPr>
        <p:spPr>
          <a:xfrm>
            <a:off x="1767405" y="3470429"/>
            <a:ext cx="3630574" cy="2735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p:cNvSpPr/>
          <p:nvPr/>
        </p:nvSpPr>
        <p:spPr>
          <a:xfrm>
            <a:off x="1767405" y="3771558"/>
            <a:ext cx="3611619" cy="2445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 name="Rectangle 1">
            <a:extLst>
              <a:ext uri="{FF2B5EF4-FFF2-40B4-BE49-F238E27FC236}">
                <a16:creationId xmlns:a16="http://schemas.microsoft.com/office/drawing/2014/main" id="{507794A2-0DA2-654B-850C-BE504EFD7457}"/>
              </a:ext>
            </a:extLst>
          </p:cNvPr>
          <p:cNvSpPr/>
          <p:nvPr/>
        </p:nvSpPr>
        <p:spPr bwMode="auto">
          <a:xfrm>
            <a:off x="6893997" y="1982073"/>
            <a:ext cx="2835221" cy="3498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A791"/>
                </a:solidFill>
                <a:effectLst/>
                <a:uLnTx/>
                <a:uFillTx/>
                <a:latin typeface="Times New Roman" pitchFamily="-108" charset="0"/>
                <a:ea typeface="+mn-ea"/>
                <a:cs typeface="+mn-cs"/>
              </a:rPr>
              <a:t>Chronic Absenteeism Risk Index</a:t>
            </a:r>
          </a:p>
        </p:txBody>
      </p:sp>
      <p:grpSp>
        <p:nvGrpSpPr>
          <p:cNvPr id="10" name="Group 9">
            <a:extLst>
              <a:ext uri="{FF2B5EF4-FFF2-40B4-BE49-F238E27FC236}">
                <a16:creationId xmlns:a16="http://schemas.microsoft.com/office/drawing/2014/main" id="{632FF0E8-0F3B-0444-9783-5A2C99DE5779}"/>
              </a:ext>
            </a:extLst>
          </p:cNvPr>
          <p:cNvGrpSpPr/>
          <p:nvPr/>
        </p:nvGrpSpPr>
        <p:grpSpPr>
          <a:xfrm>
            <a:off x="9177161" y="168494"/>
            <a:ext cx="2698406" cy="1619043"/>
            <a:chOff x="9028" y="327514"/>
            <a:chExt cx="2698406" cy="1619043"/>
          </a:xfrm>
          <a:scene3d>
            <a:camera prst="orthographicFront"/>
            <a:lightRig rig="flat" dir="t"/>
          </a:scene3d>
        </p:grpSpPr>
        <p:sp>
          <p:nvSpPr>
            <p:cNvPr id="11" name="Rounded Rectangle 10">
              <a:extLst>
                <a:ext uri="{FF2B5EF4-FFF2-40B4-BE49-F238E27FC236}">
                  <a16:creationId xmlns:a16="http://schemas.microsoft.com/office/drawing/2014/main" id="{EF58406A-E8CF-284F-A1B0-46D2F51767FF}"/>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4" name="Rounded Rectangle 4">
              <a:extLst>
                <a:ext uri="{FF2B5EF4-FFF2-40B4-BE49-F238E27FC236}">
                  <a16:creationId xmlns:a16="http://schemas.microsoft.com/office/drawing/2014/main" id="{617FA044-6E56-0547-9936-F016ACCCFB24}"/>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Are racial groups chronically absent at the same rate?</a:t>
              </a:r>
            </a:p>
          </p:txBody>
        </p:sp>
      </p:grpSp>
    </p:spTree>
    <p:extLst>
      <p:ext uri="{BB962C8B-B14F-4D97-AF65-F5344CB8AC3E}">
        <p14:creationId xmlns:p14="http://schemas.microsoft.com/office/powerpoint/2010/main" val="225460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2" grpId="1" animBg="1"/>
      <p:bldP spid="13"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1C4C2876-230E-3148-A4A4-1BAC895AE36F}"/>
              </a:ext>
            </a:extLst>
          </p:cNvPr>
          <p:cNvGraphicFramePr>
            <a:graphicFrameLocks noGrp="1"/>
          </p:cNvGraphicFramePr>
          <p:nvPr/>
        </p:nvGraphicFramePr>
        <p:xfrm>
          <a:off x="369757" y="1982073"/>
          <a:ext cx="5987740" cy="2484120"/>
        </p:xfrm>
        <a:graphic>
          <a:graphicData uri="http://schemas.openxmlformats.org/drawingml/2006/table">
            <a:tbl>
              <a:tblPr firstRow="1" bandRow="1">
                <a:tableStyleId>{5940675A-B579-460E-94D1-54222C63F5DA}</a:tableStyleId>
              </a:tblPr>
              <a:tblGrid>
                <a:gridCol w="1197548">
                  <a:extLst>
                    <a:ext uri="{9D8B030D-6E8A-4147-A177-3AD203B41FA5}">
                      <a16:colId xmlns:a16="http://schemas.microsoft.com/office/drawing/2014/main" val="3092628590"/>
                    </a:ext>
                  </a:extLst>
                </a:gridCol>
                <a:gridCol w="1197548">
                  <a:extLst>
                    <a:ext uri="{9D8B030D-6E8A-4147-A177-3AD203B41FA5}">
                      <a16:colId xmlns:a16="http://schemas.microsoft.com/office/drawing/2014/main" val="3684411419"/>
                    </a:ext>
                  </a:extLst>
                </a:gridCol>
                <a:gridCol w="1197548">
                  <a:extLst>
                    <a:ext uri="{9D8B030D-6E8A-4147-A177-3AD203B41FA5}">
                      <a16:colId xmlns:a16="http://schemas.microsoft.com/office/drawing/2014/main" val="1613597847"/>
                    </a:ext>
                  </a:extLst>
                </a:gridCol>
                <a:gridCol w="1197548">
                  <a:extLst>
                    <a:ext uri="{9D8B030D-6E8A-4147-A177-3AD203B41FA5}">
                      <a16:colId xmlns:a16="http://schemas.microsoft.com/office/drawing/2014/main" val="2659658849"/>
                    </a:ext>
                  </a:extLst>
                </a:gridCol>
                <a:gridCol w="1197548">
                  <a:extLst>
                    <a:ext uri="{9D8B030D-6E8A-4147-A177-3AD203B41FA5}">
                      <a16:colId xmlns:a16="http://schemas.microsoft.com/office/drawing/2014/main" val="2406188299"/>
                    </a:ext>
                  </a:extLst>
                </a:gridCol>
              </a:tblGrid>
              <a:tr h="370840">
                <a:tc>
                  <a:txBody>
                    <a:bodyPr/>
                    <a:lstStyle/>
                    <a:p>
                      <a:endParaRPr lang="en-US" sz="1400" b="1"/>
                    </a:p>
                  </a:txBody>
                  <a:tcPr>
                    <a:solidFill>
                      <a:schemeClr val="bg1"/>
                    </a:solidFill>
                  </a:tcPr>
                </a:tc>
                <a:tc>
                  <a:txBody>
                    <a:bodyPr/>
                    <a:lstStyle/>
                    <a:p>
                      <a:r>
                        <a:rPr lang="en-US" sz="1400" b="1" dirty="0"/>
                        <a:t># of Enrolled Students</a:t>
                      </a:r>
                    </a:p>
                  </a:txBody>
                  <a:tcPr>
                    <a:solidFill>
                      <a:schemeClr val="bg1"/>
                    </a:solidFill>
                  </a:tcPr>
                </a:tc>
                <a:tc>
                  <a:txBody>
                    <a:bodyPr/>
                    <a:lstStyle/>
                    <a:p>
                      <a:r>
                        <a:rPr lang="en-US" sz="1400" b="1" dirty="0"/>
                        <a:t># of Students with Referrals</a:t>
                      </a:r>
                    </a:p>
                  </a:txBody>
                  <a:tcPr>
                    <a:solidFill>
                      <a:schemeClr val="bg1"/>
                    </a:solidFill>
                  </a:tcPr>
                </a:tc>
                <a:tc>
                  <a:txBody>
                    <a:bodyPr/>
                    <a:lstStyle/>
                    <a:p>
                      <a:r>
                        <a:rPr lang="en-US" sz="1400" b="1" dirty="0"/>
                        <a:t>% of Students within Disability with Referrals </a:t>
                      </a:r>
                    </a:p>
                  </a:txBody>
                  <a:tcPr>
                    <a:solidFill>
                      <a:schemeClr val="bg1"/>
                    </a:solidFill>
                  </a:tcPr>
                </a:tc>
                <a:tc>
                  <a:txBody>
                    <a:bodyPr/>
                    <a:lstStyle/>
                    <a:p>
                      <a:r>
                        <a:rPr lang="en-US" sz="1400" b="1" dirty="0"/>
                        <a:t>Risk Index</a:t>
                      </a:r>
                    </a:p>
                  </a:txBody>
                  <a:tcPr>
                    <a:solidFill>
                      <a:schemeClr val="bg1"/>
                    </a:solidFill>
                  </a:tcPr>
                </a:tc>
                <a:extLst>
                  <a:ext uri="{0D108BD9-81ED-4DB2-BD59-A6C34878D82A}">
                    <a16:rowId xmlns:a16="http://schemas.microsoft.com/office/drawing/2014/main" val="3443091069"/>
                  </a:ext>
                </a:extLst>
              </a:tr>
              <a:tr h="370840">
                <a:tc>
                  <a:txBody>
                    <a:bodyPr/>
                    <a:lstStyle/>
                    <a:p>
                      <a:r>
                        <a:rPr lang="en-US" sz="1400" b="0" dirty="0"/>
                        <a:t>IEP</a:t>
                      </a:r>
                    </a:p>
                  </a:txBody>
                  <a:tcPr>
                    <a:solidFill>
                      <a:schemeClr val="bg1"/>
                    </a:solidFill>
                  </a:tcPr>
                </a:tc>
                <a:tc>
                  <a:txBody>
                    <a:bodyPr/>
                    <a:lstStyle/>
                    <a:p>
                      <a:r>
                        <a:rPr lang="en-US" sz="1400" b="0" dirty="0"/>
                        <a:t>45</a:t>
                      </a:r>
                    </a:p>
                  </a:txBody>
                  <a:tcPr>
                    <a:solidFill>
                      <a:schemeClr val="bg1"/>
                    </a:solidFill>
                  </a:tcPr>
                </a:tc>
                <a:tc>
                  <a:txBody>
                    <a:bodyPr/>
                    <a:lstStyle/>
                    <a:p>
                      <a:r>
                        <a:rPr lang="en-US" sz="1400" b="0" dirty="0"/>
                        <a:t>17</a:t>
                      </a:r>
                    </a:p>
                  </a:txBody>
                  <a:tcPr>
                    <a:solidFill>
                      <a:schemeClr val="bg1"/>
                    </a:solidFill>
                  </a:tcPr>
                </a:tc>
                <a:tc>
                  <a:txBody>
                    <a:bodyPr/>
                    <a:lstStyle/>
                    <a:p>
                      <a:r>
                        <a:rPr lang="en-US" sz="1400" b="0" dirty="0"/>
                        <a:t>38%</a:t>
                      </a:r>
                    </a:p>
                  </a:txBody>
                  <a:tcPr>
                    <a:solidFill>
                      <a:schemeClr val="bg1"/>
                    </a:solidFill>
                  </a:tcPr>
                </a:tc>
                <a:tc>
                  <a:txBody>
                    <a:bodyPr/>
                    <a:lstStyle/>
                    <a:p>
                      <a:r>
                        <a:rPr lang="en-US" sz="1400" b="0" dirty="0"/>
                        <a:t>0.38</a:t>
                      </a:r>
                    </a:p>
                  </a:txBody>
                  <a:tcPr>
                    <a:solidFill>
                      <a:schemeClr val="bg1"/>
                    </a:solidFill>
                  </a:tcPr>
                </a:tc>
                <a:extLst>
                  <a:ext uri="{0D108BD9-81ED-4DB2-BD59-A6C34878D82A}">
                    <a16:rowId xmlns:a16="http://schemas.microsoft.com/office/drawing/2014/main" val="1040802123"/>
                  </a:ext>
                </a:extLst>
              </a:tr>
              <a:tr h="370840">
                <a:tc>
                  <a:txBody>
                    <a:bodyPr/>
                    <a:lstStyle/>
                    <a:p>
                      <a:r>
                        <a:rPr lang="en-US" sz="1400" b="0" dirty="0"/>
                        <a:t>504</a:t>
                      </a:r>
                    </a:p>
                  </a:txBody>
                  <a:tcPr>
                    <a:solidFill>
                      <a:schemeClr val="bg1"/>
                    </a:solidFill>
                  </a:tcPr>
                </a:tc>
                <a:tc>
                  <a:txBody>
                    <a:bodyPr/>
                    <a:lstStyle/>
                    <a:p>
                      <a:r>
                        <a:rPr lang="en-US" sz="1400" b="0" dirty="0"/>
                        <a:t>25</a:t>
                      </a:r>
                    </a:p>
                  </a:txBody>
                  <a:tcPr>
                    <a:solidFill>
                      <a:schemeClr val="bg1"/>
                    </a:solidFill>
                  </a:tcPr>
                </a:tc>
                <a:tc>
                  <a:txBody>
                    <a:bodyPr/>
                    <a:lstStyle/>
                    <a:p>
                      <a:r>
                        <a:rPr lang="en-US" sz="1400" b="0" dirty="0"/>
                        <a:t>6</a:t>
                      </a:r>
                    </a:p>
                  </a:txBody>
                  <a:tcPr>
                    <a:solidFill>
                      <a:schemeClr val="bg1"/>
                    </a:solidFill>
                  </a:tcPr>
                </a:tc>
                <a:tc>
                  <a:txBody>
                    <a:bodyPr/>
                    <a:lstStyle/>
                    <a:p>
                      <a:r>
                        <a:rPr lang="en-US" sz="1400" b="0" dirty="0"/>
                        <a:t>24%</a:t>
                      </a:r>
                    </a:p>
                  </a:txBody>
                  <a:tcPr>
                    <a:solidFill>
                      <a:schemeClr val="bg1"/>
                    </a:solidFill>
                  </a:tcPr>
                </a:tc>
                <a:tc>
                  <a:txBody>
                    <a:bodyPr/>
                    <a:lstStyle/>
                    <a:p>
                      <a:r>
                        <a:rPr lang="en-US" sz="1400" b="0" dirty="0"/>
                        <a:t>0.24</a:t>
                      </a:r>
                    </a:p>
                  </a:txBody>
                  <a:tcPr>
                    <a:solidFill>
                      <a:schemeClr val="bg1"/>
                    </a:solidFill>
                  </a:tcPr>
                </a:tc>
                <a:extLst>
                  <a:ext uri="{0D108BD9-81ED-4DB2-BD59-A6C34878D82A}">
                    <a16:rowId xmlns:a16="http://schemas.microsoft.com/office/drawing/2014/main" val="3936148143"/>
                  </a:ext>
                </a:extLst>
              </a:tr>
              <a:tr h="370840">
                <a:tc>
                  <a:txBody>
                    <a:bodyPr/>
                    <a:lstStyle/>
                    <a:p>
                      <a:r>
                        <a:rPr lang="en-US" sz="1400" b="0" dirty="0"/>
                        <a:t>None</a:t>
                      </a:r>
                    </a:p>
                  </a:txBody>
                  <a:tcPr>
                    <a:solidFill>
                      <a:schemeClr val="bg1"/>
                    </a:solidFill>
                  </a:tcPr>
                </a:tc>
                <a:tc>
                  <a:txBody>
                    <a:bodyPr/>
                    <a:lstStyle/>
                    <a:p>
                      <a:r>
                        <a:rPr lang="en-US" sz="1400" b="0" dirty="0"/>
                        <a:t>300</a:t>
                      </a:r>
                    </a:p>
                  </a:txBody>
                  <a:tcPr>
                    <a:solidFill>
                      <a:schemeClr val="bg1"/>
                    </a:solidFill>
                  </a:tcPr>
                </a:tc>
                <a:tc>
                  <a:txBody>
                    <a:bodyPr/>
                    <a:lstStyle/>
                    <a:p>
                      <a:r>
                        <a:rPr lang="en-US" sz="1400" b="0" dirty="0"/>
                        <a:t>63</a:t>
                      </a:r>
                    </a:p>
                  </a:txBody>
                  <a:tcPr>
                    <a:solidFill>
                      <a:schemeClr val="bg1"/>
                    </a:solidFill>
                  </a:tcPr>
                </a:tc>
                <a:tc>
                  <a:txBody>
                    <a:bodyPr/>
                    <a:lstStyle/>
                    <a:p>
                      <a:r>
                        <a:rPr lang="en-US" sz="1400" b="0" dirty="0"/>
                        <a:t>21%</a:t>
                      </a:r>
                    </a:p>
                  </a:txBody>
                  <a:tcPr>
                    <a:solidFill>
                      <a:schemeClr val="bg1"/>
                    </a:solidFill>
                  </a:tcPr>
                </a:tc>
                <a:tc>
                  <a:txBody>
                    <a:bodyPr/>
                    <a:lstStyle/>
                    <a:p>
                      <a:r>
                        <a:rPr lang="en-US" sz="1400" b="0" dirty="0"/>
                        <a:t>0.21</a:t>
                      </a:r>
                    </a:p>
                  </a:txBody>
                  <a:tcPr>
                    <a:solidFill>
                      <a:schemeClr val="bg1"/>
                    </a:solidFill>
                  </a:tcPr>
                </a:tc>
                <a:extLst>
                  <a:ext uri="{0D108BD9-81ED-4DB2-BD59-A6C34878D82A}">
                    <a16:rowId xmlns:a16="http://schemas.microsoft.com/office/drawing/2014/main" val="3171002067"/>
                  </a:ext>
                </a:extLst>
              </a:tr>
            </a:tbl>
          </a:graphicData>
        </a:graphic>
      </p:graphicFrame>
      <p:sp>
        <p:nvSpPr>
          <p:cNvPr id="15" name="Title 3">
            <a:extLst>
              <a:ext uri="{FF2B5EF4-FFF2-40B4-BE49-F238E27FC236}">
                <a16:creationId xmlns:a16="http://schemas.microsoft.com/office/drawing/2014/main" id="{9A7E4629-E860-8046-B5D2-4731F574B1F8}"/>
              </a:ext>
            </a:extLst>
          </p:cNvPr>
          <p:cNvSpPr>
            <a:spLocks noGrp="1"/>
          </p:cNvSpPr>
          <p:nvPr>
            <p:ph type="title" idx="4294967295"/>
          </p:nvPr>
        </p:nvSpPr>
        <p:spPr>
          <a:xfrm>
            <a:off x="417178" y="428863"/>
            <a:ext cx="9378950" cy="846138"/>
          </a:xfrm>
          <a:noFill/>
        </p:spPr>
        <p:txBody>
          <a:bodyPr/>
          <a:lstStyle/>
          <a:p>
            <a:r>
              <a:rPr lang="en-US" sz="3800" dirty="0">
                <a:latin typeface="Poppins Medium"/>
              </a:rPr>
              <a:t>EXAMPLE 3: ODRS</a:t>
            </a:r>
            <a:endParaRPr lang="en-US" sz="3800" dirty="0">
              <a:solidFill>
                <a:schemeClr val="bg1"/>
              </a:solidFill>
              <a:latin typeface="Poppins Medium"/>
            </a:endParaRPr>
          </a:p>
        </p:txBody>
      </p:sp>
      <p:sp>
        <p:nvSpPr>
          <p:cNvPr id="8" name="Content Placeholder 7"/>
          <p:cNvSpPr>
            <a:spLocks noGrp="1"/>
          </p:cNvSpPr>
          <p:nvPr>
            <p:ph sz="half" idx="4294967295"/>
          </p:nvPr>
        </p:nvSpPr>
        <p:spPr>
          <a:xfrm>
            <a:off x="0" y="5208588"/>
            <a:ext cx="11452225" cy="2317750"/>
          </a:xfrm>
        </p:spPr>
        <p:txBody>
          <a:bodyPr>
            <a:noAutofit/>
          </a:bodyPr>
          <a:lstStyle/>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17 of the 45 students </a:t>
            </a:r>
            <a:r>
              <a:rPr lang="en-US" sz="2000" i="1" dirty="0">
                <a:solidFill>
                  <a:schemeClr val="bg1"/>
                </a:solidFill>
                <a:latin typeface="Poppins Medium"/>
                <a:cs typeface="Arial" pitchFamily="34" charset="0"/>
              </a:rPr>
              <a:t>with IEPs have a discipline referral, so </a:t>
            </a:r>
            <a:r>
              <a:rPr lang="en-US" sz="2000" i="1" dirty="0">
                <a:solidFill>
                  <a:schemeClr val="accent4">
                    <a:lumMod val="40000"/>
                    <a:lumOff val="60000"/>
                  </a:schemeClr>
                </a:solidFill>
                <a:latin typeface="Poppins Medium"/>
                <a:cs typeface="Arial" pitchFamily="34" charset="0"/>
              </a:rPr>
              <a:t>38</a:t>
            </a:r>
            <a:r>
              <a:rPr lang="en-US" sz="2000" b="1" i="1" dirty="0">
                <a:solidFill>
                  <a:schemeClr val="accent4">
                    <a:lumMod val="40000"/>
                    <a:lumOff val="60000"/>
                  </a:schemeClr>
                </a:solidFill>
                <a:latin typeface="Poppins Medium"/>
                <a:cs typeface="Arial" pitchFamily="34" charset="0"/>
              </a:rPr>
              <a:t>%</a:t>
            </a:r>
            <a:r>
              <a:rPr lang="en-US" sz="2000"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of students with IEPs have a referral. </a:t>
            </a:r>
          </a:p>
          <a:p>
            <a:pPr marL="296466" indent="-128588">
              <a:spcAft>
                <a:spcPts val="1350"/>
              </a:spcAft>
              <a:buFont typeface="Arial" pitchFamily="34" charset="0"/>
              <a:buChar char="•"/>
            </a:pPr>
            <a:r>
              <a:rPr lang="en-US" sz="2000" i="1" dirty="0">
                <a:solidFill>
                  <a:schemeClr val="accent4">
                    <a:lumMod val="60000"/>
                    <a:lumOff val="40000"/>
                  </a:schemeClr>
                </a:solidFill>
                <a:latin typeface="Poppins Medium"/>
                <a:cs typeface="Arial" pitchFamily="34" charset="0"/>
              </a:rPr>
              <a:t>63 of the </a:t>
            </a:r>
            <a:r>
              <a:rPr lang="en-US" sz="2000" i="1" dirty="0">
                <a:solidFill>
                  <a:schemeClr val="accent4">
                    <a:lumMod val="40000"/>
                    <a:lumOff val="60000"/>
                  </a:schemeClr>
                </a:solidFill>
                <a:latin typeface="Poppins Medium"/>
                <a:cs typeface="Arial" pitchFamily="34" charset="0"/>
              </a:rPr>
              <a:t>300</a:t>
            </a:r>
            <a:r>
              <a:rPr lang="en-US" sz="2000" b="1"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students without a disability have a discipline referral, so </a:t>
            </a:r>
            <a:r>
              <a:rPr lang="en-US" sz="2000" i="1" dirty="0">
                <a:solidFill>
                  <a:schemeClr val="accent4">
                    <a:lumMod val="60000"/>
                    <a:lumOff val="40000"/>
                  </a:schemeClr>
                </a:solidFill>
                <a:latin typeface="Poppins Medium"/>
                <a:cs typeface="Arial" pitchFamily="34" charset="0"/>
              </a:rPr>
              <a:t>21% </a:t>
            </a:r>
            <a:r>
              <a:rPr lang="en-US" sz="2000" i="1" dirty="0">
                <a:solidFill>
                  <a:schemeClr val="bg1"/>
                </a:solidFill>
                <a:latin typeface="Poppins Medium"/>
                <a:cs typeface="Arial" pitchFamily="34" charset="0"/>
              </a:rPr>
              <a:t>of the students without a disability have a referral.</a:t>
            </a:r>
          </a:p>
        </p:txBody>
      </p:sp>
      <p:sp>
        <p:nvSpPr>
          <p:cNvPr id="12" name="Rectangle: Rounded Corners 11"/>
          <p:cNvSpPr/>
          <p:nvPr/>
        </p:nvSpPr>
        <p:spPr>
          <a:xfrm>
            <a:off x="1548340" y="3372198"/>
            <a:ext cx="3630574" cy="2735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p:cNvSpPr/>
          <p:nvPr/>
        </p:nvSpPr>
        <p:spPr>
          <a:xfrm>
            <a:off x="1548340" y="4130278"/>
            <a:ext cx="3611619" cy="2445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6" name="Group 15">
            <a:extLst>
              <a:ext uri="{FF2B5EF4-FFF2-40B4-BE49-F238E27FC236}">
                <a16:creationId xmlns:a16="http://schemas.microsoft.com/office/drawing/2014/main" id="{CAF45E67-1AD0-844A-8A41-FEEE9952EC5E}"/>
              </a:ext>
            </a:extLst>
          </p:cNvPr>
          <p:cNvGrpSpPr/>
          <p:nvPr/>
        </p:nvGrpSpPr>
        <p:grpSpPr>
          <a:xfrm>
            <a:off x="9123836" y="80741"/>
            <a:ext cx="2698406" cy="1619043"/>
            <a:chOff x="9028" y="327514"/>
            <a:chExt cx="2698406" cy="1619043"/>
          </a:xfrm>
          <a:scene3d>
            <a:camera prst="orthographicFront"/>
            <a:lightRig rig="flat" dir="t"/>
          </a:scene3d>
        </p:grpSpPr>
        <p:sp>
          <p:nvSpPr>
            <p:cNvPr id="17" name="Rounded Rectangle 16">
              <a:extLst>
                <a:ext uri="{FF2B5EF4-FFF2-40B4-BE49-F238E27FC236}">
                  <a16:creationId xmlns:a16="http://schemas.microsoft.com/office/drawing/2014/main" id="{2919B33A-1CF2-9A44-B0ED-576E4EF7FF36}"/>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8" name="Rounded Rectangle 4">
              <a:extLst>
                <a:ext uri="{FF2B5EF4-FFF2-40B4-BE49-F238E27FC236}">
                  <a16:creationId xmlns:a16="http://schemas.microsoft.com/office/drawing/2014/main" id="{B7DE8C9F-8F4D-DA49-85F3-2FC56B110D8C}"/>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Are students with disabilities being referred at the same rate?</a:t>
              </a:r>
            </a:p>
          </p:txBody>
        </p:sp>
      </p:grpSp>
      <p:pic>
        <p:nvPicPr>
          <p:cNvPr id="4" name="Picture 3">
            <a:extLst>
              <a:ext uri="{FF2B5EF4-FFF2-40B4-BE49-F238E27FC236}">
                <a16:creationId xmlns:a16="http://schemas.microsoft.com/office/drawing/2014/main" id="{21618F5D-D551-3248-A446-B4C9F4BDE3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578" y="1886721"/>
            <a:ext cx="4953312" cy="3224049"/>
          </a:xfrm>
          <a:prstGeom prst="rect">
            <a:avLst/>
          </a:prstGeom>
        </p:spPr>
      </p:pic>
    </p:spTree>
    <p:extLst>
      <p:ext uri="{BB962C8B-B14F-4D97-AF65-F5344CB8AC3E}">
        <p14:creationId xmlns:p14="http://schemas.microsoft.com/office/powerpoint/2010/main" val="26468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2" grpId="1"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7212-29AE-4F6F-84CE-332096952654}"/>
              </a:ext>
            </a:extLst>
          </p:cNvPr>
          <p:cNvSpPr>
            <a:spLocks noGrp="1"/>
          </p:cNvSpPr>
          <p:nvPr>
            <p:ph type="title"/>
          </p:nvPr>
        </p:nvSpPr>
        <p:spPr>
          <a:xfrm>
            <a:off x="180302" y="218551"/>
            <a:ext cx="11632179" cy="845600"/>
          </a:xfrm>
        </p:spPr>
        <p:txBody>
          <a:bodyPr/>
          <a:lstStyle/>
          <a:p>
            <a:r>
              <a:rPr lang="en-US" dirty="0"/>
              <a:t>SHARING: </a:t>
            </a:r>
            <a:r>
              <a:rPr lang="en-US" dirty="0">
                <a:latin typeface="Poppins Light" panose="020B0502040204020203" pitchFamily="2" charset="0"/>
                <a:cs typeface="Poppins Light" panose="020B0502040204020203" pitchFamily="2" charset="0"/>
              </a:rPr>
              <a:t>How do you acknowledge students and staff for using school-wide expectations</a:t>
            </a:r>
          </a:p>
        </p:txBody>
      </p:sp>
      <p:sp>
        <p:nvSpPr>
          <p:cNvPr id="3" name="Subtitle 2">
            <a:extLst>
              <a:ext uri="{FF2B5EF4-FFF2-40B4-BE49-F238E27FC236}">
                <a16:creationId xmlns:a16="http://schemas.microsoft.com/office/drawing/2014/main" id="{1EA8CC21-0D4D-439E-B62C-3D1DA8E8573E}"/>
              </a:ext>
            </a:extLst>
          </p:cNvPr>
          <p:cNvSpPr>
            <a:spLocks noGrp="1"/>
          </p:cNvSpPr>
          <p:nvPr>
            <p:ph type="body" idx="4294967295"/>
          </p:nvPr>
        </p:nvSpPr>
        <p:spPr>
          <a:xfrm>
            <a:off x="460665" y="1894806"/>
            <a:ext cx="5809538" cy="3698509"/>
          </a:xfrm>
          <a:ln>
            <a:solidFill>
              <a:schemeClr val="bg1"/>
            </a:solidFill>
          </a:ln>
        </p:spPr>
        <p:txBody>
          <a:bodyPr spcFirstLastPara="1" wrap="square" lIns="0" tIns="91425" rIns="91425" bIns="91425" anchor="t" anchorCtr="0">
            <a:noAutofit/>
          </a:bodyPr>
          <a:lstStyle/>
          <a:p>
            <a:pPr marL="608965" indent="-397510"/>
            <a:r>
              <a:rPr lang="en-US" sz="2400" dirty="0"/>
              <a:t>How do you acknowledge your students/adults?</a:t>
            </a:r>
            <a:br>
              <a:rPr lang="en-US" sz="2400" dirty="0"/>
            </a:br>
            <a:endParaRPr lang="en-US" sz="2400" dirty="0"/>
          </a:p>
          <a:p>
            <a:pPr marL="608965" indent="-397510"/>
            <a:r>
              <a:rPr lang="en-US" sz="2400" dirty="0"/>
              <a:t>How were students involved in identifying acknowledgments?</a:t>
            </a:r>
            <a:br>
              <a:rPr lang="en-US" sz="2400" dirty="0"/>
            </a:br>
            <a:endParaRPr lang="en-US" sz="2400" dirty="0"/>
          </a:p>
          <a:p>
            <a:pPr marL="608965" indent="-397510"/>
            <a:r>
              <a:rPr lang="en-US" sz="2400" dirty="0"/>
              <a:t>What is going well this year? </a:t>
            </a:r>
            <a:br>
              <a:rPr lang="en-US" sz="2400" dirty="0"/>
            </a:br>
            <a:endParaRPr lang="en-US" sz="2400" dirty="0"/>
          </a:p>
          <a:p>
            <a:pPr marL="608965" indent="-397510"/>
            <a:r>
              <a:rPr lang="en-US" sz="2400" dirty="0"/>
              <a:t>What might you change for next year?</a:t>
            </a:r>
          </a:p>
        </p:txBody>
      </p:sp>
      <p:pic>
        <p:nvPicPr>
          <p:cNvPr id="1026" name="Picture 2">
            <a:extLst>
              <a:ext uri="{FF2B5EF4-FFF2-40B4-BE49-F238E27FC236}">
                <a16:creationId xmlns:a16="http://schemas.microsoft.com/office/drawing/2014/main" id="{FD8ED172-0CC8-E242-0E22-FB8F976A526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9207" y="4547181"/>
            <a:ext cx="2238808" cy="2092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EFF124-27F0-B647-6C73-094DB4FE4D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84831" y="1608929"/>
            <a:ext cx="2426368" cy="27099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sign with lobster on it&#10;&#10;Description automatically generated">
            <a:extLst>
              <a:ext uri="{FF2B5EF4-FFF2-40B4-BE49-F238E27FC236}">
                <a16:creationId xmlns:a16="http://schemas.microsoft.com/office/drawing/2014/main" id="{C785AD4C-BAB0-9EDA-B714-63115D0823F0}"/>
              </a:ext>
            </a:extLst>
          </p:cNvPr>
          <p:cNvPicPr>
            <a:picLocks noChangeAspect="1"/>
          </p:cNvPicPr>
          <p:nvPr/>
        </p:nvPicPr>
        <p:blipFill rotWithShape="1">
          <a:blip r:embed="rId4"/>
          <a:srcRect l="10474" b="7924"/>
          <a:stretch/>
        </p:blipFill>
        <p:spPr>
          <a:xfrm rot="5400000">
            <a:off x="9749330" y="2255747"/>
            <a:ext cx="2614024" cy="1512277"/>
          </a:xfrm>
          <a:prstGeom prst="rect">
            <a:avLst/>
          </a:prstGeom>
          <a:ln w="38100">
            <a:solidFill>
              <a:schemeClr val="accent6">
                <a:lumMod val="40000"/>
                <a:lumOff val="60000"/>
              </a:schemeClr>
            </a:solidFill>
          </a:ln>
        </p:spPr>
      </p:pic>
      <p:pic>
        <p:nvPicPr>
          <p:cNvPr id="2050" name="Picture 2">
            <a:extLst>
              <a:ext uri="{FF2B5EF4-FFF2-40B4-BE49-F238E27FC236}">
                <a16:creationId xmlns:a16="http://schemas.microsoft.com/office/drawing/2014/main" id="{D0DD94D3-B529-CF48-3859-4BA60FBDC640}"/>
              </a:ext>
            </a:extLst>
          </p:cNvPr>
          <p:cNvPicPr>
            <a:picLocks noChangeAspect="1" noChangeArrowheads="1"/>
          </p:cNvPicPr>
          <p:nvPr/>
        </p:nvPicPr>
        <p:blipFill>
          <a:blip r:embed="rId5"/>
          <a:srcRect/>
          <a:stretch/>
        </p:blipFill>
        <p:spPr bwMode="auto">
          <a:xfrm>
            <a:off x="9278053" y="4649666"/>
            <a:ext cx="2644316" cy="1989783"/>
          </a:xfrm>
          <a:prstGeom prst="rect">
            <a:avLst/>
          </a:prstGeom>
          <a:noFill/>
          <a:ln w="57150">
            <a:solidFill>
              <a:schemeClr val="accent6">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2657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555075" y="367575"/>
            <a:ext cx="9378000" cy="1268591"/>
          </a:xfrm>
          <a:solidFill>
            <a:schemeClr val="bg2">
              <a:lumMod val="20000"/>
              <a:lumOff val="80000"/>
            </a:schemeClr>
          </a:solidFill>
          <a:ln>
            <a:solidFill>
              <a:schemeClr val="tx1">
                <a:lumMod val="95000"/>
                <a:lumOff val="5000"/>
              </a:schemeClr>
            </a:solidFill>
          </a:ln>
        </p:spPr>
        <p:txBody>
          <a:bodyPr/>
          <a:lstStyle/>
          <a:p>
            <a:r>
              <a:rPr lang="en-US" sz="3200" b="1" dirty="0">
                <a:solidFill>
                  <a:schemeClr val="tx1">
                    <a:lumMod val="95000"/>
                    <a:lumOff val="5000"/>
                  </a:schemeClr>
                </a:solidFill>
              </a:rPr>
              <a:t>ACTIVITY: </a:t>
            </a:r>
            <a:r>
              <a:rPr lang="en-US" sz="3200" dirty="0">
                <a:solidFill>
                  <a:schemeClr val="tx1">
                    <a:lumMod val="95000"/>
                    <a:lumOff val="5000"/>
                  </a:schemeClr>
                </a:solidFill>
              </a:rPr>
              <a:t>Explore Vulnerable Decision Points &amp; Develop a Neutralizing Routine</a:t>
            </a:r>
            <a:endParaRPr lang="en-US" sz="3200" b="1" dirty="0">
              <a:solidFill>
                <a:schemeClr val="tx1">
                  <a:lumMod val="95000"/>
                  <a:lumOff val="5000"/>
                </a:schemeClr>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77" y="287493"/>
            <a:ext cx="1144673" cy="1164791"/>
            <a:chOff x="7429182" y="2594804"/>
            <a:chExt cx="858505" cy="873593"/>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58505" cy="873593"/>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4" y="2835669"/>
              <a:ext cx="354144" cy="351869"/>
              <a:chOff x="3514901" y="1489020"/>
              <a:chExt cx="354144"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1" y="1489020"/>
                <a:ext cx="354144"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637555" y="6032524"/>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TextBox 51">
            <a:extLst>
              <a:ext uri="{FF2B5EF4-FFF2-40B4-BE49-F238E27FC236}">
                <a16:creationId xmlns:a16="http://schemas.microsoft.com/office/drawing/2014/main" id="{EF7384FF-CC00-7B4A-BC5F-8AAA08F7D4BB}"/>
              </a:ext>
            </a:extLst>
          </p:cNvPr>
          <p:cNvSpPr txBox="1"/>
          <p:nvPr/>
        </p:nvSpPr>
        <p:spPr>
          <a:xfrm>
            <a:off x="10177751" y="6101459"/>
            <a:ext cx="215968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20 minutes</a:t>
            </a:r>
          </a:p>
        </p:txBody>
      </p:sp>
      <p:sp>
        <p:nvSpPr>
          <p:cNvPr id="54" name="Rectangle 3">
            <a:extLst>
              <a:ext uri="{FF2B5EF4-FFF2-40B4-BE49-F238E27FC236}">
                <a16:creationId xmlns:a16="http://schemas.microsoft.com/office/drawing/2014/main" id="{5B161983-8FAE-874E-954A-7694793D0DE5}"/>
              </a:ext>
            </a:extLst>
          </p:cNvPr>
          <p:cNvSpPr txBox="1">
            <a:spLocks noChangeArrowheads="1"/>
          </p:cNvSpPr>
          <p:nvPr/>
        </p:nvSpPr>
        <p:spPr bwMode="auto">
          <a:xfrm>
            <a:off x="555075" y="2016556"/>
            <a:ext cx="8947817" cy="4585655"/>
          </a:xfrm>
          <a:prstGeom prst="rect">
            <a:avLst/>
          </a:prstGeom>
          <a:solidFill>
            <a:schemeClr val="bg2">
              <a:lumMod val="20000"/>
              <a:lumOff val="80000"/>
            </a:schemeClr>
          </a:solidFill>
          <a:ln w="9525">
            <a:solidFill>
              <a:schemeClr val="tx1">
                <a:lumMod val="95000"/>
                <a:lumOff val="5000"/>
              </a:schemeClr>
            </a:solid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1" fontAlgn="base" latinLnBrk="0" hangingPunct="1">
              <a:lnSpc>
                <a:spcPct val="90000"/>
              </a:lnSpc>
              <a:spcBef>
                <a:spcPct val="20000"/>
              </a:spcBef>
              <a:spcAft>
                <a:spcPct val="0"/>
              </a:spcAft>
              <a:buClrTx/>
              <a:buSzTx/>
              <a:buFontTx/>
              <a:buChar char="•"/>
              <a:tabLst/>
              <a:defRPr/>
            </a:pPr>
            <a:endParaRPr kumimoji="0" lang="en-US" sz="500" b="0" i="0" u="none" strike="noStrike" kern="0" cap="none" spc="0" normalizeH="0" baseline="0" noProof="0" dirty="0">
              <a:ln>
                <a:noFill/>
              </a:ln>
              <a:solidFill>
                <a:prstClr val="black">
                  <a:lumMod val="95000"/>
                  <a:lumOff val="5000"/>
                </a:prstClr>
              </a:solidFill>
              <a:effectLst/>
              <a:uLnTx/>
              <a:uFillTx/>
              <a:latin typeface="Franklin Gothic Medium"/>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Individually</a:t>
            </a:r>
            <a:r>
              <a:rPr kumimoji="0" lang="en-CA" sz="2600" b="1"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 </a:t>
            </a:r>
            <a:r>
              <a:rPr kumimoji="0" lang="en-CA" sz="2200" b="0" i="0" u="none" strike="noStrike" kern="0" cap="none" spc="0" normalizeH="0" baseline="0" noProof="0" dirty="0">
                <a:ln>
                  <a:noFill/>
                </a:ln>
                <a:solidFill>
                  <a:prstClr val="black">
                    <a:lumMod val="95000"/>
                    <a:lumOff val="5000"/>
                  </a:prstClr>
                </a:solidFill>
                <a:effectLst/>
                <a:uLnTx/>
                <a:uFillTx/>
                <a:latin typeface="Calibri"/>
                <a:ea typeface="ＭＳ Ｐゴシック"/>
                <a:cs typeface="Calibri"/>
              </a:rPr>
              <a:t>(5 minutes)</a:t>
            </a:r>
          </a:p>
          <a:p>
            <a:pPr marL="741680" marR="0" lvl="1" indent="-34226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Use the </a:t>
            </a:r>
            <a:r>
              <a:rPr kumimoji="0" lang="en-US" sz="20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hlinkClick r:id="rId3">
                  <a:extLst>
                    <a:ext uri="{A12FA001-AC4F-418D-AE19-62706E023703}">
                      <ahyp:hlinkClr xmlns:ahyp="http://schemas.microsoft.com/office/drawing/2018/hyperlinkcolor" val="tx"/>
                    </a:ext>
                  </a:extLst>
                </a:hlinkClick>
              </a:rPr>
              <a:t>VDP worksheet</a:t>
            </a:r>
            <a:r>
              <a:rPr kumimoji="0" lang="en-US" sz="20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 </a:t>
            </a: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to:</a:t>
            </a:r>
            <a:endParaRPr kumimoji="0" lang="en-CA" sz="2000" b="0" i="0" u="none" strike="noStrike" kern="0" cap="none" spc="0" normalizeH="0" baseline="0" noProof="0" dirty="0">
              <a:ln>
                <a:noFill/>
              </a:ln>
              <a:solidFill>
                <a:prstClr val="black">
                  <a:lumMod val="95000"/>
                  <a:lumOff val="5000"/>
                </a:prstClr>
              </a:solidFill>
              <a:effectLst/>
              <a:uLnTx/>
              <a:uFillTx/>
              <a:latin typeface="Calibri"/>
              <a:ea typeface="ＭＳ Ｐゴシック" pitchFamily="-108" charset="-128"/>
              <a:cs typeface="Calibri"/>
            </a:endParaRPr>
          </a:p>
          <a:p>
            <a:pPr marL="1141730" marR="0" lvl="2" indent="-28511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Identify what you think might be possible VDPs (situations or states) for </a:t>
            </a:r>
            <a:r>
              <a:rPr kumimoji="0" lang="en-US" sz="2000" b="1" i="0" u="sng" strike="noStrike" kern="0" cap="none" spc="0" normalizeH="0" baseline="0" noProof="0" dirty="0">
                <a:ln>
                  <a:noFill/>
                </a:ln>
                <a:solidFill>
                  <a:prstClr val="black">
                    <a:lumMod val="95000"/>
                    <a:lumOff val="5000"/>
                  </a:prstClr>
                </a:solidFill>
                <a:effectLst/>
                <a:uLnTx/>
                <a:uFillTx/>
                <a:latin typeface="Calibri"/>
                <a:ea typeface="Calibri" charset="0"/>
                <a:cs typeface="Calibri"/>
              </a:rPr>
              <a:t>you</a:t>
            </a: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a:t>
            </a:r>
            <a:endParaRPr kumimoji="0" lang="en-US" sz="2000" b="0"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pitchFamily="-108" charset="-128"/>
            </a:endParaRPr>
          </a:p>
          <a:p>
            <a:pPr marL="342265" marR="0" lvl="0" indent="-342265"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a:rPr>
              <a:t>Discuss with your team </a:t>
            </a:r>
            <a:r>
              <a:rPr kumimoji="0" lang="en-US" sz="2200" b="0"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a:rPr>
              <a:t>(10 minutes) </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What are some common factors in your school that might lead to inequitable responses?</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What are some common VDPs for adults in schools?</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How could you introduce disaggregation and VDPs to your colleagues?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sz="26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Whole group share </a:t>
            </a:r>
            <a:r>
              <a:rPr kumimoji="0" lang="en-CA" sz="22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(5 minutes)</a:t>
            </a:r>
          </a:p>
          <a:p>
            <a:pPr marL="456565" marR="0" lvl="1" indent="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prstClr val="black">
                  <a:lumMod val="95000"/>
                  <a:lumOff val="5000"/>
                </a:prstClr>
              </a:solidFill>
              <a:effectLst/>
              <a:uLnTx/>
              <a:uFillTx/>
              <a:latin typeface="Franklin Gothic Book"/>
              <a:ea typeface="ＭＳ Ｐゴシック" pitchFamily="-108" charset="-128"/>
              <a:cs typeface="Calibri" charset="0"/>
            </a:endParaRPr>
          </a:p>
        </p:txBody>
      </p:sp>
    </p:spTree>
    <p:extLst>
      <p:ext uri="{BB962C8B-B14F-4D97-AF65-F5344CB8AC3E}">
        <p14:creationId xmlns:p14="http://schemas.microsoft.com/office/powerpoint/2010/main" val="18527793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10F-F9F8-7C4E-99F1-7F034D5561FE}"/>
              </a:ext>
            </a:extLst>
          </p:cNvPr>
          <p:cNvSpPr>
            <a:spLocks noGrp="1"/>
          </p:cNvSpPr>
          <p:nvPr>
            <p:ph type="title"/>
          </p:nvPr>
        </p:nvSpPr>
        <p:spPr>
          <a:xfrm>
            <a:off x="879450" y="872579"/>
            <a:ext cx="9378000" cy="845600"/>
          </a:xfrm>
        </p:spPr>
        <p:txBody>
          <a:bodyPr/>
          <a:lstStyle/>
          <a:p>
            <a:r>
              <a:rPr lang="en-US" b="1" dirty="0"/>
              <a:t>Two-Step Neutralizing Routine</a:t>
            </a:r>
          </a:p>
        </p:txBody>
      </p:sp>
      <p:sp>
        <p:nvSpPr>
          <p:cNvPr id="3" name="Content Placeholder 1">
            <a:extLst>
              <a:ext uri="{FF2B5EF4-FFF2-40B4-BE49-F238E27FC236}">
                <a16:creationId xmlns:a16="http://schemas.microsoft.com/office/drawing/2014/main" id="{FFBFB91B-C1AB-4147-B8E1-E5E9C58F192A}"/>
              </a:ext>
            </a:extLst>
          </p:cNvPr>
          <p:cNvSpPr txBox="1">
            <a:spLocks/>
          </p:cNvSpPr>
          <p:nvPr/>
        </p:nvSpPr>
        <p:spPr bwMode="auto">
          <a:xfrm>
            <a:off x="1113971" y="1649866"/>
            <a:ext cx="996405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When you see </a:t>
            </a:r>
            <a:r>
              <a:rPr kumimoji="0" lang="en-US" sz="3200" b="1" i="0" u="none" strike="noStrike" kern="0" cap="none" spc="0" normalizeH="0" baseline="0" noProof="0" dirty="0">
                <a:ln>
                  <a:noFill/>
                </a:ln>
                <a:solidFill>
                  <a:schemeClr val="accent5">
                    <a:lumMod val="40000"/>
                    <a:lumOff val="60000"/>
                  </a:schemeClr>
                </a:solidFill>
                <a:effectLst/>
                <a:uLnTx/>
                <a:uFillTx/>
                <a:latin typeface="Franklin Gothic Book"/>
                <a:ea typeface="ＭＳ Ｐゴシック" pitchFamily="-65" charset="-128"/>
              </a:rPr>
              <a:t>unwanted behavior </a:t>
            </a: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or the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start of a </a:t>
            </a:r>
            <a:r>
              <a:rPr kumimoji="0" lang="en-US" sz="3200" b="1" i="0" u="none" strike="noStrike" kern="0" cap="none" spc="0" normalizeH="0" baseline="0" noProof="0" dirty="0">
                <a:ln>
                  <a:noFill/>
                </a:ln>
                <a:solidFill>
                  <a:schemeClr val="accent5">
                    <a:lumMod val="40000"/>
                    <a:lumOff val="60000"/>
                  </a:schemeClr>
                </a:solidFill>
                <a:effectLst/>
                <a:uLnTx/>
                <a:uFillTx/>
                <a:latin typeface="Franklin Gothic Book"/>
                <a:ea typeface="ＭＳ Ｐゴシック" pitchFamily="-65" charset="-128"/>
              </a:rPr>
              <a:t>power struggle</a:t>
            </a: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 stop and ask yourself:</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endParaRP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rPr>
              <a:t>Is this a VDP? </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rPr>
              <a:t>What are the elements of the situation?</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rPr>
              <a:t>What is my internal decision state?</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endParaRP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rPr>
              <a:t>If so, use a pre-determined agreed-upon alternative response.</a:t>
            </a: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endParaRPr>
          </a:p>
        </p:txBody>
      </p:sp>
      <p:sp>
        <p:nvSpPr>
          <p:cNvPr id="4" name="TextBox 3">
            <a:extLst>
              <a:ext uri="{FF2B5EF4-FFF2-40B4-BE49-F238E27FC236}">
                <a16:creationId xmlns:a16="http://schemas.microsoft.com/office/drawing/2014/main" id="{D6B69D47-2C48-3867-ABA8-EBACD3A8FCD8}"/>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65246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4B3F-AE76-DD42-9AE1-68FCFA616CC8}"/>
              </a:ext>
            </a:extLst>
          </p:cNvPr>
          <p:cNvSpPr>
            <a:spLocks noGrp="1"/>
          </p:cNvSpPr>
          <p:nvPr>
            <p:ph type="title"/>
          </p:nvPr>
        </p:nvSpPr>
        <p:spPr>
          <a:xfrm>
            <a:off x="207421" y="695255"/>
            <a:ext cx="9378000" cy="845600"/>
          </a:xfrm>
        </p:spPr>
        <p:txBody>
          <a:bodyPr/>
          <a:lstStyle/>
          <a:p>
            <a:r>
              <a:rPr lang="en-US" b="1" dirty="0"/>
              <a:t>Neutralizing Routines</a:t>
            </a:r>
          </a:p>
        </p:txBody>
      </p:sp>
      <p:sp>
        <p:nvSpPr>
          <p:cNvPr id="25" name="Rectangle 3">
            <a:extLst>
              <a:ext uri="{FF2B5EF4-FFF2-40B4-BE49-F238E27FC236}">
                <a16:creationId xmlns:a16="http://schemas.microsoft.com/office/drawing/2014/main" id="{7453E695-3262-A949-BE5D-5D1D936637FF}"/>
              </a:ext>
            </a:extLst>
          </p:cNvPr>
          <p:cNvSpPr>
            <a:spLocks noChangeArrowheads="1"/>
          </p:cNvSpPr>
          <p:nvPr/>
        </p:nvSpPr>
        <p:spPr bwMode="auto">
          <a:xfrm>
            <a:off x="2274888"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6" name="Rectangle 4">
            <a:extLst>
              <a:ext uri="{FF2B5EF4-FFF2-40B4-BE49-F238E27FC236}">
                <a16:creationId xmlns:a16="http://schemas.microsoft.com/office/drawing/2014/main" id="{F9B76735-90A7-3843-8807-8736846402B7}"/>
              </a:ext>
            </a:extLst>
          </p:cNvPr>
          <p:cNvSpPr>
            <a:spLocks noChangeArrowheads="1"/>
          </p:cNvSpPr>
          <p:nvPr/>
        </p:nvSpPr>
        <p:spPr bwMode="auto">
          <a:xfrm>
            <a:off x="4287839"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7" name="Rectangle 5">
            <a:extLst>
              <a:ext uri="{FF2B5EF4-FFF2-40B4-BE49-F238E27FC236}">
                <a16:creationId xmlns:a16="http://schemas.microsoft.com/office/drawing/2014/main" id="{FB34D07A-3528-7140-BC03-513672B0476C}"/>
              </a:ext>
            </a:extLst>
          </p:cNvPr>
          <p:cNvSpPr>
            <a:spLocks noChangeArrowheads="1"/>
          </p:cNvSpPr>
          <p:nvPr/>
        </p:nvSpPr>
        <p:spPr bwMode="auto">
          <a:xfrm>
            <a:off x="6303963"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8" name="Rectangle 6">
            <a:extLst>
              <a:ext uri="{FF2B5EF4-FFF2-40B4-BE49-F238E27FC236}">
                <a16:creationId xmlns:a16="http://schemas.microsoft.com/office/drawing/2014/main" id="{6AE4B56F-6E94-A740-A72A-D176595DC86F}"/>
              </a:ext>
            </a:extLst>
          </p:cNvPr>
          <p:cNvSpPr>
            <a:spLocks noChangeArrowheads="1"/>
          </p:cNvSpPr>
          <p:nvPr/>
        </p:nvSpPr>
        <p:spPr bwMode="auto">
          <a:xfrm>
            <a:off x="8305800" y="2882925"/>
            <a:ext cx="1600200" cy="2133600"/>
          </a:xfrm>
          <a:prstGeom prst="rect">
            <a:avLst/>
          </a:prstGeom>
          <a:no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29" name="Text Box 7">
            <a:extLst>
              <a:ext uri="{FF2B5EF4-FFF2-40B4-BE49-F238E27FC236}">
                <a16:creationId xmlns:a16="http://schemas.microsoft.com/office/drawing/2014/main" id="{B5BC772B-9D39-6648-96A3-81486B21B593}"/>
              </a:ext>
            </a:extLst>
          </p:cNvPr>
          <p:cNvSpPr txBox="1">
            <a:spLocks noChangeArrowheads="1"/>
          </p:cNvSpPr>
          <p:nvPr/>
        </p:nvSpPr>
        <p:spPr bwMode="auto">
          <a:xfrm>
            <a:off x="1930597" y="2882925"/>
            <a:ext cx="2225289"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SETTING EVENT</a:t>
            </a:r>
            <a:endParaRPr lang="en-US" sz="2000" b="1" kern="0">
              <a:solidFill>
                <a:schemeClr val="accent5">
                  <a:lumMod val="40000"/>
                  <a:lumOff val="60000"/>
                </a:schemeClr>
              </a:solidFill>
              <a:latin typeface="Arial"/>
              <a:cs typeface="Arial"/>
            </a:endParaRPr>
          </a:p>
        </p:txBody>
      </p:sp>
      <p:sp>
        <p:nvSpPr>
          <p:cNvPr id="30" name="Text Box 8">
            <a:extLst>
              <a:ext uri="{FF2B5EF4-FFF2-40B4-BE49-F238E27FC236}">
                <a16:creationId xmlns:a16="http://schemas.microsoft.com/office/drawing/2014/main" id="{E24A50CD-9A6B-6F42-9BDC-E799C8FA6FB8}"/>
              </a:ext>
            </a:extLst>
          </p:cNvPr>
          <p:cNvSpPr txBox="1">
            <a:spLocks noChangeArrowheads="1"/>
          </p:cNvSpPr>
          <p:nvPr/>
        </p:nvSpPr>
        <p:spPr bwMode="auto">
          <a:xfrm>
            <a:off x="4157636" y="2882925"/>
            <a:ext cx="1943161"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ANTECEDENT</a:t>
            </a:r>
            <a:endParaRPr lang="en-US" sz="2000" b="1" kern="0">
              <a:solidFill>
                <a:schemeClr val="accent5">
                  <a:lumMod val="40000"/>
                  <a:lumOff val="60000"/>
                </a:schemeClr>
              </a:solidFill>
              <a:latin typeface="Arial"/>
              <a:cs typeface="Arial"/>
            </a:endParaRPr>
          </a:p>
        </p:txBody>
      </p:sp>
      <p:sp>
        <p:nvSpPr>
          <p:cNvPr id="31" name="Text Box 9">
            <a:extLst>
              <a:ext uri="{FF2B5EF4-FFF2-40B4-BE49-F238E27FC236}">
                <a16:creationId xmlns:a16="http://schemas.microsoft.com/office/drawing/2014/main" id="{BA3C6FAB-1DCE-4542-AC4D-7AB9C18AD5DB}"/>
              </a:ext>
            </a:extLst>
          </p:cNvPr>
          <p:cNvSpPr txBox="1">
            <a:spLocks noChangeArrowheads="1"/>
          </p:cNvSpPr>
          <p:nvPr/>
        </p:nvSpPr>
        <p:spPr bwMode="auto">
          <a:xfrm>
            <a:off x="6457462" y="2900560"/>
            <a:ext cx="1540806"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BEHAVIOR</a:t>
            </a:r>
            <a:endParaRPr lang="en-US" sz="2000" b="1" kern="0">
              <a:solidFill>
                <a:schemeClr val="accent5">
                  <a:lumMod val="40000"/>
                  <a:lumOff val="60000"/>
                </a:schemeClr>
              </a:solidFill>
              <a:latin typeface="Arial"/>
              <a:cs typeface="Arial"/>
            </a:endParaRPr>
          </a:p>
        </p:txBody>
      </p:sp>
      <p:sp>
        <p:nvSpPr>
          <p:cNvPr id="32" name="Text Box 10">
            <a:extLst>
              <a:ext uri="{FF2B5EF4-FFF2-40B4-BE49-F238E27FC236}">
                <a16:creationId xmlns:a16="http://schemas.microsoft.com/office/drawing/2014/main" id="{7693A199-0796-D04D-93D1-4C2887C20CED}"/>
              </a:ext>
            </a:extLst>
          </p:cNvPr>
          <p:cNvSpPr txBox="1">
            <a:spLocks noChangeArrowheads="1"/>
          </p:cNvSpPr>
          <p:nvPr/>
        </p:nvSpPr>
        <p:spPr bwMode="auto">
          <a:xfrm>
            <a:off x="8314676" y="2882925"/>
            <a:ext cx="2198038" cy="400110"/>
          </a:xfrm>
          <a:prstGeom prst="rect">
            <a:avLst/>
          </a:prstGeom>
          <a:noFill/>
          <a:ln w="9525">
            <a:noFill/>
            <a:miter lim="800000"/>
            <a:headEnd/>
            <a:tailEnd/>
          </a:ln>
          <a:effectLst/>
        </p:spPr>
        <p:txBody>
          <a:bodyPr wrap="none" lIns="91440" tIns="45720" rIns="91440" bIns="45720" anchor="t">
            <a:spAutoFit/>
          </a:bodyPr>
          <a:lstStyle/>
          <a:p>
            <a:pPr algn="ctr" defTabSz="914377">
              <a:buClr>
                <a:srgbClr val="000000"/>
              </a:buClr>
              <a:defRPr/>
            </a:pPr>
            <a:r>
              <a:rPr lang="en-US" sz="2000" b="1" kern="0">
                <a:solidFill>
                  <a:schemeClr val="accent5">
                    <a:lumMod val="40000"/>
                    <a:lumOff val="60000"/>
                  </a:schemeClr>
                </a:solidFill>
                <a:latin typeface="Arial"/>
                <a:cs typeface="Arial"/>
                <a:sym typeface="Arial"/>
              </a:rPr>
              <a:t>CONSEQUENCE</a:t>
            </a:r>
            <a:endParaRPr lang="en-US" sz="2000" b="1" kern="0">
              <a:solidFill>
                <a:schemeClr val="accent5">
                  <a:lumMod val="40000"/>
                  <a:lumOff val="60000"/>
                </a:schemeClr>
              </a:solidFill>
              <a:latin typeface="Arial"/>
              <a:cs typeface="Arial"/>
            </a:endParaRPr>
          </a:p>
        </p:txBody>
      </p:sp>
      <p:sp>
        <p:nvSpPr>
          <p:cNvPr id="33" name="Text Box 12">
            <a:extLst>
              <a:ext uri="{FF2B5EF4-FFF2-40B4-BE49-F238E27FC236}">
                <a16:creationId xmlns:a16="http://schemas.microsoft.com/office/drawing/2014/main" id="{9F0E706C-E124-C842-9121-C4A826C29690}"/>
              </a:ext>
            </a:extLst>
          </p:cNvPr>
          <p:cNvSpPr txBox="1">
            <a:spLocks noChangeArrowheads="1"/>
          </p:cNvSpPr>
          <p:nvPr/>
        </p:nvSpPr>
        <p:spPr bwMode="auto">
          <a:xfrm>
            <a:off x="2246343" y="3262581"/>
            <a:ext cx="1600200" cy="1938992"/>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Lack of positive interactions with student</a:t>
            </a:r>
            <a:endParaRPr lang="en-US" sz="2000" kern="0">
              <a:solidFill>
                <a:schemeClr val="bg1"/>
              </a:solidFill>
              <a:latin typeface="Arial"/>
              <a:cs typeface="Arial"/>
            </a:endParaRPr>
          </a:p>
          <a:p>
            <a:pPr algn="ctr" defTabSz="914377">
              <a:buClr>
                <a:srgbClr val="000000"/>
              </a:buClr>
              <a:defRPr/>
            </a:pPr>
            <a:endParaRPr lang="en-US" sz="2000" kern="0">
              <a:solidFill>
                <a:schemeClr val="bg1"/>
              </a:solidFill>
              <a:latin typeface="Arial" charset="0"/>
              <a:cs typeface="Arial"/>
            </a:endParaRPr>
          </a:p>
          <a:p>
            <a:pPr algn="ctr" defTabSz="914377">
              <a:buClr>
                <a:srgbClr val="000000"/>
              </a:buClr>
              <a:defRPr/>
            </a:pPr>
            <a:r>
              <a:rPr lang="en-US" sz="2000" kern="0">
                <a:solidFill>
                  <a:schemeClr val="bg1"/>
                </a:solidFill>
                <a:latin typeface="Arial"/>
                <a:cs typeface="Arial"/>
                <a:sym typeface="Arial"/>
              </a:rPr>
              <a:t>Fatigue</a:t>
            </a:r>
            <a:endParaRPr lang="en-US" sz="2000" kern="0">
              <a:solidFill>
                <a:schemeClr val="bg1"/>
              </a:solidFill>
              <a:latin typeface="Arial"/>
              <a:cs typeface="Arial"/>
            </a:endParaRPr>
          </a:p>
        </p:txBody>
      </p:sp>
      <p:sp>
        <p:nvSpPr>
          <p:cNvPr id="34" name="Text Box 13">
            <a:extLst>
              <a:ext uri="{FF2B5EF4-FFF2-40B4-BE49-F238E27FC236}">
                <a16:creationId xmlns:a16="http://schemas.microsoft.com/office/drawing/2014/main" id="{0AA74F0C-9CE3-C242-8662-D6BCEA3E96BA}"/>
              </a:ext>
            </a:extLst>
          </p:cNvPr>
          <p:cNvSpPr txBox="1">
            <a:spLocks noChangeArrowheads="1"/>
          </p:cNvSpPr>
          <p:nvPr/>
        </p:nvSpPr>
        <p:spPr bwMode="auto">
          <a:xfrm>
            <a:off x="4333386" y="3351476"/>
            <a:ext cx="1600200"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Loud complaints about work (subjective behavior)</a:t>
            </a:r>
            <a:endParaRPr lang="en-US" sz="2000" kern="0">
              <a:solidFill>
                <a:schemeClr val="bg1"/>
              </a:solidFill>
              <a:latin typeface="Arial"/>
              <a:cs typeface="Arial"/>
            </a:endParaRPr>
          </a:p>
        </p:txBody>
      </p:sp>
      <p:sp>
        <p:nvSpPr>
          <p:cNvPr id="35" name="Text Box 14">
            <a:extLst>
              <a:ext uri="{FF2B5EF4-FFF2-40B4-BE49-F238E27FC236}">
                <a16:creationId xmlns:a16="http://schemas.microsoft.com/office/drawing/2014/main" id="{637AA9B4-27F2-9B4F-8BE2-38AA3B02B050}"/>
              </a:ext>
            </a:extLst>
          </p:cNvPr>
          <p:cNvSpPr txBox="1">
            <a:spLocks noChangeArrowheads="1"/>
          </p:cNvSpPr>
          <p:nvPr/>
        </p:nvSpPr>
        <p:spPr bwMode="auto">
          <a:xfrm>
            <a:off x="6432329" y="3351476"/>
            <a:ext cx="1600200"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CA" sz="2000" kern="0">
                <a:solidFill>
                  <a:schemeClr val="bg1"/>
                </a:solidFill>
                <a:latin typeface="Arial"/>
                <a:cs typeface="Arial"/>
                <a:sym typeface="Arial"/>
              </a:rPr>
              <a:t>Send student to the office (ODR)</a:t>
            </a:r>
            <a:endParaRPr lang="en-US" sz="2000" kern="0">
              <a:solidFill>
                <a:schemeClr val="bg1"/>
              </a:solidFill>
              <a:latin typeface="Arial"/>
              <a:cs typeface="Arial"/>
            </a:endParaRPr>
          </a:p>
          <a:p>
            <a:pPr algn="ctr" defTabSz="914377">
              <a:buClr>
                <a:srgbClr val="000000"/>
              </a:buClr>
              <a:defRPr/>
            </a:pPr>
            <a:endParaRPr lang="en-US" sz="2000" kern="0">
              <a:solidFill>
                <a:schemeClr val="bg1"/>
              </a:solidFill>
              <a:latin typeface="Arial" charset="0"/>
              <a:cs typeface="Arial"/>
            </a:endParaRPr>
          </a:p>
        </p:txBody>
      </p:sp>
      <p:sp>
        <p:nvSpPr>
          <p:cNvPr id="36" name="Text Box 15">
            <a:extLst>
              <a:ext uri="{FF2B5EF4-FFF2-40B4-BE49-F238E27FC236}">
                <a16:creationId xmlns:a16="http://schemas.microsoft.com/office/drawing/2014/main" id="{66B0DE79-3043-FB42-B158-BE71040812B0}"/>
              </a:ext>
            </a:extLst>
          </p:cNvPr>
          <p:cNvSpPr txBox="1">
            <a:spLocks noChangeArrowheads="1"/>
          </p:cNvSpPr>
          <p:nvPr/>
        </p:nvSpPr>
        <p:spPr bwMode="auto">
          <a:xfrm>
            <a:off x="8523214" y="3351476"/>
            <a:ext cx="1784423" cy="1631216"/>
          </a:xfrm>
          <a:prstGeom prst="rect">
            <a:avLst/>
          </a:prstGeom>
          <a:noFill/>
          <a:ln w="9525">
            <a:noFill/>
            <a:miter lim="800000"/>
            <a:headEnd/>
            <a:tailEnd/>
          </a:ln>
          <a:effectLst/>
        </p:spPr>
        <p:txBody>
          <a:bodyPr wrap="square" lIns="91440" tIns="45720" rIns="91440" bIns="45720" anchor="t">
            <a:spAutoFit/>
          </a:bodyPr>
          <a:lstStyle/>
          <a:p>
            <a:pPr algn="ctr" defTabSz="914377">
              <a:buClr>
                <a:srgbClr val="000000"/>
              </a:buClr>
              <a:defRPr/>
            </a:pPr>
            <a:r>
              <a:rPr lang="en-US" sz="2000" kern="0">
                <a:solidFill>
                  <a:schemeClr val="bg1"/>
                </a:solidFill>
                <a:latin typeface="Arial"/>
                <a:cs typeface="Arial"/>
                <a:sym typeface="Arial"/>
              </a:rPr>
              <a:t>Student leaves class </a:t>
            </a:r>
            <a:endParaRPr lang="en-US" sz="2000" kern="0">
              <a:solidFill>
                <a:schemeClr val="bg1"/>
              </a:solidFill>
              <a:latin typeface="Arial" charset="0"/>
              <a:cs typeface="Arial"/>
            </a:endParaRPr>
          </a:p>
          <a:p>
            <a:pPr algn="ctr" defTabSz="914377">
              <a:buClr>
                <a:srgbClr val="000000"/>
              </a:buClr>
              <a:defRPr/>
            </a:pPr>
            <a:r>
              <a:rPr lang="en-US" sz="2000" kern="0">
                <a:solidFill>
                  <a:schemeClr val="bg1"/>
                </a:solidFill>
                <a:latin typeface="Arial"/>
                <a:cs typeface="Arial"/>
                <a:sym typeface="Arial"/>
              </a:rPr>
              <a:t>(escape social interaction)</a:t>
            </a:r>
            <a:endParaRPr lang="en-US" sz="2000" kern="0">
              <a:solidFill>
                <a:schemeClr val="bg1"/>
              </a:solidFill>
              <a:latin typeface="Arial"/>
              <a:cs typeface="Arial"/>
            </a:endParaRPr>
          </a:p>
        </p:txBody>
      </p:sp>
      <p:cxnSp>
        <p:nvCxnSpPr>
          <p:cNvPr id="37" name="AutoShape 20">
            <a:extLst>
              <a:ext uri="{FF2B5EF4-FFF2-40B4-BE49-F238E27FC236}">
                <a16:creationId xmlns:a16="http://schemas.microsoft.com/office/drawing/2014/main" id="{C62B6E60-DF6E-824D-8084-01E1FE9FDD44}"/>
              </a:ext>
            </a:extLst>
          </p:cNvPr>
          <p:cNvCxnSpPr>
            <a:cxnSpLocks noChangeShapeType="1"/>
            <a:stCxn id="25" idx="3"/>
            <a:endCxn id="26" idx="1"/>
          </p:cNvCxnSpPr>
          <p:nvPr/>
        </p:nvCxnSpPr>
        <p:spPr bwMode="auto">
          <a:xfrm>
            <a:off x="3875089" y="3949725"/>
            <a:ext cx="412751" cy="0"/>
          </a:xfrm>
          <a:prstGeom prst="straightConnector1">
            <a:avLst/>
          </a:prstGeom>
          <a:noFill/>
          <a:ln w="9525">
            <a:solidFill>
              <a:schemeClr val="tx1"/>
            </a:solidFill>
            <a:round/>
            <a:headEnd/>
            <a:tailEnd type="triangle" w="med" len="med"/>
          </a:ln>
          <a:effectLst/>
        </p:spPr>
      </p:cxnSp>
      <p:cxnSp>
        <p:nvCxnSpPr>
          <p:cNvPr id="38" name="AutoShape 21">
            <a:extLst>
              <a:ext uri="{FF2B5EF4-FFF2-40B4-BE49-F238E27FC236}">
                <a16:creationId xmlns:a16="http://schemas.microsoft.com/office/drawing/2014/main" id="{105FA6D4-BB49-F04F-B159-DE9A291B980A}"/>
              </a:ext>
            </a:extLst>
          </p:cNvPr>
          <p:cNvCxnSpPr>
            <a:cxnSpLocks noChangeShapeType="1"/>
          </p:cNvCxnSpPr>
          <p:nvPr/>
        </p:nvCxnSpPr>
        <p:spPr bwMode="auto">
          <a:xfrm>
            <a:off x="5888039" y="4005064"/>
            <a:ext cx="415925" cy="0"/>
          </a:xfrm>
          <a:prstGeom prst="straightConnector1">
            <a:avLst/>
          </a:prstGeom>
          <a:noFill/>
          <a:ln w="9525">
            <a:solidFill>
              <a:schemeClr val="tx1"/>
            </a:solidFill>
            <a:round/>
            <a:headEnd/>
            <a:tailEnd type="triangle" w="med" len="med"/>
          </a:ln>
          <a:effectLst/>
        </p:spPr>
      </p:cxnSp>
      <p:cxnSp>
        <p:nvCxnSpPr>
          <p:cNvPr id="39" name="AutoShape 22">
            <a:extLst>
              <a:ext uri="{FF2B5EF4-FFF2-40B4-BE49-F238E27FC236}">
                <a16:creationId xmlns:a16="http://schemas.microsoft.com/office/drawing/2014/main" id="{825D14AB-55D8-F34D-8C5B-4FF011F7D47B}"/>
              </a:ext>
            </a:extLst>
          </p:cNvPr>
          <p:cNvCxnSpPr>
            <a:cxnSpLocks noChangeShapeType="1"/>
            <a:stCxn id="27" idx="3"/>
            <a:endCxn id="28" idx="1"/>
          </p:cNvCxnSpPr>
          <p:nvPr/>
        </p:nvCxnSpPr>
        <p:spPr bwMode="auto">
          <a:xfrm>
            <a:off x="7904164" y="3949725"/>
            <a:ext cx="401637" cy="0"/>
          </a:xfrm>
          <a:prstGeom prst="straightConnector1">
            <a:avLst/>
          </a:prstGeom>
          <a:noFill/>
          <a:ln w="9525">
            <a:solidFill>
              <a:schemeClr val="tx1"/>
            </a:solidFill>
            <a:round/>
            <a:headEnd/>
            <a:tailEnd type="triangle" w="med" len="med"/>
          </a:ln>
          <a:effectLst/>
        </p:spPr>
      </p:cxnSp>
      <p:sp>
        <p:nvSpPr>
          <p:cNvPr id="40" name="AutoShape 26">
            <a:extLst>
              <a:ext uri="{FF2B5EF4-FFF2-40B4-BE49-F238E27FC236}">
                <a16:creationId xmlns:a16="http://schemas.microsoft.com/office/drawing/2014/main" id="{DE685D7C-E3C3-B848-B50C-B37F21A7AAD3}"/>
              </a:ext>
            </a:extLst>
          </p:cNvPr>
          <p:cNvSpPr>
            <a:spLocks noChangeArrowheads="1"/>
          </p:cNvSpPr>
          <p:nvPr/>
        </p:nvSpPr>
        <p:spPr bwMode="auto">
          <a:xfrm>
            <a:off x="6295605" y="4733035"/>
            <a:ext cx="1864519" cy="793734"/>
          </a:xfrm>
          <a:prstGeom prst="curvedUpArrow">
            <a:avLst>
              <a:gd name="adj1" fmla="val 37569"/>
              <a:gd name="adj2" fmla="val 75138"/>
              <a:gd name="adj3" fmla="val 33333"/>
            </a:avLst>
          </a:prstGeom>
          <a:solidFill>
            <a:schemeClr val="bg1"/>
          </a:solidFill>
          <a:ln w="9525">
            <a:solidFill>
              <a:schemeClr val="tx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41" name="Oval Callout 40">
            <a:extLst>
              <a:ext uri="{FF2B5EF4-FFF2-40B4-BE49-F238E27FC236}">
                <a16:creationId xmlns:a16="http://schemas.microsoft.com/office/drawing/2014/main" id="{C3B06688-C247-5645-9396-587C44B4467F}"/>
              </a:ext>
            </a:extLst>
          </p:cNvPr>
          <p:cNvSpPr/>
          <p:nvPr/>
        </p:nvSpPr>
        <p:spPr>
          <a:xfrm>
            <a:off x="4660490" y="4582418"/>
            <a:ext cx="2571938" cy="2133598"/>
          </a:xfrm>
          <a:prstGeom prst="wedgeEllipseCallout">
            <a:avLst>
              <a:gd name="adj1" fmla="val -37392"/>
              <a:gd name="adj2" fmla="val 56453"/>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914377">
              <a:buClr>
                <a:srgbClr val="000000"/>
              </a:buClr>
              <a:defRPr/>
            </a:pPr>
            <a:endParaRPr lang="en-CA" sz="2000" u="sng" kern="0">
              <a:solidFill>
                <a:schemeClr val="bg1"/>
              </a:solidFill>
              <a:latin typeface="Franklin Gothic Book"/>
            </a:endParaRPr>
          </a:p>
          <a:p>
            <a:pPr algn="ctr" defTabSz="914377">
              <a:buClr>
                <a:srgbClr val="000000"/>
              </a:buClr>
              <a:defRPr/>
            </a:pPr>
            <a:r>
              <a:rPr lang="en-CA" sz="2000" b="1" kern="0">
                <a:solidFill>
                  <a:schemeClr val="bg1"/>
                </a:solidFill>
                <a:latin typeface="Franklin Gothic Book"/>
                <a:sym typeface="Arial"/>
              </a:rPr>
              <a:t>ALTERNATIVE RESPONSE:</a:t>
            </a:r>
            <a:endParaRPr lang="en-CA" sz="2000" b="1" kern="0">
              <a:solidFill>
                <a:schemeClr val="bg1"/>
              </a:solidFill>
              <a:latin typeface="Franklin Gothic Book"/>
            </a:endParaRPr>
          </a:p>
          <a:p>
            <a:pPr algn="ctr" defTabSz="914377">
              <a:buClr>
                <a:srgbClr val="000000"/>
              </a:buClr>
              <a:defRPr/>
            </a:pPr>
            <a:r>
              <a:rPr lang="en-CA" sz="2000" kern="0">
                <a:solidFill>
                  <a:schemeClr val="bg1"/>
                </a:solidFill>
                <a:latin typeface="Franklin Gothic Book"/>
                <a:sym typeface="Arial"/>
              </a:rPr>
              <a:t>Take a deep breath &amp; model desired behavior.</a:t>
            </a:r>
            <a:endParaRPr lang="en-CA" sz="2000" kern="0">
              <a:solidFill>
                <a:schemeClr val="bg1"/>
              </a:solidFill>
              <a:latin typeface="Franklin Gothic Book"/>
            </a:endParaRPr>
          </a:p>
          <a:p>
            <a:pPr algn="ctr" defTabSz="914377">
              <a:buClr>
                <a:srgbClr val="000000"/>
              </a:buClr>
              <a:defRPr/>
            </a:pPr>
            <a:endParaRPr lang="en-US" sz="2000" kern="0">
              <a:solidFill>
                <a:schemeClr val="bg1"/>
              </a:solidFill>
              <a:latin typeface="Franklin Gothic Book"/>
            </a:endParaRPr>
          </a:p>
        </p:txBody>
      </p:sp>
      <p:sp>
        <p:nvSpPr>
          <p:cNvPr id="42" name="Line 7">
            <a:extLst>
              <a:ext uri="{FF2B5EF4-FFF2-40B4-BE49-F238E27FC236}">
                <a16:creationId xmlns:a16="http://schemas.microsoft.com/office/drawing/2014/main" id="{976AF950-6D83-5F4D-A05A-6E2903CB179B}"/>
              </a:ext>
            </a:extLst>
          </p:cNvPr>
          <p:cNvSpPr>
            <a:spLocks noChangeShapeType="1"/>
          </p:cNvSpPr>
          <p:nvPr/>
        </p:nvSpPr>
        <p:spPr bwMode="auto">
          <a:xfrm>
            <a:off x="7465217" y="4804441"/>
            <a:ext cx="754063" cy="332517"/>
          </a:xfrm>
          <a:prstGeom prst="line">
            <a:avLst/>
          </a:prstGeom>
          <a:noFill/>
          <a:ln w="38100">
            <a:solidFill>
              <a:srgbClr val="FF0000"/>
            </a:solidFill>
            <a:round/>
            <a:headEnd/>
            <a:tailEnd/>
          </a:ln>
        </p:spPr>
        <p:txBody>
          <a:bodyPr/>
          <a:lstStyle/>
          <a:p>
            <a:pPr defTabSz="914377">
              <a:buClr>
                <a:srgbClr val="000000"/>
              </a:buClr>
              <a:defRPr/>
            </a:pPr>
            <a:endParaRPr lang="en-US" sz="1867" kern="0">
              <a:solidFill>
                <a:prstClr val="black"/>
              </a:solidFill>
              <a:latin typeface="Arial" charset="0"/>
              <a:cs typeface="Arial"/>
              <a:sym typeface="Arial"/>
            </a:endParaRPr>
          </a:p>
        </p:txBody>
      </p:sp>
      <p:sp>
        <p:nvSpPr>
          <p:cNvPr id="43" name="Line 8">
            <a:extLst>
              <a:ext uri="{FF2B5EF4-FFF2-40B4-BE49-F238E27FC236}">
                <a16:creationId xmlns:a16="http://schemas.microsoft.com/office/drawing/2014/main" id="{36ECCAFE-7D62-FB48-A9B2-51734F059DDA}"/>
              </a:ext>
            </a:extLst>
          </p:cNvPr>
          <p:cNvSpPr>
            <a:spLocks noChangeShapeType="1"/>
          </p:cNvSpPr>
          <p:nvPr/>
        </p:nvSpPr>
        <p:spPr bwMode="auto">
          <a:xfrm flipV="1">
            <a:off x="7457280" y="4804440"/>
            <a:ext cx="800100" cy="332516"/>
          </a:xfrm>
          <a:prstGeom prst="line">
            <a:avLst/>
          </a:prstGeom>
          <a:noFill/>
          <a:ln w="38100">
            <a:solidFill>
              <a:srgbClr val="FF0000"/>
            </a:solidFill>
            <a:round/>
            <a:headEnd/>
            <a:tailEnd/>
          </a:ln>
        </p:spPr>
        <p:txBody>
          <a:bodyPr/>
          <a:lstStyle/>
          <a:p>
            <a:pPr defTabSz="914377">
              <a:buClr>
                <a:srgbClr val="000000"/>
              </a:buClr>
              <a:defRPr/>
            </a:pPr>
            <a:endParaRPr lang="en-US" sz="1867" kern="0">
              <a:solidFill>
                <a:prstClr val="black"/>
              </a:solidFill>
              <a:latin typeface="Arial" charset="0"/>
              <a:cs typeface="Arial"/>
              <a:sym typeface="Arial"/>
            </a:endParaRPr>
          </a:p>
        </p:txBody>
      </p:sp>
      <p:sp>
        <p:nvSpPr>
          <p:cNvPr id="44" name="AutoShape 25">
            <a:extLst>
              <a:ext uri="{FF2B5EF4-FFF2-40B4-BE49-F238E27FC236}">
                <a16:creationId xmlns:a16="http://schemas.microsoft.com/office/drawing/2014/main" id="{A021B350-1932-FB42-9764-7EFC363D590D}"/>
              </a:ext>
            </a:extLst>
          </p:cNvPr>
          <p:cNvSpPr>
            <a:spLocks noChangeArrowheads="1"/>
          </p:cNvSpPr>
          <p:nvPr/>
        </p:nvSpPr>
        <p:spPr bwMode="auto">
          <a:xfrm>
            <a:off x="6096001" y="3070250"/>
            <a:ext cx="360363" cy="1582887"/>
          </a:xfrm>
          <a:prstGeom prst="downArrow">
            <a:avLst>
              <a:gd name="adj1" fmla="val 50000"/>
              <a:gd name="adj2" fmla="val 39868"/>
            </a:avLst>
          </a:prstGeom>
          <a:solidFill>
            <a:schemeClr val="bg1"/>
          </a:solidFill>
          <a:ln w="9525">
            <a:solidFill>
              <a:schemeClr val="bg1"/>
            </a:solidFill>
            <a:miter lim="800000"/>
            <a:headEnd/>
            <a:tailEnd/>
          </a:ln>
          <a:effectLst/>
        </p:spPr>
        <p:txBody>
          <a:bodyPr wrap="none" anchor="ctr"/>
          <a:lstStyle/>
          <a:p>
            <a:pPr defTabSz="914377">
              <a:buClr>
                <a:srgbClr val="000000"/>
              </a:buClr>
              <a:defRPr/>
            </a:pPr>
            <a:endParaRPr lang="en-US" sz="1867" kern="0">
              <a:solidFill>
                <a:prstClr val="black"/>
              </a:solidFill>
              <a:latin typeface="Arial" charset="0"/>
              <a:cs typeface="Arial"/>
              <a:sym typeface="Arial"/>
            </a:endParaRPr>
          </a:p>
        </p:txBody>
      </p:sp>
      <p:sp>
        <p:nvSpPr>
          <p:cNvPr id="45" name="AutoShape 23">
            <a:extLst>
              <a:ext uri="{FF2B5EF4-FFF2-40B4-BE49-F238E27FC236}">
                <a16:creationId xmlns:a16="http://schemas.microsoft.com/office/drawing/2014/main" id="{80F7EF8C-5374-F542-8F5E-83F49E0E1672}"/>
              </a:ext>
            </a:extLst>
          </p:cNvPr>
          <p:cNvSpPr>
            <a:spLocks noChangeArrowheads="1"/>
          </p:cNvSpPr>
          <p:nvPr/>
        </p:nvSpPr>
        <p:spPr bwMode="auto">
          <a:xfrm>
            <a:off x="4540345" y="1108848"/>
            <a:ext cx="3211419" cy="2102691"/>
          </a:xfrm>
          <a:prstGeom prst="cloudCallout">
            <a:avLst>
              <a:gd name="adj1" fmla="val -43273"/>
              <a:gd name="adj2" fmla="val 71264"/>
            </a:avLst>
          </a:prstGeom>
          <a:solidFill>
            <a:srgbClr val="CCECFF"/>
          </a:solidFill>
          <a:ln w="9525">
            <a:solidFill>
              <a:schemeClr val="tx1"/>
            </a:solidFill>
            <a:round/>
            <a:headEnd/>
            <a:tailEnd/>
          </a:ln>
          <a:effectLst/>
        </p:spPr>
        <p:txBody>
          <a:bodyPr lIns="91440" tIns="45720" rIns="91440" bIns="45720" anchor="t"/>
          <a:lstStyle/>
          <a:p>
            <a:pPr algn="ctr" defTabSz="914377">
              <a:buClr>
                <a:srgbClr val="000000"/>
              </a:buClr>
              <a:defRPr/>
            </a:pPr>
            <a:r>
              <a:rPr lang="en-CA" sz="2000" b="1" kern="0">
                <a:latin typeface="Arial"/>
                <a:cs typeface="Arial"/>
                <a:sym typeface="Arial"/>
              </a:rPr>
              <a:t>SELF-ASSESSMENT:</a:t>
            </a:r>
            <a:endParaRPr lang="en-CA" sz="2000" b="1" kern="0">
              <a:latin typeface="Arial"/>
              <a:cs typeface="Arial"/>
            </a:endParaRPr>
          </a:p>
          <a:p>
            <a:pPr algn="ctr" defTabSz="914377">
              <a:buClr>
                <a:srgbClr val="000000"/>
              </a:buClr>
              <a:defRPr/>
            </a:pPr>
            <a:r>
              <a:rPr lang="en-CA" sz="2000" kern="0">
                <a:latin typeface="Arial"/>
                <a:cs typeface="Arial"/>
                <a:sym typeface="Arial"/>
              </a:rPr>
              <a:t>“Am I triggered or agitated?”</a:t>
            </a:r>
            <a:endParaRPr lang="en-CA" sz="2000" kern="0">
              <a:latin typeface="Arial"/>
              <a:cs typeface="Arial"/>
            </a:endParaRPr>
          </a:p>
        </p:txBody>
      </p:sp>
      <p:sp>
        <p:nvSpPr>
          <p:cNvPr id="3" name="TextBox 2">
            <a:extLst>
              <a:ext uri="{FF2B5EF4-FFF2-40B4-BE49-F238E27FC236}">
                <a16:creationId xmlns:a16="http://schemas.microsoft.com/office/drawing/2014/main" id="{0E74B057-F9BF-D40D-A782-7F91CBEDF851}"/>
              </a:ext>
            </a:extLst>
          </p:cNvPr>
          <p:cNvSpPr txBox="1"/>
          <p:nvPr/>
        </p:nvSpPr>
        <p:spPr>
          <a:xfrm>
            <a:off x="3561776" y="103138"/>
            <a:ext cx="31951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PRREVIEW</a:t>
            </a:r>
          </a:p>
        </p:txBody>
      </p:sp>
    </p:spTree>
    <p:extLst>
      <p:ext uri="{BB962C8B-B14F-4D97-AF65-F5344CB8AC3E}">
        <p14:creationId xmlns:p14="http://schemas.microsoft.com/office/powerpoint/2010/main" val="19375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083 0 " pathEditMode="relative" ptsTypes="AA">
                                      <p:cBhvr>
                                        <p:cTn id="6" dur="2000" fill="hold"/>
                                        <p:tgtEl>
                                          <p:spTgt spid="2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083 0 " pathEditMode="relative" ptsTypes="AA">
                                      <p:cBhvr>
                                        <p:cTn id="8" dur="2000" fill="hold"/>
                                        <p:tgtEl>
                                          <p:spTgt spid="2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7083 0 " pathEditMode="relative" ptsTypes="AA">
                                      <p:cBhvr>
                                        <p:cTn id="10" dur="2000" fill="hold"/>
                                        <p:tgtEl>
                                          <p:spTgt spid="2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7083 0 " pathEditMode="relative" ptsTypes="AA">
                                      <p:cBhvr>
                                        <p:cTn id="12" dur="2000" fill="hold"/>
                                        <p:tgtEl>
                                          <p:spTgt spid="3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2.08333E-7 -1.85185E-6 L -0.07083 -1.85185E-6 " pathEditMode="relative" rAng="0" ptsTypes="AA">
                                      <p:cBhvr>
                                        <p:cTn id="14" dur="2000" fill="hold"/>
                                        <p:tgtEl>
                                          <p:spTgt spid="33"/>
                                        </p:tgtEl>
                                        <p:attrNameLst>
                                          <p:attrName>ppt_x</p:attrName>
                                          <p:attrName>ppt_y</p:attrName>
                                        </p:attrNameLst>
                                      </p:cBhvr>
                                      <p:rCtr x="-3542" y="0"/>
                                    </p:animMotion>
                                  </p:childTnLst>
                                </p:cTn>
                              </p:par>
                              <p:par>
                                <p:cTn id="15" presetID="0" presetClass="path" presetSubtype="0" accel="50000" decel="50000" fill="hold" grpId="0" nodeType="withEffect">
                                  <p:stCondLst>
                                    <p:cond delay="0"/>
                                  </p:stCondLst>
                                  <p:childTnLst>
                                    <p:animMotion origin="layout" path="M -3.75E-6 1.11022E-16 L -0.07083 1.11022E-16 " pathEditMode="relative" rAng="0" ptsTypes="AA">
                                      <p:cBhvr>
                                        <p:cTn id="16" dur="2000" fill="hold"/>
                                        <p:tgtEl>
                                          <p:spTgt spid="34"/>
                                        </p:tgtEl>
                                        <p:attrNameLst>
                                          <p:attrName>ppt_x</p:attrName>
                                          <p:attrName>ppt_y</p:attrName>
                                        </p:attrNameLst>
                                      </p:cBhvr>
                                      <p:rCtr x="-3542" y="0"/>
                                    </p:animMotion>
                                  </p:childTnLst>
                                </p:cTn>
                              </p:par>
                              <p:par>
                                <p:cTn id="17" presetID="0" presetClass="path" presetSubtype="0" accel="50000" decel="50000" fill="hold" nodeType="withEffect">
                                  <p:stCondLst>
                                    <p:cond delay="0"/>
                                  </p:stCondLst>
                                  <p:childTnLst>
                                    <p:animMotion origin="layout" path="M 0 0 L -0.07083 0 " pathEditMode="relative" ptsTypes="AA">
                                      <p:cBhvr>
                                        <p:cTn id="18" dur="2000" fill="hold"/>
                                        <p:tgtEl>
                                          <p:spTgt spid="37"/>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7083 0 " pathEditMode="relative" ptsTypes="AA">
                                      <p:cBhvr>
                                        <p:cTn id="20" dur="2000" fill="hold"/>
                                        <p:tgtEl>
                                          <p:spTgt spid="2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7083 0 " pathEditMode="relative" ptsTypes="AA">
                                      <p:cBhvr>
                                        <p:cTn id="22" dur="2000" fill="hold"/>
                                        <p:tgtEl>
                                          <p:spTgt spid="28"/>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1.45833E-6 -2.96296E-6 L 0.07083 -2.96296E-6 " pathEditMode="relative" rAng="0" ptsTypes="AA">
                                      <p:cBhvr>
                                        <p:cTn id="24" dur="2000" fill="hold"/>
                                        <p:tgtEl>
                                          <p:spTgt spid="31"/>
                                        </p:tgtEl>
                                        <p:attrNameLst>
                                          <p:attrName>ppt_x</p:attrName>
                                          <p:attrName>ppt_y</p:attrName>
                                        </p:attrNameLst>
                                      </p:cBhvr>
                                      <p:rCtr x="3542" y="0"/>
                                    </p:animMotion>
                                  </p:childTnLst>
                                </p:cTn>
                              </p:par>
                              <p:par>
                                <p:cTn id="25" presetID="0" presetClass="path" presetSubtype="0" accel="50000" decel="50000" fill="hold" grpId="0" nodeType="withEffect">
                                  <p:stCondLst>
                                    <p:cond delay="0"/>
                                  </p:stCondLst>
                                  <p:childTnLst>
                                    <p:animMotion origin="layout" path="M 4.58333E-6 3.33333E-6 L 0.07083 3.33333E-6 " pathEditMode="relative" rAng="0" ptsTypes="AA">
                                      <p:cBhvr>
                                        <p:cTn id="26" dur="2000" fill="hold"/>
                                        <p:tgtEl>
                                          <p:spTgt spid="32"/>
                                        </p:tgtEl>
                                        <p:attrNameLst>
                                          <p:attrName>ppt_x</p:attrName>
                                          <p:attrName>ppt_y</p:attrName>
                                        </p:attrNameLst>
                                      </p:cBhvr>
                                      <p:rCtr x="3542" y="0"/>
                                    </p:animMotion>
                                  </p:childTnLst>
                                </p:cTn>
                              </p:par>
                              <p:par>
                                <p:cTn id="27" presetID="0" presetClass="path" presetSubtype="0" accel="50000" decel="50000" fill="hold" grpId="0" nodeType="withEffect">
                                  <p:stCondLst>
                                    <p:cond delay="0"/>
                                  </p:stCondLst>
                                  <p:childTnLst>
                                    <p:animMotion origin="layout" path="M 8.33333E-7 3.33333E-6 L 0.07083 3.33333E-6 " pathEditMode="relative" rAng="0" ptsTypes="AA">
                                      <p:cBhvr>
                                        <p:cTn id="28" dur="2000" fill="hold"/>
                                        <p:tgtEl>
                                          <p:spTgt spid="35"/>
                                        </p:tgtEl>
                                        <p:attrNameLst>
                                          <p:attrName>ppt_x</p:attrName>
                                          <p:attrName>ppt_y</p:attrName>
                                        </p:attrNameLst>
                                      </p:cBhvr>
                                      <p:rCtr x="3542" y="0"/>
                                    </p:animMotion>
                                  </p:childTnLst>
                                </p:cTn>
                              </p:par>
                              <p:par>
                                <p:cTn id="29" presetID="0" presetClass="path" presetSubtype="0" accel="50000" decel="50000" fill="hold" grpId="0" nodeType="withEffect">
                                  <p:stCondLst>
                                    <p:cond delay="0"/>
                                  </p:stCondLst>
                                  <p:childTnLst>
                                    <p:animMotion origin="layout" path="M 4.375E-6 3.33333E-6 L 0.07083 3.33333E-6 " pathEditMode="relative" rAng="0" ptsTypes="AA">
                                      <p:cBhvr>
                                        <p:cTn id="30" dur="2000" fill="hold"/>
                                        <p:tgtEl>
                                          <p:spTgt spid="36"/>
                                        </p:tgtEl>
                                        <p:attrNameLst>
                                          <p:attrName>ppt_x</p:attrName>
                                          <p:attrName>ppt_y</p:attrName>
                                        </p:attrNameLst>
                                      </p:cBhvr>
                                      <p:rCtr x="3542" y="0"/>
                                    </p:animMotion>
                                  </p:childTnLst>
                                </p:cTn>
                              </p:par>
                              <p:par>
                                <p:cTn id="31" presetID="0" presetClass="path" presetSubtype="0" accel="50000" decel="50000" fill="hold" nodeType="withEffect">
                                  <p:stCondLst>
                                    <p:cond delay="0"/>
                                  </p:stCondLst>
                                  <p:childTnLst>
                                    <p:animMotion origin="layout" path="M 0 0 L 0.07083 0 " pathEditMode="relative" ptsTypes="AA">
                                      <p:cBhvr>
                                        <p:cTn id="32" dur="2000" fill="hold"/>
                                        <p:tgtEl>
                                          <p:spTgt spid="39"/>
                                        </p:tgtEl>
                                        <p:attrNameLst>
                                          <p:attrName>ppt_x</p:attrName>
                                          <p:attrName>ppt_y</p:attrName>
                                        </p:attrNameLst>
                                      </p:cBhvr>
                                    </p:animMotion>
                                  </p:child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Scale>
                                      <p:cBhvr>
                                        <p:cTn id="39" dur="2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2000" decel="50000" fill="hold">
                                          <p:stCondLst>
                                            <p:cond delay="0"/>
                                          </p:stCondLst>
                                        </p:cTn>
                                        <p:tgtEl>
                                          <p:spTgt spid="45"/>
                                        </p:tgtEl>
                                        <p:attrNameLst>
                                          <p:attrName>ppt_x</p:attrName>
                                          <p:attrName>ppt_y</p:attrName>
                                        </p:attrNameLst>
                                      </p:cBhvr>
                                    </p:animMotion>
                                    <p:animEffect transition="in" filter="fade">
                                      <p:cBhvr>
                                        <p:cTn id="41" dur="20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500"/>
                                        <p:tgtEl>
                                          <p:spTgt spid="44"/>
                                        </p:tgtEl>
                                      </p:cBhvr>
                                    </p:animEffect>
                                  </p:childTnLst>
                                </p:cTn>
                              </p:par>
                            </p:childTnLst>
                          </p:cTn>
                        </p:par>
                        <p:par>
                          <p:cTn id="47" fill="hold">
                            <p:stCondLst>
                              <p:cond delay="500"/>
                            </p:stCondLst>
                            <p:childTnLst>
                              <p:par>
                                <p:cTn id="48" presetID="52" presetClass="entr" presetSubtype="0"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Scale>
                                      <p:cBhvr>
                                        <p:cTn id="50"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41"/>
                                        </p:tgtEl>
                                        <p:attrNameLst>
                                          <p:attrName>ppt_x</p:attrName>
                                          <p:attrName>ppt_y</p:attrName>
                                        </p:attrNameLst>
                                      </p:cBhvr>
                                    </p:animMotion>
                                    <p:animEffect transition="in" filter="fade">
                                      <p:cBhvr>
                                        <p:cTn id="52" dur="1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up)">
                                      <p:cBhvr>
                                        <p:cTn id="61" dur="500"/>
                                        <p:tgtEl>
                                          <p:spTgt spid="42"/>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up)">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40" grpId="0" animBg="1"/>
      <p:bldP spid="41" grpId="0" animBg="1"/>
      <p:bldP spid="42" grpId="0" animBg="1"/>
      <p:bldP spid="43" grpId="0" animBg="1"/>
      <p:bldP spid="44" grpId="0" animBg="1"/>
      <p:bldP spid="4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26AA6C-9A36-9242-B753-B859F93E9533}"/>
              </a:ext>
            </a:extLst>
          </p:cNvPr>
          <p:cNvSpPr>
            <a:spLocks noGrp="1"/>
          </p:cNvSpPr>
          <p:nvPr>
            <p:ph type="ctrTitle"/>
          </p:nvPr>
        </p:nvSpPr>
        <p:spPr>
          <a:xfrm flipH="1">
            <a:off x="806272" y="3672976"/>
            <a:ext cx="3854219" cy="608000"/>
          </a:xfrm>
        </p:spPr>
        <p:txBody>
          <a:bodyPr/>
          <a:lstStyle/>
          <a:p>
            <a:r>
              <a:rPr lang="en-US" sz="4400" b="1" dirty="0">
                <a:solidFill>
                  <a:schemeClr val="bg1"/>
                </a:solidFill>
              </a:rPr>
              <a:t>Elements of a Good Neutralizing Routine</a:t>
            </a:r>
          </a:p>
        </p:txBody>
      </p:sp>
      <p:sp>
        <p:nvSpPr>
          <p:cNvPr id="6" name="TextBox 5">
            <a:extLst>
              <a:ext uri="{FF2B5EF4-FFF2-40B4-BE49-F238E27FC236}">
                <a16:creationId xmlns:a16="http://schemas.microsoft.com/office/drawing/2014/main" id="{A850B330-A471-D443-9F00-B8A7924CAE42}"/>
              </a:ext>
            </a:extLst>
          </p:cNvPr>
          <p:cNvSpPr txBox="1"/>
          <p:nvPr/>
        </p:nvSpPr>
        <p:spPr>
          <a:xfrm>
            <a:off x="6952343" y="1826316"/>
            <a:ext cx="5239657" cy="369331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If-Then Statement</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Brief</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Clear Steps</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Doable</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dirty="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Interrupts the Chain of Events</a:t>
            </a:r>
          </a:p>
        </p:txBody>
      </p:sp>
      <p:sp>
        <p:nvSpPr>
          <p:cNvPr id="2" name="TextBox 1">
            <a:extLst>
              <a:ext uri="{FF2B5EF4-FFF2-40B4-BE49-F238E27FC236}">
                <a16:creationId xmlns:a16="http://schemas.microsoft.com/office/drawing/2014/main" id="{1923A843-619E-05C7-2810-F9908FF1DA03}"/>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28712718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EB6D-9976-FE40-8216-C994533967A7}"/>
              </a:ext>
            </a:extLst>
          </p:cNvPr>
          <p:cNvSpPr>
            <a:spLocks noGrp="1"/>
          </p:cNvSpPr>
          <p:nvPr>
            <p:ph type="title"/>
          </p:nvPr>
        </p:nvSpPr>
        <p:spPr>
          <a:xfrm>
            <a:off x="747248" y="745600"/>
            <a:ext cx="9378000" cy="845600"/>
          </a:xfrm>
        </p:spPr>
        <p:txBody>
          <a:bodyPr/>
          <a:lstStyle/>
          <a:p>
            <a:r>
              <a:rPr lang="en-US" b="1"/>
              <a:t>Neutralizing Routine Examples</a:t>
            </a:r>
          </a:p>
        </p:txBody>
      </p:sp>
      <p:sp>
        <p:nvSpPr>
          <p:cNvPr id="3" name="Content Placeholder 1">
            <a:extLst>
              <a:ext uri="{FF2B5EF4-FFF2-40B4-BE49-F238E27FC236}">
                <a16:creationId xmlns:a16="http://schemas.microsoft.com/office/drawing/2014/main" id="{191918E3-33C8-9D4C-A096-CFD0671BA140}"/>
              </a:ext>
            </a:extLst>
          </p:cNvPr>
          <p:cNvSpPr txBox="1">
            <a:spLocks/>
          </p:cNvSpPr>
          <p:nvPr/>
        </p:nvSpPr>
        <p:spPr bwMode="auto">
          <a:xfrm>
            <a:off x="1320188" y="1739653"/>
            <a:ext cx="8435280" cy="4906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0" fontAlgn="base" latinLnBrk="0" hangingPunct="0">
              <a:lnSpc>
                <a:spcPct val="100000"/>
              </a:lnSpc>
              <a:spcBef>
                <a:spcPct val="20000"/>
              </a:spcBef>
              <a:spcAft>
                <a:spcPct val="0"/>
              </a:spcAft>
              <a:buClrTx/>
              <a:buSzTx/>
              <a:buFontTx/>
              <a:buChar char="•"/>
              <a:tabLst/>
              <a:defRPr/>
            </a:pPr>
            <a:r>
              <a:rPr kumimoji="0" lang="en-CA" sz="2200" b="0" i="0" u="none" strike="noStrike" kern="0" cap="none" spc="0" normalizeH="0" baseline="0" noProof="0" dirty="0">
                <a:ln>
                  <a:noFill/>
                </a:ln>
                <a:solidFill>
                  <a:schemeClr val="bg1"/>
                </a:solidFill>
                <a:effectLst/>
                <a:uLnTx/>
                <a:uFillTx/>
                <a:latin typeface="Franklin Gothic Book"/>
                <a:ea typeface="ＭＳ Ｐゴシック"/>
              </a:rPr>
              <a:t>If I am triggered or agitated, then I will...</a:t>
            </a:r>
            <a:endParaRPr lang="en-CA" sz="2200" b="0" i="0" u="none" strike="noStrike" kern="0" cap="none" spc="0" normalizeH="0" baseline="0" noProof="0" dirty="0">
              <a:ln>
                <a:noFill/>
              </a:ln>
              <a:solidFill>
                <a:schemeClr val="bg1"/>
              </a:solidFill>
              <a:effectLst/>
              <a:uLnTx/>
              <a:uFillTx/>
              <a:latin typeface="Franklin Gothic Book"/>
              <a:ea typeface="ＭＳ Ｐゴシック"/>
            </a:endParaRPr>
          </a:p>
          <a:p>
            <a:pPr marL="342265" marR="0" lvl="0" indent="-342265" algn="l" defTabSz="914400" rtl="0" eaLnBrk="0" fontAlgn="base" latinLnBrk="0" hangingPunct="0">
              <a:lnSpc>
                <a:spcPct val="100000"/>
              </a:lnSpc>
              <a:spcBef>
                <a:spcPct val="20000"/>
              </a:spcBef>
              <a:spcAft>
                <a:spcPct val="0"/>
              </a:spcAft>
              <a:buClrTx/>
              <a:buSzTx/>
              <a:buFontTx/>
              <a:buChar char="•"/>
              <a:tabLst/>
              <a:defRPr/>
            </a:pPr>
            <a:endParaRPr lang="en-CA" sz="22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Delay a decision until I can think clearly</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chemeClr val="bg1"/>
                </a:solidFill>
                <a:effectLst/>
                <a:uLnTx/>
                <a:uFillTx/>
                <a:latin typeface="Franklin Gothic Book"/>
              </a:rPr>
              <a:t>“See me after class/at the next break”</a:t>
            </a:r>
            <a:endParaRPr lang="en-CA" sz="2000" b="0" i="0" u="none" strike="noStrike" kern="0" cap="none" spc="0" normalizeH="0" baseline="0" noProof="0" dirty="0">
              <a:ln>
                <a:noFill/>
              </a:ln>
              <a:solidFill>
                <a:schemeClr val="bg1"/>
              </a:solidFill>
              <a:effectLst/>
              <a:uLnTx/>
              <a:uFillTx/>
              <a:latin typeface="Franklin Gothic Book"/>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CA" sz="2000" b="0" i="0" u="none" strike="noStrike" kern="0" cap="none" spc="0" normalizeH="0" baseline="0" noProof="0" dirty="0">
              <a:ln>
                <a:noFill/>
              </a:ln>
              <a:solidFill>
                <a:schemeClr val="bg1"/>
              </a:solidFill>
              <a:effectLst/>
              <a:uLnTx/>
              <a:uFillTx/>
              <a:latin typeface="Franklin Gothic Book"/>
            </a:endParaRPr>
          </a:p>
          <a:p>
            <a:pPr marL="1142365" marR="0" lvl="2" indent="-22796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CA" sz="20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Reframe the situation</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lvl="2" indent="-227965"/>
            <a:r>
              <a:rPr kumimoji="0" lang="en-CA" sz="2000" b="0" i="0" u="none" strike="noStrike" kern="0" cap="none" spc="0" normalizeH="0" baseline="0" noProof="0" dirty="0">
                <a:ln>
                  <a:noFill/>
                </a:ln>
                <a:solidFill>
                  <a:schemeClr val="bg1"/>
                </a:solidFill>
                <a:effectLst/>
                <a:uLnTx/>
                <a:uFillTx/>
                <a:latin typeface="Franklin Gothic Book"/>
              </a:rPr>
              <a:t>“How do we do that at school?”</a:t>
            </a:r>
            <a:endParaRPr lang="en-CA" sz="2000" b="0" i="0" u="none" strike="noStrike" kern="0" cap="none" spc="0" normalizeH="0" baseline="0" noProof="0" dirty="0">
              <a:ln>
                <a:noFill/>
              </a:ln>
              <a:solidFill>
                <a:schemeClr val="bg1"/>
              </a:solidFill>
              <a:effectLst/>
              <a:uLnTx/>
              <a:uFillTx/>
              <a:latin typeface="Franklin Gothic Book"/>
            </a:endParaRPr>
          </a:p>
          <a:p>
            <a:pPr marL="1142365" lvl="2" indent="-227965"/>
            <a:endParaRPr lang="en-CA" sz="2000" b="0" i="0" u="none" strike="noStrike" kern="0" cap="none" spc="0" normalizeH="0" baseline="0" noProof="0" dirty="0">
              <a:ln>
                <a:noFill/>
              </a:ln>
              <a:solidFill>
                <a:schemeClr val="bg1"/>
              </a:solidFill>
              <a:effectLst/>
              <a:uLnTx/>
              <a:uFillTx/>
              <a:latin typeface="Franklin Gothic Book"/>
            </a:endParaRPr>
          </a:p>
          <a:p>
            <a:pPr marL="1142365" lvl="2" indent="-227965"/>
            <a:endParaRPr lang="en-CA" sz="2000" b="0" i="0" u="none" strike="noStrike" kern="0" cap="none" spc="0" normalizeH="0" baseline="0" noProof="0" dirty="0">
              <a:ln>
                <a:noFill/>
              </a:ln>
              <a:solidFill>
                <a:schemeClr val="bg1"/>
              </a:solidFill>
              <a:effectLst/>
              <a:uLnTx/>
              <a:uFillTx/>
              <a:latin typeface="Franklin Gothic Book"/>
            </a:endParaRPr>
          </a:p>
          <a:p>
            <a:pPr marL="742315" marR="0" lvl="1" indent="-285115"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dirty="0">
                <a:ln>
                  <a:noFill/>
                </a:ln>
                <a:solidFill>
                  <a:schemeClr val="bg1"/>
                </a:solidFill>
                <a:effectLst/>
                <a:uLnTx/>
                <a:uFillTx/>
                <a:latin typeface="Franklin Gothic Book"/>
                <a:ea typeface="ＭＳ Ｐゴシック"/>
              </a:rPr>
              <a:t>Take care of myself</a:t>
            </a:r>
            <a:endParaRPr lang="en-CA" sz="2800" b="1" i="0" u="none" strike="noStrike" kern="0" cap="none" spc="0" normalizeH="0" baseline="0" noProof="0" dirty="0">
              <a:ln>
                <a:noFill/>
              </a:ln>
              <a:solidFill>
                <a:schemeClr val="bg1"/>
              </a:solidFill>
              <a:effectLst/>
              <a:uLnTx/>
              <a:uFillTx/>
              <a:latin typeface="Franklin Gothic Book"/>
              <a:ea typeface="ＭＳ Ｐゴシック"/>
            </a:endParaRPr>
          </a:p>
          <a:p>
            <a:pPr marL="1142365" lvl="2" indent="-227965"/>
            <a:r>
              <a:rPr lang="en-CA" sz="2000" kern="0" dirty="0">
                <a:solidFill>
                  <a:schemeClr val="bg1"/>
                </a:solidFill>
                <a:latin typeface="Franklin Gothic Book"/>
              </a:rPr>
              <a:t>R</a:t>
            </a:r>
            <a:r>
              <a:rPr kumimoji="0" lang="en-CA" sz="2000" b="0" i="0" u="none" strike="noStrike" kern="0" cap="none" spc="0" normalizeH="0" baseline="0" noProof="0" dirty="0" err="1">
                <a:ln>
                  <a:noFill/>
                </a:ln>
                <a:solidFill>
                  <a:schemeClr val="bg1"/>
                </a:solidFill>
                <a:effectLst/>
                <a:uLnTx/>
                <a:uFillTx/>
                <a:latin typeface="Franklin Gothic Book"/>
              </a:rPr>
              <a:t>ecognize</a:t>
            </a:r>
            <a:r>
              <a:rPr kumimoji="0" lang="en-CA" sz="2000" b="0" i="0" u="none" strike="noStrike" kern="0" cap="none" spc="0" normalizeH="0" baseline="0" noProof="0" dirty="0">
                <a:ln>
                  <a:noFill/>
                </a:ln>
                <a:solidFill>
                  <a:schemeClr val="bg1"/>
                </a:solidFill>
                <a:effectLst/>
                <a:uLnTx/>
                <a:uFillTx/>
                <a:latin typeface="Franklin Gothic Book"/>
              </a:rPr>
              <a:t> my upset feelings and let them go</a:t>
            </a:r>
            <a:endParaRPr lang="en-CA" sz="2000" b="0" i="0" u="none" strike="noStrike" kern="0" cap="none" spc="0" normalizeH="0" baseline="0" noProof="0" dirty="0">
              <a:ln>
                <a:noFill/>
              </a:ln>
              <a:solidFill>
                <a:schemeClr val="bg1"/>
              </a:solidFill>
              <a:effectLst/>
              <a:uLnTx/>
              <a:uFillTx/>
              <a:latin typeface="Franklin Gothic Book"/>
            </a:endParaRPr>
          </a:p>
        </p:txBody>
      </p:sp>
      <p:pic>
        <p:nvPicPr>
          <p:cNvPr id="4" name="Picture 3">
            <a:extLst>
              <a:ext uri="{FF2B5EF4-FFF2-40B4-BE49-F238E27FC236}">
                <a16:creationId xmlns:a16="http://schemas.microsoft.com/office/drawing/2014/main" id="{DDE58AD6-358E-644D-B1E6-E05DD321E8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2658" y="2128172"/>
            <a:ext cx="1521779" cy="1445689"/>
          </a:xfrm>
          <a:prstGeom prst="rect">
            <a:avLst/>
          </a:prstGeom>
        </p:spPr>
      </p:pic>
      <p:pic>
        <p:nvPicPr>
          <p:cNvPr id="5" name="Picture 4">
            <a:extLst>
              <a:ext uri="{FF2B5EF4-FFF2-40B4-BE49-F238E27FC236}">
                <a16:creationId xmlns:a16="http://schemas.microsoft.com/office/drawing/2014/main" id="{F8A3FE50-6E30-6F43-91A6-44466B928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881641"/>
            <a:ext cx="1965505" cy="1332929"/>
          </a:xfrm>
          <a:prstGeom prst="rect">
            <a:avLst/>
          </a:prstGeom>
        </p:spPr>
      </p:pic>
      <p:pic>
        <p:nvPicPr>
          <p:cNvPr id="6" name="Picture 5">
            <a:extLst>
              <a:ext uri="{FF2B5EF4-FFF2-40B4-BE49-F238E27FC236}">
                <a16:creationId xmlns:a16="http://schemas.microsoft.com/office/drawing/2014/main" id="{8373089A-C6BD-2A47-BD26-DC7B7C115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6686" y="4895028"/>
            <a:ext cx="1383842" cy="1899389"/>
          </a:xfrm>
          <a:prstGeom prst="rect">
            <a:avLst/>
          </a:prstGeom>
        </p:spPr>
      </p:pic>
      <p:sp>
        <p:nvSpPr>
          <p:cNvPr id="7" name="TextBox 6">
            <a:extLst>
              <a:ext uri="{FF2B5EF4-FFF2-40B4-BE49-F238E27FC236}">
                <a16:creationId xmlns:a16="http://schemas.microsoft.com/office/drawing/2014/main" id="{72B6CD27-EAD3-4E96-16C1-308F6DBC2707}"/>
              </a:ext>
            </a:extLst>
          </p:cNvPr>
          <p:cNvSpPr txBox="1"/>
          <p:nvPr/>
        </p:nvSpPr>
        <p:spPr>
          <a:xfrm>
            <a:off x="3561776" y="103138"/>
            <a:ext cx="27879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PREVIEW</a:t>
            </a:r>
          </a:p>
        </p:txBody>
      </p:sp>
    </p:spTree>
    <p:extLst>
      <p:ext uri="{BB962C8B-B14F-4D97-AF65-F5344CB8AC3E}">
        <p14:creationId xmlns:p14="http://schemas.microsoft.com/office/powerpoint/2010/main" val="38824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 calcmode="lin" valueType="num">
                                      <p:cBhvr additive="base">
                                        <p:cTn id="2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additive="base">
                                        <p:cTn id="2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9"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0963" y="2360737"/>
            <a:ext cx="6034963" cy="3365200"/>
          </a:xfrm>
        </p:spPr>
        <p:txBody>
          <a:bodyPr/>
          <a:lstStyle/>
          <a:p>
            <a:br>
              <a:rPr lang="en-US" dirty="0">
                <a:solidFill>
                  <a:schemeClr val="bg1"/>
                </a:solidFill>
              </a:rPr>
            </a:br>
            <a:r>
              <a:rPr lang="en-US" dirty="0">
                <a:solidFill>
                  <a:schemeClr val="bg1"/>
                </a:solidFill>
              </a:rPr>
              <a:t>TFI </a:t>
            </a:r>
            <a:br>
              <a:rPr lang="en-US" dirty="0">
                <a:solidFill>
                  <a:schemeClr val="bg1"/>
                </a:solidFill>
              </a:rPr>
            </a:br>
            <a:r>
              <a:rPr lang="en-US" dirty="0">
                <a:solidFill>
                  <a:schemeClr val="bg1"/>
                </a:solidFill>
              </a:rPr>
              <a:t>Self-Assessment</a:t>
            </a:r>
            <a:br>
              <a:rPr lang="en-US" dirty="0">
                <a:solidFill>
                  <a:schemeClr val="bg1"/>
                </a:solidFill>
              </a:rPr>
            </a:b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3600607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PBIS Tiered Fidelity Inventory">
            <a:extLst>
              <a:ext uri="{FF2B5EF4-FFF2-40B4-BE49-F238E27FC236}">
                <a16:creationId xmlns:a16="http://schemas.microsoft.com/office/drawing/2014/main" id="{F864DB8D-6218-4B43-B6AF-D3B0F65305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329" y="425228"/>
            <a:ext cx="2109787" cy="27309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692A2A9-B1CB-6149-A44A-547B55937793}"/>
              </a:ext>
            </a:extLst>
          </p:cNvPr>
          <p:cNvSpPr txBox="1"/>
          <p:nvPr/>
        </p:nvSpPr>
        <p:spPr>
          <a:xfrm>
            <a:off x="2819399" y="667314"/>
            <a:ext cx="8610600"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The purpose of the SWPBIS Tiered Fidelity Inventory (TFI) is to provide a valid, reliable, and efficient measure of the extent to which school personnel are applying the core features of school-wide positive behavioral interventions and supports.</a:t>
            </a:r>
          </a:p>
        </p:txBody>
      </p:sp>
      <p:sp>
        <p:nvSpPr>
          <p:cNvPr id="7" name="TextBox 6">
            <a:extLst>
              <a:ext uri="{FF2B5EF4-FFF2-40B4-BE49-F238E27FC236}">
                <a16:creationId xmlns:a16="http://schemas.microsoft.com/office/drawing/2014/main" id="{1762199A-53D4-654C-8246-FC6D67D2CD34}"/>
              </a:ext>
            </a:extLst>
          </p:cNvPr>
          <p:cNvSpPr txBox="1"/>
          <p:nvPr/>
        </p:nvSpPr>
        <p:spPr>
          <a:xfrm>
            <a:off x="1273849" y="3701830"/>
            <a:ext cx="2606867"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Tier 1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Implementation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0" name="TextBox 9">
            <a:extLst>
              <a:ext uri="{FF2B5EF4-FFF2-40B4-BE49-F238E27FC236}">
                <a16:creationId xmlns:a16="http://schemas.microsoft.com/office/drawing/2014/main" id="{3BB010F7-7281-7645-B7A1-306B71040A37}"/>
              </a:ext>
            </a:extLst>
          </p:cNvPr>
          <p:cNvSpPr txBox="1"/>
          <p:nvPr/>
        </p:nvSpPr>
        <p:spPr>
          <a:xfrm>
            <a:off x="4819945" y="3701830"/>
            <a:ext cx="2265748"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2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Interventions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11" name="TextBox 10">
            <a:extLst>
              <a:ext uri="{FF2B5EF4-FFF2-40B4-BE49-F238E27FC236}">
                <a16:creationId xmlns:a16="http://schemas.microsoft.com/office/drawing/2014/main" id="{28D098A0-151A-114C-A60C-8BCBBA26D038}"/>
              </a:ext>
            </a:extLst>
          </p:cNvPr>
          <p:cNvSpPr txBox="1"/>
          <p:nvPr/>
        </p:nvSpPr>
        <p:spPr>
          <a:xfrm>
            <a:off x="8366042" y="3701830"/>
            <a:ext cx="22573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Tier 3 Subscales: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Teams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Resources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Support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Evaluation</a:t>
            </a:r>
          </a:p>
        </p:txBody>
      </p:sp>
      <p:sp>
        <p:nvSpPr>
          <p:cNvPr id="9" name="Rectangle 8">
            <a:extLst>
              <a:ext uri="{FF2B5EF4-FFF2-40B4-BE49-F238E27FC236}">
                <a16:creationId xmlns:a16="http://schemas.microsoft.com/office/drawing/2014/main" id="{F37ADC24-9211-5B4F-B8DB-33A72F07ADC8}"/>
              </a:ext>
            </a:extLst>
          </p:cNvPr>
          <p:cNvSpPr/>
          <p:nvPr/>
        </p:nvSpPr>
        <p:spPr>
          <a:xfrm>
            <a:off x="4599709" y="3393113"/>
            <a:ext cx="6830290" cy="2393419"/>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Only Tier 1 will be required for this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Your team can choose to complete the additional tiers.</a:t>
            </a:r>
          </a:p>
        </p:txBody>
      </p:sp>
      <p:pic>
        <p:nvPicPr>
          <p:cNvPr id="2" name="Picture 1">
            <a:extLst>
              <a:ext uri="{FF2B5EF4-FFF2-40B4-BE49-F238E27FC236}">
                <a16:creationId xmlns:a16="http://schemas.microsoft.com/office/drawing/2014/main" id="{BE2B7C44-D414-554E-1072-02DC5D7623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2181283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EECCE-CDBD-7F4B-B648-7F4C5F124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850" y="1004686"/>
            <a:ext cx="5093277" cy="2952538"/>
          </a:xfrm>
          <a:prstGeom prst="rect">
            <a:avLst/>
          </a:prstGeom>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4600" y="175825"/>
            <a:ext cx="5714914" cy="6506350"/>
          </a:xfrm>
          <a:prstGeom prst="rect">
            <a:avLst/>
          </a:prstGeom>
        </p:spPr>
      </p:pic>
      <p:pic>
        <p:nvPicPr>
          <p:cNvPr id="7" name="Picture 6">
            <a:extLst>
              <a:ext uri="{FF2B5EF4-FFF2-40B4-BE49-F238E27FC236}">
                <a16:creationId xmlns:a16="http://schemas.microsoft.com/office/drawing/2014/main" id="{8C9F2E14-AC2D-F14E-A26F-016DEAA1E9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2029" y="4377045"/>
            <a:ext cx="4508834" cy="2305130"/>
          </a:xfrm>
          <a:prstGeom prst="rect">
            <a:avLst/>
          </a:prstGeom>
        </p:spPr>
      </p:pic>
      <p:sp>
        <p:nvSpPr>
          <p:cNvPr id="8" name="TextBox 7">
            <a:extLst>
              <a:ext uri="{FF2B5EF4-FFF2-40B4-BE49-F238E27FC236}">
                <a16:creationId xmlns:a16="http://schemas.microsoft.com/office/drawing/2014/main" id="{1C26E6F8-87D2-BC4D-A88D-669AE21D128B}"/>
              </a:ext>
            </a:extLst>
          </p:cNvPr>
          <p:cNvSpPr txBox="1"/>
          <p:nvPr/>
        </p:nvSpPr>
        <p:spPr>
          <a:xfrm>
            <a:off x="323850" y="175825"/>
            <a:ext cx="2906373"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Individual items</a:t>
            </a:r>
          </a:p>
        </p:txBody>
      </p:sp>
      <p:pic>
        <p:nvPicPr>
          <p:cNvPr id="2" name="Picture 1">
            <a:extLst>
              <a:ext uri="{FF2B5EF4-FFF2-40B4-BE49-F238E27FC236}">
                <a16:creationId xmlns:a16="http://schemas.microsoft.com/office/drawing/2014/main" id="{C1FD9BD4-F900-FA1E-E7C4-D5D0FDC9CB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7264900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3441AB2-67AF-9348-B48C-5E26B8D2C2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86" y="187655"/>
            <a:ext cx="5804969" cy="2444197"/>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E54BA85-C718-9A46-9012-5AABA0B41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382" y="187655"/>
            <a:ext cx="5694132" cy="6482690"/>
          </a:xfrm>
          <a:prstGeom prst="rect">
            <a:avLst/>
          </a:prstGeom>
        </p:spPr>
      </p:pic>
      <p:sp>
        <p:nvSpPr>
          <p:cNvPr id="9" name="TextBox 8">
            <a:extLst>
              <a:ext uri="{FF2B5EF4-FFF2-40B4-BE49-F238E27FC236}">
                <a16:creationId xmlns:a16="http://schemas.microsoft.com/office/drawing/2014/main" id="{D709F50D-9673-1E4C-A82E-6667C8BAE49E}"/>
              </a:ext>
            </a:extLst>
          </p:cNvPr>
          <p:cNvSpPr txBox="1"/>
          <p:nvPr/>
        </p:nvSpPr>
        <p:spPr>
          <a:xfrm>
            <a:off x="214766" y="4854463"/>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behavior incidents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will decrease by __%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incidents of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exclusionary discipline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9A3DF5-003F-DF49-9E3C-2BBDD16111CE}"/>
              </a:ext>
            </a:extLst>
          </p:cNvPr>
          <p:cNvSpPr txBox="1"/>
          <p:nvPr/>
        </p:nvSpPr>
        <p:spPr>
          <a:xfrm>
            <a:off x="478003" y="2958327"/>
            <a:ext cx="536861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Select action steps based upon data from the TFI </a:t>
            </a: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AND</a:t>
            </a: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your identified outcomes! </a:t>
            </a:r>
          </a:p>
        </p:txBody>
      </p:sp>
      <p:pic>
        <p:nvPicPr>
          <p:cNvPr id="3" name="Picture 2">
            <a:extLst>
              <a:ext uri="{FF2B5EF4-FFF2-40B4-BE49-F238E27FC236}">
                <a16:creationId xmlns:a16="http://schemas.microsoft.com/office/drawing/2014/main" id="{42AEE4D5-6A40-F5EE-BACD-AC512A4FDA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1276508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Callout 16">
            <a:extLst>
              <a:ext uri="{FF2B5EF4-FFF2-40B4-BE49-F238E27FC236}">
                <a16:creationId xmlns:a16="http://schemas.microsoft.com/office/drawing/2014/main" id="{A9262396-2CB6-F640-AE12-ACAC8335C685}"/>
              </a:ext>
            </a:extLst>
          </p:cNvPr>
          <p:cNvSpPr/>
          <p:nvPr/>
        </p:nvSpPr>
        <p:spPr>
          <a:xfrm>
            <a:off x="8081714" y="2050473"/>
            <a:ext cx="4807624" cy="417021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Implementing these features can support us to achieve our identified outcomes.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What do we need to 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How? Who? By when? </a:t>
            </a:r>
          </a:p>
        </p:txBody>
      </p:sp>
      <p:sp>
        <p:nvSpPr>
          <p:cNvPr id="9" name="TextBox 8">
            <a:extLst>
              <a:ext uri="{FF2B5EF4-FFF2-40B4-BE49-F238E27FC236}">
                <a16:creationId xmlns:a16="http://schemas.microsoft.com/office/drawing/2014/main" id="{D709F50D-9673-1E4C-A82E-6667C8BAE49E}"/>
              </a:ext>
            </a:extLst>
          </p:cNvPr>
          <p:cNvSpPr txBox="1"/>
          <p:nvPr/>
        </p:nvSpPr>
        <p:spPr>
          <a:xfrm>
            <a:off x="214766" y="234591"/>
            <a:ext cx="11762467"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behavior incidents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will decrease by __%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incidents of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exclusionary discipline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(suspension/expulsion) will decrease by __ % relative to the  same period as the prior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4148F29-F794-ED40-BC99-634CBCE2DAE8}"/>
              </a:ext>
            </a:extLst>
          </p:cNvPr>
          <p:cNvPicPr>
            <a:picLocks noChangeAspect="1"/>
          </p:cNvPicPr>
          <p:nvPr/>
        </p:nvPicPr>
        <p:blipFill rotWithShape="1">
          <a:blip r:embed="rId3" cstate="screen">
            <a:alphaModFix amt="39000"/>
            <a:extLst>
              <a:ext uri="{28A0092B-C50C-407E-A947-70E740481C1C}">
                <a14:useLocalDpi xmlns:a14="http://schemas.microsoft.com/office/drawing/2010/main"/>
              </a:ext>
            </a:extLst>
          </a:blip>
          <a:srcRect/>
          <a:stretch/>
        </p:blipFill>
        <p:spPr>
          <a:xfrm>
            <a:off x="55418" y="2590800"/>
            <a:ext cx="8381904" cy="3616973"/>
          </a:xfrm>
          <a:prstGeom prst="rect">
            <a:avLst/>
          </a:prstGeom>
        </p:spPr>
      </p:pic>
      <p:sp>
        <p:nvSpPr>
          <p:cNvPr id="3" name="Rectangle 2">
            <a:extLst>
              <a:ext uri="{FF2B5EF4-FFF2-40B4-BE49-F238E27FC236}">
                <a16:creationId xmlns:a16="http://schemas.microsoft.com/office/drawing/2014/main" id="{2390CCD9-F8D3-1848-9878-9B0EAED585E6}"/>
              </a:ext>
            </a:extLst>
          </p:cNvPr>
          <p:cNvSpPr/>
          <p:nvPr/>
        </p:nvSpPr>
        <p:spPr>
          <a:xfrm>
            <a:off x="7675321" y="5237017"/>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0</a:t>
            </a:r>
          </a:p>
        </p:txBody>
      </p:sp>
      <p:sp>
        <p:nvSpPr>
          <p:cNvPr id="11" name="Rectangle 10">
            <a:extLst>
              <a:ext uri="{FF2B5EF4-FFF2-40B4-BE49-F238E27FC236}">
                <a16:creationId xmlns:a16="http://schemas.microsoft.com/office/drawing/2014/main" id="{AEA80D39-B818-A442-A213-08E239E374BF}"/>
              </a:ext>
            </a:extLst>
          </p:cNvPr>
          <p:cNvSpPr/>
          <p:nvPr/>
        </p:nvSpPr>
        <p:spPr>
          <a:xfrm>
            <a:off x="7675321" y="4289713"/>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12" name="Rectangle 11">
            <a:extLst>
              <a:ext uri="{FF2B5EF4-FFF2-40B4-BE49-F238E27FC236}">
                <a16:creationId xmlns:a16="http://schemas.microsoft.com/office/drawing/2014/main" id="{85FCBD2B-F651-7F4D-A10E-B1C94EAD2198}"/>
              </a:ext>
            </a:extLst>
          </p:cNvPr>
          <p:cNvSpPr/>
          <p:nvPr/>
        </p:nvSpPr>
        <p:spPr>
          <a:xfrm>
            <a:off x="7675321" y="3342409"/>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13" name="Rectangle 12">
            <a:extLst>
              <a:ext uri="{FF2B5EF4-FFF2-40B4-BE49-F238E27FC236}">
                <a16:creationId xmlns:a16="http://schemas.microsoft.com/office/drawing/2014/main" id="{686D8202-C43A-4045-9F65-E37431AA9B26}"/>
              </a:ext>
            </a:extLst>
          </p:cNvPr>
          <p:cNvSpPr/>
          <p:nvPr/>
        </p:nvSpPr>
        <p:spPr>
          <a:xfrm>
            <a:off x="7675322" y="2459181"/>
            <a:ext cx="678873" cy="8589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BE2D4163-4C5E-DF42-A471-8FC69B9A7059}"/>
              </a:ext>
            </a:extLst>
          </p:cNvPr>
          <p:cNvSpPr txBox="1"/>
          <p:nvPr/>
        </p:nvSpPr>
        <p:spPr>
          <a:xfrm>
            <a:off x="214766" y="2657839"/>
            <a:ext cx="3238002"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4. Teaching Expectations</a:t>
            </a:r>
          </a:p>
        </p:txBody>
      </p:sp>
      <p:sp>
        <p:nvSpPr>
          <p:cNvPr id="14" name="TextBox 13">
            <a:extLst>
              <a:ext uri="{FF2B5EF4-FFF2-40B4-BE49-F238E27FC236}">
                <a16:creationId xmlns:a16="http://schemas.microsoft.com/office/drawing/2014/main" id="{285BF216-105A-EC4D-8761-0143857AD845}"/>
              </a:ext>
            </a:extLst>
          </p:cNvPr>
          <p:cNvSpPr txBox="1"/>
          <p:nvPr/>
        </p:nvSpPr>
        <p:spPr>
          <a:xfrm>
            <a:off x="214766" y="3363775"/>
            <a:ext cx="4164986"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5. Problem Behavior Definitions</a:t>
            </a:r>
          </a:p>
        </p:txBody>
      </p:sp>
      <p:sp>
        <p:nvSpPr>
          <p:cNvPr id="15" name="TextBox 14">
            <a:extLst>
              <a:ext uri="{FF2B5EF4-FFF2-40B4-BE49-F238E27FC236}">
                <a16:creationId xmlns:a16="http://schemas.microsoft.com/office/drawing/2014/main" id="{CBF28FB3-D633-A24C-9612-D31B721D9D94}"/>
              </a:ext>
            </a:extLst>
          </p:cNvPr>
          <p:cNvSpPr txBox="1"/>
          <p:nvPr/>
        </p:nvSpPr>
        <p:spPr>
          <a:xfrm>
            <a:off x="214766" y="4321875"/>
            <a:ext cx="2684004"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6. Discipline Policies</a:t>
            </a:r>
          </a:p>
        </p:txBody>
      </p:sp>
      <p:sp>
        <p:nvSpPr>
          <p:cNvPr id="16" name="TextBox 15">
            <a:extLst>
              <a:ext uri="{FF2B5EF4-FFF2-40B4-BE49-F238E27FC236}">
                <a16:creationId xmlns:a16="http://schemas.microsoft.com/office/drawing/2014/main" id="{7686427C-C5D3-CB40-A97D-C233EF6B5DF4}"/>
              </a:ext>
            </a:extLst>
          </p:cNvPr>
          <p:cNvSpPr txBox="1"/>
          <p:nvPr/>
        </p:nvSpPr>
        <p:spPr>
          <a:xfrm>
            <a:off x="214766" y="5204843"/>
            <a:ext cx="3758593" cy="461665"/>
          </a:xfrm>
          <a:prstGeom prst="rect">
            <a:avLst/>
          </a:prstGeom>
          <a:solidFill>
            <a:schemeClr val="bg1"/>
          </a:solidFill>
          <a:ln w="41275">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7. Professional Development</a:t>
            </a:r>
          </a:p>
        </p:txBody>
      </p:sp>
      <p:pic>
        <p:nvPicPr>
          <p:cNvPr id="2" name="Picture 1">
            <a:extLst>
              <a:ext uri="{FF2B5EF4-FFF2-40B4-BE49-F238E27FC236}">
                <a16:creationId xmlns:a16="http://schemas.microsoft.com/office/drawing/2014/main" id="{5D9674C8-67BE-EC07-0CC0-0D0CC26565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367293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6" y="1188983"/>
            <a:ext cx="6070484" cy="4877349"/>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318979" y="2550275"/>
            <a:ext cx="7029196" cy="2154763"/>
          </a:xfrm>
          <a:prstGeom prst="rect">
            <a:avLst/>
          </a:prstGeom>
        </p:spPr>
        <p:txBody>
          <a:bodyPr spcFirstLastPara="1" wrap="square" lIns="121900" tIns="121900" rIns="121900" bIns="121900" anchor="ctr" anchorCtr="0">
            <a:noAutofit/>
          </a:bodyPr>
          <a:lstStyle/>
          <a:p>
            <a:r>
              <a:rPr lang="en-US" sz="4800" b="1" dirty="0"/>
              <a:t>FUNCTION OF BEHAVIOR</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3947636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sz="3200" b="1" dirty="0">
                <a:solidFill>
                  <a:schemeClr val="bg1"/>
                </a:solidFill>
              </a:rPr>
              <a:t>ACTIVITY: </a:t>
            </a:r>
            <a:r>
              <a:rPr lang="en-US" sz="3200" kern="1200" dirty="0">
                <a:solidFill>
                  <a:schemeClr val="bg1"/>
                </a:solidFill>
              </a:rPr>
              <a:t>Using the TFI to Self-Assess and Action Plan</a:t>
            </a:r>
            <a:br>
              <a:rPr lang="en-US" sz="3200" kern="1200" dirty="0">
                <a:solidFill>
                  <a:schemeClr val="bg1"/>
                </a:solidFill>
              </a:rPr>
            </a:br>
            <a:endParaRPr lang="en-US" sz="3200"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5838472" y="6073739"/>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 name="Rectangle 2">
            <a:extLst>
              <a:ext uri="{FF2B5EF4-FFF2-40B4-BE49-F238E27FC236}">
                <a16:creationId xmlns:a16="http://schemas.microsoft.com/office/drawing/2014/main" id="{73EDE45A-8E8C-2E47-A631-283F1042A866}"/>
              </a:ext>
            </a:extLst>
          </p:cNvPr>
          <p:cNvSpPr/>
          <p:nvPr/>
        </p:nvSpPr>
        <p:spPr>
          <a:xfrm>
            <a:off x="7128641" y="6150754"/>
            <a:ext cx="18410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pitchFamily="34" charset="0"/>
                <a:ea typeface="ＭＳ Ｐゴシック" pitchFamily="-108" charset="-128"/>
                <a:cs typeface="Calibri" panose="020F0502020204030204" pitchFamily="34" charset="0"/>
              </a:rPr>
              <a:t>2</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ＭＳ Ｐゴシック" pitchFamily="-108" charset="-128"/>
                <a:cs typeface="Calibri" panose="020F0502020204030204" pitchFamily="34" charset="0"/>
              </a:rPr>
              <a:t>0 minutes</a:t>
            </a:r>
          </a:p>
        </p:txBody>
      </p:sp>
      <p:sp>
        <p:nvSpPr>
          <p:cNvPr id="65" name="Text Placeholder 4">
            <a:extLst>
              <a:ext uri="{FF2B5EF4-FFF2-40B4-BE49-F238E27FC236}">
                <a16:creationId xmlns:a16="http://schemas.microsoft.com/office/drawing/2014/main" id="{D80A3B0A-99F2-AE41-BB5F-7E20DBF9C4F1}"/>
              </a:ext>
            </a:extLst>
          </p:cNvPr>
          <p:cNvSpPr txBox="1">
            <a:spLocks/>
          </p:cNvSpPr>
          <p:nvPr/>
        </p:nvSpPr>
        <p:spPr>
          <a:xfrm>
            <a:off x="135908" y="1051144"/>
            <a:ext cx="4207492" cy="3901855"/>
          </a:xfrm>
          <a:prstGeom prst="rect">
            <a:avLst/>
          </a:prstGeom>
        </p:spPr>
        <p:style>
          <a:lnRef idx="2">
            <a:schemeClr val="accent1"/>
          </a:lnRef>
          <a:fillRef idx="1">
            <a:schemeClr val="lt1"/>
          </a:fillRef>
          <a:effectRef idx="0">
            <a:schemeClr val="accent1"/>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Coaches: </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Go to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www.pbisapps.</a:t>
            </a:r>
            <a:r>
              <a:rPr kumimoji="0" lang="en-US" sz="2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org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PBIS Assessment </a:t>
            </a: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in the black navigation bar</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Locate the TFI on your dashboard</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mj-lt"/>
              <a:buAutoNum type="arabicPeriod"/>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Click on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Take Survey </a:t>
            </a: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4615960" y="1203287"/>
            <a:ext cx="6934200" cy="4858251"/>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a:t>
            </a:r>
          </a:p>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Complete the Tier 1 section of the survey</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Consider the following recommendations:</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When in doubt, score lower rather than higher</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If unable to come to consensus, vote and move on</a:t>
            </a:r>
          </a:p>
          <a:p>
            <a:pPr marL="914400" marR="0" lvl="1" indent="-457200" algn="l" defTabSz="1219170" rtl="0" eaLnBrk="1" fontAlgn="auto" latinLnBrk="0" hangingPunct="1">
              <a:lnSpc>
                <a:spcPct val="100000"/>
              </a:lnSpc>
              <a:spcBef>
                <a:spcPts val="0"/>
              </a:spcBef>
              <a:spcAft>
                <a:spcPts val="0"/>
              </a:spcAft>
              <a:buClr>
                <a:srgbClr val="292C73">
                  <a:lumMod val="50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Unless you have walkthrough/survey data, the maximum score on items requiring data (1.3, 1.4 and 1.9) is </a:t>
            </a:r>
            <a:r>
              <a:rPr kumimoji="0" lang="en-US" sz="2400" b="1"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1</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Add items to your action plan as needed</a:t>
            </a:r>
          </a:p>
          <a:p>
            <a:pPr marL="457200" marR="0" lvl="0" indent="-45720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53" name="TextBox 52">
            <a:extLst>
              <a:ext uri="{FF2B5EF4-FFF2-40B4-BE49-F238E27FC236}">
                <a16:creationId xmlns:a16="http://schemas.microsoft.com/office/drawing/2014/main" id="{1470B414-8ECE-FC4A-845C-88546DEBF4E5}"/>
              </a:ext>
            </a:extLst>
          </p:cNvPr>
          <p:cNvSpPr txBox="1"/>
          <p:nvPr/>
        </p:nvSpPr>
        <p:spPr>
          <a:xfrm>
            <a:off x="135908" y="4788369"/>
            <a:ext cx="4207493"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292C73">
                  <a:lumMod val="50000"/>
                </a:srgbClr>
              </a:buClr>
              <a:buSzTx/>
              <a:buFontTx/>
              <a:buNone/>
              <a:tabLst/>
              <a:defRPr/>
            </a:pPr>
            <a:r>
              <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This is a baseline self-assessment and will be completed throughout implementation to promote fidelity and action planning</a:t>
            </a:r>
            <a:endParaRPr kumimoji="0" lang="en-US" sz="24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48999" y="5740583"/>
            <a:ext cx="1002323" cy="966095"/>
          </a:xfrm>
          <a:prstGeom prst="ellipse">
            <a:avLst/>
          </a:prstGeom>
          <a:ln w="19050">
            <a:solidFill>
              <a:schemeClr val="accent2">
                <a:lumMod val="50000"/>
              </a:schemeClr>
            </a:solidFill>
          </a:ln>
        </p:spPr>
      </p:pic>
    </p:spTree>
    <p:extLst>
      <p:ext uri="{BB962C8B-B14F-4D97-AF65-F5344CB8AC3E}">
        <p14:creationId xmlns:p14="http://schemas.microsoft.com/office/powerpoint/2010/main" val="26807859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solidFill>
                  <a:schemeClr val="bg1"/>
                </a:solidFill>
              </a:rPr>
              <a:t>WHOLE GROUP DEBRIEF: </a:t>
            </a:r>
            <a:br>
              <a:rPr lang="en-US" b="1" dirty="0">
                <a:solidFill>
                  <a:schemeClr val="bg1"/>
                </a:solidFill>
              </a:rPr>
            </a:br>
            <a:r>
              <a:rPr lang="en-US" b="1" kern="1200" dirty="0">
                <a:solidFill>
                  <a:schemeClr val="bg1"/>
                </a:solidFill>
              </a:rPr>
              <a:t>Using the TFI to Self-Assess and Action Plan</a:t>
            </a: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4101897" y="2230218"/>
            <a:ext cx="7138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did your team identify as strengths as a result of completing this self-assessment?</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action steps will you take achieve your outcomes?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pic>
        <p:nvPicPr>
          <p:cNvPr id="29" name="Picture 2" descr="SWPBIS Tiered Fidelity Inventory">
            <a:extLst>
              <a:ext uri="{FF2B5EF4-FFF2-40B4-BE49-F238E27FC236}">
                <a16:creationId xmlns:a16="http://schemas.microsoft.com/office/drawing/2014/main" id="{E0305056-279A-F941-AAF9-6D6AC2D6572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1135" y="2528936"/>
            <a:ext cx="2280073" cy="295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9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algn="ctr"/>
            <a:r>
              <a:rPr lang="en-US" sz="4800" b="1" dirty="0">
                <a:solidFill>
                  <a:schemeClr val="bg1"/>
                </a:solidFill>
              </a:rPr>
              <a:t>Team </a:t>
            </a:r>
            <a:endParaRPr lang="en-US" sz="4800" b="1" dirty="0">
              <a:solidFill>
                <a:schemeClr val="bg1"/>
              </a:solidFill>
              <a:cs typeface="Arial"/>
            </a:endParaRPr>
          </a:p>
          <a:p>
            <a:pPr algn="ctr"/>
            <a:r>
              <a:rPr lang="en-US" sz="4800" b="1" dirty="0">
                <a:solidFill>
                  <a:schemeClr val="bg1"/>
                </a:solidFill>
              </a:rPr>
              <a:t>Action Planning Time</a:t>
            </a:r>
            <a:endParaRPr lang="en-US" sz="4800" b="1" dirty="0">
              <a:solidFill>
                <a:schemeClr val="bg1"/>
              </a:solidFill>
              <a:cs typeface="Arial"/>
            </a:endParaRPr>
          </a:p>
        </p:txBody>
      </p:sp>
    </p:spTree>
    <p:extLst>
      <p:ext uri="{BB962C8B-B14F-4D97-AF65-F5344CB8AC3E}">
        <p14:creationId xmlns:p14="http://schemas.microsoft.com/office/powerpoint/2010/main" val="6818281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5188177"/>
          </a:xfrm>
          <a:solidFill>
            <a:schemeClr val="bg2">
              <a:lumMod val="20000"/>
              <a:lumOff val="80000"/>
            </a:schemeClr>
          </a:solidFill>
          <a:ln>
            <a:solidFill>
              <a:schemeClr val="tx2">
                <a:lumMod val="10000"/>
              </a:schemeClr>
            </a:solidFill>
          </a:ln>
        </p:spPr>
        <p:txBody>
          <a:bodyPr numCol="2"/>
          <a:lstStyle/>
          <a:p>
            <a:pPr marL="202565" indent="0">
              <a:lnSpc>
                <a:spcPct val="90000"/>
              </a:lnSpc>
              <a:buClr>
                <a:prstClr val="white"/>
              </a:buClr>
              <a:buNone/>
            </a:pPr>
            <a:r>
              <a:rPr lang="en-US" sz="2400" dirty="0">
                <a:solidFill>
                  <a:srgbClr val="1B190F"/>
                </a:solidFill>
                <a:latin typeface="Franklin Gothic Book" panose="020B0503020102020204" pitchFamily="34" charset="0"/>
                <a:ea typeface="ＭＳ Ｐゴシック"/>
              </a:rPr>
              <a:t>Meet with your team and discuss action steps related to the following items reviewed today:</a:t>
            </a:r>
          </a:p>
          <a:p>
            <a:pPr marL="202565" indent="0">
              <a:lnSpc>
                <a:spcPct val="90000"/>
              </a:lnSpc>
              <a:buClr>
                <a:prstClr val="white"/>
              </a:buClr>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1. Review notes from our sharing activity today. What great ideas did you take away?</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2. What are your next steps with assessment data or PD for supporting classroom practices?</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cs typeface="Calibri" panose="020F0502020204030204" pitchFamily="34" charset="0"/>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cs typeface="Calibri"/>
              </a:rPr>
              <a:t>3. Discuss how your team can identify a neutralizing routine for staff.</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4. Discuss how your school can disaggregate data to better tailor schoolwide supports?</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5. What are some major features that still need support after you completed your TFI Self-Assessment </a:t>
            </a: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dirty="0">
                <a:solidFill>
                  <a:srgbClr val="1B190F"/>
                </a:solidFill>
                <a:latin typeface="Franklin Gothic Book" panose="020B0503020102020204" pitchFamily="34" charset="0"/>
                <a:ea typeface="ＭＳ Ｐゴシック"/>
              </a:rPr>
              <a:t>Please update your action plans and share with your trainers.</a:t>
            </a:r>
          </a:p>
          <a:p>
            <a:pPr marL="202565" indent="0">
              <a:lnSpc>
                <a:spcPct val="90000"/>
              </a:lnSpc>
              <a:buNone/>
            </a:pPr>
            <a:r>
              <a:rPr lang="en-US" sz="2400" dirty="0">
                <a:solidFill>
                  <a:srgbClr val="1B190F"/>
                </a:solidFill>
                <a:latin typeface="Franklin Gothic Book" panose="020B0503020102020204" pitchFamily="34" charset="0"/>
                <a:ea typeface="ＭＳ Ｐゴシック"/>
              </a:rPr>
              <a:t>Or use the</a:t>
            </a:r>
            <a:r>
              <a:rPr lang="en-US" sz="2400" dirty="0">
                <a:solidFill>
                  <a:srgbClr val="002060"/>
                </a:solidFill>
                <a:latin typeface="Franklin Gothic Book" panose="020B0503020102020204" pitchFamily="34" charset="0"/>
                <a:ea typeface="ＭＳ Ｐゴシック"/>
              </a:rPr>
              <a:t> </a:t>
            </a:r>
            <a:r>
              <a:rPr lang="en-US" sz="2400" dirty="0">
                <a:solidFill>
                  <a:srgbClr val="002060"/>
                </a:solidFill>
                <a:latin typeface="Franklin Gothic Book" panose="020B0503020102020204" pitchFamily="34" charset="0"/>
                <a:ea typeface="ＭＳ Ｐゴシック"/>
                <a:hlinkClick r:id="rId3">
                  <a:extLst>
                    <a:ext uri="{A12FA001-AC4F-418D-AE19-62706E023703}">
                      <ahyp:hlinkClr xmlns:ahyp="http://schemas.microsoft.com/office/drawing/2018/hyperlinkcolor" val="tx"/>
                    </a:ext>
                  </a:extLst>
                </a:hlinkClick>
              </a:rPr>
              <a:t>TFI Action Plan Document</a:t>
            </a:r>
            <a:endParaRPr lang="en-US" sz="2400" dirty="0">
              <a:solidFill>
                <a:srgbClr val="002060"/>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90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22F28"/>
                </a:solidFill>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2">
              <a:lumMod val="20000"/>
              <a:lumOff val="80000"/>
            </a:schemeClr>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a:solidFill>
                  <a:srgbClr val="222F28"/>
                </a:solidFill>
              </a:rPr>
              <a:t>What was one action item or goal your team identified?</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solidFill>
                  <a:schemeClr val="bg1"/>
                </a:solidFill>
              </a:rPr>
              <a:t>5 minutes</a:t>
            </a:r>
            <a:endParaRPr lang="en-US" sz="2100" dirty="0">
              <a:solidFill>
                <a:schemeClr val="bg1"/>
              </a:solidFill>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lang="en-US" sz="1000" b="0" i="0" u="none" strike="noStrike" kern="0" cap="none" spc="0" normalizeH="0" baseline="0" noProof="0" dirty="0">
              <a:ln>
                <a:noFill/>
              </a:ln>
              <a:solidFill>
                <a:schemeClr val="bg1"/>
              </a:solidFill>
              <a:effectLst/>
              <a:uLnTx/>
              <a:uFillTx/>
              <a:latin typeface="Hind Vadodara"/>
              <a:cs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schemeClr val="bg1"/>
                </a:solidFill>
              </a:rPr>
              <a:t>Whole Group</a:t>
            </a:r>
            <a:endParaRPr lang="en-US" sz="2100" b="0" i="0" u="none" strike="noStrike" kern="0" cap="none" spc="0" normalizeH="0" baseline="0" noProof="0" dirty="0">
              <a:ln>
                <a:noFill/>
              </a:ln>
              <a:solidFill>
                <a:schemeClr val="bg1"/>
              </a:solidFill>
              <a:effectLst/>
              <a:uLnTx/>
              <a:uFillTx/>
              <a:latin typeface="Hind Vadodara"/>
              <a:cs typeface="Hind Vadodara"/>
            </a:endParaRP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801298741"/>
              </p:ext>
            </p:extLst>
          </p:nvPr>
        </p:nvGraphicFramePr>
        <p:xfrm>
          <a:off x="212626" y="1007079"/>
          <a:ext cx="9048606"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dirty="0"/>
              <a:t>Agenda &amp; Team Tasks</a:t>
            </a:r>
          </a:p>
        </p:txBody>
      </p:sp>
      <p:grpSp>
        <p:nvGrpSpPr>
          <p:cNvPr id="3" name="Google Shape;1742;p61">
            <a:extLst>
              <a:ext uri="{FF2B5EF4-FFF2-40B4-BE49-F238E27FC236}">
                <a16:creationId xmlns:a16="http://schemas.microsoft.com/office/drawing/2014/main" id="{17EE1F61-C1E4-FAFA-F23B-945F7605898C}"/>
              </a:ext>
            </a:extLst>
          </p:cNvPr>
          <p:cNvGrpSpPr/>
          <p:nvPr/>
        </p:nvGrpSpPr>
        <p:grpSpPr>
          <a:xfrm flipH="1">
            <a:off x="8590894" y="1800851"/>
            <a:ext cx="3281099" cy="1945919"/>
            <a:chOff x="4411970" y="1801825"/>
            <a:chExt cx="734586" cy="409262"/>
          </a:xfrm>
          <a:solidFill>
            <a:schemeClr val="accent4"/>
          </a:solidFill>
        </p:grpSpPr>
        <p:sp>
          <p:nvSpPr>
            <p:cNvPr id="4" name="Google Shape;1743;p61">
              <a:extLst>
                <a:ext uri="{FF2B5EF4-FFF2-40B4-BE49-F238E27FC236}">
                  <a16:creationId xmlns:a16="http://schemas.microsoft.com/office/drawing/2014/main" id="{2B6B206C-C1E2-9C83-BCFE-B66B5B6C91E3}"/>
                </a:ext>
              </a:extLst>
            </p:cNvPr>
            <p:cNvSpPr/>
            <p:nvPr/>
          </p:nvSpPr>
          <p:spPr>
            <a:xfrm>
              <a:off x="4596057" y="1801825"/>
              <a:ext cx="550499"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BFE7FF"/>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r>
                <a:rPr lang="en-US" sz="1600" dirty="0">
                  <a:solidFill>
                    <a:schemeClr val="accent6">
                      <a:lumMod val="50000"/>
                    </a:schemeClr>
                  </a:solidFill>
                  <a:latin typeface="Poppins Medium" panose="020B0604020202020204" charset="0"/>
                  <a:cs typeface="Poppins Medium" panose="020B0604020202020204" charset="0"/>
                </a:rPr>
                <a:t>What questions do you have on today’s content?</a:t>
              </a:r>
            </a:p>
            <a:p>
              <a:endParaRPr sz="1600" dirty="0"/>
            </a:p>
          </p:txBody>
        </p:sp>
        <p:sp>
          <p:nvSpPr>
            <p:cNvPr id="5" name="Google Shape;1744;p61">
              <a:extLst>
                <a:ext uri="{FF2B5EF4-FFF2-40B4-BE49-F238E27FC236}">
                  <a16:creationId xmlns:a16="http://schemas.microsoft.com/office/drawing/2014/main" id="{2EAA580C-041E-E59A-F0DB-10912CF2A6E8}"/>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1600"/>
            </a:p>
          </p:txBody>
        </p:sp>
      </p:grpSp>
      <p:grpSp>
        <p:nvGrpSpPr>
          <p:cNvPr id="8" name="Google Shape;1742;p61">
            <a:extLst>
              <a:ext uri="{FF2B5EF4-FFF2-40B4-BE49-F238E27FC236}">
                <a16:creationId xmlns:a16="http://schemas.microsoft.com/office/drawing/2014/main" id="{DAB20563-E49B-2136-8D3C-F24D7D520401}"/>
              </a:ext>
            </a:extLst>
          </p:cNvPr>
          <p:cNvGrpSpPr/>
          <p:nvPr/>
        </p:nvGrpSpPr>
        <p:grpSpPr>
          <a:xfrm flipH="1">
            <a:off x="8457456" y="4669118"/>
            <a:ext cx="3281099" cy="1945919"/>
            <a:chOff x="4411970" y="1801825"/>
            <a:chExt cx="734586" cy="409262"/>
          </a:xfrm>
          <a:solidFill>
            <a:schemeClr val="accent4"/>
          </a:solidFill>
        </p:grpSpPr>
        <p:sp>
          <p:nvSpPr>
            <p:cNvPr id="9" name="Google Shape;1743;p61">
              <a:extLst>
                <a:ext uri="{FF2B5EF4-FFF2-40B4-BE49-F238E27FC236}">
                  <a16:creationId xmlns:a16="http://schemas.microsoft.com/office/drawing/2014/main" id="{53BB5938-5036-3344-4655-BD41FFB1D440}"/>
                </a:ext>
              </a:extLst>
            </p:cNvPr>
            <p:cNvSpPr/>
            <p:nvPr/>
          </p:nvSpPr>
          <p:spPr>
            <a:xfrm>
              <a:off x="4522710" y="1801825"/>
              <a:ext cx="62384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10000"/>
                <a:lumOff val="9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r>
                <a:rPr lang="en-US" sz="1600" dirty="0">
                  <a:solidFill>
                    <a:schemeClr val="accent6">
                      <a:lumMod val="50000"/>
                    </a:schemeClr>
                  </a:solidFill>
                  <a:latin typeface="Poppins Medium" panose="020B0604020202020204" charset="0"/>
                  <a:cs typeface="Poppins Medium" panose="020B0604020202020204" charset="0"/>
                </a:rPr>
                <a:t>What questions do you have on the follow-up tasks?</a:t>
              </a:r>
            </a:p>
            <a:p>
              <a:endParaRPr sz="1600" dirty="0"/>
            </a:p>
          </p:txBody>
        </p:sp>
        <p:sp>
          <p:nvSpPr>
            <p:cNvPr id="10" name="Google Shape;1744;p61">
              <a:extLst>
                <a:ext uri="{FF2B5EF4-FFF2-40B4-BE49-F238E27FC236}">
                  <a16:creationId xmlns:a16="http://schemas.microsoft.com/office/drawing/2014/main" id="{6130F53E-F114-3285-9794-2A94D5AA0ACE}"/>
                </a:ext>
              </a:extLst>
            </p:cNvPr>
            <p:cNvSpPr/>
            <p:nvPr/>
          </p:nvSpPr>
          <p:spPr>
            <a:xfrm>
              <a:off x="4411970" y="1801825"/>
              <a:ext cx="147484"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6"/>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1600"/>
            </a:p>
          </p:txBody>
        </p:sp>
      </p:grpSp>
    </p:spTree>
    <p:extLst>
      <p:ext uri="{BB962C8B-B14F-4D97-AF65-F5344CB8AC3E}">
        <p14:creationId xmlns:p14="http://schemas.microsoft.com/office/powerpoint/2010/main" val="129115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555419" y="2390441"/>
            <a:ext cx="6951643"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3"/>
              </a:rPr>
              <a:t>Supporting &amp; Responding to Student's Social, Emotional, and Behavioral Needs (Classrooms)</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4"/>
              </a:rPr>
              <a:t>Supportive Environments Create Classroom Community</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5"/>
              </a:rPr>
              <a:t>Classroom Support Systems Brief</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6"/>
              </a:rPr>
              <a:t>The Classroom Management Observation Tool (CMOT)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7"/>
              </a:rPr>
              <a:t>Self-Assessment Survey </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8"/>
              </a:rPr>
              <a:t>Classroom Engagement Strategies</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9"/>
              </a:rPr>
              <a:t>Opportunities to Respond (OTR) Tip Sheet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0"/>
              </a:rPr>
              <a:t>Implicit Bias in Early Learning Video</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1"/>
              </a:rPr>
              <a:t>Tiered Fidelity Inventory</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2"/>
              </a:rPr>
              <a:t>TFI Tier 1 Quick Check Tip Sheet</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13"/>
              </a:rPr>
              <a:t>TFI Action Plan</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CF6BBB62-0001-A716-1534-F225D410271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11218" y="1992953"/>
            <a:ext cx="2772579" cy="3416227"/>
          </a:xfrm>
          <a:prstGeom prst="rect">
            <a:avLst/>
          </a:prstGeom>
        </p:spPr>
      </p:pic>
    </p:spTree>
    <p:extLst>
      <p:ext uri="{BB962C8B-B14F-4D97-AF65-F5344CB8AC3E}">
        <p14:creationId xmlns:p14="http://schemas.microsoft.com/office/powerpoint/2010/main" val="27527865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rcRect/>
          <a:stretch/>
        </p:blipFill>
        <p:spPr>
          <a:xfrm>
            <a:off x="5063218" y="666884"/>
            <a:ext cx="3131143" cy="3131143"/>
          </a:xfrm>
          <a:prstGeom prst="rect">
            <a:avLst/>
          </a:prstGeom>
        </p:spPr>
      </p:pic>
    </p:spTree>
    <p:extLst>
      <p:ext uri="{BB962C8B-B14F-4D97-AF65-F5344CB8AC3E}">
        <p14:creationId xmlns:p14="http://schemas.microsoft.com/office/powerpoint/2010/main" val="2478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7.xml><?xml version="1.0" encoding="utf-8"?>
<a:theme xmlns:a="http://schemas.openxmlformats.org/drawingml/2006/main" name="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DC70C5-F0C4-4115-8490-C8C8D8988E9B}">
  <ds:schemaRefs>
    <ds:schemaRef ds:uri="http://purl.org/dc/terms/"/>
    <ds:schemaRef ds:uri="http://schemas.microsoft.com/sharepoint/v4"/>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58515f2e-3801-43e5-bcd7-101839fff53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ACFA34E-C049-4A2E-9AA0-FF6F916AA63B}">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861444-A266-427A-AFD0-F45FC3C588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11870</TotalTime>
  <Words>6334</Words>
  <Application>Microsoft Office PowerPoint</Application>
  <PresentationFormat>Widescreen</PresentationFormat>
  <Paragraphs>959</Paragraphs>
  <Slides>97</Slides>
  <Notes>84</Notes>
  <HiddenSlides>0</HiddenSlides>
  <MMClips>9</MMClips>
  <ScaleCrop>false</ScaleCrop>
  <HeadingPairs>
    <vt:vector size="6" baseType="variant">
      <vt:variant>
        <vt:lpstr>Fonts Used</vt:lpstr>
      </vt:variant>
      <vt:variant>
        <vt:i4>28</vt:i4>
      </vt:variant>
      <vt:variant>
        <vt:lpstr>Theme</vt:lpstr>
      </vt:variant>
      <vt:variant>
        <vt:i4>10</vt:i4>
      </vt:variant>
      <vt:variant>
        <vt:lpstr>Slide Titles</vt:lpstr>
      </vt:variant>
      <vt:variant>
        <vt:i4>97</vt:i4>
      </vt:variant>
    </vt:vector>
  </HeadingPairs>
  <TitlesOfParts>
    <vt:vector size="135" baseType="lpstr">
      <vt:lpstr>ＭＳ Ｐゴシック</vt:lpstr>
      <vt:lpstr>Aharoni</vt:lpstr>
      <vt:lpstr>Arial</vt:lpstr>
      <vt:lpstr>Arimo</vt:lpstr>
      <vt:lpstr>Bariol</vt:lpstr>
      <vt:lpstr>Calibri</vt:lpstr>
      <vt:lpstr>Calibri Light</vt:lpstr>
      <vt:lpstr>Cambria</vt:lpstr>
      <vt:lpstr>Courier New</vt:lpstr>
      <vt:lpstr>Fira Sans Extra Condensed Medium</vt:lpstr>
      <vt:lpstr>Franklin Gothic Book</vt:lpstr>
      <vt:lpstr>Franklin Gothic Medium</vt:lpstr>
      <vt:lpstr>Gill Sans MT</vt:lpstr>
      <vt:lpstr>Helvetica</vt:lpstr>
      <vt:lpstr>Hind Vadodara</vt:lpstr>
      <vt:lpstr>Montserrat SemiBold</vt:lpstr>
      <vt:lpstr>Nunito Light</vt:lpstr>
      <vt:lpstr>Open Sans</vt:lpstr>
      <vt:lpstr>Open Sans SemiBold</vt:lpstr>
      <vt:lpstr>Oswald</vt:lpstr>
      <vt:lpstr>Poppins</vt:lpstr>
      <vt:lpstr>Poppins Light</vt:lpstr>
      <vt:lpstr>Poppins Medium</vt:lpstr>
      <vt:lpstr>Poppins SemiBold</vt:lpstr>
      <vt:lpstr>Raleway Thin</vt:lpstr>
      <vt:lpstr>Roboto Condensed Light</vt:lpstr>
      <vt:lpstr>Times New Roman</vt:lpstr>
      <vt:lpstr>Wingdings</vt:lpstr>
      <vt:lpstr>Ophthalmology Center by Slidesgo</vt:lpstr>
      <vt:lpstr>1_Ophthalmology Center by Slidesgo</vt:lpstr>
      <vt:lpstr>2_Ophthalmology Center by Slidesgo</vt:lpstr>
      <vt:lpstr>4_Ophthalmology Center by Slidesgo</vt:lpstr>
      <vt:lpstr>7_Ophthalmology Center by Slidesgo</vt:lpstr>
      <vt:lpstr>8_Ophthalmology Center by Slidesgo</vt:lpstr>
      <vt:lpstr>5_Ophthalmology Center by Slidesgo</vt:lpstr>
      <vt:lpstr>6_Ophthalmology Center by Slidesgo</vt:lpstr>
      <vt:lpstr>9_Ophthalmology Center by Slidesgo</vt:lpstr>
      <vt:lpstr>Office Theme</vt:lpstr>
      <vt:lpstr>PBIS School-Wide Team Training Year 2:  January 2025</vt:lpstr>
      <vt:lpstr>EXPECTATIONS</vt:lpstr>
      <vt:lpstr>ACTIVITY: ATTENDANCE</vt:lpstr>
      <vt:lpstr>Agenda &amp; Team Tasks</vt:lpstr>
      <vt:lpstr> HELPFUL READINGS &amp; RESOURCES</vt:lpstr>
      <vt:lpstr>PowerPoint Presentation</vt:lpstr>
      <vt:lpstr>SHARING: ACKNOWLEDGEMENTS</vt:lpstr>
      <vt:lpstr>SHARING: How do you acknowledge students and staff for using school-wide expectations</vt:lpstr>
      <vt:lpstr>FUNCTION OF BEHAVIOR</vt:lpstr>
      <vt:lpstr>Before we can effectively encourage or discourage behavior,  we need to understand why behavior happens AND how to identify why the behavior is continuing!</vt:lpstr>
      <vt:lpstr>PowerPoint Presentation</vt:lpstr>
      <vt:lpstr>All behavior serves a function...</vt:lpstr>
      <vt:lpstr>What's the function?</vt:lpstr>
      <vt:lpstr>What's the function?</vt:lpstr>
      <vt:lpstr>Non-examples of Function-Based Approach</vt:lpstr>
      <vt:lpstr>BUILDING BLOCKS OF BEHAVIOR: Three Term Contingency</vt:lpstr>
      <vt:lpstr>Let's practice...</vt:lpstr>
      <vt:lpstr>PowerPoint Presentation</vt:lpstr>
      <vt:lpstr>PowerPoint Presentation</vt:lpstr>
      <vt:lpstr>By understanding function,  we can  intervene more effectively. </vt:lpstr>
      <vt:lpstr>PowerPoint Presentation</vt:lpstr>
      <vt:lpstr>PowerPoint Presentation</vt:lpstr>
      <vt:lpstr>PowerPoint Presentation</vt:lpstr>
      <vt:lpstr>ACTIVITY: Function of Behavior</vt:lpstr>
      <vt:lpstr>WHOLE GROUP DEBRIEF: Function of Behavior</vt:lpstr>
      <vt:lpstr>PowerPoint Presentation</vt:lpstr>
      <vt:lpstr>CLASSROOM BEHAVIOR SUPPORT PRACTICES &amp; SUPPORT SYSTEMS</vt:lpstr>
      <vt:lpstr>PowerPoint Presentation</vt:lpstr>
      <vt:lpstr>PowerPoint Presentation</vt:lpstr>
      <vt:lpstr>Design a Safe Environment</vt:lpstr>
      <vt:lpstr>Establish Positive Connections</vt:lpstr>
      <vt:lpstr>Develop Predictable Routines</vt:lpstr>
      <vt:lpstr>Classroom Matrix SAMPLE</vt:lpstr>
      <vt:lpstr>Plan Relevant Instruction</vt:lpstr>
      <vt:lpstr>PowerPoint Presentation</vt:lpstr>
      <vt:lpstr>Prompts</vt:lpstr>
      <vt:lpstr>PowerPoint Presentation</vt:lpstr>
      <vt:lpstr>Classroom Prompt Examples</vt:lpstr>
      <vt:lpstr>Classroom Prompt Examples</vt:lpstr>
      <vt:lpstr>Prompting Expected Behavior</vt:lpstr>
      <vt:lpstr>Video Example: Prompting HS students before a test</vt:lpstr>
      <vt:lpstr>Specific Praise ≥5:1 Ratio </vt:lpstr>
      <vt:lpstr>PowerPoint Presentation</vt:lpstr>
      <vt:lpstr>Provide Specific Feedback (&gt;5+ : 1- ratio)  </vt:lpstr>
      <vt:lpstr>Bad Stronger than Good</vt:lpstr>
      <vt:lpstr>Receive Frequent Recognition &amp; Encouragement</vt:lpstr>
      <vt:lpstr>PowerPoint Presentation</vt:lpstr>
      <vt:lpstr>PowerPoint Presentation</vt:lpstr>
      <vt:lpstr>Ratio of Praise to Correction</vt:lpstr>
      <vt:lpstr>Ratio of Praise to Correction</vt:lpstr>
      <vt:lpstr>Opportunities to Respond</vt:lpstr>
      <vt:lpstr>PowerPoint Presentation</vt:lpstr>
      <vt:lpstr>PowerPoint Presentation</vt:lpstr>
      <vt:lpstr>Choral Responding</vt:lpstr>
      <vt:lpstr>Engagement Resources </vt:lpstr>
      <vt:lpstr>HAVE YOU ASSESSED POSITIVE CLASSROOM PRACTICES?</vt:lpstr>
      <vt:lpstr>Classroom Self-Assessment</vt:lpstr>
      <vt:lpstr>Observation tool CMOT</vt:lpstr>
      <vt:lpstr>Self Assessment Survey (SAS) Updated June 2023</vt:lpstr>
      <vt:lpstr>SELF ASSESSMENT SURVEY</vt:lpstr>
      <vt:lpstr>Classroom Items Report</vt:lpstr>
      <vt:lpstr>ACTIVITY: SUPPORTING CLASSROOM PRACTICES</vt:lpstr>
      <vt:lpstr>PowerPoint Presentation</vt:lpstr>
      <vt:lpstr>Implicit Bias and Vulnerable Decision Points </vt:lpstr>
      <vt:lpstr>Equity in Discipline</vt:lpstr>
      <vt:lpstr>What is Implicit Bias?</vt:lpstr>
      <vt:lpstr>PowerPoint Presentation</vt:lpstr>
      <vt:lpstr>WHOLE GROUP DEBRIEF: Implicit Bias</vt:lpstr>
      <vt:lpstr>A Multi-Dimensional View of Bias</vt:lpstr>
      <vt:lpstr>Decision Points</vt:lpstr>
      <vt:lpstr>Decision States: Resource Depletion </vt:lpstr>
      <vt:lpstr>VDPs from National ODR Data</vt:lpstr>
      <vt:lpstr>First step to neutralizing vulnerable decision points is to identify them. </vt:lpstr>
      <vt:lpstr>WHY DISAGGREGATE OUTCOME DATA?</vt:lpstr>
      <vt:lpstr>DISAGGREGATING DATA</vt:lpstr>
      <vt:lpstr>EXAMPLE</vt:lpstr>
      <vt:lpstr>EXAMPLE 1: SURVEY DATA</vt:lpstr>
      <vt:lpstr>EXAMPLE 2: ATTENDANCE</vt:lpstr>
      <vt:lpstr>EXAMPLE 3: ODRS</vt:lpstr>
      <vt:lpstr>ACTIVITY: Explore Vulnerable Decision Points &amp; Develop a Neutralizing Routine</vt:lpstr>
      <vt:lpstr>Two-Step Neutralizing Routine</vt:lpstr>
      <vt:lpstr>Neutralizing Routines</vt:lpstr>
      <vt:lpstr>Elements of a Good Neutralizing Routine</vt:lpstr>
      <vt:lpstr>Neutralizing Routine Examples</vt:lpstr>
      <vt:lpstr> TFI  Self-Assessment  </vt:lpstr>
      <vt:lpstr>PowerPoint Presentation</vt:lpstr>
      <vt:lpstr>PowerPoint Presentation</vt:lpstr>
      <vt:lpstr>PowerPoint Presentation</vt:lpstr>
      <vt:lpstr>PowerPoint Presentation</vt:lpstr>
      <vt:lpstr>ACTIVITY: Using the TFI to Self-Assess and Action Plan </vt:lpstr>
      <vt:lpstr>WHOLE GROUP DEBRIEF:  Using the TFI to Self-Assess and Action Plan </vt:lpstr>
      <vt:lpstr>PowerPoint Presentation</vt:lpstr>
      <vt:lpstr>TEAM TIME</vt:lpstr>
      <vt:lpstr>SHARE OUT</vt:lpstr>
      <vt:lpstr>Agenda &amp; Team Tasks</vt:lpstr>
      <vt:lpstr> HELPFUL READINGS &amp;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227</cp:revision>
  <dcterms:created xsi:type="dcterms:W3CDTF">2020-08-03T16:37:41Z</dcterms:created>
  <dcterms:modified xsi:type="dcterms:W3CDTF">2025-01-03T23:34:14Z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