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9"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Roboto" panose="02000000000000000000" pitchFamily="2" charset="0"/>
      <p:regular r:id="rId36"/>
      <p:bold r:id="rId37"/>
      <p:italic r:id="rId38"/>
      <p:boldItalic r:id="rId39"/>
    </p:embeddedFont>
    <p:embeddedFont>
      <p:font typeface="Trebuchet MS" panose="020B0603020202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28">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DbGHi6KyUsQ0BFmKDJ0bknJMe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2C6D4-355C-4BFB-A0A9-DC332D16CDDA}" v="2" dt="2024-12-09T15:51:01.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348" y="102"/>
      </p:cViewPr>
      <p:guideLst>
        <p:guide orient="horz" pos="528"/>
        <p:guide pos="3840"/>
      </p:guideLst>
    </p:cSldViewPr>
  </p:slideViewPr>
  <p:notesTextViewPr>
    <p:cViewPr>
      <p:scale>
        <a:sx n="1" d="1"/>
        <a:sy n="1" d="1"/>
      </p:scale>
      <p:origin x="0" y="0"/>
    </p:cViewPr>
  </p:notesTextViewPr>
  <p:sorterViewPr>
    <p:cViewPr>
      <p:scale>
        <a:sx n="100" d="100"/>
        <a:sy n="100" d="100"/>
      </p:scale>
      <p:origin x="0" y="-37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Downs" userId="e8ba56e2-84b9-4685-891c-6c388ea40c87" providerId="ADAL" clId="{1812C6D4-355C-4BFB-A0A9-DC332D16CDDA}"/>
    <pc:docChg chg="custSel addSld delSld modSld">
      <pc:chgData name="Christine Downs" userId="e8ba56e2-84b9-4685-891c-6c388ea40c87" providerId="ADAL" clId="{1812C6D4-355C-4BFB-A0A9-DC332D16CDDA}" dt="2024-12-09T15:51:26.173" v="12" actId="403"/>
      <pc:docMkLst>
        <pc:docMk/>
      </pc:docMkLst>
      <pc:sldChg chg="del">
        <pc:chgData name="Christine Downs" userId="e8ba56e2-84b9-4685-891c-6c388ea40c87" providerId="ADAL" clId="{1812C6D4-355C-4BFB-A0A9-DC332D16CDDA}" dt="2024-12-09T15:43:15.325" v="0" actId="47"/>
        <pc:sldMkLst>
          <pc:docMk/>
          <pc:sldMk cId="0" sldId="256"/>
        </pc:sldMkLst>
      </pc:sldChg>
      <pc:sldChg chg="modSp mod">
        <pc:chgData name="Christine Downs" userId="e8ba56e2-84b9-4685-891c-6c388ea40c87" providerId="ADAL" clId="{1812C6D4-355C-4BFB-A0A9-DC332D16CDDA}" dt="2024-12-09T15:50:30.852" v="4" actId="27636"/>
        <pc:sldMkLst>
          <pc:docMk/>
          <pc:sldMk cId="0" sldId="264"/>
        </pc:sldMkLst>
        <pc:spChg chg="mod">
          <ac:chgData name="Christine Downs" userId="e8ba56e2-84b9-4685-891c-6c388ea40c87" providerId="ADAL" clId="{1812C6D4-355C-4BFB-A0A9-DC332D16CDDA}" dt="2024-12-09T15:50:30.852" v="4" actId="27636"/>
          <ac:spMkLst>
            <pc:docMk/>
            <pc:sldMk cId="0" sldId="264"/>
            <ac:spMk id="218" creationId="{00000000-0000-0000-0000-000000000000}"/>
          </ac:spMkLst>
        </pc:spChg>
      </pc:sldChg>
      <pc:sldChg chg="addSp delSp modSp new mod modAnim">
        <pc:chgData name="Christine Downs" userId="e8ba56e2-84b9-4685-891c-6c388ea40c87" providerId="ADAL" clId="{1812C6D4-355C-4BFB-A0A9-DC332D16CDDA}" dt="2024-12-09T15:51:26.173" v="12" actId="403"/>
        <pc:sldMkLst>
          <pc:docMk/>
          <pc:sldMk cId="3008752902" sldId="289"/>
        </pc:sldMkLst>
        <pc:spChg chg="del">
          <ac:chgData name="Christine Downs" userId="e8ba56e2-84b9-4685-891c-6c388ea40c87" providerId="ADAL" clId="{1812C6D4-355C-4BFB-A0A9-DC332D16CDDA}" dt="2024-12-09T15:50:28.089" v="2" actId="478"/>
          <ac:spMkLst>
            <pc:docMk/>
            <pc:sldMk cId="3008752902" sldId="289"/>
            <ac:spMk id="2" creationId="{389379C4-0D70-53C6-651F-1C6A0D109988}"/>
          </ac:spMkLst>
        </pc:spChg>
        <pc:spChg chg="mod">
          <ac:chgData name="Christine Downs" userId="e8ba56e2-84b9-4685-891c-6c388ea40c87" providerId="ADAL" clId="{1812C6D4-355C-4BFB-A0A9-DC332D16CDDA}" dt="2024-12-09T15:51:26.173" v="12" actId="403"/>
          <ac:spMkLst>
            <pc:docMk/>
            <pc:sldMk cId="3008752902" sldId="289"/>
            <ac:spMk id="3" creationId="{28F3481B-2D11-A0E8-429F-84E9374216CD}"/>
          </ac:spMkLst>
        </pc:spChg>
        <pc:spChg chg="add del mod">
          <ac:chgData name="Christine Downs" userId="e8ba56e2-84b9-4685-891c-6c388ea40c87" providerId="ADAL" clId="{1812C6D4-355C-4BFB-A0A9-DC332D16CDDA}" dt="2024-12-09T15:50:34.187" v="5" actId="478"/>
          <ac:spMkLst>
            <pc:docMk/>
            <pc:sldMk cId="3008752902" sldId="289"/>
            <ac:spMk id="5" creationId="{4277683F-A50A-20F4-6BBF-080736CF5315}"/>
          </ac:spMkLst>
        </pc:spChg>
        <pc:picChg chg="add mod">
          <ac:chgData name="Christine Downs" userId="e8ba56e2-84b9-4685-891c-6c388ea40c87" providerId="ADAL" clId="{1812C6D4-355C-4BFB-A0A9-DC332D16CDDA}" dt="2024-12-09T15:51:07.136" v="8" actId="1076"/>
          <ac:picMkLst>
            <pc:docMk/>
            <pc:sldMk cId="3008752902" sldId="289"/>
            <ac:picMk id="6" creationId="{C6D82758-40E0-61E3-8F3B-9505932FD1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ebacademy.edc.org/pbis-climate-survey-manual"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sebacademy.edc.org/how-are-schools-using-parent-and-personnel-school-climate-surveys" TargetMode="External"/><Relationship Id="rId4" Type="http://schemas.openxmlformats.org/officeDocument/2006/relationships/hyperlink" Target="https://sebacademy.edc.org/how-are-schools-using-school-climate-survey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ebacademy.edc.org/pbis-feedback-input-survey-manua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o.edc.org/SEB-Academy-Sign-I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ebacademy.edc.org/empathy-interview-too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ebacademy.edc.org/pbis-climate-survey-manual" TargetMode="External"/><Relationship Id="rId7" Type="http://schemas.openxmlformats.org/officeDocument/2006/relationships/hyperlink" Target="https://www.pbis.org/video/pbis-forum-2019-interview-therese-sandomierski"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simplypsychology.org/what-is-a-focus-group.html" TargetMode="External"/><Relationship Id="rId5" Type="http://schemas.openxmlformats.org/officeDocument/2006/relationships/hyperlink" Target="https://sebacademy.edc.org/empathy-interview-tool" TargetMode="External"/><Relationship Id="rId4" Type="http://schemas.openxmlformats.org/officeDocument/2006/relationships/hyperlink" Target="https://sebacademy.edc.org/pbis-feedback-input-survey-manua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d50f45a48e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d50f45a48e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2d50f45a48e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1c6ec55d0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31c6ec55d05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Group Dicussion </a:t>
            </a:r>
            <a:endParaRPr/>
          </a:p>
        </p:txBody>
      </p:sp>
      <p:sp>
        <p:nvSpPr>
          <p:cNvPr id="314" name="Google Shape;314;g31c6ec55d05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11c866931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11c8669313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a:latin typeface="Arial"/>
                <a:ea typeface="Arial"/>
                <a:cs typeface="Arial"/>
                <a:sym typeface="Arial"/>
              </a:rPr>
              <a:t>Group discussion: What are you currently doing in these areas with families and students?  Other considerations? What are we missing?</a:t>
            </a:r>
            <a:endParaRPr/>
          </a:p>
        </p:txBody>
      </p:sp>
      <p:sp>
        <p:nvSpPr>
          <p:cNvPr id="322" name="Google Shape;322;g311c8669313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d6830f896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2d6830f8963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45" name="Google Shape;345;g2d6830f8963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fb4e4b7bb9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fb4e4b7bb9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2fb4e4b7bb9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12fd63fc9f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312fd63fc9f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g312fd63fc9f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1b78a24070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1b78a24070_0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g31b78a24070_0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16d112dad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16d112dad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1000"/>
              </a:spcBef>
              <a:spcAft>
                <a:spcPts val="0"/>
              </a:spcAft>
              <a:buClr>
                <a:srgbClr val="172E41"/>
              </a:buClr>
              <a:buSzPts val="1400"/>
              <a:buFont typeface="Trebuchet MS"/>
              <a:buChar char="●"/>
            </a:pPr>
            <a:r>
              <a:rPr lang="en-US" sz="1400">
                <a:solidFill>
                  <a:srgbClr val="172E41"/>
                </a:solidFill>
                <a:latin typeface="Trebuchet MS"/>
                <a:ea typeface="Trebuchet MS"/>
                <a:cs typeface="Trebuchet MS"/>
                <a:sym typeface="Trebuchet MS"/>
              </a:rPr>
              <a:t>Climate Survey: Staff, Students, Families: </a:t>
            </a:r>
            <a:r>
              <a:rPr lang="en-US" sz="1400" u="sng">
                <a:solidFill>
                  <a:srgbClr val="256490"/>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https://sebacademy.edc.org/pbis-climate-survey-manual</a:t>
            </a:r>
            <a:r>
              <a:rPr lang="en-US" sz="1400">
                <a:solidFill>
                  <a:srgbClr val="172E41"/>
                </a:solidFill>
                <a:latin typeface="Trebuchet MS"/>
                <a:ea typeface="Trebuchet MS"/>
                <a:cs typeface="Trebuchet MS"/>
                <a:sym typeface="Trebuchet MS"/>
              </a:rPr>
              <a:t> </a:t>
            </a:r>
            <a:endParaRPr sz="1400">
              <a:solidFill>
                <a:srgbClr val="172E41"/>
              </a:solidFill>
              <a:latin typeface="Trebuchet MS"/>
              <a:ea typeface="Trebuchet MS"/>
              <a:cs typeface="Trebuchet MS"/>
              <a:sym typeface="Trebuchet MS"/>
            </a:endParaRPr>
          </a:p>
          <a:p>
            <a:pPr marL="914400" lvl="1" indent="-317500" algn="l" rtl="0">
              <a:lnSpc>
                <a:spcPct val="115000"/>
              </a:lnSpc>
              <a:spcBef>
                <a:spcPts val="1000"/>
              </a:spcBef>
              <a:spcAft>
                <a:spcPts val="0"/>
              </a:spcAft>
              <a:buClr>
                <a:srgbClr val="172E41"/>
              </a:buClr>
              <a:buSzPts val="1400"/>
              <a:buFont typeface="Trebuchet MS"/>
              <a:buChar char="○"/>
            </a:pPr>
            <a:r>
              <a:rPr lang="en-US" sz="1400">
                <a:solidFill>
                  <a:srgbClr val="172E41"/>
                </a:solidFill>
                <a:latin typeface="Trebuchet MS"/>
                <a:ea typeface="Trebuchet MS"/>
                <a:cs typeface="Trebuchet MS"/>
                <a:sym typeface="Trebuchet MS"/>
              </a:rPr>
              <a:t>How Are Schools Using School Climate Surveys? </a:t>
            </a:r>
            <a:r>
              <a:rPr lang="en-US" sz="1400" u="sng">
                <a:solidFill>
                  <a:srgbClr val="256490"/>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https://sebacademy.edc.org/how-are-schools-using-school-climate-surveys</a:t>
            </a:r>
            <a:r>
              <a:rPr lang="en-US" sz="1400">
                <a:solidFill>
                  <a:srgbClr val="172E41"/>
                </a:solidFill>
                <a:latin typeface="Trebuchet MS"/>
                <a:ea typeface="Trebuchet MS"/>
                <a:cs typeface="Trebuchet MS"/>
                <a:sym typeface="Trebuchet MS"/>
              </a:rPr>
              <a:t> </a:t>
            </a:r>
            <a:endParaRPr sz="1400">
              <a:solidFill>
                <a:srgbClr val="172E41"/>
              </a:solidFill>
              <a:latin typeface="Trebuchet MS"/>
              <a:ea typeface="Trebuchet MS"/>
              <a:cs typeface="Trebuchet MS"/>
              <a:sym typeface="Trebuchet MS"/>
            </a:endParaRPr>
          </a:p>
          <a:p>
            <a:pPr marL="914400" lvl="1" indent="-317500" algn="l" rtl="0">
              <a:lnSpc>
                <a:spcPct val="115000"/>
              </a:lnSpc>
              <a:spcBef>
                <a:spcPts val="1000"/>
              </a:spcBef>
              <a:spcAft>
                <a:spcPts val="0"/>
              </a:spcAft>
              <a:buClr>
                <a:srgbClr val="172E41"/>
              </a:buClr>
              <a:buSzPts val="1400"/>
              <a:buFont typeface="Trebuchet MS"/>
              <a:buChar char="○"/>
            </a:pPr>
            <a:r>
              <a:rPr lang="en-US" sz="1400">
                <a:solidFill>
                  <a:srgbClr val="172E41"/>
                </a:solidFill>
                <a:latin typeface="Trebuchet MS"/>
                <a:ea typeface="Trebuchet MS"/>
                <a:cs typeface="Trebuchet MS"/>
                <a:sym typeface="Trebuchet MS"/>
              </a:rPr>
              <a:t>How Are Schools Using Parent and Personnel School Climate Data?: </a:t>
            </a:r>
            <a:r>
              <a:rPr lang="en-US" sz="1400" u="sng">
                <a:solidFill>
                  <a:srgbClr val="256490"/>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https://sebacademy.edc.org/how-are-schools-using-parent-and-personnel-school-climate-surveys</a:t>
            </a:r>
            <a:endParaRPr/>
          </a:p>
        </p:txBody>
      </p:sp>
      <p:sp>
        <p:nvSpPr>
          <p:cNvPr id="414" name="Google Shape;414;g316d112dad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1b78a24070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1b78a24070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g31b78a24070_0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1b78a2407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1b78a24070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1000"/>
              </a:spcBef>
              <a:spcAft>
                <a:spcPts val="0"/>
              </a:spcAft>
              <a:buClr>
                <a:srgbClr val="222222"/>
              </a:buClr>
              <a:buSzPts val="1400"/>
              <a:buFont typeface="Trebuchet MS"/>
              <a:buChar char="●"/>
            </a:pPr>
            <a:r>
              <a:rPr lang="en-US" sz="1400">
                <a:solidFill>
                  <a:srgbClr val="222222"/>
                </a:solidFill>
                <a:highlight>
                  <a:schemeClr val="lt1"/>
                </a:highlight>
                <a:latin typeface="Trebuchet MS"/>
                <a:ea typeface="Trebuchet MS"/>
                <a:cs typeface="Trebuchet MS"/>
                <a:sym typeface="Trebuchet MS"/>
              </a:rPr>
              <a:t>Feedback and Input Survey: </a:t>
            </a:r>
            <a:r>
              <a:rPr lang="en-US" sz="1400" u="sng">
                <a:solidFill>
                  <a:srgbClr val="256490"/>
                </a:solidFill>
                <a:highlight>
                  <a:schemeClr val="lt1"/>
                </a:highlight>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https://sebacademy.edc.org/pbis-feedback-input-survey-manual</a:t>
            </a:r>
            <a:r>
              <a:rPr lang="en-US" sz="1400">
                <a:solidFill>
                  <a:srgbClr val="222222"/>
                </a:solidFill>
                <a:highlight>
                  <a:schemeClr val="lt1"/>
                </a:highlight>
                <a:latin typeface="Trebuchet MS"/>
                <a:ea typeface="Trebuchet MS"/>
                <a:cs typeface="Trebuchet MS"/>
                <a:sym typeface="Trebuchet MS"/>
              </a:rPr>
              <a:t> </a:t>
            </a:r>
            <a:endParaRPr/>
          </a:p>
        </p:txBody>
      </p:sp>
      <p:sp>
        <p:nvSpPr>
          <p:cNvPr id="440" name="Google Shape;440;g31b78a24070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1b78a24070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31b78a24070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g31b78a24070_0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d50f45a48e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50" b="1">
                <a:solidFill>
                  <a:schemeClr val="hlink"/>
                </a:solidFill>
                <a:uFill>
                  <a:noFill/>
                </a:uFill>
                <a:latin typeface="Arial"/>
                <a:ea typeface="Arial"/>
                <a:cs typeface="Arial"/>
                <a:sym typeface="Arial"/>
                <a:hlinkClick r:id="rId3"/>
              </a:rPr>
              <a:t>https://go.edc.org/SEB-Academy-Sign-In</a:t>
            </a:r>
            <a:r>
              <a:rPr lang="en-US">
                <a:solidFill>
                  <a:srgbClr val="212529"/>
                </a:solidFill>
                <a:highlight>
                  <a:srgbClr val="FFFFFF"/>
                </a:highlight>
                <a:latin typeface="Arial"/>
                <a:ea typeface="Arial"/>
                <a:cs typeface="Arial"/>
                <a:sym typeface="Arial"/>
              </a:rPr>
              <a:t>  </a:t>
            </a:r>
            <a:endParaRPr/>
          </a:p>
        </p:txBody>
      </p:sp>
      <p:sp>
        <p:nvSpPr>
          <p:cNvPr id="158" name="Google Shape;158;g2d50f45a48e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16d112dad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316d112dad8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316d112dad8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16d112dad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316d112dad8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1000"/>
              </a:spcBef>
              <a:spcAft>
                <a:spcPts val="0"/>
              </a:spcAft>
              <a:buClr>
                <a:srgbClr val="222222"/>
              </a:buClr>
              <a:buSzPts val="1400"/>
              <a:buFont typeface="Trebuchet MS"/>
              <a:buChar char="●"/>
            </a:pPr>
            <a:r>
              <a:rPr lang="en-US" sz="1400">
                <a:solidFill>
                  <a:srgbClr val="222222"/>
                </a:solidFill>
                <a:highlight>
                  <a:schemeClr val="lt1"/>
                </a:highlight>
                <a:latin typeface="Trebuchet MS"/>
                <a:ea typeface="Trebuchet MS"/>
                <a:cs typeface="Trebuchet MS"/>
                <a:sym typeface="Trebuchet MS"/>
              </a:rPr>
              <a:t>Empathy Interview Tool </a:t>
            </a:r>
            <a:r>
              <a:rPr lang="en-US" sz="1400" u="sng">
                <a:solidFill>
                  <a:srgbClr val="256490"/>
                </a:solidFill>
                <a:highlight>
                  <a:schemeClr val="lt1"/>
                </a:highlight>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https://sebacademy.edc.org/empathy-interview-tool</a:t>
            </a:r>
            <a:r>
              <a:rPr lang="en-US" sz="1400">
                <a:solidFill>
                  <a:srgbClr val="222222"/>
                </a:solidFill>
                <a:highlight>
                  <a:schemeClr val="lt1"/>
                </a:highlight>
                <a:latin typeface="Trebuchet MS"/>
                <a:ea typeface="Trebuchet MS"/>
                <a:cs typeface="Trebuchet MS"/>
                <a:sym typeface="Trebuchet MS"/>
              </a:rPr>
              <a:t> </a:t>
            </a:r>
            <a:endParaRPr sz="1400">
              <a:solidFill>
                <a:srgbClr val="222222"/>
              </a:solidFill>
              <a:highlight>
                <a:schemeClr val="lt1"/>
              </a:highlight>
              <a:latin typeface="Trebuchet MS"/>
              <a:ea typeface="Trebuchet MS"/>
              <a:cs typeface="Trebuchet MS"/>
              <a:sym typeface="Trebuchet MS"/>
            </a:endParaRPr>
          </a:p>
          <a:p>
            <a:pPr marL="0" lvl="0" indent="0" algn="l" rtl="0">
              <a:spcBef>
                <a:spcPts val="0"/>
              </a:spcBef>
              <a:spcAft>
                <a:spcPts val="0"/>
              </a:spcAft>
              <a:buNone/>
            </a:pPr>
            <a:endParaRPr/>
          </a:p>
        </p:txBody>
      </p:sp>
      <p:sp>
        <p:nvSpPr>
          <p:cNvPr id="472" name="Google Shape;472;g316d112dad8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12fd63fc9f_0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312fd63fc9f_0_2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Group Dicussion </a:t>
            </a:r>
            <a:endParaRPr/>
          </a:p>
        </p:txBody>
      </p:sp>
      <p:sp>
        <p:nvSpPr>
          <p:cNvPr id="482" name="Google Shape;482;g312fd63fc9f_0_2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16d112dad8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16d112dad8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Climate Survey: Staff, Students, Families: </a:t>
            </a:r>
            <a:r>
              <a:rPr lang="en-US" sz="1100" u="sng">
                <a:solidFill>
                  <a:schemeClr val="hlink"/>
                </a:solidFill>
                <a:latin typeface="Arial"/>
                <a:ea typeface="Arial"/>
                <a:cs typeface="Arial"/>
                <a:sym typeface="Arial"/>
                <a:hlinkClick r:id="rId3"/>
              </a:rPr>
              <a:t>https://sebacademy.edc.org/pbis-climate-survey-manual</a:t>
            </a:r>
            <a:r>
              <a:rPr lang="en-US" sz="1100">
                <a:latin typeface="Arial"/>
                <a:ea typeface="Arial"/>
                <a:cs typeface="Arial"/>
                <a:sym typeface="Arial"/>
              </a:rPr>
              <a:t>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Feedback and Input Survey: </a:t>
            </a:r>
            <a:r>
              <a:rPr lang="en-US" sz="1100" u="sng">
                <a:solidFill>
                  <a:schemeClr val="hlink"/>
                </a:solidFill>
                <a:latin typeface="Arial"/>
                <a:ea typeface="Arial"/>
                <a:cs typeface="Arial"/>
                <a:sym typeface="Arial"/>
                <a:hlinkClick r:id="rId4"/>
              </a:rPr>
              <a:t>https://sebacademy.edc.org/pbis-feedback-input-survey-manual</a:t>
            </a:r>
            <a:r>
              <a:rPr lang="en-US" sz="1100">
                <a:latin typeface="Arial"/>
                <a:ea typeface="Arial"/>
                <a:cs typeface="Arial"/>
                <a:sym typeface="Arial"/>
              </a:rPr>
              <a:t>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Empathy Interview Tool </a:t>
            </a:r>
            <a:r>
              <a:rPr lang="en-US" sz="1100" u="sng">
                <a:solidFill>
                  <a:schemeClr val="hlink"/>
                </a:solidFill>
                <a:latin typeface="Arial"/>
                <a:ea typeface="Arial"/>
                <a:cs typeface="Arial"/>
                <a:sym typeface="Arial"/>
                <a:hlinkClick r:id="rId5"/>
              </a:rPr>
              <a:t>https://sebacademy.edc.org/empathy-interview-tool</a:t>
            </a:r>
            <a:r>
              <a:rPr lang="en-US" sz="1100">
                <a:latin typeface="Arial"/>
                <a:ea typeface="Arial"/>
                <a:cs typeface="Arial"/>
                <a:sym typeface="Arial"/>
              </a:rPr>
              <a:t>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Focus Groups - </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u="sng">
                <a:solidFill>
                  <a:schemeClr val="hlink"/>
                </a:solidFill>
                <a:latin typeface="Arial"/>
                <a:ea typeface="Arial"/>
                <a:cs typeface="Arial"/>
                <a:sym typeface="Arial"/>
                <a:hlinkClick r:id="rId6"/>
              </a:rPr>
              <a:t>https://www.simplypsychology.org/what-is-a-focus-group.html</a:t>
            </a:r>
            <a:r>
              <a:rPr lang="en-US" sz="1100">
                <a:latin typeface="Arial"/>
                <a:ea typeface="Arial"/>
                <a:cs typeface="Arial"/>
                <a:sym typeface="Arial"/>
              </a:rPr>
              <a:t> </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Font typeface="Arial"/>
              <a:buChar char="○"/>
            </a:pPr>
            <a:r>
              <a:rPr lang="en-US" sz="1100" u="sng">
                <a:solidFill>
                  <a:schemeClr val="hlink"/>
                </a:solidFill>
                <a:latin typeface="Arial"/>
                <a:ea typeface="Arial"/>
                <a:cs typeface="Arial"/>
                <a:sym typeface="Arial"/>
                <a:hlinkClick r:id="rId7"/>
              </a:rPr>
              <a:t>Center on PBIS | Video: PBIS Forum 2019 Interview: Therese Sandomierski</a:t>
            </a:r>
            <a:endParaRPr sz="1100">
              <a:latin typeface="Arial"/>
              <a:ea typeface="Arial"/>
              <a:cs typeface="Arial"/>
              <a:sym typeface="Arial"/>
            </a:endParaRPr>
          </a:p>
        </p:txBody>
      </p:sp>
      <p:sp>
        <p:nvSpPr>
          <p:cNvPr id="490" name="Google Shape;490;g316d112dad8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1c6ec55d0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31c6ec55d0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g31c6ec55d05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12fd63fc9f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312fd63fc9f_0_2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09" name="Google Shape;509;g312fd63fc9f_0_2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12fd63fc9f_0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12fd63fc9f_0_2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312fd63fc9f_0_2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12fd63fc9f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312fd63fc9f_0_3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9" name="Google Shape;529;g312fd63fc9f_0_3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bbb9e6cf94_0_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2bbb9e6cf94_0_3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37" name="Google Shape;537;g2bbb9e6cf94_0_3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bbb9e6cf94_0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2bbb9e6cf94_0_4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b="1"/>
          </a:p>
        </p:txBody>
      </p:sp>
      <p:sp>
        <p:nvSpPr>
          <p:cNvPr id="545" name="Google Shape;545;g2bbb9e6cf94_0_4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1b78a2407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1b78a2407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31b78a2407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bbb9e6cf94_0_4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2bbb9e6cf94_0_4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sz="1100"/>
          </a:p>
        </p:txBody>
      </p:sp>
      <p:sp>
        <p:nvSpPr>
          <p:cNvPr id="556" name="Google Shape;556;g2bbb9e6cf94_0_4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bbb9e6cf94_0_4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2bbb9e6cf94_0_4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a:p>
        </p:txBody>
      </p:sp>
      <p:sp>
        <p:nvSpPr>
          <p:cNvPr id="568" name="Google Shape;568;g2bbb9e6cf94_0_4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1b78a24070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https://docs.google.com/forms/d/e/1FAIpQLSdz32jKVAGdKiP3VzhqzA91uJEu8DkBOeJZo9-FDfnKBx_vDQ/viewform</a:t>
            </a:r>
            <a:endParaRPr/>
          </a:p>
        </p:txBody>
      </p:sp>
      <p:sp>
        <p:nvSpPr>
          <p:cNvPr id="576" name="Google Shape;576;g31b78a24070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bbb9e6cf94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bbb9e6cf94_0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a:p>
        </p:txBody>
      </p:sp>
      <p:sp>
        <p:nvSpPr>
          <p:cNvPr id="182" name="Google Shape;182;g2bbb9e6cf94_0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1b78a24070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31b78a24070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a:p>
        </p:txBody>
      </p:sp>
      <p:sp>
        <p:nvSpPr>
          <p:cNvPr id="191" name="Google Shape;191;g31b78a24070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f5a732c226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2f5a732c226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20 minutes, whiteboard </a:t>
            </a:r>
            <a:endParaRPr/>
          </a:p>
        </p:txBody>
      </p:sp>
      <p:sp>
        <p:nvSpPr>
          <p:cNvPr id="200" name="Google Shape;200;g2f5a732c226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f7a70576f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2f7a70576f7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08" name="Google Shape;208;g2f7a70576f7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12fd63fc9f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12fd63fc9f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Often, teachers and administrators decide on the norms, policies, expectations, and practices of school without including other members of the school community. This can lead to feelings of confusion, frustration, and misunderstanding. This also puts onus entirely on school staff to maintain these norms, expectations, and practices.</a:t>
            </a:r>
            <a:endParaRPr/>
          </a:p>
          <a:p>
            <a:pPr marL="0" lvl="0" indent="0" algn="l" rtl="0">
              <a:spcBef>
                <a:spcPts val="0"/>
              </a:spcBef>
              <a:spcAft>
                <a:spcPts val="0"/>
              </a:spcAft>
              <a:buNone/>
            </a:pPr>
            <a:endParaRPr/>
          </a:p>
          <a:p>
            <a:pPr marL="0" lvl="0" indent="0" algn="l" rtl="0">
              <a:spcBef>
                <a:spcPts val="0"/>
              </a:spcBef>
              <a:spcAft>
                <a:spcPts val="0"/>
              </a:spcAft>
              <a:buNone/>
            </a:pPr>
            <a:r>
              <a:rPr lang="en-US"/>
              <a:t>Instead, we want to co-create.</a:t>
            </a:r>
            <a:endParaRPr/>
          </a:p>
          <a:p>
            <a:pPr marL="0" lvl="0" indent="0" algn="l" rtl="0">
              <a:spcBef>
                <a:spcPts val="0"/>
              </a:spcBef>
              <a:spcAft>
                <a:spcPts val="0"/>
              </a:spcAft>
              <a:buNone/>
            </a:pPr>
            <a:r>
              <a:rPr lang="en-US"/>
              <a:t>This means including </a:t>
            </a:r>
            <a:endParaRPr/>
          </a:p>
        </p:txBody>
      </p:sp>
      <p:sp>
        <p:nvSpPr>
          <p:cNvPr id="215" name="Google Shape;215;g312fd63fc9f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12fd63fc9f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12fd63fc9f_0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312fd63fc9f_0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Green Block with Text">
  <p:cSld name="Green Block with Text">
    <p:spTree>
      <p:nvGrpSpPr>
        <p:cNvPr id="1" name="Shape 14"/>
        <p:cNvGrpSpPr/>
        <p:nvPr/>
      </p:nvGrpSpPr>
      <p:grpSpPr>
        <a:xfrm>
          <a:off x="0" y="0"/>
          <a:ext cx="0" cy="0"/>
          <a:chOff x="0" y="0"/>
          <a:chExt cx="0" cy="0"/>
        </a:xfrm>
      </p:grpSpPr>
      <p:sp>
        <p:nvSpPr>
          <p:cNvPr id="15" name="Google Shape;15;p17"/>
          <p:cNvSpPr txBox="1">
            <a:spLocks noGrp="1"/>
          </p:cNvSpPr>
          <p:nvPr>
            <p:ph type="sldNum" idx="12"/>
          </p:nvPr>
        </p:nvSpPr>
        <p:spPr>
          <a:xfrm>
            <a:off x="8877300" y="6349301"/>
            <a:ext cx="2743200" cy="33832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17"/>
          <p:cNvSpPr/>
          <p:nvPr/>
        </p:nvSpPr>
        <p:spPr>
          <a:xfrm>
            <a:off x="1" y="0"/>
            <a:ext cx="522498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7"/>
          <p:cNvSpPr txBox="1">
            <a:spLocks noGrp="1"/>
          </p:cNvSpPr>
          <p:nvPr>
            <p:ph type="title"/>
          </p:nvPr>
        </p:nvSpPr>
        <p:spPr>
          <a:xfrm>
            <a:off x="722084" y="947015"/>
            <a:ext cx="3914571" cy="305233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b="1">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body" idx="1"/>
          </p:nvPr>
        </p:nvSpPr>
        <p:spPr>
          <a:xfrm>
            <a:off x="5532438" y="338138"/>
            <a:ext cx="6088062" cy="58785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9" name="Google Shape;19;p17" descr="A black background with a black square&#10;&#10;Description automatically generated with medium confidence"/>
          <p:cNvPicPr preferRelativeResize="0"/>
          <p:nvPr/>
        </p:nvPicPr>
        <p:blipFill rotWithShape="1">
          <a:blip r:embed="rId2">
            <a:alphaModFix amt="35000"/>
          </a:blip>
          <a:srcRect/>
          <a:stretch/>
        </p:blipFill>
        <p:spPr>
          <a:xfrm>
            <a:off x="150821" y="6335585"/>
            <a:ext cx="2083870" cy="3657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with Table">
  <p:cSld name="Text with Table">
    <p:spTree>
      <p:nvGrpSpPr>
        <p:cNvPr id="1" name="Shape 69"/>
        <p:cNvGrpSpPr/>
        <p:nvPr/>
      </p:nvGrpSpPr>
      <p:grpSpPr>
        <a:xfrm>
          <a:off x="0" y="0"/>
          <a:ext cx="0" cy="0"/>
          <a:chOff x="0" y="0"/>
          <a:chExt cx="0" cy="0"/>
        </a:xfrm>
      </p:grpSpPr>
      <p:sp>
        <p:nvSpPr>
          <p:cNvPr id="70" name="Google Shape;70;p22"/>
          <p:cNvSpPr>
            <a:spLocks noGrp="1"/>
          </p:cNvSpPr>
          <p:nvPr>
            <p:ph type="tbl" idx="2"/>
          </p:nvPr>
        </p:nvSpPr>
        <p:spPr>
          <a:xfrm>
            <a:off x="612775" y="1722573"/>
            <a:ext cx="10972800" cy="398565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title"/>
          </p:nvPr>
        </p:nvSpPr>
        <p:spPr>
          <a:xfrm>
            <a:off x="612648" y="575890"/>
            <a:ext cx="10972800" cy="1170432"/>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2800"/>
              <a:buFont typeface="Trebuchet MS"/>
              <a:buNone/>
              <a:defRPr sz="2800" b="0" i="0" u="none" strike="noStrike" cap="none">
                <a:solidFill>
                  <a:schemeClr val="dk1"/>
                </a:solidFill>
                <a:latin typeface="Trebuchet MS"/>
                <a:ea typeface="Trebuchet MS"/>
                <a:cs typeface="Trebuchet MS"/>
                <a:sym typeface="Trebuchet M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2" name="Google Shape;72;p22"/>
          <p:cNvSpPr txBox="1">
            <a:spLocks noGrp="1"/>
          </p:cNvSpPr>
          <p:nvPr>
            <p:ph type="ftr" idx="11"/>
          </p:nvPr>
        </p:nvSpPr>
        <p:spPr>
          <a:xfrm>
            <a:off x="558800" y="6248400"/>
            <a:ext cx="7162800" cy="338328"/>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sldNum" idx="12"/>
          </p:nvPr>
        </p:nvSpPr>
        <p:spPr>
          <a:xfrm>
            <a:off x="8940800" y="6259521"/>
            <a:ext cx="2743200" cy="3383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Dark Background">
  <p:cSld name="2_Medium Blue">
    <p:bg>
      <p:bgPr>
        <a:solidFill>
          <a:schemeClr val="dk2"/>
        </a:solidFill>
        <a:effectLst/>
      </p:bgPr>
    </p:bg>
    <p:spTree>
      <p:nvGrpSpPr>
        <p:cNvPr id="1" name="Shape 74"/>
        <p:cNvGrpSpPr/>
        <p:nvPr/>
      </p:nvGrpSpPr>
      <p:grpSpPr>
        <a:xfrm>
          <a:off x="0" y="0"/>
          <a:ext cx="0" cy="0"/>
          <a:chOff x="0" y="0"/>
          <a:chExt cx="0" cy="0"/>
        </a:xfrm>
      </p:grpSpPr>
      <p:sp>
        <p:nvSpPr>
          <p:cNvPr id="75" name="Google Shape;75;p24"/>
          <p:cNvSpPr txBox="1">
            <a:spLocks noGrp="1"/>
          </p:cNvSpPr>
          <p:nvPr>
            <p:ph type="ftr" idx="11"/>
          </p:nvPr>
        </p:nvSpPr>
        <p:spPr>
          <a:xfrm>
            <a:off x="2466109" y="6248400"/>
            <a:ext cx="5255490" cy="338328"/>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4"/>
          <p:cNvSpPr txBox="1">
            <a:spLocks noGrp="1"/>
          </p:cNvSpPr>
          <p:nvPr>
            <p:ph type="sldNum" idx="12"/>
          </p:nvPr>
        </p:nvSpPr>
        <p:spPr>
          <a:xfrm>
            <a:off x="8940800" y="6259521"/>
            <a:ext cx="2743200" cy="3383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24"/>
          <p:cNvSpPr/>
          <p:nvPr/>
        </p:nvSpPr>
        <p:spPr>
          <a:xfrm>
            <a:off x="0" y="6086764"/>
            <a:ext cx="1717964" cy="771236"/>
          </a:xfrm>
          <a:prstGeom prst="rect">
            <a:avLst/>
          </a:prstGeom>
          <a:solidFill>
            <a:srgbClr val="2564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8" name="Google Shape;78;p24" descr="A black background with white text&#10;&#10;Description automatically generated"/>
          <p:cNvPicPr preferRelativeResize="0"/>
          <p:nvPr/>
        </p:nvPicPr>
        <p:blipFill rotWithShape="1">
          <a:blip r:embed="rId2">
            <a:alphaModFix amt="35000"/>
          </a:blip>
          <a:srcRect/>
          <a:stretch/>
        </p:blipFill>
        <p:spPr>
          <a:xfrm>
            <a:off x="259224" y="6272735"/>
            <a:ext cx="2083867" cy="36576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with 2 Content Boxes">
  <p:cSld name="Title with 2 Content Boxes">
    <p:spTree>
      <p:nvGrpSpPr>
        <p:cNvPr id="1" name="Shape 79"/>
        <p:cNvGrpSpPr/>
        <p:nvPr/>
      </p:nvGrpSpPr>
      <p:grpSpPr>
        <a:xfrm>
          <a:off x="0" y="0"/>
          <a:ext cx="0" cy="0"/>
          <a:chOff x="0" y="0"/>
          <a:chExt cx="0" cy="0"/>
        </a:xfrm>
      </p:grpSpPr>
      <p:sp>
        <p:nvSpPr>
          <p:cNvPr id="80" name="Google Shape;8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b="1">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5"/>
          <p:cNvSpPr txBox="1">
            <a:spLocks noGrp="1"/>
          </p:cNvSpPr>
          <p:nvPr>
            <p:ph type="sldNum" idx="12"/>
          </p:nvPr>
        </p:nvSpPr>
        <p:spPr>
          <a:xfrm>
            <a:off x="8877300" y="6349301"/>
            <a:ext cx="2743200" cy="33832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25"/>
          <p:cNvSpPr txBox="1">
            <a:spLocks noGrp="1"/>
          </p:cNvSpPr>
          <p:nvPr>
            <p:ph type="ftr" idx="11"/>
          </p:nvPr>
        </p:nvSpPr>
        <p:spPr>
          <a:xfrm>
            <a:off x="2493818" y="6356350"/>
            <a:ext cx="5659582"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txBox="1">
            <a:spLocks noGrp="1"/>
          </p:cNvSpPr>
          <p:nvPr>
            <p:ph type="body" idx="1"/>
          </p:nvPr>
        </p:nvSpPr>
        <p:spPr>
          <a:xfrm>
            <a:off x="838200" y="1809750"/>
            <a:ext cx="5091545" cy="42497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25"/>
          <p:cNvSpPr txBox="1">
            <a:spLocks noGrp="1"/>
          </p:cNvSpPr>
          <p:nvPr>
            <p:ph type="body" idx="2"/>
          </p:nvPr>
        </p:nvSpPr>
        <p:spPr>
          <a:xfrm>
            <a:off x="6262255" y="1809750"/>
            <a:ext cx="5091545" cy="42497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 with photo">
  <p:cSld name="Title, Photo, Content">
    <p:spTree>
      <p:nvGrpSpPr>
        <p:cNvPr id="1" name="Shape 85"/>
        <p:cNvGrpSpPr/>
        <p:nvPr/>
      </p:nvGrpSpPr>
      <p:grpSpPr>
        <a:xfrm>
          <a:off x="0" y="0"/>
          <a:ext cx="0" cy="0"/>
          <a:chOff x="0" y="0"/>
          <a:chExt cx="0" cy="0"/>
        </a:xfrm>
      </p:grpSpPr>
      <p:sp>
        <p:nvSpPr>
          <p:cNvPr id="86" name="Google Shape;86;p26"/>
          <p:cNvSpPr>
            <a:spLocks noGrp="1"/>
          </p:cNvSpPr>
          <p:nvPr>
            <p:ph type="pic" idx="2"/>
          </p:nvPr>
        </p:nvSpPr>
        <p:spPr>
          <a:xfrm>
            <a:off x="6096000" y="0"/>
            <a:ext cx="6096000" cy="6858000"/>
          </a:xfrm>
          <a:prstGeom prst="rect">
            <a:avLst/>
          </a:prstGeom>
          <a:noFill/>
          <a:ln>
            <a:noFill/>
          </a:ln>
        </p:spPr>
      </p:sp>
      <p:sp>
        <p:nvSpPr>
          <p:cNvPr id="87" name="Google Shape;87;p26"/>
          <p:cNvSpPr txBox="1">
            <a:spLocks noGrp="1"/>
          </p:cNvSpPr>
          <p:nvPr>
            <p:ph type="title"/>
          </p:nvPr>
        </p:nvSpPr>
        <p:spPr>
          <a:xfrm>
            <a:off x="612647" y="575890"/>
            <a:ext cx="5354043" cy="828037"/>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2800"/>
              <a:buFont typeface="Trebuchet MS"/>
              <a:buNone/>
              <a:defRPr sz="2800" b="1" i="0" u="none" strike="noStrike" cap="none">
                <a:solidFill>
                  <a:schemeClr val="accent6"/>
                </a:solidFill>
                <a:latin typeface="Trebuchet MS"/>
                <a:ea typeface="Trebuchet MS"/>
                <a:cs typeface="Trebuchet MS"/>
                <a:sym typeface="Trebuchet M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8" name="Google Shape;88;p26"/>
          <p:cNvSpPr txBox="1">
            <a:spLocks noGrp="1"/>
          </p:cNvSpPr>
          <p:nvPr>
            <p:ph type="ftr" idx="11"/>
          </p:nvPr>
        </p:nvSpPr>
        <p:spPr>
          <a:xfrm>
            <a:off x="2419927" y="6282110"/>
            <a:ext cx="3546764" cy="338328"/>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6"/>
          <p:cNvSpPr txBox="1">
            <a:spLocks noGrp="1"/>
          </p:cNvSpPr>
          <p:nvPr>
            <p:ph type="sldNum" idx="12"/>
          </p:nvPr>
        </p:nvSpPr>
        <p:spPr>
          <a:xfrm>
            <a:off x="8940800" y="6259521"/>
            <a:ext cx="2743200" cy="3383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26"/>
          <p:cNvSpPr txBox="1">
            <a:spLocks noGrp="1"/>
          </p:cNvSpPr>
          <p:nvPr>
            <p:ph type="body" idx="1"/>
          </p:nvPr>
        </p:nvSpPr>
        <p:spPr>
          <a:xfrm>
            <a:off x="582613" y="1550988"/>
            <a:ext cx="5384800" cy="4498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91"/>
        <p:cNvGrpSpPr/>
        <p:nvPr/>
      </p:nvGrpSpPr>
      <p:grpSpPr>
        <a:xfrm>
          <a:off x="0" y="0"/>
          <a:ext cx="0" cy="0"/>
          <a:chOff x="0" y="0"/>
          <a:chExt cx="0" cy="0"/>
        </a:xfrm>
      </p:grpSpPr>
      <p:sp>
        <p:nvSpPr>
          <p:cNvPr id="92" name="Google Shape;9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b="1">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8877300" y="6349301"/>
            <a:ext cx="2743200" cy="33832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4" name="Google Shape;94;p27"/>
          <p:cNvCxnSpPr/>
          <p:nvPr/>
        </p:nvCxnSpPr>
        <p:spPr>
          <a:xfrm>
            <a:off x="7553739" y="2432309"/>
            <a:ext cx="0" cy="2368291"/>
          </a:xfrm>
          <a:prstGeom prst="straightConnector1">
            <a:avLst/>
          </a:prstGeom>
          <a:noFill/>
          <a:ln w="9525" cap="flat" cmpd="sng">
            <a:solidFill>
              <a:srgbClr val="797979"/>
            </a:solidFill>
            <a:prstDash val="solid"/>
            <a:miter lim="800000"/>
            <a:headEnd type="none" w="sm" len="sm"/>
            <a:tailEnd type="none" w="sm" len="sm"/>
          </a:ln>
        </p:spPr>
      </p:cxnSp>
      <p:cxnSp>
        <p:nvCxnSpPr>
          <p:cNvPr id="95" name="Google Shape;95;p27"/>
          <p:cNvCxnSpPr/>
          <p:nvPr/>
        </p:nvCxnSpPr>
        <p:spPr>
          <a:xfrm>
            <a:off x="3884814" y="2432309"/>
            <a:ext cx="0" cy="2368291"/>
          </a:xfrm>
          <a:prstGeom prst="straightConnector1">
            <a:avLst/>
          </a:prstGeom>
          <a:noFill/>
          <a:ln w="9525" cap="flat" cmpd="sng">
            <a:solidFill>
              <a:srgbClr val="797979"/>
            </a:solidFill>
            <a:prstDash val="solid"/>
            <a:miter lim="800000"/>
            <a:headEnd type="none" w="sm" len="sm"/>
            <a:tailEnd type="none" w="sm" len="sm"/>
          </a:ln>
        </p:spPr>
      </p:cxnSp>
      <p:sp>
        <p:nvSpPr>
          <p:cNvPr id="96" name="Google Shape;96;p27"/>
          <p:cNvSpPr txBox="1">
            <a:spLocks noGrp="1"/>
          </p:cNvSpPr>
          <p:nvPr>
            <p:ph type="body" idx="1"/>
          </p:nvPr>
        </p:nvSpPr>
        <p:spPr>
          <a:xfrm>
            <a:off x="838200" y="2355851"/>
            <a:ext cx="2855913" cy="3860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p27"/>
          <p:cNvSpPr txBox="1">
            <a:spLocks noGrp="1"/>
          </p:cNvSpPr>
          <p:nvPr>
            <p:ph type="body" idx="2"/>
          </p:nvPr>
        </p:nvSpPr>
        <p:spPr>
          <a:xfrm>
            <a:off x="4075113" y="2355851"/>
            <a:ext cx="3287712" cy="3860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7"/>
          <p:cNvSpPr txBox="1">
            <a:spLocks noGrp="1"/>
          </p:cNvSpPr>
          <p:nvPr>
            <p:ph type="body" idx="3"/>
          </p:nvPr>
        </p:nvSpPr>
        <p:spPr>
          <a:xfrm>
            <a:off x="7743825" y="2355850"/>
            <a:ext cx="3876675" cy="3860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 Green plus with Text">
  <p:cSld name="4 Green plus with Text">
    <p:spTree>
      <p:nvGrpSpPr>
        <p:cNvPr id="1" name="Shape 99"/>
        <p:cNvGrpSpPr/>
        <p:nvPr/>
      </p:nvGrpSpPr>
      <p:grpSpPr>
        <a:xfrm>
          <a:off x="0" y="0"/>
          <a:ext cx="0" cy="0"/>
          <a:chOff x="0" y="0"/>
          <a:chExt cx="0" cy="0"/>
        </a:xfrm>
      </p:grpSpPr>
      <p:sp>
        <p:nvSpPr>
          <p:cNvPr id="100" name="Google Shape;10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b="1">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8"/>
          <p:cNvSpPr txBox="1">
            <a:spLocks noGrp="1"/>
          </p:cNvSpPr>
          <p:nvPr>
            <p:ph type="sldNum" idx="12"/>
          </p:nvPr>
        </p:nvSpPr>
        <p:spPr>
          <a:xfrm>
            <a:off x="8877300" y="6349301"/>
            <a:ext cx="2743200" cy="33832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02" name="Google Shape;102;p28"/>
          <p:cNvGrpSpPr/>
          <p:nvPr/>
        </p:nvGrpSpPr>
        <p:grpSpPr>
          <a:xfrm>
            <a:off x="6305011" y="1993036"/>
            <a:ext cx="593366" cy="769441"/>
            <a:chOff x="8857455" y="4732628"/>
            <a:chExt cx="593366" cy="769441"/>
          </a:xfrm>
        </p:grpSpPr>
        <p:sp>
          <p:nvSpPr>
            <p:cNvPr id="103" name="Google Shape;103;p28"/>
            <p:cNvSpPr/>
            <p:nvPr/>
          </p:nvSpPr>
          <p:spPr>
            <a:xfrm>
              <a:off x="8857455" y="4885895"/>
              <a:ext cx="501058" cy="501058"/>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28"/>
            <p:cNvSpPr txBox="1"/>
            <p:nvPr/>
          </p:nvSpPr>
          <p:spPr>
            <a:xfrm>
              <a:off x="8889196" y="4732628"/>
              <a:ext cx="56162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600" b="0" i="0" u="none" strike="noStrike" cap="none">
                <a:solidFill>
                  <a:schemeClr val="accent1"/>
                </a:solidFill>
                <a:latin typeface="Calibri"/>
                <a:ea typeface="Calibri"/>
                <a:cs typeface="Calibri"/>
                <a:sym typeface="Calibri"/>
              </a:endParaRPr>
            </a:p>
          </p:txBody>
        </p:sp>
      </p:grpSp>
      <p:grpSp>
        <p:nvGrpSpPr>
          <p:cNvPr id="105" name="Google Shape;105;p28"/>
          <p:cNvGrpSpPr/>
          <p:nvPr/>
        </p:nvGrpSpPr>
        <p:grpSpPr>
          <a:xfrm>
            <a:off x="6305011" y="3693249"/>
            <a:ext cx="593366" cy="769441"/>
            <a:chOff x="8857455" y="4732628"/>
            <a:chExt cx="593366" cy="769441"/>
          </a:xfrm>
        </p:grpSpPr>
        <p:sp>
          <p:nvSpPr>
            <p:cNvPr id="106" name="Google Shape;106;p28"/>
            <p:cNvSpPr/>
            <p:nvPr/>
          </p:nvSpPr>
          <p:spPr>
            <a:xfrm>
              <a:off x="8857455" y="4885895"/>
              <a:ext cx="501058" cy="501058"/>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8"/>
            <p:cNvSpPr txBox="1"/>
            <p:nvPr/>
          </p:nvSpPr>
          <p:spPr>
            <a:xfrm>
              <a:off x="8889196" y="4732628"/>
              <a:ext cx="56162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600" b="0" i="0" u="none" strike="noStrike" cap="none">
                <a:solidFill>
                  <a:schemeClr val="accent1"/>
                </a:solidFill>
                <a:latin typeface="Calibri"/>
                <a:ea typeface="Calibri"/>
                <a:cs typeface="Calibri"/>
                <a:sym typeface="Calibri"/>
              </a:endParaRPr>
            </a:p>
          </p:txBody>
        </p:sp>
      </p:grpSp>
      <p:grpSp>
        <p:nvGrpSpPr>
          <p:cNvPr id="108" name="Google Shape;108;p28"/>
          <p:cNvGrpSpPr/>
          <p:nvPr/>
        </p:nvGrpSpPr>
        <p:grpSpPr>
          <a:xfrm>
            <a:off x="675736" y="1993036"/>
            <a:ext cx="593366" cy="769441"/>
            <a:chOff x="8857455" y="4732628"/>
            <a:chExt cx="593366" cy="769441"/>
          </a:xfrm>
        </p:grpSpPr>
        <p:sp>
          <p:nvSpPr>
            <p:cNvPr id="109" name="Google Shape;109;p28"/>
            <p:cNvSpPr/>
            <p:nvPr/>
          </p:nvSpPr>
          <p:spPr>
            <a:xfrm>
              <a:off x="8857455" y="4885895"/>
              <a:ext cx="501058" cy="501058"/>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28"/>
            <p:cNvSpPr txBox="1"/>
            <p:nvPr/>
          </p:nvSpPr>
          <p:spPr>
            <a:xfrm>
              <a:off x="8889196" y="4732628"/>
              <a:ext cx="56162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600" b="0" i="0" u="none" strike="noStrike" cap="none">
                <a:solidFill>
                  <a:schemeClr val="accent1"/>
                </a:solidFill>
                <a:latin typeface="Calibri"/>
                <a:ea typeface="Calibri"/>
                <a:cs typeface="Calibri"/>
                <a:sym typeface="Calibri"/>
              </a:endParaRPr>
            </a:p>
          </p:txBody>
        </p:sp>
      </p:grpSp>
      <p:grpSp>
        <p:nvGrpSpPr>
          <p:cNvPr id="111" name="Google Shape;111;p28"/>
          <p:cNvGrpSpPr/>
          <p:nvPr/>
        </p:nvGrpSpPr>
        <p:grpSpPr>
          <a:xfrm>
            <a:off x="675736" y="3693249"/>
            <a:ext cx="593366" cy="769441"/>
            <a:chOff x="8857455" y="4732628"/>
            <a:chExt cx="593366" cy="769441"/>
          </a:xfrm>
        </p:grpSpPr>
        <p:sp>
          <p:nvSpPr>
            <p:cNvPr id="112" name="Google Shape;112;p28"/>
            <p:cNvSpPr/>
            <p:nvPr/>
          </p:nvSpPr>
          <p:spPr>
            <a:xfrm>
              <a:off x="8857455" y="4885895"/>
              <a:ext cx="501058" cy="501058"/>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28"/>
            <p:cNvSpPr txBox="1"/>
            <p:nvPr/>
          </p:nvSpPr>
          <p:spPr>
            <a:xfrm>
              <a:off x="8889196" y="4732628"/>
              <a:ext cx="56162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600" b="0" i="0" u="none" strike="noStrike" cap="none">
                <a:solidFill>
                  <a:schemeClr val="accent1"/>
                </a:solidFill>
                <a:latin typeface="Calibri"/>
                <a:ea typeface="Calibri"/>
                <a:cs typeface="Calibri"/>
                <a:sym typeface="Calibri"/>
              </a:endParaRPr>
            </a:p>
          </p:txBody>
        </p:sp>
      </p:grpSp>
      <p:sp>
        <p:nvSpPr>
          <p:cNvPr id="114" name="Google Shape;114;p28"/>
          <p:cNvSpPr txBox="1">
            <a:spLocks noGrp="1"/>
          </p:cNvSpPr>
          <p:nvPr>
            <p:ph type="body" idx="1"/>
          </p:nvPr>
        </p:nvSpPr>
        <p:spPr>
          <a:xfrm>
            <a:off x="1268413" y="2146300"/>
            <a:ext cx="4618037" cy="15462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28"/>
          <p:cNvSpPr txBox="1">
            <a:spLocks noGrp="1"/>
          </p:cNvSpPr>
          <p:nvPr>
            <p:ph type="body" idx="2"/>
          </p:nvPr>
        </p:nvSpPr>
        <p:spPr>
          <a:xfrm>
            <a:off x="1268413" y="3925888"/>
            <a:ext cx="4618037" cy="1993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 name="Google Shape;116;p28"/>
          <p:cNvSpPr txBox="1">
            <a:spLocks noGrp="1"/>
          </p:cNvSpPr>
          <p:nvPr>
            <p:ph type="body" idx="3"/>
          </p:nvPr>
        </p:nvSpPr>
        <p:spPr>
          <a:xfrm>
            <a:off x="7000875" y="2146300"/>
            <a:ext cx="4352925" cy="15462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7" name="Google Shape;117;p28"/>
          <p:cNvSpPr txBox="1">
            <a:spLocks noGrp="1"/>
          </p:cNvSpPr>
          <p:nvPr>
            <p:ph type="body" idx="4"/>
          </p:nvPr>
        </p:nvSpPr>
        <p:spPr>
          <a:xfrm>
            <a:off x="6983413" y="3846513"/>
            <a:ext cx="4370387" cy="2073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Slide">
  <p:cSld name="Section Slide">
    <p:spTree>
      <p:nvGrpSpPr>
        <p:cNvPr id="1" name="Shape 118"/>
        <p:cNvGrpSpPr/>
        <p:nvPr/>
      </p:nvGrpSpPr>
      <p:grpSpPr>
        <a:xfrm>
          <a:off x="0" y="0"/>
          <a:ext cx="0" cy="0"/>
          <a:chOff x="0" y="0"/>
          <a:chExt cx="0" cy="0"/>
        </a:xfrm>
      </p:grpSpPr>
      <p:sp>
        <p:nvSpPr>
          <p:cNvPr id="119" name="Google Shape;119;p2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29"/>
          <p:cNvSpPr txBox="1">
            <a:spLocks noGrp="1"/>
          </p:cNvSpPr>
          <p:nvPr>
            <p:ph type="title"/>
          </p:nvPr>
        </p:nvSpPr>
        <p:spPr>
          <a:xfrm>
            <a:off x="424872" y="3537365"/>
            <a:ext cx="9761523" cy="1325563"/>
          </a:xfrm>
          <a:prstGeom prst="rect">
            <a:avLst/>
          </a:prstGeom>
          <a:noFill/>
          <a:ln>
            <a:noFill/>
          </a:ln>
        </p:spPr>
        <p:txBody>
          <a:bodyPr spcFirstLastPara="1" wrap="square" lIns="91425" tIns="45700" rIns="91425" bIns="45700" anchor="ctr" anchorCtr="0">
            <a:normAutofit/>
          </a:bodyPr>
          <a:lstStyle>
            <a:lvl1pPr lvl="0" algn="r">
              <a:lnSpc>
                <a:spcPct val="100000"/>
              </a:lnSpc>
              <a:spcBef>
                <a:spcPts val="0"/>
              </a:spcBef>
              <a:spcAft>
                <a:spcPts val="0"/>
              </a:spcAft>
              <a:buSzPts val="1400"/>
              <a:buNone/>
              <a:defRPr sz="42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1" name="Google Shape;121;p29"/>
          <p:cNvPicPr preferRelativeResize="0"/>
          <p:nvPr/>
        </p:nvPicPr>
        <p:blipFill rotWithShape="1">
          <a:blip r:embed="rId2">
            <a:alphaModFix/>
          </a:blip>
          <a:srcRect/>
          <a:stretch/>
        </p:blipFill>
        <p:spPr>
          <a:xfrm>
            <a:off x="10186396" y="3599694"/>
            <a:ext cx="1158017" cy="1200906"/>
          </a:xfrm>
          <a:prstGeom prst="rect">
            <a:avLst/>
          </a:prstGeom>
          <a:noFill/>
          <a:ln>
            <a:noFill/>
          </a:ln>
        </p:spPr>
      </p:pic>
      <p:pic>
        <p:nvPicPr>
          <p:cNvPr id="122" name="Google Shape;122;p29" descr="A black background with white text&#10;&#10;Description automatically generated"/>
          <p:cNvPicPr preferRelativeResize="0"/>
          <p:nvPr/>
        </p:nvPicPr>
        <p:blipFill rotWithShape="1">
          <a:blip r:embed="rId3">
            <a:alphaModFix amt="35000"/>
          </a:blip>
          <a:srcRect/>
          <a:stretch/>
        </p:blipFill>
        <p:spPr>
          <a:xfrm>
            <a:off x="259224" y="6272735"/>
            <a:ext cx="2083867" cy="36576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 Slide">
  <p:cSld name="MA Slide">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8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0"/>
          <p:cNvSpPr txBox="1">
            <a:spLocks noGrp="1"/>
          </p:cNvSpPr>
          <p:nvPr>
            <p:ph type="sldNum" idx="12"/>
          </p:nvPr>
        </p:nvSpPr>
        <p:spPr>
          <a:xfrm>
            <a:off x="8877300" y="6349301"/>
            <a:ext cx="2743200" cy="33832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0"/>
          <p:cNvSpPr/>
          <p:nvPr/>
        </p:nvSpPr>
        <p:spPr>
          <a:xfrm>
            <a:off x="3231167" y="1746322"/>
            <a:ext cx="7873999" cy="4360224"/>
          </a:xfrm>
          <a:custGeom>
            <a:avLst/>
            <a:gdLst/>
            <a:ahLst/>
            <a:cxnLst/>
            <a:rect l="l" t="t" r="r" b="b"/>
            <a:pathLst>
              <a:path w="23875" h="13219" extrusionOk="0">
                <a:moveTo>
                  <a:pt x="18906" y="11405"/>
                </a:moveTo>
                <a:cubicBezTo>
                  <a:pt x="18218" y="11155"/>
                  <a:pt x="17843" y="12030"/>
                  <a:pt x="17499" y="12499"/>
                </a:cubicBezTo>
                <a:cubicBezTo>
                  <a:pt x="17499" y="12280"/>
                  <a:pt x="17374" y="12218"/>
                  <a:pt x="17124" y="12249"/>
                </a:cubicBezTo>
                <a:cubicBezTo>
                  <a:pt x="17031" y="12562"/>
                  <a:pt x="17374" y="12499"/>
                  <a:pt x="17374" y="12718"/>
                </a:cubicBezTo>
                <a:cubicBezTo>
                  <a:pt x="17749" y="12312"/>
                  <a:pt x="18687" y="12468"/>
                  <a:pt x="19281" y="12249"/>
                </a:cubicBezTo>
                <a:cubicBezTo>
                  <a:pt x="19156" y="11968"/>
                  <a:pt x="18843" y="11905"/>
                  <a:pt x="18906" y="11405"/>
                </a:cubicBezTo>
                <a:close/>
                <a:moveTo>
                  <a:pt x="22468" y="9405"/>
                </a:moveTo>
                <a:cubicBezTo>
                  <a:pt x="22718" y="9155"/>
                  <a:pt x="22593" y="9155"/>
                  <a:pt x="22843" y="9405"/>
                </a:cubicBezTo>
                <a:cubicBezTo>
                  <a:pt x="22999" y="8905"/>
                  <a:pt x="22562" y="9030"/>
                  <a:pt x="22593" y="8687"/>
                </a:cubicBezTo>
                <a:cubicBezTo>
                  <a:pt x="22718" y="8687"/>
                  <a:pt x="22780" y="8874"/>
                  <a:pt x="22843" y="8687"/>
                </a:cubicBezTo>
                <a:cubicBezTo>
                  <a:pt x="22468" y="7780"/>
                  <a:pt x="22312" y="6687"/>
                  <a:pt x="20937" y="6780"/>
                </a:cubicBezTo>
                <a:cubicBezTo>
                  <a:pt x="20968" y="7280"/>
                  <a:pt x="21468" y="7343"/>
                  <a:pt x="21406" y="7030"/>
                </a:cubicBezTo>
                <a:cubicBezTo>
                  <a:pt x="21624" y="7030"/>
                  <a:pt x="21812" y="7093"/>
                  <a:pt x="21874" y="7249"/>
                </a:cubicBezTo>
                <a:cubicBezTo>
                  <a:pt x="21968" y="7593"/>
                  <a:pt x="21718" y="8218"/>
                  <a:pt x="21999" y="8343"/>
                </a:cubicBezTo>
                <a:cubicBezTo>
                  <a:pt x="21999" y="8249"/>
                  <a:pt x="22031" y="7905"/>
                  <a:pt x="22124" y="7968"/>
                </a:cubicBezTo>
                <a:cubicBezTo>
                  <a:pt x="23874" y="8905"/>
                  <a:pt x="19406" y="9968"/>
                  <a:pt x="20687" y="9405"/>
                </a:cubicBezTo>
                <a:cubicBezTo>
                  <a:pt x="19843" y="9499"/>
                  <a:pt x="19437" y="9155"/>
                  <a:pt x="19031" y="8812"/>
                </a:cubicBezTo>
                <a:cubicBezTo>
                  <a:pt x="19312" y="8499"/>
                  <a:pt x="19031" y="8030"/>
                  <a:pt x="18906" y="7749"/>
                </a:cubicBezTo>
                <a:cubicBezTo>
                  <a:pt x="18437" y="7812"/>
                  <a:pt x="18343" y="7749"/>
                  <a:pt x="18093" y="7249"/>
                </a:cubicBezTo>
                <a:cubicBezTo>
                  <a:pt x="18312" y="7280"/>
                  <a:pt x="18312" y="7093"/>
                  <a:pt x="18437" y="7030"/>
                </a:cubicBezTo>
                <a:cubicBezTo>
                  <a:pt x="18468" y="7155"/>
                  <a:pt x="18562" y="7280"/>
                  <a:pt x="18687" y="7374"/>
                </a:cubicBezTo>
                <a:cubicBezTo>
                  <a:pt x="18593" y="6718"/>
                  <a:pt x="17937" y="6312"/>
                  <a:pt x="18093" y="5843"/>
                </a:cubicBezTo>
                <a:cubicBezTo>
                  <a:pt x="17749" y="5624"/>
                  <a:pt x="16812" y="4843"/>
                  <a:pt x="16781" y="5124"/>
                </a:cubicBezTo>
                <a:cubicBezTo>
                  <a:pt x="16937" y="5093"/>
                  <a:pt x="17093" y="5187"/>
                  <a:pt x="17124" y="5343"/>
                </a:cubicBezTo>
                <a:cubicBezTo>
                  <a:pt x="16749" y="5468"/>
                  <a:pt x="16781" y="5499"/>
                  <a:pt x="16406" y="5593"/>
                </a:cubicBezTo>
                <a:cubicBezTo>
                  <a:pt x="16843" y="5093"/>
                  <a:pt x="15937" y="5499"/>
                  <a:pt x="16281" y="4999"/>
                </a:cubicBezTo>
                <a:cubicBezTo>
                  <a:pt x="16156" y="4999"/>
                  <a:pt x="16031" y="5030"/>
                  <a:pt x="15937" y="5124"/>
                </a:cubicBezTo>
                <a:cubicBezTo>
                  <a:pt x="16093" y="4937"/>
                  <a:pt x="16093" y="4687"/>
                  <a:pt x="15937" y="4530"/>
                </a:cubicBezTo>
                <a:cubicBezTo>
                  <a:pt x="16187" y="4780"/>
                  <a:pt x="16312" y="4437"/>
                  <a:pt x="16531" y="4655"/>
                </a:cubicBezTo>
                <a:cubicBezTo>
                  <a:pt x="16624" y="4312"/>
                  <a:pt x="16312" y="4405"/>
                  <a:pt x="16281" y="4155"/>
                </a:cubicBezTo>
                <a:cubicBezTo>
                  <a:pt x="16531" y="3813"/>
                  <a:pt x="17156" y="3844"/>
                  <a:pt x="17374" y="3469"/>
                </a:cubicBezTo>
                <a:cubicBezTo>
                  <a:pt x="17187" y="3188"/>
                  <a:pt x="17062" y="3594"/>
                  <a:pt x="16999" y="3344"/>
                </a:cubicBezTo>
                <a:cubicBezTo>
                  <a:pt x="17656" y="2813"/>
                  <a:pt x="18749" y="3219"/>
                  <a:pt x="18781" y="2281"/>
                </a:cubicBezTo>
                <a:cubicBezTo>
                  <a:pt x="18343" y="1969"/>
                  <a:pt x="18156" y="2656"/>
                  <a:pt x="17718" y="2281"/>
                </a:cubicBezTo>
                <a:cubicBezTo>
                  <a:pt x="17999" y="2281"/>
                  <a:pt x="17562" y="1094"/>
                  <a:pt x="17124" y="1094"/>
                </a:cubicBezTo>
                <a:cubicBezTo>
                  <a:pt x="17312" y="1063"/>
                  <a:pt x="17531" y="1094"/>
                  <a:pt x="17499" y="844"/>
                </a:cubicBezTo>
                <a:cubicBezTo>
                  <a:pt x="16812" y="0"/>
                  <a:pt x="16124" y="1281"/>
                  <a:pt x="15343" y="969"/>
                </a:cubicBezTo>
                <a:cubicBezTo>
                  <a:pt x="15249" y="1188"/>
                  <a:pt x="14999" y="1250"/>
                  <a:pt x="15093" y="1688"/>
                </a:cubicBezTo>
                <a:cubicBezTo>
                  <a:pt x="11375" y="2125"/>
                  <a:pt x="6063" y="1250"/>
                  <a:pt x="1563" y="1313"/>
                </a:cubicBezTo>
                <a:cubicBezTo>
                  <a:pt x="1219" y="3313"/>
                  <a:pt x="250" y="4687"/>
                  <a:pt x="0" y="6780"/>
                </a:cubicBezTo>
                <a:cubicBezTo>
                  <a:pt x="1688" y="6811"/>
                  <a:pt x="3500" y="6687"/>
                  <a:pt x="4750" y="7155"/>
                </a:cubicBezTo>
                <a:cubicBezTo>
                  <a:pt x="7094" y="6718"/>
                  <a:pt x="11531" y="7187"/>
                  <a:pt x="13812" y="7249"/>
                </a:cubicBezTo>
                <a:cubicBezTo>
                  <a:pt x="13624" y="8062"/>
                  <a:pt x="14187" y="8124"/>
                  <a:pt x="14031" y="8937"/>
                </a:cubicBezTo>
                <a:cubicBezTo>
                  <a:pt x="14531" y="9343"/>
                  <a:pt x="14999" y="9749"/>
                  <a:pt x="15343" y="9405"/>
                </a:cubicBezTo>
                <a:cubicBezTo>
                  <a:pt x="15249" y="9593"/>
                  <a:pt x="14968" y="9593"/>
                  <a:pt x="14999" y="9874"/>
                </a:cubicBezTo>
                <a:cubicBezTo>
                  <a:pt x="15593" y="9999"/>
                  <a:pt x="15218" y="10499"/>
                  <a:pt x="15343" y="11187"/>
                </a:cubicBezTo>
                <a:cubicBezTo>
                  <a:pt x="15906" y="11280"/>
                  <a:pt x="15187" y="10874"/>
                  <a:pt x="15593" y="10812"/>
                </a:cubicBezTo>
                <a:cubicBezTo>
                  <a:pt x="15593" y="10968"/>
                  <a:pt x="15718" y="10905"/>
                  <a:pt x="15812" y="10812"/>
                </a:cubicBezTo>
                <a:cubicBezTo>
                  <a:pt x="15812" y="11124"/>
                  <a:pt x="15593" y="11187"/>
                  <a:pt x="15937" y="11312"/>
                </a:cubicBezTo>
                <a:cubicBezTo>
                  <a:pt x="16031" y="11062"/>
                  <a:pt x="16249" y="10999"/>
                  <a:pt x="16531" y="10937"/>
                </a:cubicBezTo>
                <a:cubicBezTo>
                  <a:pt x="16562" y="10780"/>
                  <a:pt x="16499" y="10593"/>
                  <a:pt x="16406" y="10468"/>
                </a:cubicBezTo>
                <a:cubicBezTo>
                  <a:pt x="17093" y="10624"/>
                  <a:pt x="16437" y="10062"/>
                  <a:pt x="16781" y="9999"/>
                </a:cubicBezTo>
                <a:cubicBezTo>
                  <a:pt x="16812" y="10249"/>
                  <a:pt x="17031" y="10374"/>
                  <a:pt x="17124" y="10593"/>
                </a:cubicBezTo>
                <a:cubicBezTo>
                  <a:pt x="17343" y="10093"/>
                  <a:pt x="17312" y="9999"/>
                  <a:pt x="17718" y="10124"/>
                </a:cubicBezTo>
                <a:cubicBezTo>
                  <a:pt x="17562" y="9405"/>
                  <a:pt x="18187" y="9937"/>
                  <a:pt x="17843" y="9405"/>
                </a:cubicBezTo>
                <a:cubicBezTo>
                  <a:pt x="18156" y="9624"/>
                  <a:pt x="18374" y="9280"/>
                  <a:pt x="18562" y="9530"/>
                </a:cubicBezTo>
                <a:cubicBezTo>
                  <a:pt x="18468" y="9812"/>
                  <a:pt x="18218" y="10530"/>
                  <a:pt x="18312" y="11062"/>
                </a:cubicBezTo>
                <a:cubicBezTo>
                  <a:pt x="18593" y="10780"/>
                  <a:pt x="18999" y="10718"/>
                  <a:pt x="19374" y="10812"/>
                </a:cubicBezTo>
                <a:cubicBezTo>
                  <a:pt x="19593" y="10187"/>
                  <a:pt x="20812" y="9968"/>
                  <a:pt x="20812" y="10343"/>
                </a:cubicBezTo>
                <a:cubicBezTo>
                  <a:pt x="21218" y="9843"/>
                  <a:pt x="22437" y="9874"/>
                  <a:pt x="22843" y="9999"/>
                </a:cubicBezTo>
                <a:cubicBezTo>
                  <a:pt x="22968" y="9562"/>
                  <a:pt x="22374" y="9812"/>
                  <a:pt x="22468" y="9405"/>
                </a:cubicBezTo>
                <a:close/>
                <a:moveTo>
                  <a:pt x="21999" y="12124"/>
                </a:moveTo>
                <a:cubicBezTo>
                  <a:pt x="22406" y="12155"/>
                  <a:pt x="21718" y="12562"/>
                  <a:pt x="22124" y="12593"/>
                </a:cubicBezTo>
                <a:cubicBezTo>
                  <a:pt x="22124" y="12530"/>
                  <a:pt x="22218" y="12468"/>
                  <a:pt x="22249" y="12593"/>
                </a:cubicBezTo>
                <a:cubicBezTo>
                  <a:pt x="21968" y="13062"/>
                  <a:pt x="21187" y="12405"/>
                  <a:pt x="20937" y="12968"/>
                </a:cubicBezTo>
                <a:cubicBezTo>
                  <a:pt x="21468" y="13187"/>
                  <a:pt x="22031" y="13218"/>
                  <a:pt x="22593" y="13093"/>
                </a:cubicBezTo>
                <a:cubicBezTo>
                  <a:pt x="22562" y="12687"/>
                  <a:pt x="22187" y="11999"/>
                  <a:pt x="21999" y="12124"/>
                </a:cubicBezTo>
                <a:close/>
              </a:path>
            </a:pathLst>
          </a:custGeom>
          <a:solidFill>
            <a:srgbClr val="619C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20"/>
        <p:cNvGrpSpPr/>
        <p:nvPr/>
      </p:nvGrpSpPr>
      <p:grpSpPr>
        <a:xfrm>
          <a:off x="0" y="0"/>
          <a:ext cx="0" cy="0"/>
          <a:chOff x="0" y="0"/>
          <a:chExt cx="0" cy="0"/>
        </a:xfrm>
      </p:grpSpPr>
      <p:sp>
        <p:nvSpPr>
          <p:cNvPr id="21" name="Google Shape;21;p15"/>
          <p:cNvSpPr/>
          <p:nvPr/>
        </p:nvSpPr>
        <p:spPr>
          <a:xfrm>
            <a:off x="83127" y="6262255"/>
            <a:ext cx="2426754" cy="6234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 name="Google Shape;22;p15"/>
          <p:cNvSpPr/>
          <p:nvPr/>
        </p:nvSpPr>
        <p:spPr>
          <a:xfrm>
            <a:off x="0" y="0"/>
            <a:ext cx="12192000" cy="562890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 name="Google Shape;23;p15"/>
          <p:cNvPicPr preferRelativeResize="0"/>
          <p:nvPr/>
        </p:nvPicPr>
        <p:blipFill rotWithShape="1">
          <a:blip r:embed="rId2">
            <a:alphaModFix/>
          </a:blip>
          <a:srcRect/>
          <a:stretch/>
        </p:blipFill>
        <p:spPr>
          <a:xfrm>
            <a:off x="655899" y="770669"/>
            <a:ext cx="2417501" cy="1118708"/>
          </a:xfrm>
          <a:prstGeom prst="rect">
            <a:avLst/>
          </a:prstGeom>
          <a:noFill/>
          <a:ln>
            <a:noFill/>
          </a:ln>
        </p:spPr>
      </p:pic>
      <p:pic>
        <p:nvPicPr>
          <p:cNvPr id="24" name="Google Shape;24;p15"/>
          <p:cNvPicPr preferRelativeResize="0"/>
          <p:nvPr/>
        </p:nvPicPr>
        <p:blipFill rotWithShape="1">
          <a:blip r:embed="rId3">
            <a:alphaModFix/>
          </a:blip>
          <a:srcRect/>
          <a:stretch/>
        </p:blipFill>
        <p:spPr>
          <a:xfrm>
            <a:off x="7999134" y="6108175"/>
            <a:ext cx="1682985" cy="412159"/>
          </a:xfrm>
          <a:prstGeom prst="rect">
            <a:avLst/>
          </a:prstGeom>
          <a:noFill/>
          <a:ln>
            <a:noFill/>
          </a:ln>
        </p:spPr>
      </p:pic>
      <p:pic>
        <p:nvPicPr>
          <p:cNvPr id="25" name="Google Shape;25;p15"/>
          <p:cNvPicPr preferRelativeResize="0"/>
          <p:nvPr/>
        </p:nvPicPr>
        <p:blipFill rotWithShape="1">
          <a:blip r:embed="rId4">
            <a:alphaModFix/>
          </a:blip>
          <a:srcRect/>
          <a:stretch/>
        </p:blipFill>
        <p:spPr>
          <a:xfrm>
            <a:off x="10234486" y="5903672"/>
            <a:ext cx="1165235" cy="695383"/>
          </a:xfrm>
          <a:prstGeom prst="rect">
            <a:avLst/>
          </a:prstGeom>
          <a:noFill/>
          <a:ln>
            <a:noFill/>
          </a:ln>
        </p:spPr>
      </p:pic>
      <p:pic>
        <p:nvPicPr>
          <p:cNvPr id="26" name="Google Shape;26;p15"/>
          <p:cNvPicPr preferRelativeResize="0"/>
          <p:nvPr/>
        </p:nvPicPr>
        <p:blipFill rotWithShape="1">
          <a:blip r:embed="rId5">
            <a:alphaModFix/>
          </a:blip>
          <a:srcRect/>
          <a:stretch/>
        </p:blipFill>
        <p:spPr>
          <a:xfrm>
            <a:off x="6164432" y="5952760"/>
            <a:ext cx="1270459" cy="623465"/>
          </a:xfrm>
          <a:prstGeom prst="rect">
            <a:avLst/>
          </a:prstGeom>
          <a:noFill/>
          <a:ln>
            <a:noFill/>
          </a:ln>
        </p:spPr>
      </p:pic>
      <p:sp>
        <p:nvSpPr>
          <p:cNvPr id="27" name="Google Shape;27;p15"/>
          <p:cNvSpPr txBox="1">
            <a:spLocks noGrp="1"/>
          </p:cNvSpPr>
          <p:nvPr>
            <p:ph type="ctrTitle"/>
          </p:nvPr>
        </p:nvSpPr>
        <p:spPr>
          <a:xfrm>
            <a:off x="4940300" y="2019300"/>
            <a:ext cx="6459421" cy="3609604"/>
          </a:xfrm>
          <a:prstGeom prst="rect">
            <a:avLst/>
          </a:prstGeom>
          <a:noFill/>
          <a:ln>
            <a:noFill/>
          </a:ln>
        </p:spPr>
        <p:txBody>
          <a:bodyPr spcFirstLastPara="1" wrap="square" lIns="91425" tIns="45700" rIns="91425" bIns="45700" anchor="ctr" anchorCtr="0">
            <a:noAutofit/>
          </a:bodyPr>
          <a:lstStyle>
            <a:lvl1pPr marR="0" lvl="0" algn="r">
              <a:lnSpc>
                <a:spcPct val="90000"/>
              </a:lnSpc>
              <a:spcBef>
                <a:spcPts val="0"/>
              </a:spcBef>
              <a:spcAft>
                <a:spcPts val="0"/>
              </a:spcAft>
              <a:buClr>
                <a:schemeClr val="accent1"/>
              </a:buClr>
              <a:buSzPts val="3400"/>
              <a:buFont typeface="Trebuchet MS"/>
              <a:buNone/>
              <a:defRPr sz="3400" b="0" i="0" u="none" strike="noStrike" cap="none">
                <a:solidFill>
                  <a:schemeClr val="accent1"/>
                </a:solidFill>
                <a:latin typeface="Trebuchet MS"/>
                <a:ea typeface="Trebuchet MS"/>
                <a:cs typeface="Trebuchet MS"/>
                <a:sym typeface="Trebuchet M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 name="Google Shape;28;p15"/>
          <p:cNvSpPr txBox="1">
            <a:spLocks noGrp="1"/>
          </p:cNvSpPr>
          <p:nvPr>
            <p:ph type="body" idx="1"/>
          </p:nvPr>
        </p:nvSpPr>
        <p:spPr>
          <a:xfrm>
            <a:off x="572772" y="5791200"/>
            <a:ext cx="4683125" cy="76618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10000"/>
              </a:lnSpc>
              <a:spcBef>
                <a:spcPts val="1000"/>
              </a:spcBef>
              <a:spcAft>
                <a:spcPts val="0"/>
              </a:spcAft>
              <a:buClr>
                <a:srgbClr val="CB1F54"/>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10000"/>
              </a:lnSpc>
              <a:spcBef>
                <a:spcPts val="500"/>
              </a:spcBef>
              <a:spcAft>
                <a:spcPts val="0"/>
              </a:spcAft>
              <a:buClr>
                <a:srgbClr val="CB1F54"/>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10000"/>
              </a:lnSpc>
              <a:spcBef>
                <a:spcPts val="500"/>
              </a:spcBef>
              <a:spcAft>
                <a:spcPts val="0"/>
              </a:spcAft>
              <a:buClr>
                <a:srgbClr val="CB1F54"/>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10000"/>
              </a:lnSpc>
              <a:spcBef>
                <a:spcPts val="500"/>
              </a:spcBef>
              <a:spcAft>
                <a:spcPts val="0"/>
              </a:spcAft>
              <a:buClr>
                <a:srgbClr val="CB1F54"/>
              </a:buClr>
              <a:buSzPts val="2000"/>
              <a:buFont typeface="Arial"/>
              <a:buNone/>
              <a:defRPr sz="2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rgbClr val="CB1F54"/>
              </a:buClr>
              <a:buSzPts val="2000"/>
              <a:buFont typeface="Arial"/>
              <a:buNone/>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ark Background">
  <p:cSld name="Agenda">
    <p:bg>
      <p:bgPr>
        <a:solidFill>
          <a:schemeClr val="dk2"/>
        </a:solidFill>
        <a:effectLst/>
      </p:bgPr>
    </p:bg>
    <p:spTree>
      <p:nvGrpSpPr>
        <p:cNvPr id="1" name="Shape 29"/>
        <p:cNvGrpSpPr/>
        <p:nvPr/>
      </p:nvGrpSpPr>
      <p:grpSpPr>
        <a:xfrm>
          <a:off x="0" y="0"/>
          <a:ext cx="0" cy="0"/>
          <a:chOff x="0" y="0"/>
          <a:chExt cx="0" cy="0"/>
        </a:xfrm>
      </p:grpSpPr>
      <p:sp>
        <p:nvSpPr>
          <p:cNvPr id="30" name="Google Shape;30;p16"/>
          <p:cNvSpPr/>
          <p:nvPr/>
        </p:nvSpPr>
        <p:spPr>
          <a:xfrm>
            <a:off x="0" y="6086764"/>
            <a:ext cx="1717964" cy="771236"/>
          </a:xfrm>
          <a:prstGeom prst="rect">
            <a:avLst/>
          </a:prstGeom>
          <a:solidFill>
            <a:srgbClr val="2564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Google Shape;31;p16"/>
          <p:cNvSpPr txBox="1">
            <a:spLocks noGrp="1"/>
          </p:cNvSpPr>
          <p:nvPr>
            <p:ph type="ftr" idx="11"/>
          </p:nvPr>
        </p:nvSpPr>
        <p:spPr>
          <a:xfrm>
            <a:off x="2438400" y="6248400"/>
            <a:ext cx="5283199" cy="338328"/>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16"/>
          <p:cNvSpPr txBox="1">
            <a:spLocks noGrp="1"/>
          </p:cNvSpPr>
          <p:nvPr>
            <p:ph type="sldNum" idx="12"/>
          </p:nvPr>
        </p:nvSpPr>
        <p:spPr>
          <a:xfrm>
            <a:off x="8940800" y="6259521"/>
            <a:ext cx="2743200" cy="3383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3" name="Google Shape;33;p16"/>
          <p:cNvCxnSpPr/>
          <p:nvPr/>
        </p:nvCxnSpPr>
        <p:spPr>
          <a:xfrm>
            <a:off x="4656428" y="1627020"/>
            <a:ext cx="0" cy="4022100"/>
          </a:xfrm>
          <a:prstGeom prst="straightConnector1">
            <a:avLst/>
          </a:prstGeom>
          <a:noFill/>
          <a:ln w="12700" cap="flat" cmpd="sng">
            <a:solidFill>
              <a:schemeClr val="lt1"/>
            </a:solidFill>
            <a:prstDash val="solid"/>
            <a:miter lim="800000"/>
            <a:headEnd type="none" w="sm" len="sm"/>
            <a:tailEnd type="none" w="sm" len="sm"/>
          </a:ln>
        </p:spPr>
      </p:cxnSp>
      <p:sp>
        <p:nvSpPr>
          <p:cNvPr id="34" name="Google Shape;34;p16"/>
          <p:cNvSpPr/>
          <p:nvPr/>
        </p:nvSpPr>
        <p:spPr>
          <a:xfrm>
            <a:off x="339516" y="317279"/>
            <a:ext cx="3139955"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Trebuchet MS"/>
              <a:buNone/>
            </a:pPr>
            <a:r>
              <a:rPr lang="en-US" sz="2800" b="0" i="0" u="none" strike="noStrike" cap="none">
                <a:solidFill>
                  <a:schemeClr val="lt1"/>
                </a:solidFill>
                <a:latin typeface="Trebuchet MS"/>
                <a:ea typeface="Trebuchet MS"/>
                <a:cs typeface="Trebuchet MS"/>
                <a:sym typeface="Trebuchet MS"/>
              </a:rPr>
              <a:t>Agenda</a:t>
            </a:r>
            <a:endParaRPr sz="2800" b="1" i="0" u="none" strike="noStrike" cap="none">
              <a:solidFill>
                <a:schemeClr val="lt1"/>
              </a:solidFill>
              <a:latin typeface="Trebuchet MS"/>
              <a:ea typeface="Trebuchet MS"/>
              <a:cs typeface="Trebuchet MS"/>
              <a:sym typeface="Trebuchet MS"/>
            </a:endParaRPr>
          </a:p>
        </p:txBody>
      </p:sp>
      <p:sp>
        <p:nvSpPr>
          <p:cNvPr id="35" name="Google Shape;35;p16"/>
          <p:cNvSpPr txBox="1">
            <a:spLocks noGrp="1"/>
          </p:cNvSpPr>
          <p:nvPr>
            <p:ph type="body" idx="1"/>
          </p:nvPr>
        </p:nvSpPr>
        <p:spPr>
          <a:xfrm>
            <a:off x="481013" y="1627020"/>
            <a:ext cx="3943350" cy="41546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16"/>
          <p:cNvSpPr txBox="1">
            <a:spLocks noGrp="1"/>
          </p:cNvSpPr>
          <p:nvPr>
            <p:ph type="body" idx="2"/>
          </p:nvPr>
        </p:nvSpPr>
        <p:spPr>
          <a:xfrm>
            <a:off x="4811713" y="1627188"/>
            <a:ext cx="6899275" cy="4311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7" name="Google Shape;37;p16" descr="A black background with white text&#10;&#10;Description automatically generated"/>
          <p:cNvPicPr preferRelativeResize="0"/>
          <p:nvPr/>
        </p:nvPicPr>
        <p:blipFill rotWithShape="1">
          <a:blip r:embed="rId2">
            <a:alphaModFix amt="35000"/>
          </a:blip>
          <a:srcRect/>
          <a:stretch/>
        </p:blipFill>
        <p:spPr>
          <a:xfrm>
            <a:off x="259224" y="6272735"/>
            <a:ext cx="2083867" cy="3657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g2bbb9e6cf94_0_52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rmAutofit/>
          </a:bodyPr>
          <a:lstStyle>
            <a:lvl1pPr marR="0" lvl="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41" name="Google Shape;41;g2bbb9e6cf94_0_52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ctr" anchorCtr="0">
            <a:noAutofit/>
          </a:bodyPr>
          <a:lstStyle>
            <a:lvl1pPr marL="457200" marR="0" lvl="0"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L="914400" marR="0" lvl="1"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42" name="Google Shape;42;g2bbb9e6cf94_0_524"/>
          <p:cNvSpPr txBox="1">
            <a:spLocks noGrp="1"/>
          </p:cNvSpPr>
          <p:nvPr>
            <p:ph type="sldNum" idx="12"/>
          </p:nvPr>
        </p:nvSpPr>
        <p:spPr>
          <a:xfrm>
            <a:off x="8940800" y="6259521"/>
            <a:ext cx="2743200" cy="33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losing">
  <p:cSld name="Closing">
    <p:bg>
      <p:bgPr>
        <a:solidFill>
          <a:schemeClr val="lt1"/>
        </a:solidFill>
        <a:effectLst/>
      </p:bgPr>
    </p:bg>
    <p:spTree>
      <p:nvGrpSpPr>
        <p:cNvPr id="1" name="Shape 43"/>
        <p:cNvGrpSpPr/>
        <p:nvPr/>
      </p:nvGrpSpPr>
      <p:grpSpPr>
        <a:xfrm>
          <a:off x="0" y="0"/>
          <a:ext cx="0" cy="0"/>
          <a:chOff x="0" y="0"/>
          <a:chExt cx="0" cy="0"/>
        </a:xfrm>
      </p:grpSpPr>
      <p:sp>
        <p:nvSpPr>
          <p:cNvPr id="44" name="Google Shape;44;p23"/>
          <p:cNvSpPr/>
          <p:nvPr/>
        </p:nvSpPr>
        <p:spPr>
          <a:xfrm>
            <a:off x="83127" y="6262255"/>
            <a:ext cx="2426754" cy="6234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 name="Google Shape;45;p23"/>
          <p:cNvSpPr/>
          <p:nvPr/>
        </p:nvSpPr>
        <p:spPr>
          <a:xfrm>
            <a:off x="0" y="0"/>
            <a:ext cx="12192000" cy="562890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 name="Google Shape;46;p23"/>
          <p:cNvPicPr preferRelativeResize="0"/>
          <p:nvPr/>
        </p:nvPicPr>
        <p:blipFill rotWithShape="1">
          <a:blip r:embed="rId2">
            <a:alphaModFix/>
          </a:blip>
          <a:srcRect/>
          <a:stretch/>
        </p:blipFill>
        <p:spPr>
          <a:xfrm>
            <a:off x="8135514" y="6108175"/>
            <a:ext cx="1682985" cy="412159"/>
          </a:xfrm>
          <a:prstGeom prst="rect">
            <a:avLst/>
          </a:prstGeom>
          <a:noFill/>
          <a:ln>
            <a:noFill/>
          </a:ln>
        </p:spPr>
      </p:pic>
      <p:pic>
        <p:nvPicPr>
          <p:cNvPr id="47" name="Google Shape;47;p23"/>
          <p:cNvPicPr preferRelativeResize="0"/>
          <p:nvPr/>
        </p:nvPicPr>
        <p:blipFill rotWithShape="1">
          <a:blip r:embed="rId3">
            <a:alphaModFix/>
          </a:blip>
          <a:srcRect/>
          <a:stretch/>
        </p:blipFill>
        <p:spPr>
          <a:xfrm>
            <a:off x="10370866" y="5903672"/>
            <a:ext cx="1165235" cy="695383"/>
          </a:xfrm>
          <a:prstGeom prst="rect">
            <a:avLst/>
          </a:prstGeom>
          <a:noFill/>
          <a:ln>
            <a:noFill/>
          </a:ln>
        </p:spPr>
      </p:pic>
      <p:pic>
        <p:nvPicPr>
          <p:cNvPr id="48" name="Google Shape;48;p23"/>
          <p:cNvPicPr preferRelativeResize="0"/>
          <p:nvPr/>
        </p:nvPicPr>
        <p:blipFill rotWithShape="1">
          <a:blip r:embed="rId4">
            <a:alphaModFix/>
          </a:blip>
          <a:srcRect/>
          <a:stretch/>
        </p:blipFill>
        <p:spPr>
          <a:xfrm>
            <a:off x="6300812" y="5952760"/>
            <a:ext cx="1270459" cy="623465"/>
          </a:xfrm>
          <a:prstGeom prst="rect">
            <a:avLst/>
          </a:prstGeom>
          <a:noFill/>
          <a:ln>
            <a:noFill/>
          </a:ln>
        </p:spPr>
      </p:pic>
      <p:sp>
        <p:nvSpPr>
          <p:cNvPr id="49" name="Google Shape;49;p23"/>
          <p:cNvSpPr txBox="1">
            <a:spLocks noGrp="1"/>
          </p:cNvSpPr>
          <p:nvPr>
            <p:ph type="body" idx="1"/>
          </p:nvPr>
        </p:nvSpPr>
        <p:spPr>
          <a:xfrm>
            <a:off x="655638" y="5903913"/>
            <a:ext cx="4779962" cy="61595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10000"/>
              </a:lnSpc>
              <a:spcBef>
                <a:spcPts val="1000"/>
              </a:spcBef>
              <a:spcAft>
                <a:spcPts val="0"/>
              </a:spcAft>
              <a:buClr>
                <a:srgbClr val="CB1F54"/>
              </a:buClr>
              <a:buSzPts val="1400"/>
              <a:buFont typeface="Arial"/>
              <a:buNone/>
              <a:defRPr sz="1400" b="0" i="0" u="none" strike="noStrike" cap="none">
                <a:solidFill>
                  <a:schemeClr val="dk1"/>
                </a:solidFill>
                <a:latin typeface="Arial"/>
                <a:ea typeface="Arial"/>
                <a:cs typeface="Arial"/>
                <a:sym typeface="Arial"/>
              </a:defRPr>
            </a:lvl1pPr>
            <a:lvl2pPr marL="914400" marR="0" lvl="1" indent="-342900" algn="l" rtl="0">
              <a:lnSpc>
                <a:spcPct val="110000"/>
              </a:lnSpc>
              <a:spcBef>
                <a:spcPts val="500"/>
              </a:spcBef>
              <a:spcAft>
                <a:spcPts val="0"/>
              </a:spcAft>
              <a:buClr>
                <a:srgbClr val="CB1F54"/>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17500" algn="l" rtl="0">
              <a:lnSpc>
                <a:spcPct val="110000"/>
              </a:lnSpc>
              <a:spcBef>
                <a:spcPts val="500"/>
              </a:spcBef>
              <a:spcAft>
                <a:spcPts val="0"/>
              </a:spcAft>
              <a:buClr>
                <a:srgbClr val="CB1F5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10000"/>
              </a:lnSpc>
              <a:spcBef>
                <a:spcPts val="500"/>
              </a:spcBef>
              <a:spcAft>
                <a:spcPts val="0"/>
              </a:spcAft>
              <a:buClr>
                <a:srgbClr val="CB1F54"/>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CB1F54"/>
              </a:buClr>
              <a:buSzPts val="1800"/>
              <a:buFont typeface="Arial"/>
              <a:buChar char="•"/>
              <a:defRPr sz="1800" b="0" i="0" u="none" strike="noStrike" cap="none">
                <a:solidFill>
                  <a:srgbClr val="1C263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0" name="Google Shape;50;p23"/>
          <p:cNvPicPr preferRelativeResize="0"/>
          <p:nvPr/>
        </p:nvPicPr>
        <p:blipFill rotWithShape="1">
          <a:blip r:embed="rId5">
            <a:alphaModFix/>
          </a:blip>
          <a:srcRect/>
          <a:stretch/>
        </p:blipFill>
        <p:spPr>
          <a:xfrm>
            <a:off x="655899" y="770669"/>
            <a:ext cx="2417501" cy="1118708"/>
          </a:xfrm>
          <a:prstGeom prst="rect">
            <a:avLst/>
          </a:prstGeom>
          <a:noFill/>
          <a:ln>
            <a:noFill/>
          </a:ln>
        </p:spPr>
      </p:pic>
      <p:pic>
        <p:nvPicPr>
          <p:cNvPr id="51" name="Google Shape;51;p23"/>
          <p:cNvPicPr preferRelativeResize="0"/>
          <p:nvPr/>
        </p:nvPicPr>
        <p:blipFill rotWithShape="1">
          <a:blip r:embed="rId6">
            <a:alphaModFix/>
          </a:blip>
          <a:srcRect/>
          <a:stretch/>
        </p:blipFill>
        <p:spPr>
          <a:xfrm>
            <a:off x="8240272" y="4646613"/>
            <a:ext cx="698634" cy="392982"/>
          </a:xfrm>
          <a:prstGeom prst="rect">
            <a:avLst/>
          </a:prstGeom>
          <a:noFill/>
          <a:ln>
            <a:noFill/>
          </a:ln>
        </p:spPr>
      </p:pic>
      <p:sp>
        <p:nvSpPr>
          <p:cNvPr id="52" name="Google Shape;52;p23"/>
          <p:cNvSpPr txBox="1">
            <a:spLocks noGrp="1"/>
          </p:cNvSpPr>
          <p:nvPr>
            <p:ph type="body" idx="2"/>
          </p:nvPr>
        </p:nvSpPr>
        <p:spPr>
          <a:xfrm>
            <a:off x="6096000" y="4391025"/>
            <a:ext cx="5440363" cy="876300"/>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10000"/>
              </a:lnSpc>
              <a:spcBef>
                <a:spcPts val="1000"/>
              </a:spcBef>
              <a:spcAft>
                <a:spcPts val="0"/>
              </a:spcAft>
              <a:buClr>
                <a:srgbClr val="CB1F54"/>
              </a:buClr>
              <a:buSzPts val="2800"/>
              <a:buFont typeface="Arial"/>
              <a:buNone/>
              <a:defRPr sz="28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500"/>
              </a:spcBef>
              <a:spcAft>
                <a:spcPts val="0"/>
              </a:spcAft>
              <a:buClr>
                <a:srgbClr val="CB1F54"/>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17500" algn="l" rtl="0">
              <a:lnSpc>
                <a:spcPct val="110000"/>
              </a:lnSpc>
              <a:spcBef>
                <a:spcPts val="500"/>
              </a:spcBef>
              <a:spcAft>
                <a:spcPts val="0"/>
              </a:spcAft>
              <a:buClr>
                <a:srgbClr val="CB1F5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10000"/>
              </a:lnSpc>
              <a:spcBef>
                <a:spcPts val="500"/>
              </a:spcBef>
              <a:spcAft>
                <a:spcPts val="0"/>
              </a:spcAft>
              <a:buClr>
                <a:srgbClr val="CB1F54"/>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CB1F54"/>
              </a:buClr>
              <a:buSzPts val="1800"/>
              <a:buFont typeface="Arial"/>
              <a:buChar char="•"/>
              <a:defRPr sz="1800" b="0" i="0" u="none" strike="noStrike" cap="none">
                <a:solidFill>
                  <a:srgbClr val="1C263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5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with photo">
  <p:cSld name="Title with Photo">
    <p:spTree>
      <p:nvGrpSpPr>
        <p:cNvPr id="1" name="Shape 53"/>
        <p:cNvGrpSpPr/>
        <p:nvPr/>
      </p:nvGrpSpPr>
      <p:grpSpPr>
        <a:xfrm>
          <a:off x="0" y="0"/>
          <a:ext cx="0" cy="0"/>
          <a:chOff x="0" y="0"/>
          <a:chExt cx="0" cy="0"/>
        </a:xfrm>
      </p:grpSpPr>
      <p:sp>
        <p:nvSpPr>
          <p:cNvPr id="54" name="Google Shape;54;p18"/>
          <p:cNvSpPr>
            <a:spLocks noGrp="1"/>
          </p:cNvSpPr>
          <p:nvPr>
            <p:ph type="pic" idx="2"/>
          </p:nvPr>
        </p:nvSpPr>
        <p:spPr>
          <a:xfrm>
            <a:off x="6096000" y="0"/>
            <a:ext cx="6096000" cy="6858000"/>
          </a:xfrm>
          <a:prstGeom prst="rect">
            <a:avLst/>
          </a:prstGeom>
          <a:noFill/>
          <a:ln>
            <a:noFill/>
          </a:ln>
        </p:spPr>
      </p:sp>
      <p:sp>
        <p:nvSpPr>
          <p:cNvPr id="55" name="Google Shape;55;p18"/>
          <p:cNvSpPr txBox="1">
            <a:spLocks noGrp="1"/>
          </p:cNvSpPr>
          <p:nvPr>
            <p:ph type="title"/>
          </p:nvPr>
        </p:nvSpPr>
        <p:spPr>
          <a:xfrm>
            <a:off x="612648" y="575890"/>
            <a:ext cx="4937252" cy="347541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2800"/>
              <a:buFont typeface="Trebuchet MS"/>
              <a:buNone/>
              <a:defRPr sz="2800" b="0" i="0" u="none" strike="noStrike" cap="none">
                <a:solidFill>
                  <a:schemeClr val="dk1"/>
                </a:solidFill>
                <a:latin typeface="Trebuchet MS"/>
                <a:ea typeface="Trebuchet MS"/>
                <a:cs typeface="Trebuchet MS"/>
                <a:sym typeface="Trebuchet M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6" name="Google Shape;56;p18"/>
          <p:cNvSpPr txBox="1">
            <a:spLocks noGrp="1"/>
          </p:cNvSpPr>
          <p:nvPr>
            <p:ph type="ftr" idx="11"/>
          </p:nvPr>
        </p:nvSpPr>
        <p:spPr>
          <a:xfrm>
            <a:off x="2419927" y="6282110"/>
            <a:ext cx="3546764" cy="338328"/>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8"/>
          <p:cNvSpPr txBox="1">
            <a:spLocks noGrp="1"/>
          </p:cNvSpPr>
          <p:nvPr>
            <p:ph type="sldNum" idx="12"/>
          </p:nvPr>
        </p:nvSpPr>
        <p:spPr>
          <a:xfrm>
            <a:off x="8940800" y="6259521"/>
            <a:ext cx="2743200" cy="3383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hite Background with text">
  <p:cSld name="White Background with 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612648" y="575890"/>
            <a:ext cx="10972800" cy="1170432"/>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2800"/>
              <a:buFont typeface="Trebuchet MS"/>
              <a:buNone/>
              <a:defRPr sz="2800" b="0" i="0" u="none" strike="noStrike" cap="none">
                <a:solidFill>
                  <a:schemeClr val="dk1"/>
                </a:solidFill>
                <a:latin typeface="Trebuchet MS"/>
                <a:ea typeface="Trebuchet MS"/>
                <a:cs typeface="Trebuchet MS"/>
                <a:sym typeface="Trebuchet M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19"/>
          <p:cNvSpPr txBox="1">
            <a:spLocks noGrp="1"/>
          </p:cNvSpPr>
          <p:nvPr>
            <p:ph type="body" idx="1"/>
          </p:nvPr>
        </p:nvSpPr>
        <p:spPr>
          <a:xfrm>
            <a:off x="609600" y="1161106"/>
            <a:ext cx="10972800" cy="41354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CB1F54"/>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10000"/>
              </a:lnSpc>
              <a:spcBef>
                <a:spcPts val="500"/>
              </a:spcBef>
              <a:spcAft>
                <a:spcPts val="0"/>
              </a:spcAft>
              <a:buClr>
                <a:srgbClr val="CB1F54"/>
              </a:buClr>
              <a:buSzPts val="3000"/>
              <a:buFont typeface="Arial"/>
              <a:buNone/>
              <a:defRPr sz="3000" b="0" i="0" u="none" strike="noStrike" cap="none">
                <a:solidFill>
                  <a:schemeClr val="dk1"/>
                </a:solidFill>
                <a:latin typeface="Arial"/>
                <a:ea typeface="Arial"/>
                <a:cs typeface="Arial"/>
                <a:sym typeface="Arial"/>
              </a:defRPr>
            </a:lvl2pPr>
            <a:lvl3pPr marL="1371600" marR="0" lvl="2" indent="-228600" algn="l" rtl="0">
              <a:lnSpc>
                <a:spcPct val="110000"/>
              </a:lnSpc>
              <a:spcBef>
                <a:spcPts val="500"/>
              </a:spcBef>
              <a:spcAft>
                <a:spcPts val="0"/>
              </a:spcAft>
              <a:buClr>
                <a:srgbClr val="CB1F54"/>
              </a:buClr>
              <a:buSzPts val="3000"/>
              <a:buFont typeface="Arial"/>
              <a:buNone/>
              <a:defRPr sz="3000" b="0" i="0" u="none" strike="noStrike" cap="none">
                <a:solidFill>
                  <a:schemeClr val="dk1"/>
                </a:solidFill>
                <a:latin typeface="Arial"/>
                <a:ea typeface="Arial"/>
                <a:cs typeface="Arial"/>
                <a:sym typeface="Arial"/>
              </a:defRPr>
            </a:lvl3pPr>
            <a:lvl4pPr marL="1828800" marR="0" lvl="3" indent="-228600" algn="l" rtl="0">
              <a:lnSpc>
                <a:spcPct val="110000"/>
              </a:lnSpc>
              <a:spcBef>
                <a:spcPts val="500"/>
              </a:spcBef>
              <a:spcAft>
                <a:spcPts val="0"/>
              </a:spcAft>
              <a:buClr>
                <a:srgbClr val="CB1F54"/>
              </a:buClr>
              <a:buSzPts val="3000"/>
              <a:buFont typeface="Arial"/>
              <a:buNone/>
              <a:defRPr sz="3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rgbClr val="CB1F54"/>
              </a:buClr>
              <a:buSzPts val="3000"/>
              <a:buFont typeface="Arial"/>
              <a:buNone/>
              <a:defRPr sz="3000" b="0" i="0" u="none" strike="noStrike" cap="none">
                <a:solidFill>
                  <a:srgbClr val="1C263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9"/>
          <p:cNvSpPr txBox="1">
            <a:spLocks noGrp="1"/>
          </p:cNvSpPr>
          <p:nvPr>
            <p:ph type="ftr" idx="11"/>
          </p:nvPr>
        </p:nvSpPr>
        <p:spPr>
          <a:xfrm>
            <a:off x="558800" y="6248400"/>
            <a:ext cx="7162800" cy="338328"/>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9"/>
          <p:cNvSpPr txBox="1">
            <a:spLocks noGrp="1"/>
          </p:cNvSpPr>
          <p:nvPr>
            <p:ph type="sldNum" idx="12"/>
          </p:nvPr>
        </p:nvSpPr>
        <p:spPr>
          <a:xfrm>
            <a:off x="8940800" y="6259521"/>
            <a:ext cx="2743200" cy="3383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Dark Background">
  <p:cSld name="Quote or Statement">
    <p:bg>
      <p:bgPr>
        <a:solidFill>
          <a:schemeClr val="dk2"/>
        </a:solidFill>
        <a:effectLst/>
      </p:bgPr>
    </p:bg>
    <p:spTree>
      <p:nvGrpSpPr>
        <p:cNvPr id="1" name="Shape 63"/>
        <p:cNvGrpSpPr/>
        <p:nvPr/>
      </p:nvGrpSpPr>
      <p:grpSpPr>
        <a:xfrm>
          <a:off x="0" y="0"/>
          <a:ext cx="0" cy="0"/>
          <a:chOff x="0" y="0"/>
          <a:chExt cx="0" cy="0"/>
        </a:xfrm>
      </p:grpSpPr>
      <p:sp>
        <p:nvSpPr>
          <p:cNvPr id="64" name="Google Shape;64;p20"/>
          <p:cNvSpPr txBox="1">
            <a:spLocks noGrp="1"/>
          </p:cNvSpPr>
          <p:nvPr>
            <p:ph type="ftr" idx="11"/>
          </p:nvPr>
        </p:nvSpPr>
        <p:spPr>
          <a:xfrm>
            <a:off x="2602314" y="6248400"/>
            <a:ext cx="5119285" cy="338328"/>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0"/>
          <p:cNvSpPr txBox="1">
            <a:spLocks noGrp="1"/>
          </p:cNvSpPr>
          <p:nvPr>
            <p:ph type="sldNum" idx="12"/>
          </p:nvPr>
        </p:nvSpPr>
        <p:spPr>
          <a:xfrm>
            <a:off x="8940800" y="6259521"/>
            <a:ext cx="2743200" cy="3383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20"/>
          <p:cNvSpPr txBox="1">
            <a:spLocks noGrp="1"/>
          </p:cNvSpPr>
          <p:nvPr>
            <p:ph type="body" idx="1"/>
          </p:nvPr>
        </p:nvSpPr>
        <p:spPr>
          <a:xfrm>
            <a:off x="558800" y="1598613"/>
            <a:ext cx="11253788" cy="32035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0"/>
              </a:spcBef>
              <a:spcAft>
                <a:spcPts val="0"/>
              </a:spcAft>
              <a:buClr>
                <a:srgbClr val="000000"/>
              </a:buClr>
              <a:buSzPts val="1400"/>
              <a:buFont typeface="Arial"/>
              <a:buNone/>
              <a:defRPr sz="25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20"/>
          <p:cNvSpPr/>
          <p:nvPr/>
        </p:nvSpPr>
        <p:spPr>
          <a:xfrm>
            <a:off x="0" y="6086764"/>
            <a:ext cx="1717964" cy="771236"/>
          </a:xfrm>
          <a:prstGeom prst="rect">
            <a:avLst/>
          </a:prstGeom>
          <a:solidFill>
            <a:srgbClr val="2564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8" name="Google Shape;68;p20" descr="A black background with white text&#10;&#10;Description automatically generated"/>
          <p:cNvPicPr preferRelativeResize="0"/>
          <p:nvPr/>
        </p:nvPicPr>
        <p:blipFill rotWithShape="1">
          <a:blip r:embed="rId2">
            <a:alphaModFix amt="35000"/>
          </a:blip>
          <a:srcRect/>
          <a:stretch/>
        </p:blipFill>
        <p:spPr>
          <a:xfrm>
            <a:off x="259224" y="6272735"/>
            <a:ext cx="2083867" cy="36576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sldNum" idx="12"/>
          </p:nvPr>
        </p:nvSpPr>
        <p:spPr>
          <a:xfrm>
            <a:off x="8877300" y="6349301"/>
            <a:ext cx="2743200" cy="338329"/>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2800" b="1" i="0" u="none" strike="noStrike" cap="none">
                <a:solidFill>
                  <a:srgbClr val="000000"/>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14"/>
          <p:cNvSpPr txBox="1">
            <a:spLocks noGrp="1"/>
          </p:cNvSpPr>
          <p:nvPr>
            <p:ph type="ftr" idx="11"/>
          </p:nvPr>
        </p:nvSpPr>
        <p:spPr>
          <a:xfrm>
            <a:off x="2493818" y="6356350"/>
            <a:ext cx="5659582"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8C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3" name="Google Shape;13;p14" descr="Blue text on a black background&#10;&#10;Description automatically generated"/>
          <p:cNvPicPr preferRelativeResize="0"/>
          <p:nvPr/>
        </p:nvPicPr>
        <p:blipFill rotWithShape="1">
          <a:blip r:embed="rId19">
            <a:alphaModFix amt="50000"/>
          </a:blip>
          <a:srcRect/>
          <a:stretch/>
        </p:blipFill>
        <p:spPr>
          <a:xfrm>
            <a:off x="234680" y="6356350"/>
            <a:ext cx="2080251" cy="3651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744">
          <p15:clr>
            <a:srgbClr val="F26B43"/>
          </p15:clr>
        </p15:guide>
        <p15:guide id="3" pos="384">
          <p15:clr>
            <a:srgbClr val="F26B43"/>
          </p15:clr>
        </p15:guide>
        <p15:guide id="4" pos="936">
          <p15:clr>
            <a:srgbClr val="F26B43"/>
          </p15:clr>
        </p15:guide>
        <p15:guide id="5" pos="1104">
          <p15:clr>
            <a:srgbClr val="F26B43"/>
          </p15:clr>
        </p15:guide>
        <p15:guide id="6" pos="1656">
          <p15:clr>
            <a:srgbClr val="F26B43"/>
          </p15:clr>
        </p15:guide>
        <p15:guide id="7" pos="2352">
          <p15:clr>
            <a:srgbClr val="F26B43"/>
          </p15:clr>
        </p15:guide>
        <p15:guide id="8" pos="2520">
          <p15:clr>
            <a:srgbClr val="F26B43"/>
          </p15:clr>
        </p15:guide>
        <p15:guide id="9" pos="1824">
          <p15:clr>
            <a:srgbClr val="F26B43"/>
          </p15:clr>
        </p15:guide>
        <p15:guide id="10" pos="3048">
          <p15:clr>
            <a:srgbClr val="F26B43"/>
          </p15:clr>
        </p15:guide>
        <p15:guide id="11" pos="3216">
          <p15:clr>
            <a:srgbClr val="F26B43"/>
          </p15:clr>
        </p15:guide>
        <p15:guide id="12" pos="3912">
          <p15:clr>
            <a:srgbClr val="F26B43"/>
          </p15:clr>
        </p15:guide>
        <p15:guide id="13" pos="4464">
          <p15:clr>
            <a:srgbClr val="F26B43"/>
          </p15:clr>
        </p15:guide>
        <p15:guide id="14" pos="4632">
          <p15:clr>
            <a:srgbClr val="F26B43"/>
          </p15:clr>
        </p15:guide>
        <p15:guide id="15" pos="5160">
          <p15:clr>
            <a:srgbClr val="F26B43"/>
          </p15:clr>
        </p15:guide>
        <p15:guide id="16" pos="5856">
          <p15:clr>
            <a:srgbClr val="F26B43"/>
          </p15:clr>
        </p15:guide>
        <p15:guide id="17" pos="5328">
          <p15:clr>
            <a:srgbClr val="F26B43"/>
          </p15:clr>
        </p15:guide>
        <p15:guide id="18" pos="6576">
          <p15:clr>
            <a:srgbClr val="F26B43"/>
          </p15:clr>
        </p15:guide>
        <p15:guide id="19" pos="6024">
          <p15:clr>
            <a:srgbClr val="F26B43"/>
          </p15:clr>
        </p15:guide>
        <p15:guide id="20" pos="6744">
          <p15:clr>
            <a:srgbClr val="F26B43"/>
          </p15:clr>
        </p15:guide>
        <p15:guide id="21" pos="7296">
          <p15:clr>
            <a:srgbClr val="F26B43"/>
          </p15:clr>
        </p15:guide>
        <p15:guide id="22" orient="horz" pos="96">
          <p15:clr>
            <a:srgbClr val="F26B43"/>
          </p15:clr>
        </p15:guide>
        <p15:guide id="23" orient="horz" pos="336">
          <p15:clr>
            <a:srgbClr val="F26B43"/>
          </p15:clr>
        </p15:guide>
        <p15:guide id="24" orient="horz" pos="1152">
          <p15:clr>
            <a:srgbClr val="F26B43"/>
          </p15:clr>
        </p15:guide>
        <p15:guide id="25" orient="horz" pos="4008">
          <p15:clr>
            <a:srgbClr val="F26B43"/>
          </p15:clr>
        </p15:guide>
        <p15:guide id="26" orient="horz" pos="5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sebacademy.edc.org/how-are-schools-using-parent-and-personnel-school-climate-surveys"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0.xml"/><Relationship Id="rId1" Type="http://schemas.openxmlformats.org/officeDocument/2006/relationships/video" Target="https://www.youtube.com/embed/2Bh1Z4suwh0?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sebacademy.edc.org/upcoming-events" TargetMode="Externa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hyperlink" Target="https://sebacademy.edc.org/pbis-climate-survey-manual" TargetMode="External"/><Relationship Id="rId13" Type="http://schemas.openxmlformats.org/officeDocument/2006/relationships/hyperlink" Target="https://www.simplypsychology.org/what-is-a-focus-group.html" TargetMode="External"/><Relationship Id="rId3" Type="http://schemas.openxmlformats.org/officeDocument/2006/relationships/image" Target="../media/image12.png"/><Relationship Id="rId7" Type="http://schemas.openxmlformats.org/officeDocument/2006/relationships/hyperlink" Target="https://sebacademy.edc.org/family-school-practices-survey" TargetMode="External"/><Relationship Id="rId12" Type="http://schemas.openxmlformats.org/officeDocument/2006/relationships/hyperlink" Target="https://sebacademy.edc.org/empathy-interview-tool"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sebacademy.edc.org/family-school-partnership-survey" TargetMode="External"/><Relationship Id="rId11" Type="http://schemas.openxmlformats.org/officeDocument/2006/relationships/hyperlink" Target="https://sebacademy.edc.org/pbis-feedback-input-survey-manual" TargetMode="External"/><Relationship Id="rId5" Type="http://schemas.openxmlformats.org/officeDocument/2006/relationships/hyperlink" Target="https://sebacademy.edc.org/commonly-used-assessments-surveys-and-screeners" TargetMode="External"/><Relationship Id="rId10" Type="http://schemas.openxmlformats.org/officeDocument/2006/relationships/hyperlink" Target="https://sebacademy.edc.org/how-are-schools-using-parent-and-personnel-school-climate-surveys" TargetMode="External"/><Relationship Id="rId4" Type="http://schemas.openxmlformats.org/officeDocument/2006/relationships/hyperlink" Target="https://sebacademy.edc.org/tiered-support-inventory" TargetMode="External"/><Relationship Id="rId9" Type="http://schemas.openxmlformats.org/officeDocument/2006/relationships/hyperlink" Target="https://sebacademy.edc.org/how-are-schools-using-school-climate-survey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sebacademy.edc.org/pbis-climate-survey-manual" TargetMode="External"/><Relationship Id="rId13" Type="http://schemas.openxmlformats.org/officeDocument/2006/relationships/hyperlink" Target="https://www.simplypsychology.org/what-is-a-focus-group.html" TargetMode="External"/><Relationship Id="rId3" Type="http://schemas.openxmlformats.org/officeDocument/2006/relationships/image" Target="../media/image12.png"/><Relationship Id="rId7" Type="http://schemas.openxmlformats.org/officeDocument/2006/relationships/hyperlink" Target="https://sebacademy.edc.org/family-school-practices-survey" TargetMode="External"/><Relationship Id="rId12" Type="http://schemas.openxmlformats.org/officeDocument/2006/relationships/hyperlink" Target="https://sebacademy.edc.org/empathy-interview-too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sebacademy.edc.org/family-school-partnership-survey" TargetMode="External"/><Relationship Id="rId11" Type="http://schemas.openxmlformats.org/officeDocument/2006/relationships/hyperlink" Target="https://sebacademy.edc.org/pbis-feedback-input-survey-manual" TargetMode="External"/><Relationship Id="rId5" Type="http://schemas.openxmlformats.org/officeDocument/2006/relationships/hyperlink" Target="https://sebacademy.edc.org/commonly-used-assessments-surveys-and-screeners" TargetMode="External"/><Relationship Id="rId10" Type="http://schemas.openxmlformats.org/officeDocument/2006/relationships/hyperlink" Target="https://sebacademy.edc.org/how-are-schools-using-parent-and-personnel-school-climate-surveys" TargetMode="External"/><Relationship Id="rId4" Type="http://schemas.openxmlformats.org/officeDocument/2006/relationships/hyperlink" Target="https://sebacademy.edc.org/tiered-support-inventory" TargetMode="External"/><Relationship Id="rId9" Type="http://schemas.openxmlformats.org/officeDocument/2006/relationships/hyperlink" Target="https://sebacademy.edc.org/how-are-schools-using-school-climate-survey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d50f45a48e_0_20"/>
          <p:cNvSpPr txBox="1">
            <a:spLocks noGrp="1"/>
          </p:cNvSpPr>
          <p:nvPr>
            <p:ph type="body" idx="1"/>
          </p:nvPr>
        </p:nvSpPr>
        <p:spPr>
          <a:xfrm>
            <a:off x="572772" y="5791200"/>
            <a:ext cx="4683000" cy="7662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endParaRPr/>
          </a:p>
        </p:txBody>
      </p:sp>
      <p:sp>
        <p:nvSpPr>
          <p:cNvPr id="154" name="Google Shape;154;g2d50f45a48e_0_20"/>
          <p:cNvSpPr txBox="1"/>
          <p:nvPr/>
        </p:nvSpPr>
        <p:spPr>
          <a:xfrm>
            <a:off x="572775" y="4163900"/>
            <a:ext cx="10896600" cy="129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a:solidFill>
                  <a:schemeClr val="lt1"/>
                </a:solidFill>
              </a:rPr>
              <a:t>Created from content from the National Technical Assistance Center on Positive Behavioral Interventions and Supports</a:t>
            </a:r>
            <a:endParaRPr sz="2100" b="1">
              <a:solidFill>
                <a:schemeClr val="lt1"/>
              </a:solidFill>
            </a:endParaRPr>
          </a:p>
          <a:p>
            <a:pPr marL="0" lvl="0" indent="0" algn="ctr" rtl="0">
              <a:spcBef>
                <a:spcPts val="0"/>
              </a:spcBef>
              <a:spcAft>
                <a:spcPts val="0"/>
              </a:spcAft>
              <a:buNone/>
            </a:pPr>
            <a:r>
              <a:rPr lang="en-US" b="1">
                <a:solidFill>
                  <a:schemeClr val="lt1"/>
                </a:solidFill>
              </a:rPr>
              <a:t>U.S. Department of Education, Office of Special Education Programs and Office of Elementary and Secondary Education</a:t>
            </a:r>
            <a:endParaRPr b="1">
              <a:solidFill>
                <a:schemeClr val="lt1"/>
              </a:solidFill>
            </a:endParaRPr>
          </a:p>
          <a:p>
            <a:pPr marL="0" lvl="0" indent="0" algn="ctr" rtl="0">
              <a:spcBef>
                <a:spcPts val="0"/>
              </a:spcBef>
              <a:spcAft>
                <a:spcPts val="0"/>
              </a:spcAft>
              <a:buNone/>
            </a:pPr>
            <a:r>
              <a:rPr lang="en-US" sz="1900" b="1">
                <a:solidFill>
                  <a:schemeClr val="lt1"/>
                </a:solidFill>
              </a:rPr>
              <a:t>with support from NEPBIS Network, May Institute, Broad Reach Consulting, &amp; EDC</a:t>
            </a:r>
            <a:endParaRPr sz="1900" b="1">
              <a:solidFill>
                <a:schemeClr val="lt1"/>
              </a:solidFill>
            </a:endParaRPr>
          </a:p>
        </p:txBody>
      </p:sp>
      <p:sp>
        <p:nvSpPr>
          <p:cNvPr id="155" name="Google Shape;155;g2d50f45a48e_0_20"/>
          <p:cNvSpPr txBox="1"/>
          <p:nvPr/>
        </p:nvSpPr>
        <p:spPr>
          <a:xfrm>
            <a:off x="4075950" y="1659550"/>
            <a:ext cx="6554700" cy="1323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700" b="1">
                <a:solidFill>
                  <a:srgbClr val="CFE2F3"/>
                </a:solidFill>
              </a:rPr>
              <a:t>December 2024</a:t>
            </a:r>
            <a:br>
              <a:rPr lang="en-US" sz="3700" b="1">
                <a:solidFill>
                  <a:srgbClr val="CFE2F3"/>
                </a:solidFill>
              </a:rPr>
            </a:br>
            <a:r>
              <a:rPr lang="en-US" sz="3700" b="1">
                <a:solidFill>
                  <a:srgbClr val="CFE2F3"/>
                </a:solidFill>
              </a:rPr>
              <a:t>Year 1 Team Lead Meeting</a:t>
            </a:r>
            <a:endParaRPr sz="3700" b="1">
              <a:solidFill>
                <a:srgbClr val="CFE2F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1c6ec55d05_0_1"/>
          <p:cNvSpPr txBox="1">
            <a:spLocks noGrp="1"/>
          </p:cNvSpPr>
          <p:nvPr>
            <p:ph type="sldNum" idx="12"/>
          </p:nvPr>
        </p:nvSpPr>
        <p:spPr>
          <a:xfrm>
            <a:off x="8877300" y="6349301"/>
            <a:ext cx="2743200" cy="338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
        <p:nvSpPr>
          <p:cNvPr id="317" name="Google Shape;317;g31c6ec55d05_0_1"/>
          <p:cNvSpPr txBox="1">
            <a:spLocks noGrp="1"/>
          </p:cNvSpPr>
          <p:nvPr>
            <p:ph type="title"/>
          </p:nvPr>
        </p:nvSpPr>
        <p:spPr>
          <a:xfrm>
            <a:off x="1386600" y="2083425"/>
            <a:ext cx="2484600" cy="2449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Share Out</a:t>
            </a:r>
            <a:endParaRPr/>
          </a:p>
        </p:txBody>
      </p:sp>
      <p:sp>
        <p:nvSpPr>
          <p:cNvPr id="318" name="Google Shape;318;g31c6ec55d05_0_1"/>
          <p:cNvSpPr txBox="1">
            <a:spLocks noGrp="1"/>
          </p:cNvSpPr>
          <p:nvPr>
            <p:ph type="body" idx="1"/>
          </p:nvPr>
        </p:nvSpPr>
        <p:spPr>
          <a:xfrm>
            <a:off x="5532300" y="1680275"/>
            <a:ext cx="5864700" cy="365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000"/>
              </a:spcBef>
              <a:spcAft>
                <a:spcPts val="0"/>
              </a:spcAft>
              <a:buNone/>
            </a:pPr>
            <a:r>
              <a:rPr lang="en-US" sz="2500"/>
              <a:t>How might your team bring in more diverse voices?</a:t>
            </a:r>
            <a:endParaRPr sz="2500"/>
          </a:p>
          <a:p>
            <a:pPr marL="0" lvl="0" indent="0" algn="l" rtl="0">
              <a:lnSpc>
                <a:spcPct val="100000"/>
              </a:lnSpc>
              <a:spcBef>
                <a:spcPts val="1000"/>
              </a:spcBef>
              <a:spcAft>
                <a:spcPts val="0"/>
              </a:spcAft>
              <a:buNone/>
            </a:pPr>
            <a:endParaRPr sz="2500"/>
          </a:p>
          <a:p>
            <a:pPr marL="0" lvl="0" indent="0" algn="l" rtl="0">
              <a:lnSpc>
                <a:spcPct val="100000"/>
              </a:lnSpc>
              <a:spcBef>
                <a:spcPts val="1000"/>
              </a:spcBef>
              <a:spcAft>
                <a:spcPts val="1000"/>
              </a:spcAft>
              <a:buNone/>
            </a:pPr>
            <a:r>
              <a:rPr lang="en-US" sz="2500"/>
              <a:t>What are your barriers?</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311c8669313_0_7"/>
          <p:cNvSpPr txBox="1">
            <a:spLocks noGrp="1"/>
          </p:cNvSpPr>
          <p:nvPr>
            <p:ph type="title" idx="4294967295"/>
          </p:nvPr>
        </p:nvSpPr>
        <p:spPr>
          <a:xfrm>
            <a:off x="1959100" y="517200"/>
            <a:ext cx="9817500" cy="7635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1900"/>
              <a:buNone/>
            </a:pPr>
            <a:r>
              <a:rPr lang="en-US" b="0">
                <a:solidFill>
                  <a:schemeClr val="dk1"/>
                </a:solidFill>
              </a:rPr>
              <a:t>TIERED SUPPORTS FOR POSITIVE LEARNING ENVIRONMENTS</a:t>
            </a:r>
            <a:endParaRPr sz="2800" b="0">
              <a:solidFill>
                <a:schemeClr val="dk1"/>
              </a:solidFill>
            </a:endParaRPr>
          </a:p>
        </p:txBody>
      </p:sp>
      <p:pic>
        <p:nvPicPr>
          <p:cNvPr id="325" name="Google Shape;325;g311c8669313_0_7"/>
          <p:cNvPicPr preferRelativeResize="0"/>
          <p:nvPr/>
        </p:nvPicPr>
        <p:blipFill rotWithShape="1">
          <a:blip r:embed="rId3">
            <a:alphaModFix/>
          </a:blip>
          <a:srcRect/>
          <a:stretch/>
        </p:blipFill>
        <p:spPr>
          <a:xfrm>
            <a:off x="415588" y="239488"/>
            <a:ext cx="1426464" cy="1478335"/>
          </a:xfrm>
          <a:prstGeom prst="rect">
            <a:avLst/>
          </a:prstGeom>
          <a:noFill/>
          <a:ln>
            <a:noFill/>
          </a:ln>
        </p:spPr>
      </p:pic>
      <p:sp>
        <p:nvSpPr>
          <p:cNvPr id="326" name="Google Shape;326;g311c8669313_0_7"/>
          <p:cNvSpPr/>
          <p:nvPr/>
        </p:nvSpPr>
        <p:spPr>
          <a:xfrm>
            <a:off x="610825" y="1817350"/>
            <a:ext cx="3389700" cy="867300"/>
          </a:xfrm>
          <a:prstGeom prst="roundRect">
            <a:avLst>
              <a:gd name="adj" fmla="val 1666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000"/>
              </a:spcBef>
              <a:spcAft>
                <a:spcPts val="0"/>
              </a:spcAft>
              <a:buNone/>
            </a:pPr>
            <a:r>
              <a:rPr lang="en-US" sz="2000" b="1">
                <a:solidFill>
                  <a:schemeClr val="accent6"/>
                </a:solidFill>
              </a:rPr>
              <a:t>Environmental Supports</a:t>
            </a:r>
            <a:endParaRPr/>
          </a:p>
        </p:txBody>
      </p:sp>
      <p:sp>
        <p:nvSpPr>
          <p:cNvPr id="327" name="Google Shape;327;g311c8669313_0_7"/>
          <p:cNvSpPr/>
          <p:nvPr/>
        </p:nvSpPr>
        <p:spPr>
          <a:xfrm>
            <a:off x="610825" y="2684650"/>
            <a:ext cx="3298500" cy="8673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000"/>
              </a:spcBef>
              <a:spcAft>
                <a:spcPts val="0"/>
              </a:spcAft>
              <a:buNone/>
            </a:pPr>
            <a:r>
              <a:rPr lang="en-US" sz="2000" b="1">
                <a:solidFill>
                  <a:schemeClr val="accent6"/>
                </a:solidFill>
              </a:rPr>
              <a:t>Behavioral Supports</a:t>
            </a:r>
            <a:endParaRPr/>
          </a:p>
        </p:txBody>
      </p:sp>
      <p:sp>
        <p:nvSpPr>
          <p:cNvPr id="328" name="Google Shape;328;g311c8669313_0_7"/>
          <p:cNvSpPr/>
          <p:nvPr/>
        </p:nvSpPr>
        <p:spPr>
          <a:xfrm>
            <a:off x="610825" y="3551950"/>
            <a:ext cx="3389700" cy="867300"/>
          </a:xfrm>
          <a:prstGeom prst="roundRect">
            <a:avLst>
              <a:gd name="adj" fmla="val 16667"/>
            </a:avLst>
          </a:prstGeom>
          <a:solidFill>
            <a:srgbClr val="256490"/>
          </a:solidFill>
          <a:ln w="9525" cap="flat" cmpd="sng">
            <a:solidFill>
              <a:srgbClr val="2564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000"/>
              </a:spcBef>
              <a:spcAft>
                <a:spcPts val="0"/>
              </a:spcAft>
              <a:buNone/>
            </a:pPr>
            <a:r>
              <a:rPr lang="en-US" sz="2000" b="1">
                <a:solidFill>
                  <a:schemeClr val="lt1"/>
                </a:solidFill>
              </a:rPr>
              <a:t>SEL Supports</a:t>
            </a:r>
            <a:endParaRPr>
              <a:solidFill>
                <a:schemeClr val="lt1"/>
              </a:solidFill>
            </a:endParaRPr>
          </a:p>
        </p:txBody>
      </p:sp>
      <p:sp>
        <p:nvSpPr>
          <p:cNvPr id="329" name="Google Shape;329;g311c8669313_0_7"/>
          <p:cNvSpPr/>
          <p:nvPr/>
        </p:nvSpPr>
        <p:spPr>
          <a:xfrm>
            <a:off x="610825" y="4419250"/>
            <a:ext cx="3640500" cy="969300"/>
          </a:xfrm>
          <a:prstGeom prst="roundRect">
            <a:avLst>
              <a:gd name="adj" fmla="val 16667"/>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000"/>
              </a:spcBef>
              <a:spcAft>
                <a:spcPts val="0"/>
              </a:spcAft>
              <a:buNone/>
            </a:pPr>
            <a:r>
              <a:rPr lang="en-US" sz="2000" b="1">
                <a:solidFill>
                  <a:schemeClr val="lt1"/>
                </a:solidFill>
              </a:rPr>
              <a:t>Belonging Supports</a:t>
            </a:r>
            <a:endParaRPr>
              <a:solidFill>
                <a:schemeClr val="lt1"/>
              </a:solidFill>
            </a:endParaRPr>
          </a:p>
        </p:txBody>
      </p:sp>
      <p:sp>
        <p:nvSpPr>
          <p:cNvPr id="330" name="Google Shape;330;g311c8669313_0_7"/>
          <p:cNvSpPr/>
          <p:nvPr/>
        </p:nvSpPr>
        <p:spPr>
          <a:xfrm>
            <a:off x="610825" y="5388600"/>
            <a:ext cx="3389700" cy="867300"/>
          </a:xfrm>
          <a:prstGeom prst="roundRect">
            <a:avLst>
              <a:gd name="adj" fmla="val 16667"/>
            </a:avLst>
          </a:prstGeom>
          <a:solidFill>
            <a:srgbClr val="619CC8"/>
          </a:solidFill>
          <a:ln w="9525" cap="flat" cmpd="sng">
            <a:solidFill>
              <a:srgbClr val="619C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000"/>
              </a:spcBef>
              <a:spcAft>
                <a:spcPts val="0"/>
              </a:spcAft>
              <a:buNone/>
            </a:pPr>
            <a:r>
              <a:rPr lang="en-US" sz="2000" b="1">
                <a:solidFill>
                  <a:schemeClr val="accent6"/>
                </a:solidFill>
              </a:rPr>
              <a:t>Mental Health Supports</a:t>
            </a:r>
            <a:endParaRPr/>
          </a:p>
        </p:txBody>
      </p:sp>
      <p:sp>
        <p:nvSpPr>
          <p:cNvPr id="331" name="Google Shape;331;g311c8669313_0_7"/>
          <p:cNvSpPr/>
          <p:nvPr/>
        </p:nvSpPr>
        <p:spPr>
          <a:xfrm>
            <a:off x="3742373" y="1808075"/>
            <a:ext cx="7839900" cy="876600"/>
          </a:xfrm>
          <a:prstGeom prst="roundRect">
            <a:avLst>
              <a:gd name="adj" fmla="val 16667"/>
            </a:avLst>
          </a:prstGeom>
          <a:solidFill>
            <a:srgbClr val="EEBBAC"/>
          </a:solidFill>
          <a:ln>
            <a:noFill/>
          </a:ln>
        </p:spPr>
        <p:txBody>
          <a:bodyPr spcFirstLastPara="1" wrap="square" lIns="91425" tIns="91425" rIns="91425" bIns="91425" anchor="ctr" anchorCtr="0">
            <a:noAutofit/>
          </a:bodyPr>
          <a:lstStyle/>
          <a:p>
            <a:pPr marL="228600" lvl="0" indent="0" algn="l" rtl="0">
              <a:spcBef>
                <a:spcPts val="1000"/>
              </a:spcBef>
              <a:spcAft>
                <a:spcPts val="0"/>
              </a:spcAft>
              <a:buNone/>
            </a:pPr>
            <a:r>
              <a:rPr lang="en-US" sz="2000">
                <a:solidFill>
                  <a:schemeClr val="accent6"/>
                </a:solidFill>
              </a:rPr>
              <a:t>accessible spaces, signage, decorations, collaborative spaces</a:t>
            </a:r>
            <a:endParaRPr/>
          </a:p>
        </p:txBody>
      </p:sp>
      <p:sp>
        <p:nvSpPr>
          <p:cNvPr id="332" name="Google Shape;332;g311c8669313_0_7"/>
          <p:cNvSpPr/>
          <p:nvPr/>
        </p:nvSpPr>
        <p:spPr>
          <a:xfrm>
            <a:off x="3733800" y="2676925"/>
            <a:ext cx="7848600" cy="876600"/>
          </a:xfrm>
          <a:prstGeom prst="roundRect">
            <a:avLst>
              <a:gd name="adj" fmla="val 16667"/>
            </a:avLst>
          </a:prstGeom>
          <a:solidFill>
            <a:srgbClr val="B8D197"/>
          </a:solidFill>
          <a:ln>
            <a:noFill/>
          </a:ln>
        </p:spPr>
        <p:txBody>
          <a:bodyPr spcFirstLastPara="1" wrap="square" lIns="91425" tIns="91425" rIns="91425" bIns="91425" anchor="ctr" anchorCtr="0">
            <a:noAutofit/>
          </a:bodyPr>
          <a:lstStyle/>
          <a:p>
            <a:pPr marL="228600" lvl="0" indent="0" algn="l" rtl="0">
              <a:spcBef>
                <a:spcPts val="1000"/>
              </a:spcBef>
              <a:spcAft>
                <a:spcPts val="0"/>
              </a:spcAft>
              <a:buNone/>
            </a:pPr>
            <a:r>
              <a:rPr lang="en-US" sz="2000">
                <a:solidFill>
                  <a:schemeClr val="accent6"/>
                </a:solidFill>
              </a:rPr>
              <a:t>posted expectations/matrix, accessible signage, positive acknowledgement system, common language and expectations</a:t>
            </a:r>
            <a:endParaRPr/>
          </a:p>
        </p:txBody>
      </p:sp>
      <p:sp>
        <p:nvSpPr>
          <p:cNvPr id="333" name="Google Shape;333;g311c8669313_0_7"/>
          <p:cNvSpPr/>
          <p:nvPr/>
        </p:nvSpPr>
        <p:spPr>
          <a:xfrm>
            <a:off x="3742398" y="3544200"/>
            <a:ext cx="7839900" cy="876600"/>
          </a:xfrm>
          <a:prstGeom prst="roundRect">
            <a:avLst>
              <a:gd name="adj" fmla="val 16667"/>
            </a:avLst>
          </a:prstGeom>
          <a:solidFill>
            <a:srgbClr val="C6DEEE"/>
          </a:solidFill>
          <a:ln>
            <a:noFill/>
          </a:ln>
        </p:spPr>
        <p:txBody>
          <a:bodyPr spcFirstLastPara="1" wrap="square" lIns="91425" tIns="91425" rIns="91425" bIns="91425" anchor="ctr" anchorCtr="0">
            <a:noAutofit/>
          </a:bodyPr>
          <a:lstStyle/>
          <a:p>
            <a:pPr marL="228600" lvl="0" indent="0" algn="l" rtl="0">
              <a:spcBef>
                <a:spcPts val="1000"/>
              </a:spcBef>
              <a:spcAft>
                <a:spcPts val="0"/>
              </a:spcAft>
              <a:buNone/>
            </a:pPr>
            <a:r>
              <a:rPr lang="en-US" sz="2000">
                <a:solidFill>
                  <a:schemeClr val="accent6"/>
                </a:solidFill>
              </a:rPr>
              <a:t>calming spaces, environmental supports, Tier 1 SEL curriculum, common language and understanding of SEL</a:t>
            </a:r>
            <a:endParaRPr sz="2000">
              <a:solidFill>
                <a:schemeClr val="accent6"/>
              </a:solidFill>
            </a:endParaRPr>
          </a:p>
        </p:txBody>
      </p:sp>
      <p:sp>
        <p:nvSpPr>
          <p:cNvPr id="334" name="Google Shape;334;g311c8669313_0_7"/>
          <p:cNvSpPr/>
          <p:nvPr/>
        </p:nvSpPr>
        <p:spPr>
          <a:xfrm>
            <a:off x="3742398" y="4411500"/>
            <a:ext cx="7839900" cy="876600"/>
          </a:xfrm>
          <a:prstGeom prst="roundRect">
            <a:avLst>
              <a:gd name="adj" fmla="val 16667"/>
            </a:avLst>
          </a:prstGeom>
          <a:solidFill>
            <a:srgbClr val="D8D7D7"/>
          </a:solidFill>
          <a:ln>
            <a:noFill/>
          </a:ln>
        </p:spPr>
        <p:txBody>
          <a:bodyPr spcFirstLastPara="1" wrap="square" lIns="91425" tIns="91425" rIns="91425" bIns="91425" anchor="ctr" anchorCtr="0">
            <a:noAutofit/>
          </a:bodyPr>
          <a:lstStyle/>
          <a:p>
            <a:pPr marL="228600" lvl="0" indent="0" algn="l" rtl="0">
              <a:spcBef>
                <a:spcPts val="1000"/>
              </a:spcBef>
              <a:spcAft>
                <a:spcPts val="0"/>
              </a:spcAft>
              <a:buNone/>
            </a:pPr>
            <a:r>
              <a:rPr lang="en-US" sz="2000">
                <a:solidFill>
                  <a:schemeClr val="accent6"/>
                </a:solidFill>
              </a:rPr>
              <a:t>positive relationships, community focused spaces and schedule, inclusive policies, diverse curricula and representation</a:t>
            </a:r>
            <a:endParaRPr/>
          </a:p>
        </p:txBody>
      </p:sp>
      <p:sp>
        <p:nvSpPr>
          <p:cNvPr id="335" name="Google Shape;335;g311c8669313_0_7"/>
          <p:cNvSpPr/>
          <p:nvPr/>
        </p:nvSpPr>
        <p:spPr>
          <a:xfrm>
            <a:off x="3814100" y="5362725"/>
            <a:ext cx="7768200" cy="876600"/>
          </a:xfrm>
          <a:prstGeom prst="roundRect">
            <a:avLst>
              <a:gd name="adj" fmla="val 16667"/>
            </a:avLst>
          </a:prstGeom>
          <a:solidFill>
            <a:srgbClr val="C2D5E2"/>
          </a:solidFill>
          <a:ln>
            <a:noFill/>
          </a:ln>
        </p:spPr>
        <p:txBody>
          <a:bodyPr spcFirstLastPara="1" wrap="square" lIns="91425" tIns="91425" rIns="91425" bIns="91425" anchor="ctr" anchorCtr="0">
            <a:noAutofit/>
          </a:bodyPr>
          <a:lstStyle/>
          <a:p>
            <a:pPr marL="228600" lvl="0" indent="0" algn="l" rtl="0">
              <a:spcBef>
                <a:spcPts val="1000"/>
              </a:spcBef>
              <a:spcAft>
                <a:spcPts val="0"/>
              </a:spcAft>
              <a:buNone/>
            </a:pPr>
            <a:r>
              <a:rPr lang="en-US" sz="2000">
                <a:solidFill>
                  <a:schemeClr val="accent6"/>
                </a:solidFill>
              </a:rPr>
              <a:t>counseling, referral to outside services, environmental supports, destigmatizing mental health supports </a:t>
            </a:r>
            <a:endParaRPr/>
          </a:p>
        </p:txBody>
      </p:sp>
      <p:sp>
        <p:nvSpPr>
          <p:cNvPr id="336" name="Google Shape;336;g311c8669313_0_7"/>
          <p:cNvSpPr/>
          <p:nvPr/>
        </p:nvSpPr>
        <p:spPr>
          <a:xfrm>
            <a:off x="3809700" y="1801875"/>
            <a:ext cx="7768200" cy="876600"/>
          </a:xfrm>
          <a:prstGeom prst="roundRect">
            <a:avLst>
              <a:gd name="adj" fmla="val 16667"/>
            </a:avLst>
          </a:prstGeom>
          <a:solidFill>
            <a:srgbClr val="F25928"/>
          </a:solidFill>
          <a:ln>
            <a:noFill/>
          </a:ln>
        </p:spPr>
        <p:txBody>
          <a:bodyPr spcFirstLastPara="1" wrap="square" lIns="91425" tIns="91425" rIns="91425" bIns="91425" anchor="ctr" anchorCtr="0">
            <a:noAutofit/>
          </a:bodyPr>
          <a:lstStyle/>
          <a:p>
            <a:pPr marL="228600" lvl="0" indent="0" algn="l" rtl="0">
              <a:spcBef>
                <a:spcPts val="1000"/>
              </a:spcBef>
              <a:spcAft>
                <a:spcPts val="0"/>
              </a:spcAft>
              <a:buNone/>
            </a:pPr>
            <a:r>
              <a:rPr lang="en-US" sz="2000">
                <a:solidFill>
                  <a:schemeClr val="accent6"/>
                </a:solidFill>
              </a:rPr>
              <a:t>i.e. Designing signage, Helping with translations, Events</a:t>
            </a:r>
            <a:endParaRPr/>
          </a:p>
        </p:txBody>
      </p:sp>
      <p:sp>
        <p:nvSpPr>
          <p:cNvPr id="337" name="Google Shape;337;g311c8669313_0_7"/>
          <p:cNvSpPr/>
          <p:nvPr/>
        </p:nvSpPr>
        <p:spPr>
          <a:xfrm>
            <a:off x="3849900" y="2680000"/>
            <a:ext cx="7768200" cy="876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228600" lvl="0" indent="0" algn="l" rtl="0">
              <a:spcBef>
                <a:spcPts val="1000"/>
              </a:spcBef>
              <a:spcAft>
                <a:spcPts val="0"/>
              </a:spcAft>
              <a:buNone/>
            </a:pPr>
            <a:r>
              <a:rPr lang="en-US" sz="2000">
                <a:solidFill>
                  <a:schemeClr val="accent6"/>
                </a:solidFill>
              </a:rPr>
              <a:t>i.e. home matrices, behavior lesson support, linking and designing meaningful acknowledgement systems, </a:t>
            </a:r>
            <a:endParaRPr/>
          </a:p>
        </p:txBody>
      </p:sp>
      <p:sp>
        <p:nvSpPr>
          <p:cNvPr id="338" name="Google Shape;338;g311c8669313_0_7"/>
          <p:cNvSpPr/>
          <p:nvPr/>
        </p:nvSpPr>
        <p:spPr>
          <a:xfrm>
            <a:off x="3849900" y="3544200"/>
            <a:ext cx="7732500" cy="8766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228600" lvl="0" indent="0" algn="l" rtl="0">
              <a:spcBef>
                <a:spcPts val="1000"/>
              </a:spcBef>
              <a:spcAft>
                <a:spcPts val="0"/>
              </a:spcAft>
              <a:buNone/>
            </a:pPr>
            <a:r>
              <a:rPr lang="en-US" sz="2000">
                <a:solidFill>
                  <a:schemeClr val="lt1"/>
                </a:solidFill>
              </a:rPr>
              <a:t>i.e. Social stories, supporting social skills practice at home, sharing home successes</a:t>
            </a:r>
            <a:r>
              <a:rPr lang="en-US" sz="2000">
                <a:solidFill>
                  <a:schemeClr val="accent6"/>
                </a:solidFill>
              </a:rPr>
              <a:t> </a:t>
            </a:r>
            <a:endParaRPr sz="2000">
              <a:solidFill>
                <a:schemeClr val="accent6"/>
              </a:solidFill>
            </a:endParaRPr>
          </a:p>
        </p:txBody>
      </p:sp>
      <p:sp>
        <p:nvSpPr>
          <p:cNvPr id="339" name="Google Shape;339;g311c8669313_0_7"/>
          <p:cNvSpPr/>
          <p:nvPr/>
        </p:nvSpPr>
        <p:spPr>
          <a:xfrm>
            <a:off x="3814100" y="4411500"/>
            <a:ext cx="7768200" cy="969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228600" lvl="0" indent="0" algn="l" rtl="0">
              <a:spcBef>
                <a:spcPts val="1000"/>
              </a:spcBef>
              <a:spcAft>
                <a:spcPts val="0"/>
              </a:spcAft>
              <a:buNone/>
            </a:pPr>
            <a:r>
              <a:rPr lang="en-US" sz="2000">
                <a:solidFill>
                  <a:schemeClr val="lt1"/>
                </a:solidFill>
              </a:rPr>
              <a:t>i.e. Sharing cultural practices and traditions, norms around school/education, creating diverse clubs/groups for staff &amp; students, school as a community center</a:t>
            </a:r>
            <a:endParaRPr>
              <a:solidFill>
                <a:schemeClr val="lt1"/>
              </a:solidFill>
            </a:endParaRPr>
          </a:p>
        </p:txBody>
      </p:sp>
      <p:sp>
        <p:nvSpPr>
          <p:cNvPr id="340" name="Google Shape;340;g311c8669313_0_7"/>
          <p:cNvSpPr/>
          <p:nvPr/>
        </p:nvSpPr>
        <p:spPr>
          <a:xfrm>
            <a:off x="3887850" y="5362725"/>
            <a:ext cx="7692300" cy="876600"/>
          </a:xfrm>
          <a:prstGeom prst="roundRect">
            <a:avLst>
              <a:gd name="adj" fmla="val 16667"/>
            </a:avLst>
          </a:prstGeom>
          <a:solidFill>
            <a:srgbClr val="619CC8"/>
          </a:solidFill>
          <a:ln>
            <a:noFill/>
          </a:ln>
        </p:spPr>
        <p:txBody>
          <a:bodyPr spcFirstLastPara="1" wrap="square" lIns="91425" tIns="91425" rIns="91425" bIns="91425" anchor="ctr" anchorCtr="0">
            <a:noAutofit/>
          </a:bodyPr>
          <a:lstStyle/>
          <a:p>
            <a:pPr marL="228600" lvl="0" indent="0" algn="l" rtl="0">
              <a:spcBef>
                <a:spcPts val="1000"/>
              </a:spcBef>
              <a:spcAft>
                <a:spcPts val="0"/>
              </a:spcAft>
              <a:buNone/>
            </a:pPr>
            <a:r>
              <a:rPr lang="en-US" sz="2000">
                <a:solidFill>
                  <a:schemeClr val="lt1"/>
                </a:solidFill>
              </a:rPr>
              <a:t>i.e. Linking with community services, sharing coping and wellness practices, inviting speakers, sharing stories</a:t>
            </a:r>
            <a:endParaRPr>
              <a:solidFill>
                <a:schemeClr val="lt1"/>
              </a:solidFill>
            </a:endParaRPr>
          </a:p>
        </p:txBody>
      </p:sp>
      <p:sp>
        <p:nvSpPr>
          <p:cNvPr id="341" name="Google Shape;341;g311c8669313_0_7"/>
          <p:cNvSpPr/>
          <p:nvPr/>
        </p:nvSpPr>
        <p:spPr>
          <a:xfrm>
            <a:off x="6628950" y="212750"/>
            <a:ext cx="5045100" cy="1587600"/>
          </a:xfrm>
          <a:prstGeom prst="roundRect">
            <a:avLst>
              <a:gd name="adj" fmla="val 16667"/>
            </a:avLst>
          </a:prstGeom>
          <a:solidFill>
            <a:srgbClr val="FFFF00"/>
          </a:solidFill>
          <a:ln>
            <a:noFill/>
          </a:ln>
        </p:spPr>
        <p:txBody>
          <a:bodyPr spcFirstLastPara="1" wrap="square" lIns="91425" tIns="91425" rIns="91425" bIns="91425" anchor="ctr" anchorCtr="0">
            <a:noAutofit/>
          </a:bodyPr>
          <a:lstStyle/>
          <a:p>
            <a:pPr marL="0" lvl="0" indent="0" algn="l" rtl="0">
              <a:spcBef>
                <a:spcPts val="1000"/>
              </a:spcBef>
              <a:spcAft>
                <a:spcPts val="0"/>
              </a:spcAft>
              <a:buClr>
                <a:schemeClr val="accent6"/>
              </a:buClr>
              <a:buSzPts val="1100"/>
              <a:buFont typeface="Arial"/>
              <a:buNone/>
            </a:pPr>
            <a:r>
              <a:rPr lang="en-US" sz="2000">
                <a:solidFill>
                  <a:schemeClr val="accent6"/>
                </a:solidFill>
              </a:rPr>
              <a:t>Group discussion: What are you currently doing in these areas with families and students and non traditional staff?</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6"/>
        <p:cNvGrpSpPr/>
        <p:nvPr/>
      </p:nvGrpSpPr>
      <p:grpSpPr>
        <a:xfrm>
          <a:off x="0" y="0"/>
          <a:ext cx="0" cy="0"/>
          <a:chOff x="0" y="0"/>
          <a:chExt cx="0" cy="0"/>
        </a:xfrm>
      </p:grpSpPr>
      <p:sp>
        <p:nvSpPr>
          <p:cNvPr id="347" name="Google Shape;347;g2d6830f8963_0_7"/>
          <p:cNvSpPr txBox="1"/>
          <p:nvPr/>
        </p:nvSpPr>
        <p:spPr>
          <a:xfrm>
            <a:off x="456275" y="3854725"/>
            <a:ext cx="9729900" cy="766500"/>
          </a:xfrm>
          <a:prstGeom prst="rect">
            <a:avLst/>
          </a:prstGeom>
          <a:noFill/>
          <a:ln>
            <a:noFill/>
          </a:ln>
        </p:spPr>
        <p:txBody>
          <a:bodyPr spcFirstLastPara="1" wrap="square" lIns="91425" tIns="91425" rIns="91425" bIns="91425" anchor="t" anchorCtr="0">
            <a:spAutoFit/>
          </a:bodyPr>
          <a:lstStyle/>
          <a:p>
            <a:pPr marL="0" marR="0" lvl="0" indent="0" algn="r" rtl="0">
              <a:lnSpc>
                <a:spcPct val="90000"/>
              </a:lnSpc>
              <a:spcBef>
                <a:spcPts val="0"/>
              </a:spcBef>
              <a:spcAft>
                <a:spcPts val="0"/>
              </a:spcAft>
              <a:buClr>
                <a:schemeClr val="lt1"/>
              </a:buClr>
              <a:buSzPts val="4200"/>
              <a:buFont typeface="Trebuchet MS"/>
              <a:buNone/>
            </a:pPr>
            <a:r>
              <a:rPr lang="en-US" sz="4200">
                <a:solidFill>
                  <a:schemeClr val="lt1"/>
                </a:solidFill>
                <a:latin typeface="Trebuchet MS"/>
                <a:ea typeface="Trebuchet MS"/>
                <a:cs typeface="Trebuchet MS"/>
                <a:sym typeface="Trebuchet MS"/>
              </a:rPr>
              <a:t>Obtaining Partner Feedback and Input</a:t>
            </a:r>
            <a:endParaRPr sz="4200" b="0" i="0" u="none" strike="noStrike" cap="none">
              <a:solidFill>
                <a:schemeClr val="lt1"/>
              </a:solidFill>
              <a:latin typeface="Trebuchet MS"/>
              <a:ea typeface="Trebuchet MS"/>
              <a:cs typeface="Trebuchet MS"/>
              <a:sym typeface="Trebuchet MS"/>
            </a:endParaRPr>
          </a:p>
        </p:txBody>
      </p:sp>
      <p:pic>
        <p:nvPicPr>
          <p:cNvPr id="348" name="Google Shape;348;g2d6830f8963_0_7"/>
          <p:cNvPicPr preferRelativeResize="0"/>
          <p:nvPr/>
        </p:nvPicPr>
        <p:blipFill rotWithShape="1">
          <a:blip r:embed="rId3">
            <a:alphaModFix/>
          </a:blip>
          <a:srcRect/>
          <a:stretch/>
        </p:blipFill>
        <p:spPr>
          <a:xfrm>
            <a:off x="10186396" y="3599694"/>
            <a:ext cx="1158017" cy="12009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fb4e4b7bb9_0_12"/>
          <p:cNvSpPr txBox="1">
            <a:spLocks noGrp="1"/>
          </p:cNvSpPr>
          <p:nvPr>
            <p:ph type="sldNum" idx="12"/>
          </p:nvPr>
        </p:nvSpPr>
        <p:spPr>
          <a:xfrm>
            <a:off x="8940800" y="6259521"/>
            <a:ext cx="2743200" cy="338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13</a:t>
            </a:fld>
            <a:endParaRPr/>
          </a:p>
        </p:txBody>
      </p:sp>
      <p:sp>
        <p:nvSpPr>
          <p:cNvPr id="355" name="Google Shape;355;g2fb4e4b7bb9_0_12"/>
          <p:cNvSpPr txBox="1">
            <a:spLocks noGrp="1"/>
          </p:cNvSpPr>
          <p:nvPr>
            <p:ph type="title"/>
          </p:nvPr>
        </p:nvSpPr>
        <p:spPr>
          <a:xfrm>
            <a:off x="1959100" y="517200"/>
            <a:ext cx="9817500" cy="7635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1900"/>
              <a:buNone/>
            </a:pPr>
            <a:r>
              <a:rPr lang="en-US" sz="2800">
                <a:solidFill>
                  <a:schemeClr val="dk1"/>
                </a:solidFill>
                <a:latin typeface="Trebuchet MS"/>
                <a:ea typeface="Trebuchet MS"/>
                <a:cs typeface="Trebuchet MS"/>
                <a:sym typeface="Trebuchet MS"/>
              </a:rPr>
              <a:t>IDENTIFY TOPICS FOR INPUT/FEEDBACK</a:t>
            </a:r>
            <a:endParaRPr sz="2800">
              <a:solidFill>
                <a:schemeClr val="dk1"/>
              </a:solidFill>
              <a:latin typeface="Trebuchet MS"/>
              <a:ea typeface="Trebuchet MS"/>
              <a:cs typeface="Trebuchet MS"/>
              <a:sym typeface="Trebuchet MS"/>
            </a:endParaRPr>
          </a:p>
        </p:txBody>
      </p:sp>
      <p:pic>
        <p:nvPicPr>
          <p:cNvPr id="356" name="Google Shape;356;g2fb4e4b7bb9_0_12"/>
          <p:cNvPicPr preferRelativeResize="0"/>
          <p:nvPr/>
        </p:nvPicPr>
        <p:blipFill rotWithShape="1">
          <a:blip r:embed="rId3">
            <a:alphaModFix/>
          </a:blip>
          <a:srcRect/>
          <a:stretch/>
        </p:blipFill>
        <p:spPr>
          <a:xfrm>
            <a:off x="415588" y="239488"/>
            <a:ext cx="1426464" cy="1478335"/>
          </a:xfrm>
          <a:prstGeom prst="rect">
            <a:avLst/>
          </a:prstGeom>
          <a:noFill/>
          <a:ln>
            <a:noFill/>
          </a:ln>
        </p:spPr>
      </p:pic>
      <p:sp>
        <p:nvSpPr>
          <p:cNvPr id="357" name="Google Shape;357;g2fb4e4b7bb9_0_12"/>
          <p:cNvSpPr txBox="1">
            <a:spLocks noGrp="1"/>
          </p:cNvSpPr>
          <p:nvPr>
            <p:ph type="body" idx="1"/>
          </p:nvPr>
        </p:nvSpPr>
        <p:spPr>
          <a:xfrm>
            <a:off x="1172600" y="2583325"/>
            <a:ext cx="10603800" cy="3615300"/>
          </a:xfrm>
          <a:prstGeom prst="rect">
            <a:avLst/>
          </a:prstGeom>
          <a:noFill/>
          <a:ln>
            <a:noFill/>
          </a:ln>
        </p:spPr>
        <p:txBody>
          <a:bodyPr spcFirstLastPara="1" wrap="square" lIns="121900" tIns="121900" rIns="121900" bIns="121900" anchor="ctr" anchorCtr="0">
            <a:noAutofit/>
          </a:bodyPr>
          <a:lstStyle/>
          <a:p>
            <a:pPr marL="0" lvl="0" indent="0" algn="l" rtl="0">
              <a:lnSpc>
                <a:spcPct val="150000"/>
              </a:lnSpc>
              <a:spcBef>
                <a:spcPts val="1300"/>
              </a:spcBef>
              <a:spcAft>
                <a:spcPts val="0"/>
              </a:spcAft>
              <a:buSzPts val="1900"/>
              <a:buNone/>
            </a:pPr>
            <a:r>
              <a:rPr lang="en-US" sz="2400"/>
              <a:t>SEL Tier 1 Curricula</a:t>
            </a:r>
            <a:endParaRPr sz="2400"/>
          </a:p>
          <a:p>
            <a:pPr marL="0" lvl="0" indent="0" algn="l" rtl="0">
              <a:lnSpc>
                <a:spcPct val="150000"/>
              </a:lnSpc>
              <a:spcBef>
                <a:spcPts val="1300"/>
              </a:spcBef>
              <a:spcAft>
                <a:spcPts val="0"/>
              </a:spcAft>
              <a:buSzPts val="1900"/>
              <a:buNone/>
            </a:pPr>
            <a:r>
              <a:rPr lang="en-US" sz="2400"/>
              <a:t>Behavior Expectations/Matrix</a:t>
            </a:r>
            <a:endParaRPr sz="2400"/>
          </a:p>
          <a:p>
            <a:pPr marL="0" lvl="0" indent="0" algn="l" rtl="0">
              <a:lnSpc>
                <a:spcPct val="150000"/>
              </a:lnSpc>
              <a:spcBef>
                <a:spcPts val="1300"/>
              </a:spcBef>
              <a:spcAft>
                <a:spcPts val="0"/>
              </a:spcAft>
              <a:buSzPts val="1900"/>
              <a:buNone/>
            </a:pPr>
            <a:r>
              <a:rPr lang="en-US" sz="2400"/>
              <a:t>SEB Team Goals</a:t>
            </a:r>
            <a:endParaRPr sz="2400"/>
          </a:p>
          <a:p>
            <a:pPr marL="0" lvl="0" indent="0" algn="l" rtl="0">
              <a:lnSpc>
                <a:spcPct val="150000"/>
              </a:lnSpc>
              <a:spcBef>
                <a:spcPts val="1300"/>
              </a:spcBef>
              <a:spcAft>
                <a:spcPts val="0"/>
              </a:spcAft>
              <a:buSzPts val="1900"/>
              <a:buNone/>
            </a:pPr>
            <a:r>
              <a:rPr lang="en-US" sz="2400"/>
              <a:t>Policies (attendance, dress code, etc.)</a:t>
            </a:r>
            <a:endParaRPr sz="2400"/>
          </a:p>
          <a:p>
            <a:pPr marL="0" lvl="0" indent="0" algn="l" rtl="0">
              <a:lnSpc>
                <a:spcPct val="150000"/>
              </a:lnSpc>
              <a:spcBef>
                <a:spcPts val="1300"/>
              </a:spcBef>
              <a:spcAft>
                <a:spcPts val="0"/>
              </a:spcAft>
              <a:buSzPts val="1900"/>
              <a:buNone/>
            </a:pPr>
            <a:r>
              <a:rPr lang="en-US" sz="2400"/>
              <a:t>Practices (acknowledgement, traditions, communications practices, etc.)</a:t>
            </a:r>
            <a:endParaRPr sz="2400"/>
          </a:p>
          <a:p>
            <a:pPr marL="0" lvl="0" indent="0" algn="l" rtl="0">
              <a:lnSpc>
                <a:spcPct val="115000"/>
              </a:lnSpc>
              <a:spcBef>
                <a:spcPts val="1300"/>
              </a:spcBef>
              <a:spcAft>
                <a:spcPts val="0"/>
              </a:spcAft>
              <a:buSzPts val="1900"/>
              <a:buNone/>
            </a:pPr>
            <a:r>
              <a:rPr lang="en-US" sz="2400"/>
              <a:t>Tiered Supports</a:t>
            </a:r>
            <a:endParaRPr sz="2400"/>
          </a:p>
          <a:p>
            <a:pPr marL="0" lvl="0" indent="0" algn="l" rtl="0">
              <a:lnSpc>
                <a:spcPct val="115000"/>
              </a:lnSpc>
              <a:spcBef>
                <a:spcPts val="1300"/>
              </a:spcBef>
              <a:spcAft>
                <a:spcPts val="700"/>
              </a:spcAft>
              <a:buClr>
                <a:schemeClr val="accent6"/>
              </a:buClr>
              <a:buSzPts val="1500"/>
              <a:buFont typeface="Arial"/>
              <a:buNone/>
            </a:pPr>
            <a:endParaRPr sz="2400">
              <a:solidFill>
                <a:schemeClr val="accent6"/>
              </a:solidFill>
            </a:endParaRPr>
          </a:p>
        </p:txBody>
      </p:sp>
      <p:grpSp>
        <p:nvGrpSpPr>
          <p:cNvPr id="358" name="Google Shape;358;g2fb4e4b7bb9_0_12"/>
          <p:cNvGrpSpPr/>
          <p:nvPr/>
        </p:nvGrpSpPr>
        <p:grpSpPr>
          <a:xfrm>
            <a:off x="579272" y="1944128"/>
            <a:ext cx="593341" cy="769500"/>
            <a:chOff x="8857455" y="4732628"/>
            <a:chExt cx="593341" cy="769500"/>
          </a:xfrm>
        </p:grpSpPr>
        <p:sp>
          <p:nvSpPr>
            <p:cNvPr id="359" name="Google Shape;359;g2fb4e4b7bb9_0_12"/>
            <p:cNvSpPr/>
            <p:nvPr/>
          </p:nvSpPr>
          <p:spPr>
            <a:xfrm>
              <a:off x="8857455" y="4885895"/>
              <a:ext cx="501000" cy="501000"/>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60" name="Google Shape;360;g2fb4e4b7bb9_0_12"/>
            <p:cNvSpPr txBox="1"/>
            <p:nvPr/>
          </p:nvSpPr>
          <p:spPr>
            <a:xfrm>
              <a:off x="8889196" y="4732628"/>
              <a:ext cx="5616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700" b="0" i="0" u="none" strike="noStrike" cap="none">
                <a:solidFill>
                  <a:schemeClr val="accent1"/>
                </a:solidFill>
                <a:latin typeface="Calibri"/>
                <a:ea typeface="Calibri"/>
                <a:cs typeface="Calibri"/>
                <a:sym typeface="Calibri"/>
              </a:endParaRPr>
            </a:p>
          </p:txBody>
        </p:sp>
      </p:grpSp>
      <p:grpSp>
        <p:nvGrpSpPr>
          <p:cNvPr id="361" name="Google Shape;361;g2fb4e4b7bb9_0_12"/>
          <p:cNvGrpSpPr/>
          <p:nvPr/>
        </p:nvGrpSpPr>
        <p:grpSpPr>
          <a:xfrm>
            <a:off x="579272" y="2634095"/>
            <a:ext cx="593341" cy="769500"/>
            <a:chOff x="8857455" y="4732628"/>
            <a:chExt cx="593341" cy="769500"/>
          </a:xfrm>
        </p:grpSpPr>
        <p:sp>
          <p:nvSpPr>
            <p:cNvPr id="362" name="Google Shape;362;g2fb4e4b7bb9_0_12"/>
            <p:cNvSpPr/>
            <p:nvPr/>
          </p:nvSpPr>
          <p:spPr>
            <a:xfrm>
              <a:off x="8857455" y="4885895"/>
              <a:ext cx="501000" cy="501000"/>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63" name="Google Shape;363;g2fb4e4b7bb9_0_12"/>
            <p:cNvSpPr txBox="1"/>
            <p:nvPr/>
          </p:nvSpPr>
          <p:spPr>
            <a:xfrm>
              <a:off x="8889196" y="4732628"/>
              <a:ext cx="5616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700" b="0" i="0" u="none" strike="noStrike" cap="none">
                <a:solidFill>
                  <a:schemeClr val="accent1"/>
                </a:solidFill>
                <a:latin typeface="Calibri"/>
                <a:ea typeface="Calibri"/>
                <a:cs typeface="Calibri"/>
                <a:sym typeface="Calibri"/>
              </a:endParaRPr>
            </a:p>
          </p:txBody>
        </p:sp>
      </p:grpSp>
      <p:grpSp>
        <p:nvGrpSpPr>
          <p:cNvPr id="364" name="Google Shape;364;g2fb4e4b7bb9_0_12"/>
          <p:cNvGrpSpPr/>
          <p:nvPr/>
        </p:nvGrpSpPr>
        <p:grpSpPr>
          <a:xfrm>
            <a:off x="579264" y="4719667"/>
            <a:ext cx="593341" cy="769500"/>
            <a:chOff x="8857455" y="4732628"/>
            <a:chExt cx="593341" cy="769500"/>
          </a:xfrm>
        </p:grpSpPr>
        <p:sp>
          <p:nvSpPr>
            <p:cNvPr id="365" name="Google Shape;365;g2fb4e4b7bb9_0_12"/>
            <p:cNvSpPr/>
            <p:nvPr/>
          </p:nvSpPr>
          <p:spPr>
            <a:xfrm>
              <a:off x="8857455" y="4885895"/>
              <a:ext cx="501000" cy="501000"/>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66" name="Google Shape;366;g2fb4e4b7bb9_0_12"/>
            <p:cNvSpPr txBox="1"/>
            <p:nvPr/>
          </p:nvSpPr>
          <p:spPr>
            <a:xfrm>
              <a:off x="8889196" y="4732628"/>
              <a:ext cx="5616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700" b="0" i="0" u="none" strike="noStrike" cap="none">
                <a:solidFill>
                  <a:schemeClr val="accent1"/>
                </a:solidFill>
                <a:latin typeface="Calibri"/>
                <a:ea typeface="Calibri"/>
                <a:cs typeface="Calibri"/>
                <a:sym typeface="Calibri"/>
              </a:endParaRPr>
            </a:p>
          </p:txBody>
        </p:sp>
      </p:grpSp>
      <p:grpSp>
        <p:nvGrpSpPr>
          <p:cNvPr id="367" name="Google Shape;367;g2fb4e4b7bb9_0_12"/>
          <p:cNvGrpSpPr/>
          <p:nvPr/>
        </p:nvGrpSpPr>
        <p:grpSpPr>
          <a:xfrm>
            <a:off x="579272" y="4013195"/>
            <a:ext cx="593341" cy="769500"/>
            <a:chOff x="8857455" y="4732628"/>
            <a:chExt cx="593341" cy="769500"/>
          </a:xfrm>
        </p:grpSpPr>
        <p:sp>
          <p:nvSpPr>
            <p:cNvPr id="368" name="Google Shape;368;g2fb4e4b7bb9_0_12"/>
            <p:cNvSpPr/>
            <p:nvPr/>
          </p:nvSpPr>
          <p:spPr>
            <a:xfrm>
              <a:off x="8857455" y="4885895"/>
              <a:ext cx="501000" cy="501000"/>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69" name="Google Shape;369;g2fb4e4b7bb9_0_12"/>
            <p:cNvSpPr txBox="1"/>
            <p:nvPr/>
          </p:nvSpPr>
          <p:spPr>
            <a:xfrm>
              <a:off x="8889196" y="4732628"/>
              <a:ext cx="561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700" b="0" i="0" u="none" strike="noStrike" cap="none">
                <a:solidFill>
                  <a:schemeClr val="accent1"/>
                </a:solidFill>
                <a:latin typeface="Calibri"/>
                <a:ea typeface="Calibri"/>
                <a:cs typeface="Calibri"/>
                <a:sym typeface="Calibri"/>
              </a:endParaRPr>
            </a:p>
          </p:txBody>
        </p:sp>
      </p:grpSp>
      <p:grpSp>
        <p:nvGrpSpPr>
          <p:cNvPr id="370" name="Google Shape;370;g2fb4e4b7bb9_0_12"/>
          <p:cNvGrpSpPr/>
          <p:nvPr/>
        </p:nvGrpSpPr>
        <p:grpSpPr>
          <a:xfrm>
            <a:off x="579272" y="3319895"/>
            <a:ext cx="593341" cy="769500"/>
            <a:chOff x="8857455" y="4732628"/>
            <a:chExt cx="593341" cy="769500"/>
          </a:xfrm>
        </p:grpSpPr>
        <p:sp>
          <p:nvSpPr>
            <p:cNvPr id="371" name="Google Shape;371;g2fb4e4b7bb9_0_12"/>
            <p:cNvSpPr/>
            <p:nvPr/>
          </p:nvSpPr>
          <p:spPr>
            <a:xfrm>
              <a:off x="8857455" y="4885895"/>
              <a:ext cx="501000" cy="501000"/>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72" name="Google Shape;372;g2fb4e4b7bb9_0_12"/>
            <p:cNvSpPr txBox="1"/>
            <p:nvPr/>
          </p:nvSpPr>
          <p:spPr>
            <a:xfrm>
              <a:off x="8889196" y="4732628"/>
              <a:ext cx="5616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700" b="0" i="0" u="none" strike="noStrike" cap="none">
                <a:solidFill>
                  <a:schemeClr val="accent1"/>
                </a:solidFill>
                <a:latin typeface="Calibri"/>
                <a:ea typeface="Calibri"/>
                <a:cs typeface="Calibri"/>
                <a:sym typeface="Calibri"/>
              </a:endParaRPr>
            </a:p>
          </p:txBody>
        </p:sp>
      </p:grpSp>
      <p:grpSp>
        <p:nvGrpSpPr>
          <p:cNvPr id="373" name="Google Shape;373;g2fb4e4b7bb9_0_12"/>
          <p:cNvGrpSpPr/>
          <p:nvPr/>
        </p:nvGrpSpPr>
        <p:grpSpPr>
          <a:xfrm>
            <a:off x="579276" y="5392292"/>
            <a:ext cx="593341" cy="769500"/>
            <a:chOff x="8857455" y="4732628"/>
            <a:chExt cx="593341" cy="769500"/>
          </a:xfrm>
        </p:grpSpPr>
        <p:sp>
          <p:nvSpPr>
            <p:cNvPr id="374" name="Google Shape;374;g2fb4e4b7bb9_0_12"/>
            <p:cNvSpPr/>
            <p:nvPr/>
          </p:nvSpPr>
          <p:spPr>
            <a:xfrm>
              <a:off x="8857455" y="4885895"/>
              <a:ext cx="501000" cy="501000"/>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75" name="Google Shape;375;g2fb4e4b7bb9_0_12"/>
            <p:cNvSpPr txBox="1"/>
            <p:nvPr/>
          </p:nvSpPr>
          <p:spPr>
            <a:xfrm>
              <a:off x="8889196" y="4732628"/>
              <a:ext cx="5616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700" b="0" i="0" u="none" strike="noStrike" cap="none">
                <a:solidFill>
                  <a:schemeClr val="accen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312fd63fc9f_0_19"/>
          <p:cNvSpPr txBox="1">
            <a:spLocks noGrp="1"/>
          </p:cNvSpPr>
          <p:nvPr>
            <p:ph type="sldNum" idx="12"/>
          </p:nvPr>
        </p:nvSpPr>
        <p:spPr>
          <a:xfrm>
            <a:off x="8940800" y="6259521"/>
            <a:ext cx="2743200" cy="338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14</a:t>
            </a:fld>
            <a:endParaRPr/>
          </a:p>
        </p:txBody>
      </p:sp>
      <p:sp>
        <p:nvSpPr>
          <p:cNvPr id="382" name="Google Shape;382;g312fd63fc9f_0_19"/>
          <p:cNvSpPr txBox="1">
            <a:spLocks noGrp="1"/>
          </p:cNvSpPr>
          <p:nvPr>
            <p:ph type="title"/>
          </p:nvPr>
        </p:nvSpPr>
        <p:spPr>
          <a:xfrm>
            <a:off x="1890600" y="524600"/>
            <a:ext cx="10392000" cy="117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SELECT FEEDBACK METHOD(S)</a:t>
            </a:r>
            <a:endParaRPr/>
          </a:p>
        </p:txBody>
      </p:sp>
      <p:pic>
        <p:nvPicPr>
          <p:cNvPr id="383" name="Google Shape;383;g312fd63fc9f_0_19"/>
          <p:cNvPicPr preferRelativeResize="0"/>
          <p:nvPr/>
        </p:nvPicPr>
        <p:blipFill rotWithShape="1">
          <a:blip r:embed="rId3">
            <a:alphaModFix/>
          </a:blip>
          <a:srcRect/>
          <a:stretch/>
        </p:blipFill>
        <p:spPr>
          <a:xfrm>
            <a:off x="359048" y="304798"/>
            <a:ext cx="1393550" cy="886800"/>
          </a:xfrm>
          <a:prstGeom prst="rect">
            <a:avLst/>
          </a:prstGeom>
          <a:noFill/>
          <a:ln>
            <a:noFill/>
          </a:ln>
        </p:spPr>
      </p:pic>
      <p:pic>
        <p:nvPicPr>
          <p:cNvPr id="384" name="Google Shape;384;g312fd63fc9f_0_19"/>
          <p:cNvPicPr preferRelativeResize="0"/>
          <p:nvPr/>
        </p:nvPicPr>
        <p:blipFill>
          <a:blip r:embed="rId4">
            <a:alphaModFix/>
          </a:blip>
          <a:stretch>
            <a:fillRect/>
          </a:stretch>
        </p:blipFill>
        <p:spPr>
          <a:xfrm>
            <a:off x="8191498" y="258976"/>
            <a:ext cx="2472025" cy="3332400"/>
          </a:xfrm>
          <a:prstGeom prst="rect">
            <a:avLst/>
          </a:prstGeom>
          <a:noFill/>
          <a:ln w="19050" cap="flat" cmpd="sng">
            <a:solidFill>
              <a:schemeClr val="dk2"/>
            </a:solidFill>
            <a:prstDash val="solid"/>
            <a:round/>
            <a:headEnd type="none" w="sm" len="sm"/>
            <a:tailEnd type="none" w="sm" len="sm"/>
          </a:ln>
        </p:spPr>
      </p:pic>
      <p:pic>
        <p:nvPicPr>
          <p:cNvPr id="385" name="Google Shape;385;g312fd63fc9f_0_19"/>
          <p:cNvPicPr preferRelativeResize="0"/>
          <p:nvPr/>
        </p:nvPicPr>
        <p:blipFill>
          <a:blip r:embed="rId5">
            <a:alphaModFix/>
          </a:blip>
          <a:stretch>
            <a:fillRect/>
          </a:stretch>
        </p:blipFill>
        <p:spPr>
          <a:xfrm>
            <a:off x="8940798" y="1361861"/>
            <a:ext cx="2242099" cy="3047276"/>
          </a:xfrm>
          <a:prstGeom prst="rect">
            <a:avLst/>
          </a:prstGeom>
          <a:noFill/>
          <a:ln w="19050" cap="flat" cmpd="sng">
            <a:solidFill>
              <a:schemeClr val="dk2"/>
            </a:solidFill>
            <a:prstDash val="solid"/>
            <a:round/>
            <a:headEnd type="none" w="sm" len="sm"/>
            <a:tailEnd type="none" w="sm" len="sm"/>
          </a:ln>
        </p:spPr>
      </p:pic>
      <p:pic>
        <p:nvPicPr>
          <p:cNvPr id="386" name="Google Shape;386;g312fd63fc9f_0_19"/>
          <p:cNvPicPr preferRelativeResize="0"/>
          <p:nvPr/>
        </p:nvPicPr>
        <p:blipFill>
          <a:blip r:embed="rId6">
            <a:alphaModFix/>
          </a:blip>
          <a:stretch>
            <a:fillRect/>
          </a:stretch>
        </p:blipFill>
        <p:spPr>
          <a:xfrm>
            <a:off x="9801298" y="2495504"/>
            <a:ext cx="2242099" cy="2963421"/>
          </a:xfrm>
          <a:prstGeom prst="rect">
            <a:avLst/>
          </a:prstGeom>
          <a:noFill/>
          <a:ln w="19050" cap="flat" cmpd="sng">
            <a:solidFill>
              <a:schemeClr val="dk2"/>
            </a:solidFill>
            <a:prstDash val="solid"/>
            <a:round/>
            <a:headEnd type="none" w="sm" len="sm"/>
            <a:tailEnd type="none" w="sm" len="sm"/>
          </a:ln>
        </p:spPr>
      </p:pic>
      <p:sp>
        <p:nvSpPr>
          <p:cNvPr id="387" name="Google Shape;387;g312fd63fc9f_0_19"/>
          <p:cNvSpPr txBox="1">
            <a:spLocks noGrp="1"/>
          </p:cNvSpPr>
          <p:nvPr>
            <p:ph type="body" idx="1"/>
          </p:nvPr>
        </p:nvSpPr>
        <p:spPr>
          <a:xfrm>
            <a:off x="1172625" y="2134300"/>
            <a:ext cx="9731400" cy="3140700"/>
          </a:xfrm>
          <a:prstGeom prst="rect">
            <a:avLst/>
          </a:prstGeom>
          <a:noFill/>
          <a:ln>
            <a:noFill/>
          </a:ln>
        </p:spPr>
        <p:txBody>
          <a:bodyPr spcFirstLastPara="1" wrap="square" lIns="121900" tIns="121900" rIns="121900" bIns="121900" anchor="ctr" anchorCtr="0">
            <a:noAutofit/>
          </a:bodyPr>
          <a:lstStyle/>
          <a:p>
            <a:pPr marL="0" lvl="0" indent="0" algn="l" rtl="0">
              <a:lnSpc>
                <a:spcPct val="150000"/>
              </a:lnSpc>
              <a:spcBef>
                <a:spcPts val="1300"/>
              </a:spcBef>
              <a:spcAft>
                <a:spcPts val="0"/>
              </a:spcAft>
              <a:buSzPts val="1900"/>
              <a:buNone/>
            </a:pPr>
            <a:r>
              <a:rPr lang="en-US" sz="2400"/>
              <a:t>Surveys</a:t>
            </a:r>
            <a:endParaRPr sz="2400"/>
          </a:p>
          <a:p>
            <a:pPr marL="0" lvl="0" indent="0" algn="l" rtl="0">
              <a:lnSpc>
                <a:spcPct val="150000"/>
              </a:lnSpc>
              <a:spcBef>
                <a:spcPts val="1300"/>
              </a:spcBef>
              <a:spcAft>
                <a:spcPts val="0"/>
              </a:spcAft>
              <a:buSzPts val="1900"/>
              <a:buNone/>
            </a:pPr>
            <a:r>
              <a:rPr lang="en-US" sz="2400"/>
              <a:t>Empathy Interviews</a:t>
            </a:r>
            <a:endParaRPr sz="2400"/>
          </a:p>
          <a:p>
            <a:pPr marL="0" lvl="0" indent="0" algn="l" rtl="0">
              <a:lnSpc>
                <a:spcPct val="150000"/>
              </a:lnSpc>
              <a:spcBef>
                <a:spcPts val="1300"/>
              </a:spcBef>
              <a:spcAft>
                <a:spcPts val="0"/>
              </a:spcAft>
              <a:buSzPts val="1900"/>
              <a:buNone/>
            </a:pPr>
            <a:r>
              <a:rPr lang="en-US" sz="2400"/>
              <a:t>Focus Groups</a:t>
            </a:r>
            <a:endParaRPr sz="2400"/>
          </a:p>
          <a:p>
            <a:pPr marL="0" lvl="0" indent="0" algn="l" rtl="0">
              <a:lnSpc>
                <a:spcPct val="150000"/>
              </a:lnSpc>
              <a:spcBef>
                <a:spcPts val="1300"/>
              </a:spcBef>
              <a:spcAft>
                <a:spcPts val="0"/>
              </a:spcAft>
              <a:buSzPts val="1900"/>
              <a:buNone/>
            </a:pPr>
            <a:r>
              <a:rPr lang="en-US" sz="2400"/>
              <a:t>Feedback Protocol (Glow/Grow, Start/Stop/Continue)</a:t>
            </a:r>
            <a:endParaRPr sz="2400"/>
          </a:p>
          <a:p>
            <a:pPr marL="0" lvl="0" indent="0" algn="l" rtl="0">
              <a:lnSpc>
                <a:spcPct val="115000"/>
              </a:lnSpc>
              <a:spcBef>
                <a:spcPts val="1300"/>
              </a:spcBef>
              <a:spcAft>
                <a:spcPts val="700"/>
              </a:spcAft>
              <a:buClr>
                <a:schemeClr val="accent6"/>
              </a:buClr>
              <a:buSzPts val="1500"/>
              <a:buFont typeface="Arial"/>
              <a:buNone/>
            </a:pPr>
            <a:endParaRPr sz="2400">
              <a:solidFill>
                <a:schemeClr val="accent6"/>
              </a:solidFill>
            </a:endParaRPr>
          </a:p>
        </p:txBody>
      </p:sp>
      <p:grpSp>
        <p:nvGrpSpPr>
          <p:cNvPr id="388" name="Google Shape;388;g312fd63fc9f_0_19"/>
          <p:cNvGrpSpPr/>
          <p:nvPr/>
        </p:nvGrpSpPr>
        <p:grpSpPr>
          <a:xfrm>
            <a:off x="579272" y="1944128"/>
            <a:ext cx="593341" cy="769500"/>
            <a:chOff x="8857455" y="4732628"/>
            <a:chExt cx="593341" cy="769500"/>
          </a:xfrm>
        </p:grpSpPr>
        <p:sp>
          <p:nvSpPr>
            <p:cNvPr id="389" name="Google Shape;389;g312fd63fc9f_0_19"/>
            <p:cNvSpPr/>
            <p:nvPr/>
          </p:nvSpPr>
          <p:spPr>
            <a:xfrm>
              <a:off x="8857455" y="4885895"/>
              <a:ext cx="501000" cy="501000"/>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90" name="Google Shape;390;g312fd63fc9f_0_19"/>
            <p:cNvSpPr txBox="1"/>
            <p:nvPr/>
          </p:nvSpPr>
          <p:spPr>
            <a:xfrm>
              <a:off x="8889196" y="4732628"/>
              <a:ext cx="5616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700" b="0" i="0" u="none" strike="noStrike" cap="none">
                <a:solidFill>
                  <a:schemeClr val="accent1"/>
                </a:solidFill>
                <a:latin typeface="Calibri"/>
                <a:ea typeface="Calibri"/>
                <a:cs typeface="Calibri"/>
                <a:sym typeface="Calibri"/>
              </a:endParaRPr>
            </a:p>
          </p:txBody>
        </p:sp>
      </p:grpSp>
      <p:grpSp>
        <p:nvGrpSpPr>
          <p:cNvPr id="391" name="Google Shape;391;g312fd63fc9f_0_19"/>
          <p:cNvGrpSpPr/>
          <p:nvPr/>
        </p:nvGrpSpPr>
        <p:grpSpPr>
          <a:xfrm>
            <a:off x="579272" y="2634095"/>
            <a:ext cx="593341" cy="769500"/>
            <a:chOff x="8857455" y="4732628"/>
            <a:chExt cx="593341" cy="769500"/>
          </a:xfrm>
        </p:grpSpPr>
        <p:sp>
          <p:nvSpPr>
            <p:cNvPr id="392" name="Google Shape;392;g312fd63fc9f_0_19"/>
            <p:cNvSpPr/>
            <p:nvPr/>
          </p:nvSpPr>
          <p:spPr>
            <a:xfrm>
              <a:off x="8857455" y="4885895"/>
              <a:ext cx="501000" cy="501000"/>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93" name="Google Shape;393;g312fd63fc9f_0_19"/>
            <p:cNvSpPr txBox="1"/>
            <p:nvPr/>
          </p:nvSpPr>
          <p:spPr>
            <a:xfrm>
              <a:off x="8889196" y="4732628"/>
              <a:ext cx="5616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700" b="0" i="0" u="none" strike="noStrike" cap="none">
                <a:solidFill>
                  <a:schemeClr val="accent1"/>
                </a:solidFill>
                <a:latin typeface="Calibri"/>
                <a:ea typeface="Calibri"/>
                <a:cs typeface="Calibri"/>
                <a:sym typeface="Calibri"/>
              </a:endParaRPr>
            </a:p>
          </p:txBody>
        </p:sp>
      </p:grpSp>
      <p:grpSp>
        <p:nvGrpSpPr>
          <p:cNvPr id="394" name="Google Shape;394;g312fd63fc9f_0_19"/>
          <p:cNvGrpSpPr/>
          <p:nvPr/>
        </p:nvGrpSpPr>
        <p:grpSpPr>
          <a:xfrm>
            <a:off x="579272" y="3319895"/>
            <a:ext cx="593341" cy="769500"/>
            <a:chOff x="8857455" y="4732628"/>
            <a:chExt cx="593341" cy="769500"/>
          </a:xfrm>
        </p:grpSpPr>
        <p:sp>
          <p:nvSpPr>
            <p:cNvPr id="395" name="Google Shape;395;g312fd63fc9f_0_19"/>
            <p:cNvSpPr/>
            <p:nvPr/>
          </p:nvSpPr>
          <p:spPr>
            <a:xfrm>
              <a:off x="8857455" y="4885895"/>
              <a:ext cx="501000" cy="501000"/>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96" name="Google Shape;396;g312fd63fc9f_0_19"/>
            <p:cNvSpPr txBox="1"/>
            <p:nvPr/>
          </p:nvSpPr>
          <p:spPr>
            <a:xfrm>
              <a:off x="8889196" y="4732628"/>
              <a:ext cx="5616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700" b="0" i="0" u="none" strike="noStrike" cap="none">
                <a:solidFill>
                  <a:schemeClr val="accent1"/>
                </a:solidFill>
                <a:latin typeface="Calibri"/>
                <a:ea typeface="Calibri"/>
                <a:cs typeface="Calibri"/>
                <a:sym typeface="Calibri"/>
              </a:endParaRPr>
            </a:p>
          </p:txBody>
        </p:sp>
      </p:grpSp>
      <p:cxnSp>
        <p:nvCxnSpPr>
          <p:cNvPr id="397" name="Google Shape;397;g312fd63fc9f_0_19"/>
          <p:cNvCxnSpPr/>
          <p:nvPr/>
        </p:nvCxnSpPr>
        <p:spPr>
          <a:xfrm>
            <a:off x="2591900" y="2381075"/>
            <a:ext cx="4452000" cy="0"/>
          </a:xfrm>
          <a:prstGeom prst="straightConnector1">
            <a:avLst/>
          </a:prstGeom>
          <a:noFill/>
          <a:ln w="38100" cap="flat" cmpd="sng">
            <a:solidFill>
              <a:schemeClr val="dk2"/>
            </a:solidFill>
            <a:prstDash val="solid"/>
            <a:round/>
            <a:headEnd type="none" w="med" len="med"/>
            <a:tailEnd type="triangle" w="med" len="med"/>
          </a:ln>
        </p:spPr>
      </p:cxnSp>
      <p:sp>
        <p:nvSpPr>
          <p:cNvPr id="398" name="Google Shape;398;g312fd63fc9f_0_19"/>
          <p:cNvSpPr txBox="1"/>
          <p:nvPr/>
        </p:nvSpPr>
        <p:spPr>
          <a:xfrm>
            <a:off x="611013" y="4013195"/>
            <a:ext cx="561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700" b="0" i="0" u="none" strike="noStrike" cap="none">
              <a:solidFill>
                <a:schemeClr val="accent1"/>
              </a:solidFill>
              <a:latin typeface="Calibri"/>
              <a:ea typeface="Calibri"/>
              <a:cs typeface="Calibri"/>
              <a:sym typeface="Calibri"/>
            </a:endParaRPr>
          </a:p>
        </p:txBody>
      </p:sp>
      <p:grpSp>
        <p:nvGrpSpPr>
          <p:cNvPr id="399" name="Google Shape;399;g312fd63fc9f_0_19"/>
          <p:cNvGrpSpPr/>
          <p:nvPr/>
        </p:nvGrpSpPr>
        <p:grpSpPr>
          <a:xfrm>
            <a:off x="579272" y="4013195"/>
            <a:ext cx="593341" cy="769500"/>
            <a:chOff x="8857455" y="4732628"/>
            <a:chExt cx="593341" cy="769500"/>
          </a:xfrm>
        </p:grpSpPr>
        <p:sp>
          <p:nvSpPr>
            <p:cNvPr id="400" name="Google Shape;400;g312fd63fc9f_0_19"/>
            <p:cNvSpPr/>
            <p:nvPr/>
          </p:nvSpPr>
          <p:spPr>
            <a:xfrm>
              <a:off x="8857455" y="4885895"/>
              <a:ext cx="501000" cy="501000"/>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401" name="Google Shape;401;g312fd63fc9f_0_19"/>
            <p:cNvSpPr txBox="1"/>
            <p:nvPr/>
          </p:nvSpPr>
          <p:spPr>
            <a:xfrm>
              <a:off x="8889196" y="4732628"/>
              <a:ext cx="561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alibri"/>
                  <a:ea typeface="Calibri"/>
                  <a:cs typeface="Calibri"/>
                  <a:sym typeface="Calibri"/>
                </a:rPr>
                <a:t>+</a:t>
              </a:r>
              <a:endParaRPr sz="6700" b="0" i="0" u="none" strike="noStrike" cap="none">
                <a:solidFill>
                  <a:schemeClr val="accen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31b78a24070_0_122"/>
          <p:cNvSpPr>
            <a:spLocks noGrp="1"/>
          </p:cNvSpPr>
          <p:nvPr>
            <p:ph type="tbl" idx="2"/>
          </p:nvPr>
        </p:nvSpPr>
        <p:spPr>
          <a:xfrm>
            <a:off x="612775" y="1722575"/>
            <a:ext cx="4378800" cy="3985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accent6"/>
              </a:buClr>
              <a:buSzPts val="1100"/>
              <a:buFont typeface="Arial"/>
              <a:buNone/>
            </a:pPr>
            <a:r>
              <a:rPr lang="en-US" sz="2400" b="1">
                <a:latin typeface="Arial"/>
                <a:ea typeface="Arial"/>
                <a:cs typeface="Arial"/>
                <a:sym typeface="Arial"/>
              </a:rPr>
              <a:t>Quantitative Research/Data</a:t>
            </a:r>
            <a:endParaRPr sz="2300" b="1">
              <a:latin typeface="Arial"/>
              <a:ea typeface="Arial"/>
              <a:cs typeface="Arial"/>
              <a:sym typeface="Arial"/>
            </a:endParaRPr>
          </a:p>
          <a:p>
            <a:pPr marL="12700" lvl="0" indent="0" algn="l" rtl="0">
              <a:lnSpc>
                <a:spcPct val="115000"/>
              </a:lnSpc>
              <a:spcBef>
                <a:spcPts val="0"/>
              </a:spcBef>
              <a:spcAft>
                <a:spcPts val="0"/>
              </a:spcAft>
              <a:buNone/>
            </a:pPr>
            <a:endParaRPr sz="1000">
              <a:latin typeface="Arial"/>
              <a:ea typeface="Arial"/>
              <a:cs typeface="Arial"/>
              <a:sym typeface="Arial"/>
            </a:endParaRPr>
          </a:p>
          <a:p>
            <a:pPr marL="457200" lvl="0" indent="-349250" algn="l" rtl="0">
              <a:lnSpc>
                <a:spcPct val="115000"/>
              </a:lnSpc>
              <a:spcBef>
                <a:spcPts val="0"/>
              </a:spcBef>
              <a:spcAft>
                <a:spcPts val="0"/>
              </a:spcAft>
              <a:buSzPts val="1900"/>
              <a:buFont typeface="Arial"/>
              <a:buChar char="●"/>
            </a:pPr>
            <a:r>
              <a:rPr lang="en-US" sz="1900">
                <a:latin typeface="Arial"/>
                <a:ea typeface="Arial"/>
                <a:cs typeface="Arial"/>
                <a:sym typeface="Arial"/>
              </a:rPr>
              <a:t>Use of statistics and “numbers” to measure variables, support hypothesis, make predictions, etc.</a:t>
            </a:r>
            <a:endParaRPr sz="19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1900">
                <a:latin typeface="Arial"/>
                <a:ea typeface="Arial"/>
                <a:cs typeface="Arial"/>
                <a:sym typeface="Arial"/>
              </a:rPr>
              <a:t>Uses directional verbs: effect, influence, cause, relate, etc..</a:t>
            </a:r>
            <a:endParaRPr sz="1900">
              <a:latin typeface="Arial"/>
              <a:ea typeface="Arial"/>
              <a:cs typeface="Arial"/>
              <a:sym typeface="Arial"/>
            </a:endParaRPr>
          </a:p>
          <a:p>
            <a:pPr marL="457200" lvl="0" indent="-349250" algn="l" rtl="0">
              <a:lnSpc>
                <a:spcPct val="115000"/>
              </a:lnSpc>
              <a:spcBef>
                <a:spcPts val="0"/>
              </a:spcBef>
              <a:spcAft>
                <a:spcPts val="0"/>
              </a:spcAft>
              <a:buSzPts val="1900"/>
              <a:buFont typeface="Arial"/>
              <a:buChar char="●"/>
            </a:pPr>
            <a:r>
              <a:rPr lang="en-US" sz="1900">
                <a:latin typeface="Arial"/>
                <a:ea typeface="Arial"/>
                <a:cs typeface="Arial"/>
                <a:sym typeface="Arial"/>
              </a:rPr>
              <a:t>Looks for “what”, ”to what extent”, etc.</a:t>
            </a:r>
            <a:endParaRPr sz="1900">
              <a:latin typeface="Arial"/>
              <a:ea typeface="Arial"/>
              <a:cs typeface="Arial"/>
              <a:sym typeface="Arial"/>
            </a:endParaRPr>
          </a:p>
          <a:p>
            <a:pPr marL="12700" lvl="0" indent="0" algn="l" rtl="0">
              <a:lnSpc>
                <a:spcPct val="115000"/>
              </a:lnSpc>
              <a:spcBef>
                <a:spcPts val="0"/>
              </a:spcBef>
              <a:spcAft>
                <a:spcPts val="0"/>
              </a:spcAft>
              <a:buClr>
                <a:schemeClr val="accent6"/>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accent6"/>
              </a:buClr>
              <a:buSzPts val="1100"/>
              <a:buFont typeface="Arial"/>
              <a:buNone/>
            </a:pPr>
            <a:r>
              <a:rPr lang="en-US" b="1">
                <a:latin typeface="Arial"/>
                <a:ea typeface="Arial"/>
                <a:cs typeface="Arial"/>
                <a:sym typeface="Arial"/>
              </a:rPr>
              <a:t>Sample QT question:</a:t>
            </a:r>
            <a:endParaRPr b="1">
              <a:latin typeface="Arial"/>
              <a:ea typeface="Arial"/>
              <a:cs typeface="Arial"/>
              <a:sym typeface="Arial"/>
            </a:endParaRPr>
          </a:p>
          <a:p>
            <a:pPr marL="0" lvl="0" indent="0" algn="l" rtl="0">
              <a:lnSpc>
                <a:spcPct val="115000"/>
              </a:lnSpc>
              <a:spcBef>
                <a:spcPts val="0"/>
              </a:spcBef>
              <a:spcAft>
                <a:spcPts val="0"/>
              </a:spcAft>
              <a:buClr>
                <a:schemeClr val="accent6"/>
              </a:buClr>
              <a:buSzPts val="1100"/>
              <a:buFont typeface="Arial"/>
              <a:buNone/>
            </a:pPr>
            <a:r>
              <a:rPr lang="en-US">
                <a:latin typeface="Arial"/>
                <a:ea typeface="Arial"/>
                <a:cs typeface="Arial"/>
                <a:sym typeface="Arial"/>
              </a:rPr>
              <a:t>What is the effect of PBIS in reducing ODRs in our school?</a:t>
            </a:r>
            <a:endParaRPr>
              <a:latin typeface="Arial"/>
              <a:ea typeface="Arial"/>
              <a:cs typeface="Arial"/>
              <a:sym typeface="Arial"/>
            </a:endParaRPr>
          </a:p>
          <a:p>
            <a:pPr marL="0" lvl="0" indent="0" algn="l" rtl="0">
              <a:spcBef>
                <a:spcPts val="0"/>
              </a:spcBef>
              <a:spcAft>
                <a:spcPts val="0"/>
              </a:spcAft>
              <a:buNone/>
            </a:pPr>
            <a:endParaRPr/>
          </a:p>
        </p:txBody>
      </p:sp>
      <p:sp>
        <p:nvSpPr>
          <p:cNvPr id="408" name="Google Shape;408;g31b78a24070_0_122"/>
          <p:cNvSpPr txBox="1">
            <a:spLocks noGrp="1"/>
          </p:cNvSpPr>
          <p:nvPr>
            <p:ph type="title"/>
          </p:nvPr>
        </p:nvSpPr>
        <p:spPr>
          <a:xfrm>
            <a:off x="612648" y="575890"/>
            <a:ext cx="10972800" cy="117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000">
                <a:latin typeface="Arial"/>
                <a:ea typeface="Arial"/>
                <a:cs typeface="Arial"/>
                <a:sym typeface="Arial"/>
              </a:rPr>
              <a:t>Quantitative vs Qualitative</a:t>
            </a:r>
            <a:endParaRPr/>
          </a:p>
        </p:txBody>
      </p:sp>
      <p:sp>
        <p:nvSpPr>
          <p:cNvPr id="409" name="Google Shape;409;g31b78a24070_0_122"/>
          <p:cNvSpPr txBox="1">
            <a:spLocks noGrp="1"/>
          </p:cNvSpPr>
          <p:nvPr>
            <p:ph type="sldNum" idx="12"/>
          </p:nvPr>
        </p:nvSpPr>
        <p:spPr>
          <a:xfrm>
            <a:off x="8940800" y="6259521"/>
            <a:ext cx="2743200" cy="338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15</a:t>
            </a:fld>
            <a:endParaRPr/>
          </a:p>
        </p:txBody>
      </p:sp>
      <p:sp>
        <p:nvSpPr>
          <p:cNvPr id="410" name="Google Shape;410;g31b78a24070_0_122"/>
          <p:cNvSpPr txBox="1"/>
          <p:nvPr/>
        </p:nvSpPr>
        <p:spPr>
          <a:xfrm>
            <a:off x="6478100" y="1627250"/>
            <a:ext cx="5205900" cy="599100"/>
          </a:xfrm>
          <a:prstGeom prst="rect">
            <a:avLst/>
          </a:prstGeom>
          <a:noFill/>
          <a:ln>
            <a:noFill/>
          </a:ln>
        </p:spPr>
        <p:txBody>
          <a:bodyPr spcFirstLastPara="1" wrap="square" lIns="91425" tIns="91425" rIns="91425" bIns="91425" anchor="t" anchorCtr="0">
            <a:noAutofit/>
          </a:bodyPr>
          <a:lstStyle/>
          <a:p>
            <a:pPr marL="215900" lvl="0" indent="0" algn="l" rtl="0">
              <a:lnSpc>
                <a:spcPct val="115000"/>
              </a:lnSpc>
              <a:spcBef>
                <a:spcPts val="0"/>
              </a:spcBef>
              <a:spcAft>
                <a:spcPts val="0"/>
              </a:spcAft>
              <a:buNone/>
            </a:pPr>
            <a:r>
              <a:rPr lang="en-US" sz="2400" b="1">
                <a:solidFill>
                  <a:schemeClr val="dk1"/>
                </a:solidFill>
              </a:rPr>
              <a:t>Qualitative Research/Data</a:t>
            </a:r>
            <a:endParaRPr sz="2400" b="1">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rPr>
              <a:t>Asks “why” or “how” questions in an open-ended design</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rPr>
              <a:t>Uses exploratory verbs: report, describe, discover, generate, explore</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rPr>
              <a:t>Looks for emergent themes from personal reports, focus groups, etc.</a:t>
            </a:r>
            <a:endParaRPr sz="2000">
              <a:solidFill>
                <a:schemeClr val="dk1"/>
              </a:solidFill>
            </a:endParaRPr>
          </a:p>
          <a:p>
            <a:pPr marL="12700" lvl="0" indent="0" algn="l" rtl="0">
              <a:lnSpc>
                <a:spcPct val="115000"/>
              </a:lnSpc>
              <a:spcBef>
                <a:spcPts val="0"/>
              </a:spcBef>
              <a:spcAft>
                <a:spcPts val="0"/>
              </a:spcAft>
              <a:buClr>
                <a:schemeClr val="accent6"/>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accent6"/>
              </a:buClr>
              <a:buSzPts val="1100"/>
              <a:buFont typeface="Arial"/>
              <a:buNone/>
            </a:pPr>
            <a:r>
              <a:rPr lang="en-US" sz="2000" b="1">
                <a:solidFill>
                  <a:schemeClr val="dk1"/>
                </a:solidFill>
              </a:rPr>
              <a:t>Sample of QL question </a:t>
            </a:r>
            <a:endParaRPr sz="2000" b="1">
              <a:solidFill>
                <a:schemeClr val="dk1"/>
              </a:solidFill>
            </a:endParaRPr>
          </a:p>
          <a:p>
            <a:pPr marL="0" lvl="0" indent="0" algn="l" rtl="0">
              <a:lnSpc>
                <a:spcPct val="115000"/>
              </a:lnSpc>
              <a:spcBef>
                <a:spcPts val="0"/>
              </a:spcBef>
              <a:spcAft>
                <a:spcPts val="0"/>
              </a:spcAft>
              <a:buClr>
                <a:schemeClr val="accent6"/>
              </a:buClr>
              <a:buSzPts val="1100"/>
              <a:buFont typeface="Arial"/>
              <a:buNone/>
            </a:pPr>
            <a:r>
              <a:rPr lang="en-US" sz="2000">
                <a:solidFill>
                  <a:schemeClr val="dk1"/>
                </a:solidFill>
              </a:rPr>
              <a:t>One thing teachers and staff could do to help me feel like I belong at my school is: ___________________.</a:t>
            </a:r>
            <a:endParaRPr sz="2000">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316d112dad8_0_0"/>
          <p:cNvSpPr>
            <a:spLocks noGrp="1"/>
          </p:cNvSpPr>
          <p:nvPr>
            <p:ph type="tbl" idx="2"/>
          </p:nvPr>
        </p:nvSpPr>
        <p:spPr>
          <a:xfrm>
            <a:off x="167100" y="838200"/>
            <a:ext cx="6919500" cy="4810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School Climate Survey</a:t>
            </a:r>
            <a:r>
              <a:rPr lang="en-US">
                <a:latin typeface="Arial"/>
                <a:ea typeface="Arial"/>
                <a:cs typeface="Arial"/>
                <a:sym typeface="Arial"/>
              </a:rPr>
              <a:t> - </a:t>
            </a:r>
            <a:r>
              <a:rPr lang="en-US" sz="1200">
                <a:solidFill>
                  <a:srgbClr val="212529"/>
                </a:solidFill>
                <a:highlight>
                  <a:srgbClr val="FFFFFF"/>
                </a:highlight>
                <a:latin typeface="Arial"/>
                <a:ea typeface="Arial"/>
                <a:cs typeface="Arial"/>
                <a:sym typeface="Arial"/>
              </a:rPr>
              <a:t>The School Climate Survey Suite is a set of five multidimensional surveys to measure student, teacher, administrator, faculty, and family perceptions of school climate.</a:t>
            </a:r>
            <a:endParaRPr sz="1200">
              <a:solidFill>
                <a:srgbClr val="212529"/>
              </a:solidFill>
              <a:highlight>
                <a:srgbClr val="FFFFFF"/>
              </a:highlight>
              <a:latin typeface="Arial"/>
              <a:ea typeface="Arial"/>
              <a:cs typeface="Arial"/>
              <a:sym typeface="Arial"/>
            </a:endParaRPr>
          </a:p>
          <a:p>
            <a:pPr marL="457200" lvl="0" indent="0" algn="l" rtl="0">
              <a:spcBef>
                <a:spcPts val="0"/>
              </a:spcBef>
              <a:spcAft>
                <a:spcPts val="0"/>
              </a:spcAft>
              <a:buClr>
                <a:schemeClr val="accent6"/>
              </a:buClr>
              <a:buSzPts val="1100"/>
              <a:buFont typeface="Arial"/>
              <a:buNone/>
            </a:pPr>
            <a:r>
              <a:rPr lang="en-US" sz="1200">
                <a:solidFill>
                  <a:srgbClr val="212529"/>
                </a:solidFill>
                <a:highlight>
                  <a:srgbClr val="FFFFFF"/>
                </a:highlight>
                <a:latin typeface="Arial"/>
                <a:ea typeface="Arial"/>
                <a:cs typeface="Arial"/>
                <a:sym typeface="Arial"/>
              </a:rPr>
              <a:t>• School Climate Survey: Elementary</a:t>
            </a:r>
            <a:endParaRPr sz="1200">
              <a:solidFill>
                <a:srgbClr val="212529"/>
              </a:solidFill>
              <a:highlight>
                <a:srgbClr val="FFFFFF"/>
              </a:highlight>
              <a:latin typeface="Arial"/>
              <a:ea typeface="Arial"/>
              <a:cs typeface="Arial"/>
              <a:sym typeface="Arial"/>
            </a:endParaRPr>
          </a:p>
          <a:p>
            <a:pPr marL="457200" lvl="0" indent="0" algn="l" rtl="0">
              <a:spcBef>
                <a:spcPts val="0"/>
              </a:spcBef>
              <a:spcAft>
                <a:spcPts val="0"/>
              </a:spcAft>
              <a:buClr>
                <a:schemeClr val="accent6"/>
              </a:buClr>
              <a:buSzPts val="1100"/>
              <a:buFont typeface="Arial"/>
              <a:buNone/>
            </a:pPr>
            <a:r>
              <a:rPr lang="en-US" sz="1200">
                <a:solidFill>
                  <a:srgbClr val="212529"/>
                </a:solidFill>
                <a:highlight>
                  <a:srgbClr val="FFFFFF"/>
                </a:highlight>
                <a:latin typeface="Arial"/>
                <a:ea typeface="Arial"/>
                <a:cs typeface="Arial"/>
                <a:sym typeface="Arial"/>
              </a:rPr>
              <a:t>• School Climate Survey: Secondary (extended version)</a:t>
            </a:r>
            <a:endParaRPr sz="1200">
              <a:solidFill>
                <a:srgbClr val="212529"/>
              </a:solidFill>
              <a:highlight>
                <a:srgbClr val="FFFFFF"/>
              </a:highlight>
              <a:latin typeface="Arial"/>
              <a:ea typeface="Arial"/>
              <a:cs typeface="Arial"/>
              <a:sym typeface="Arial"/>
            </a:endParaRPr>
          </a:p>
          <a:p>
            <a:pPr marL="457200" lvl="0" indent="0" algn="l" rtl="0">
              <a:spcBef>
                <a:spcPts val="0"/>
              </a:spcBef>
              <a:spcAft>
                <a:spcPts val="0"/>
              </a:spcAft>
              <a:buClr>
                <a:schemeClr val="accent6"/>
              </a:buClr>
              <a:buSzPts val="1100"/>
              <a:buFont typeface="Arial"/>
              <a:buNone/>
            </a:pPr>
            <a:r>
              <a:rPr lang="en-US" sz="1200">
                <a:solidFill>
                  <a:srgbClr val="212529"/>
                </a:solidFill>
                <a:highlight>
                  <a:srgbClr val="FFFFFF"/>
                </a:highlight>
                <a:latin typeface="Arial"/>
                <a:ea typeface="Arial"/>
                <a:cs typeface="Arial"/>
                <a:sym typeface="Arial"/>
              </a:rPr>
              <a:t>• School Climate Survey: Secondary (brief version)</a:t>
            </a:r>
            <a:endParaRPr sz="1200">
              <a:solidFill>
                <a:srgbClr val="212529"/>
              </a:solidFill>
              <a:highlight>
                <a:srgbClr val="FFFFFF"/>
              </a:highlight>
              <a:latin typeface="Arial"/>
              <a:ea typeface="Arial"/>
              <a:cs typeface="Arial"/>
              <a:sym typeface="Arial"/>
            </a:endParaRPr>
          </a:p>
          <a:p>
            <a:pPr marL="457200" lvl="0" indent="0" algn="l" rtl="0">
              <a:spcBef>
                <a:spcPts val="0"/>
              </a:spcBef>
              <a:spcAft>
                <a:spcPts val="0"/>
              </a:spcAft>
              <a:buClr>
                <a:schemeClr val="accent6"/>
              </a:buClr>
              <a:buSzPts val="1100"/>
              <a:buFont typeface="Arial"/>
              <a:buNone/>
            </a:pPr>
            <a:r>
              <a:rPr lang="en-US" sz="1200">
                <a:solidFill>
                  <a:srgbClr val="212529"/>
                </a:solidFill>
                <a:highlight>
                  <a:srgbClr val="FFFFFF"/>
                </a:highlight>
                <a:latin typeface="Arial"/>
                <a:ea typeface="Arial"/>
                <a:cs typeface="Arial"/>
                <a:sym typeface="Arial"/>
              </a:rPr>
              <a:t>• School Climate Survey: School Personnel</a:t>
            </a:r>
            <a:endParaRPr sz="1200">
              <a:solidFill>
                <a:srgbClr val="212529"/>
              </a:solidFill>
              <a:highlight>
                <a:srgbClr val="FFFFFF"/>
              </a:highlight>
              <a:latin typeface="Arial"/>
              <a:ea typeface="Arial"/>
              <a:cs typeface="Arial"/>
              <a:sym typeface="Arial"/>
            </a:endParaRPr>
          </a:p>
          <a:p>
            <a:pPr marL="457200" lvl="0" indent="0" algn="l" rtl="0">
              <a:spcBef>
                <a:spcPts val="0"/>
              </a:spcBef>
              <a:spcAft>
                <a:spcPts val="0"/>
              </a:spcAft>
              <a:buClr>
                <a:schemeClr val="accent6"/>
              </a:buClr>
              <a:buSzPts val="1100"/>
              <a:buFont typeface="Arial"/>
              <a:buNone/>
            </a:pPr>
            <a:r>
              <a:rPr lang="en-US" sz="1200">
                <a:solidFill>
                  <a:srgbClr val="212529"/>
                </a:solidFill>
                <a:highlight>
                  <a:srgbClr val="FFFFFF"/>
                </a:highlight>
                <a:latin typeface="Arial"/>
                <a:ea typeface="Arial"/>
                <a:cs typeface="Arial"/>
                <a:sym typeface="Arial"/>
              </a:rPr>
              <a:t>• School Climate Survey: Family</a:t>
            </a:r>
            <a:br>
              <a:rPr lang="en-US" sz="1200">
                <a:solidFill>
                  <a:srgbClr val="212529"/>
                </a:solidFill>
                <a:highlight>
                  <a:srgbClr val="FFFFFF"/>
                </a:highlight>
                <a:latin typeface="Arial"/>
                <a:ea typeface="Arial"/>
                <a:cs typeface="Arial"/>
                <a:sym typeface="Arial"/>
              </a:rPr>
            </a:br>
            <a:endParaRPr sz="1200">
              <a:solidFill>
                <a:srgbClr val="212529"/>
              </a:solidFill>
              <a:highlight>
                <a:srgbClr val="FFFFFF"/>
              </a:highlight>
              <a:latin typeface="Arial"/>
              <a:ea typeface="Arial"/>
              <a:cs typeface="Arial"/>
              <a:sym typeface="Arial"/>
            </a:endParaRPr>
          </a:p>
          <a:p>
            <a:pPr marL="0" lvl="0" indent="0" algn="l" rtl="0">
              <a:spcBef>
                <a:spcPts val="0"/>
              </a:spcBef>
              <a:spcAft>
                <a:spcPts val="0"/>
              </a:spcAft>
              <a:buClr>
                <a:schemeClr val="accent6"/>
              </a:buClr>
              <a:buSzPts val="1100"/>
              <a:buFont typeface="Arial"/>
              <a:buNone/>
            </a:pPr>
            <a:r>
              <a:rPr lang="en-US" sz="1200">
                <a:solidFill>
                  <a:srgbClr val="212529"/>
                </a:solidFill>
                <a:highlight>
                  <a:srgbClr val="FFFFFF"/>
                </a:highlight>
                <a:latin typeface="Arial"/>
                <a:ea typeface="Arial"/>
                <a:cs typeface="Arial"/>
                <a:sym typeface="Arial"/>
              </a:rPr>
              <a:t>The surveys are brief, reliable, and valid for assessing perceived school climate among students in Grades 3-12. Teams can use each survey separately or in combination to assess perceptions. Each survey includes a set of demographic questions about the participant and a number of questions related to school climate with Likert-scale response option.</a:t>
            </a:r>
            <a:endParaRPr sz="1200">
              <a:solidFill>
                <a:srgbClr val="212529"/>
              </a:solidFill>
              <a:highlight>
                <a:srgbClr val="FFFFFF"/>
              </a:highlight>
              <a:latin typeface="Arial"/>
              <a:ea typeface="Arial"/>
              <a:cs typeface="Arial"/>
              <a:sym typeface="Arial"/>
            </a:endParaRPr>
          </a:p>
          <a:p>
            <a:pPr marL="0" lvl="0" indent="0" algn="l" rtl="0">
              <a:spcBef>
                <a:spcPts val="0"/>
              </a:spcBef>
              <a:spcAft>
                <a:spcPts val="0"/>
              </a:spcAft>
              <a:buNone/>
            </a:pPr>
            <a:endParaRPr sz="1200">
              <a:solidFill>
                <a:srgbClr val="212529"/>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US" sz="1350" b="1"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How are Schools Using the School Climate Surveys?</a:t>
            </a:r>
            <a:br>
              <a:rPr lang="en-US" sz="1200">
                <a:solidFill>
                  <a:srgbClr val="212529"/>
                </a:solidFill>
                <a:highlight>
                  <a:srgbClr val="FFFFFF"/>
                </a:highlight>
                <a:latin typeface="Arial"/>
                <a:ea typeface="Arial"/>
                <a:cs typeface="Arial"/>
                <a:sym typeface="Arial"/>
              </a:rPr>
            </a:br>
            <a:r>
              <a:rPr lang="en-US" sz="1300">
                <a:solidFill>
                  <a:srgbClr val="333333"/>
                </a:solidFill>
                <a:highlight>
                  <a:srgbClr val="FFFFFF"/>
                </a:highlight>
                <a:latin typeface="Arial"/>
                <a:ea typeface="Arial"/>
                <a:cs typeface="Arial"/>
                <a:sym typeface="Arial"/>
              </a:rPr>
              <a:t>The purpose of this brief is to provide information about how to evaluate school climate at the primary and secondary levels. Norms and ranges are provided and based on a national data; this data can help schools to contextualize local data. Information for interpreting the data and unit if for data-based decision making is also included.</a:t>
            </a:r>
            <a:endParaRPr sz="1300">
              <a:solidFill>
                <a:srgbClr val="212529"/>
              </a:solidFill>
              <a:highlight>
                <a:srgbClr val="FFFFFF"/>
              </a:highlight>
              <a:latin typeface="Arial"/>
              <a:ea typeface="Arial"/>
              <a:cs typeface="Arial"/>
              <a:sym typeface="Arial"/>
            </a:endParaRPr>
          </a:p>
          <a:p>
            <a:pPr marL="0" lvl="0" indent="0" algn="l" rtl="0">
              <a:lnSpc>
                <a:spcPct val="100000"/>
              </a:lnSpc>
              <a:spcBef>
                <a:spcPts val="600"/>
              </a:spcBef>
              <a:spcAft>
                <a:spcPts val="0"/>
              </a:spcAft>
              <a:buNone/>
            </a:pPr>
            <a:r>
              <a:rPr lang="en-US" sz="1350" b="1" u="sng">
                <a:solidFill>
                  <a:schemeClr val="hlink"/>
                </a:solidFill>
                <a:latin typeface="Arial"/>
                <a:ea typeface="Arial"/>
                <a:cs typeface="Arial"/>
                <a:sym typeface="Arial"/>
                <a:hlinkClick r:id="rId3"/>
              </a:rPr>
              <a:t>How are Schools Using Parent and Personnel School Climate Surveys?</a:t>
            </a:r>
            <a:br>
              <a:rPr lang="en-US" sz="1150">
                <a:solidFill>
                  <a:srgbClr val="333333"/>
                </a:solidFill>
                <a:highlight>
                  <a:srgbClr val="FFFFFF"/>
                </a:highlight>
                <a:latin typeface="Arial"/>
                <a:ea typeface="Arial"/>
                <a:cs typeface="Arial"/>
                <a:sym typeface="Arial"/>
              </a:rPr>
            </a:br>
            <a:r>
              <a:rPr lang="en-US" sz="1300">
                <a:solidFill>
                  <a:srgbClr val="333333"/>
                </a:solidFill>
                <a:highlight>
                  <a:srgbClr val="FFFFFF"/>
                </a:highlight>
                <a:latin typeface="Arial"/>
                <a:ea typeface="Arial"/>
                <a:cs typeface="Arial"/>
                <a:sym typeface="Arial"/>
              </a:rPr>
              <a:t>When school personnel and parents complete school climate surveys, results can inform team action planning to improve perceptions of school climate. This brief is intended to guide how districts and schools collect and disaggregate school climate data at the personnel and parent level to support data-based decision making.</a:t>
            </a:r>
            <a:endParaRPr sz="1300"/>
          </a:p>
          <a:p>
            <a:pPr marL="0" lvl="0" indent="0" algn="l" rtl="0">
              <a:spcBef>
                <a:spcPts val="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17" name="Google Shape;417;g316d112dad8_0_0"/>
          <p:cNvSpPr txBox="1">
            <a:spLocks noGrp="1"/>
          </p:cNvSpPr>
          <p:nvPr>
            <p:ph type="title"/>
          </p:nvPr>
        </p:nvSpPr>
        <p:spPr>
          <a:xfrm>
            <a:off x="457200" y="268795"/>
            <a:ext cx="10972800" cy="529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Surveys: School Climate Surveys</a:t>
            </a:r>
            <a:endParaRPr/>
          </a:p>
        </p:txBody>
      </p:sp>
      <p:sp>
        <p:nvSpPr>
          <p:cNvPr id="418" name="Google Shape;418;g316d112dad8_0_0"/>
          <p:cNvSpPr txBox="1">
            <a:spLocks noGrp="1"/>
          </p:cNvSpPr>
          <p:nvPr>
            <p:ph type="sldNum" idx="12"/>
          </p:nvPr>
        </p:nvSpPr>
        <p:spPr>
          <a:xfrm>
            <a:off x="8940800" y="6259521"/>
            <a:ext cx="2743200" cy="338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16</a:t>
            </a:fld>
            <a:endParaRPr/>
          </a:p>
        </p:txBody>
      </p:sp>
      <p:pic>
        <p:nvPicPr>
          <p:cNvPr id="419" name="Google Shape;419;g316d112dad8_0_0"/>
          <p:cNvPicPr preferRelativeResize="0"/>
          <p:nvPr/>
        </p:nvPicPr>
        <p:blipFill>
          <a:blip r:embed="rId4">
            <a:alphaModFix/>
          </a:blip>
          <a:stretch>
            <a:fillRect/>
          </a:stretch>
        </p:blipFill>
        <p:spPr>
          <a:xfrm>
            <a:off x="7360121" y="755349"/>
            <a:ext cx="2196150" cy="2861550"/>
          </a:xfrm>
          <a:prstGeom prst="rect">
            <a:avLst/>
          </a:prstGeom>
          <a:noFill/>
          <a:ln>
            <a:noFill/>
          </a:ln>
        </p:spPr>
      </p:pic>
      <p:pic>
        <p:nvPicPr>
          <p:cNvPr id="420" name="Google Shape;420;g316d112dad8_0_0"/>
          <p:cNvPicPr preferRelativeResize="0"/>
          <p:nvPr/>
        </p:nvPicPr>
        <p:blipFill>
          <a:blip r:embed="rId5">
            <a:alphaModFix/>
          </a:blip>
          <a:stretch>
            <a:fillRect/>
          </a:stretch>
        </p:blipFill>
        <p:spPr>
          <a:xfrm>
            <a:off x="7360125" y="3769375"/>
            <a:ext cx="2196150" cy="2892693"/>
          </a:xfrm>
          <a:prstGeom prst="rect">
            <a:avLst/>
          </a:prstGeom>
          <a:noFill/>
          <a:ln>
            <a:noFill/>
          </a:ln>
        </p:spPr>
      </p:pic>
      <p:pic>
        <p:nvPicPr>
          <p:cNvPr id="421" name="Google Shape;421;g316d112dad8_0_0"/>
          <p:cNvPicPr preferRelativeResize="0"/>
          <p:nvPr/>
        </p:nvPicPr>
        <p:blipFill>
          <a:blip r:embed="rId6">
            <a:alphaModFix/>
          </a:blip>
          <a:stretch>
            <a:fillRect/>
          </a:stretch>
        </p:blipFill>
        <p:spPr>
          <a:xfrm>
            <a:off x="9719375" y="3768775"/>
            <a:ext cx="2196150" cy="2893900"/>
          </a:xfrm>
          <a:prstGeom prst="rect">
            <a:avLst/>
          </a:prstGeom>
          <a:noFill/>
          <a:ln>
            <a:noFill/>
          </a:ln>
        </p:spPr>
      </p:pic>
      <p:sp>
        <p:nvSpPr>
          <p:cNvPr id="422" name="Google Shape;422;g316d112dad8_0_0"/>
          <p:cNvSpPr txBox="1"/>
          <p:nvPr/>
        </p:nvSpPr>
        <p:spPr>
          <a:xfrm>
            <a:off x="9719375" y="723000"/>
            <a:ext cx="2196300" cy="28938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950">
                <a:solidFill>
                  <a:srgbClr val="393939"/>
                </a:solidFill>
                <a:highlight>
                  <a:schemeClr val="lt1"/>
                </a:highlight>
              </a:rPr>
              <a:t>This can be sent out and reviewed electronically through PBIS Assessments. </a:t>
            </a:r>
            <a:br>
              <a:rPr lang="en-US" sz="1950">
                <a:solidFill>
                  <a:srgbClr val="393939"/>
                </a:solidFill>
                <a:highlight>
                  <a:schemeClr val="lt1"/>
                </a:highlight>
              </a:rPr>
            </a:br>
            <a:endParaRPr sz="1950">
              <a:solidFill>
                <a:srgbClr val="393939"/>
              </a:solidFill>
              <a:highlight>
                <a:schemeClr val="lt1"/>
              </a:highlight>
            </a:endParaRPr>
          </a:p>
          <a:p>
            <a:pPr marL="0" lvl="0" indent="0" algn="l" rtl="0">
              <a:spcBef>
                <a:spcPts val="0"/>
              </a:spcBef>
              <a:spcAft>
                <a:spcPts val="0"/>
              </a:spcAft>
              <a:buNone/>
            </a:pPr>
            <a:r>
              <a:rPr lang="en-US" sz="1950">
                <a:solidFill>
                  <a:srgbClr val="393939"/>
                </a:solidFill>
                <a:highlight>
                  <a:schemeClr val="lt1"/>
                </a:highlight>
              </a:rPr>
              <a:t>We can set you up with a free account if desired. </a:t>
            </a:r>
            <a:endParaRPr sz="1000"/>
          </a:p>
        </p:txBody>
      </p:sp>
      <p:sp>
        <p:nvSpPr>
          <p:cNvPr id="423" name="Google Shape;423;g316d112dad8_0_0"/>
          <p:cNvSpPr txBox="1"/>
          <p:nvPr/>
        </p:nvSpPr>
        <p:spPr>
          <a:xfrm>
            <a:off x="2370925" y="5943925"/>
            <a:ext cx="4826100" cy="654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100"/>
              <a:t>NOTE: The School Climate Survey Suite was developed by the Georgia Department of Education, led by Tamika LaSalle.  The Center on PBIS has adopted these original surveys and renamed them for national use.</a:t>
            </a:r>
            <a:endParaRPr sz="1100"/>
          </a:p>
        </p:txBody>
      </p:sp>
      <p:sp>
        <p:nvSpPr>
          <p:cNvPr id="424" name="Google Shape;424;g316d112dad8_0_0"/>
          <p:cNvSpPr txBox="1"/>
          <p:nvPr/>
        </p:nvSpPr>
        <p:spPr>
          <a:xfrm>
            <a:off x="7534175" y="197900"/>
            <a:ext cx="4466700" cy="3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May be completed in English or Spanish (or translated via personal device)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31b78a24070_0_109"/>
          <p:cNvSpPr txBox="1">
            <a:spLocks noGrp="1"/>
          </p:cNvSpPr>
          <p:nvPr>
            <p:ph type="title"/>
          </p:nvPr>
        </p:nvSpPr>
        <p:spPr>
          <a:xfrm>
            <a:off x="609598" y="81115"/>
            <a:ext cx="10972800" cy="117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000">
                <a:latin typeface="Arial"/>
                <a:ea typeface="Arial"/>
                <a:cs typeface="Arial"/>
                <a:sym typeface="Arial"/>
              </a:rPr>
              <a:t>SCHOOL CLIMATE SURVEY REPORTS</a:t>
            </a:r>
            <a:endParaRPr/>
          </a:p>
        </p:txBody>
      </p:sp>
      <p:sp>
        <p:nvSpPr>
          <p:cNvPr id="431" name="Google Shape;431;g31b78a24070_0_109"/>
          <p:cNvSpPr txBox="1">
            <a:spLocks noGrp="1"/>
          </p:cNvSpPr>
          <p:nvPr>
            <p:ph type="sldNum" idx="12"/>
          </p:nvPr>
        </p:nvSpPr>
        <p:spPr>
          <a:xfrm>
            <a:off x="8940800" y="6259521"/>
            <a:ext cx="2743200" cy="338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17</a:t>
            </a:fld>
            <a:endParaRPr/>
          </a:p>
        </p:txBody>
      </p:sp>
      <p:pic>
        <p:nvPicPr>
          <p:cNvPr id="432" name="Google Shape;432;g31b78a24070_0_109"/>
          <p:cNvPicPr preferRelativeResize="0"/>
          <p:nvPr/>
        </p:nvPicPr>
        <p:blipFill>
          <a:blip r:embed="rId3">
            <a:alphaModFix/>
          </a:blip>
          <a:stretch>
            <a:fillRect/>
          </a:stretch>
        </p:blipFill>
        <p:spPr>
          <a:xfrm>
            <a:off x="152400" y="964049"/>
            <a:ext cx="3848100" cy="2630572"/>
          </a:xfrm>
          <a:prstGeom prst="rect">
            <a:avLst/>
          </a:prstGeom>
          <a:noFill/>
          <a:ln>
            <a:noFill/>
          </a:ln>
        </p:spPr>
      </p:pic>
      <p:pic>
        <p:nvPicPr>
          <p:cNvPr id="433" name="Google Shape;433;g31b78a24070_0_109"/>
          <p:cNvPicPr preferRelativeResize="0"/>
          <p:nvPr/>
        </p:nvPicPr>
        <p:blipFill>
          <a:blip r:embed="rId4">
            <a:alphaModFix/>
          </a:blip>
          <a:stretch>
            <a:fillRect/>
          </a:stretch>
        </p:blipFill>
        <p:spPr>
          <a:xfrm>
            <a:off x="5105400" y="895324"/>
            <a:ext cx="5039800" cy="2833320"/>
          </a:xfrm>
          <a:prstGeom prst="rect">
            <a:avLst/>
          </a:prstGeom>
          <a:noFill/>
          <a:ln>
            <a:noFill/>
          </a:ln>
        </p:spPr>
      </p:pic>
      <p:pic>
        <p:nvPicPr>
          <p:cNvPr id="434" name="Google Shape;434;g31b78a24070_0_109"/>
          <p:cNvPicPr preferRelativeResize="0"/>
          <p:nvPr/>
        </p:nvPicPr>
        <p:blipFill>
          <a:blip r:embed="rId5">
            <a:alphaModFix/>
          </a:blip>
          <a:stretch>
            <a:fillRect/>
          </a:stretch>
        </p:blipFill>
        <p:spPr>
          <a:xfrm>
            <a:off x="152400" y="3728650"/>
            <a:ext cx="4083349" cy="2733200"/>
          </a:xfrm>
          <a:prstGeom prst="rect">
            <a:avLst/>
          </a:prstGeom>
          <a:noFill/>
          <a:ln>
            <a:noFill/>
          </a:ln>
        </p:spPr>
      </p:pic>
      <p:pic>
        <p:nvPicPr>
          <p:cNvPr id="435" name="Google Shape;435;g31b78a24070_0_109"/>
          <p:cNvPicPr preferRelativeResize="0"/>
          <p:nvPr/>
        </p:nvPicPr>
        <p:blipFill>
          <a:blip r:embed="rId6">
            <a:alphaModFix/>
          </a:blip>
          <a:stretch>
            <a:fillRect/>
          </a:stretch>
        </p:blipFill>
        <p:spPr>
          <a:xfrm>
            <a:off x="4235749" y="3682969"/>
            <a:ext cx="4216365" cy="2824555"/>
          </a:xfrm>
          <a:prstGeom prst="rect">
            <a:avLst/>
          </a:prstGeom>
          <a:noFill/>
          <a:ln>
            <a:noFill/>
          </a:ln>
        </p:spPr>
      </p:pic>
      <p:pic>
        <p:nvPicPr>
          <p:cNvPr id="436" name="Google Shape;436;g31b78a24070_0_109"/>
          <p:cNvPicPr preferRelativeResize="0"/>
          <p:nvPr/>
        </p:nvPicPr>
        <p:blipFill>
          <a:blip r:embed="rId7">
            <a:alphaModFix/>
          </a:blip>
          <a:stretch>
            <a:fillRect/>
          </a:stretch>
        </p:blipFill>
        <p:spPr>
          <a:xfrm>
            <a:off x="8384651" y="3989725"/>
            <a:ext cx="3533699" cy="2372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31b78a24070_0_22"/>
          <p:cNvSpPr>
            <a:spLocks noGrp="1"/>
          </p:cNvSpPr>
          <p:nvPr>
            <p:ph type="tbl" idx="2"/>
          </p:nvPr>
        </p:nvSpPr>
        <p:spPr>
          <a:xfrm>
            <a:off x="434125" y="1324000"/>
            <a:ext cx="6652500" cy="2818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350">
                <a:solidFill>
                  <a:srgbClr val="393939"/>
                </a:solidFill>
                <a:highlight>
                  <a:srgbClr val="FFFFFF"/>
                </a:highlight>
                <a:latin typeface="Arial"/>
                <a:ea typeface="Arial"/>
                <a:cs typeface="Arial"/>
                <a:sym typeface="Arial"/>
              </a:rPr>
              <a:t>The Feedback and Input Survey Suite is a set of four surveys for school teams to learn about how </a:t>
            </a:r>
            <a:r>
              <a:rPr lang="en-US" sz="2350" b="1">
                <a:solidFill>
                  <a:srgbClr val="393939"/>
                </a:solidFill>
                <a:highlight>
                  <a:srgbClr val="FFFFFF"/>
                </a:highlight>
                <a:latin typeface="Arial"/>
                <a:ea typeface="Arial"/>
                <a:cs typeface="Arial"/>
                <a:sym typeface="Arial"/>
              </a:rPr>
              <a:t>students, school personnel</a:t>
            </a:r>
            <a:r>
              <a:rPr lang="en-US" sz="2350">
                <a:solidFill>
                  <a:srgbClr val="393939"/>
                </a:solidFill>
                <a:highlight>
                  <a:srgbClr val="FFFFFF"/>
                </a:highlight>
                <a:latin typeface="Arial"/>
                <a:ea typeface="Arial"/>
                <a:cs typeface="Arial"/>
                <a:sym typeface="Arial"/>
              </a:rPr>
              <a:t>, and </a:t>
            </a:r>
            <a:r>
              <a:rPr lang="en-US" sz="2350" b="1">
                <a:solidFill>
                  <a:srgbClr val="393939"/>
                </a:solidFill>
                <a:highlight>
                  <a:srgbClr val="FFFFFF"/>
                </a:highlight>
                <a:latin typeface="Arial"/>
                <a:ea typeface="Arial"/>
                <a:cs typeface="Arial"/>
                <a:sym typeface="Arial"/>
              </a:rPr>
              <a:t>family members</a:t>
            </a:r>
            <a:r>
              <a:rPr lang="en-US" sz="2350">
                <a:solidFill>
                  <a:srgbClr val="393939"/>
                </a:solidFill>
                <a:highlight>
                  <a:srgbClr val="FFFFFF"/>
                </a:highlight>
                <a:latin typeface="Arial"/>
                <a:ea typeface="Arial"/>
                <a:cs typeface="Arial"/>
                <a:sym typeface="Arial"/>
              </a:rPr>
              <a:t> are experiencing the school’s behavior support systems and obtain detailed feedback for increasing the effectiveness, efficiency, equity, and sustainability of those systems.</a:t>
            </a:r>
            <a:endParaRPr sz="2350">
              <a:solidFill>
                <a:srgbClr val="393939"/>
              </a:solidFill>
              <a:highlight>
                <a:srgbClr val="FFFFFF"/>
              </a:highlight>
              <a:latin typeface="Arial"/>
              <a:ea typeface="Arial"/>
              <a:cs typeface="Arial"/>
              <a:sym typeface="Arial"/>
            </a:endParaRPr>
          </a:p>
          <a:p>
            <a:pPr marL="0" lvl="0" indent="0" algn="l" rtl="0">
              <a:spcBef>
                <a:spcPts val="0"/>
              </a:spcBef>
              <a:spcAft>
                <a:spcPts val="0"/>
              </a:spcAft>
              <a:buNone/>
            </a:pPr>
            <a:endParaRPr sz="2350">
              <a:solidFill>
                <a:srgbClr val="393939"/>
              </a:solidFill>
              <a:highlight>
                <a:srgbClr val="FFFFFF"/>
              </a:highlight>
              <a:latin typeface="Arial"/>
              <a:ea typeface="Arial"/>
              <a:cs typeface="Arial"/>
              <a:sym typeface="Arial"/>
            </a:endParaRPr>
          </a:p>
          <a:p>
            <a:pPr marL="0" lvl="0" indent="0" algn="l" rtl="0">
              <a:spcBef>
                <a:spcPts val="0"/>
              </a:spcBef>
              <a:spcAft>
                <a:spcPts val="0"/>
              </a:spcAft>
              <a:buNone/>
            </a:pPr>
            <a:r>
              <a:rPr lang="en-US" sz="2350">
                <a:solidFill>
                  <a:srgbClr val="393939"/>
                </a:solidFill>
                <a:highlight>
                  <a:srgbClr val="FFFFFF"/>
                </a:highlight>
                <a:latin typeface="Arial"/>
                <a:ea typeface="Arial"/>
                <a:cs typeface="Arial"/>
                <a:sym typeface="Arial"/>
              </a:rPr>
              <a:t>The FIS includes open and closed ended questions and all surveys may be sent in English or Spanish. </a:t>
            </a:r>
            <a:endParaRPr sz="2350">
              <a:solidFill>
                <a:srgbClr val="393939"/>
              </a:solidFill>
              <a:highlight>
                <a:srgbClr val="FFFFFF"/>
              </a:highlight>
              <a:latin typeface="Arial"/>
              <a:ea typeface="Arial"/>
              <a:cs typeface="Arial"/>
              <a:sym typeface="Arial"/>
            </a:endParaRPr>
          </a:p>
          <a:p>
            <a:pPr marL="0" lvl="0" indent="0" algn="l" rtl="0">
              <a:spcBef>
                <a:spcPts val="0"/>
              </a:spcBef>
              <a:spcAft>
                <a:spcPts val="0"/>
              </a:spcAft>
              <a:buNone/>
            </a:pPr>
            <a:endParaRPr sz="2350">
              <a:solidFill>
                <a:srgbClr val="393939"/>
              </a:solidFill>
              <a:highlight>
                <a:srgbClr val="FFFFFF"/>
              </a:highlight>
              <a:latin typeface="Arial"/>
              <a:ea typeface="Arial"/>
              <a:cs typeface="Arial"/>
              <a:sym typeface="Arial"/>
            </a:endParaRPr>
          </a:p>
        </p:txBody>
      </p:sp>
      <p:sp>
        <p:nvSpPr>
          <p:cNvPr id="443" name="Google Shape;443;g31b78a24070_0_22"/>
          <p:cNvSpPr txBox="1">
            <a:spLocks noGrp="1"/>
          </p:cNvSpPr>
          <p:nvPr>
            <p:ph type="title"/>
          </p:nvPr>
        </p:nvSpPr>
        <p:spPr>
          <a:xfrm>
            <a:off x="612648" y="575890"/>
            <a:ext cx="10972800" cy="117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Surveys: Feedback and Input Surveys</a:t>
            </a:r>
            <a:endParaRPr/>
          </a:p>
        </p:txBody>
      </p:sp>
      <p:sp>
        <p:nvSpPr>
          <p:cNvPr id="444" name="Google Shape;444;g31b78a24070_0_22"/>
          <p:cNvSpPr txBox="1">
            <a:spLocks noGrp="1"/>
          </p:cNvSpPr>
          <p:nvPr>
            <p:ph type="sldNum" idx="12"/>
          </p:nvPr>
        </p:nvSpPr>
        <p:spPr>
          <a:xfrm>
            <a:off x="8940800" y="6259521"/>
            <a:ext cx="2743200" cy="338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18</a:t>
            </a:fld>
            <a:endParaRPr/>
          </a:p>
        </p:txBody>
      </p:sp>
      <p:pic>
        <p:nvPicPr>
          <p:cNvPr id="445" name="Google Shape;445;g31b78a24070_0_22"/>
          <p:cNvPicPr preferRelativeResize="0"/>
          <p:nvPr/>
        </p:nvPicPr>
        <p:blipFill>
          <a:blip r:embed="rId3">
            <a:alphaModFix/>
          </a:blip>
          <a:stretch>
            <a:fillRect/>
          </a:stretch>
        </p:blipFill>
        <p:spPr>
          <a:xfrm>
            <a:off x="8037584" y="224550"/>
            <a:ext cx="3051034" cy="3985799"/>
          </a:xfrm>
          <a:prstGeom prst="rect">
            <a:avLst/>
          </a:prstGeom>
          <a:noFill/>
          <a:ln>
            <a:noFill/>
          </a:ln>
        </p:spPr>
      </p:pic>
      <p:sp>
        <p:nvSpPr>
          <p:cNvPr id="446" name="Google Shape;446;g31b78a24070_0_22"/>
          <p:cNvSpPr txBox="1"/>
          <p:nvPr/>
        </p:nvSpPr>
        <p:spPr>
          <a:xfrm>
            <a:off x="7692900" y="4351438"/>
            <a:ext cx="3889500" cy="17670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accent6"/>
              </a:buClr>
              <a:buSzPts val="1100"/>
              <a:buFont typeface="Arial"/>
              <a:buNone/>
            </a:pPr>
            <a:r>
              <a:rPr lang="en-US" sz="2200">
                <a:solidFill>
                  <a:srgbClr val="393939"/>
                </a:solidFill>
                <a:highlight>
                  <a:schemeClr val="lt1"/>
                </a:highlight>
              </a:rPr>
              <a:t>This can be sent out and reviewed electronically through PBIS Assessments.  We can set you up with a free account if desired. </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31b78a24070_0_96"/>
          <p:cNvSpPr txBox="1">
            <a:spLocks noGrp="1"/>
          </p:cNvSpPr>
          <p:nvPr>
            <p:ph type="title"/>
          </p:nvPr>
        </p:nvSpPr>
        <p:spPr>
          <a:xfrm>
            <a:off x="457198" y="-10"/>
            <a:ext cx="10972800" cy="117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accent6"/>
              </a:buClr>
              <a:buSzPts val="1100"/>
              <a:buFont typeface="Arial"/>
              <a:buNone/>
            </a:pPr>
            <a:r>
              <a:rPr lang="en-US"/>
              <a:t>Surveys: Feedback and Input Survey Reports</a:t>
            </a:r>
            <a:endParaRPr/>
          </a:p>
        </p:txBody>
      </p:sp>
      <p:sp>
        <p:nvSpPr>
          <p:cNvPr id="453" name="Google Shape;453;g31b78a24070_0_96"/>
          <p:cNvSpPr txBox="1">
            <a:spLocks noGrp="1"/>
          </p:cNvSpPr>
          <p:nvPr>
            <p:ph type="sldNum" idx="12"/>
          </p:nvPr>
        </p:nvSpPr>
        <p:spPr>
          <a:xfrm>
            <a:off x="8940800" y="6259521"/>
            <a:ext cx="2743200" cy="338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19</a:t>
            </a:fld>
            <a:endParaRPr/>
          </a:p>
        </p:txBody>
      </p:sp>
      <p:pic>
        <p:nvPicPr>
          <p:cNvPr id="454" name="Google Shape;454;g31b78a24070_0_96"/>
          <p:cNvPicPr preferRelativeResize="0"/>
          <p:nvPr/>
        </p:nvPicPr>
        <p:blipFill>
          <a:blip r:embed="rId3">
            <a:alphaModFix/>
          </a:blip>
          <a:stretch>
            <a:fillRect/>
          </a:stretch>
        </p:blipFill>
        <p:spPr>
          <a:xfrm>
            <a:off x="8074450" y="1170301"/>
            <a:ext cx="3884400" cy="3685426"/>
          </a:xfrm>
          <a:prstGeom prst="rect">
            <a:avLst/>
          </a:prstGeom>
          <a:noFill/>
          <a:ln>
            <a:noFill/>
          </a:ln>
        </p:spPr>
      </p:pic>
      <p:pic>
        <p:nvPicPr>
          <p:cNvPr id="455" name="Google Shape;455;g31b78a24070_0_96"/>
          <p:cNvPicPr preferRelativeResize="0"/>
          <p:nvPr/>
        </p:nvPicPr>
        <p:blipFill>
          <a:blip r:embed="rId4">
            <a:alphaModFix/>
          </a:blip>
          <a:stretch>
            <a:fillRect/>
          </a:stretch>
        </p:blipFill>
        <p:spPr>
          <a:xfrm>
            <a:off x="457199" y="654150"/>
            <a:ext cx="5402654" cy="2986275"/>
          </a:xfrm>
          <a:prstGeom prst="rect">
            <a:avLst/>
          </a:prstGeom>
          <a:noFill/>
          <a:ln>
            <a:noFill/>
          </a:ln>
        </p:spPr>
      </p:pic>
      <p:pic>
        <p:nvPicPr>
          <p:cNvPr id="456" name="Google Shape;456;g31b78a24070_0_96"/>
          <p:cNvPicPr preferRelativeResize="0"/>
          <p:nvPr/>
        </p:nvPicPr>
        <p:blipFill>
          <a:blip r:embed="rId5">
            <a:alphaModFix/>
          </a:blip>
          <a:stretch>
            <a:fillRect/>
          </a:stretch>
        </p:blipFill>
        <p:spPr>
          <a:xfrm>
            <a:off x="363473" y="3874038"/>
            <a:ext cx="3884400" cy="2899287"/>
          </a:xfrm>
          <a:prstGeom prst="rect">
            <a:avLst/>
          </a:prstGeom>
          <a:noFill/>
          <a:ln>
            <a:noFill/>
          </a:ln>
        </p:spPr>
      </p:pic>
      <p:pic>
        <p:nvPicPr>
          <p:cNvPr id="457" name="Google Shape;457;g31b78a24070_0_96"/>
          <p:cNvPicPr preferRelativeResize="0"/>
          <p:nvPr/>
        </p:nvPicPr>
        <p:blipFill>
          <a:blip r:embed="rId6">
            <a:alphaModFix/>
          </a:blip>
          <a:stretch>
            <a:fillRect/>
          </a:stretch>
        </p:blipFill>
        <p:spPr>
          <a:xfrm>
            <a:off x="4715338" y="2912500"/>
            <a:ext cx="3620541" cy="3685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g2d50f45a48e_0_27"/>
          <p:cNvSpPr/>
          <p:nvPr/>
        </p:nvSpPr>
        <p:spPr>
          <a:xfrm>
            <a:off x="0" y="0"/>
            <a:ext cx="12192000" cy="5628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g2d50f45a48e_0_27"/>
          <p:cNvSpPr txBox="1">
            <a:spLocks noGrp="1"/>
          </p:cNvSpPr>
          <p:nvPr>
            <p:ph type="ctrTitle"/>
          </p:nvPr>
        </p:nvSpPr>
        <p:spPr>
          <a:xfrm>
            <a:off x="4056487" y="2267477"/>
            <a:ext cx="7184700" cy="33615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3400"/>
              <a:buFont typeface="Trebuchet MS"/>
              <a:buNone/>
            </a:pPr>
            <a:r>
              <a:rPr lang="en-US"/>
              <a:t>December</a:t>
            </a:r>
            <a:endParaRPr/>
          </a:p>
          <a:p>
            <a:pPr marL="0" lvl="0" indent="0" algn="r" rtl="0">
              <a:lnSpc>
                <a:spcPct val="90000"/>
              </a:lnSpc>
              <a:spcBef>
                <a:spcPts val="0"/>
              </a:spcBef>
              <a:spcAft>
                <a:spcPts val="0"/>
              </a:spcAft>
              <a:buClr>
                <a:schemeClr val="accent1"/>
              </a:buClr>
              <a:buSzPts val="3400"/>
              <a:buFont typeface="Trebuchet MS"/>
              <a:buNone/>
            </a:pPr>
            <a:r>
              <a:rPr lang="en-US"/>
              <a:t>Year 1 Team Lead</a:t>
            </a:r>
            <a:endParaRPr/>
          </a:p>
          <a:p>
            <a:pPr marL="0" lvl="0" indent="0" algn="r" rtl="0">
              <a:lnSpc>
                <a:spcPct val="90000"/>
              </a:lnSpc>
              <a:spcBef>
                <a:spcPts val="0"/>
              </a:spcBef>
              <a:spcAft>
                <a:spcPts val="0"/>
              </a:spcAft>
              <a:buClr>
                <a:schemeClr val="accent1"/>
              </a:buClr>
              <a:buSzPts val="3400"/>
              <a:buFont typeface="Trebuchet MS"/>
              <a:buNone/>
            </a:pPr>
            <a:r>
              <a:rPr lang="en-US"/>
              <a:t>Cohort Meeting</a:t>
            </a:r>
            <a:endParaRPr/>
          </a:p>
        </p:txBody>
      </p:sp>
      <p:sp>
        <p:nvSpPr>
          <p:cNvPr id="162" name="Google Shape;162;g2d50f45a48e_0_27"/>
          <p:cNvSpPr txBox="1">
            <a:spLocks noGrp="1"/>
          </p:cNvSpPr>
          <p:nvPr>
            <p:ph type="body" idx="1"/>
          </p:nvPr>
        </p:nvSpPr>
        <p:spPr>
          <a:xfrm>
            <a:off x="655899" y="6075982"/>
            <a:ext cx="4599900" cy="4443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400"/>
              <a:buNone/>
            </a:pPr>
            <a:r>
              <a:rPr lang="en-US" b="1"/>
              <a:t>Presenter: </a:t>
            </a:r>
            <a:endParaRPr b="1"/>
          </a:p>
        </p:txBody>
      </p:sp>
      <p:pic>
        <p:nvPicPr>
          <p:cNvPr id="163" name="Google Shape;163;g2d50f45a48e_0_27"/>
          <p:cNvPicPr preferRelativeResize="0"/>
          <p:nvPr/>
        </p:nvPicPr>
        <p:blipFill rotWithShape="1">
          <a:blip r:embed="rId3">
            <a:alphaModFix/>
          </a:blip>
          <a:srcRect/>
          <a:stretch/>
        </p:blipFill>
        <p:spPr>
          <a:xfrm>
            <a:off x="655899" y="770669"/>
            <a:ext cx="2417500" cy="1118709"/>
          </a:xfrm>
          <a:prstGeom prst="rect">
            <a:avLst/>
          </a:prstGeom>
          <a:noFill/>
          <a:ln>
            <a:noFill/>
          </a:ln>
        </p:spPr>
      </p:pic>
      <p:pic>
        <p:nvPicPr>
          <p:cNvPr id="164" name="Google Shape;164;g2d50f45a48e_0_27"/>
          <p:cNvPicPr preferRelativeResize="0"/>
          <p:nvPr/>
        </p:nvPicPr>
        <p:blipFill rotWithShape="1">
          <a:blip r:embed="rId4">
            <a:alphaModFix/>
          </a:blip>
          <a:srcRect/>
          <a:stretch/>
        </p:blipFill>
        <p:spPr>
          <a:xfrm>
            <a:off x="7999134" y="6108175"/>
            <a:ext cx="1682985" cy="412159"/>
          </a:xfrm>
          <a:prstGeom prst="rect">
            <a:avLst/>
          </a:prstGeom>
          <a:noFill/>
          <a:ln>
            <a:noFill/>
          </a:ln>
        </p:spPr>
      </p:pic>
      <p:pic>
        <p:nvPicPr>
          <p:cNvPr id="165" name="Google Shape;165;g2d50f45a48e_0_27"/>
          <p:cNvPicPr preferRelativeResize="0"/>
          <p:nvPr/>
        </p:nvPicPr>
        <p:blipFill rotWithShape="1">
          <a:blip r:embed="rId5">
            <a:alphaModFix/>
          </a:blip>
          <a:srcRect/>
          <a:stretch/>
        </p:blipFill>
        <p:spPr>
          <a:xfrm>
            <a:off x="10234486" y="5903672"/>
            <a:ext cx="1165235" cy="695383"/>
          </a:xfrm>
          <a:prstGeom prst="rect">
            <a:avLst/>
          </a:prstGeom>
          <a:noFill/>
          <a:ln>
            <a:noFill/>
          </a:ln>
        </p:spPr>
      </p:pic>
      <p:pic>
        <p:nvPicPr>
          <p:cNvPr id="166" name="Google Shape;166;g2d50f45a48e_0_27"/>
          <p:cNvPicPr preferRelativeResize="0"/>
          <p:nvPr/>
        </p:nvPicPr>
        <p:blipFill rotWithShape="1">
          <a:blip r:embed="rId6">
            <a:alphaModFix/>
          </a:blip>
          <a:srcRect/>
          <a:stretch/>
        </p:blipFill>
        <p:spPr>
          <a:xfrm>
            <a:off x="6164432" y="5952760"/>
            <a:ext cx="1270458" cy="623466"/>
          </a:xfrm>
          <a:prstGeom prst="rect">
            <a:avLst/>
          </a:prstGeom>
          <a:noFill/>
          <a:ln>
            <a:noFill/>
          </a:ln>
        </p:spPr>
      </p:pic>
      <p:pic>
        <p:nvPicPr>
          <p:cNvPr id="167" name="Google Shape;167;g2d50f45a48e_0_27"/>
          <p:cNvPicPr preferRelativeResize="0"/>
          <p:nvPr/>
        </p:nvPicPr>
        <p:blipFill rotWithShape="1">
          <a:blip r:embed="rId7">
            <a:alphaModFix/>
          </a:blip>
          <a:srcRect/>
          <a:stretch/>
        </p:blipFill>
        <p:spPr>
          <a:xfrm>
            <a:off x="7329632" y="3751699"/>
            <a:ext cx="698631" cy="392981"/>
          </a:xfrm>
          <a:prstGeom prst="rect">
            <a:avLst/>
          </a:prstGeom>
          <a:noFill/>
          <a:ln>
            <a:noFill/>
          </a:ln>
        </p:spPr>
      </p:pic>
      <p:pic>
        <p:nvPicPr>
          <p:cNvPr id="168" name="Google Shape;168;g2d50f45a48e_0_27"/>
          <p:cNvPicPr preferRelativeResize="0"/>
          <p:nvPr/>
        </p:nvPicPr>
        <p:blipFill>
          <a:blip r:embed="rId8">
            <a:alphaModFix/>
          </a:blip>
          <a:stretch>
            <a:fillRect/>
          </a:stretch>
        </p:blipFill>
        <p:spPr>
          <a:xfrm>
            <a:off x="3439063" y="1212850"/>
            <a:ext cx="3524891" cy="3579625"/>
          </a:xfrm>
          <a:prstGeom prst="rect">
            <a:avLst/>
          </a:prstGeom>
          <a:noFill/>
          <a:ln>
            <a:noFill/>
          </a:ln>
        </p:spPr>
      </p:pic>
      <p:sp>
        <p:nvSpPr>
          <p:cNvPr id="169" name="Google Shape;169;g2d50f45a48e_0_27"/>
          <p:cNvSpPr txBox="1"/>
          <p:nvPr/>
        </p:nvSpPr>
        <p:spPr>
          <a:xfrm>
            <a:off x="655900" y="2267475"/>
            <a:ext cx="2715900" cy="18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chemeClr val="lt1"/>
                </a:solidFill>
              </a:rPr>
              <a:t>Please sign in with our attendance form</a:t>
            </a:r>
            <a:endParaRPr sz="3000" b="1">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316d112dad8_0_7"/>
          <p:cNvSpPr>
            <a:spLocks noGrp="1"/>
          </p:cNvSpPr>
          <p:nvPr>
            <p:ph type="tbl" idx="2"/>
          </p:nvPr>
        </p:nvSpPr>
        <p:spPr>
          <a:xfrm>
            <a:off x="457200" y="1310250"/>
            <a:ext cx="10972800" cy="1244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300">
                <a:solidFill>
                  <a:srgbClr val="474747"/>
                </a:solidFill>
                <a:latin typeface="Roboto"/>
                <a:ea typeface="Roboto"/>
                <a:cs typeface="Roboto"/>
                <a:sym typeface="Roboto"/>
              </a:rPr>
              <a:t>A focus group is </a:t>
            </a:r>
            <a:r>
              <a:rPr lang="en-US" sz="2300">
                <a:solidFill>
                  <a:srgbClr val="040C28"/>
                </a:solidFill>
                <a:latin typeface="Roboto"/>
                <a:ea typeface="Roboto"/>
                <a:cs typeface="Roboto"/>
                <a:sym typeface="Roboto"/>
              </a:rPr>
              <a:t>a way to collect data in which a group of participants gathers to share knowledge, voices, opinions, beliefs, and attitudes about a specific topic or concept</a:t>
            </a:r>
            <a:r>
              <a:rPr lang="en-US" sz="2300">
                <a:solidFill>
                  <a:srgbClr val="474747"/>
                </a:solidFill>
                <a:latin typeface="Roboto"/>
                <a:ea typeface="Roboto"/>
                <a:cs typeface="Roboto"/>
                <a:sym typeface="Roboto"/>
              </a:rPr>
              <a:t>. Focus groups can help schools learn rich details of students' experiences.</a:t>
            </a:r>
            <a:endParaRPr sz="3100"/>
          </a:p>
        </p:txBody>
      </p:sp>
      <p:sp>
        <p:nvSpPr>
          <p:cNvPr id="464" name="Google Shape;464;g316d112dad8_0_7"/>
          <p:cNvSpPr txBox="1">
            <a:spLocks noGrp="1"/>
          </p:cNvSpPr>
          <p:nvPr>
            <p:ph type="title"/>
          </p:nvPr>
        </p:nvSpPr>
        <p:spPr>
          <a:xfrm>
            <a:off x="612650" y="575895"/>
            <a:ext cx="10972800" cy="595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Focus Groups</a:t>
            </a:r>
            <a:endParaRPr/>
          </a:p>
        </p:txBody>
      </p:sp>
      <p:sp>
        <p:nvSpPr>
          <p:cNvPr id="465" name="Google Shape;465;g316d112dad8_0_7"/>
          <p:cNvSpPr txBox="1">
            <a:spLocks noGrp="1"/>
          </p:cNvSpPr>
          <p:nvPr>
            <p:ph type="sldNum" idx="12"/>
          </p:nvPr>
        </p:nvSpPr>
        <p:spPr>
          <a:xfrm>
            <a:off x="8940800" y="6259521"/>
            <a:ext cx="2743200" cy="338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20</a:t>
            </a:fld>
            <a:endParaRPr/>
          </a:p>
        </p:txBody>
      </p:sp>
      <p:sp>
        <p:nvSpPr>
          <p:cNvPr id="466" name="Google Shape;466;g316d112dad8_0_7"/>
          <p:cNvSpPr txBox="1"/>
          <p:nvPr/>
        </p:nvSpPr>
        <p:spPr>
          <a:xfrm>
            <a:off x="213925" y="2554950"/>
            <a:ext cx="8337300" cy="9237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575959"/>
              </a:buClr>
              <a:buSzPts val="1350"/>
              <a:buNone/>
            </a:pPr>
            <a:r>
              <a:rPr lang="en-US" sz="1350" b="1" i="1">
                <a:solidFill>
                  <a:srgbClr val="575959"/>
                </a:solidFill>
                <a:highlight>
                  <a:srgbClr val="FFFFFF"/>
                </a:highlight>
              </a:rPr>
              <a:t>Structured</a:t>
            </a:r>
            <a:r>
              <a:rPr lang="en-US" sz="1350">
                <a:solidFill>
                  <a:srgbClr val="575959"/>
                </a:solidFill>
                <a:highlight>
                  <a:srgbClr val="FFFFFF"/>
                </a:highlight>
              </a:rPr>
              <a:t> focus groups ask specific questions to help you better understand a specific topic such as the findings from an earlier quantitative analysis. In a structured interview, the interviewer has prepared specific open-ended questions and will ask follow-up questions as needed.</a:t>
            </a:r>
            <a:br>
              <a:rPr lang="en-US" sz="1350">
                <a:solidFill>
                  <a:srgbClr val="575959"/>
                </a:solidFill>
                <a:highlight>
                  <a:srgbClr val="FFFFFF"/>
                </a:highlight>
              </a:rPr>
            </a:br>
            <a:endParaRPr sz="1350">
              <a:solidFill>
                <a:srgbClr val="575959"/>
              </a:solidFill>
              <a:highlight>
                <a:srgbClr val="FFFFFF"/>
              </a:highlight>
            </a:endParaRPr>
          </a:p>
          <a:p>
            <a:pPr marL="457200" lvl="0" indent="-228600" algn="l" rtl="0">
              <a:lnSpc>
                <a:spcPct val="115000"/>
              </a:lnSpc>
              <a:spcBef>
                <a:spcPts val="0"/>
              </a:spcBef>
              <a:spcAft>
                <a:spcPts val="0"/>
              </a:spcAft>
              <a:buClr>
                <a:srgbClr val="575959"/>
              </a:buClr>
              <a:buSzPts val="1350"/>
              <a:buNone/>
            </a:pPr>
            <a:r>
              <a:rPr lang="en-US" sz="1350" b="1" i="1">
                <a:solidFill>
                  <a:srgbClr val="575959"/>
                </a:solidFill>
                <a:highlight>
                  <a:srgbClr val="FFFFFF"/>
                </a:highlight>
              </a:rPr>
              <a:t>Unstructured</a:t>
            </a:r>
            <a:r>
              <a:rPr lang="en-US" sz="1350">
                <a:solidFill>
                  <a:srgbClr val="575959"/>
                </a:solidFill>
                <a:highlight>
                  <a:srgbClr val="FFFFFF"/>
                </a:highlight>
              </a:rPr>
              <a:t> focus groups will also lead you to understand your data but in a way that is much more like a natural conversation. In an unstructured interview, the questions are open-ended, but the interviewer strives to create a flow of natural conversation and uses follow up questions to further understand the participants’ experiences.</a:t>
            </a:r>
            <a:endParaRPr sz="1350">
              <a:solidFill>
                <a:srgbClr val="575959"/>
              </a:solidFill>
              <a:highlight>
                <a:srgbClr val="FFFFFF"/>
              </a:highlight>
            </a:endParaRPr>
          </a:p>
          <a:p>
            <a:pPr marL="457200" lvl="0" indent="-228600" algn="l" rtl="0">
              <a:lnSpc>
                <a:spcPct val="115000"/>
              </a:lnSpc>
              <a:spcBef>
                <a:spcPts val="0"/>
              </a:spcBef>
              <a:spcAft>
                <a:spcPts val="0"/>
              </a:spcAft>
              <a:buClr>
                <a:srgbClr val="575959"/>
              </a:buClr>
              <a:buSzPts val="1350"/>
              <a:buNone/>
            </a:pPr>
            <a:endParaRPr sz="1350">
              <a:solidFill>
                <a:srgbClr val="575959"/>
              </a:solidFill>
              <a:highlight>
                <a:srgbClr val="FFFFFF"/>
              </a:highlight>
            </a:endParaRPr>
          </a:p>
          <a:p>
            <a:pPr marL="457200" lvl="0" indent="-228600" algn="l" rtl="0">
              <a:lnSpc>
                <a:spcPct val="115000"/>
              </a:lnSpc>
              <a:spcBef>
                <a:spcPts val="0"/>
              </a:spcBef>
              <a:spcAft>
                <a:spcPts val="0"/>
              </a:spcAft>
              <a:buClr>
                <a:srgbClr val="575959"/>
              </a:buClr>
              <a:buSzPts val="1750"/>
              <a:buNone/>
            </a:pPr>
            <a:r>
              <a:rPr lang="en-US" sz="1600">
                <a:solidFill>
                  <a:srgbClr val="575959"/>
                </a:solidFill>
                <a:highlight>
                  <a:srgbClr val="FFFFFF"/>
                </a:highlight>
              </a:rPr>
              <a:t>Whether you take a structured or unstructured approach, make sure to plan a script so that it is easy to take notes and keep the conversation on track. A script also improves the likelihood that you will get relevant and beneficial information and ensures similar experiences if you conduct multiple interviews or focus groups.</a:t>
            </a:r>
            <a:endParaRPr sz="1750">
              <a:solidFill>
                <a:srgbClr val="575959"/>
              </a:solidFill>
              <a:highlight>
                <a:srgbClr val="FFFFFF"/>
              </a:highlight>
            </a:endParaRPr>
          </a:p>
          <a:p>
            <a:pPr marL="0" lvl="0" indent="0" algn="l" rtl="0">
              <a:spcBef>
                <a:spcPts val="0"/>
              </a:spcBef>
              <a:spcAft>
                <a:spcPts val="0"/>
              </a:spcAft>
              <a:buNone/>
            </a:pPr>
            <a:endParaRPr/>
          </a:p>
        </p:txBody>
      </p:sp>
      <p:pic>
        <p:nvPicPr>
          <p:cNvPr id="467" name="Google Shape;467;g316d112dad8_0_7"/>
          <p:cNvPicPr preferRelativeResize="0"/>
          <p:nvPr/>
        </p:nvPicPr>
        <p:blipFill>
          <a:blip r:embed="rId3">
            <a:alphaModFix/>
          </a:blip>
          <a:stretch>
            <a:fillRect/>
          </a:stretch>
        </p:blipFill>
        <p:spPr>
          <a:xfrm>
            <a:off x="8652175" y="3195350"/>
            <a:ext cx="3175424" cy="2116949"/>
          </a:xfrm>
          <a:prstGeom prst="rect">
            <a:avLst/>
          </a:prstGeom>
          <a:noFill/>
          <a:ln>
            <a:noFill/>
          </a:ln>
        </p:spPr>
      </p:pic>
      <p:sp>
        <p:nvSpPr>
          <p:cNvPr id="468" name="Google Shape;468;g316d112dad8_0_7"/>
          <p:cNvSpPr txBox="1"/>
          <p:nvPr/>
        </p:nvSpPr>
        <p:spPr>
          <a:xfrm>
            <a:off x="2628900" y="6259525"/>
            <a:ext cx="8148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The Learning Accelerator https://practices.learningaccelerator.org/strategies/how-to-run-a-focus-group</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F3481B-2D11-A0E8-429F-84E9374216CD}"/>
              </a:ext>
            </a:extLst>
          </p:cNvPr>
          <p:cNvSpPr>
            <a:spLocks noGrp="1"/>
          </p:cNvSpPr>
          <p:nvPr>
            <p:ph type="title"/>
          </p:nvPr>
        </p:nvSpPr>
        <p:spPr/>
        <p:txBody>
          <a:bodyPr/>
          <a:lstStyle/>
          <a:p>
            <a:r>
              <a:rPr lang="en-US" b="0" i="0" u="none" strike="noStrike" dirty="0">
                <a:solidFill>
                  <a:srgbClr val="333333"/>
                </a:solidFill>
                <a:effectLst/>
                <a:highlight>
                  <a:srgbClr val="FFFFFF"/>
                </a:highlight>
                <a:latin typeface="Arial" panose="020B0604020202020204" pitchFamily="34" charset="0"/>
              </a:rPr>
              <a:t>What is the value of completing focus groups with families? </a:t>
            </a:r>
            <a:br>
              <a:rPr lang="en-US" b="0" i="0" u="none" strike="noStrike" dirty="0">
                <a:solidFill>
                  <a:srgbClr val="333333"/>
                </a:solidFill>
                <a:effectLst/>
                <a:highlight>
                  <a:srgbClr val="FFFFFF"/>
                </a:highlight>
                <a:latin typeface="Arial" panose="020B0604020202020204" pitchFamily="34" charset="0"/>
              </a:rPr>
            </a:br>
            <a:r>
              <a:rPr lang="en-US" b="0" i="0" u="none" strike="noStrike" dirty="0">
                <a:solidFill>
                  <a:srgbClr val="333333"/>
                </a:solidFill>
                <a:effectLst/>
                <a:highlight>
                  <a:srgbClr val="FFFFFF"/>
                </a:highlight>
                <a:latin typeface="Arial" panose="020B0604020202020204" pitchFamily="34" charset="0"/>
              </a:rPr>
              <a:t>What can we learn from focus group results?</a:t>
            </a:r>
            <a:endParaRPr lang="en-US" sz="4000" dirty="0"/>
          </a:p>
        </p:txBody>
      </p:sp>
      <p:sp>
        <p:nvSpPr>
          <p:cNvPr id="4" name="Slide Number Placeholder 3">
            <a:extLst>
              <a:ext uri="{FF2B5EF4-FFF2-40B4-BE49-F238E27FC236}">
                <a16:creationId xmlns:a16="http://schemas.microsoft.com/office/drawing/2014/main" id="{7120B44A-D779-3911-D2AB-D3D26CB4D3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6" name="Online Media 5" title="PBIS Forum 2019 Interview: Therese Sandomierski">
            <a:hlinkClick r:id="" action="ppaction://media"/>
            <a:extLst>
              <a:ext uri="{FF2B5EF4-FFF2-40B4-BE49-F238E27FC236}">
                <a16:creationId xmlns:a16="http://schemas.microsoft.com/office/drawing/2014/main" id="{C6D82758-40E0-61E3-8F3B-9505932FD18E}"/>
              </a:ext>
            </a:extLst>
          </p:cNvPr>
          <p:cNvPicPr>
            <a:picLocks noRot="1" noChangeAspect="1"/>
          </p:cNvPicPr>
          <p:nvPr>
            <a:videoFile r:link="rId1"/>
          </p:nvPr>
        </p:nvPicPr>
        <p:blipFill>
          <a:blip r:embed="rId3"/>
          <a:stretch>
            <a:fillRect/>
          </a:stretch>
        </p:blipFill>
        <p:spPr>
          <a:xfrm>
            <a:off x="2013744" y="1906711"/>
            <a:ext cx="8164512" cy="4612960"/>
          </a:xfrm>
          <a:prstGeom prst="rect">
            <a:avLst/>
          </a:prstGeom>
        </p:spPr>
      </p:pic>
    </p:spTree>
    <p:extLst>
      <p:ext uri="{BB962C8B-B14F-4D97-AF65-F5344CB8AC3E}">
        <p14:creationId xmlns:p14="http://schemas.microsoft.com/office/powerpoint/2010/main" val="300875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316d112dad8_0_14"/>
          <p:cNvSpPr>
            <a:spLocks noGrp="1"/>
          </p:cNvSpPr>
          <p:nvPr>
            <p:ph type="tbl" idx="2"/>
          </p:nvPr>
        </p:nvSpPr>
        <p:spPr>
          <a:xfrm>
            <a:off x="1086550" y="1186575"/>
            <a:ext cx="9826500" cy="3985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100"/>
              <a:t>Empathy interviews usually are one-on-one conversations that use open-ended questions to elicit stories about specific experiences that help uncover unacknowledged needs. A protocol allows the interviewer to probe more deeply into stories than a more traditional interview. Empathy interviews help ensure that the diverse lived experiences of people are centered in decisions and actions. </a:t>
            </a:r>
            <a:endParaRPr sz="2100"/>
          </a:p>
        </p:txBody>
      </p:sp>
      <p:sp>
        <p:nvSpPr>
          <p:cNvPr id="475" name="Google Shape;475;g316d112dad8_0_14"/>
          <p:cNvSpPr txBox="1">
            <a:spLocks noGrp="1"/>
          </p:cNvSpPr>
          <p:nvPr>
            <p:ph type="title"/>
          </p:nvPr>
        </p:nvSpPr>
        <p:spPr>
          <a:xfrm>
            <a:off x="609598" y="356115"/>
            <a:ext cx="10972800" cy="117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Empathy Interviews</a:t>
            </a:r>
            <a:endParaRPr/>
          </a:p>
        </p:txBody>
      </p:sp>
      <p:sp>
        <p:nvSpPr>
          <p:cNvPr id="476" name="Google Shape;476;g316d112dad8_0_14"/>
          <p:cNvSpPr txBox="1">
            <a:spLocks noGrp="1"/>
          </p:cNvSpPr>
          <p:nvPr>
            <p:ph type="sldNum" idx="12"/>
          </p:nvPr>
        </p:nvSpPr>
        <p:spPr>
          <a:xfrm>
            <a:off x="8940800" y="6259521"/>
            <a:ext cx="2743200" cy="338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22</a:t>
            </a:fld>
            <a:endParaRPr/>
          </a:p>
        </p:txBody>
      </p:sp>
      <p:pic>
        <p:nvPicPr>
          <p:cNvPr id="477" name="Google Shape;477;g316d112dad8_0_14"/>
          <p:cNvPicPr preferRelativeResize="0"/>
          <p:nvPr/>
        </p:nvPicPr>
        <p:blipFill>
          <a:blip r:embed="rId3">
            <a:alphaModFix/>
          </a:blip>
          <a:stretch>
            <a:fillRect/>
          </a:stretch>
        </p:blipFill>
        <p:spPr>
          <a:xfrm>
            <a:off x="3422300" y="3241275"/>
            <a:ext cx="4769200" cy="2915150"/>
          </a:xfrm>
          <a:prstGeom prst="rect">
            <a:avLst/>
          </a:prstGeom>
          <a:noFill/>
          <a:ln>
            <a:noFill/>
          </a:ln>
        </p:spPr>
      </p:pic>
      <p:sp>
        <p:nvSpPr>
          <p:cNvPr id="478" name="Google Shape;478;g316d112dad8_0_14"/>
          <p:cNvSpPr txBox="1"/>
          <p:nvPr/>
        </p:nvSpPr>
        <p:spPr>
          <a:xfrm>
            <a:off x="6901975" y="6362700"/>
            <a:ext cx="438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Nelsestuen &amp; Smith 2020  www.learningforward.org </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312fd63fc9f_0_277"/>
          <p:cNvSpPr txBox="1">
            <a:spLocks noGrp="1"/>
          </p:cNvSpPr>
          <p:nvPr>
            <p:ph type="sldNum" idx="12"/>
          </p:nvPr>
        </p:nvSpPr>
        <p:spPr>
          <a:xfrm>
            <a:off x="8877300" y="6349301"/>
            <a:ext cx="2743200" cy="338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
        <p:nvSpPr>
          <p:cNvPr id="485" name="Google Shape;485;g312fd63fc9f_0_277"/>
          <p:cNvSpPr txBox="1">
            <a:spLocks noGrp="1"/>
          </p:cNvSpPr>
          <p:nvPr>
            <p:ph type="title"/>
          </p:nvPr>
        </p:nvSpPr>
        <p:spPr>
          <a:xfrm>
            <a:off x="1386600" y="2083425"/>
            <a:ext cx="2484600" cy="2449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Share Out</a:t>
            </a:r>
            <a:endParaRPr/>
          </a:p>
        </p:txBody>
      </p:sp>
      <p:sp>
        <p:nvSpPr>
          <p:cNvPr id="486" name="Google Shape;486;g312fd63fc9f_0_277"/>
          <p:cNvSpPr txBox="1">
            <a:spLocks noGrp="1"/>
          </p:cNvSpPr>
          <p:nvPr>
            <p:ph type="body" idx="1"/>
          </p:nvPr>
        </p:nvSpPr>
        <p:spPr>
          <a:xfrm>
            <a:off x="5532300" y="1680275"/>
            <a:ext cx="5864700" cy="365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000"/>
              </a:spcBef>
              <a:spcAft>
                <a:spcPts val="1000"/>
              </a:spcAft>
              <a:buNone/>
            </a:pPr>
            <a:r>
              <a:rPr lang="en-US" sz="2500"/>
              <a:t>Do you currently use any of these tools to obtain feedback?</a:t>
            </a:r>
            <a:endParaRPr sz="25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316d112dad8_0_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Resource Review: In random breakouts review and discuss the survey you are assigned.  Be prepared to share out.</a:t>
            </a:r>
            <a:endParaRPr/>
          </a:p>
        </p:txBody>
      </p:sp>
      <p:sp>
        <p:nvSpPr>
          <p:cNvPr id="493" name="Google Shape;493;g316d112dad8_0_30"/>
          <p:cNvSpPr txBox="1">
            <a:spLocks noGrp="1"/>
          </p:cNvSpPr>
          <p:nvPr>
            <p:ph type="sldNum" idx="12"/>
          </p:nvPr>
        </p:nvSpPr>
        <p:spPr>
          <a:xfrm>
            <a:off x="8877300" y="6349301"/>
            <a:ext cx="2743200" cy="338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24</a:t>
            </a:fld>
            <a:endParaRPr/>
          </a:p>
        </p:txBody>
      </p:sp>
      <p:sp>
        <p:nvSpPr>
          <p:cNvPr id="494" name="Google Shape;494;g316d112dad8_0_30"/>
          <p:cNvSpPr txBox="1">
            <a:spLocks noGrp="1"/>
          </p:cNvSpPr>
          <p:nvPr>
            <p:ph type="body" idx="1"/>
          </p:nvPr>
        </p:nvSpPr>
        <p:spPr>
          <a:xfrm>
            <a:off x="1268413" y="2146300"/>
            <a:ext cx="4617900" cy="154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a:t>Climate Survey</a:t>
            </a:r>
            <a:endParaRPr sz="3000"/>
          </a:p>
        </p:txBody>
      </p:sp>
      <p:sp>
        <p:nvSpPr>
          <p:cNvPr id="495" name="Google Shape;495;g316d112dad8_0_30"/>
          <p:cNvSpPr txBox="1">
            <a:spLocks noGrp="1"/>
          </p:cNvSpPr>
          <p:nvPr>
            <p:ph type="body" idx="2"/>
          </p:nvPr>
        </p:nvSpPr>
        <p:spPr>
          <a:xfrm>
            <a:off x="1268413" y="3925888"/>
            <a:ext cx="4617900" cy="1993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a:t>Focus Group</a:t>
            </a:r>
            <a:endParaRPr sz="3000"/>
          </a:p>
        </p:txBody>
      </p:sp>
      <p:sp>
        <p:nvSpPr>
          <p:cNvPr id="496" name="Google Shape;496;g316d112dad8_0_30"/>
          <p:cNvSpPr txBox="1">
            <a:spLocks noGrp="1"/>
          </p:cNvSpPr>
          <p:nvPr>
            <p:ph type="body" idx="3"/>
          </p:nvPr>
        </p:nvSpPr>
        <p:spPr>
          <a:xfrm>
            <a:off x="7000875" y="2146300"/>
            <a:ext cx="4971000" cy="154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a:t>Feedback &amp; Input Survey</a:t>
            </a:r>
            <a:endParaRPr sz="3000"/>
          </a:p>
        </p:txBody>
      </p:sp>
      <p:sp>
        <p:nvSpPr>
          <p:cNvPr id="497" name="Google Shape;497;g316d112dad8_0_30"/>
          <p:cNvSpPr txBox="1">
            <a:spLocks noGrp="1"/>
          </p:cNvSpPr>
          <p:nvPr>
            <p:ph type="body" idx="4"/>
          </p:nvPr>
        </p:nvSpPr>
        <p:spPr>
          <a:xfrm>
            <a:off x="6983413" y="3846513"/>
            <a:ext cx="4370400" cy="2073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a:t>Empathy Interview</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31c6ec55d05_0_8"/>
          <p:cNvSpPr txBox="1">
            <a:spLocks noGrp="1"/>
          </p:cNvSpPr>
          <p:nvPr>
            <p:ph type="sldNum" idx="12"/>
          </p:nvPr>
        </p:nvSpPr>
        <p:spPr>
          <a:xfrm>
            <a:off x="8877300" y="6349301"/>
            <a:ext cx="2743200" cy="338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
        <p:nvSpPr>
          <p:cNvPr id="504" name="Google Shape;504;g31c6ec55d05_0_8"/>
          <p:cNvSpPr txBox="1">
            <a:spLocks noGrp="1"/>
          </p:cNvSpPr>
          <p:nvPr>
            <p:ph type="title"/>
          </p:nvPr>
        </p:nvSpPr>
        <p:spPr>
          <a:xfrm>
            <a:off x="1386600" y="2083425"/>
            <a:ext cx="2484600" cy="2449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Share Out</a:t>
            </a:r>
            <a:endParaRPr/>
          </a:p>
        </p:txBody>
      </p:sp>
      <p:sp>
        <p:nvSpPr>
          <p:cNvPr id="505" name="Google Shape;505;g31c6ec55d05_0_8"/>
          <p:cNvSpPr txBox="1">
            <a:spLocks noGrp="1"/>
          </p:cNvSpPr>
          <p:nvPr>
            <p:ph type="body" idx="1"/>
          </p:nvPr>
        </p:nvSpPr>
        <p:spPr>
          <a:xfrm>
            <a:off x="5388900" y="1419150"/>
            <a:ext cx="6358500" cy="365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000"/>
              </a:spcBef>
              <a:spcAft>
                <a:spcPts val="0"/>
              </a:spcAft>
              <a:buNone/>
            </a:pPr>
            <a:r>
              <a:rPr lang="en-US" sz="2500"/>
              <a:t>What’s one big idea you want to share about this tool?</a:t>
            </a:r>
            <a:endParaRPr sz="2500"/>
          </a:p>
          <a:p>
            <a:pPr marL="0" lvl="0" indent="0" algn="l" rtl="0">
              <a:lnSpc>
                <a:spcPct val="100000"/>
              </a:lnSpc>
              <a:spcBef>
                <a:spcPts val="1000"/>
              </a:spcBef>
              <a:spcAft>
                <a:spcPts val="0"/>
              </a:spcAft>
              <a:buNone/>
            </a:pPr>
            <a:endParaRPr sz="2500"/>
          </a:p>
          <a:p>
            <a:pPr marL="0" lvl="0" indent="0" algn="l" rtl="0">
              <a:lnSpc>
                <a:spcPct val="100000"/>
              </a:lnSpc>
              <a:spcBef>
                <a:spcPts val="1000"/>
              </a:spcBef>
              <a:spcAft>
                <a:spcPts val="0"/>
              </a:spcAft>
              <a:buNone/>
            </a:pPr>
            <a:r>
              <a:rPr lang="en-US" sz="2500"/>
              <a:t>How might this tool be used at a school?</a:t>
            </a:r>
            <a:endParaRPr sz="2500"/>
          </a:p>
          <a:p>
            <a:pPr marL="0" lvl="0" indent="0" algn="l" rtl="0">
              <a:lnSpc>
                <a:spcPct val="100000"/>
              </a:lnSpc>
              <a:spcBef>
                <a:spcPts val="1000"/>
              </a:spcBef>
              <a:spcAft>
                <a:spcPts val="0"/>
              </a:spcAft>
              <a:buNone/>
            </a:pPr>
            <a:endParaRPr sz="2500"/>
          </a:p>
          <a:p>
            <a:pPr marL="0" lvl="0" indent="0" algn="l" rtl="0">
              <a:lnSpc>
                <a:spcPct val="100000"/>
              </a:lnSpc>
              <a:spcBef>
                <a:spcPts val="1000"/>
              </a:spcBef>
              <a:spcAft>
                <a:spcPts val="1000"/>
              </a:spcAft>
              <a:buNone/>
            </a:pPr>
            <a:r>
              <a:rPr lang="en-US" sz="2500"/>
              <a:t>What barriers might schools anticipate with this tool?</a:t>
            </a:r>
            <a:endParaRPr sz="25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0"/>
        <p:cNvGrpSpPr/>
        <p:nvPr/>
      </p:nvGrpSpPr>
      <p:grpSpPr>
        <a:xfrm>
          <a:off x="0" y="0"/>
          <a:ext cx="0" cy="0"/>
          <a:chOff x="0" y="0"/>
          <a:chExt cx="0" cy="0"/>
        </a:xfrm>
      </p:grpSpPr>
      <p:sp>
        <p:nvSpPr>
          <p:cNvPr id="511" name="Google Shape;511;g312fd63fc9f_0_289"/>
          <p:cNvSpPr txBox="1"/>
          <p:nvPr/>
        </p:nvSpPr>
        <p:spPr>
          <a:xfrm>
            <a:off x="2790108" y="3854721"/>
            <a:ext cx="7396200" cy="1348200"/>
          </a:xfrm>
          <a:prstGeom prst="rect">
            <a:avLst/>
          </a:prstGeom>
          <a:noFill/>
          <a:ln>
            <a:noFill/>
          </a:ln>
        </p:spPr>
        <p:txBody>
          <a:bodyPr spcFirstLastPara="1" wrap="square" lIns="91425" tIns="91425" rIns="91425" bIns="91425" anchor="t" anchorCtr="0">
            <a:spAutoFit/>
          </a:bodyPr>
          <a:lstStyle/>
          <a:p>
            <a:pPr marL="0" marR="0" lvl="0" indent="0" algn="r" rtl="0">
              <a:lnSpc>
                <a:spcPct val="90000"/>
              </a:lnSpc>
              <a:spcBef>
                <a:spcPts val="0"/>
              </a:spcBef>
              <a:spcAft>
                <a:spcPts val="0"/>
              </a:spcAft>
              <a:buClr>
                <a:schemeClr val="lt1"/>
              </a:buClr>
              <a:buSzPts val="4200"/>
              <a:buFont typeface="Trebuchet MS"/>
              <a:buNone/>
            </a:pPr>
            <a:r>
              <a:rPr lang="en-US" sz="4200">
                <a:solidFill>
                  <a:schemeClr val="lt1"/>
                </a:solidFill>
                <a:latin typeface="Trebuchet MS"/>
                <a:ea typeface="Trebuchet MS"/>
                <a:cs typeface="Trebuchet MS"/>
                <a:sym typeface="Trebuchet MS"/>
              </a:rPr>
              <a:t>Action Planning to Gather Feedback</a:t>
            </a:r>
            <a:endParaRPr sz="4200" b="0" i="0" u="none" strike="noStrike" cap="none">
              <a:solidFill>
                <a:schemeClr val="lt1"/>
              </a:solidFill>
              <a:latin typeface="Trebuchet MS"/>
              <a:ea typeface="Trebuchet MS"/>
              <a:cs typeface="Trebuchet MS"/>
              <a:sym typeface="Trebuchet MS"/>
            </a:endParaRPr>
          </a:p>
        </p:txBody>
      </p:sp>
      <p:pic>
        <p:nvPicPr>
          <p:cNvPr id="512" name="Google Shape;512;g312fd63fc9f_0_289"/>
          <p:cNvPicPr preferRelativeResize="0"/>
          <p:nvPr/>
        </p:nvPicPr>
        <p:blipFill rotWithShape="1">
          <a:blip r:embed="rId3">
            <a:alphaModFix/>
          </a:blip>
          <a:srcRect/>
          <a:stretch/>
        </p:blipFill>
        <p:spPr>
          <a:xfrm>
            <a:off x="10186396" y="3599694"/>
            <a:ext cx="1158017" cy="1200906"/>
          </a:xfrm>
          <a:prstGeom prst="rect">
            <a:avLst/>
          </a:prstGeom>
          <a:noFill/>
          <a:ln>
            <a:noFill/>
          </a:ln>
        </p:spPr>
      </p:pic>
      <p:sp>
        <p:nvSpPr>
          <p:cNvPr id="513" name="Google Shape;513;g312fd63fc9f_0_289"/>
          <p:cNvSpPr txBox="1">
            <a:spLocks noGrp="1"/>
          </p:cNvSpPr>
          <p:nvPr>
            <p:ph type="sldNum" idx="4294967295"/>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312fd63fc9f_0_260"/>
          <p:cNvSpPr txBox="1">
            <a:spLocks noGrp="1"/>
          </p:cNvSpPr>
          <p:nvPr>
            <p:ph type="title"/>
          </p:nvPr>
        </p:nvSpPr>
        <p:spPr>
          <a:xfrm>
            <a:off x="1607100" y="3527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0"/>
              <a:t>CONSIDERATIONS FOR GATHERING FEEDBACK</a:t>
            </a:r>
            <a:endParaRPr b="0"/>
          </a:p>
        </p:txBody>
      </p:sp>
      <p:sp>
        <p:nvSpPr>
          <p:cNvPr id="520" name="Google Shape;520;g312fd63fc9f_0_260"/>
          <p:cNvSpPr txBox="1">
            <a:spLocks noGrp="1"/>
          </p:cNvSpPr>
          <p:nvPr>
            <p:ph type="sldNum" idx="12"/>
          </p:nvPr>
        </p:nvSpPr>
        <p:spPr>
          <a:xfrm>
            <a:off x="8877300" y="6349301"/>
            <a:ext cx="2743200" cy="338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27</a:t>
            </a:fld>
            <a:endParaRPr/>
          </a:p>
        </p:txBody>
      </p:sp>
      <p:sp>
        <p:nvSpPr>
          <p:cNvPr id="521" name="Google Shape;521;g312fd63fc9f_0_260"/>
          <p:cNvSpPr txBox="1">
            <a:spLocks noGrp="1"/>
          </p:cNvSpPr>
          <p:nvPr>
            <p:ph type="body" idx="1"/>
          </p:nvPr>
        </p:nvSpPr>
        <p:spPr>
          <a:xfrm>
            <a:off x="1268413" y="2146300"/>
            <a:ext cx="4617900" cy="154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200" b="1"/>
              <a:t>Surveys allow you to gather feedback from more people, but are less personal than interviews or focus groups</a:t>
            </a:r>
            <a:endParaRPr sz="2200"/>
          </a:p>
        </p:txBody>
      </p:sp>
      <p:sp>
        <p:nvSpPr>
          <p:cNvPr id="522" name="Google Shape;522;g312fd63fc9f_0_260"/>
          <p:cNvSpPr txBox="1">
            <a:spLocks noGrp="1"/>
          </p:cNvSpPr>
          <p:nvPr>
            <p:ph type="body" idx="2"/>
          </p:nvPr>
        </p:nvSpPr>
        <p:spPr>
          <a:xfrm>
            <a:off x="1268413" y="3886263"/>
            <a:ext cx="4617900" cy="1993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200" b="1"/>
              <a:t>Plan for how you will gather responses from the people who do not typically respond</a:t>
            </a:r>
            <a:endParaRPr sz="2200" b="1"/>
          </a:p>
        </p:txBody>
      </p:sp>
      <p:sp>
        <p:nvSpPr>
          <p:cNvPr id="523" name="Google Shape;523;g312fd63fc9f_0_260"/>
          <p:cNvSpPr txBox="1">
            <a:spLocks noGrp="1"/>
          </p:cNvSpPr>
          <p:nvPr>
            <p:ph type="body" idx="3"/>
          </p:nvPr>
        </p:nvSpPr>
        <p:spPr>
          <a:xfrm>
            <a:off x="7000875" y="2146300"/>
            <a:ext cx="4353000" cy="154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200" b="1"/>
              <a:t>Plan your timeline – by when will you have gathered feedback? By when will you have analyzed feedback?</a:t>
            </a:r>
            <a:endParaRPr sz="2200" b="1"/>
          </a:p>
        </p:txBody>
      </p:sp>
      <p:sp>
        <p:nvSpPr>
          <p:cNvPr id="524" name="Google Shape;524;g312fd63fc9f_0_260"/>
          <p:cNvSpPr txBox="1">
            <a:spLocks noGrp="1"/>
          </p:cNvSpPr>
          <p:nvPr>
            <p:ph type="body" idx="4"/>
          </p:nvPr>
        </p:nvSpPr>
        <p:spPr>
          <a:xfrm>
            <a:off x="6983413" y="3846513"/>
            <a:ext cx="4370400" cy="2073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200" b="1"/>
              <a:t>Plan to share results and next steps with anyone you collect feedback from</a:t>
            </a:r>
            <a:endParaRPr sz="2200" b="1"/>
          </a:p>
        </p:txBody>
      </p:sp>
      <p:pic>
        <p:nvPicPr>
          <p:cNvPr id="525" name="Google Shape;525;g312fd63fc9f_0_260"/>
          <p:cNvPicPr preferRelativeResize="0"/>
          <p:nvPr/>
        </p:nvPicPr>
        <p:blipFill rotWithShape="1">
          <a:blip r:embed="rId3">
            <a:alphaModFix/>
          </a:blip>
          <a:srcRect/>
          <a:stretch/>
        </p:blipFill>
        <p:spPr>
          <a:xfrm>
            <a:off x="146967" y="88371"/>
            <a:ext cx="1605625" cy="166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1000"/>
                                        <p:tgtEl>
                                          <p:spTgt spid="5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
                                        </p:tgtEl>
                                        <p:attrNameLst>
                                          <p:attrName>style.visibility</p:attrName>
                                        </p:attrNameLst>
                                      </p:cBhvr>
                                      <p:to>
                                        <p:strVal val="visible"/>
                                      </p:to>
                                    </p:set>
                                    <p:animEffect transition="in" filter="fade">
                                      <p:cBhvr>
                                        <p:cTn id="12" dur="1000"/>
                                        <p:tgtEl>
                                          <p:spTgt spid="5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4"/>
                                        </p:tgtEl>
                                        <p:attrNameLst>
                                          <p:attrName>style.visibility</p:attrName>
                                        </p:attrNameLst>
                                      </p:cBhvr>
                                      <p:to>
                                        <p:strVal val="visible"/>
                                      </p:to>
                                    </p:set>
                                    <p:animEffect transition="in" filter="fade">
                                      <p:cBhvr>
                                        <p:cTn id="17" dur="1000"/>
                                        <p:tgtEl>
                                          <p:spTgt spid="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312fd63fc9f_0_306"/>
          <p:cNvSpPr txBox="1">
            <a:spLocks noGrp="1"/>
          </p:cNvSpPr>
          <p:nvPr>
            <p:ph type="sldNum" idx="12"/>
          </p:nvPr>
        </p:nvSpPr>
        <p:spPr>
          <a:xfrm>
            <a:off x="8877300" y="6349301"/>
            <a:ext cx="2743200" cy="338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
        <p:nvSpPr>
          <p:cNvPr id="532" name="Google Shape;532;g312fd63fc9f_0_306"/>
          <p:cNvSpPr txBox="1">
            <a:spLocks noGrp="1"/>
          </p:cNvSpPr>
          <p:nvPr>
            <p:ph type="title"/>
          </p:nvPr>
        </p:nvSpPr>
        <p:spPr>
          <a:xfrm>
            <a:off x="446450" y="2083425"/>
            <a:ext cx="4179300" cy="2449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Action Planning</a:t>
            </a:r>
            <a:endParaRPr/>
          </a:p>
        </p:txBody>
      </p:sp>
      <p:sp>
        <p:nvSpPr>
          <p:cNvPr id="533" name="Google Shape;533;g312fd63fc9f_0_306"/>
          <p:cNvSpPr txBox="1">
            <a:spLocks noGrp="1"/>
          </p:cNvSpPr>
          <p:nvPr>
            <p:ph type="body" idx="1"/>
          </p:nvPr>
        </p:nvSpPr>
        <p:spPr>
          <a:xfrm>
            <a:off x="5525850" y="1066875"/>
            <a:ext cx="5864700" cy="5123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2500"/>
              <a:t>Take a look at your team’s action plan:</a:t>
            </a:r>
            <a:br>
              <a:rPr lang="en-US" sz="2500"/>
            </a:br>
            <a:endParaRPr sz="2500"/>
          </a:p>
          <a:p>
            <a:pPr marL="457200" lvl="0" indent="-387350" algn="l" rtl="0">
              <a:lnSpc>
                <a:spcPct val="100000"/>
              </a:lnSpc>
              <a:spcBef>
                <a:spcPts val="1000"/>
              </a:spcBef>
              <a:spcAft>
                <a:spcPts val="0"/>
              </a:spcAft>
              <a:buSzPts val="2500"/>
              <a:buChar char="●"/>
            </a:pPr>
            <a:r>
              <a:rPr lang="en-US" sz="2500"/>
              <a:t>Are there opportunities to gather feedback built into your action plan?</a:t>
            </a:r>
            <a:endParaRPr sz="2500"/>
          </a:p>
          <a:p>
            <a:pPr marL="914400" lvl="1" indent="-387350" algn="l" rtl="0">
              <a:lnSpc>
                <a:spcPct val="100000"/>
              </a:lnSpc>
              <a:spcBef>
                <a:spcPts val="1000"/>
              </a:spcBef>
              <a:spcAft>
                <a:spcPts val="0"/>
              </a:spcAft>
              <a:buSzPts val="2500"/>
              <a:buChar char="○"/>
            </a:pPr>
            <a:r>
              <a:rPr lang="en-US" sz="2500"/>
              <a:t>If not, how might you add feedback opportunities?</a:t>
            </a:r>
            <a:br>
              <a:rPr lang="en-US" sz="2500"/>
            </a:br>
            <a:endParaRPr sz="2500"/>
          </a:p>
          <a:p>
            <a:pPr marL="914400" lvl="1" indent="-387350" algn="l" rtl="0">
              <a:lnSpc>
                <a:spcPct val="100000"/>
              </a:lnSpc>
              <a:spcBef>
                <a:spcPts val="0"/>
              </a:spcBef>
              <a:spcAft>
                <a:spcPts val="0"/>
              </a:spcAft>
              <a:buSzPts val="2500"/>
              <a:buChar char="○"/>
            </a:pPr>
            <a:r>
              <a:rPr lang="en-US" sz="2500"/>
              <a:t>If yes, what considerations do you need to plan for?</a:t>
            </a:r>
            <a:br>
              <a:rPr lang="en-US" sz="2500"/>
            </a:br>
            <a:endParaRPr sz="2500"/>
          </a:p>
          <a:p>
            <a:pPr marL="457200" lvl="0" indent="-387350" algn="l" rtl="0">
              <a:lnSpc>
                <a:spcPct val="100000"/>
              </a:lnSpc>
              <a:spcBef>
                <a:spcPts val="0"/>
              </a:spcBef>
              <a:spcAft>
                <a:spcPts val="0"/>
              </a:spcAft>
              <a:buSzPts val="2500"/>
              <a:buChar char="●"/>
            </a:pPr>
            <a:r>
              <a:rPr lang="en-US" sz="2500"/>
              <a:t>How will you bring back this information and share it with your team?</a:t>
            </a:r>
            <a:endParaRPr sz="2500"/>
          </a:p>
          <a:p>
            <a:pPr marL="914400" lvl="0" indent="0" algn="l" rtl="0">
              <a:lnSpc>
                <a:spcPct val="100000"/>
              </a:lnSpc>
              <a:spcBef>
                <a:spcPts val="0"/>
              </a:spcBef>
              <a:spcAft>
                <a:spcPts val="1000"/>
              </a:spcAft>
              <a:buNone/>
            </a:pPr>
            <a:endParaRPr sz="25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8"/>
        <p:cNvGrpSpPr/>
        <p:nvPr/>
      </p:nvGrpSpPr>
      <p:grpSpPr>
        <a:xfrm>
          <a:off x="0" y="0"/>
          <a:ext cx="0" cy="0"/>
          <a:chOff x="0" y="0"/>
          <a:chExt cx="0" cy="0"/>
        </a:xfrm>
      </p:grpSpPr>
      <p:sp>
        <p:nvSpPr>
          <p:cNvPr id="539" name="Google Shape;539;g2bbb9e6cf94_0_395"/>
          <p:cNvSpPr txBox="1"/>
          <p:nvPr/>
        </p:nvSpPr>
        <p:spPr>
          <a:xfrm>
            <a:off x="2790108" y="3854721"/>
            <a:ext cx="7396200" cy="766500"/>
          </a:xfrm>
          <a:prstGeom prst="rect">
            <a:avLst/>
          </a:prstGeom>
          <a:noFill/>
          <a:ln>
            <a:noFill/>
          </a:ln>
        </p:spPr>
        <p:txBody>
          <a:bodyPr spcFirstLastPara="1" wrap="square" lIns="91425" tIns="91425" rIns="91425" bIns="91425" anchor="t" anchorCtr="0">
            <a:spAutoFit/>
          </a:bodyPr>
          <a:lstStyle/>
          <a:p>
            <a:pPr marL="0" marR="0" lvl="0" indent="0" algn="r" rtl="0">
              <a:lnSpc>
                <a:spcPct val="90000"/>
              </a:lnSpc>
              <a:spcBef>
                <a:spcPts val="0"/>
              </a:spcBef>
              <a:spcAft>
                <a:spcPts val="0"/>
              </a:spcAft>
              <a:buClr>
                <a:schemeClr val="lt1"/>
              </a:buClr>
              <a:buSzPts val="4200"/>
              <a:buFont typeface="Trebuchet MS"/>
              <a:buNone/>
            </a:pPr>
            <a:r>
              <a:rPr lang="en-US" sz="4200" b="0" i="0" u="none" strike="noStrike" cap="none">
                <a:solidFill>
                  <a:schemeClr val="lt1"/>
                </a:solidFill>
                <a:latin typeface="Trebuchet MS"/>
                <a:ea typeface="Trebuchet MS"/>
                <a:cs typeface="Trebuchet MS"/>
                <a:sym typeface="Trebuchet MS"/>
              </a:rPr>
              <a:t>Closing and Next Steps</a:t>
            </a:r>
            <a:endParaRPr sz="4200" b="0" i="0" u="none" strike="noStrike" cap="none">
              <a:solidFill>
                <a:schemeClr val="lt1"/>
              </a:solidFill>
              <a:latin typeface="Trebuchet MS"/>
              <a:ea typeface="Trebuchet MS"/>
              <a:cs typeface="Trebuchet MS"/>
              <a:sym typeface="Trebuchet MS"/>
            </a:endParaRPr>
          </a:p>
        </p:txBody>
      </p:sp>
      <p:pic>
        <p:nvPicPr>
          <p:cNvPr id="540" name="Google Shape;540;g2bbb9e6cf94_0_395"/>
          <p:cNvPicPr preferRelativeResize="0"/>
          <p:nvPr/>
        </p:nvPicPr>
        <p:blipFill rotWithShape="1">
          <a:blip r:embed="rId3">
            <a:alphaModFix/>
          </a:blip>
          <a:srcRect/>
          <a:stretch/>
        </p:blipFill>
        <p:spPr>
          <a:xfrm>
            <a:off x="10186396" y="3599694"/>
            <a:ext cx="1158017" cy="1200906"/>
          </a:xfrm>
          <a:prstGeom prst="rect">
            <a:avLst/>
          </a:prstGeom>
          <a:noFill/>
          <a:ln>
            <a:noFill/>
          </a:ln>
        </p:spPr>
      </p:pic>
      <p:sp>
        <p:nvSpPr>
          <p:cNvPr id="541" name="Google Shape;541;g2bbb9e6cf94_0_395"/>
          <p:cNvSpPr txBox="1">
            <a:spLocks noGrp="1"/>
          </p:cNvSpPr>
          <p:nvPr>
            <p:ph type="sldNum" idx="4294967295"/>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1b78a24070_0_1"/>
          <p:cNvSpPr txBox="1">
            <a:spLocks noGrp="1"/>
          </p:cNvSpPr>
          <p:nvPr>
            <p:ph type="body" idx="1"/>
          </p:nvPr>
        </p:nvSpPr>
        <p:spPr>
          <a:xfrm>
            <a:off x="572772" y="5791200"/>
            <a:ext cx="4683000" cy="7662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endParaRPr/>
          </a:p>
        </p:txBody>
      </p:sp>
      <p:sp>
        <p:nvSpPr>
          <p:cNvPr id="176" name="Google Shape;176;g31b78a24070_0_1"/>
          <p:cNvSpPr txBox="1"/>
          <p:nvPr/>
        </p:nvSpPr>
        <p:spPr>
          <a:xfrm>
            <a:off x="3135000" y="533400"/>
            <a:ext cx="8436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a:solidFill>
                  <a:srgbClr val="FFFFFF"/>
                </a:solidFill>
              </a:rPr>
              <a:t>IN-PERSON TEAM TRAINING EVENT INCLEMENT WEATHER POLICY</a:t>
            </a:r>
            <a:endParaRPr sz="100"/>
          </a:p>
        </p:txBody>
      </p:sp>
      <p:sp>
        <p:nvSpPr>
          <p:cNvPr id="177" name="Google Shape;177;g31b78a24070_0_1"/>
          <p:cNvSpPr txBox="1"/>
          <p:nvPr/>
        </p:nvSpPr>
        <p:spPr>
          <a:xfrm>
            <a:off x="1261200" y="2089950"/>
            <a:ext cx="10035600" cy="2678100"/>
          </a:xfrm>
          <a:prstGeom prst="rect">
            <a:avLst/>
          </a:prstGeom>
          <a:noFill/>
          <a:ln>
            <a:noFill/>
          </a:ln>
        </p:spPr>
        <p:txBody>
          <a:bodyPr spcFirstLastPara="1" wrap="square" lIns="91425" tIns="91425" rIns="91425" bIns="91425" anchor="t" anchorCtr="0">
            <a:spAutoFit/>
          </a:bodyPr>
          <a:lstStyle/>
          <a:p>
            <a:pPr marL="165100" lvl="0" indent="0" algn="l" rtl="0">
              <a:lnSpc>
                <a:spcPct val="115000"/>
              </a:lnSpc>
              <a:spcBef>
                <a:spcPts val="0"/>
              </a:spcBef>
              <a:spcAft>
                <a:spcPts val="0"/>
              </a:spcAft>
              <a:buNone/>
            </a:pPr>
            <a:r>
              <a:rPr lang="en-US" sz="2400" i="1">
                <a:solidFill>
                  <a:srgbClr val="FFFFFF"/>
                </a:solidFill>
              </a:rPr>
              <a:t>In case of inclement weather, we will cancel our team training if the </a:t>
            </a:r>
            <a:r>
              <a:rPr lang="en-US" sz="2400" i="1">
                <a:solidFill>
                  <a:srgbClr val="FFFF00"/>
                </a:solidFill>
              </a:rPr>
              <a:t>local school district where the training will be held </a:t>
            </a:r>
            <a:r>
              <a:rPr lang="en-US" sz="2400" i="1">
                <a:solidFill>
                  <a:srgbClr val="FFFFFF"/>
                </a:solidFill>
              </a:rPr>
              <a:t>is either delayed or cancelled due to inclement weather. Please monitor school and district closings for the school district in which the training is being held. </a:t>
            </a:r>
            <a:r>
              <a:rPr lang="en-US" sz="2400" i="1" u="sng">
                <a:solidFill>
                  <a:srgbClr val="FFFFFF"/>
                </a:solidFill>
              </a:rPr>
              <a:t>In any case that you feel it is not safe for you to travel to the cohort training, please make the decision that is most safe for you</a:t>
            </a:r>
            <a:r>
              <a:rPr lang="en-US" sz="2400" i="1">
                <a:solidFill>
                  <a:srgbClr val="FFFFFF"/>
                </a:solidFill>
              </a:rPr>
              <a:t>.   </a:t>
            </a:r>
            <a:endParaRPr sz="2400" i="1">
              <a:solidFill>
                <a:srgbClr val="FFFFFF"/>
              </a:solidFill>
            </a:endParaRPr>
          </a:p>
        </p:txBody>
      </p:sp>
      <p:sp>
        <p:nvSpPr>
          <p:cNvPr id="178" name="Google Shape;178;g31b78a24070_0_1"/>
          <p:cNvSpPr txBox="1"/>
          <p:nvPr/>
        </p:nvSpPr>
        <p:spPr>
          <a:xfrm>
            <a:off x="1985550" y="4868700"/>
            <a:ext cx="7916100" cy="549600"/>
          </a:xfrm>
          <a:prstGeom prst="rect">
            <a:avLst/>
          </a:prstGeom>
          <a:noFill/>
          <a:ln w="7620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chemeClr val="lt1"/>
                </a:solidFill>
              </a:rPr>
              <a:t>Your training site is EDC Offices - </a:t>
            </a:r>
            <a:r>
              <a:rPr lang="en-US" sz="2800">
                <a:solidFill>
                  <a:srgbClr val="FFFF00"/>
                </a:solidFill>
              </a:rPr>
              <a:t>Waltham</a:t>
            </a:r>
            <a:r>
              <a:rPr lang="en-US" sz="2800">
                <a:solidFill>
                  <a:schemeClr val="lt1"/>
                </a:solidFill>
              </a:rPr>
              <a:t>, MA</a:t>
            </a:r>
            <a:endParaRPr sz="280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2bbb9e6cf94_0_402"/>
          <p:cNvSpPr txBox="1">
            <a:spLocks noGrp="1"/>
          </p:cNvSpPr>
          <p:nvPr>
            <p:ph type="sldNum" idx="12"/>
          </p:nvPr>
        </p:nvSpPr>
        <p:spPr>
          <a:xfrm>
            <a:off x="8940800" y="6259521"/>
            <a:ext cx="2743200" cy="33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
        <p:nvSpPr>
          <p:cNvPr id="548" name="Google Shape;548;g2bbb9e6cf94_0_402"/>
          <p:cNvSpPr txBox="1"/>
          <p:nvPr/>
        </p:nvSpPr>
        <p:spPr>
          <a:xfrm>
            <a:off x="1365925" y="296425"/>
            <a:ext cx="88788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000" b="1" i="0" u="none" strike="noStrike" cap="none">
                <a:solidFill>
                  <a:srgbClr val="172E41"/>
                </a:solidFill>
                <a:latin typeface="Trebuchet MS"/>
                <a:ea typeface="Trebuchet MS"/>
                <a:cs typeface="Trebuchet MS"/>
                <a:sym typeface="Trebuchet MS"/>
              </a:rPr>
              <a:t>REFLECTION &amp; CLOSING</a:t>
            </a:r>
            <a:endParaRPr sz="3000" b="1" i="0" u="none" strike="noStrike" cap="none">
              <a:solidFill>
                <a:srgbClr val="172E41"/>
              </a:solidFill>
              <a:latin typeface="Trebuchet MS"/>
              <a:ea typeface="Trebuchet MS"/>
              <a:cs typeface="Trebuchet MS"/>
              <a:sym typeface="Trebuchet MS"/>
            </a:endParaRPr>
          </a:p>
        </p:txBody>
      </p:sp>
      <p:pic>
        <p:nvPicPr>
          <p:cNvPr id="549" name="Google Shape;549;g2bbb9e6cf94_0_402"/>
          <p:cNvPicPr preferRelativeResize="0"/>
          <p:nvPr/>
        </p:nvPicPr>
        <p:blipFill rotWithShape="1">
          <a:blip r:embed="rId3">
            <a:alphaModFix/>
          </a:blip>
          <a:srcRect/>
          <a:stretch/>
        </p:blipFill>
        <p:spPr>
          <a:xfrm>
            <a:off x="9639194" y="-96375"/>
            <a:ext cx="6099832" cy="6858000"/>
          </a:xfrm>
          <a:prstGeom prst="rect">
            <a:avLst/>
          </a:prstGeom>
          <a:noFill/>
          <a:ln>
            <a:noFill/>
          </a:ln>
        </p:spPr>
      </p:pic>
      <p:pic>
        <p:nvPicPr>
          <p:cNvPr id="550" name="Google Shape;550;g2bbb9e6cf94_0_402"/>
          <p:cNvPicPr preferRelativeResize="0"/>
          <p:nvPr/>
        </p:nvPicPr>
        <p:blipFill rotWithShape="1">
          <a:blip r:embed="rId4">
            <a:alphaModFix/>
          </a:blip>
          <a:srcRect/>
          <a:stretch/>
        </p:blipFill>
        <p:spPr>
          <a:xfrm>
            <a:off x="205789" y="28427"/>
            <a:ext cx="1069125" cy="1108708"/>
          </a:xfrm>
          <a:prstGeom prst="rect">
            <a:avLst/>
          </a:prstGeom>
          <a:noFill/>
          <a:ln>
            <a:noFill/>
          </a:ln>
        </p:spPr>
      </p:pic>
      <p:sp>
        <p:nvSpPr>
          <p:cNvPr id="551" name="Google Shape;551;g2bbb9e6cf94_0_402"/>
          <p:cNvSpPr txBox="1"/>
          <p:nvPr/>
        </p:nvSpPr>
        <p:spPr>
          <a:xfrm>
            <a:off x="6909713" y="2537900"/>
            <a:ext cx="4331400" cy="23670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900"/>
              <a:buFont typeface="Arial"/>
              <a:buNone/>
            </a:pPr>
            <a:endParaRPr sz="1900" b="0" i="1" u="none" strike="noStrike" cap="none">
              <a:solidFill>
                <a:schemeClr val="lt1"/>
              </a:solidFill>
              <a:latin typeface="Arial"/>
              <a:ea typeface="Arial"/>
              <a:cs typeface="Arial"/>
              <a:sym typeface="Arial"/>
            </a:endParaRPr>
          </a:p>
        </p:txBody>
      </p:sp>
      <p:sp>
        <p:nvSpPr>
          <p:cNvPr id="552" name="Google Shape;552;g2bbb9e6cf94_0_402"/>
          <p:cNvSpPr txBox="1"/>
          <p:nvPr/>
        </p:nvSpPr>
        <p:spPr>
          <a:xfrm>
            <a:off x="735875" y="2537900"/>
            <a:ext cx="7274700" cy="21318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300"/>
              <a:buFont typeface="Arial"/>
              <a:buNone/>
            </a:pPr>
            <a:r>
              <a:rPr lang="en-US" sz="2300" b="1" u="sng">
                <a:latin typeface="Trebuchet MS"/>
                <a:ea typeface="Trebuchet MS"/>
                <a:cs typeface="Trebuchet MS"/>
                <a:sym typeface="Trebuchet MS"/>
              </a:rPr>
              <a:t>Share in the Chat:</a:t>
            </a:r>
            <a:r>
              <a:rPr lang="en-US" sz="2300">
                <a:latin typeface="Trebuchet MS"/>
                <a:ea typeface="Trebuchet MS"/>
                <a:cs typeface="Trebuchet MS"/>
                <a:sym typeface="Trebuchet MS"/>
              </a:rPr>
              <a:t>   </a:t>
            </a:r>
            <a:r>
              <a:rPr lang="en-US" sz="2300" b="0" i="0" u="none" strike="noStrike" cap="none">
                <a:solidFill>
                  <a:srgbClr val="000000"/>
                </a:solidFill>
                <a:latin typeface="Trebuchet MS"/>
                <a:ea typeface="Trebuchet MS"/>
                <a:cs typeface="Trebuchet MS"/>
                <a:sym typeface="Trebuchet MS"/>
              </a:rPr>
              <a:t>What is one small shift you can make to </a:t>
            </a:r>
            <a:r>
              <a:rPr lang="en-US" sz="2300" b="1">
                <a:latin typeface="Trebuchet MS"/>
                <a:ea typeface="Trebuchet MS"/>
                <a:cs typeface="Trebuchet MS"/>
                <a:sym typeface="Trebuchet MS"/>
              </a:rPr>
              <a:t>co-create a positive learning environment or collect meaningful partner input</a:t>
            </a:r>
            <a:r>
              <a:rPr lang="en-US" sz="2300" b="0" i="0" u="none" strike="noStrike" cap="none">
                <a:solidFill>
                  <a:srgbClr val="000000"/>
                </a:solidFill>
                <a:latin typeface="Trebuchet MS"/>
                <a:ea typeface="Trebuchet MS"/>
                <a:cs typeface="Trebuchet MS"/>
                <a:sym typeface="Trebuchet MS"/>
              </a:rPr>
              <a:t> in the next 3 weeks?</a:t>
            </a:r>
            <a:endParaRPr sz="23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g2bbb9e6cf94_0_420"/>
          <p:cNvPicPr preferRelativeResize="0"/>
          <p:nvPr/>
        </p:nvPicPr>
        <p:blipFill rotWithShape="1">
          <a:blip r:embed="rId3">
            <a:alphaModFix/>
          </a:blip>
          <a:srcRect/>
          <a:stretch/>
        </p:blipFill>
        <p:spPr>
          <a:xfrm>
            <a:off x="266576" y="28419"/>
            <a:ext cx="1069125" cy="1108747"/>
          </a:xfrm>
          <a:prstGeom prst="rect">
            <a:avLst/>
          </a:prstGeom>
          <a:noFill/>
          <a:ln>
            <a:noFill/>
          </a:ln>
        </p:spPr>
      </p:pic>
      <p:sp>
        <p:nvSpPr>
          <p:cNvPr id="559" name="Google Shape;559;g2bbb9e6cf94_0_420"/>
          <p:cNvSpPr txBox="1">
            <a:spLocks noGrp="1"/>
          </p:cNvSpPr>
          <p:nvPr>
            <p:ph type="sldNum" idx="12"/>
          </p:nvPr>
        </p:nvSpPr>
        <p:spPr>
          <a:xfrm>
            <a:off x="8940800" y="6259521"/>
            <a:ext cx="2743200" cy="33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
        <p:nvSpPr>
          <p:cNvPr id="560" name="Google Shape;560;g2bbb9e6cf94_0_420"/>
          <p:cNvSpPr txBox="1"/>
          <p:nvPr/>
        </p:nvSpPr>
        <p:spPr>
          <a:xfrm>
            <a:off x="1365925" y="296425"/>
            <a:ext cx="88788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72E41"/>
                </a:solidFill>
                <a:latin typeface="Trebuchet MS"/>
                <a:ea typeface="Trebuchet MS"/>
                <a:cs typeface="Trebuchet MS"/>
                <a:sym typeface="Trebuchet MS"/>
              </a:rPr>
              <a:t>UPCOMING EVENTS</a:t>
            </a:r>
            <a:endParaRPr sz="2800" b="1" i="0" u="none" strike="noStrike" cap="none">
              <a:solidFill>
                <a:srgbClr val="172E41"/>
              </a:solidFill>
              <a:latin typeface="Trebuchet MS"/>
              <a:ea typeface="Trebuchet MS"/>
              <a:cs typeface="Trebuchet MS"/>
              <a:sym typeface="Trebuchet MS"/>
            </a:endParaRPr>
          </a:p>
        </p:txBody>
      </p:sp>
      <p:sp>
        <p:nvSpPr>
          <p:cNvPr id="561" name="Google Shape;561;g2bbb9e6cf94_0_420"/>
          <p:cNvSpPr txBox="1"/>
          <p:nvPr/>
        </p:nvSpPr>
        <p:spPr>
          <a:xfrm>
            <a:off x="266575" y="1137163"/>
            <a:ext cx="7276800" cy="3795900"/>
          </a:xfrm>
          <a:prstGeom prst="rect">
            <a:avLst/>
          </a:prstGeom>
          <a:noFill/>
          <a:ln>
            <a:noFill/>
          </a:ln>
        </p:spPr>
        <p:txBody>
          <a:bodyPr spcFirstLastPara="1" wrap="square" lIns="91425" tIns="91425" rIns="91425" bIns="91425" anchor="t" anchorCtr="0">
            <a:noAutofit/>
          </a:bodyPr>
          <a:lstStyle/>
          <a:p>
            <a:pPr marL="0" marR="0" lvl="0" indent="0" algn="l" rtl="0">
              <a:lnSpc>
                <a:spcPct val="124000"/>
              </a:lnSpc>
              <a:spcBef>
                <a:spcPts val="1200"/>
              </a:spcBef>
              <a:spcAft>
                <a:spcPts val="0"/>
              </a:spcAft>
              <a:buClr>
                <a:srgbClr val="000000"/>
              </a:buClr>
              <a:buSzPts val="2600"/>
              <a:buFont typeface="Arial"/>
              <a:buNone/>
            </a:pPr>
            <a:r>
              <a:rPr lang="en-US" sz="2600" b="1" i="0" u="none" strike="noStrike" cap="none">
                <a:solidFill>
                  <a:srgbClr val="F25928"/>
                </a:solidFill>
                <a:latin typeface="Arial"/>
                <a:ea typeface="Arial"/>
                <a:cs typeface="Arial"/>
                <a:sym typeface="Arial"/>
              </a:rPr>
              <a:t>Webinars</a:t>
            </a:r>
            <a:endParaRPr sz="2600" b="1" i="0" u="none" strike="noStrike" cap="none">
              <a:solidFill>
                <a:srgbClr val="F25928"/>
              </a:solidFill>
              <a:latin typeface="Arial"/>
              <a:ea typeface="Arial"/>
              <a:cs typeface="Arial"/>
              <a:sym typeface="Arial"/>
            </a:endParaRPr>
          </a:p>
          <a:p>
            <a:pPr marL="457200" marR="0" lvl="0" indent="-361950" algn="l" rtl="0">
              <a:lnSpc>
                <a:spcPct val="100000"/>
              </a:lnSpc>
              <a:spcBef>
                <a:spcPts val="600"/>
              </a:spcBef>
              <a:spcAft>
                <a:spcPts val="0"/>
              </a:spcAft>
              <a:buClr>
                <a:schemeClr val="dk1"/>
              </a:buClr>
              <a:buSzPts val="2100"/>
              <a:buFont typeface="Arial"/>
              <a:buChar char="●"/>
            </a:pPr>
            <a:r>
              <a:rPr lang="en-US" sz="2100" b="1">
                <a:solidFill>
                  <a:schemeClr val="dk1"/>
                </a:solidFill>
              </a:rPr>
              <a:t>Setting Positive Behavior Norms and Expectations</a:t>
            </a:r>
            <a:endParaRPr sz="2100" b="1" i="0" u="none" strike="noStrike" cap="none">
              <a:solidFill>
                <a:schemeClr val="dk1"/>
              </a:solidFill>
              <a:latin typeface="Arial"/>
              <a:ea typeface="Arial"/>
              <a:cs typeface="Arial"/>
              <a:sym typeface="Arial"/>
            </a:endParaRPr>
          </a:p>
          <a:p>
            <a:pPr marL="457200" marR="0" lvl="0" indent="0" algn="l" rtl="0">
              <a:lnSpc>
                <a:spcPct val="100000"/>
              </a:lnSpc>
              <a:spcBef>
                <a:spcPts val="600"/>
              </a:spcBef>
              <a:spcAft>
                <a:spcPts val="0"/>
              </a:spcAft>
              <a:buClr>
                <a:srgbClr val="000000"/>
              </a:buClr>
              <a:buSzPts val="1500"/>
              <a:buFont typeface="Arial"/>
              <a:buNone/>
            </a:pPr>
            <a:r>
              <a:rPr lang="en-US" sz="1500">
                <a:solidFill>
                  <a:schemeClr val="dk1"/>
                </a:solidFill>
              </a:rPr>
              <a:t>Wednesday, January 22</a:t>
            </a:r>
            <a:r>
              <a:rPr lang="en-US" sz="1500" b="0" i="0" u="none" strike="noStrike" cap="none">
                <a:solidFill>
                  <a:schemeClr val="dk1"/>
                </a:solidFill>
                <a:latin typeface="Arial"/>
                <a:ea typeface="Arial"/>
                <a:cs typeface="Arial"/>
                <a:sym typeface="Arial"/>
              </a:rPr>
              <a:t> – 9:30-11:00 AM</a:t>
            </a:r>
            <a:br>
              <a:rPr lang="en-US" sz="1500" b="0" i="0" u="none" strike="noStrike" cap="none">
                <a:solidFill>
                  <a:schemeClr val="dk1"/>
                </a:solidFill>
                <a:latin typeface="Arial"/>
                <a:ea typeface="Arial"/>
                <a:cs typeface="Arial"/>
                <a:sym typeface="Arial"/>
              </a:rPr>
            </a:br>
            <a:endParaRPr sz="1500" b="0" i="0" u="none" strike="noStrike" cap="none">
              <a:solidFill>
                <a:schemeClr val="dk1"/>
              </a:solidFill>
              <a:latin typeface="Arial"/>
              <a:ea typeface="Arial"/>
              <a:cs typeface="Arial"/>
              <a:sym typeface="Arial"/>
            </a:endParaRPr>
          </a:p>
          <a:p>
            <a:pPr marL="457200" lvl="0" indent="-361950" algn="l" rtl="0">
              <a:lnSpc>
                <a:spcPct val="100000"/>
              </a:lnSpc>
              <a:spcBef>
                <a:spcPts val="600"/>
              </a:spcBef>
              <a:spcAft>
                <a:spcPts val="0"/>
              </a:spcAft>
              <a:buClr>
                <a:schemeClr val="dk1"/>
              </a:buClr>
              <a:buSzPts val="2100"/>
              <a:buChar char="●"/>
            </a:pPr>
            <a:r>
              <a:rPr lang="en-US" sz="2100" b="1">
                <a:solidFill>
                  <a:schemeClr val="dk1"/>
                </a:solidFill>
              </a:rPr>
              <a:t>Equitable Data Use in MTSS for SEB</a:t>
            </a:r>
            <a:endParaRPr sz="2100" b="1">
              <a:solidFill>
                <a:schemeClr val="dk1"/>
              </a:solidFill>
            </a:endParaRPr>
          </a:p>
          <a:p>
            <a:pPr marL="457200" lvl="0" indent="0" algn="l" rtl="0">
              <a:lnSpc>
                <a:spcPct val="100000"/>
              </a:lnSpc>
              <a:spcBef>
                <a:spcPts val="600"/>
              </a:spcBef>
              <a:spcAft>
                <a:spcPts val="0"/>
              </a:spcAft>
              <a:buClr>
                <a:schemeClr val="accent6"/>
              </a:buClr>
              <a:buSzPts val="1500"/>
              <a:buFont typeface="Arial"/>
              <a:buNone/>
            </a:pPr>
            <a:r>
              <a:rPr lang="en-US" sz="1500">
                <a:solidFill>
                  <a:schemeClr val="dk1"/>
                </a:solidFill>
              </a:rPr>
              <a:t>Tuesday, January 28 – 9:30-11:00 AM</a:t>
            </a:r>
            <a:endParaRPr sz="1500">
              <a:solidFill>
                <a:schemeClr val="dk1"/>
              </a:solidFill>
            </a:endParaRPr>
          </a:p>
          <a:p>
            <a:pPr marL="0" marR="0" lvl="0" indent="0" algn="l" rtl="0">
              <a:lnSpc>
                <a:spcPct val="124000"/>
              </a:lnSpc>
              <a:spcBef>
                <a:spcPts val="600"/>
              </a:spcBef>
              <a:spcAft>
                <a:spcPts val="0"/>
              </a:spcAft>
              <a:buClr>
                <a:srgbClr val="000000"/>
              </a:buClr>
              <a:buSzPts val="1500"/>
              <a:buFont typeface="Arial"/>
              <a:buNone/>
            </a:pPr>
            <a:endParaRPr sz="300" b="0" i="0" u="none" strike="noStrike" cap="none">
              <a:solidFill>
                <a:schemeClr val="dk1"/>
              </a:solidFill>
              <a:latin typeface="Arial"/>
              <a:ea typeface="Arial"/>
              <a:cs typeface="Arial"/>
              <a:sym typeface="Arial"/>
            </a:endParaRPr>
          </a:p>
          <a:p>
            <a:pPr marL="0" lvl="0" indent="0" algn="l" rtl="0">
              <a:lnSpc>
                <a:spcPct val="124000"/>
              </a:lnSpc>
              <a:spcBef>
                <a:spcPts val="600"/>
              </a:spcBef>
              <a:spcAft>
                <a:spcPts val="0"/>
              </a:spcAft>
              <a:buClr>
                <a:schemeClr val="accent6"/>
              </a:buClr>
              <a:buSzPts val="2600"/>
              <a:buFont typeface="Arial"/>
              <a:buNone/>
            </a:pPr>
            <a:r>
              <a:rPr lang="en-US" sz="2600" b="1">
                <a:solidFill>
                  <a:srgbClr val="1155CC"/>
                </a:solidFill>
              </a:rPr>
              <a:t>Peer Sharing Calls</a:t>
            </a:r>
            <a:endParaRPr sz="2600" b="1">
              <a:solidFill>
                <a:srgbClr val="1155CC"/>
              </a:solidFill>
            </a:endParaRPr>
          </a:p>
          <a:p>
            <a:pPr marL="457200" lvl="0" indent="-317500" algn="l" rtl="0">
              <a:lnSpc>
                <a:spcPct val="100000"/>
              </a:lnSpc>
              <a:spcBef>
                <a:spcPts val="1200"/>
              </a:spcBef>
              <a:spcAft>
                <a:spcPts val="0"/>
              </a:spcAft>
              <a:buClr>
                <a:schemeClr val="accent6"/>
              </a:buClr>
              <a:buSzPts val="1400"/>
              <a:buChar char="●"/>
            </a:pPr>
            <a:r>
              <a:rPr lang="en-US" sz="1900" b="1">
                <a:solidFill>
                  <a:schemeClr val="accent6"/>
                </a:solidFill>
              </a:rPr>
              <a:t>Enhancing the Identification, Matching, and Monitoring Process for Advanced Tiers - </a:t>
            </a:r>
            <a:r>
              <a:rPr lang="en-US" sz="1500" u="sng">
                <a:solidFill>
                  <a:schemeClr val="accent6"/>
                </a:solidFill>
              </a:rPr>
              <a:t>2pm-3pm</a:t>
            </a:r>
            <a:r>
              <a:rPr lang="en-US" sz="1500">
                <a:solidFill>
                  <a:schemeClr val="accent6"/>
                </a:solidFill>
              </a:rPr>
              <a:t> on 12/9, 1/13, 2/10</a:t>
            </a:r>
            <a:br>
              <a:rPr lang="en-US" sz="1500">
                <a:solidFill>
                  <a:schemeClr val="accent6"/>
                </a:solidFill>
              </a:rPr>
            </a:br>
            <a:endParaRPr sz="1500">
              <a:solidFill>
                <a:schemeClr val="accent6"/>
              </a:solidFill>
            </a:endParaRPr>
          </a:p>
          <a:p>
            <a:pPr marL="457200" lvl="0" indent="-317500" algn="l" rtl="0">
              <a:lnSpc>
                <a:spcPct val="150000"/>
              </a:lnSpc>
              <a:spcBef>
                <a:spcPts val="0"/>
              </a:spcBef>
              <a:spcAft>
                <a:spcPts val="0"/>
              </a:spcAft>
              <a:buClr>
                <a:schemeClr val="accent6"/>
              </a:buClr>
              <a:buSzPts val="1400"/>
              <a:buChar char="●"/>
            </a:pPr>
            <a:r>
              <a:rPr lang="en-US" sz="1900" b="1">
                <a:solidFill>
                  <a:schemeClr val="accent6"/>
                </a:solidFill>
              </a:rPr>
              <a:t>Supporting Adult Belonging - </a:t>
            </a:r>
            <a:r>
              <a:rPr lang="en-US" u="sng">
                <a:solidFill>
                  <a:schemeClr val="accent6"/>
                </a:solidFill>
              </a:rPr>
              <a:t>10am-11am</a:t>
            </a:r>
            <a:r>
              <a:rPr lang="en-US">
                <a:solidFill>
                  <a:schemeClr val="accent6"/>
                </a:solidFill>
              </a:rPr>
              <a:t> on 12/10, 1/14, 2/11</a:t>
            </a:r>
            <a:endParaRPr>
              <a:solidFill>
                <a:schemeClr val="accent6"/>
              </a:solidFill>
            </a:endParaRPr>
          </a:p>
          <a:p>
            <a:pPr marL="457200" lvl="0" indent="-317500" algn="l" rtl="0">
              <a:lnSpc>
                <a:spcPct val="100000"/>
              </a:lnSpc>
              <a:spcBef>
                <a:spcPts val="0"/>
              </a:spcBef>
              <a:spcAft>
                <a:spcPts val="0"/>
              </a:spcAft>
              <a:buClr>
                <a:schemeClr val="accent6"/>
              </a:buClr>
              <a:buSzPts val="1400"/>
              <a:buChar char="●"/>
            </a:pPr>
            <a:r>
              <a:rPr lang="en-US" sz="1900" b="1">
                <a:solidFill>
                  <a:schemeClr val="accent6"/>
                </a:solidFill>
              </a:rPr>
              <a:t>Supporting Students of Immigrant and Refugee Origins - </a:t>
            </a:r>
            <a:r>
              <a:rPr lang="en-US" sz="1500" u="sng">
                <a:solidFill>
                  <a:schemeClr val="accent6"/>
                </a:solidFill>
              </a:rPr>
              <a:t>2:30-3:30</a:t>
            </a:r>
            <a:r>
              <a:rPr lang="en-US" sz="1500">
                <a:solidFill>
                  <a:schemeClr val="accent6"/>
                </a:solidFill>
              </a:rPr>
              <a:t> on 12/10, 1/7, 2/4</a:t>
            </a:r>
            <a:endParaRPr sz="1700">
              <a:solidFill>
                <a:schemeClr val="dk1"/>
              </a:solidFill>
            </a:endParaRPr>
          </a:p>
          <a:p>
            <a:pPr marL="457200" lvl="0" indent="0" algn="l" rtl="0">
              <a:lnSpc>
                <a:spcPct val="124000"/>
              </a:lnSpc>
              <a:spcBef>
                <a:spcPts val="1200"/>
              </a:spcBef>
              <a:spcAft>
                <a:spcPts val="0"/>
              </a:spcAft>
              <a:buNone/>
            </a:pPr>
            <a:endParaRPr sz="2100" b="1">
              <a:solidFill>
                <a:schemeClr val="dk1"/>
              </a:solidFill>
            </a:endParaRPr>
          </a:p>
          <a:p>
            <a:pPr marL="457200" marR="0" lvl="0" indent="-323850" algn="l" rtl="0">
              <a:lnSpc>
                <a:spcPct val="124000"/>
              </a:lnSpc>
              <a:spcBef>
                <a:spcPts val="600"/>
              </a:spcBef>
              <a:spcAft>
                <a:spcPts val="0"/>
              </a:spcAft>
              <a:buClr>
                <a:schemeClr val="dk1"/>
              </a:buClr>
              <a:buSzPts val="1500"/>
              <a:buFont typeface="Arial"/>
              <a:buChar char="●"/>
            </a:pPr>
            <a:endParaRPr sz="2100" b="1">
              <a:solidFill>
                <a:schemeClr val="dk1"/>
              </a:solidFill>
            </a:endParaRPr>
          </a:p>
        </p:txBody>
      </p:sp>
      <p:pic>
        <p:nvPicPr>
          <p:cNvPr id="562" name="Google Shape;562;g2bbb9e6cf94_0_420"/>
          <p:cNvPicPr preferRelativeResize="0"/>
          <p:nvPr/>
        </p:nvPicPr>
        <p:blipFill rotWithShape="1">
          <a:blip r:embed="rId4">
            <a:alphaModFix/>
          </a:blip>
          <a:srcRect/>
          <a:stretch/>
        </p:blipFill>
        <p:spPr>
          <a:xfrm>
            <a:off x="8315200" y="1682437"/>
            <a:ext cx="2911650" cy="3396925"/>
          </a:xfrm>
          <a:prstGeom prst="rect">
            <a:avLst/>
          </a:prstGeom>
          <a:noFill/>
          <a:ln>
            <a:noFill/>
          </a:ln>
        </p:spPr>
      </p:pic>
      <p:sp>
        <p:nvSpPr>
          <p:cNvPr id="563" name="Google Shape;563;g2bbb9e6cf94_0_420"/>
          <p:cNvSpPr/>
          <p:nvPr/>
        </p:nvSpPr>
        <p:spPr>
          <a:xfrm>
            <a:off x="4857075" y="462575"/>
            <a:ext cx="7100400" cy="1108800"/>
          </a:xfrm>
          <a:prstGeom prst="roundRect">
            <a:avLst>
              <a:gd name="adj" fmla="val 16667"/>
            </a:avLst>
          </a:prstGeom>
          <a:solidFill>
            <a:srgbClr val="B6D7A8"/>
          </a:solidFill>
          <a:ln w="9525" cap="flat" cmpd="sng">
            <a:solidFill>
              <a:srgbClr val="69952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https://sebacademy.edc.org/upcoming-events</a:t>
            </a:r>
            <a:endParaRPr sz="2000" b="1" i="0" u="none" strike="noStrike" cap="none">
              <a:solidFill>
                <a:schemeClr val="dk1"/>
              </a:solidFill>
              <a:latin typeface="Arial"/>
              <a:ea typeface="Arial"/>
              <a:cs typeface="Arial"/>
              <a:sym typeface="Arial"/>
            </a:endParaRPr>
          </a:p>
        </p:txBody>
      </p:sp>
      <p:sp>
        <p:nvSpPr>
          <p:cNvPr id="564" name="Google Shape;564;g2bbb9e6cf94_0_420"/>
          <p:cNvSpPr txBox="1"/>
          <p:nvPr/>
        </p:nvSpPr>
        <p:spPr>
          <a:xfrm>
            <a:off x="7809050" y="5190400"/>
            <a:ext cx="4041900" cy="1558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24000"/>
              </a:lnSpc>
              <a:spcBef>
                <a:spcPts val="600"/>
              </a:spcBef>
              <a:spcAft>
                <a:spcPts val="0"/>
              </a:spcAft>
              <a:buNone/>
            </a:pPr>
            <a:r>
              <a:rPr lang="en-US" sz="2600" b="1">
                <a:solidFill>
                  <a:srgbClr val="69952D"/>
                </a:solidFill>
              </a:rPr>
              <a:t>Next Team Lead Meeting</a:t>
            </a:r>
            <a:endParaRPr sz="2600" b="1">
              <a:solidFill>
                <a:srgbClr val="69952D"/>
              </a:solidFill>
            </a:endParaRPr>
          </a:p>
          <a:p>
            <a:pPr marL="457200" lvl="0" indent="-323850" algn="l" rtl="0">
              <a:lnSpc>
                <a:spcPct val="124000"/>
              </a:lnSpc>
              <a:spcBef>
                <a:spcPts val="600"/>
              </a:spcBef>
              <a:spcAft>
                <a:spcPts val="0"/>
              </a:spcAft>
              <a:buClr>
                <a:schemeClr val="dk1"/>
              </a:buClr>
              <a:buSzPts val="1500"/>
              <a:buChar char="●"/>
            </a:pPr>
            <a:r>
              <a:rPr lang="en-US" sz="2100" b="1">
                <a:solidFill>
                  <a:schemeClr val="dk1"/>
                </a:solidFill>
              </a:rPr>
              <a:t>Wednesday, February 5</a:t>
            </a:r>
            <a:endParaRPr sz="2100" b="1">
              <a:solidFill>
                <a:schemeClr val="dk1"/>
              </a:solidFill>
            </a:endParaRPr>
          </a:p>
          <a:p>
            <a:pPr marL="457200" lvl="0" indent="-323850" algn="l" rtl="0">
              <a:lnSpc>
                <a:spcPct val="124000"/>
              </a:lnSpc>
              <a:spcBef>
                <a:spcPts val="600"/>
              </a:spcBef>
              <a:spcAft>
                <a:spcPts val="0"/>
              </a:spcAft>
              <a:buClr>
                <a:schemeClr val="dk1"/>
              </a:buClr>
              <a:buSzPts val="1500"/>
              <a:buChar char="●"/>
            </a:pPr>
            <a:r>
              <a:rPr lang="en-US" sz="2100" b="1">
                <a:solidFill>
                  <a:schemeClr val="dk1"/>
                </a:solidFill>
              </a:rPr>
              <a:t>9:00 - 10:30 AM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2bbb9e6cf94_0_412"/>
          <p:cNvSpPr txBox="1">
            <a:spLocks noGrp="1"/>
          </p:cNvSpPr>
          <p:nvPr>
            <p:ph type="sldNum" idx="12"/>
          </p:nvPr>
        </p:nvSpPr>
        <p:spPr>
          <a:xfrm>
            <a:off x="8940800" y="6259521"/>
            <a:ext cx="2743200" cy="33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
        <p:nvSpPr>
          <p:cNvPr id="571" name="Google Shape;571;g2bbb9e6cf94_0_412"/>
          <p:cNvSpPr txBox="1"/>
          <p:nvPr/>
        </p:nvSpPr>
        <p:spPr>
          <a:xfrm>
            <a:off x="1365925" y="296425"/>
            <a:ext cx="88788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72E41"/>
                </a:solidFill>
                <a:latin typeface="Trebuchet MS"/>
                <a:ea typeface="Trebuchet MS"/>
                <a:cs typeface="Trebuchet MS"/>
                <a:sym typeface="Trebuchet MS"/>
              </a:rPr>
              <a:t>RESOURCES</a:t>
            </a:r>
            <a:endParaRPr sz="2800" b="1" i="0" u="none" strike="noStrike" cap="none">
              <a:solidFill>
                <a:srgbClr val="172E41"/>
              </a:solidFill>
              <a:latin typeface="Trebuchet MS"/>
              <a:ea typeface="Trebuchet MS"/>
              <a:cs typeface="Trebuchet MS"/>
              <a:sym typeface="Trebuchet MS"/>
            </a:endParaRPr>
          </a:p>
        </p:txBody>
      </p:sp>
      <p:pic>
        <p:nvPicPr>
          <p:cNvPr id="572" name="Google Shape;572;g2bbb9e6cf94_0_412"/>
          <p:cNvPicPr preferRelativeResize="0"/>
          <p:nvPr/>
        </p:nvPicPr>
        <p:blipFill rotWithShape="1">
          <a:blip r:embed="rId3">
            <a:alphaModFix/>
          </a:blip>
          <a:srcRect/>
          <a:stretch/>
        </p:blipFill>
        <p:spPr>
          <a:xfrm>
            <a:off x="609608" y="162427"/>
            <a:ext cx="810691" cy="840700"/>
          </a:xfrm>
          <a:prstGeom prst="rect">
            <a:avLst/>
          </a:prstGeom>
          <a:noFill/>
          <a:ln>
            <a:noFill/>
          </a:ln>
        </p:spPr>
      </p:pic>
      <p:sp>
        <p:nvSpPr>
          <p:cNvPr id="573" name="Google Shape;573;g2bbb9e6cf94_0_412"/>
          <p:cNvSpPr txBox="1"/>
          <p:nvPr/>
        </p:nvSpPr>
        <p:spPr>
          <a:xfrm>
            <a:off x="470400" y="1547875"/>
            <a:ext cx="11479800" cy="40329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15000"/>
              </a:lnSpc>
              <a:spcBef>
                <a:spcPts val="1000"/>
              </a:spcBef>
              <a:spcAft>
                <a:spcPts val="0"/>
              </a:spcAft>
              <a:buClr>
                <a:schemeClr val="dk1"/>
              </a:buClr>
              <a:buSzPts val="1400"/>
              <a:buFont typeface="Trebuchet MS"/>
              <a:buChar char="●"/>
            </a:pPr>
            <a:r>
              <a:rPr lang="en-US" sz="1400" b="0" i="0" u="none" strike="noStrike" cap="none">
                <a:solidFill>
                  <a:schemeClr val="dk1"/>
                </a:solidFill>
                <a:latin typeface="Trebuchet MS"/>
                <a:ea typeface="Trebuchet MS"/>
                <a:cs typeface="Trebuchet MS"/>
                <a:sym typeface="Trebuchet MS"/>
              </a:rPr>
              <a:t>SEB Academy </a:t>
            </a:r>
            <a:r>
              <a:rPr lang="en-US">
                <a:solidFill>
                  <a:schemeClr val="dk1"/>
                </a:solidFill>
                <a:latin typeface="Trebuchet MS"/>
                <a:ea typeface="Trebuchet MS"/>
                <a:cs typeface="Trebuchet MS"/>
                <a:sym typeface="Trebuchet MS"/>
              </a:rPr>
              <a:t>Tiered Supports Inventory:</a:t>
            </a:r>
            <a:r>
              <a:rPr lang="en-US" sz="1400" b="0" i="0" u="none" strike="noStrike" cap="none">
                <a:solidFill>
                  <a:schemeClr val="dk1"/>
                </a:solidFill>
                <a:latin typeface="Trebuchet MS"/>
                <a:ea typeface="Trebuchet MS"/>
                <a:cs typeface="Trebuchet MS"/>
                <a:sym typeface="Trebuchet MS"/>
              </a:rPr>
              <a:t> </a:t>
            </a:r>
            <a:r>
              <a:rPr lang="en-US" u="sng">
                <a:solidFill>
                  <a:schemeClr val="hlink"/>
                </a:solidFill>
                <a:latin typeface="Trebuchet MS"/>
                <a:ea typeface="Trebuchet MS"/>
                <a:cs typeface="Trebuchet MS"/>
                <a:sym typeface="Trebuchet MS"/>
                <a:hlinkClick r:id="rId4"/>
              </a:rPr>
              <a:t>https://sebacademy.edc.org/tiered-support-inventory</a:t>
            </a:r>
            <a:endParaRPr sz="1400" b="0" i="0" u="none" strike="noStrike" cap="none">
              <a:solidFill>
                <a:schemeClr val="dk1"/>
              </a:solidFill>
              <a:latin typeface="Trebuchet MS"/>
              <a:ea typeface="Trebuchet MS"/>
              <a:cs typeface="Trebuchet MS"/>
              <a:sym typeface="Trebuchet MS"/>
            </a:endParaRPr>
          </a:p>
          <a:p>
            <a:pPr marL="457200" marR="0" lvl="0" indent="-317500" algn="l" rtl="0">
              <a:lnSpc>
                <a:spcPct val="115000"/>
              </a:lnSpc>
              <a:spcBef>
                <a:spcPts val="100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Commonly Used Assessments, Surveys, and Screeners: </a:t>
            </a:r>
            <a:r>
              <a:rPr lang="en-US" u="sng">
                <a:solidFill>
                  <a:schemeClr val="hlink"/>
                </a:solidFill>
                <a:latin typeface="Trebuchet MS"/>
                <a:ea typeface="Trebuchet MS"/>
                <a:cs typeface="Trebuchet MS"/>
                <a:sym typeface="Trebuchet MS"/>
                <a:hlinkClick r:id="rId5"/>
              </a:rPr>
              <a:t>https://sebacademy.edc.org/commonly-used-assessments-surveys-and-screeners</a:t>
            </a:r>
            <a:endParaRPr sz="1400" b="0" i="0" u="none" strike="noStrike" cap="none">
              <a:solidFill>
                <a:schemeClr val="dk1"/>
              </a:solidFill>
              <a:latin typeface="Trebuchet MS"/>
              <a:ea typeface="Trebuchet MS"/>
              <a:cs typeface="Trebuchet MS"/>
              <a:sym typeface="Trebuchet MS"/>
            </a:endParaRPr>
          </a:p>
          <a:p>
            <a:pPr marL="457200" marR="0" lvl="0" indent="-317500" algn="l" rtl="0">
              <a:lnSpc>
                <a:spcPct val="115000"/>
              </a:lnSpc>
              <a:spcBef>
                <a:spcPts val="100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Family-School Partnership Survey</a:t>
            </a:r>
            <a:r>
              <a:rPr lang="en-US" sz="1400" b="0" i="0" u="none" strike="noStrike" cap="none">
                <a:solidFill>
                  <a:schemeClr val="dk1"/>
                </a:solidFill>
                <a:latin typeface="Trebuchet MS"/>
                <a:ea typeface="Trebuchet MS"/>
                <a:cs typeface="Trebuchet MS"/>
                <a:sym typeface="Trebuchet MS"/>
              </a:rPr>
              <a:t>: </a:t>
            </a:r>
            <a:r>
              <a:rPr lang="en-US" u="sng">
                <a:solidFill>
                  <a:schemeClr val="hlink"/>
                </a:solidFill>
                <a:latin typeface="Trebuchet MS"/>
                <a:ea typeface="Trebuchet MS"/>
                <a:cs typeface="Trebuchet MS"/>
                <a:sym typeface="Trebuchet MS"/>
                <a:hlinkClick r:id="rId6"/>
              </a:rPr>
              <a:t>https://sebacademy.edc.org/family-school-partnership-survey</a:t>
            </a:r>
            <a:endParaRPr>
              <a:solidFill>
                <a:schemeClr val="dk1"/>
              </a:solidFill>
              <a:latin typeface="Trebuchet MS"/>
              <a:ea typeface="Trebuchet MS"/>
              <a:cs typeface="Trebuchet MS"/>
              <a:sym typeface="Trebuchet MS"/>
            </a:endParaRPr>
          </a:p>
          <a:p>
            <a:pPr marL="457200" marR="0" lvl="0" indent="-317500" algn="l" rtl="0">
              <a:lnSpc>
                <a:spcPct val="115000"/>
              </a:lnSpc>
              <a:spcBef>
                <a:spcPts val="100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Family-School PRACTICES Survey: </a:t>
            </a:r>
            <a:r>
              <a:rPr lang="en-US" u="sng">
                <a:solidFill>
                  <a:schemeClr val="hlink"/>
                </a:solidFill>
                <a:latin typeface="Trebuchet MS"/>
                <a:ea typeface="Trebuchet MS"/>
                <a:cs typeface="Trebuchet MS"/>
                <a:sym typeface="Trebuchet MS"/>
                <a:hlinkClick r:id="rId7"/>
              </a:rPr>
              <a:t>https://sebacademy.edc.org/family-school-practices-survey</a:t>
            </a:r>
            <a:r>
              <a:rPr lang="en-US">
                <a:solidFill>
                  <a:schemeClr val="dk1"/>
                </a:solidFill>
                <a:latin typeface="Trebuchet MS"/>
                <a:ea typeface="Trebuchet MS"/>
                <a:cs typeface="Trebuchet MS"/>
                <a:sym typeface="Trebuchet MS"/>
              </a:rPr>
              <a:t> </a:t>
            </a:r>
            <a:endParaRPr>
              <a:solidFill>
                <a:schemeClr val="dk1"/>
              </a:solidFill>
              <a:latin typeface="Trebuchet MS"/>
              <a:ea typeface="Trebuchet MS"/>
              <a:cs typeface="Trebuchet MS"/>
              <a:sym typeface="Trebuchet MS"/>
            </a:endParaRPr>
          </a:p>
          <a:p>
            <a:pPr marL="457200" marR="0" lvl="0" indent="-317500" algn="l" rtl="0">
              <a:lnSpc>
                <a:spcPct val="115000"/>
              </a:lnSpc>
              <a:spcBef>
                <a:spcPts val="100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Climate Survey: Staff, Students, Families: </a:t>
            </a:r>
            <a:r>
              <a:rPr lang="en-US" u="sng">
                <a:solidFill>
                  <a:schemeClr val="hlink"/>
                </a:solidFill>
                <a:latin typeface="Trebuchet MS"/>
                <a:ea typeface="Trebuchet MS"/>
                <a:cs typeface="Trebuchet MS"/>
                <a:sym typeface="Trebuchet MS"/>
                <a:hlinkClick r:id="rId8"/>
              </a:rPr>
              <a:t>https://sebacademy.edc.org/pbis-climate-survey-manual</a:t>
            </a:r>
            <a:r>
              <a:rPr lang="en-US">
                <a:solidFill>
                  <a:schemeClr val="dk1"/>
                </a:solidFill>
                <a:latin typeface="Trebuchet MS"/>
                <a:ea typeface="Trebuchet MS"/>
                <a:cs typeface="Trebuchet MS"/>
                <a:sym typeface="Trebuchet MS"/>
              </a:rPr>
              <a:t> </a:t>
            </a:r>
            <a:endParaRPr>
              <a:solidFill>
                <a:schemeClr val="dk1"/>
              </a:solidFill>
              <a:latin typeface="Trebuchet MS"/>
              <a:ea typeface="Trebuchet MS"/>
              <a:cs typeface="Trebuchet MS"/>
              <a:sym typeface="Trebuchet MS"/>
            </a:endParaRPr>
          </a:p>
          <a:p>
            <a:pPr marL="914400" marR="0" lvl="1" indent="-317500" algn="l" rtl="0">
              <a:lnSpc>
                <a:spcPct val="115000"/>
              </a:lnSpc>
              <a:spcBef>
                <a:spcPts val="100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How Are Schools Using School Climate Surveys? </a:t>
            </a:r>
            <a:r>
              <a:rPr lang="en-US" u="sng">
                <a:solidFill>
                  <a:schemeClr val="hlink"/>
                </a:solidFill>
                <a:latin typeface="Trebuchet MS"/>
                <a:ea typeface="Trebuchet MS"/>
                <a:cs typeface="Trebuchet MS"/>
                <a:sym typeface="Trebuchet MS"/>
                <a:hlinkClick r:id="rId9"/>
              </a:rPr>
              <a:t>https://sebacademy.edc.org/how-are-schools-using-school-climate-surveys</a:t>
            </a:r>
            <a:r>
              <a:rPr lang="en-US">
                <a:solidFill>
                  <a:schemeClr val="dk1"/>
                </a:solidFill>
                <a:latin typeface="Trebuchet MS"/>
                <a:ea typeface="Trebuchet MS"/>
                <a:cs typeface="Trebuchet MS"/>
                <a:sym typeface="Trebuchet MS"/>
              </a:rPr>
              <a:t> </a:t>
            </a:r>
            <a:endParaRPr>
              <a:solidFill>
                <a:schemeClr val="dk1"/>
              </a:solidFill>
              <a:latin typeface="Trebuchet MS"/>
              <a:ea typeface="Trebuchet MS"/>
              <a:cs typeface="Trebuchet MS"/>
              <a:sym typeface="Trebuchet MS"/>
            </a:endParaRPr>
          </a:p>
          <a:p>
            <a:pPr marL="914400" marR="0" lvl="1" indent="-317500" algn="l" rtl="0">
              <a:lnSpc>
                <a:spcPct val="115000"/>
              </a:lnSpc>
              <a:spcBef>
                <a:spcPts val="100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How Are Schools Using Parent and Personnel School Climate Data?:</a:t>
            </a:r>
            <a:r>
              <a:rPr lang="en-US" sz="1400" b="0" i="0" u="none" strike="noStrike" cap="none">
                <a:solidFill>
                  <a:schemeClr val="dk1"/>
                </a:solidFill>
                <a:latin typeface="Trebuchet MS"/>
                <a:ea typeface="Trebuchet MS"/>
                <a:cs typeface="Trebuchet MS"/>
                <a:sym typeface="Trebuchet MS"/>
              </a:rPr>
              <a:t> </a:t>
            </a:r>
            <a:r>
              <a:rPr lang="en-US" u="sng">
                <a:solidFill>
                  <a:schemeClr val="hlink"/>
                </a:solidFill>
                <a:latin typeface="Trebuchet MS"/>
                <a:ea typeface="Trebuchet MS"/>
                <a:cs typeface="Trebuchet MS"/>
                <a:sym typeface="Trebuchet MS"/>
                <a:hlinkClick r:id="rId10"/>
              </a:rPr>
              <a:t>https://sebacademy.edc.org/how-are-schools-using-parent-and-personnel-school-climate-surveys</a:t>
            </a:r>
            <a:endParaRPr>
              <a:solidFill>
                <a:srgbClr val="222222"/>
              </a:solidFill>
              <a:highlight>
                <a:srgbClr val="FFFFFF"/>
              </a:highlight>
              <a:latin typeface="Trebuchet MS"/>
              <a:ea typeface="Trebuchet MS"/>
              <a:cs typeface="Trebuchet MS"/>
              <a:sym typeface="Trebuchet MS"/>
            </a:endParaRPr>
          </a:p>
          <a:p>
            <a:pPr marL="457200" marR="0" lvl="0" indent="-317500" algn="l" rtl="0">
              <a:lnSpc>
                <a:spcPct val="115000"/>
              </a:lnSpc>
              <a:spcBef>
                <a:spcPts val="1000"/>
              </a:spcBef>
              <a:spcAft>
                <a:spcPts val="0"/>
              </a:spcAft>
              <a:buClr>
                <a:srgbClr val="222222"/>
              </a:buClr>
              <a:buSzPts val="1400"/>
              <a:buFont typeface="Trebuchet MS"/>
              <a:buChar char="●"/>
            </a:pPr>
            <a:r>
              <a:rPr lang="en-US">
                <a:solidFill>
                  <a:srgbClr val="222222"/>
                </a:solidFill>
                <a:highlight>
                  <a:srgbClr val="FFFFFF"/>
                </a:highlight>
                <a:latin typeface="Trebuchet MS"/>
                <a:ea typeface="Trebuchet MS"/>
                <a:cs typeface="Trebuchet MS"/>
                <a:sym typeface="Trebuchet MS"/>
              </a:rPr>
              <a:t>Feedback and Input Survey: </a:t>
            </a:r>
            <a:r>
              <a:rPr lang="en-US" u="sng">
                <a:solidFill>
                  <a:schemeClr val="hlink"/>
                </a:solidFill>
                <a:highlight>
                  <a:srgbClr val="FFFFFF"/>
                </a:highlight>
                <a:latin typeface="Trebuchet MS"/>
                <a:ea typeface="Trebuchet MS"/>
                <a:cs typeface="Trebuchet MS"/>
                <a:sym typeface="Trebuchet MS"/>
                <a:hlinkClick r:id="rId11"/>
              </a:rPr>
              <a:t>https://sebacademy.edc.org/pbis-feedback-input-survey-manual</a:t>
            </a:r>
            <a:r>
              <a:rPr lang="en-US">
                <a:solidFill>
                  <a:srgbClr val="222222"/>
                </a:solidFill>
                <a:highlight>
                  <a:srgbClr val="FFFFFF"/>
                </a:highlight>
                <a:latin typeface="Trebuchet MS"/>
                <a:ea typeface="Trebuchet MS"/>
                <a:cs typeface="Trebuchet MS"/>
                <a:sym typeface="Trebuchet MS"/>
              </a:rPr>
              <a:t> </a:t>
            </a:r>
            <a:endParaRPr>
              <a:solidFill>
                <a:srgbClr val="222222"/>
              </a:solidFill>
              <a:highlight>
                <a:srgbClr val="FFFFFF"/>
              </a:highlight>
              <a:latin typeface="Trebuchet MS"/>
              <a:ea typeface="Trebuchet MS"/>
              <a:cs typeface="Trebuchet MS"/>
              <a:sym typeface="Trebuchet MS"/>
            </a:endParaRPr>
          </a:p>
          <a:p>
            <a:pPr marL="457200" marR="0" lvl="0" indent="-317500" algn="l" rtl="0">
              <a:lnSpc>
                <a:spcPct val="115000"/>
              </a:lnSpc>
              <a:spcBef>
                <a:spcPts val="1000"/>
              </a:spcBef>
              <a:spcAft>
                <a:spcPts val="0"/>
              </a:spcAft>
              <a:buClr>
                <a:srgbClr val="222222"/>
              </a:buClr>
              <a:buSzPts val="1400"/>
              <a:buFont typeface="Trebuchet MS"/>
              <a:buChar char="●"/>
            </a:pPr>
            <a:r>
              <a:rPr lang="en-US">
                <a:solidFill>
                  <a:srgbClr val="222222"/>
                </a:solidFill>
                <a:highlight>
                  <a:srgbClr val="FFFFFF"/>
                </a:highlight>
                <a:latin typeface="Trebuchet MS"/>
                <a:ea typeface="Trebuchet MS"/>
                <a:cs typeface="Trebuchet MS"/>
                <a:sym typeface="Trebuchet MS"/>
              </a:rPr>
              <a:t>Empathy Interview Tool </a:t>
            </a:r>
            <a:r>
              <a:rPr lang="en-US" u="sng">
                <a:solidFill>
                  <a:schemeClr val="hlink"/>
                </a:solidFill>
                <a:highlight>
                  <a:srgbClr val="FFFFFF"/>
                </a:highlight>
                <a:latin typeface="Trebuchet MS"/>
                <a:ea typeface="Trebuchet MS"/>
                <a:cs typeface="Trebuchet MS"/>
                <a:sym typeface="Trebuchet MS"/>
                <a:hlinkClick r:id="rId12"/>
              </a:rPr>
              <a:t>https://sebacademy.edc.org/empathy-interview-tool</a:t>
            </a:r>
            <a:r>
              <a:rPr lang="en-US">
                <a:solidFill>
                  <a:srgbClr val="222222"/>
                </a:solidFill>
                <a:highlight>
                  <a:srgbClr val="FFFFFF"/>
                </a:highlight>
                <a:latin typeface="Trebuchet MS"/>
                <a:ea typeface="Trebuchet MS"/>
                <a:cs typeface="Trebuchet MS"/>
                <a:sym typeface="Trebuchet MS"/>
              </a:rPr>
              <a:t> </a:t>
            </a:r>
            <a:endParaRPr>
              <a:solidFill>
                <a:srgbClr val="222222"/>
              </a:solidFill>
              <a:highlight>
                <a:srgbClr val="FFFFFF"/>
              </a:highlight>
              <a:latin typeface="Trebuchet MS"/>
              <a:ea typeface="Trebuchet MS"/>
              <a:cs typeface="Trebuchet MS"/>
              <a:sym typeface="Trebuchet MS"/>
            </a:endParaRPr>
          </a:p>
          <a:p>
            <a:pPr marL="457200" lvl="0" indent="-317500" algn="l" rtl="0">
              <a:lnSpc>
                <a:spcPct val="115000"/>
              </a:lnSpc>
              <a:spcBef>
                <a:spcPts val="1000"/>
              </a:spcBef>
              <a:spcAft>
                <a:spcPts val="0"/>
              </a:spcAft>
              <a:buClr>
                <a:srgbClr val="222222"/>
              </a:buClr>
              <a:buSzPts val="1400"/>
              <a:buFont typeface="Trebuchet MS"/>
              <a:buChar char="●"/>
            </a:pPr>
            <a:r>
              <a:rPr lang="en-US">
                <a:solidFill>
                  <a:srgbClr val="222222"/>
                </a:solidFill>
                <a:highlight>
                  <a:schemeClr val="lt1"/>
                </a:highlight>
                <a:latin typeface="Trebuchet MS"/>
                <a:ea typeface="Trebuchet MS"/>
                <a:cs typeface="Trebuchet MS"/>
                <a:sym typeface="Trebuchet MS"/>
              </a:rPr>
              <a:t>Focus Groups - </a:t>
            </a:r>
            <a:r>
              <a:rPr lang="en-US" u="sng">
                <a:solidFill>
                  <a:schemeClr val="hlink"/>
                </a:solidFill>
                <a:highlight>
                  <a:schemeClr val="lt1"/>
                </a:highlight>
                <a:latin typeface="Trebuchet MS"/>
                <a:ea typeface="Trebuchet MS"/>
                <a:cs typeface="Trebuchet MS"/>
                <a:sym typeface="Trebuchet MS"/>
                <a:hlinkClick r:id="rId13"/>
              </a:rPr>
              <a:t>https://www.simplypsychology.org/what-is-a-focus-group.html</a:t>
            </a:r>
            <a:r>
              <a:rPr lang="en-US">
                <a:solidFill>
                  <a:srgbClr val="222222"/>
                </a:solidFill>
                <a:highlight>
                  <a:schemeClr val="lt1"/>
                </a:highlight>
                <a:latin typeface="Trebuchet MS"/>
                <a:ea typeface="Trebuchet MS"/>
                <a:cs typeface="Trebuchet MS"/>
                <a:sym typeface="Trebuchet MS"/>
              </a:rPr>
              <a:t> </a:t>
            </a:r>
            <a:endParaRPr>
              <a:solidFill>
                <a:srgbClr val="222222"/>
              </a:solidFill>
              <a:highlight>
                <a:srgbClr val="FFFFFF"/>
              </a:highlight>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7"/>
        <p:cNvGrpSpPr/>
        <p:nvPr/>
      </p:nvGrpSpPr>
      <p:grpSpPr>
        <a:xfrm>
          <a:off x="0" y="0"/>
          <a:ext cx="0" cy="0"/>
          <a:chOff x="0" y="0"/>
          <a:chExt cx="0" cy="0"/>
        </a:xfrm>
      </p:grpSpPr>
      <p:sp>
        <p:nvSpPr>
          <p:cNvPr id="578" name="Google Shape;578;g31b78a24070_0_133"/>
          <p:cNvSpPr txBox="1">
            <a:spLocks noGrp="1"/>
          </p:cNvSpPr>
          <p:nvPr>
            <p:ph type="body" idx="1"/>
          </p:nvPr>
        </p:nvSpPr>
        <p:spPr>
          <a:xfrm>
            <a:off x="655638" y="5956299"/>
            <a:ext cx="5097600" cy="6144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400"/>
              <a:buFont typeface="Arial"/>
              <a:buNone/>
            </a:pPr>
            <a:endParaRPr/>
          </a:p>
        </p:txBody>
      </p:sp>
      <p:sp>
        <p:nvSpPr>
          <p:cNvPr id="579" name="Google Shape;579;g31b78a24070_0_133"/>
          <p:cNvSpPr txBox="1">
            <a:spLocks noGrp="1"/>
          </p:cNvSpPr>
          <p:nvPr>
            <p:ph type="body" idx="2"/>
          </p:nvPr>
        </p:nvSpPr>
        <p:spPr>
          <a:xfrm>
            <a:off x="8733344" y="4391025"/>
            <a:ext cx="2802900" cy="876300"/>
          </a:xfrm>
          <a:prstGeom prst="rect">
            <a:avLst/>
          </a:prstGeom>
          <a:noFill/>
          <a:ln>
            <a:noFill/>
          </a:ln>
        </p:spPr>
        <p:txBody>
          <a:bodyPr spcFirstLastPara="1" wrap="square" lIns="91425" tIns="45700" rIns="91425" bIns="45700" anchor="ctr" anchorCtr="0">
            <a:noAutofit/>
          </a:bodyPr>
          <a:lstStyle/>
          <a:p>
            <a:pPr marL="0" lvl="0" indent="0" algn="r" rtl="0">
              <a:lnSpc>
                <a:spcPct val="110000"/>
              </a:lnSpc>
              <a:spcBef>
                <a:spcPts val="0"/>
              </a:spcBef>
              <a:spcAft>
                <a:spcPts val="0"/>
              </a:spcAft>
              <a:buSzPts val="4400"/>
              <a:buNone/>
            </a:pPr>
            <a:r>
              <a:rPr lang="en-US" sz="4400">
                <a:solidFill>
                  <a:schemeClr val="accent1"/>
                </a:solidFill>
              </a:rPr>
              <a:t>Thank You</a:t>
            </a:r>
            <a:endParaRPr>
              <a:solidFill>
                <a:schemeClr val="accent1"/>
              </a:solidFill>
            </a:endParaRPr>
          </a:p>
        </p:txBody>
      </p:sp>
      <p:sp>
        <p:nvSpPr>
          <p:cNvPr id="580" name="Google Shape;580;g31b78a24070_0_133"/>
          <p:cNvSpPr txBox="1"/>
          <p:nvPr/>
        </p:nvSpPr>
        <p:spPr>
          <a:xfrm>
            <a:off x="4838700" y="2719450"/>
            <a:ext cx="2446800" cy="55710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000000"/>
              </a:buClr>
              <a:buSzPts val="2200"/>
              <a:buFont typeface="Arial"/>
              <a:buNone/>
            </a:pPr>
            <a:r>
              <a:rPr lang="en-US" sz="2400">
                <a:solidFill>
                  <a:schemeClr val="lt1"/>
                </a:solidFill>
              </a:rPr>
              <a:t>EVALUATION</a:t>
            </a:r>
            <a:endParaRPr sz="2400" b="0" i="0" u="none" strike="noStrike" cap="none">
              <a:solidFill>
                <a:schemeClr val="lt1"/>
              </a:solidFill>
              <a:latin typeface="Arial"/>
              <a:ea typeface="Arial"/>
              <a:cs typeface="Arial"/>
              <a:sym typeface="Arial"/>
            </a:endParaRPr>
          </a:p>
        </p:txBody>
      </p:sp>
      <p:pic>
        <p:nvPicPr>
          <p:cNvPr id="581" name="Google Shape;581;g31b78a24070_0_133"/>
          <p:cNvPicPr preferRelativeResize="0"/>
          <p:nvPr/>
        </p:nvPicPr>
        <p:blipFill>
          <a:blip r:embed="rId3">
            <a:alphaModFix/>
          </a:blip>
          <a:stretch>
            <a:fillRect/>
          </a:stretch>
        </p:blipFill>
        <p:spPr>
          <a:xfrm>
            <a:off x="7437975" y="152400"/>
            <a:ext cx="4086225" cy="4086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cxnSp>
        <p:nvCxnSpPr>
          <p:cNvPr id="184" name="Google Shape;184;g2bbb9e6cf94_0_109"/>
          <p:cNvCxnSpPr/>
          <p:nvPr/>
        </p:nvCxnSpPr>
        <p:spPr>
          <a:xfrm>
            <a:off x="4656428" y="1322220"/>
            <a:ext cx="0" cy="4022100"/>
          </a:xfrm>
          <a:prstGeom prst="straightConnector1">
            <a:avLst/>
          </a:prstGeom>
          <a:noFill/>
          <a:ln w="12700" cap="flat" cmpd="sng">
            <a:solidFill>
              <a:schemeClr val="lt1"/>
            </a:solidFill>
            <a:prstDash val="solid"/>
            <a:miter lim="800000"/>
            <a:headEnd type="none" w="sm" len="sm"/>
            <a:tailEnd type="none" w="sm" len="sm"/>
          </a:ln>
        </p:spPr>
      </p:cxnSp>
      <p:sp>
        <p:nvSpPr>
          <p:cNvPr id="185" name="Google Shape;185;g2bbb9e6cf94_0_109"/>
          <p:cNvSpPr txBox="1"/>
          <p:nvPr/>
        </p:nvSpPr>
        <p:spPr>
          <a:xfrm>
            <a:off x="452400" y="612150"/>
            <a:ext cx="3979500" cy="495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a:p>
            <a:pPr marL="457200" marR="0" lvl="0" indent="-381000" algn="l" rtl="0">
              <a:lnSpc>
                <a:spcPct val="100000"/>
              </a:lnSpc>
              <a:spcBef>
                <a:spcPts val="1000"/>
              </a:spcBef>
              <a:spcAft>
                <a:spcPts val="0"/>
              </a:spcAft>
              <a:buClr>
                <a:schemeClr val="lt1"/>
              </a:buClr>
              <a:buSzPts val="2400"/>
              <a:buFont typeface="Arial"/>
              <a:buAutoNum type="arabicPeriod"/>
            </a:pPr>
            <a:r>
              <a:rPr lang="en-US" sz="2400" b="1" i="0" u="none" strike="noStrike" cap="none">
                <a:solidFill>
                  <a:schemeClr val="lt1"/>
                </a:solidFill>
                <a:latin typeface="Arial"/>
                <a:ea typeface="Arial"/>
                <a:cs typeface="Arial"/>
                <a:sym typeface="Arial"/>
              </a:rPr>
              <a:t>Glows and Grows</a:t>
            </a:r>
            <a:endParaRPr sz="2400" b="1" i="0" u="none" strike="noStrike" cap="none">
              <a:solidFill>
                <a:schemeClr val="lt1"/>
              </a:solidFill>
              <a:latin typeface="Arial"/>
              <a:ea typeface="Arial"/>
              <a:cs typeface="Arial"/>
              <a:sym typeface="Arial"/>
            </a:endParaRPr>
          </a:p>
          <a:p>
            <a:pPr marL="457200" marR="0" lvl="0" indent="-381000" algn="l" rtl="0">
              <a:lnSpc>
                <a:spcPct val="100000"/>
              </a:lnSpc>
              <a:spcBef>
                <a:spcPts val="1000"/>
              </a:spcBef>
              <a:spcAft>
                <a:spcPts val="0"/>
              </a:spcAft>
              <a:buClr>
                <a:schemeClr val="lt1"/>
              </a:buClr>
              <a:buSzPts val="2400"/>
              <a:buFont typeface="Arial"/>
              <a:buAutoNum type="arabicPeriod"/>
            </a:pPr>
            <a:r>
              <a:rPr lang="en-US" sz="2400" b="1">
                <a:solidFill>
                  <a:schemeClr val="lt1"/>
                </a:solidFill>
              </a:rPr>
              <a:t>Gathering Feedback from Partners</a:t>
            </a:r>
            <a:endParaRPr sz="2400" b="1" i="0" u="none" strike="noStrike" cap="none">
              <a:solidFill>
                <a:schemeClr val="lt1"/>
              </a:solidFill>
              <a:latin typeface="Arial"/>
              <a:ea typeface="Arial"/>
              <a:cs typeface="Arial"/>
              <a:sym typeface="Arial"/>
            </a:endParaRPr>
          </a:p>
          <a:p>
            <a:pPr marL="457200" marR="0" lvl="0" indent="-381000" algn="l" rtl="0">
              <a:lnSpc>
                <a:spcPct val="100000"/>
              </a:lnSpc>
              <a:spcBef>
                <a:spcPts val="1000"/>
              </a:spcBef>
              <a:spcAft>
                <a:spcPts val="0"/>
              </a:spcAft>
              <a:buClr>
                <a:schemeClr val="lt1"/>
              </a:buClr>
              <a:buSzPts val="2400"/>
              <a:buFont typeface="Arial"/>
              <a:buAutoNum type="arabicPeriod"/>
            </a:pPr>
            <a:r>
              <a:rPr lang="en-US" sz="2400" b="1">
                <a:solidFill>
                  <a:schemeClr val="lt1"/>
                </a:solidFill>
              </a:rPr>
              <a:t>Co-Creating Positive Learning Environments</a:t>
            </a:r>
            <a:endParaRPr sz="2400" b="1">
              <a:solidFill>
                <a:schemeClr val="lt1"/>
              </a:solidFill>
            </a:endParaRPr>
          </a:p>
          <a:p>
            <a:pPr marL="457200" marR="0" lvl="0" indent="-381000" algn="l" rtl="0">
              <a:lnSpc>
                <a:spcPct val="100000"/>
              </a:lnSpc>
              <a:spcBef>
                <a:spcPts val="1000"/>
              </a:spcBef>
              <a:spcAft>
                <a:spcPts val="0"/>
              </a:spcAft>
              <a:buClr>
                <a:schemeClr val="lt1"/>
              </a:buClr>
              <a:buSzPts val="2400"/>
              <a:buAutoNum type="arabicPeriod"/>
            </a:pPr>
            <a:r>
              <a:rPr lang="en-US" sz="2400" b="1">
                <a:solidFill>
                  <a:schemeClr val="lt1"/>
                </a:solidFill>
              </a:rPr>
              <a:t>TFI Overview</a:t>
            </a:r>
            <a:endParaRPr sz="2400" b="1">
              <a:solidFill>
                <a:schemeClr val="lt1"/>
              </a:solidFill>
            </a:endParaRPr>
          </a:p>
          <a:p>
            <a:pPr marL="457200" marR="0" lvl="0" indent="-381000" algn="l" rtl="0">
              <a:lnSpc>
                <a:spcPct val="100000"/>
              </a:lnSpc>
              <a:spcBef>
                <a:spcPts val="1000"/>
              </a:spcBef>
              <a:spcAft>
                <a:spcPts val="0"/>
              </a:spcAft>
              <a:buClr>
                <a:schemeClr val="lt1"/>
              </a:buClr>
              <a:buSzPts val="2400"/>
              <a:buAutoNum type="arabicPeriod"/>
            </a:pPr>
            <a:r>
              <a:rPr lang="en-US" sz="2400" b="1">
                <a:solidFill>
                  <a:schemeClr val="lt1"/>
                </a:solidFill>
              </a:rPr>
              <a:t>Closing</a:t>
            </a:r>
            <a:endParaRPr sz="2400" b="1">
              <a:solidFill>
                <a:schemeClr val="lt1"/>
              </a:solidFill>
            </a:endParaRPr>
          </a:p>
          <a:p>
            <a:pPr marL="457200" marR="0" lvl="0" indent="-228600" algn="l" rtl="0">
              <a:lnSpc>
                <a:spcPct val="100000"/>
              </a:lnSpc>
              <a:spcBef>
                <a:spcPts val="60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0" marR="0" lvl="0" indent="0" algn="l" rtl="0">
              <a:lnSpc>
                <a:spcPct val="100000"/>
              </a:lnSpc>
              <a:spcBef>
                <a:spcPts val="600"/>
              </a:spcBef>
              <a:spcAft>
                <a:spcPts val="100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86" name="Google Shape;186;g2bbb9e6cf94_0_109"/>
          <p:cNvSpPr txBox="1">
            <a:spLocks noGrp="1"/>
          </p:cNvSpPr>
          <p:nvPr>
            <p:ph type="sldNum" idx="12"/>
          </p:nvPr>
        </p:nvSpPr>
        <p:spPr>
          <a:xfrm>
            <a:off x="8940800" y="6259521"/>
            <a:ext cx="2743200" cy="33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4</a:t>
            </a:fld>
            <a:endParaRPr/>
          </a:p>
        </p:txBody>
      </p:sp>
      <p:pic>
        <p:nvPicPr>
          <p:cNvPr id="187" name="Google Shape;187;g2bbb9e6cf94_0_109"/>
          <p:cNvPicPr preferRelativeResize="0"/>
          <p:nvPr/>
        </p:nvPicPr>
        <p:blipFill rotWithShape="1">
          <a:blip r:embed="rId3">
            <a:alphaModFix/>
          </a:blip>
          <a:srcRect/>
          <a:stretch/>
        </p:blipFill>
        <p:spPr>
          <a:xfrm>
            <a:off x="4708225" y="1438725"/>
            <a:ext cx="7403500" cy="3980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1b78a24070_0_62"/>
          <p:cNvSpPr txBox="1">
            <a:spLocks noGrp="1"/>
          </p:cNvSpPr>
          <p:nvPr>
            <p:ph type="sldNum" idx="12"/>
          </p:nvPr>
        </p:nvSpPr>
        <p:spPr>
          <a:xfrm>
            <a:off x="8940800" y="6259521"/>
            <a:ext cx="2743200" cy="33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
        <p:nvSpPr>
          <p:cNvPr id="194" name="Google Shape;194;g31b78a24070_0_62"/>
          <p:cNvSpPr txBox="1"/>
          <p:nvPr/>
        </p:nvSpPr>
        <p:spPr>
          <a:xfrm>
            <a:off x="1365925" y="296425"/>
            <a:ext cx="88788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72E41"/>
                </a:solidFill>
                <a:latin typeface="Trebuchet MS"/>
                <a:ea typeface="Trebuchet MS"/>
                <a:cs typeface="Trebuchet MS"/>
                <a:sym typeface="Trebuchet MS"/>
              </a:rPr>
              <a:t>RESOURCES</a:t>
            </a:r>
            <a:endParaRPr sz="2800" b="1" i="0" u="none" strike="noStrike" cap="none">
              <a:solidFill>
                <a:srgbClr val="172E41"/>
              </a:solidFill>
              <a:latin typeface="Trebuchet MS"/>
              <a:ea typeface="Trebuchet MS"/>
              <a:cs typeface="Trebuchet MS"/>
              <a:sym typeface="Trebuchet MS"/>
            </a:endParaRPr>
          </a:p>
        </p:txBody>
      </p:sp>
      <p:pic>
        <p:nvPicPr>
          <p:cNvPr id="195" name="Google Shape;195;g31b78a24070_0_62"/>
          <p:cNvPicPr preferRelativeResize="0"/>
          <p:nvPr/>
        </p:nvPicPr>
        <p:blipFill rotWithShape="1">
          <a:blip r:embed="rId3">
            <a:alphaModFix/>
          </a:blip>
          <a:srcRect/>
          <a:stretch/>
        </p:blipFill>
        <p:spPr>
          <a:xfrm>
            <a:off x="609608" y="162427"/>
            <a:ext cx="810691" cy="840700"/>
          </a:xfrm>
          <a:prstGeom prst="rect">
            <a:avLst/>
          </a:prstGeom>
          <a:noFill/>
          <a:ln>
            <a:noFill/>
          </a:ln>
        </p:spPr>
      </p:pic>
      <p:sp>
        <p:nvSpPr>
          <p:cNvPr id="196" name="Google Shape;196;g31b78a24070_0_62"/>
          <p:cNvSpPr txBox="1"/>
          <p:nvPr/>
        </p:nvSpPr>
        <p:spPr>
          <a:xfrm>
            <a:off x="539875" y="1547875"/>
            <a:ext cx="11479800" cy="40329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15000"/>
              </a:lnSpc>
              <a:spcBef>
                <a:spcPts val="1000"/>
              </a:spcBef>
              <a:spcAft>
                <a:spcPts val="0"/>
              </a:spcAft>
              <a:buClr>
                <a:schemeClr val="dk1"/>
              </a:buClr>
              <a:buSzPts val="1400"/>
              <a:buFont typeface="Trebuchet MS"/>
              <a:buChar char="●"/>
            </a:pPr>
            <a:r>
              <a:rPr lang="en-US" sz="1400" b="0" i="0" u="none" strike="noStrike" cap="none">
                <a:solidFill>
                  <a:schemeClr val="dk1"/>
                </a:solidFill>
                <a:latin typeface="Trebuchet MS"/>
                <a:ea typeface="Trebuchet MS"/>
                <a:cs typeface="Trebuchet MS"/>
                <a:sym typeface="Trebuchet MS"/>
              </a:rPr>
              <a:t>SEB Academy </a:t>
            </a:r>
            <a:r>
              <a:rPr lang="en-US">
                <a:solidFill>
                  <a:schemeClr val="dk1"/>
                </a:solidFill>
                <a:latin typeface="Trebuchet MS"/>
                <a:ea typeface="Trebuchet MS"/>
                <a:cs typeface="Trebuchet MS"/>
                <a:sym typeface="Trebuchet MS"/>
              </a:rPr>
              <a:t>Tiered Supports Inventory:</a:t>
            </a:r>
            <a:r>
              <a:rPr lang="en-US" sz="1400" b="0" i="0" u="none" strike="noStrike" cap="none">
                <a:solidFill>
                  <a:schemeClr val="dk1"/>
                </a:solidFill>
                <a:latin typeface="Trebuchet MS"/>
                <a:ea typeface="Trebuchet MS"/>
                <a:cs typeface="Trebuchet MS"/>
                <a:sym typeface="Trebuchet MS"/>
              </a:rPr>
              <a:t> </a:t>
            </a:r>
            <a:r>
              <a:rPr lang="en-US" u="sng">
                <a:solidFill>
                  <a:schemeClr val="hlink"/>
                </a:solidFill>
                <a:latin typeface="Trebuchet MS"/>
                <a:ea typeface="Trebuchet MS"/>
                <a:cs typeface="Trebuchet MS"/>
                <a:sym typeface="Trebuchet MS"/>
                <a:hlinkClick r:id="rId4"/>
              </a:rPr>
              <a:t>https://sebacademy.edc.org/tiered-support-inventory</a:t>
            </a:r>
            <a:endParaRPr sz="1400" b="0" i="0" u="none" strike="noStrike" cap="none">
              <a:solidFill>
                <a:schemeClr val="dk1"/>
              </a:solidFill>
              <a:latin typeface="Trebuchet MS"/>
              <a:ea typeface="Trebuchet MS"/>
              <a:cs typeface="Trebuchet MS"/>
              <a:sym typeface="Trebuchet MS"/>
            </a:endParaRPr>
          </a:p>
          <a:p>
            <a:pPr marL="457200" marR="0" lvl="0" indent="-317500" algn="l" rtl="0">
              <a:lnSpc>
                <a:spcPct val="115000"/>
              </a:lnSpc>
              <a:spcBef>
                <a:spcPts val="100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Commonly Used Assessments, Surveys, and Screeners: </a:t>
            </a:r>
            <a:r>
              <a:rPr lang="en-US" u="sng">
                <a:solidFill>
                  <a:schemeClr val="hlink"/>
                </a:solidFill>
                <a:latin typeface="Trebuchet MS"/>
                <a:ea typeface="Trebuchet MS"/>
                <a:cs typeface="Trebuchet MS"/>
                <a:sym typeface="Trebuchet MS"/>
                <a:hlinkClick r:id="rId5"/>
              </a:rPr>
              <a:t>https://sebacademy.edc.org/commonly-used-assessments-surveys-and-screeners</a:t>
            </a:r>
            <a:endParaRPr sz="1400" b="0" i="0" u="none" strike="noStrike" cap="none">
              <a:solidFill>
                <a:schemeClr val="dk1"/>
              </a:solidFill>
              <a:latin typeface="Trebuchet MS"/>
              <a:ea typeface="Trebuchet MS"/>
              <a:cs typeface="Trebuchet MS"/>
              <a:sym typeface="Trebuchet MS"/>
            </a:endParaRPr>
          </a:p>
          <a:p>
            <a:pPr marL="457200" marR="0" lvl="0" indent="-317500" algn="l" rtl="0">
              <a:lnSpc>
                <a:spcPct val="115000"/>
              </a:lnSpc>
              <a:spcBef>
                <a:spcPts val="100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Family-School Partnership Survey</a:t>
            </a:r>
            <a:r>
              <a:rPr lang="en-US" sz="1400" b="0" i="0" u="none" strike="noStrike" cap="none">
                <a:solidFill>
                  <a:schemeClr val="dk1"/>
                </a:solidFill>
                <a:latin typeface="Trebuchet MS"/>
                <a:ea typeface="Trebuchet MS"/>
                <a:cs typeface="Trebuchet MS"/>
                <a:sym typeface="Trebuchet MS"/>
              </a:rPr>
              <a:t>: </a:t>
            </a:r>
            <a:r>
              <a:rPr lang="en-US" u="sng">
                <a:solidFill>
                  <a:schemeClr val="hlink"/>
                </a:solidFill>
                <a:latin typeface="Trebuchet MS"/>
                <a:ea typeface="Trebuchet MS"/>
                <a:cs typeface="Trebuchet MS"/>
                <a:sym typeface="Trebuchet MS"/>
                <a:hlinkClick r:id="rId6"/>
              </a:rPr>
              <a:t>https://sebacademy.edc.org/family-school-partnership-survey</a:t>
            </a:r>
            <a:endParaRPr>
              <a:solidFill>
                <a:schemeClr val="dk1"/>
              </a:solidFill>
              <a:latin typeface="Trebuchet MS"/>
              <a:ea typeface="Trebuchet MS"/>
              <a:cs typeface="Trebuchet MS"/>
              <a:sym typeface="Trebuchet MS"/>
            </a:endParaRPr>
          </a:p>
          <a:p>
            <a:pPr marL="457200" marR="0" lvl="0" indent="-317500" algn="l" rtl="0">
              <a:lnSpc>
                <a:spcPct val="115000"/>
              </a:lnSpc>
              <a:spcBef>
                <a:spcPts val="100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Family-School PRACTICES Survey: </a:t>
            </a:r>
            <a:r>
              <a:rPr lang="en-US" u="sng">
                <a:solidFill>
                  <a:schemeClr val="hlink"/>
                </a:solidFill>
                <a:latin typeface="Trebuchet MS"/>
                <a:ea typeface="Trebuchet MS"/>
                <a:cs typeface="Trebuchet MS"/>
                <a:sym typeface="Trebuchet MS"/>
                <a:hlinkClick r:id="rId7"/>
              </a:rPr>
              <a:t>https://sebacademy.edc.org/family-school-practices-survey</a:t>
            </a:r>
            <a:r>
              <a:rPr lang="en-US">
                <a:solidFill>
                  <a:schemeClr val="dk1"/>
                </a:solidFill>
                <a:latin typeface="Trebuchet MS"/>
                <a:ea typeface="Trebuchet MS"/>
                <a:cs typeface="Trebuchet MS"/>
                <a:sym typeface="Trebuchet MS"/>
              </a:rPr>
              <a:t> </a:t>
            </a:r>
            <a:endParaRPr>
              <a:solidFill>
                <a:schemeClr val="dk1"/>
              </a:solidFill>
              <a:latin typeface="Trebuchet MS"/>
              <a:ea typeface="Trebuchet MS"/>
              <a:cs typeface="Trebuchet MS"/>
              <a:sym typeface="Trebuchet MS"/>
            </a:endParaRPr>
          </a:p>
          <a:p>
            <a:pPr marL="457200" marR="0" lvl="0" indent="-317500" algn="l" rtl="0">
              <a:lnSpc>
                <a:spcPct val="115000"/>
              </a:lnSpc>
              <a:spcBef>
                <a:spcPts val="100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Climate Survey: Staff, Students, Families: </a:t>
            </a:r>
            <a:r>
              <a:rPr lang="en-US" u="sng">
                <a:solidFill>
                  <a:schemeClr val="hlink"/>
                </a:solidFill>
                <a:latin typeface="Trebuchet MS"/>
                <a:ea typeface="Trebuchet MS"/>
                <a:cs typeface="Trebuchet MS"/>
                <a:sym typeface="Trebuchet MS"/>
                <a:hlinkClick r:id="rId8"/>
              </a:rPr>
              <a:t>https://sebacademy.edc.org/pbis-climate-survey-manual</a:t>
            </a:r>
            <a:r>
              <a:rPr lang="en-US">
                <a:solidFill>
                  <a:schemeClr val="dk1"/>
                </a:solidFill>
                <a:latin typeface="Trebuchet MS"/>
                <a:ea typeface="Trebuchet MS"/>
                <a:cs typeface="Trebuchet MS"/>
                <a:sym typeface="Trebuchet MS"/>
              </a:rPr>
              <a:t> </a:t>
            </a:r>
            <a:endParaRPr>
              <a:solidFill>
                <a:schemeClr val="dk1"/>
              </a:solidFill>
              <a:latin typeface="Trebuchet MS"/>
              <a:ea typeface="Trebuchet MS"/>
              <a:cs typeface="Trebuchet MS"/>
              <a:sym typeface="Trebuchet MS"/>
            </a:endParaRPr>
          </a:p>
          <a:p>
            <a:pPr marL="914400" marR="0" lvl="1" indent="-317500" algn="l" rtl="0">
              <a:lnSpc>
                <a:spcPct val="115000"/>
              </a:lnSpc>
              <a:spcBef>
                <a:spcPts val="100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How Are Schools Using School Climate Surveys? </a:t>
            </a:r>
            <a:r>
              <a:rPr lang="en-US" u="sng">
                <a:solidFill>
                  <a:schemeClr val="hlink"/>
                </a:solidFill>
                <a:latin typeface="Trebuchet MS"/>
                <a:ea typeface="Trebuchet MS"/>
                <a:cs typeface="Trebuchet MS"/>
                <a:sym typeface="Trebuchet MS"/>
                <a:hlinkClick r:id="rId9"/>
              </a:rPr>
              <a:t>https://sebacademy.edc.org/how-are-schools-using-school-climate-surveys</a:t>
            </a:r>
            <a:r>
              <a:rPr lang="en-US">
                <a:solidFill>
                  <a:schemeClr val="dk1"/>
                </a:solidFill>
                <a:latin typeface="Trebuchet MS"/>
                <a:ea typeface="Trebuchet MS"/>
                <a:cs typeface="Trebuchet MS"/>
                <a:sym typeface="Trebuchet MS"/>
              </a:rPr>
              <a:t> </a:t>
            </a:r>
            <a:endParaRPr>
              <a:solidFill>
                <a:schemeClr val="dk1"/>
              </a:solidFill>
              <a:latin typeface="Trebuchet MS"/>
              <a:ea typeface="Trebuchet MS"/>
              <a:cs typeface="Trebuchet MS"/>
              <a:sym typeface="Trebuchet MS"/>
            </a:endParaRPr>
          </a:p>
          <a:p>
            <a:pPr marL="914400" marR="0" lvl="1" indent="-317500" algn="l" rtl="0">
              <a:lnSpc>
                <a:spcPct val="115000"/>
              </a:lnSpc>
              <a:spcBef>
                <a:spcPts val="100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How Are Schools Using Parent and Personnel School Climate Data?:</a:t>
            </a:r>
            <a:r>
              <a:rPr lang="en-US" sz="1400" b="0" i="0" u="none" strike="noStrike" cap="none">
                <a:solidFill>
                  <a:schemeClr val="dk1"/>
                </a:solidFill>
                <a:latin typeface="Trebuchet MS"/>
                <a:ea typeface="Trebuchet MS"/>
                <a:cs typeface="Trebuchet MS"/>
                <a:sym typeface="Trebuchet MS"/>
              </a:rPr>
              <a:t> </a:t>
            </a:r>
            <a:r>
              <a:rPr lang="en-US" u="sng">
                <a:solidFill>
                  <a:schemeClr val="hlink"/>
                </a:solidFill>
                <a:latin typeface="Trebuchet MS"/>
                <a:ea typeface="Trebuchet MS"/>
                <a:cs typeface="Trebuchet MS"/>
                <a:sym typeface="Trebuchet MS"/>
                <a:hlinkClick r:id="rId10"/>
              </a:rPr>
              <a:t>https://sebacademy.edc.org/how-are-schools-using-parent-and-personnel-school-climate-surveys</a:t>
            </a:r>
            <a:endParaRPr>
              <a:solidFill>
                <a:srgbClr val="222222"/>
              </a:solidFill>
              <a:highlight>
                <a:srgbClr val="FFFFFF"/>
              </a:highlight>
              <a:latin typeface="Trebuchet MS"/>
              <a:ea typeface="Trebuchet MS"/>
              <a:cs typeface="Trebuchet MS"/>
              <a:sym typeface="Trebuchet MS"/>
            </a:endParaRPr>
          </a:p>
          <a:p>
            <a:pPr marL="457200" marR="0" lvl="0" indent="-317500" algn="l" rtl="0">
              <a:lnSpc>
                <a:spcPct val="115000"/>
              </a:lnSpc>
              <a:spcBef>
                <a:spcPts val="1000"/>
              </a:spcBef>
              <a:spcAft>
                <a:spcPts val="0"/>
              </a:spcAft>
              <a:buClr>
                <a:srgbClr val="222222"/>
              </a:buClr>
              <a:buSzPts val="1400"/>
              <a:buFont typeface="Trebuchet MS"/>
              <a:buChar char="●"/>
            </a:pPr>
            <a:r>
              <a:rPr lang="en-US">
                <a:solidFill>
                  <a:srgbClr val="222222"/>
                </a:solidFill>
                <a:highlight>
                  <a:srgbClr val="FFFFFF"/>
                </a:highlight>
                <a:latin typeface="Trebuchet MS"/>
                <a:ea typeface="Trebuchet MS"/>
                <a:cs typeface="Trebuchet MS"/>
                <a:sym typeface="Trebuchet MS"/>
              </a:rPr>
              <a:t>Feedback and Input Survey: </a:t>
            </a:r>
            <a:r>
              <a:rPr lang="en-US" u="sng">
                <a:solidFill>
                  <a:schemeClr val="hlink"/>
                </a:solidFill>
                <a:highlight>
                  <a:srgbClr val="FFFFFF"/>
                </a:highlight>
                <a:latin typeface="Trebuchet MS"/>
                <a:ea typeface="Trebuchet MS"/>
                <a:cs typeface="Trebuchet MS"/>
                <a:sym typeface="Trebuchet MS"/>
                <a:hlinkClick r:id="rId11"/>
              </a:rPr>
              <a:t>https://sebacademy.edc.org/pbis-feedback-input-survey-manual</a:t>
            </a:r>
            <a:r>
              <a:rPr lang="en-US">
                <a:solidFill>
                  <a:srgbClr val="222222"/>
                </a:solidFill>
                <a:highlight>
                  <a:srgbClr val="FFFFFF"/>
                </a:highlight>
                <a:latin typeface="Trebuchet MS"/>
                <a:ea typeface="Trebuchet MS"/>
                <a:cs typeface="Trebuchet MS"/>
                <a:sym typeface="Trebuchet MS"/>
              </a:rPr>
              <a:t> </a:t>
            </a:r>
            <a:endParaRPr>
              <a:solidFill>
                <a:srgbClr val="222222"/>
              </a:solidFill>
              <a:highlight>
                <a:srgbClr val="FFFFFF"/>
              </a:highlight>
              <a:latin typeface="Trebuchet MS"/>
              <a:ea typeface="Trebuchet MS"/>
              <a:cs typeface="Trebuchet MS"/>
              <a:sym typeface="Trebuchet MS"/>
            </a:endParaRPr>
          </a:p>
          <a:p>
            <a:pPr marL="457200" marR="0" lvl="0" indent="-317500" algn="l" rtl="0">
              <a:lnSpc>
                <a:spcPct val="115000"/>
              </a:lnSpc>
              <a:spcBef>
                <a:spcPts val="1000"/>
              </a:spcBef>
              <a:spcAft>
                <a:spcPts val="0"/>
              </a:spcAft>
              <a:buClr>
                <a:srgbClr val="222222"/>
              </a:buClr>
              <a:buSzPts val="1400"/>
              <a:buFont typeface="Trebuchet MS"/>
              <a:buChar char="●"/>
            </a:pPr>
            <a:r>
              <a:rPr lang="en-US">
                <a:solidFill>
                  <a:srgbClr val="222222"/>
                </a:solidFill>
                <a:highlight>
                  <a:srgbClr val="FFFFFF"/>
                </a:highlight>
                <a:latin typeface="Trebuchet MS"/>
                <a:ea typeface="Trebuchet MS"/>
                <a:cs typeface="Trebuchet MS"/>
                <a:sym typeface="Trebuchet MS"/>
              </a:rPr>
              <a:t>Empathy Interview Tool </a:t>
            </a:r>
            <a:r>
              <a:rPr lang="en-US" u="sng">
                <a:solidFill>
                  <a:schemeClr val="hlink"/>
                </a:solidFill>
                <a:highlight>
                  <a:srgbClr val="FFFFFF"/>
                </a:highlight>
                <a:latin typeface="Trebuchet MS"/>
                <a:ea typeface="Trebuchet MS"/>
                <a:cs typeface="Trebuchet MS"/>
                <a:sym typeface="Trebuchet MS"/>
                <a:hlinkClick r:id="rId12"/>
              </a:rPr>
              <a:t>https://sebacademy.edc.org/empathy-interview-tool</a:t>
            </a:r>
            <a:r>
              <a:rPr lang="en-US">
                <a:solidFill>
                  <a:srgbClr val="222222"/>
                </a:solidFill>
                <a:highlight>
                  <a:srgbClr val="FFFFFF"/>
                </a:highlight>
                <a:latin typeface="Trebuchet MS"/>
                <a:ea typeface="Trebuchet MS"/>
                <a:cs typeface="Trebuchet MS"/>
                <a:sym typeface="Trebuchet MS"/>
              </a:rPr>
              <a:t> </a:t>
            </a:r>
            <a:endParaRPr>
              <a:solidFill>
                <a:srgbClr val="222222"/>
              </a:solidFill>
              <a:highlight>
                <a:srgbClr val="FFFFFF"/>
              </a:highlight>
              <a:latin typeface="Trebuchet MS"/>
              <a:ea typeface="Trebuchet MS"/>
              <a:cs typeface="Trebuchet MS"/>
              <a:sym typeface="Trebuchet MS"/>
            </a:endParaRPr>
          </a:p>
          <a:p>
            <a:pPr marL="457200" marR="0" lvl="0" indent="-317500" algn="l" rtl="0">
              <a:lnSpc>
                <a:spcPct val="115000"/>
              </a:lnSpc>
              <a:spcBef>
                <a:spcPts val="1000"/>
              </a:spcBef>
              <a:spcAft>
                <a:spcPts val="0"/>
              </a:spcAft>
              <a:buClr>
                <a:srgbClr val="222222"/>
              </a:buClr>
              <a:buSzPts val="1400"/>
              <a:buFont typeface="Trebuchet MS"/>
              <a:buChar char="●"/>
            </a:pPr>
            <a:r>
              <a:rPr lang="en-US">
                <a:solidFill>
                  <a:srgbClr val="222222"/>
                </a:solidFill>
                <a:highlight>
                  <a:srgbClr val="FFFFFF"/>
                </a:highlight>
                <a:latin typeface="Trebuchet MS"/>
                <a:ea typeface="Trebuchet MS"/>
                <a:cs typeface="Trebuchet MS"/>
                <a:sym typeface="Trebuchet MS"/>
              </a:rPr>
              <a:t>Focus Groups - </a:t>
            </a:r>
            <a:r>
              <a:rPr lang="en-US" u="sng">
                <a:solidFill>
                  <a:schemeClr val="hlink"/>
                </a:solidFill>
                <a:highlight>
                  <a:srgbClr val="FFFFFF"/>
                </a:highlight>
                <a:latin typeface="Trebuchet MS"/>
                <a:ea typeface="Trebuchet MS"/>
                <a:cs typeface="Trebuchet MS"/>
                <a:sym typeface="Trebuchet MS"/>
                <a:hlinkClick r:id="rId13"/>
              </a:rPr>
              <a:t>https://www.simplypsychology.org/what-is-a-focus-group.html</a:t>
            </a:r>
            <a:r>
              <a:rPr lang="en-US">
                <a:solidFill>
                  <a:srgbClr val="222222"/>
                </a:solidFill>
                <a:highlight>
                  <a:srgbClr val="FFFFFF"/>
                </a:highlight>
                <a:latin typeface="Trebuchet MS"/>
                <a:ea typeface="Trebuchet MS"/>
                <a:cs typeface="Trebuchet MS"/>
                <a:sym typeface="Trebuchet MS"/>
              </a:rPr>
              <a:t> </a:t>
            </a:r>
            <a:endParaRPr>
              <a:solidFill>
                <a:srgbClr val="222222"/>
              </a:solidFill>
              <a:highlight>
                <a:srgbClr val="FFFFFF"/>
              </a:highlight>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f5a732c226_0_9"/>
          <p:cNvSpPr txBox="1">
            <a:spLocks noGrp="1"/>
          </p:cNvSpPr>
          <p:nvPr>
            <p:ph type="sldNum" idx="12"/>
          </p:nvPr>
        </p:nvSpPr>
        <p:spPr>
          <a:xfrm>
            <a:off x="8877300" y="6349301"/>
            <a:ext cx="2743200" cy="338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
        <p:nvSpPr>
          <p:cNvPr id="203" name="Google Shape;203;g2f5a732c226_0_9"/>
          <p:cNvSpPr txBox="1">
            <a:spLocks noGrp="1"/>
          </p:cNvSpPr>
          <p:nvPr>
            <p:ph type="title"/>
          </p:nvPr>
        </p:nvSpPr>
        <p:spPr>
          <a:xfrm>
            <a:off x="671559" y="1517465"/>
            <a:ext cx="3914700" cy="3052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Glows and Grows</a:t>
            </a:r>
            <a:endParaRPr/>
          </a:p>
        </p:txBody>
      </p:sp>
      <p:sp>
        <p:nvSpPr>
          <p:cNvPr id="204" name="Google Shape;204;g2f5a732c226_0_9"/>
          <p:cNvSpPr txBox="1">
            <a:spLocks noGrp="1"/>
          </p:cNvSpPr>
          <p:nvPr>
            <p:ph type="body" idx="1"/>
          </p:nvPr>
        </p:nvSpPr>
        <p:spPr>
          <a:xfrm>
            <a:off x="5532300" y="1022998"/>
            <a:ext cx="6088200" cy="481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500"/>
              <a:t>Share one Glow and one Grow for your team from the last month:</a:t>
            </a:r>
            <a:endParaRPr sz="2500"/>
          </a:p>
          <a:p>
            <a:pPr marL="0" lvl="0" indent="0" algn="l" rtl="0">
              <a:lnSpc>
                <a:spcPct val="100000"/>
              </a:lnSpc>
              <a:spcBef>
                <a:spcPts val="0"/>
              </a:spcBef>
              <a:spcAft>
                <a:spcPts val="0"/>
              </a:spcAft>
              <a:buSzPts val="1400"/>
              <a:buNone/>
            </a:pPr>
            <a:endParaRPr sz="2500"/>
          </a:p>
          <a:p>
            <a:pPr marL="457200" lvl="0" indent="-387350" algn="l" rtl="0">
              <a:lnSpc>
                <a:spcPct val="100000"/>
              </a:lnSpc>
              <a:spcBef>
                <a:spcPts val="1000"/>
              </a:spcBef>
              <a:spcAft>
                <a:spcPts val="0"/>
              </a:spcAft>
              <a:buSzPts val="2500"/>
              <a:buChar char="●"/>
            </a:pPr>
            <a:r>
              <a:rPr lang="en-US" sz="2500" b="1"/>
              <a:t>Glow</a:t>
            </a:r>
            <a:r>
              <a:rPr lang="en-US" sz="2500"/>
              <a:t> – How has your team grown and what steps have you take with action planning?</a:t>
            </a:r>
            <a:endParaRPr sz="2500"/>
          </a:p>
          <a:p>
            <a:pPr marL="457200" lvl="0" indent="-387350" algn="l" rtl="0">
              <a:lnSpc>
                <a:spcPct val="100000"/>
              </a:lnSpc>
              <a:spcBef>
                <a:spcPts val="1000"/>
              </a:spcBef>
              <a:spcAft>
                <a:spcPts val="1000"/>
              </a:spcAft>
              <a:buSzPts val="2500"/>
              <a:buChar char="●"/>
            </a:pPr>
            <a:r>
              <a:rPr lang="en-US" sz="2500" b="1"/>
              <a:t>Grow</a:t>
            </a:r>
            <a:r>
              <a:rPr lang="en-US" sz="2500"/>
              <a:t> – What systems or practices do you need more support with from the Academy?</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9"/>
        <p:cNvGrpSpPr/>
        <p:nvPr/>
      </p:nvGrpSpPr>
      <p:grpSpPr>
        <a:xfrm>
          <a:off x="0" y="0"/>
          <a:ext cx="0" cy="0"/>
          <a:chOff x="0" y="0"/>
          <a:chExt cx="0" cy="0"/>
        </a:xfrm>
      </p:grpSpPr>
      <p:sp>
        <p:nvSpPr>
          <p:cNvPr id="210" name="Google Shape;210;g2f7a70576f7_0_16"/>
          <p:cNvSpPr txBox="1"/>
          <p:nvPr/>
        </p:nvSpPr>
        <p:spPr>
          <a:xfrm>
            <a:off x="2790108" y="3854721"/>
            <a:ext cx="7396200" cy="1348200"/>
          </a:xfrm>
          <a:prstGeom prst="rect">
            <a:avLst/>
          </a:prstGeom>
          <a:noFill/>
          <a:ln>
            <a:noFill/>
          </a:ln>
        </p:spPr>
        <p:txBody>
          <a:bodyPr spcFirstLastPara="1" wrap="square" lIns="91425" tIns="91425" rIns="91425" bIns="91425" anchor="t" anchorCtr="0">
            <a:spAutoFit/>
          </a:bodyPr>
          <a:lstStyle/>
          <a:p>
            <a:pPr marL="0" marR="0" lvl="0" indent="0" algn="r" rtl="0">
              <a:lnSpc>
                <a:spcPct val="90000"/>
              </a:lnSpc>
              <a:spcBef>
                <a:spcPts val="0"/>
              </a:spcBef>
              <a:spcAft>
                <a:spcPts val="0"/>
              </a:spcAft>
              <a:buClr>
                <a:schemeClr val="lt1"/>
              </a:buClr>
              <a:buSzPts val="4200"/>
              <a:buFont typeface="Trebuchet MS"/>
              <a:buNone/>
            </a:pPr>
            <a:r>
              <a:rPr lang="en-US" sz="4200">
                <a:solidFill>
                  <a:schemeClr val="lt1"/>
                </a:solidFill>
                <a:latin typeface="Trebuchet MS"/>
                <a:ea typeface="Trebuchet MS"/>
                <a:cs typeface="Trebuchet MS"/>
                <a:sym typeface="Trebuchet MS"/>
              </a:rPr>
              <a:t>Co-Creating Positive Learning Environments</a:t>
            </a:r>
            <a:endParaRPr sz="4200" b="0" i="0" u="none" strike="noStrike" cap="none">
              <a:solidFill>
                <a:schemeClr val="lt1"/>
              </a:solidFill>
              <a:latin typeface="Trebuchet MS"/>
              <a:ea typeface="Trebuchet MS"/>
              <a:cs typeface="Trebuchet MS"/>
              <a:sym typeface="Trebuchet MS"/>
            </a:endParaRPr>
          </a:p>
        </p:txBody>
      </p:sp>
      <p:pic>
        <p:nvPicPr>
          <p:cNvPr id="211" name="Google Shape;211;g2f7a70576f7_0_16"/>
          <p:cNvPicPr preferRelativeResize="0"/>
          <p:nvPr/>
        </p:nvPicPr>
        <p:blipFill rotWithShape="1">
          <a:blip r:embed="rId3">
            <a:alphaModFix/>
          </a:blip>
          <a:srcRect/>
          <a:stretch/>
        </p:blipFill>
        <p:spPr>
          <a:xfrm>
            <a:off x="10186396" y="3599694"/>
            <a:ext cx="1158017" cy="12009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12fd63fc9f_0_49"/>
          <p:cNvSpPr txBox="1">
            <a:spLocks noGrp="1"/>
          </p:cNvSpPr>
          <p:nvPr>
            <p:ph type="sldNum" idx="12"/>
          </p:nvPr>
        </p:nvSpPr>
        <p:spPr>
          <a:xfrm>
            <a:off x="8940800" y="6259521"/>
            <a:ext cx="2743200" cy="338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sz="1100"/>
              <a:t>8</a:t>
            </a:fld>
            <a:endParaRPr sz="1100"/>
          </a:p>
        </p:txBody>
      </p:sp>
      <p:sp>
        <p:nvSpPr>
          <p:cNvPr id="218" name="Google Shape;218;g312fd63fc9f_0_49"/>
          <p:cNvSpPr txBox="1">
            <a:spLocks noGrp="1"/>
          </p:cNvSpPr>
          <p:nvPr>
            <p:ph type="title"/>
          </p:nvPr>
        </p:nvSpPr>
        <p:spPr>
          <a:xfrm>
            <a:off x="2170250" y="396850"/>
            <a:ext cx="9606000" cy="9600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Clr>
                <a:schemeClr val="accent6"/>
              </a:buClr>
              <a:buSzPct val="67857"/>
              <a:buFont typeface="Arial"/>
              <a:buNone/>
            </a:pPr>
            <a:r>
              <a:rPr lang="en-US" sz="2800">
                <a:solidFill>
                  <a:schemeClr val="dk1"/>
                </a:solidFill>
                <a:latin typeface="Trebuchet MS"/>
                <a:ea typeface="Trebuchet MS"/>
                <a:cs typeface="Trebuchet MS"/>
                <a:sym typeface="Trebuchet MS"/>
              </a:rPr>
              <a:t>HOW SCHOOLS HAVE TRADITIONALLY OPERATED</a:t>
            </a:r>
            <a:endParaRPr sz="28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p>
        </p:txBody>
      </p:sp>
      <p:pic>
        <p:nvPicPr>
          <p:cNvPr id="219" name="Google Shape;219;g312fd63fc9f_0_49"/>
          <p:cNvPicPr preferRelativeResize="0"/>
          <p:nvPr/>
        </p:nvPicPr>
        <p:blipFill rotWithShape="1">
          <a:blip r:embed="rId3">
            <a:alphaModFix/>
          </a:blip>
          <a:srcRect/>
          <a:stretch/>
        </p:blipFill>
        <p:spPr>
          <a:xfrm>
            <a:off x="415588" y="239488"/>
            <a:ext cx="1426464" cy="1478335"/>
          </a:xfrm>
          <a:prstGeom prst="rect">
            <a:avLst/>
          </a:prstGeom>
          <a:noFill/>
          <a:ln>
            <a:noFill/>
          </a:ln>
        </p:spPr>
      </p:pic>
      <p:pic>
        <p:nvPicPr>
          <p:cNvPr id="220" name="Google Shape;220;g312fd63fc9f_0_49"/>
          <p:cNvPicPr preferRelativeResize="0"/>
          <p:nvPr/>
        </p:nvPicPr>
        <p:blipFill rotWithShape="1">
          <a:blip r:embed="rId4">
            <a:alphaModFix/>
          </a:blip>
          <a:srcRect l="33081" r="33640"/>
          <a:stretch/>
        </p:blipFill>
        <p:spPr>
          <a:xfrm>
            <a:off x="9991150" y="1703188"/>
            <a:ext cx="372050" cy="711450"/>
          </a:xfrm>
          <a:prstGeom prst="rect">
            <a:avLst/>
          </a:prstGeom>
          <a:noFill/>
          <a:ln>
            <a:noFill/>
          </a:ln>
        </p:spPr>
      </p:pic>
      <p:pic>
        <p:nvPicPr>
          <p:cNvPr id="221" name="Google Shape;221;g312fd63fc9f_0_49"/>
          <p:cNvPicPr preferRelativeResize="0"/>
          <p:nvPr/>
        </p:nvPicPr>
        <p:blipFill rotWithShape="1">
          <a:blip r:embed="rId4">
            <a:alphaModFix/>
          </a:blip>
          <a:srcRect l="33081" r="33640"/>
          <a:stretch/>
        </p:blipFill>
        <p:spPr>
          <a:xfrm>
            <a:off x="10363200" y="1880038"/>
            <a:ext cx="372050" cy="711450"/>
          </a:xfrm>
          <a:prstGeom prst="rect">
            <a:avLst/>
          </a:prstGeom>
          <a:noFill/>
          <a:ln>
            <a:noFill/>
          </a:ln>
        </p:spPr>
      </p:pic>
      <p:pic>
        <p:nvPicPr>
          <p:cNvPr id="222" name="Google Shape;222;g312fd63fc9f_0_49"/>
          <p:cNvPicPr preferRelativeResize="0"/>
          <p:nvPr/>
        </p:nvPicPr>
        <p:blipFill rotWithShape="1">
          <a:blip r:embed="rId4">
            <a:alphaModFix/>
          </a:blip>
          <a:srcRect l="33081" r="33640"/>
          <a:stretch/>
        </p:blipFill>
        <p:spPr>
          <a:xfrm>
            <a:off x="9619100" y="1368338"/>
            <a:ext cx="372050" cy="711450"/>
          </a:xfrm>
          <a:prstGeom prst="rect">
            <a:avLst/>
          </a:prstGeom>
          <a:noFill/>
          <a:ln>
            <a:noFill/>
          </a:ln>
        </p:spPr>
      </p:pic>
      <p:pic>
        <p:nvPicPr>
          <p:cNvPr id="223" name="Google Shape;223;g312fd63fc9f_0_49"/>
          <p:cNvPicPr preferRelativeResize="0"/>
          <p:nvPr/>
        </p:nvPicPr>
        <p:blipFill rotWithShape="1">
          <a:blip r:embed="rId4">
            <a:alphaModFix/>
          </a:blip>
          <a:srcRect l="33081" r="33640"/>
          <a:stretch/>
        </p:blipFill>
        <p:spPr>
          <a:xfrm>
            <a:off x="11107300" y="1440213"/>
            <a:ext cx="372050" cy="711450"/>
          </a:xfrm>
          <a:prstGeom prst="rect">
            <a:avLst/>
          </a:prstGeom>
          <a:noFill/>
          <a:ln>
            <a:noFill/>
          </a:ln>
        </p:spPr>
      </p:pic>
      <p:pic>
        <p:nvPicPr>
          <p:cNvPr id="224" name="Google Shape;224;g312fd63fc9f_0_49"/>
          <p:cNvPicPr preferRelativeResize="0"/>
          <p:nvPr/>
        </p:nvPicPr>
        <p:blipFill rotWithShape="1">
          <a:blip r:embed="rId4">
            <a:alphaModFix/>
          </a:blip>
          <a:srcRect l="33081" r="33640"/>
          <a:stretch/>
        </p:blipFill>
        <p:spPr>
          <a:xfrm>
            <a:off x="10735238" y="1561488"/>
            <a:ext cx="372050" cy="711450"/>
          </a:xfrm>
          <a:prstGeom prst="rect">
            <a:avLst/>
          </a:prstGeom>
          <a:noFill/>
          <a:ln>
            <a:noFill/>
          </a:ln>
        </p:spPr>
      </p:pic>
      <p:pic>
        <p:nvPicPr>
          <p:cNvPr id="225" name="Google Shape;225;g312fd63fc9f_0_49"/>
          <p:cNvPicPr preferRelativeResize="0"/>
          <p:nvPr/>
        </p:nvPicPr>
        <p:blipFill rotWithShape="1">
          <a:blip r:embed="rId4">
            <a:alphaModFix/>
          </a:blip>
          <a:srcRect l="33081" r="33640"/>
          <a:stretch/>
        </p:blipFill>
        <p:spPr>
          <a:xfrm>
            <a:off x="10363200" y="1168588"/>
            <a:ext cx="372050" cy="711450"/>
          </a:xfrm>
          <a:prstGeom prst="rect">
            <a:avLst/>
          </a:prstGeom>
          <a:noFill/>
          <a:ln>
            <a:noFill/>
          </a:ln>
        </p:spPr>
      </p:pic>
      <p:pic>
        <p:nvPicPr>
          <p:cNvPr id="226" name="Google Shape;226;g312fd63fc9f_0_49"/>
          <p:cNvPicPr preferRelativeResize="0"/>
          <p:nvPr/>
        </p:nvPicPr>
        <p:blipFill rotWithShape="1">
          <a:blip r:embed="rId4">
            <a:alphaModFix/>
          </a:blip>
          <a:srcRect l="33081" r="33640"/>
          <a:stretch/>
        </p:blipFill>
        <p:spPr>
          <a:xfrm>
            <a:off x="9619100" y="2151663"/>
            <a:ext cx="372050" cy="711450"/>
          </a:xfrm>
          <a:prstGeom prst="rect">
            <a:avLst/>
          </a:prstGeom>
          <a:noFill/>
          <a:ln>
            <a:noFill/>
          </a:ln>
        </p:spPr>
      </p:pic>
      <p:pic>
        <p:nvPicPr>
          <p:cNvPr id="227" name="Google Shape;227;g312fd63fc9f_0_49"/>
          <p:cNvPicPr preferRelativeResize="0"/>
          <p:nvPr/>
        </p:nvPicPr>
        <p:blipFill rotWithShape="1">
          <a:blip r:embed="rId4">
            <a:alphaModFix/>
          </a:blip>
          <a:srcRect l="33081" r="33640"/>
          <a:stretch/>
        </p:blipFill>
        <p:spPr>
          <a:xfrm>
            <a:off x="10975575" y="2151663"/>
            <a:ext cx="372050" cy="711450"/>
          </a:xfrm>
          <a:prstGeom prst="rect">
            <a:avLst/>
          </a:prstGeom>
          <a:noFill/>
          <a:ln>
            <a:noFill/>
          </a:ln>
        </p:spPr>
      </p:pic>
      <p:pic>
        <p:nvPicPr>
          <p:cNvPr id="228" name="Google Shape;228;g312fd63fc9f_0_49"/>
          <p:cNvPicPr preferRelativeResize="0"/>
          <p:nvPr/>
        </p:nvPicPr>
        <p:blipFill rotWithShape="1">
          <a:blip r:embed="rId4">
            <a:alphaModFix/>
          </a:blip>
          <a:srcRect l="66722"/>
          <a:stretch/>
        </p:blipFill>
        <p:spPr>
          <a:xfrm>
            <a:off x="1981391" y="3073275"/>
            <a:ext cx="372050" cy="711450"/>
          </a:xfrm>
          <a:prstGeom prst="rect">
            <a:avLst/>
          </a:prstGeom>
          <a:noFill/>
          <a:ln>
            <a:noFill/>
          </a:ln>
        </p:spPr>
      </p:pic>
      <p:pic>
        <p:nvPicPr>
          <p:cNvPr id="229" name="Google Shape;229;g312fd63fc9f_0_49"/>
          <p:cNvPicPr preferRelativeResize="0"/>
          <p:nvPr/>
        </p:nvPicPr>
        <p:blipFill rotWithShape="1">
          <a:blip r:embed="rId4">
            <a:alphaModFix/>
          </a:blip>
          <a:srcRect l="66722"/>
          <a:stretch/>
        </p:blipFill>
        <p:spPr>
          <a:xfrm>
            <a:off x="1188754" y="2148788"/>
            <a:ext cx="372050" cy="711450"/>
          </a:xfrm>
          <a:prstGeom prst="rect">
            <a:avLst/>
          </a:prstGeom>
          <a:noFill/>
          <a:ln>
            <a:noFill/>
          </a:ln>
        </p:spPr>
      </p:pic>
      <p:pic>
        <p:nvPicPr>
          <p:cNvPr id="230" name="Google Shape;230;g312fd63fc9f_0_49"/>
          <p:cNvPicPr preferRelativeResize="0"/>
          <p:nvPr/>
        </p:nvPicPr>
        <p:blipFill rotWithShape="1">
          <a:blip r:embed="rId4">
            <a:alphaModFix/>
          </a:blip>
          <a:srcRect l="66722"/>
          <a:stretch/>
        </p:blipFill>
        <p:spPr>
          <a:xfrm>
            <a:off x="726166" y="1939138"/>
            <a:ext cx="372050" cy="711450"/>
          </a:xfrm>
          <a:prstGeom prst="rect">
            <a:avLst/>
          </a:prstGeom>
          <a:noFill/>
          <a:ln>
            <a:noFill/>
          </a:ln>
        </p:spPr>
      </p:pic>
      <p:pic>
        <p:nvPicPr>
          <p:cNvPr id="231" name="Google Shape;231;g312fd63fc9f_0_49"/>
          <p:cNvPicPr preferRelativeResize="0"/>
          <p:nvPr/>
        </p:nvPicPr>
        <p:blipFill rotWithShape="1">
          <a:blip r:embed="rId4">
            <a:alphaModFix/>
          </a:blip>
          <a:srcRect l="66722"/>
          <a:stretch/>
        </p:blipFill>
        <p:spPr>
          <a:xfrm>
            <a:off x="1221516" y="2975200"/>
            <a:ext cx="372050" cy="711450"/>
          </a:xfrm>
          <a:prstGeom prst="rect">
            <a:avLst/>
          </a:prstGeom>
          <a:noFill/>
          <a:ln>
            <a:noFill/>
          </a:ln>
        </p:spPr>
      </p:pic>
      <p:pic>
        <p:nvPicPr>
          <p:cNvPr id="232" name="Google Shape;232;g312fd63fc9f_0_49"/>
          <p:cNvPicPr preferRelativeResize="0"/>
          <p:nvPr/>
        </p:nvPicPr>
        <p:blipFill rotWithShape="1">
          <a:blip r:embed="rId4">
            <a:alphaModFix/>
          </a:blip>
          <a:srcRect l="66722"/>
          <a:stretch/>
        </p:blipFill>
        <p:spPr>
          <a:xfrm>
            <a:off x="849454" y="2621463"/>
            <a:ext cx="372050" cy="711450"/>
          </a:xfrm>
          <a:prstGeom prst="rect">
            <a:avLst/>
          </a:prstGeom>
          <a:noFill/>
          <a:ln>
            <a:noFill/>
          </a:ln>
        </p:spPr>
      </p:pic>
      <p:pic>
        <p:nvPicPr>
          <p:cNvPr id="233" name="Google Shape;233;g312fd63fc9f_0_49"/>
          <p:cNvPicPr preferRelativeResize="0"/>
          <p:nvPr/>
        </p:nvPicPr>
        <p:blipFill rotWithShape="1">
          <a:blip r:embed="rId4">
            <a:alphaModFix/>
          </a:blip>
          <a:srcRect l="66722"/>
          <a:stretch/>
        </p:blipFill>
        <p:spPr>
          <a:xfrm>
            <a:off x="1593566" y="2763163"/>
            <a:ext cx="372050" cy="711450"/>
          </a:xfrm>
          <a:prstGeom prst="rect">
            <a:avLst/>
          </a:prstGeom>
          <a:noFill/>
          <a:ln>
            <a:noFill/>
          </a:ln>
        </p:spPr>
      </p:pic>
      <p:pic>
        <p:nvPicPr>
          <p:cNvPr id="234" name="Google Shape;234;g312fd63fc9f_0_49"/>
          <p:cNvPicPr preferRelativeResize="0"/>
          <p:nvPr/>
        </p:nvPicPr>
        <p:blipFill rotWithShape="1">
          <a:blip r:embed="rId4">
            <a:alphaModFix/>
          </a:blip>
          <a:srcRect l="66722"/>
          <a:stretch/>
        </p:blipFill>
        <p:spPr>
          <a:xfrm>
            <a:off x="461641" y="2870375"/>
            <a:ext cx="372050" cy="711450"/>
          </a:xfrm>
          <a:prstGeom prst="rect">
            <a:avLst/>
          </a:prstGeom>
          <a:noFill/>
          <a:ln>
            <a:noFill/>
          </a:ln>
        </p:spPr>
      </p:pic>
      <p:pic>
        <p:nvPicPr>
          <p:cNvPr id="235" name="Google Shape;235;g312fd63fc9f_0_49"/>
          <p:cNvPicPr preferRelativeResize="0"/>
          <p:nvPr/>
        </p:nvPicPr>
        <p:blipFill rotWithShape="1">
          <a:blip r:embed="rId4">
            <a:alphaModFix/>
          </a:blip>
          <a:srcRect l="66722"/>
          <a:stretch/>
        </p:blipFill>
        <p:spPr>
          <a:xfrm>
            <a:off x="1593566" y="2051713"/>
            <a:ext cx="372050" cy="711450"/>
          </a:xfrm>
          <a:prstGeom prst="rect">
            <a:avLst/>
          </a:prstGeom>
          <a:noFill/>
          <a:ln>
            <a:noFill/>
          </a:ln>
        </p:spPr>
      </p:pic>
      <p:pic>
        <p:nvPicPr>
          <p:cNvPr id="236" name="Google Shape;236;g312fd63fc9f_0_49"/>
          <p:cNvPicPr preferRelativeResize="0"/>
          <p:nvPr/>
        </p:nvPicPr>
        <p:blipFill rotWithShape="1">
          <a:blip r:embed="rId4">
            <a:alphaModFix/>
          </a:blip>
          <a:srcRect l="66722"/>
          <a:stretch/>
        </p:blipFill>
        <p:spPr>
          <a:xfrm>
            <a:off x="1998391" y="2361825"/>
            <a:ext cx="372050" cy="711450"/>
          </a:xfrm>
          <a:prstGeom prst="rect">
            <a:avLst/>
          </a:prstGeom>
          <a:noFill/>
          <a:ln>
            <a:noFill/>
          </a:ln>
        </p:spPr>
      </p:pic>
      <p:pic>
        <p:nvPicPr>
          <p:cNvPr id="237" name="Google Shape;237;g312fd63fc9f_0_49"/>
          <p:cNvPicPr preferRelativeResize="0"/>
          <p:nvPr/>
        </p:nvPicPr>
        <p:blipFill rotWithShape="1">
          <a:blip r:embed="rId4">
            <a:alphaModFix/>
          </a:blip>
          <a:srcRect r="66722"/>
          <a:stretch/>
        </p:blipFill>
        <p:spPr>
          <a:xfrm>
            <a:off x="9933444" y="4299975"/>
            <a:ext cx="372050" cy="711450"/>
          </a:xfrm>
          <a:prstGeom prst="rect">
            <a:avLst/>
          </a:prstGeom>
          <a:noFill/>
          <a:ln>
            <a:noFill/>
          </a:ln>
        </p:spPr>
      </p:pic>
      <p:pic>
        <p:nvPicPr>
          <p:cNvPr id="238" name="Google Shape;238;g312fd63fc9f_0_49"/>
          <p:cNvPicPr preferRelativeResize="0"/>
          <p:nvPr/>
        </p:nvPicPr>
        <p:blipFill rotWithShape="1">
          <a:blip r:embed="rId4">
            <a:alphaModFix/>
          </a:blip>
          <a:srcRect r="66722"/>
          <a:stretch/>
        </p:blipFill>
        <p:spPr>
          <a:xfrm>
            <a:off x="10798056" y="4419200"/>
            <a:ext cx="372050" cy="711450"/>
          </a:xfrm>
          <a:prstGeom prst="rect">
            <a:avLst/>
          </a:prstGeom>
          <a:noFill/>
          <a:ln>
            <a:noFill/>
          </a:ln>
        </p:spPr>
      </p:pic>
      <p:pic>
        <p:nvPicPr>
          <p:cNvPr id="239" name="Google Shape;239;g312fd63fc9f_0_49"/>
          <p:cNvPicPr preferRelativeResize="0"/>
          <p:nvPr/>
        </p:nvPicPr>
        <p:blipFill rotWithShape="1">
          <a:blip r:embed="rId4">
            <a:alphaModFix/>
          </a:blip>
          <a:srcRect r="66722"/>
          <a:stretch/>
        </p:blipFill>
        <p:spPr>
          <a:xfrm>
            <a:off x="10737806" y="5192650"/>
            <a:ext cx="372050" cy="711450"/>
          </a:xfrm>
          <a:prstGeom prst="rect">
            <a:avLst/>
          </a:prstGeom>
          <a:noFill/>
          <a:ln>
            <a:noFill/>
          </a:ln>
        </p:spPr>
      </p:pic>
      <p:pic>
        <p:nvPicPr>
          <p:cNvPr id="240" name="Google Shape;240;g312fd63fc9f_0_49"/>
          <p:cNvPicPr preferRelativeResize="0"/>
          <p:nvPr/>
        </p:nvPicPr>
        <p:blipFill rotWithShape="1">
          <a:blip r:embed="rId4">
            <a:alphaModFix/>
          </a:blip>
          <a:srcRect r="66722"/>
          <a:stretch/>
        </p:blipFill>
        <p:spPr>
          <a:xfrm>
            <a:off x="9933456" y="5011425"/>
            <a:ext cx="372050" cy="711450"/>
          </a:xfrm>
          <a:prstGeom prst="rect">
            <a:avLst/>
          </a:prstGeom>
          <a:noFill/>
          <a:ln>
            <a:noFill/>
          </a:ln>
        </p:spPr>
      </p:pic>
      <p:pic>
        <p:nvPicPr>
          <p:cNvPr id="241" name="Google Shape;241;g312fd63fc9f_0_49"/>
          <p:cNvPicPr preferRelativeResize="0"/>
          <p:nvPr/>
        </p:nvPicPr>
        <p:blipFill rotWithShape="1">
          <a:blip r:embed="rId4">
            <a:alphaModFix/>
          </a:blip>
          <a:srcRect r="66722"/>
          <a:stretch/>
        </p:blipFill>
        <p:spPr>
          <a:xfrm>
            <a:off x="10396031" y="4682175"/>
            <a:ext cx="372050" cy="711450"/>
          </a:xfrm>
          <a:prstGeom prst="rect">
            <a:avLst/>
          </a:prstGeom>
          <a:noFill/>
          <a:ln>
            <a:noFill/>
          </a:ln>
        </p:spPr>
      </p:pic>
      <p:pic>
        <p:nvPicPr>
          <p:cNvPr id="242" name="Google Shape;242;g312fd63fc9f_0_49"/>
          <p:cNvPicPr preferRelativeResize="0"/>
          <p:nvPr/>
        </p:nvPicPr>
        <p:blipFill rotWithShape="1">
          <a:blip r:embed="rId4">
            <a:alphaModFix/>
          </a:blip>
          <a:srcRect r="66722"/>
          <a:stretch/>
        </p:blipFill>
        <p:spPr>
          <a:xfrm>
            <a:off x="9501156" y="4682175"/>
            <a:ext cx="372050" cy="711450"/>
          </a:xfrm>
          <a:prstGeom prst="rect">
            <a:avLst/>
          </a:prstGeom>
          <a:noFill/>
          <a:ln>
            <a:noFill/>
          </a:ln>
        </p:spPr>
      </p:pic>
      <p:pic>
        <p:nvPicPr>
          <p:cNvPr id="243" name="Google Shape;243;g312fd63fc9f_0_49"/>
          <p:cNvPicPr preferRelativeResize="0"/>
          <p:nvPr/>
        </p:nvPicPr>
        <p:blipFill rotWithShape="1">
          <a:blip r:embed="rId4">
            <a:alphaModFix/>
          </a:blip>
          <a:srcRect r="66722"/>
          <a:stretch/>
        </p:blipFill>
        <p:spPr>
          <a:xfrm>
            <a:off x="11230956" y="5011425"/>
            <a:ext cx="372050" cy="711450"/>
          </a:xfrm>
          <a:prstGeom prst="rect">
            <a:avLst/>
          </a:prstGeom>
          <a:noFill/>
          <a:ln>
            <a:noFill/>
          </a:ln>
        </p:spPr>
      </p:pic>
      <p:pic>
        <p:nvPicPr>
          <p:cNvPr id="244" name="Google Shape;244;g312fd63fc9f_0_49"/>
          <p:cNvPicPr preferRelativeResize="0"/>
          <p:nvPr/>
        </p:nvPicPr>
        <p:blipFill rotWithShape="1">
          <a:blip r:embed="rId4">
            <a:alphaModFix/>
          </a:blip>
          <a:srcRect r="66722"/>
          <a:stretch/>
        </p:blipFill>
        <p:spPr>
          <a:xfrm>
            <a:off x="11200081" y="4070500"/>
            <a:ext cx="372050" cy="711450"/>
          </a:xfrm>
          <a:prstGeom prst="rect">
            <a:avLst/>
          </a:prstGeom>
          <a:noFill/>
          <a:ln>
            <a:noFill/>
          </a:ln>
        </p:spPr>
      </p:pic>
      <p:sp>
        <p:nvSpPr>
          <p:cNvPr id="245" name="Google Shape;245;g312fd63fc9f_0_49"/>
          <p:cNvSpPr txBox="1"/>
          <p:nvPr/>
        </p:nvSpPr>
        <p:spPr>
          <a:xfrm>
            <a:off x="9619100" y="2925463"/>
            <a:ext cx="1983900" cy="71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t>Students</a:t>
            </a:r>
            <a:endParaRPr sz="2200"/>
          </a:p>
        </p:txBody>
      </p:sp>
      <p:sp>
        <p:nvSpPr>
          <p:cNvPr id="246" name="Google Shape;246;g312fd63fc9f_0_49"/>
          <p:cNvSpPr txBox="1"/>
          <p:nvPr/>
        </p:nvSpPr>
        <p:spPr>
          <a:xfrm>
            <a:off x="173625" y="3649225"/>
            <a:ext cx="2374800" cy="71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t>Staff</a:t>
            </a:r>
            <a:endParaRPr sz="2200"/>
          </a:p>
        </p:txBody>
      </p:sp>
      <p:sp>
        <p:nvSpPr>
          <p:cNvPr id="247" name="Google Shape;247;g312fd63fc9f_0_49"/>
          <p:cNvSpPr txBox="1"/>
          <p:nvPr/>
        </p:nvSpPr>
        <p:spPr>
          <a:xfrm>
            <a:off x="9563100" y="5792500"/>
            <a:ext cx="2027100" cy="64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t>Families</a:t>
            </a:r>
            <a:endParaRPr sz="2200"/>
          </a:p>
        </p:txBody>
      </p:sp>
      <p:pic>
        <p:nvPicPr>
          <p:cNvPr id="248" name="Google Shape;248;g312fd63fc9f_0_49"/>
          <p:cNvPicPr preferRelativeResize="0"/>
          <p:nvPr/>
        </p:nvPicPr>
        <p:blipFill rotWithShape="1">
          <a:blip r:embed="rId4">
            <a:alphaModFix/>
          </a:blip>
          <a:srcRect r="66722"/>
          <a:stretch/>
        </p:blipFill>
        <p:spPr>
          <a:xfrm>
            <a:off x="10365756" y="3970725"/>
            <a:ext cx="372050" cy="711450"/>
          </a:xfrm>
          <a:prstGeom prst="rect">
            <a:avLst/>
          </a:prstGeom>
          <a:noFill/>
          <a:ln>
            <a:noFill/>
          </a:ln>
        </p:spPr>
      </p:pic>
      <p:sp>
        <p:nvSpPr>
          <p:cNvPr id="249" name="Google Shape;249;g312fd63fc9f_0_49"/>
          <p:cNvSpPr/>
          <p:nvPr/>
        </p:nvSpPr>
        <p:spPr>
          <a:xfrm>
            <a:off x="2591900" y="1227750"/>
            <a:ext cx="3020400" cy="3700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US" sz="1600"/>
              <a:t>Set policies</a:t>
            </a:r>
            <a:endParaRPr sz="1600"/>
          </a:p>
          <a:p>
            <a:pPr marL="457200" lvl="0" indent="-330200" algn="l" rtl="0">
              <a:spcBef>
                <a:spcPts val="0"/>
              </a:spcBef>
              <a:spcAft>
                <a:spcPts val="0"/>
              </a:spcAft>
              <a:buSzPts val="1600"/>
              <a:buChar char="●"/>
            </a:pPr>
            <a:r>
              <a:rPr lang="en-US" sz="1600"/>
              <a:t>Choose curricula</a:t>
            </a:r>
            <a:endParaRPr sz="1600"/>
          </a:p>
          <a:p>
            <a:pPr marL="457200" lvl="0" indent="-330200" algn="l" rtl="0">
              <a:spcBef>
                <a:spcPts val="0"/>
              </a:spcBef>
              <a:spcAft>
                <a:spcPts val="0"/>
              </a:spcAft>
              <a:buSzPts val="1600"/>
              <a:buChar char="●"/>
            </a:pPr>
            <a:r>
              <a:rPr lang="en-US" sz="1600"/>
              <a:t>Set schedule</a:t>
            </a:r>
            <a:endParaRPr sz="1600"/>
          </a:p>
          <a:p>
            <a:pPr marL="457200" lvl="0" indent="-330200" algn="l" rtl="0">
              <a:spcBef>
                <a:spcPts val="0"/>
              </a:spcBef>
              <a:spcAft>
                <a:spcPts val="0"/>
              </a:spcAft>
              <a:buSzPts val="1600"/>
              <a:buChar char="●"/>
            </a:pPr>
            <a:r>
              <a:rPr lang="en-US" sz="1600"/>
              <a:t>Determine professional development</a:t>
            </a:r>
            <a:endParaRPr sz="1600"/>
          </a:p>
          <a:p>
            <a:pPr marL="457200" lvl="0" indent="-330200" algn="l" rtl="0">
              <a:spcBef>
                <a:spcPts val="0"/>
              </a:spcBef>
              <a:spcAft>
                <a:spcPts val="0"/>
              </a:spcAft>
              <a:buSzPts val="1600"/>
              <a:buChar char="●"/>
            </a:pPr>
            <a:r>
              <a:rPr lang="en-US" sz="1600"/>
              <a:t>Set mandates for physical environment</a:t>
            </a:r>
            <a:endParaRPr sz="1600"/>
          </a:p>
          <a:p>
            <a:pPr marL="457200" lvl="0" indent="-330200" algn="l" rtl="0">
              <a:spcBef>
                <a:spcPts val="0"/>
              </a:spcBef>
              <a:spcAft>
                <a:spcPts val="0"/>
              </a:spcAft>
              <a:buSzPts val="1600"/>
              <a:buChar char="●"/>
            </a:pPr>
            <a:r>
              <a:rPr lang="en-US" sz="1600"/>
              <a:t>Maintain compliance with local and state laws</a:t>
            </a:r>
            <a:endParaRPr sz="1600"/>
          </a:p>
          <a:p>
            <a:pPr marL="0" lvl="0" indent="0" algn="ctr" rtl="0">
              <a:spcBef>
                <a:spcPts val="0"/>
              </a:spcBef>
              <a:spcAft>
                <a:spcPts val="0"/>
              </a:spcAft>
              <a:buNone/>
            </a:pPr>
            <a:endParaRPr/>
          </a:p>
        </p:txBody>
      </p:sp>
      <p:sp>
        <p:nvSpPr>
          <p:cNvPr id="250" name="Google Shape;250;g312fd63fc9f_0_49"/>
          <p:cNvSpPr/>
          <p:nvPr/>
        </p:nvSpPr>
        <p:spPr>
          <a:xfrm>
            <a:off x="6477550" y="1227750"/>
            <a:ext cx="3020400" cy="2742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36550" algn="l" rtl="0">
              <a:spcBef>
                <a:spcPts val="0"/>
              </a:spcBef>
              <a:spcAft>
                <a:spcPts val="0"/>
              </a:spcAft>
              <a:buSzPts val="1700"/>
              <a:buChar char="●"/>
            </a:pPr>
            <a:r>
              <a:rPr lang="en-US" sz="1700"/>
              <a:t>Given expectations and requirements</a:t>
            </a:r>
            <a:endParaRPr sz="1700"/>
          </a:p>
          <a:p>
            <a:pPr marL="457200" lvl="0" indent="-336550" algn="l" rtl="0">
              <a:spcBef>
                <a:spcPts val="0"/>
              </a:spcBef>
              <a:spcAft>
                <a:spcPts val="0"/>
              </a:spcAft>
              <a:buSzPts val="1700"/>
              <a:buChar char="●"/>
            </a:pPr>
            <a:r>
              <a:rPr lang="en-US" sz="1700"/>
              <a:t>Might be given an opportunity to collectively set classroom norms</a:t>
            </a:r>
            <a:endParaRPr sz="1700"/>
          </a:p>
          <a:p>
            <a:pPr marL="457200" lvl="0" indent="-336550" algn="l" rtl="0">
              <a:spcBef>
                <a:spcPts val="0"/>
              </a:spcBef>
              <a:spcAft>
                <a:spcPts val="0"/>
              </a:spcAft>
              <a:buSzPts val="1700"/>
              <a:buChar char="●"/>
            </a:pPr>
            <a:r>
              <a:rPr lang="en-US" sz="1700"/>
              <a:t>Held accountable for adherence to policies and expectations through discipline</a:t>
            </a:r>
            <a:endParaRPr sz="1700"/>
          </a:p>
        </p:txBody>
      </p:sp>
      <p:sp>
        <p:nvSpPr>
          <p:cNvPr id="251" name="Google Shape;251;g312fd63fc9f_0_49"/>
          <p:cNvSpPr/>
          <p:nvPr/>
        </p:nvSpPr>
        <p:spPr>
          <a:xfrm>
            <a:off x="6478825" y="3995700"/>
            <a:ext cx="3020400" cy="2742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36550" algn="l" rtl="0">
              <a:spcBef>
                <a:spcPts val="0"/>
              </a:spcBef>
              <a:spcAft>
                <a:spcPts val="0"/>
              </a:spcAft>
              <a:buSzPts val="1700"/>
              <a:buChar char="●"/>
            </a:pPr>
            <a:r>
              <a:rPr lang="en-US" sz="1700"/>
              <a:t>Expectations communicated to families</a:t>
            </a:r>
            <a:endParaRPr sz="1700"/>
          </a:p>
          <a:p>
            <a:pPr marL="457200" lvl="0" indent="-336550" algn="l" rtl="0">
              <a:spcBef>
                <a:spcPts val="0"/>
              </a:spcBef>
              <a:spcAft>
                <a:spcPts val="0"/>
              </a:spcAft>
              <a:buSzPts val="1700"/>
              <a:buChar char="●"/>
            </a:pPr>
            <a:r>
              <a:rPr lang="en-US" sz="1700"/>
              <a:t>Invited to participate in specific ways</a:t>
            </a:r>
            <a:endParaRPr sz="1700"/>
          </a:p>
        </p:txBody>
      </p:sp>
      <p:sp>
        <p:nvSpPr>
          <p:cNvPr id="252" name="Google Shape;252;g312fd63fc9f_0_49"/>
          <p:cNvSpPr/>
          <p:nvPr/>
        </p:nvSpPr>
        <p:spPr>
          <a:xfrm>
            <a:off x="2779480" y="2195050"/>
            <a:ext cx="5718900" cy="2586900"/>
          </a:xfrm>
          <a:prstGeom prst="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t>One-Way Power Dynamic</a:t>
            </a:r>
            <a:endParaRPr sz="3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12fd63fc9f_0_128"/>
          <p:cNvSpPr txBox="1">
            <a:spLocks noGrp="1"/>
          </p:cNvSpPr>
          <p:nvPr>
            <p:ph type="sldNum" idx="12"/>
          </p:nvPr>
        </p:nvSpPr>
        <p:spPr>
          <a:xfrm>
            <a:off x="8940800" y="6259521"/>
            <a:ext cx="2743200" cy="338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9</a:t>
            </a:fld>
            <a:endParaRPr/>
          </a:p>
        </p:txBody>
      </p:sp>
      <p:sp>
        <p:nvSpPr>
          <p:cNvPr id="259" name="Google Shape;259;g312fd63fc9f_0_128"/>
          <p:cNvSpPr txBox="1">
            <a:spLocks noGrp="1"/>
          </p:cNvSpPr>
          <p:nvPr>
            <p:ph type="title"/>
          </p:nvPr>
        </p:nvSpPr>
        <p:spPr>
          <a:xfrm>
            <a:off x="1950300" y="596913"/>
            <a:ext cx="9606000" cy="7635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sz="2800">
                <a:solidFill>
                  <a:schemeClr val="dk1"/>
                </a:solidFill>
                <a:latin typeface="Trebuchet MS"/>
                <a:ea typeface="Trebuchet MS"/>
                <a:cs typeface="Trebuchet MS"/>
                <a:sym typeface="Trebuchet MS"/>
              </a:rPr>
              <a:t>CO-CREATING POSITIVE ENVIRONMENTS</a:t>
            </a:r>
            <a:endParaRPr/>
          </a:p>
        </p:txBody>
      </p:sp>
      <p:pic>
        <p:nvPicPr>
          <p:cNvPr id="260" name="Google Shape;260;g312fd63fc9f_0_128"/>
          <p:cNvPicPr preferRelativeResize="0"/>
          <p:nvPr/>
        </p:nvPicPr>
        <p:blipFill rotWithShape="1">
          <a:blip r:embed="rId3">
            <a:alphaModFix/>
          </a:blip>
          <a:srcRect/>
          <a:stretch/>
        </p:blipFill>
        <p:spPr>
          <a:xfrm>
            <a:off x="415588" y="239488"/>
            <a:ext cx="1426464" cy="1478335"/>
          </a:xfrm>
          <a:prstGeom prst="rect">
            <a:avLst/>
          </a:prstGeom>
          <a:noFill/>
          <a:ln>
            <a:noFill/>
          </a:ln>
        </p:spPr>
      </p:pic>
      <p:grpSp>
        <p:nvGrpSpPr>
          <p:cNvPr id="261" name="Google Shape;261;g312fd63fc9f_0_128"/>
          <p:cNvGrpSpPr/>
          <p:nvPr/>
        </p:nvGrpSpPr>
        <p:grpSpPr>
          <a:xfrm>
            <a:off x="299756" y="2269600"/>
            <a:ext cx="2089943" cy="2318800"/>
            <a:chOff x="4039681" y="2179263"/>
            <a:chExt cx="2089943" cy="2318800"/>
          </a:xfrm>
        </p:grpSpPr>
        <p:pic>
          <p:nvPicPr>
            <p:cNvPr id="262" name="Google Shape;262;g312fd63fc9f_0_128"/>
            <p:cNvPicPr preferRelativeResize="0"/>
            <p:nvPr/>
          </p:nvPicPr>
          <p:blipFill rotWithShape="1">
            <a:blip r:embed="rId4">
              <a:alphaModFix/>
            </a:blip>
            <a:srcRect l="66722"/>
            <a:stretch/>
          </p:blipFill>
          <p:spPr>
            <a:xfrm>
              <a:off x="4471941" y="2272950"/>
              <a:ext cx="372050" cy="711450"/>
            </a:xfrm>
            <a:prstGeom prst="rect">
              <a:avLst/>
            </a:prstGeom>
            <a:noFill/>
            <a:ln>
              <a:noFill/>
            </a:ln>
          </p:spPr>
        </p:pic>
        <p:pic>
          <p:nvPicPr>
            <p:cNvPr id="263" name="Google Shape;263;g312fd63fc9f_0_128"/>
            <p:cNvPicPr preferRelativeResize="0"/>
            <p:nvPr/>
          </p:nvPicPr>
          <p:blipFill rotWithShape="1">
            <a:blip r:embed="rId4">
              <a:alphaModFix/>
            </a:blip>
            <a:srcRect l="66722"/>
            <a:stretch/>
          </p:blipFill>
          <p:spPr>
            <a:xfrm>
              <a:off x="4904216" y="2934075"/>
              <a:ext cx="372050" cy="711450"/>
            </a:xfrm>
            <a:prstGeom prst="rect">
              <a:avLst/>
            </a:prstGeom>
            <a:noFill/>
            <a:ln>
              <a:noFill/>
            </a:ln>
          </p:spPr>
        </p:pic>
        <p:pic>
          <p:nvPicPr>
            <p:cNvPr id="264" name="Google Shape;264;g312fd63fc9f_0_128"/>
            <p:cNvPicPr preferRelativeResize="0"/>
            <p:nvPr/>
          </p:nvPicPr>
          <p:blipFill rotWithShape="1">
            <a:blip r:embed="rId4">
              <a:alphaModFix/>
            </a:blip>
            <a:srcRect l="66722"/>
            <a:stretch/>
          </p:blipFill>
          <p:spPr>
            <a:xfrm>
              <a:off x="5757566" y="3458488"/>
              <a:ext cx="372050" cy="711450"/>
            </a:xfrm>
            <a:prstGeom prst="rect">
              <a:avLst/>
            </a:prstGeom>
            <a:noFill/>
            <a:ln>
              <a:noFill/>
            </a:ln>
          </p:spPr>
        </p:pic>
        <p:pic>
          <p:nvPicPr>
            <p:cNvPr id="265" name="Google Shape;265;g312fd63fc9f_0_128"/>
            <p:cNvPicPr preferRelativeResize="0"/>
            <p:nvPr/>
          </p:nvPicPr>
          <p:blipFill rotWithShape="1">
            <a:blip r:embed="rId4">
              <a:alphaModFix/>
            </a:blip>
            <a:srcRect l="66722"/>
            <a:stretch/>
          </p:blipFill>
          <p:spPr>
            <a:xfrm>
              <a:off x="5336491" y="2272950"/>
              <a:ext cx="372050" cy="711450"/>
            </a:xfrm>
            <a:prstGeom prst="rect">
              <a:avLst/>
            </a:prstGeom>
            <a:noFill/>
            <a:ln>
              <a:noFill/>
            </a:ln>
          </p:spPr>
        </p:pic>
        <p:pic>
          <p:nvPicPr>
            <p:cNvPr id="266" name="Google Shape;266;g312fd63fc9f_0_128"/>
            <p:cNvPicPr preferRelativeResize="0"/>
            <p:nvPr/>
          </p:nvPicPr>
          <p:blipFill rotWithShape="1">
            <a:blip r:embed="rId4">
              <a:alphaModFix/>
            </a:blip>
            <a:srcRect l="33081" r="33640"/>
            <a:stretch/>
          </p:blipFill>
          <p:spPr>
            <a:xfrm>
              <a:off x="4479538" y="3786613"/>
              <a:ext cx="372050" cy="711450"/>
            </a:xfrm>
            <a:prstGeom prst="rect">
              <a:avLst/>
            </a:prstGeom>
            <a:noFill/>
            <a:ln>
              <a:noFill/>
            </a:ln>
          </p:spPr>
        </p:pic>
        <p:pic>
          <p:nvPicPr>
            <p:cNvPr id="267" name="Google Shape;267;g312fd63fc9f_0_128"/>
            <p:cNvPicPr preferRelativeResize="0"/>
            <p:nvPr/>
          </p:nvPicPr>
          <p:blipFill rotWithShape="1">
            <a:blip r:embed="rId4">
              <a:alphaModFix/>
            </a:blip>
            <a:srcRect l="33081" r="33640"/>
            <a:stretch/>
          </p:blipFill>
          <p:spPr>
            <a:xfrm>
              <a:off x="4904225" y="2179263"/>
              <a:ext cx="372050" cy="711450"/>
            </a:xfrm>
            <a:prstGeom prst="rect">
              <a:avLst/>
            </a:prstGeom>
            <a:noFill/>
            <a:ln>
              <a:noFill/>
            </a:ln>
          </p:spPr>
        </p:pic>
        <p:pic>
          <p:nvPicPr>
            <p:cNvPr id="268" name="Google Shape;268;g312fd63fc9f_0_128"/>
            <p:cNvPicPr preferRelativeResize="0"/>
            <p:nvPr/>
          </p:nvPicPr>
          <p:blipFill rotWithShape="1">
            <a:blip r:embed="rId4">
              <a:alphaModFix/>
            </a:blip>
            <a:srcRect l="33081" r="33640"/>
            <a:stretch/>
          </p:blipFill>
          <p:spPr>
            <a:xfrm>
              <a:off x="4066013" y="3302938"/>
              <a:ext cx="372050" cy="711450"/>
            </a:xfrm>
            <a:prstGeom prst="rect">
              <a:avLst/>
            </a:prstGeom>
            <a:noFill/>
            <a:ln>
              <a:noFill/>
            </a:ln>
          </p:spPr>
        </p:pic>
        <p:pic>
          <p:nvPicPr>
            <p:cNvPr id="269" name="Google Shape;269;g312fd63fc9f_0_128"/>
            <p:cNvPicPr preferRelativeResize="0"/>
            <p:nvPr/>
          </p:nvPicPr>
          <p:blipFill rotWithShape="1">
            <a:blip r:embed="rId4">
              <a:alphaModFix/>
            </a:blip>
            <a:srcRect l="33081" r="33640"/>
            <a:stretch/>
          </p:blipFill>
          <p:spPr>
            <a:xfrm>
              <a:off x="5757575" y="2591488"/>
              <a:ext cx="372050" cy="711450"/>
            </a:xfrm>
            <a:prstGeom prst="rect">
              <a:avLst/>
            </a:prstGeom>
            <a:noFill/>
            <a:ln>
              <a:noFill/>
            </a:ln>
          </p:spPr>
        </p:pic>
        <p:pic>
          <p:nvPicPr>
            <p:cNvPr id="270" name="Google Shape;270;g312fd63fc9f_0_128"/>
            <p:cNvPicPr preferRelativeResize="0"/>
            <p:nvPr/>
          </p:nvPicPr>
          <p:blipFill rotWithShape="1">
            <a:blip r:embed="rId4">
              <a:alphaModFix/>
            </a:blip>
            <a:srcRect l="33081" r="33640"/>
            <a:stretch/>
          </p:blipFill>
          <p:spPr>
            <a:xfrm>
              <a:off x="5276275" y="3713113"/>
              <a:ext cx="372050" cy="711450"/>
            </a:xfrm>
            <a:prstGeom prst="rect">
              <a:avLst/>
            </a:prstGeom>
            <a:noFill/>
            <a:ln>
              <a:noFill/>
            </a:ln>
          </p:spPr>
        </p:pic>
        <p:pic>
          <p:nvPicPr>
            <p:cNvPr id="271" name="Google Shape;271;g312fd63fc9f_0_128"/>
            <p:cNvPicPr preferRelativeResize="0"/>
            <p:nvPr/>
          </p:nvPicPr>
          <p:blipFill rotWithShape="1">
            <a:blip r:embed="rId4">
              <a:alphaModFix/>
            </a:blip>
            <a:srcRect r="66722"/>
            <a:stretch/>
          </p:blipFill>
          <p:spPr>
            <a:xfrm>
              <a:off x="4039681" y="2461900"/>
              <a:ext cx="372050" cy="711450"/>
            </a:xfrm>
            <a:prstGeom prst="rect">
              <a:avLst/>
            </a:prstGeom>
            <a:noFill/>
            <a:ln>
              <a:noFill/>
            </a:ln>
          </p:spPr>
        </p:pic>
        <p:pic>
          <p:nvPicPr>
            <p:cNvPr id="272" name="Google Shape;272;g312fd63fc9f_0_128"/>
            <p:cNvPicPr preferRelativeResize="0"/>
            <p:nvPr/>
          </p:nvPicPr>
          <p:blipFill rotWithShape="1">
            <a:blip r:embed="rId4">
              <a:alphaModFix/>
            </a:blip>
            <a:srcRect r="66722"/>
            <a:stretch/>
          </p:blipFill>
          <p:spPr>
            <a:xfrm>
              <a:off x="4877894" y="3645525"/>
              <a:ext cx="372050" cy="711450"/>
            </a:xfrm>
            <a:prstGeom prst="rect">
              <a:avLst/>
            </a:prstGeom>
            <a:noFill/>
            <a:ln>
              <a:noFill/>
            </a:ln>
          </p:spPr>
        </p:pic>
        <p:pic>
          <p:nvPicPr>
            <p:cNvPr id="273" name="Google Shape;273;g312fd63fc9f_0_128"/>
            <p:cNvPicPr preferRelativeResize="0"/>
            <p:nvPr/>
          </p:nvPicPr>
          <p:blipFill rotWithShape="1">
            <a:blip r:embed="rId4">
              <a:alphaModFix/>
            </a:blip>
            <a:srcRect r="66722"/>
            <a:stretch/>
          </p:blipFill>
          <p:spPr>
            <a:xfrm>
              <a:off x="5366819" y="3001675"/>
              <a:ext cx="372050" cy="711450"/>
            </a:xfrm>
            <a:prstGeom prst="rect">
              <a:avLst/>
            </a:prstGeom>
            <a:noFill/>
            <a:ln>
              <a:noFill/>
            </a:ln>
          </p:spPr>
        </p:pic>
        <p:pic>
          <p:nvPicPr>
            <p:cNvPr id="274" name="Google Shape;274;g312fd63fc9f_0_128"/>
            <p:cNvPicPr preferRelativeResize="0"/>
            <p:nvPr/>
          </p:nvPicPr>
          <p:blipFill rotWithShape="1">
            <a:blip r:embed="rId4">
              <a:alphaModFix/>
            </a:blip>
            <a:srcRect r="66722"/>
            <a:stretch/>
          </p:blipFill>
          <p:spPr>
            <a:xfrm>
              <a:off x="4471944" y="3001675"/>
              <a:ext cx="372050" cy="711450"/>
            </a:xfrm>
            <a:prstGeom prst="rect">
              <a:avLst/>
            </a:prstGeom>
            <a:noFill/>
            <a:ln>
              <a:noFill/>
            </a:ln>
          </p:spPr>
        </p:pic>
      </p:grpSp>
      <p:grpSp>
        <p:nvGrpSpPr>
          <p:cNvPr id="275" name="Google Shape;275;g312fd63fc9f_0_128"/>
          <p:cNvGrpSpPr/>
          <p:nvPr/>
        </p:nvGrpSpPr>
        <p:grpSpPr>
          <a:xfrm>
            <a:off x="8991000" y="1537613"/>
            <a:ext cx="2374800" cy="2421388"/>
            <a:chOff x="173625" y="1939138"/>
            <a:chExt cx="2374800" cy="2421388"/>
          </a:xfrm>
        </p:grpSpPr>
        <p:pic>
          <p:nvPicPr>
            <p:cNvPr id="276" name="Google Shape;276;g312fd63fc9f_0_128"/>
            <p:cNvPicPr preferRelativeResize="0"/>
            <p:nvPr/>
          </p:nvPicPr>
          <p:blipFill rotWithShape="1">
            <a:blip r:embed="rId4">
              <a:alphaModFix/>
            </a:blip>
            <a:srcRect l="66722"/>
            <a:stretch/>
          </p:blipFill>
          <p:spPr>
            <a:xfrm>
              <a:off x="1981391" y="3073275"/>
              <a:ext cx="372050" cy="711450"/>
            </a:xfrm>
            <a:prstGeom prst="rect">
              <a:avLst/>
            </a:prstGeom>
            <a:noFill/>
            <a:ln>
              <a:noFill/>
            </a:ln>
          </p:spPr>
        </p:pic>
        <p:pic>
          <p:nvPicPr>
            <p:cNvPr id="277" name="Google Shape;277;g312fd63fc9f_0_128"/>
            <p:cNvPicPr preferRelativeResize="0"/>
            <p:nvPr/>
          </p:nvPicPr>
          <p:blipFill rotWithShape="1">
            <a:blip r:embed="rId4">
              <a:alphaModFix/>
            </a:blip>
            <a:srcRect l="66722"/>
            <a:stretch/>
          </p:blipFill>
          <p:spPr>
            <a:xfrm>
              <a:off x="1188754" y="2148788"/>
              <a:ext cx="372050" cy="711450"/>
            </a:xfrm>
            <a:prstGeom prst="rect">
              <a:avLst/>
            </a:prstGeom>
            <a:noFill/>
            <a:ln>
              <a:noFill/>
            </a:ln>
          </p:spPr>
        </p:pic>
        <p:pic>
          <p:nvPicPr>
            <p:cNvPr id="278" name="Google Shape;278;g312fd63fc9f_0_128"/>
            <p:cNvPicPr preferRelativeResize="0"/>
            <p:nvPr/>
          </p:nvPicPr>
          <p:blipFill rotWithShape="1">
            <a:blip r:embed="rId4">
              <a:alphaModFix/>
            </a:blip>
            <a:srcRect l="66722"/>
            <a:stretch/>
          </p:blipFill>
          <p:spPr>
            <a:xfrm>
              <a:off x="726166" y="1939138"/>
              <a:ext cx="372050" cy="711450"/>
            </a:xfrm>
            <a:prstGeom prst="rect">
              <a:avLst/>
            </a:prstGeom>
            <a:noFill/>
            <a:ln>
              <a:noFill/>
            </a:ln>
          </p:spPr>
        </p:pic>
        <p:pic>
          <p:nvPicPr>
            <p:cNvPr id="279" name="Google Shape;279;g312fd63fc9f_0_128"/>
            <p:cNvPicPr preferRelativeResize="0"/>
            <p:nvPr/>
          </p:nvPicPr>
          <p:blipFill rotWithShape="1">
            <a:blip r:embed="rId4">
              <a:alphaModFix/>
            </a:blip>
            <a:srcRect l="66722"/>
            <a:stretch/>
          </p:blipFill>
          <p:spPr>
            <a:xfrm>
              <a:off x="1221516" y="2975200"/>
              <a:ext cx="372050" cy="711450"/>
            </a:xfrm>
            <a:prstGeom prst="rect">
              <a:avLst/>
            </a:prstGeom>
            <a:noFill/>
            <a:ln>
              <a:noFill/>
            </a:ln>
          </p:spPr>
        </p:pic>
        <p:pic>
          <p:nvPicPr>
            <p:cNvPr id="280" name="Google Shape;280;g312fd63fc9f_0_128"/>
            <p:cNvPicPr preferRelativeResize="0"/>
            <p:nvPr/>
          </p:nvPicPr>
          <p:blipFill rotWithShape="1">
            <a:blip r:embed="rId4">
              <a:alphaModFix/>
            </a:blip>
            <a:srcRect l="66722"/>
            <a:stretch/>
          </p:blipFill>
          <p:spPr>
            <a:xfrm>
              <a:off x="849454" y="2621463"/>
              <a:ext cx="372050" cy="711450"/>
            </a:xfrm>
            <a:prstGeom prst="rect">
              <a:avLst/>
            </a:prstGeom>
            <a:noFill/>
            <a:ln>
              <a:noFill/>
            </a:ln>
          </p:spPr>
        </p:pic>
        <p:pic>
          <p:nvPicPr>
            <p:cNvPr id="281" name="Google Shape;281;g312fd63fc9f_0_128"/>
            <p:cNvPicPr preferRelativeResize="0"/>
            <p:nvPr/>
          </p:nvPicPr>
          <p:blipFill rotWithShape="1">
            <a:blip r:embed="rId4">
              <a:alphaModFix/>
            </a:blip>
            <a:srcRect l="66722"/>
            <a:stretch/>
          </p:blipFill>
          <p:spPr>
            <a:xfrm>
              <a:off x="1593566" y="2763163"/>
              <a:ext cx="372050" cy="711450"/>
            </a:xfrm>
            <a:prstGeom prst="rect">
              <a:avLst/>
            </a:prstGeom>
            <a:noFill/>
            <a:ln>
              <a:noFill/>
            </a:ln>
          </p:spPr>
        </p:pic>
        <p:pic>
          <p:nvPicPr>
            <p:cNvPr id="282" name="Google Shape;282;g312fd63fc9f_0_128"/>
            <p:cNvPicPr preferRelativeResize="0"/>
            <p:nvPr/>
          </p:nvPicPr>
          <p:blipFill rotWithShape="1">
            <a:blip r:embed="rId4">
              <a:alphaModFix/>
            </a:blip>
            <a:srcRect l="66722"/>
            <a:stretch/>
          </p:blipFill>
          <p:spPr>
            <a:xfrm>
              <a:off x="461641" y="2870375"/>
              <a:ext cx="372050" cy="711450"/>
            </a:xfrm>
            <a:prstGeom prst="rect">
              <a:avLst/>
            </a:prstGeom>
            <a:noFill/>
            <a:ln>
              <a:noFill/>
            </a:ln>
          </p:spPr>
        </p:pic>
        <p:pic>
          <p:nvPicPr>
            <p:cNvPr id="283" name="Google Shape;283;g312fd63fc9f_0_128"/>
            <p:cNvPicPr preferRelativeResize="0"/>
            <p:nvPr/>
          </p:nvPicPr>
          <p:blipFill rotWithShape="1">
            <a:blip r:embed="rId4">
              <a:alphaModFix/>
            </a:blip>
            <a:srcRect l="66722"/>
            <a:stretch/>
          </p:blipFill>
          <p:spPr>
            <a:xfrm>
              <a:off x="1593566" y="2051713"/>
              <a:ext cx="372050" cy="711450"/>
            </a:xfrm>
            <a:prstGeom prst="rect">
              <a:avLst/>
            </a:prstGeom>
            <a:noFill/>
            <a:ln>
              <a:noFill/>
            </a:ln>
          </p:spPr>
        </p:pic>
        <p:pic>
          <p:nvPicPr>
            <p:cNvPr id="284" name="Google Shape;284;g312fd63fc9f_0_128"/>
            <p:cNvPicPr preferRelativeResize="0"/>
            <p:nvPr/>
          </p:nvPicPr>
          <p:blipFill rotWithShape="1">
            <a:blip r:embed="rId4">
              <a:alphaModFix/>
            </a:blip>
            <a:srcRect l="66722"/>
            <a:stretch/>
          </p:blipFill>
          <p:spPr>
            <a:xfrm>
              <a:off x="1998391" y="2361825"/>
              <a:ext cx="372050" cy="711450"/>
            </a:xfrm>
            <a:prstGeom prst="rect">
              <a:avLst/>
            </a:prstGeom>
            <a:noFill/>
            <a:ln>
              <a:noFill/>
            </a:ln>
          </p:spPr>
        </p:pic>
        <p:sp>
          <p:nvSpPr>
            <p:cNvPr id="285" name="Google Shape;285;g312fd63fc9f_0_128"/>
            <p:cNvSpPr txBox="1"/>
            <p:nvPr/>
          </p:nvSpPr>
          <p:spPr>
            <a:xfrm>
              <a:off x="173625" y="3649225"/>
              <a:ext cx="2374800" cy="71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t>Staff</a:t>
              </a:r>
              <a:endParaRPr sz="3000"/>
            </a:p>
          </p:txBody>
        </p:sp>
      </p:grpSp>
      <p:grpSp>
        <p:nvGrpSpPr>
          <p:cNvPr id="286" name="Google Shape;286;g312fd63fc9f_0_128"/>
          <p:cNvGrpSpPr/>
          <p:nvPr/>
        </p:nvGrpSpPr>
        <p:grpSpPr>
          <a:xfrm>
            <a:off x="6928650" y="4295775"/>
            <a:ext cx="2387506" cy="2466763"/>
            <a:chOff x="9215500" y="3970725"/>
            <a:chExt cx="2387506" cy="2466763"/>
          </a:xfrm>
        </p:grpSpPr>
        <p:pic>
          <p:nvPicPr>
            <p:cNvPr id="287" name="Google Shape;287;g312fd63fc9f_0_128"/>
            <p:cNvPicPr preferRelativeResize="0"/>
            <p:nvPr/>
          </p:nvPicPr>
          <p:blipFill rotWithShape="1">
            <a:blip r:embed="rId4">
              <a:alphaModFix/>
            </a:blip>
            <a:srcRect r="66722"/>
            <a:stretch/>
          </p:blipFill>
          <p:spPr>
            <a:xfrm>
              <a:off x="9933444" y="4299975"/>
              <a:ext cx="372050" cy="711450"/>
            </a:xfrm>
            <a:prstGeom prst="rect">
              <a:avLst/>
            </a:prstGeom>
            <a:noFill/>
            <a:ln>
              <a:noFill/>
            </a:ln>
          </p:spPr>
        </p:pic>
        <p:pic>
          <p:nvPicPr>
            <p:cNvPr id="288" name="Google Shape;288;g312fd63fc9f_0_128"/>
            <p:cNvPicPr preferRelativeResize="0"/>
            <p:nvPr/>
          </p:nvPicPr>
          <p:blipFill rotWithShape="1">
            <a:blip r:embed="rId4">
              <a:alphaModFix/>
            </a:blip>
            <a:srcRect r="66722"/>
            <a:stretch/>
          </p:blipFill>
          <p:spPr>
            <a:xfrm>
              <a:off x="10798056" y="4419200"/>
              <a:ext cx="372050" cy="711450"/>
            </a:xfrm>
            <a:prstGeom prst="rect">
              <a:avLst/>
            </a:prstGeom>
            <a:noFill/>
            <a:ln>
              <a:noFill/>
            </a:ln>
          </p:spPr>
        </p:pic>
        <p:pic>
          <p:nvPicPr>
            <p:cNvPr id="289" name="Google Shape;289;g312fd63fc9f_0_128"/>
            <p:cNvPicPr preferRelativeResize="0"/>
            <p:nvPr/>
          </p:nvPicPr>
          <p:blipFill rotWithShape="1">
            <a:blip r:embed="rId4">
              <a:alphaModFix/>
            </a:blip>
            <a:srcRect r="66722"/>
            <a:stretch/>
          </p:blipFill>
          <p:spPr>
            <a:xfrm>
              <a:off x="10737806" y="5192650"/>
              <a:ext cx="372050" cy="711450"/>
            </a:xfrm>
            <a:prstGeom prst="rect">
              <a:avLst/>
            </a:prstGeom>
            <a:noFill/>
            <a:ln>
              <a:noFill/>
            </a:ln>
          </p:spPr>
        </p:pic>
        <p:pic>
          <p:nvPicPr>
            <p:cNvPr id="290" name="Google Shape;290;g312fd63fc9f_0_128"/>
            <p:cNvPicPr preferRelativeResize="0"/>
            <p:nvPr/>
          </p:nvPicPr>
          <p:blipFill rotWithShape="1">
            <a:blip r:embed="rId4">
              <a:alphaModFix/>
            </a:blip>
            <a:srcRect r="66722"/>
            <a:stretch/>
          </p:blipFill>
          <p:spPr>
            <a:xfrm>
              <a:off x="9933456" y="5011425"/>
              <a:ext cx="372050" cy="711450"/>
            </a:xfrm>
            <a:prstGeom prst="rect">
              <a:avLst/>
            </a:prstGeom>
            <a:noFill/>
            <a:ln>
              <a:noFill/>
            </a:ln>
          </p:spPr>
        </p:pic>
        <p:pic>
          <p:nvPicPr>
            <p:cNvPr id="291" name="Google Shape;291;g312fd63fc9f_0_128"/>
            <p:cNvPicPr preferRelativeResize="0"/>
            <p:nvPr/>
          </p:nvPicPr>
          <p:blipFill rotWithShape="1">
            <a:blip r:embed="rId4">
              <a:alphaModFix/>
            </a:blip>
            <a:srcRect r="66722"/>
            <a:stretch/>
          </p:blipFill>
          <p:spPr>
            <a:xfrm>
              <a:off x="10396031" y="4682175"/>
              <a:ext cx="372050" cy="711450"/>
            </a:xfrm>
            <a:prstGeom prst="rect">
              <a:avLst/>
            </a:prstGeom>
            <a:noFill/>
            <a:ln>
              <a:noFill/>
            </a:ln>
          </p:spPr>
        </p:pic>
        <p:pic>
          <p:nvPicPr>
            <p:cNvPr id="292" name="Google Shape;292;g312fd63fc9f_0_128"/>
            <p:cNvPicPr preferRelativeResize="0"/>
            <p:nvPr/>
          </p:nvPicPr>
          <p:blipFill rotWithShape="1">
            <a:blip r:embed="rId4">
              <a:alphaModFix/>
            </a:blip>
            <a:srcRect r="66722"/>
            <a:stretch/>
          </p:blipFill>
          <p:spPr>
            <a:xfrm>
              <a:off x="9501156" y="4682175"/>
              <a:ext cx="372050" cy="711450"/>
            </a:xfrm>
            <a:prstGeom prst="rect">
              <a:avLst/>
            </a:prstGeom>
            <a:noFill/>
            <a:ln>
              <a:noFill/>
            </a:ln>
          </p:spPr>
        </p:pic>
        <p:pic>
          <p:nvPicPr>
            <p:cNvPr id="293" name="Google Shape;293;g312fd63fc9f_0_128"/>
            <p:cNvPicPr preferRelativeResize="0"/>
            <p:nvPr/>
          </p:nvPicPr>
          <p:blipFill rotWithShape="1">
            <a:blip r:embed="rId4">
              <a:alphaModFix/>
            </a:blip>
            <a:srcRect r="66722"/>
            <a:stretch/>
          </p:blipFill>
          <p:spPr>
            <a:xfrm>
              <a:off x="11230956" y="5011425"/>
              <a:ext cx="372050" cy="711450"/>
            </a:xfrm>
            <a:prstGeom prst="rect">
              <a:avLst/>
            </a:prstGeom>
            <a:noFill/>
            <a:ln>
              <a:noFill/>
            </a:ln>
          </p:spPr>
        </p:pic>
        <p:pic>
          <p:nvPicPr>
            <p:cNvPr id="294" name="Google Shape;294;g312fd63fc9f_0_128"/>
            <p:cNvPicPr preferRelativeResize="0"/>
            <p:nvPr/>
          </p:nvPicPr>
          <p:blipFill rotWithShape="1">
            <a:blip r:embed="rId4">
              <a:alphaModFix/>
            </a:blip>
            <a:srcRect r="66722"/>
            <a:stretch/>
          </p:blipFill>
          <p:spPr>
            <a:xfrm>
              <a:off x="11200081" y="4070500"/>
              <a:ext cx="372050" cy="711450"/>
            </a:xfrm>
            <a:prstGeom prst="rect">
              <a:avLst/>
            </a:prstGeom>
            <a:noFill/>
            <a:ln>
              <a:noFill/>
            </a:ln>
          </p:spPr>
        </p:pic>
        <p:sp>
          <p:nvSpPr>
            <p:cNvPr id="295" name="Google Shape;295;g312fd63fc9f_0_128"/>
            <p:cNvSpPr txBox="1"/>
            <p:nvPr/>
          </p:nvSpPr>
          <p:spPr>
            <a:xfrm>
              <a:off x="9215500" y="5792488"/>
              <a:ext cx="2374800" cy="64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t>Families</a:t>
              </a:r>
              <a:endParaRPr sz="3000"/>
            </a:p>
          </p:txBody>
        </p:sp>
        <p:pic>
          <p:nvPicPr>
            <p:cNvPr id="296" name="Google Shape;296;g312fd63fc9f_0_128"/>
            <p:cNvPicPr preferRelativeResize="0"/>
            <p:nvPr/>
          </p:nvPicPr>
          <p:blipFill rotWithShape="1">
            <a:blip r:embed="rId4">
              <a:alphaModFix/>
            </a:blip>
            <a:srcRect r="66722"/>
            <a:stretch/>
          </p:blipFill>
          <p:spPr>
            <a:xfrm>
              <a:off x="10365756" y="3970725"/>
              <a:ext cx="372050" cy="711450"/>
            </a:xfrm>
            <a:prstGeom prst="rect">
              <a:avLst/>
            </a:prstGeom>
            <a:noFill/>
            <a:ln>
              <a:noFill/>
            </a:ln>
          </p:spPr>
        </p:pic>
      </p:grpSp>
      <p:grpSp>
        <p:nvGrpSpPr>
          <p:cNvPr id="297" name="Google Shape;297;g312fd63fc9f_0_128"/>
          <p:cNvGrpSpPr/>
          <p:nvPr/>
        </p:nvGrpSpPr>
        <p:grpSpPr>
          <a:xfrm>
            <a:off x="5493625" y="1537625"/>
            <a:ext cx="1983900" cy="2468175"/>
            <a:chOff x="9619100" y="1168588"/>
            <a:chExt cx="1983900" cy="2468175"/>
          </a:xfrm>
        </p:grpSpPr>
        <p:pic>
          <p:nvPicPr>
            <p:cNvPr id="298" name="Google Shape;298;g312fd63fc9f_0_128"/>
            <p:cNvPicPr preferRelativeResize="0"/>
            <p:nvPr/>
          </p:nvPicPr>
          <p:blipFill rotWithShape="1">
            <a:blip r:embed="rId4">
              <a:alphaModFix/>
            </a:blip>
            <a:srcRect l="33081" r="33640"/>
            <a:stretch/>
          </p:blipFill>
          <p:spPr>
            <a:xfrm>
              <a:off x="9991150" y="1703188"/>
              <a:ext cx="372050" cy="711450"/>
            </a:xfrm>
            <a:prstGeom prst="rect">
              <a:avLst/>
            </a:prstGeom>
            <a:noFill/>
            <a:ln>
              <a:noFill/>
            </a:ln>
          </p:spPr>
        </p:pic>
        <p:pic>
          <p:nvPicPr>
            <p:cNvPr id="299" name="Google Shape;299;g312fd63fc9f_0_128"/>
            <p:cNvPicPr preferRelativeResize="0"/>
            <p:nvPr/>
          </p:nvPicPr>
          <p:blipFill rotWithShape="1">
            <a:blip r:embed="rId4">
              <a:alphaModFix/>
            </a:blip>
            <a:srcRect l="33081" r="33640"/>
            <a:stretch/>
          </p:blipFill>
          <p:spPr>
            <a:xfrm>
              <a:off x="10363200" y="1880038"/>
              <a:ext cx="372050" cy="711450"/>
            </a:xfrm>
            <a:prstGeom prst="rect">
              <a:avLst/>
            </a:prstGeom>
            <a:noFill/>
            <a:ln>
              <a:noFill/>
            </a:ln>
          </p:spPr>
        </p:pic>
        <p:pic>
          <p:nvPicPr>
            <p:cNvPr id="300" name="Google Shape;300;g312fd63fc9f_0_128"/>
            <p:cNvPicPr preferRelativeResize="0"/>
            <p:nvPr/>
          </p:nvPicPr>
          <p:blipFill rotWithShape="1">
            <a:blip r:embed="rId4">
              <a:alphaModFix/>
            </a:blip>
            <a:srcRect l="33081" r="33640"/>
            <a:stretch/>
          </p:blipFill>
          <p:spPr>
            <a:xfrm>
              <a:off x="9619100" y="1368338"/>
              <a:ext cx="372050" cy="711450"/>
            </a:xfrm>
            <a:prstGeom prst="rect">
              <a:avLst/>
            </a:prstGeom>
            <a:noFill/>
            <a:ln>
              <a:noFill/>
            </a:ln>
          </p:spPr>
        </p:pic>
        <p:pic>
          <p:nvPicPr>
            <p:cNvPr id="301" name="Google Shape;301;g312fd63fc9f_0_128"/>
            <p:cNvPicPr preferRelativeResize="0"/>
            <p:nvPr/>
          </p:nvPicPr>
          <p:blipFill rotWithShape="1">
            <a:blip r:embed="rId4">
              <a:alphaModFix/>
            </a:blip>
            <a:srcRect l="33081" r="33640"/>
            <a:stretch/>
          </p:blipFill>
          <p:spPr>
            <a:xfrm>
              <a:off x="11107300" y="1440213"/>
              <a:ext cx="372050" cy="711450"/>
            </a:xfrm>
            <a:prstGeom prst="rect">
              <a:avLst/>
            </a:prstGeom>
            <a:noFill/>
            <a:ln>
              <a:noFill/>
            </a:ln>
          </p:spPr>
        </p:pic>
        <p:pic>
          <p:nvPicPr>
            <p:cNvPr id="302" name="Google Shape;302;g312fd63fc9f_0_128"/>
            <p:cNvPicPr preferRelativeResize="0"/>
            <p:nvPr/>
          </p:nvPicPr>
          <p:blipFill rotWithShape="1">
            <a:blip r:embed="rId4">
              <a:alphaModFix/>
            </a:blip>
            <a:srcRect l="33081" r="33640"/>
            <a:stretch/>
          </p:blipFill>
          <p:spPr>
            <a:xfrm>
              <a:off x="10735238" y="1561488"/>
              <a:ext cx="372050" cy="711450"/>
            </a:xfrm>
            <a:prstGeom prst="rect">
              <a:avLst/>
            </a:prstGeom>
            <a:noFill/>
            <a:ln>
              <a:noFill/>
            </a:ln>
          </p:spPr>
        </p:pic>
        <p:pic>
          <p:nvPicPr>
            <p:cNvPr id="303" name="Google Shape;303;g312fd63fc9f_0_128"/>
            <p:cNvPicPr preferRelativeResize="0"/>
            <p:nvPr/>
          </p:nvPicPr>
          <p:blipFill rotWithShape="1">
            <a:blip r:embed="rId4">
              <a:alphaModFix/>
            </a:blip>
            <a:srcRect l="33081" r="33640"/>
            <a:stretch/>
          </p:blipFill>
          <p:spPr>
            <a:xfrm>
              <a:off x="10363200" y="1168588"/>
              <a:ext cx="372050" cy="711450"/>
            </a:xfrm>
            <a:prstGeom prst="rect">
              <a:avLst/>
            </a:prstGeom>
            <a:noFill/>
            <a:ln>
              <a:noFill/>
            </a:ln>
          </p:spPr>
        </p:pic>
        <p:pic>
          <p:nvPicPr>
            <p:cNvPr id="304" name="Google Shape;304;g312fd63fc9f_0_128"/>
            <p:cNvPicPr preferRelativeResize="0"/>
            <p:nvPr/>
          </p:nvPicPr>
          <p:blipFill rotWithShape="1">
            <a:blip r:embed="rId4">
              <a:alphaModFix/>
            </a:blip>
            <a:srcRect l="33081" r="33640"/>
            <a:stretch/>
          </p:blipFill>
          <p:spPr>
            <a:xfrm>
              <a:off x="9619100" y="2151663"/>
              <a:ext cx="372050" cy="711450"/>
            </a:xfrm>
            <a:prstGeom prst="rect">
              <a:avLst/>
            </a:prstGeom>
            <a:noFill/>
            <a:ln>
              <a:noFill/>
            </a:ln>
          </p:spPr>
        </p:pic>
        <p:pic>
          <p:nvPicPr>
            <p:cNvPr id="305" name="Google Shape;305;g312fd63fc9f_0_128"/>
            <p:cNvPicPr preferRelativeResize="0"/>
            <p:nvPr/>
          </p:nvPicPr>
          <p:blipFill rotWithShape="1">
            <a:blip r:embed="rId4">
              <a:alphaModFix/>
            </a:blip>
            <a:srcRect l="33081" r="33640"/>
            <a:stretch/>
          </p:blipFill>
          <p:spPr>
            <a:xfrm>
              <a:off x="10975575" y="2151663"/>
              <a:ext cx="372050" cy="711450"/>
            </a:xfrm>
            <a:prstGeom prst="rect">
              <a:avLst/>
            </a:prstGeom>
            <a:noFill/>
            <a:ln>
              <a:noFill/>
            </a:ln>
          </p:spPr>
        </p:pic>
        <p:sp>
          <p:nvSpPr>
            <p:cNvPr id="306" name="Google Shape;306;g312fd63fc9f_0_128"/>
            <p:cNvSpPr txBox="1"/>
            <p:nvPr/>
          </p:nvSpPr>
          <p:spPr>
            <a:xfrm>
              <a:off x="9619100" y="2925463"/>
              <a:ext cx="1983900" cy="71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t>Students</a:t>
              </a:r>
              <a:endParaRPr sz="3000"/>
            </a:p>
          </p:txBody>
        </p:sp>
      </p:grpSp>
      <p:sp>
        <p:nvSpPr>
          <p:cNvPr id="307" name="Google Shape;307;g312fd63fc9f_0_128"/>
          <p:cNvSpPr txBox="1"/>
          <p:nvPr/>
        </p:nvSpPr>
        <p:spPr>
          <a:xfrm>
            <a:off x="49625" y="4588375"/>
            <a:ext cx="4600800" cy="62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100"/>
              <a:t>Diverse and Representative Team</a:t>
            </a:r>
            <a:endParaRPr sz="3100"/>
          </a:p>
        </p:txBody>
      </p:sp>
      <p:sp>
        <p:nvSpPr>
          <p:cNvPr id="308" name="Google Shape;308;g312fd63fc9f_0_128"/>
          <p:cNvSpPr/>
          <p:nvPr/>
        </p:nvSpPr>
        <p:spPr>
          <a:xfrm>
            <a:off x="2480275" y="2133000"/>
            <a:ext cx="2238900" cy="2592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US"/>
              <a:t>Makes suggestions for policies, curricula, practices, and PD</a:t>
            </a:r>
            <a:endParaRPr/>
          </a:p>
          <a:p>
            <a:pPr marL="457200" lvl="0" indent="-317500" algn="l" rtl="0">
              <a:spcBef>
                <a:spcPts val="0"/>
              </a:spcBef>
              <a:spcAft>
                <a:spcPts val="0"/>
              </a:spcAft>
              <a:buSzPts val="1400"/>
              <a:buChar char="●"/>
            </a:pPr>
            <a:r>
              <a:rPr lang="en-US"/>
              <a:t>Works with decision-makers</a:t>
            </a:r>
            <a:endParaRPr/>
          </a:p>
          <a:p>
            <a:pPr marL="457200" lvl="0" indent="-317500" algn="l" rtl="0">
              <a:spcBef>
                <a:spcPts val="0"/>
              </a:spcBef>
              <a:spcAft>
                <a:spcPts val="0"/>
              </a:spcAft>
              <a:buSzPts val="1400"/>
              <a:buChar char="●"/>
            </a:pPr>
            <a:r>
              <a:rPr lang="en-US"/>
              <a:t>Connects with students, staff, and families</a:t>
            </a:r>
            <a:endParaRPr/>
          </a:p>
        </p:txBody>
      </p:sp>
      <p:sp>
        <p:nvSpPr>
          <p:cNvPr id="309" name="Google Shape;309;g312fd63fc9f_0_128"/>
          <p:cNvSpPr/>
          <p:nvPr/>
        </p:nvSpPr>
        <p:spPr>
          <a:xfrm>
            <a:off x="6696775" y="2232250"/>
            <a:ext cx="3174900" cy="2976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US"/>
              <a:t>Give feedback and input into decisions</a:t>
            </a:r>
            <a:endParaRPr/>
          </a:p>
          <a:p>
            <a:pPr marL="457200" lvl="0" indent="-317500" algn="l" rtl="0">
              <a:spcBef>
                <a:spcPts val="0"/>
              </a:spcBef>
              <a:spcAft>
                <a:spcPts val="0"/>
              </a:spcAft>
              <a:buSzPts val="1400"/>
              <a:buChar char="●"/>
            </a:pPr>
            <a:r>
              <a:rPr lang="en-US"/>
              <a:t>Feel ownership</a:t>
            </a:r>
            <a:endParaRPr/>
          </a:p>
          <a:p>
            <a:pPr marL="457200" lvl="0" indent="-317500" algn="l" rtl="0">
              <a:spcBef>
                <a:spcPts val="0"/>
              </a:spcBef>
              <a:spcAft>
                <a:spcPts val="0"/>
              </a:spcAft>
              <a:buSzPts val="1400"/>
              <a:buChar char="●"/>
            </a:pPr>
            <a:r>
              <a:rPr lang="en-US"/>
              <a:t>Uphold expectations and hold one another accountable</a:t>
            </a:r>
            <a:endParaRPr/>
          </a:p>
        </p:txBody>
      </p:sp>
      <p:sp>
        <p:nvSpPr>
          <p:cNvPr id="310" name="Google Shape;310;g312fd63fc9f_0_128"/>
          <p:cNvSpPr/>
          <p:nvPr/>
        </p:nvSpPr>
        <p:spPr>
          <a:xfrm>
            <a:off x="1640250" y="2232250"/>
            <a:ext cx="7986600" cy="2703600"/>
          </a:xfrm>
          <a:prstGeom prst="lef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a:solidFill>
                  <a:schemeClr val="lt1"/>
                </a:solidFill>
              </a:rPr>
              <a:t>Shared Power and Partnership</a:t>
            </a:r>
            <a:endParaRPr sz="2600" b="1">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rgbClr val="172E41"/>
      </a:dk1>
      <a:lt1>
        <a:srgbClr val="FFFFFF"/>
      </a:lt1>
      <a:dk2>
        <a:srgbClr val="256490"/>
      </a:dk2>
      <a:lt2>
        <a:srgbClr val="F2F2F2"/>
      </a:lt2>
      <a:accent1>
        <a:srgbClr val="8CC53F"/>
      </a:accent1>
      <a:accent2>
        <a:srgbClr val="F1582A"/>
      </a:accent2>
      <a:accent3>
        <a:srgbClr val="256490"/>
      </a:accent3>
      <a:accent4>
        <a:srgbClr val="006080"/>
      </a:accent4>
      <a:accent5>
        <a:srgbClr val="777777"/>
      </a:accent5>
      <a:accent6>
        <a:srgbClr val="000000"/>
      </a:accent6>
      <a:hlink>
        <a:srgbClr val="256490"/>
      </a:hlink>
      <a:folHlink>
        <a:srgbClr val="F1582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2572</Words>
  <Application>Microsoft Office PowerPoint</Application>
  <PresentationFormat>Widescreen</PresentationFormat>
  <Paragraphs>293</Paragraphs>
  <Slides>33</Slides>
  <Notes>32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Roboto</vt:lpstr>
      <vt:lpstr>Trebuchet MS</vt:lpstr>
      <vt:lpstr>Calibri</vt:lpstr>
      <vt:lpstr>Arial</vt:lpstr>
      <vt:lpstr>Office Theme</vt:lpstr>
      <vt:lpstr>PowerPoint Presentation</vt:lpstr>
      <vt:lpstr>December Year 1 Team Lead Cohort Meeting</vt:lpstr>
      <vt:lpstr>PowerPoint Presentation</vt:lpstr>
      <vt:lpstr>PowerPoint Presentation</vt:lpstr>
      <vt:lpstr>PowerPoint Presentation</vt:lpstr>
      <vt:lpstr>Glows and Grows</vt:lpstr>
      <vt:lpstr>PowerPoint Presentation</vt:lpstr>
      <vt:lpstr>HOW SCHOOLS HAVE TRADITIONALLY OPERATED </vt:lpstr>
      <vt:lpstr>CO-CREATING POSITIVE ENVIRONMENTS</vt:lpstr>
      <vt:lpstr>Share Out</vt:lpstr>
      <vt:lpstr>TIERED SUPPORTS FOR POSITIVE LEARNING ENVIRONMENTS</vt:lpstr>
      <vt:lpstr>PowerPoint Presentation</vt:lpstr>
      <vt:lpstr>IDENTIFY TOPICS FOR INPUT/FEEDBACK</vt:lpstr>
      <vt:lpstr>SELECT FEEDBACK METHOD(S)</vt:lpstr>
      <vt:lpstr>Quantitative vs Qualitative</vt:lpstr>
      <vt:lpstr>Surveys: School Climate Surveys</vt:lpstr>
      <vt:lpstr>SCHOOL CLIMATE SURVEY REPORTS</vt:lpstr>
      <vt:lpstr>Surveys: Feedback and Input Surveys</vt:lpstr>
      <vt:lpstr>Surveys: Feedback and Input Survey Reports</vt:lpstr>
      <vt:lpstr> Focus Groups</vt:lpstr>
      <vt:lpstr>What is the value of completing focus groups with families?  What can we learn from focus group results?</vt:lpstr>
      <vt:lpstr>Empathy Interviews</vt:lpstr>
      <vt:lpstr>Share Out</vt:lpstr>
      <vt:lpstr>Resource Review: In random breakouts review and discuss the survey you are assigned.  Be prepared to share out.</vt:lpstr>
      <vt:lpstr>Share Out</vt:lpstr>
      <vt:lpstr>PowerPoint Presentation</vt:lpstr>
      <vt:lpstr>CONSIDERATIONS FOR GATHERING FEEDBACK</vt:lpstr>
      <vt:lpstr>Action Planning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Lemoine, Keri</dc:creator>
  <cp:lastModifiedBy>Christine Downs</cp:lastModifiedBy>
  <cp:revision>1</cp:revision>
  <dcterms:modified xsi:type="dcterms:W3CDTF">2024-12-09T15:51:32Z</dcterms:modified>
</cp:coreProperties>
</file>