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6" r:id="rId8"/>
    <p:sldMasterId id="2147483777" r:id="rId9"/>
    <p:sldMasterId id="2147483791" r:id="rId10"/>
  </p:sldMasterIdLst>
  <p:notesMasterIdLst>
    <p:notesMasterId r:id="rId43"/>
  </p:notesMasterIdLst>
  <p:sldIdLst>
    <p:sldId id="3182" r:id="rId11"/>
    <p:sldId id="3209" r:id="rId12"/>
    <p:sldId id="4103" r:id="rId13"/>
    <p:sldId id="257" r:id="rId14"/>
    <p:sldId id="4104" r:id="rId15"/>
    <p:sldId id="3210" r:id="rId16"/>
    <p:sldId id="4109" r:id="rId17"/>
    <p:sldId id="4026" r:id="rId18"/>
    <p:sldId id="3393" r:id="rId19"/>
    <p:sldId id="4018" r:id="rId20"/>
    <p:sldId id="4036" r:id="rId21"/>
    <p:sldId id="4105" r:id="rId22"/>
    <p:sldId id="4070" r:id="rId23"/>
    <p:sldId id="4043" r:id="rId24"/>
    <p:sldId id="4028" r:id="rId25"/>
    <p:sldId id="4111" r:id="rId26"/>
    <p:sldId id="4071" r:id="rId27"/>
    <p:sldId id="4112" r:id="rId28"/>
    <p:sldId id="4113" r:id="rId29"/>
    <p:sldId id="4101" r:id="rId30"/>
    <p:sldId id="4073" r:id="rId31"/>
    <p:sldId id="4102" r:id="rId32"/>
    <p:sldId id="3242" r:id="rId33"/>
    <p:sldId id="3283" r:id="rId34"/>
    <p:sldId id="4054" r:id="rId35"/>
    <p:sldId id="4097" r:id="rId36"/>
    <p:sldId id="4092" r:id="rId37"/>
    <p:sldId id="3265" r:id="rId38"/>
    <p:sldId id="3269" r:id="rId39"/>
    <p:sldId id="4106" r:id="rId40"/>
    <p:sldId id="4115" r:id="rId41"/>
    <p:sldId id="34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5 minutes)" id="{D4CE4683-096C-B14E-B28E-FC6D7AF69508}">
          <p14:sldIdLst>
            <p14:sldId id="3182"/>
            <p14:sldId id="3209"/>
            <p14:sldId id="4103"/>
            <p14:sldId id="257"/>
            <p14:sldId id="4104"/>
            <p14:sldId id="3210"/>
            <p14:sldId id="4109"/>
          </p14:sldIdLst>
        </p14:section>
        <p14:section name="Glows and Grows (20 minutes)" id="{E918D8D8-C51E-CF45-8A07-ABB390550EA3}">
          <p14:sldIdLst>
            <p14:sldId id="4026"/>
            <p14:sldId id="3393"/>
          </p14:sldIdLst>
        </p14:section>
        <p14:section name="Big Idea Check In (25 minutes)" id="{4FAC4393-89DA-9E43-AB5C-27C393F04C63}">
          <p14:sldIdLst>
            <p14:sldId id="4018"/>
            <p14:sldId id="4036"/>
            <p14:sldId id="4105"/>
            <p14:sldId id="4070"/>
            <p14:sldId id="4043"/>
            <p14:sldId id="4028"/>
          </p14:sldIdLst>
        </p14:section>
        <p14:section name="Resource Spotlight 10 mins" id="{4BA5EA8F-33DA-482C-80BF-318F2B298FEF}">
          <p14:sldIdLst>
            <p14:sldId id="4111"/>
            <p14:sldId id="4071"/>
            <p14:sldId id="4112"/>
            <p14:sldId id="4113"/>
          </p14:sldIdLst>
        </p14:section>
        <p14:section name="Looking Ahead (25 minutes)" id="{EF4E117E-C94B-5045-8826-1052C5708A86}">
          <p14:sldIdLst>
            <p14:sldId id="4101"/>
            <p14:sldId id="4073"/>
            <p14:sldId id="4102"/>
            <p14:sldId id="3242"/>
            <p14:sldId id="3283"/>
            <p14:sldId id="4054"/>
            <p14:sldId id="4097"/>
            <p14:sldId id="4092"/>
            <p14:sldId id="3265"/>
            <p14:sldId id="3269"/>
          </p14:sldIdLst>
        </p14:section>
        <p14:section name="Wrapping Up (5 minutes)" id="{6F051F88-AA7C-3348-A7B8-892BA6C75A0D}">
          <p14:sldIdLst>
            <p14:sldId id="4106"/>
            <p14:sldId id="4115"/>
            <p14:sldId id="3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inberg, Adam" initials="FA" lastIdx="12" clrIdx="0">
    <p:extLst>
      <p:ext uri="{19B8F6BF-5375-455C-9EA6-DF929625EA0E}">
        <p15:presenceInfo xmlns:p15="http://schemas.microsoft.com/office/powerpoint/2012/main" userId="S::adam.feinberg@uconn.edu::177393b2-bc5b-4b41-8d24-c053677dafcb" providerId="AD"/>
      </p:ext>
    </p:extLst>
  </p:cmAuthor>
  <p:cmAuthor id="2" name="Meyer, Katherine" initials="MK" lastIdx="9" clrIdx="1">
    <p:extLst>
      <p:ext uri="{19B8F6BF-5375-455C-9EA6-DF929625EA0E}">
        <p15:presenceInfo xmlns:p15="http://schemas.microsoft.com/office/powerpoint/2012/main" userId="S::katherine.meyer@uconn.edu::9a23d734-2d44-476e-aafb-e8c61e29b5f6" providerId="AD"/>
      </p:ext>
    </p:extLst>
  </p:cmAuthor>
  <p:cmAuthor id="3" name="Erik Maki" initials="EM" lastIdx="1" clrIdx="2">
    <p:extLst>
      <p:ext uri="{19B8F6BF-5375-455C-9EA6-DF929625EA0E}">
        <p15:presenceInfo xmlns:p15="http://schemas.microsoft.com/office/powerpoint/2012/main" userId="S::EMaki@mayinstitute.org::6c029fcd-6e9a-4e5c-820c-08bfa36125db" providerId="AD"/>
      </p:ext>
    </p:extLst>
  </p:cmAuthor>
  <p:cmAuthor id="4" name="Robbie, Karen" initials="RK" lastIdx="6"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C92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EAB0A-5F4A-4AA5-B61E-003F6A0E873B}" v="126" dt="2024-10-23T12:50:35.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707" autoAdjust="0"/>
  </p:normalViewPr>
  <p:slideViewPr>
    <p:cSldViewPr snapToGrid="0" snapToObjects="1">
      <p:cViewPr varScale="1">
        <p:scale>
          <a:sx n="72" d="100"/>
          <a:sy n="72" d="100"/>
        </p:scale>
        <p:origin x="2070" y="78"/>
      </p:cViewPr>
      <p:guideLst/>
    </p:cSldViewPr>
  </p:slideViewPr>
  <p:outlineViewPr>
    <p:cViewPr>
      <p:scale>
        <a:sx n="33" d="100"/>
        <a:sy n="33" d="100"/>
      </p:scale>
      <p:origin x="0" y="-5189"/>
    </p:cViewPr>
  </p:outlineViewPr>
  <p:notesTextViewPr>
    <p:cViewPr>
      <p:scale>
        <a:sx n="1" d="1"/>
        <a:sy n="1" d="1"/>
      </p:scale>
      <p:origin x="0" y="0"/>
    </p:cViewPr>
  </p:notesTextViewPr>
  <p:sorterViewPr>
    <p:cViewPr varScale="1">
      <p:scale>
        <a:sx n="1" d="1"/>
        <a:sy n="1" d="1"/>
      </p:scale>
      <p:origin x="0" y="-8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Downs" userId="e8ba56e2-84b9-4685-891c-6c388ea40c87" providerId="ADAL" clId="{141EAB0A-5F4A-4AA5-B61E-003F6A0E873B}"/>
    <pc:docChg chg="custSel addSld delSld modSld modSection">
      <pc:chgData name="Christine Downs" userId="e8ba56e2-84b9-4685-891c-6c388ea40c87" providerId="ADAL" clId="{141EAB0A-5F4A-4AA5-B61E-003F6A0E873B}" dt="2024-10-23T12:50:35.918" v="185" actId="20577"/>
      <pc:docMkLst>
        <pc:docMk/>
      </pc:docMkLst>
      <pc:sldChg chg="addSp delSp modSp mod setBg modNotesTx">
        <pc:chgData name="Christine Downs" userId="e8ba56e2-84b9-4685-891c-6c388ea40c87" providerId="ADAL" clId="{141EAB0A-5F4A-4AA5-B61E-003F6A0E873B}" dt="2024-09-27T18:10:57.277" v="32" actId="1076"/>
        <pc:sldMkLst>
          <pc:docMk/>
          <pc:sldMk cId="3417037640" sldId="345"/>
        </pc:sldMkLst>
        <pc:picChg chg="del">
          <ac:chgData name="Christine Downs" userId="e8ba56e2-84b9-4685-891c-6c388ea40c87" providerId="ADAL" clId="{141EAB0A-5F4A-4AA5-B61E-003F6A0E873B}" dt="2024-09-27T17:58:41.228" v="12" actId="478"/>
          <ac:picMkLst>
            <pc:docMk/>
            <pc:sldMk cId="3417037640" sldId="345"/>
            <ac:picMk id="5" creationId="{98A25A53-0F0F-28BA-CD81-338D5D07C679}"/>
          </ac:picMkLst>
        </pc:picChg>
        <pc:picChg chg="add mod">
          <ac:chgData name="Christine Downs" userId="e8ba56e2-84b9-4685-891c-6c388ea40c87" providerId="ADAL" clId="{141EAB0A-5F4A-4AA5-B61E-003F6A0E873B}" dt="2024-09-27T18:10:57.277" v="32" actId="1076"/>
          <ac:picMkLst>
            <pc:docMk/>
            <pc:sldMk cId="3417037640" sldId="345"/>
            <ac:picMk id="6" creationId="{2E45AA5F-144D-6B88-B6B3-8FF3ACB65AAB}"/>
          </ac:picMkLst>
        </pc:picChg>
      </pc:sldChg>
      <pc:sldChg chg="modSp">
        <pc:chgData name="Christine Downs" userId="e8ba56e2-84b9-4685-891c-6c388ea40c87" providerId="ADAL" clId="{141EAB0A-5F4A-4AA5-B61E-003F6A0E873B}" dt="2024-10-23T12:50:22.966" v="182" actId="20577"/>
        <pc:sldMkLst>
          <pc:docMk/>
          <pc:sldMk cId="2691291547" sldId="3210"/>
        </pc:sldMkLst>
        <pc:graphicFrameChg chg="mod">
          <ac:chgData name="Christine Downs" userId="e8ba56e2-84b9-4685-891c-6c388ea40c87" providerId="ADAL" clId="{141EAB0A-5F4A-4AA5-B61E-003F6A0E873B}" dt="2024-10-23T12:50:22.966" v="182" actId="20577"/>
          <ac:graphicFrameMkLst>
            <pc:docMk/>
            <pc:sldMk cId="2691291547" sldId="3210"/>
            <ac:graphicFrameMk id="6" creationId="{96CF4CDE-BCD6-8D4B-9AFC-DC0ABCE3A7B8}"/>
          </ac:graphicFrameMkLst>
        </pc:graphicFrameChg>
      </pc:sldChg>
      <pc:sldChg chg="modSp mod">
        <pc:chgData name="Christine Downs" userId="e8ba56e2-84b9-4685-891c-6c388ea40c87" providerId="ADAL" clId="{141EAB0A-5F4A-4AA5-B61E-003F6A0E873B}" dt="2024-09-27T18:13:04.027" v="37" actId="14100"/>
        <pc:sldMkLst>
          <pc:docMk/>
          <pc:sldMk cId="3180531893" sldId="3269"/>
        </pc:sldMkLst>
        <pc:spChg chg="mod">
          <ac:chgData name="Christine Downs" userId="e8ba56e2-84b9-4685-891c-6c388ea40c87" providerId="ADAL" clId="{141EAB0A-5F4A-4AA5-B61E-003F6A0E873B}" dt="2024-09-27T18:13:04.027" v="37" actId="14100"/>
          <ac:spMkLst>
            <pc:docMk/>
            <pc:sldMk cId="3180531893" sldId="3269"/>
            <ac:spMk id="57" creationId="{70458827-2E6E-4978-9765-E901680DD026}"/>
          </ac:spMkLst>
        </pc:spChg>
      </pc:sldChg>
      <pc:sldChg chg="setBg">
        <pc:chgData name="Christine Downs" userId="e8ba56e2-84b9-4685-891c-6c388ea40c87" providerId="ADAL" clId="{141EAB0A-5F4A-4AA5-B61E-003F6A0E873B}" dt="2024-09-27T17:55:29.218" v="0"/>
        <pc:sldMkLst>
          <pc:docMk/>
          <pc:sldMk cId="2343478185" sldId="3393"/>
        </pc:sldMkLst>
      </pc:sldChg>
      <pc:sldChg chg="modSp mod">
        <pc:chgData name="Christine Downs" userId="e8ba56e2-84b9-4685-891c-6c388ea40c87" providerId="ADAL" clId="{141EAB0A-5F4A-4AA5-B61E-003F6A0E873B}" dt="2024-10-23T12:43:10.066" v="56" actId="20577"/>
        <pc:sldMkLst>
          <pc:docMk/>
          <pc:sldMk cId="93671673" sldId="4028"/>
        </pc:sldMkLst>
        <pc:spChg chg="mod">
          <ac:chgData name="Christine Downs" userId="e8ba56e2-84b9-4685-891c-6c388ea40c87" providerId="ADAL" clId="{141EAB0A-5F4A-4AA5-B61E-003F6A0E873B}" dt="2024-10-23T12:43:10.066" v="56" actId="20577"/>
          <ac:spMkLst>
            <pc:docMk/>
            <pc:sldMk cId="93671673" sldId="4028"/>
            <ac:spMk id="3" creationId="{209900E1-52DF-4869-AC2D-AC9A9D6C8B24}"/>
          </ac:spMkLst>
        </pc:spChg>
      </pc:sldChg>
      <pc:sldChg chg="modSp mod">
        <pc:chgData name="Christine Downs" userId="e8ba56e2-84b9-4685-891c-6c388ea40c87" providerId="ADAL" clId="{141EAB0A-5F4A-4AA5-B61E-003F6A0E873B}" dt="2024-10-23T12:45:00.791" v="69" actId="20577"/>
        <pc:sldMkLst>
          <pc:docMk/>
          <pc:sldMk cId="1785065932" sldId="4071"/>
        </pc:sldMkLst>
        <pc:spChg chg="mod">
          <ac:chgData name="Christine Downs" userId="e8ba56e2-84b9-4685-891c-6c388ea40c87" providerId="ADAL" clId="{141EAB0A-5F4A-4AA5-B61E-003F6A0E873B}" dt="2024-10-23T12:45:00.791" v="69" actId="20577"/>
          <ac:spMkLst>
            <pc:docMk/>
            <pc:sldMk cId="1785065932" sldId="4071"/>
            <ac:spMk id="7" creationId="{90A367EE-8D95-3831-D111-56EFC476F509}"/>
          </ac:spMkLst>
        </pc:spChg>
      </pc:sldChg>
      <pc:sldChg chg="modSp mod">
        <pc:chgData name="Christine Downs" userId="e8ba56e2-84b9-4685-891c-6c388ea40c87" providerId="ADAL" clId="{141EAB0A-5F4A-4AA5-B61E-003F6A0E873B}" dt="2024-09-27T17:57:26.357" v="10" actId="20577"/>
        <pc:sldMkLst>
          <pc:docMk/>
          <pc:sldMk cId="4010800249" sldId="4073"/>
        </pc:sldMkLst>
        <pc:spChg chg="mod">
          <ac:chgData name="Christine Downs" userId="e8ba56e2-84b9-4685-891c-6c388ea40c87" providerId="ADAL" clId="{141EAB0A-5F4A-4AA5-B61E-003F6A0E873B}" dt="2024-09-27T17:57:26.357" v="10" actId="20577"/>
          <ac:spMkLst>
            <pc:docMk/>
            <pc:sldMk cId="4010800249" sldId="4073"/>
            <ac:spMk id="2" creationId="{D70B76EC-CEE8-3A41-849F-4DBD50BE82CB}"/>
          </ac:spMkLst>
        </pc:spChg>
      </pc:sldChg>
      <pc:sldChg chg="addSp delSp modSp mod delAnim modNotesTx">
        <pc:chgData name="Christine Downs" userId="e8ba56e2-84b9-4685-891c-6c388ea40c87" providerId="ADAL" clId="{141EAB0A-5F4A-4AA5-B61E-003F6A0E873B}" dt="2024-10-02T20:56:22.652" v="54" actId="6549"/>
        <pc:sldMkLst>
          <pc:docMk/>
          <pc:sldMk cId="928827867" sldId="4103"/>
        </pc:sldMkLst>
        <pc:spChg chg="del mod">
          <ac:chgData name="Christine Downs" userId="e8ba56e2-84b9-4685-891c-6c388ea40c87" providerId="ADAL" clId="{141EAB0A-5F4A-4AA5-B61E-003F6A0E873B}" dt="2024-10-02T20:55:13.488" v="49" actId="478"/>
          <ac:spMkLst>
            <pc:docMk/>
            <pc:sldMk cId="928827867" sldId="4103"/>
            <ac:spMk id="58" creationId="{84EE2DD8-03A2-D641-A6A0-9F8B6689F1C7}"/>
          </ac:spMkLst>
        </pc:spChg>
        <pc:grpChg chg="del">
          <ac:chgData name="Christine Downs" userId="e8ba56e2-84b9-4685-891c-6c388ea40c87" providerId="ADAL" clId="{141EAB0A-5F4A-4AA5-B61E-003F6A0E873B}" dt="2024-10-02T20:55:15.478" v="50" actId="478"/>
          <ac:grpSpMkLst>
            <pc:docMk/>
            <pc:sldMk cId="928827867" sldId="4103"/>
            <ac:grpSpMk id="53" creationId="{B4AAFC87-4409-CD41-908B-0540148241AB}"/>
          </ac:grpSpMkLst>
        </pc:grpChg>
        <pc:picChg chg="add mod">
          <ac:chgData name="Christine Downs" userId="e8ba56e2-84b9-4685-891c-6c388ea40c87" providerId="ADAL" clId="{141EAB0A-5F4A-4AA5-B61E-003F6A0E873B}" dt="2024-10-02T20:55:06.008" v="47" actId="1076"/>
          <ac:picMkLst>
            <pc:docMk/>
            <pc:sldMk cId="928827867" sldId="4103"/>
            <ac:picMk id="31" creationId="{BB168538-94DC-6BAD-80B1-2E447E2BA021}"/>
          </ac:picMkLst>
        </pc:picChg>
        <pc:picChg chg="add del mod">
          <ac:chgData name="Christine Downs" userId="e8ba56e2-84b9-4685-891c-6c388ea40c87" providerId="ADAL" clId="{141EAB0A-5F4A-4AA5-B61E-003F6A0E873B}" dt="2024-10-02T20:54:54.615" v="44" actId="478"/>
          <ac:picMkLst>
            <pc:docMk/>
            <pc:sldMk cId="928827867" sldId="4103"/>
            <ac:picMk id="52" creationId="{194BC91E-80A6-514B-5B34-B71B657E2034}"/>
          </ac:picMkLst>
        </pc:picChg>
      </pc:sldChg>
      <pc:sldChg chg="add">
        <pc:chgData name="Christine Downs" userId="e8ba56e2-84b9-4685-891c-6c388ea40c87" providerId="ADAL" clId="{141EAB0A-5F4A-4AA5-B61E-003F6A0E873B}" dt="2024-09-27T18:15:43.134" v="41"/>
        <pc:sldMkLst>
          <pc:docMk/>
          <pc:sldMk cId="512636748" sldId="4104"/>
        </pc:sldMkLst>
      </pc:sldChg>
      <pc:sldChg chg="modSp mod">
        <pc:chgData name="Christine Downs" userId="e8ba56e2-84b9-4685-891c-6c388ea40c87" providerId="ADAL" clId="{141EAB0A-5F4A-4AA5-B61E-003F6A0E873B}" dt="2024-10-23T12:43:37.858" v="61" actId="20577"/>
        <pc:sldMkLst>
          <pc:docMk/>
          <pc:sldMk cId="3626178397" sldId="4105"/>
        </pc:sldMkLst>
        <pc:spChg chg="mod">
          <ac:chgData name="Christine Downs" userId="e8ba56e2-84b9-4685-891c-6c388ea40c87" providerId="ADAL" clId="{141EAB0A-5F4A-4AA5-B61E-003F6A0E873B}" dt="2024-10-23T12:43:37.858" v="61" actId="20577"/>
          <ac:spMkLst>
            <pc:docMk/>
            <pc:sldMk cId="3626178397" sldId="4105"/>
            <ac:spMk id="2" creationId="{8E63E907-7F3B-407B-9675-B2EF94C7CA09}"/>
          </ac:spMkLst>
        </pc:spChg>
        <pc:spChg chg="mod">
          <ac:chgData name="Christine Downs" userId="e8ba56e2-84b9-4685-891c-6c388ea40c87" providerId="ADAL" clId="{141EAB0A-5F4A-4AA5-B61E-003F6A0E873B}" dt="2024-10-23T12:43:29.529" v="59" actId="20577"/>
          <ac:spMkLst>
            <pc:docMk/>
            <pc:sldMk cId="3626178397" sldId="4105"/>
            <ac:spMk id="3" creationId="{209900E1-52DF-4869-AC2D-AC9A9D6C8B24}"/>
          </ac:spMkLst>
        </pc:spChg>
      </pc:sldChg>
      <pc:sldChg chg="modSp mod">
        <pc:chgData name="Christine Downs" userId="e8ba56e2-84b9-4685-891c-6c388ea40c87" providerId="ADAL" clId="{141EAB0A-5F4A-4AA5-B61E-003F6A0E873B}" dt="2024-10-23T12:50:35.918" v="185" actId="20577"/>
        <pc:sldMkLst>
          <pc:docMk/>
          <pc:sldMk cId="1534131732" sldId="4106"/>
        </pc:sldMkLst>
        <pc:graphicFrameChg chg="mod modGraphic">
          <ac:chgData name="Christine Downs" userId="e8ba56e2-84b9-4685-891c-6c388ea40c87" providerId="ADAL" clId="{141EAB0A-5F4A-4AA5-B61E-003F6A0E873B}" dt="2024-10-23T12:50:35.918" v="185" actId="20577"/>
          <ac:graphicFrameMkLst>
            <pc:docMk/>
            <pc:sldMk cId="1534131732" sldId="4106"/>
            <ac:graphicFrameMk id="6" creationId="{96CF4CDE-BCD6-8D4B-9AFC-DC0ABCE3A7B8}"/>
          </ac:graphicFrameMkLst>
        </pc:graphicFrameChg>
      </pc:sldChg>
      <pc:sldChg chg="setBg">
        <pc:chgData name="Christine Downs" userId="e8ba56e2-84b9-4685-891c-6c388ea40c87" providerId="ADAL" clId="{141EAB0A-5F4A-4AA5-B61E-003F6A0E873B}" dt="2024-09-27T17:56:22.890" v="5"/>
        <pc:sldMkLst>
          <pc:docMk/>
          <pc:sldMk cId="1424260718" sldId="4113"/>
        </pc:sldMkLst>
      </pc:sldChg>
      <pc:sldChg chg="del">
        <pc:chgData name="Christine Downs" userId="e8ba56e2-84b9-4685-891c-6c388ea40c87" providerId="ADAL" clId="{141EAB0A-5F4A-4AA5-B61E-003F6A0E873B}" dt="2024-09-27T17:58:37.344" v="11" actId="47"/>
        <pc:sldMkLst>
          <pc:docMk/>
          <pc:sldMk cId="3671894356" sldId="411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dirty="0"/>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dirty="0"/>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dirty="0"/>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dirty="0"/>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dirty="0"/>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dirty="0"/>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a:t>unmute</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2222AE15-9F24-E443-8164-A27C6D1BDB59}">
      <dgm:prSet/>
      <dgm:spPr/>
      <dgm:t>
        <a:bodyPr/>
        <a:lstStyle/>
        <a:p>
          <a:r>
            <a:rPr lang="en-US" dirty="0"/>
            <a:t>use the chat box</a:t>
          </a:r>
        </a:p>
      </dgm:t>
    </dgm:pt>
    <dgm:pt modelId="{8BBA8F93-D816-284E-9FEF-2D85B40CB46B}" type="parTrans" cxnId="{B58681FF-6057-C14B-871B-7C410A2FEF02}">
      <dgm:prSet/>
      <dgm:spPr/>
      <dgm:t>
        <a:bodyPr/>
        <a:lstStyle/>
        <a:p>
          <a:endParaRPr lang="en-US"/>
        </a:p>
      </dgm:t>
    </dgm:pt>
    <dgm:pt modelId="{9060FF86-F017-1747-872A-73B37DE96F7F}" type="sibTrans" cxnId="{B58681FF-6057-C14B-871B-7C410A2FEF02}">
      <dgm:prSet/>
      <dgm:spPr/>
      <dgm:t>
        <a:bodyPr/>
        <a:lstStyle/>
        <a:p>
          <a:endParaRPr lang="en-US"/>
        </a:p>
      </dgm:t>
    </dgm:pt>
    <dgm:pt modelId="{0785E50D-F1DD-C647-AF91-FA0058275806}">
      <dgm:prSet/>
      <dgm:spPr/>
      <dgm:t>
        <a:bodyPr/>
        <a:lstStyle/>
        <a:p>
          <a:r>
            <a:rPr lang="en-US" dirty="0"/>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dirty="0"/>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dirty="0"/>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dirty="0"/>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dirty="0"/>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dirty="0"/>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358E2222-F57D-C14C-88A4-328B5778AB4A}" type="presOf" srcId="{2222AE15-9F24-E443-8164-A27C6D1BDB59}" destId="{F51D0157-A438-46CA-8EB0-F10C3EDBB633}" srcOrd="0" destOrd="8"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B58681FF-6057-C14B-871B-7C410A2FEF02}" srcId="{DCC1A310-1C79-CA41-BC8F-F2F7F4B654F7}" destId="{2222AE15-9F24-E443-8164-A27C6D1BDB59}" srcOrd="1" destOrd="0" parTransId="{8BBA8F93-D816-284E-9FEF-2D85B40CB46B}" sibTransId="{9060FF86-F017-1747-872A-73B37DE96F7F}"/>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a:cs typeface="Hind Vadodara"/>
            </a:rPr>
            <a:t>Coaches’</a:t>
          </a:r>
          <a:r>
            <a:rPr lang="en-US" dirty="0">
              <a:latin typeface="Hind Vadodara"/>
              <a:cs typeface="Hind Vadodara"/>
            </a:rPr>
            <a:t> T</a:t>
          </a:r>
          <a:r>
            <a:rPr lang="en-US" b="0" i="0" dirty="0">
              <a:latin typeface="Hind Vadodara"/>
              <a:cs typeface="Hind Vadodara"/>
            </a:rPr>
            <a:t>asks:</a:t>
          </a:r>
          <a:endParaRPr lang="en-US" dirty="0">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dirty="0">
              <a:solidFill>
                <a:schemeClr val="bg1"/>
              </a:solidFill>
              <a:latin typeface="Hind Vadodara"/>
              <a:cs typeface="Hind Vadodara"/>
            </a:rPr>
            <a:t>Presentation Content:</a:t>
          </a:r>
          <a:endParaRPr lang="en-US" b="0" i="0" u="none" strike="noStrike" cap="none" baseline="0" noProof="0" dirty="0">
            <a:solidFill>
              <a:schemeClr val="bg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latin typeface="Hind Vadodara" panose="020B0604020202020204" charset="0"/>
              <a:cs typeface="Hind Vadodara" panose="020B0604020202020204" charset="0"/>
            </a:rPr>
            <a:t>Glows &amp; Grows: PBIS Rollout</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FA5A640F-1737-4C91-87A5-1856A94C74CE}">
      <dgm:prSet phldr="0"/>
      <dgm:spPr/>
      <dgm:t>
        <a:bodyPr/>
        <a:lstStyle/>
        <a:p>
          <a:pPr rtl="0"/>
          <a:r>
            <a:rPr lang="en-US" b="0" i="0" dirty="0">
              <a:solidFill>
                <a:schemeClr val="tx1"/>
              </a:solidFill>
              <a:latin typeface="Hind Vadodara" panose="020B0604020202020204" charset="0"/>
              <a:cs typeface="Hind Vadodara" panose="020B0604020202020204" charset="0"/>
            </a:rPr>
            <a:t>Complete Communication List in your Google Account for list of team members with emails for event reminders</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F9DB5FDC-9E37-42BF-A143-D95549A6D871}" type="parTrans" cxnId="{20EEE3D8-C941-4A42-BAA2-A5BEF2A9C998}">
      <dgm:prSet/>
      <dgm:spPr/>
      <dgm:t>
        <a:bodyPr/>
        <a:lstStyle/>
        <a:p>
          <a:endParaRPr lang="en-US"/>
        </a:p>
      </dgm:t>
    </dgm:pt>
    <dgm:pt modelId="{D7364F7D-1D97-407A-BDE1-461E9056621B}" type="sibTrans" cxnId="{20EEE3D8-C941-4A42-BAA2-A5BEF2A9C998}">
      <dgm:prSet/>
      <dgm:spPr/>
      <dgm:t>
        <a:bodyPr/>
        <a:lstStyle/>
        <a:p>
          <a:endParaRPr lang="en-US"/>
        </a:p>
      </dgm:t>
    </dgm:pt>
    <dgm:pt modelId="{E9AFDE61-C076-4A02-8E3E-AD5296C9CE72}">
      <dgm:prSet/>
      <dgm:spPr/>
      <dgm:t>
        <a:bodyPr/>
        <a:lstStyle/>
        <a:p>
          <a:pPr rtl="0"/>
          <a:r>
            <a:rPr lang="en-US" b="0" i="0">
              <a:latin typeface="Hind Vadodara" panose="020B0604020202020204" charset="0"/>
              <a:cs typeface="Hind Vadodara" panose="020B0604020202020204" charset="0"/>
            </a:rPr>
            <a:t>Submit Advanced Action Plan with Team/Meeting portion completed your assigned SEB Academy Google Drive</a:t>
          </a:r>
          <a:endParaRPr lang="en-US" b="0" i="0" dirty="0">
            <a:solidFill>
              <a:schemeClr val="tx1"/>
            </a:solidFill>
            <a:latin typeface="Hind Vadodara" panose="020B0604020202020204" charset="0"/>
            <a:cs typeface="Hind Vadodara" panose="020B0604020202020204" charset="0"/>
          </a:endParaRPr>
        </a:p>
      </dgm:t>
    </dgm:pt>
    <dgm:pt modelId="{93E4F849-AA05-46E8-9473-0F1EBA0313BE}" type="parTrans" cxnId="{D50B8407-2643-46A3-A476-DAE661EF53BA}">
      <dgm:prSet/>
      <dgm:spPr/>
      <dgm:t>
        <a:bodyPr/>
        <a:lstStyle/>
        <a:p>
          <a:endParaRPr lang="en-US"/>
        </a:p>
      </dgm:t>
    </dgm:pt>
    <dgm:pt modelId="{0AADA100-1446-49F7-95E1-2C2DA0346172}" type="sibTrans" cxnId="{D50B8407-2643-46A3-A476-DAE661EF53BA}">
      <dgm:prSet/>
      <dgm:spPr/>
      <dgm:t>
        <a:bodyPr/>
        <a:lstStyle/>
        <a:p>
          <a:endParaRPr lang="en-US"/>
        </a:p>
      </dgm:t>
    </dgm:pt>
    <dgm:pt modelId="{B3415DCB-9F9A-4937-984A-5F7706DD2F60}">
      <dgm:prSet/>
      <dgm:spPr/>
      <dgm:t>
        <a:bodyPr/>
        <a:lstStyle/>
        <a:p>
          <a:pPr rtl="0"/>
          <a:r>
            <a:rPr lang="en-US" b="0" i="0">
              <a:latin typeface="Hind Vadodara"/>
              <a:cs typeface="Hind Vadodara"/>
            </a:rPr>
            <a:t>Complete and send in your PBIS Assessment Coordinator Form</a:t>
          </a:r>
          <a:endParaRPr lang="en-US" b="0" i="0" dirty="0">
            <a:solidFill>
              <a:srgbClr val="0070C0"/>
            </a:solidFill>
            <a:latin typeface="Hind Vadodara" panose="020B0604020202020204" charset="0"/>
            <a:cs typeface="Hind Vadodara" panose="020B0604020202020204" charset="0"/>
          </a:endParaRPr>
        </a:p>
      </dgm:t>
    </dgm:pt>
    <dgm:pt modelId="{C1CC9C9A-7383-44C0-9F5F-6A61ED65B29F}" type="parTrans" cxnId="{337DE571-5758-4F40-8A52-B91611D161DA}">
      <dgm:prSet/>
      <dgm:spPr/>
      <dgm:t>
        <a:bodyPr/>
        <a:lstStyle/>
        <a:p>
          <a:endParaRPr lang="en-US"/>
        </a:p>
      </dgm:t>
    </dgm:pt>
    <dgm:pt modelId="{C240C8B9-0604-40FD-B5FF-B11A07316D28}" type="sibTrans" cxnId="{337DE571-5758-4F40-8A52-B91611D161DA}">
      <dgm:prSet/>
      <dgm:spPr/>
      <dgm:t>
        <a:bodyPr/>
        <a:lstStyle/>
        <a:p>
          <a:endParaRPr lang="en-US"/>
        </a:p>
      </dgm:t>
    </dgm:pt>
    <dgm:pt modelId="{B9D9078D-1D61-43A2-A9BF-FA24DF46CC8D}">
      <dgm:prSet/>
      <dgm:spPr/>
      <dgm:t>
        <a:bodyPr/>
        <a:lstStyle/>
        <a:p>
          <a:pPr rtl="0"/>
          <a:r>
            <a:rPr lang="en-US" b="0" i="0" dirty="0">
              <a:solidFill>
                <a:schemeClr val="tx1"/>
              </a:solidFill>
              <a:latin typeface="Hind Vadodara" panose="020B0604020202020204" charset="0"/>
              <a:cs typeface="Hind Vadodara" panose="020B0604020202020204" charset="0"/>
            </a:rPr>
            <a:t>Work with team to complete Logic Model example for November roundtable sharing. </a:t>
          </a:r>
        </a:p>
      </dgm:t>
    </dgm:pt>
    <dgm:pt modelId="{2BB3F2DC-4D77-4607-B49A-B0D4FFB54D02}" type="parTrans" cxnId="{B9826E5A-DD08-439D-94E0-11C00624EDB1}">
      <dgm:prSet/>
      <dgm:spPr/>
      <dgm:t>
        <a:bodyPr/>
        <a:lstStyle/>
        <a:p>
          <a:endParaRPr lang="en-US"/>
        </a:p>
      </dgm:t>
    </dgm:pt>
    <dgm:pt modelId="{458B4CEA-688E-4CC0-BAA8-D8A159A25550}" type="sibTrans" cxnId="{B9826E5A-DD08-439D-94E0-11C00624EDB1}">
      <dgm:prSet/>
      <dgm:spPr/>
      <dgm:t>
        <a:bodyPr/>
        <a:lstStyle/>
        <a:p>
          <a:endParaRPr lang="en-US"/>
        </a:p>
      </dgm:t>
    </dgm:pt>
    <dgm:pt modelId="{1C8A3884-77AF-4EE8-A6AF-458D1B859F10}">
      <dgm:prSet/>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Action Planning, Goals, Student Partners</a:t>
          </a:r>
        </a:p>
      </dgm:t>
    </dgm:pt>
    <dgm:pt modelId="{9467BAF7-6ECD-4D17-B719-19A0407FF51A}" type="parTrans" cxnId="{DC3F8530-6A2E-48B2-B8BA-D2B5A71A2C3C}">
      <dgm:prSet/>
      <dgm:spPr/>
      <dgm:t>
        <a:bodyPr/>
        <a:lstStyle/>
        <a:p>
          <a:endParaRPr lang="en-US"/>
        </a:p>
      </dgm:t>
    </dgm:pt>
    <dgm:pt modelId="{BBC6AB5B-6196-42C4-BD28-F5ECF5111AEE}" type="sibTrans" cxnId="{DC3F8530-6A2E-48B2-B8BA-D2B5A71A2C3C}">
      <dgm:prSet/>
      <dgm:spPr/>
      <dgm:t>
        <a:bodyPr/>
        <a:lstStyle/>
        <a:p>
          <a:endParaRPr lang="en-US"/>
        </a:p>
      </dgm:t>
    </dgm:pt>
    <dgm:pt modelId="{D0436F75-9254-4C38-AB4C-2E24B34FB758}">
      <dgm:prSet/>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Prepping for November Roundtables</a:t>
          </a:r>
        </a:p>
      </dgm:t>
    </dgm:pt>
    <dgm:pt modelId="{270F3E28-60C7-475A-B530-B04D7CAF3EF2}" type="parTrans" cxnId="{4DEEC35D-BA75-45CA-BAD5-A6D978DF7FE0}">
      <dgm:prSet/>
      <dgm:spPr/>
      <dgm:t>
        <a:bodyPr/>
        <a:lstStyle/>
        <a:p>
          <a:endParaRPr lang="en-US"/>
        </a:p>
      </dgm:t>
    </dgm:pt>
    <dgm:pt modelId="{A2AF5E72-D5FA-42F5-8843-3F8F9C78EEB6}" type="sibTrans" cxnId="{4DEEC35D-BA75-45CA-BAD5-A6D978DF7FE0}">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D50B8407-2643-46A3-A476-DAE661EF53BA}" srcId="{88926E0B-BFF6-E944-B1DF-44240C496CA1}" destId="{E9AFDE61-C076-4A02-8E3E-AD5296C9CE72}" srcOrd="1" destOrd="0" parTransId="{93E4F849-AA05-46E8-9473-0F1EBA0313BE}" sibTransId="{0AADA100-1446-49F7-95E1-2C2DA0346172}"/>
    <dgm:cxn modelId="{86FAFF09-D992-45F4-A86D-654E4783CDF4}" type="presOf" srcId="{E9AFDE61-C076-4A02-8E3E-AD5296C9CE72}" destId="{183C8042-F222-4C5B-948A-CA63CABAB28E}" srcOrd="0" destOrd="1" presId="urn:microsoft.com/office/officeart/2005/8/layout/list1"/>
    <dgm:cxn modelId="{C778BB11-E95A-4943-A066-437CB141F6E0}" type="presOf" srcId="{FA5A640F-1737-4C91-87A5-1856A94C74CE}" destId="{183C8042-F222-4C5B-948A-CA63CABAB28E}" srcOrd="0" destOrd="0" presId="urn:microsoft.com/office/officeart/2005/8/layout/list1"/>
    <dgm:cxn modelId="{1FC0BF14-529A-43D4-8526-156552834A31}" type="presOf" srcId="{B9D9078D-1D61-43A2-A9BF-FA24DF46CC8D}" destId="{183C8042-F222-4C5B-948A-CA63CABAB28E}" srcOrd="0" destOrd="3" presId="urn:microsoft.com/office/officeart/2005/8/layout/list1"/>
    <dgm:cxn modelId="{5A99932A-B305-4315-9FCE-B08F39354078}" type="presOf" srcId="{76937503-7550-41B3-8D88-C860E600B4A5}" destId="{3E253364-FB35-42F8-9CB7-634D0DF472D6}" srcOrd="0" destOrd="0" presId="urn:microsoft.com/office/officeart/2005/8/layout/list1"/>
    <dgm:cxn modelId="{2C245730-5A39-426C-8665-30286AC10E90}" type="presOf" srcId="{88926E0B-BFF6-E944-B1DF-44240C496CA1}" destId="{1B39FE62-9822-43D6-A8AA-85DD7F2BE897}" srcOrd="0" destOrd="0" presId="urn:microsoft.com/office/officeart/2005/8/layout/list1"/>
    <dgm:cxn modelId="{DC3F8530-6A2E-48B2-B8BA-D2B5A71A2C3C}" srcId="{76937503-7550-41B3-8D88-C860E600B4A5}" destId="{1C8A3884-77AF-4EE8-A6AF-458D1B859F10}" srcOrd="1" destOrd="0" parTransId="{9467BAF7-6ECD-4D17-B719-19A0407FF51A}" sibTransId="{BBC6AB5B-6196-42C4-BD28-F5ECF5111AEE}"/>
    <dgm:cxn modelId="{4DEEC35D-BA75-45CA-BAD5-A6D978DF7FE0}" srcId="{76937503-7550-41B3-8D88-C860E600B4A5}" destId="{D0436F75-9254-4C38-AB4C-2E24B34FB758}" srcOrd="2" destOrd="0" parTransId="{270F3E28-60C7-475A-B530-B04D7CAF3EF2}" sibTransId="{A2AF5E72-D5FA-42F5-8843-3F8F9C78EEB6}"/>
    <dgm:cxn modelId="{84E61463-7C62-443F-B77C-0367A309CC70}" type="presOf" srcId="{76937503-7550-41B3-8D88-C860E600B4A5}" destId="{24EE546A-203E-45A1-AB96-5A4CB77AC5EC}" srcOrd="1" destOrd="0" presId="urn:microsoft.com/office/officeart/2005/8/layout/list1"/>
    <dgm:cxn modelId="{337DE571-5758-4F40-8A52-B91611D161DA}" srcId="{88926E0B-BFF6-E944-B1DF-44240C496CA1}" destId="{B3415DCB-9F9A-4937-984A-5F7706DD2F60}" srcOrd="2" destOrd="0" parTransId="{C1CC9C9A-7383-44C0-9F5F-6A61ED65B29F}" sibTransId="{C240C8B9-0604-40FD-B5FF-B11A07316D28}"/>
    <dgm:cxn modelId="{3507DC74-BB1A-3747-A4EB-3A2F2AFF0C2A}" type="presOf" srcId="{139B28B7-98AE-2442-8242-E675E9F54483}" destId="{107712AD-F0E7-8045-90F3-AA033147F7E7}" srcOrd="0" destOrd="0" presId="urn:microsoft.com/office/officeart/2005/8/layout/list1"/>
    <dgm:cxn modelId="{EBD9FF55-BD30-4F3A-90FE-BCDDA80BA3E0}" type="presOf" srcId="{88926E0B-BFF6-E944-B1DF-44240C496CA1}" destId="{3EE32B02-DB9E-4A32-B892-2B06787A9E31}" srcOrd="1" destOrd="0" presId="urn:microsoft.com/office/officeart/2005/8/layout/list1"/>
    <dgm:cxn modelId="{B9826E5A-DD08-439D-94E0-11C00624EDB1}" srcId="{88926E0B-BFF6-E944-B1DF-44240C496CA1}" destId="{B9D9078D-1D61-43A2-A9BF-FA24DF46CC8D}" srcOrd="3" destOrd="0" parTransId="{2BB3F2DC-4D77-4607-B49A-B0D4FFB54D02}" sibTransId="{458B4CEA-688E-4CC0-BAA8-D8A159A25550}"/>
    <dgm:cxn modelId="{C2D2098D-49B3-A04D-9FB3-0FED3991A0DF}" srcId="{76937503-7550-41B3-8D88-C860E600B4A5}" destId="{B233C6D1-31FC-9E44-988B-1DE61F134A43}" srcOrd="0" destOrd="0" parTransId="{4BC0583A-A1D4-334D-972A-15CA92DF2D40}" sibTransId="{4073BC8B-074F-8B4F-BF43-A44AC4433C6A}"/>
    <dgm:cxn modelId="{19FAF89E-01FE-4B39-93CC-82EFCBBB1AD4}" type="presOf" srcId="{1C8A3884-77AF-4EE8-A6AF-458D1B859F10}" destId="{CDAAD9AB-76BA-4F20-9C80-4020D86AF54F}" srcOrd="0" destOrd="1" presId="urn:microsoft.com/office/officeart/2005/8/layout/list1"/>
    <dgm:cxn modelId="{FFCDC19F-E55A-412B-A6F2-DA9712897BBB}" type="presOf" srcId="{D0436F75-9254-4C38-AB4C-2E24B34FB758}" destId="{CDAAD9AB-76BA-4F20-9C80-4020D86AF54F}" srcOrd="0" destOrd="2"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45324FB7-81FC-494E-971C-CA4867801EB8}" type="presOf" srcId="{B3415DCB-9F9A-4937-984A-5F7706DD2F60}" destId="{183C8042-F222-4C5B-948A-CA63CABAB28E}" srcOrd="0" destOrd="2" presId="urn:microsoft.com/office/officeart/2005/8/layout/list1"/>
    <dgm:cxn modelId="{20EEE3D8-C941-4A42-BAA2-A5BEF2A9C998}" srcId="{88926E0B-BFF6-E944-B1DF-44240C496CA1}" destId="{FA5A640F-1737-4C91-87A5-1856A94C74CE}" srcOrd="0" destOrd="0" parTransId="{F9DB5FDC-9E37-42BF-A143-D95549A6D871}" sibTransId="{D7364F7D-1D97-407A-BDE1-461E9056621B}"/>
    <dgm:cxn modelId="{951D89E3-0933-4BC3-BAF5-5EBEDA4320E4}" type="presOf" srcId="{B233C6D1-31FC-9E44-988B-1DE61F134A43}" destId="{CDAAD9AB-76BA-4F20-9C80-4020D86AF54F}" srcOrd="0" destOrd="0" presId="urn:microsoft.com/office/officeart/2005/8/layout/list1"/>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786AEFE3-83DF-409C-AE58-73856E978EC0}" type="presParOf" srcId="{107712AD-F0E7-8045-90F3-AA033147F7E7}" destId="{EFD0C82B-9526-4A75-BFD7-201196E11AEE}" srcOrd="4" destOrd="0" presId="urn:microsoft.com/office/officeart/2005/8/layout/list1"/>
    <dgm:cxn modelId="{38D383BB-335C-43A1-8687-63ACC6BD8CC8}" type="presParOf" srcId="{EFD0C82B-9526-4A75-BFD7-201196E11AEE}" destId="{1B39FE62-9822-43D6-A8AA-85DD7F2BE897}" srcOrd="0" destOrd="0" presId="urn:microsoft.com/office/officeart/2005/8/layout/list1"/>
    <dgm:cxn modelId="{43C71FE6-9886-45C9-9390-97EA8122CD6D}" type="presParOf" srcId="{EFD0C82B-9526-4A75-BFD7-201196E11AEE}" destId="{3EE32B02-DB9E-4A32-B892-2B06787A9E31}" srcOrd="1" destOrd="0" presId="urn:microsoft.com/office/officeart/2005/8/layout/list1"/>
    <dgm:cxn modelId="{F51D9EE3-E01A-4FEF-94C9-53C5257ABC10}" type="presParOf" srcId="{107712AD-F0E7-8045-90F3-AA033147F7E7}" destId="{52BC94D6-D06B-4B50-878A-29EB19C8CE02}" srcOrd="5" destOrd="0" presId="urn:microsoft.com/office/officeart/2005/8/layout/list1"/>
    <dgm:cxn modelId="{41F060E7-D9CD-4AC7-9BC6-C653FDA540D7}"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EDAB8EC-D09B-5E4F-9715-35A4C9AD844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5D48999-09F8-2D41-9A92-61AAB640B3A8}">
      <dgm:prSet phldrT="[Text]"/>
      <dgm:spPr/>
      <dgm:t>
        <a:bodyPr/>
        <a:lstStyle/>
        <a:p>
          <a:r>
            <a:rPr lang="en-US" dirty="0"/>
            <a:t>Fidelity Assessments (TFI, TIC)</a:t>
          </a:r>
        </a:p>
      </dgm:t>
    </dgm:pt>
    <dgm:pt modelId="{D7BFC512-7D86-044D-9F64-BBB3C9BB9DA6}" type="parTrans" cxnId="{0556106C-D8F8-C44E-970C-D0924B69D5B0}">
      <dgm:prSet/>
      <dgm:spPr/>
      <dgm:t>
        <a:bodyPr/>
        <a:lstStyle/>
        <a:p>
          <a:endParaRPr lang="en-US"/>
        </a:p>
      </dgm:t>
    </dgm:pt>
    <dgm:pt modelId="{D6D2EA98-F080-6642-B80A-F1CD1F307385}" type="sibTrans" cxnId="{0556106C-D8F8-C44E-970C-D0924B69D5B0}">
      <dgm:prSet/>
      <dgm:spPr/>
      <dgm:t>
        <a:bodyPr/>
        <a:lstStyle/>
        <a:p>
          <a:endParaRPr lang="en-US"/>
        </a:p>
      </dgm:t>
    </dgm:pt>
    <dgm:pt modelId="{4B9AFF0F-759D-6E48-AB71-9ADE8E429C92}">
      <dgm:prSet phldrT="[Text]"/>
      <dgm:spPr/>
      <dgm:t>
        <a:bodyPr/>
        <a:lstStyle/>
        <a:p>
          <a:r>
            <a:rPr lang="en-US" dirty="0"/>
            <a:t>Student Outcome Data (attendance, screening, discipline, grades)</a:t>
          </a:r>
        </a:p>
      </dgm:t>
    </dgm:pt>
    <dgm:pt modelId="{AACFC858-29BE-1A47-B584-FB04FC212EC6}" type="parTrans" cxnId="{5E714A32-E895-624E-B0F7-9BDC54D63331}">
      <dgm:prSet/>
      <dgm:spPr/>
      <dgm:t>
        <a:bodyPr/>
        <a:lstStyle/>
        <a:p>
          <a:endParaRPr lang="en-US"/>
        </a:p>
      </dgm:t>
    </dgm:pt>
    <dgm:pt modelId="{25F1CBEB-E815-8549-8DDB-59FD71E4141B}" type="sibTrans" cxnId="{5E714A32-E895-624E-B0F7-9BDC54D63331}">
      <dgm:prSet/>
      <dgm:spPr/>
      <dgm:t>
        <a:bodyPr/>
        <a:lstStyle/>
        <a:p>
          <a:endParaRPr lang="en-US"/>
        </a:p>
      </dgm:t>
    </dgm:pt>
    <dgm:pt modelId="{B93B8467-0649-F943-8A02-6A642059B16F}">
      <dgm:prSet phldrT="[Text]"/>
      <dgm:spPr/>
      <dgm:t>
        <a:bodyPr/>
        <a:lstStyle/>
        <a:p>
          <a:r>
            <a:rPr lang="en-US" dirty="0"/>
            <a:t>Stakeholder Input (surveys, focus groups)</a:t>
          </a:r>
        </a:p>
      </dgm:t>
    </dgm:pt>
    <dgm:pt modelId="{62CB8F75-42A8-7F49-B95F-BF1FE814256C}" type="parTrans" cxnId="{74C6F670-778A-FE4C-9A74-A71F3F877843}">
      <dgm:prSet/>
      <dgm:spPr/>
      <dgm:t>
        <a:bodyPr/>
        <a:lstStyle/>
        <a:p>
          <a:endParaRPr lang="en-US"/>
        </a:p>
      </dgm:t>
    </dgm:pt>
    <dgm:pt modelId="{40078D3B-527B-9E40-90A2-7471C859F060}" type="sibTrans" cxnId="{74C6F670-778A-FE4C-9A74-A71F3F877843}">
      <dgm:prSet/>
      <dgm:spPr/>
      <dgm:t>
        <a:bodyPr/>
        <a:lstStyle/>
        <a:p>
          <a:endParaRPr lang="en-US"/>
        </a:p>
      </dgm:t>
    </dgm:pt>
    <dgm:pt modelId="{E45E2425-4585-244B-B454-7DE4EDA9C27C}">
      <dgm:prSet phldrT="[Text]"/>
      <dgm:spPr/>
      <dgm:t>
        <a:bodyPr/>
        <a:lstStyle/>
        <a:p>
          <a:r>
            <a:rPr lang="en-US" dirty="0"/>
            <a:t>School/District Priorities (DIP, SIP)</a:t>
          </a:r>
        </a:p>
      </dgm:t>
    </dgm:pt>
    <dgm:pt modelId="{BFA53497-C8E9-E74D-BEFE-ED17F9B8C1C8}" type="parTrans" cxnId="{0543D98B-E0CE-8C4D-A3AE-86900916B644}">
      <dgm:prSet/>
      <dgm:spPr/>
      <dgm:t>
        <a:bodyPr/>
        <a:lstStyle/>
        <a:p>
          <a:endParaRPr lang="en-US"/>
        </a:p>
      </dgm:t>
    </dgm:pt>
    <dgm:pt modelId="{677873DE-2A4F-8B48-9898-2AC08BC674F0}" type="sibTrans" cxnId="{0543D98B-E0CE-8C4D-A3AE-86900916B644}">
      <dgm:prSet/>
      <dgm:spPr/>
      <dgm:t>
        <a:bodyPr/>
        <a:lstStyle/>
        <a:p>
          <a:endParaRPr lang="en-US"/>
        </a:p>
      </dgm:t>
    </dgm:pt>
    <dgm:pt modelId="{266B781B-C36B-B049-B143-3B22749FA5C3}" type="pres">
      <dgm:prSet presAssocID="{4EDAB8EC-D09B-5E4F-9715-35A4C9AD8442}" presName="diagram" presStyleCnt="0">
        <dgm:presLayoutVars>
          <dgm:dir/>
          <dgm:resizeHandles val="exact"/>
        </dgm:presLayoutVars>
      </dgm:prSet>
      <dgm:spPr/>
    </dgm:pt>
    <dgm:pt modelId="{BD82EB74-FAF0-D74E-959E-60DCA61243DC}" type="pres">
      <dgm:prSet presAssocID="{25D48999-09F8-2D41-9A92-61AAB640B3A8}" presName="node" presStyleLbl="node1" presStyleIdx="0" presStyleCnt="4">
        <dgm:presLayoutVars>
          <dgm:bulletEnabled val="1"/>
        </dgm:presLayoutVars>
      </dgm:prSet>
      <dgm:spPr/>
    </dgm:pt>
    <dgm:pt modelId="{F665B470-8A66-C64D-8EDF-E34A69445F77}" type="pres">
      <dgm:prSet presAssocID="{D6D2EA98-F080-6642-B80A-F1CD1F307385}" presName="sibTrans" presStyleCnt="0"/>
      <dgm:spPr/>
    </dgm:pt>
    <dgm:pt modelId="{C52461D2-51FB-A345-A8D8-E3E04328081E}" type="pres">
      <dgm:prSet presAssocID="{4B9AFF0F-759D-6E48-AB71-9ADE8E429C92}" presName="node" presStyleLbl="node1" presStyleIdx="1" presStyleCnt="4">
        <dgm:presLayoutVars>
          <dgm:bulletEnabled val="1"/>
        </dgm:presLayoutVars>
      </dgm:prSet>
      <dgm:spPr/>
    </dgm:pt>
    <dgm:pt modelId="{61C613A5-43A8-2E42-8351-40340D93EFA8}" type="pres">
      <dgm:prSet presAssocID="{25F1CBEB-E815-8549-8DDB-59FD71E4141B}" presName="sibTrans" presStyleCnt="0"/>
      <dgm:spPr/>
    </dgm:pt>
    <dgm:pt modelId="{34775702-4E7F-7F47-90AE-8E787E2E35D3}" type="pres">
      <dgm:prSet presAssocID="{B93B8467-0649-F943-8A02-6A642059B16F}" presName="node" presStyleLbl="node1" presStyleIdx="2" presStyleCnt="4">
        <dgm:presLayoutVars>
          <dgm:bulletEnabled val="1"/>
        </dgm:presLayoutVars>
      </dgm:prSet>
      <dgm:spPr/>
    </dgm:pt>
    <dgm:pt modelId="{44061FED-D9D9-8444-B5D9-2B8AB653971B}" type="pres">
      <dgm:prSet presAssocID="{40078D3B-527B-9E40-90A2-7471C859F060}" presName="sibTrans" presStyleCnt="0"/>
      <dgm:spPr/>
    </dgm:pt>
    <dgm:pt modelId="{7D78472B-92AE-C94A-8680-4A77384FECD1}" type="pres">
      <dgm:prSet presAssocID="{E45E2425-4585-244B-B454-7DE4EDA9C27C}" presName="node" presStyleLbl="node1" presStyleIdx="3" presStyleCnt="4">
        <dgm:presLayoutVars>
          <dgm:bulletEnabled val="1"/>
        </dgm:presLayoutVars>
      </dgm:prSet>
      <dgm:spPr/>
    </dgm:pt>
  </dgm:ptLst>
  <dgm:cxnLst>
    <dgm:cxn modelId="{B846FA1E-5871-1641-9B1B-C2C305F6F471}" type="presOf" srcId="{25D48999-09F8-2D41-9A92-61AAB640B3A8}" destId="{BD82EB74-FAF0-D74E-959E-60DCA61243DC}" srcOrd="0" destOrd="0" presId="urn:microsoft.com/office/officeart/2005/8/layout/default"/>
    <dgm:cxn modelId="{5E714A32-E895-624E-B0F7-9BDC54D63331}" srcId="{4EDAB8EC-D09B-5E4F-9715-35A4C9AD8442}" destId="{4B9AFF0F-759D-6E48-AB71-9ADE8E429C92}" srcOrd="1" destOrd="0" parTransId="{AACFC858-29BE-1A47-B584-FB04FC212EC6}" sibTransId="{25F1CBEB-E815-8549-8DDB-59FD71E4141B}"/>
    <dgm:cxn modelId="{0556106C-D8F8-C44E-970C-D0924B69D5B0}" srcId="{4EDAB8EC-D09B-5E4F-9715-35A4C9AD8442}" destId="{25D48999-09F8-2D41-9A92-61AAB640B3A8}" srcOrd="0" destOrd="0" parTransId="{D7BFC512-7D86-044D-9F64-BBB3C9BB9DA6}" sibTransId="{D6D2EA98-F080-6642-B80A-F1CD1F307385}"/>
    <dgm:cxn modelId="{74C6F670-778A-FE4C-9A74-A71F3F877843}" srcId="{4EDAB8EC-D09B-5E4F-9715-35A4C9AD8442}" destId="{B93B8467-0649-F943-8A02-6A642059B16F}" srcOrd="2" destOrd="0" parTransId="{62CB8F75-42A8-7F49-B95F-BF1FE814256C}" sibTransId="{40078D3B-527B-9E40-90A2-7471C859F060}"/>
    <dgm:cxn modelId="{F4982C7F-5041-DC42-8D5A-8A2521547F0B}" type="presOf" srcId="{B93B8467-0649-F943-8A02-6A642059B16F}" destId="{34775702-4E7F-7F47-90AE-8E787E2E35D3}" srcOrd="0" destOrd="0" presId="urn:microsoft.com/office/officeart/2005/8/layout/default"/>
    <dgm:cxn modelId="{0543D98B-E0CE-8C4D-A3AE-86900916B644}" srcId="{4EDAB8EC-D09B-5E4F-9715-35A4C9AD8442}" destId="{E45E2425-4585-244B-B454-7DE4EDA9C27C}" srcOrd="3" destOrd="0" parTransId="{BFA53497-C8E9-E74D-BEFE-ED17F9B8C1C8}" sibTransId="{677873DE-2A4F-8B48-9898-2AC08BC674F0}"/>
    <dgm:cxn modelId="{B348C58F-9347-3948-8753-B8BA2D5990F2}" type="presOf" srcId="{E45E2425-4585-244B-B454-7DE4EDA9C27C}" destId="{7D78472B-92AE-C94A-8680-4A77384FECD1}" srcOrd="0" destOrd="0" presId="urn:microsoft.com/office/officeart/2005/8/layout/default"/>
    <dgm:cxn modelId="{1B79329A-6251-814F-A13D-8A2859C0E016}" type="presOf" srcId="{4B9AFF0F-759D-6E48-AB71-9ADE8E429C92}" destId="{C52461D2-51FB-A345-A8D8-E3E04328081E}" srcOrd="0" destOrd="0" presId="urn:microsoft.com/office/officeart/2005/8/layout/default"/>
    <dgm:cxn modelId="{3514C3FC-8B82-8141-8831-F7A009C6D774}" type="presOf" srcId="{4EDAB8EC-D09B-5E4F-9715-35A4C9AD8442}" destId="{266B781B-C36B-B049-B143-3B22749FA5C3}" srcOrd="0" destOrd="0" presId="urn:microsoft.com/office/officeart/2005/8/layout/default"/>
    <dgm:cxn modelId="{85AE6F9E-390E-5543-AE16-2712415A043E}" type="presParOf" srcId="{266B781B-C36B-B049-B143-3B22749FA5C3}" destId="{BD82EB74-FAF0-D74E-959E-60DCA61243DC}" srcOrd="0" destOrd="0" presId="urn:microsoft.com/office/officeart/2005/8/layout/default"/>
    <dgm:cxn modelId="{C4C7E562-B717-F44A-84CD-EB4A7393656B}" type="presParOf" srcId="{266B781B-C36B-B049-B143-3B22749FA5C3}" destId="{F665B470-8A66-C64D-8EDF-E34A69445F77}" srcOrd="1" destOrd="0" presId="urn:microsoft.com/office/officeart/2005/8/layout/default"/>
    <dgm:cxn modelId="{98D75FA7-172C-544E-889C-798F7B96FDF0}" type="presParOf" srcId="{266B781B-C36B-B049-B143-3B22749FA5C3}" destId="{C52461D2-51FB-A345-A8D8-E3E04328081E}" srcOrd="2" destOrd="0" presId="urn:microsoft.com/office/officeart/2005/8/layout/default"/>
    <dgm:cxn modelId="{21EC550D-A177-6945-9A10-A31F9E254BAB}" type="presParOf" srcId="{266B781B-C36B-B049-B143-3B22749FA5C3}" destId="{61C613A5-43A8-2E42-8351-40340D93EFA8}" srcOrd="3" destOrd="0" presId="urn:microsoft.com/office/officeart/2005/8/layout/default"/>
    <dgm:cxn modelId="{3E13479F-3F15-9646-8D0A-142A1FC1600C}" type="presParOf" srcId="{266B781B-C36B-B049-B143-3B22749FA5C3}" destId="{34775702-4E7F-7F47-90AE-8E787E2E35D3}" srcOrd="4" destOrd="0" presId="urn:microsoft.com/office/officeart/2005/8/layout/default"/>
    <dgm:cxn modelId="{2D2C2054-77E2-1147-AF4A-DD543DF32537}" type="presParOf" srcId="{266B781B-C36B-B049-B143-3B22749FA5C3}" destId="{44061FED-D9D9-8444-B5D9-2B8AB653971B}" srcOrd="5" destOrd="0" presId="urn:microsoft.com/office/officeart/2005/8/layout/default"/>
    <dgm:cxn modelId="{E208EC0F-5877-DE47-9087-2C7F8AFC8B04}" type="presParOf" srcId="{266B781B-C36B-B049-B143-3B22749FA5C3}" destId="{7D78472B-92AE-C94A-8680-4A77384FECD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a:cs typeface="Hind Vadodara"/>
            </a:rPr>
            <a:t>Coaches’</a:t>
          </a:r>
          <a:r>
            <a:rPr lang="en-US" dirty="0">
              <a:latin typeface="Hind Vadodara"/>
              <a:cs typeface="Hind Vadodara"/>
            </a:rPr>
            <a:t> T</a:t>
          </a:r>
          <a:r>
            <a:rPr lang="en-US" b="0" i="0" dirty="0">
              <a:latin typeface="Hind Vadodara"/>
              <a:cs typeface="Hind Vadodara"/>
            </a:rPr>
            <a:t>asks:</a:t>
          </a:r>
          <a:endParaRPr lang="en-US" dirty="0">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dirty="0">
              <a:solidFill>
                <a:schemeClr val="bg1"/>
              </a:solidFill>
              <a:latin typeface="Hind Vadodara"/>
              <a:cs typeface="Hind Vadodara"/>
            </a:rPr>
            <a:t>Presentation Content:</a:t>
          </a:r>
          <a:endParaRPr lang="en-US" b="0" i="0" u="none" strike="noStrike" cap="none" baseline="0" noProof="0" dirty="0">
            <a:solidFill>
              <a:schemeClr val="bg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Glows &amp; Grows: PBIS Rollout</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1ED26372-5EC4-492D-B4FC-38E44A9F2E0C}">
      <dgm:prSet phldr="0"/>
      <dgm:spPr/>
      <dgm:t>
        <a:bodyPr/>
        <a:lstStyle/>
        <a:p>
          <a:pPr rtl="0"/>
          <a:r>
            <a:rPr lang="en-US" b="0" i="0" dirty="0">
              <a:latin typeface="Hind Vadodara"/>
              <a:cs typeface="Hind Vadodara"/>
            </a:rPr>
            <a:t>Complete and send in your PBIS Assessment Coordinator Form</a:t>
          </a:r>
          <a:endParaRPr lang="en-US" b="0" i="0" dirty="0">
            <a:solidFill>
              <a:srgbClr val="0070C0"/>
            </a:solidFill>
            <a:latin typeface="Hind Vadodara" panose="020B0604020202020204" charset="0"/>
            <a:cs typeface="Hind Vadodara" panose="020B0604020202020204" charset="0"/>
          </a:endParaRPr>
        </a:p>
      </dgm:t>
    </dgm:pt>
    <dgm:pt modelId="{2477A9DF-C4AA-4F2F-8BC3-056644707402}" type="parTrans" cxnId="{80DB13FA-B80E-4EA9-9ABB-F051424D8F74}">
      <dgm:prSet/>
      <dgm:spPr/>
      <dgm:t>
        <a:bodyPr/>
        <a:lstStyle/>
        <a:p>
          <a:endParaRPr lang="en-US"/>
        </a:p>
      </dgm:t>
    </dgm:pt>
    <dgm:pt modelId="{65628C6B-CA80-4660-BEB4-664099B0A1E0}" type="sibTrans" cxnId="{80DB13FA-B80E-4EA9-9ABB-F051424D8F74}">
      <dgm:prSet/>
      <dgm:spPr/>
      <dgm:t>
        <a:bodyPr/>
        <a:lstStyle/>
        <a:p>
          <a:endParaRPr lang="en-US"/>
        </a:p>
      </dgm:t>
    </dgm:pt>
    <dgm:pt modelId="{FA5A640F-1737-4C91-87A5-1856A94C74CE}">
      <dgm:prSet phldr="0"/>
      <dgm:spPr/>
      <dgm:t>
        <a:bodyPr/>
        <a:lstStyle/>
        <a:p>
          <a:pPr rtl="0"/>
          <a:r>
            <a:rPr lang="en-US" b="0" i="0" dirty="0">
              <a:solidFill>
                <a:schemeClr val="tx1"/>
              </a:solidFill>
              <a:latin typeface="Hind Vadodara" panose="020B0604020202020204" charset="0"/>
              <a:cs typeface="Hind Vadodara" panose="020B0604020202020204" charset="0"/>
            </a:rPr>
            <a:t>Complete Communication List in your Google Account for list of team members with emails for event reminders</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F9DB5FDC-9E37-42BF-A143-D95549A6D871}" type="parTrans" cxnId="{20EEE3D8-C941-4A42-BAA2-A5BEF2A9C998}">
      <dgm:prSet/>
      <dgm:spPr/>
      <dgm:t>
        <a:bodyPr/>
        <a:lstStyle/>
        <a:p>
          <a:endParaRPr lang="en-US"/>
        </a:p>
      </dgm:t>
    </dgm:pt>
    <dgm:pt modelId="{D7364F7D-1D97-407A-BDE1-461E9056621B}" type="sibTrans" cxnId="{20EEE3D8-C941-4A42-BAA2-A5BEF2A9C998}">
      <dgm:prSet/>
      <dgm:spPr/>
      <dgm:t>
        <a:bodyPr/>
        <a:lstStyle/>
        <a:p>
          <a:endParaRPr lang="en-US"/>
        </a:p>
      </dgm:t>
    </dgm:pt>
    <dgm:pt modelId="{E0CF122D-82A9-4E2F-88D6-86A78C73D3CE}">
      <dgm:prSet phldr="0"/>
      <dgm:spPr/>
      <dgm:t>
        <a:bodyPr/>
        <a:lstStyle/>
        <a:p>
          <a:pPr rtl="0"/>
          <a:r>
            <a:rPr lang="en-US" b="0" i="0" dirty="0">
              <a:solidFill>
                <a:schemeClr val="tx1"/>
              </a:solidFill>
              <a:latin typeface="Hind Vadodara" panose="020B0604020202020204" charset="0"/>
              <a:cs typeface="Hind Vadodara" panose="020B0604020202020204" charset="0"/>
            </a:rPr>
            <a:t> </a:t>
          </a:r>
          <a:r>
            <a:rPr lang="en-US" b="0" i="0" dirty="0">
              <a:latin typeface="Hind Vadodara" panose="020B0604020202020204" charset="0"/>
              <a:cs typeface="Hind Vadodara" panose="020B0604020202020204" charset="0"/>
            </a:rPr>
            <a:t>Submit Advanced Action Plan with Team/Meeting portion completed your assigned SEB Academy Google Drive</a:t>
          </a:r>
          <a:endParaRPr lang="en-US" b="0" i="0" dirty="0">
            <a:solidFill>
              <a:schemeClr val="tx1"/>
            </a:solidFill>
            <a:latin typeface="Hind Vadodara" panose="020B0604020202020204" charset="0"/>
            <a:cs typeface="Hind Vadodara" panose="020B0604020202020204" charset="0"/>
          </a:endParaRPr>
        </a:p>
      </dgm:t>
    </dgm:pt>
    <dgm:pt modelId="{E8DD5DDC-CB36-4DCF-9222-ACAC3DBA69B8}" type="parTrans" cxnId="{EAE3E080-F172-4D58-ADBD-1AAC4291D90B}">
      <dgm:prSet/>
      <dgm:spPr/>
      <dgm:t>
        <a:bodyPr/>
        <a:lstStyle/>
        <a:p>
          <a:endParaRPr lang="en-US"/>
        </a:p>
      </dgm:t>
    </dgm:pt>
    <dgm:pt modelId="{7837E08E-E985-4EFC-8F91-C1693FC8A68A}" type="sibTrans" cxnId="{EAE3E080-F172-4D58-ADBD-1AAC4291D90B}">
      <dgm:prSet/>
      <dgm:spPr/>
      <dgm:t>
        <a:bodyPr/>
        <a:lstStyle/>
        <a:p>
          <a:endParaRPr lang="en-US"/>
        </a:p>
      </dgm:t>
    </dgm:pt>
    <dgm:pt modelId="{8A629FE5-5CBD-4A30-86E4-80D5F62AD65C}">
      <dgm:prSet/>
      <dgm:spPr/>
      <dgm:t>
        <a:bodyPr/>
        <a:lstStyle/>
        <a:p>
          <a:pPr rtl="0"/>
          <a:r>
            <a:rPr lang="en-US" b="0" i="0" dirty="0">
              <a:latin typeface="Hind Vadodara" panose="020B0604020202020204" charset="0"/>
              <a:cs typeface="Hind Vadodara" panose="020B0604020202020204" charset="0"/>
            </a:rPr>
            <a:t>Action Planning, Goals, Student Partners</a:t>
          </a:r>
        </a:p>
      </dgm:t>
    </dgm:pt>
    <dgm:pt modelId="{927F419E-B9D4-41CF-87E1-D1F660071A88}" type="parTrans" cxnId="{15B2CC68-6457-4A30-8545-E9E3FA4A71E7}">
      <dgm:prSet/>
      <dgm:spPr/>
      <dgm:t>
        <a:bodyPr/>
        <a:lstStyle/>
        <a:p>
          <a:endParaRPr lang="en-US"/>
        </a:p>
      </dgm:t>
    </dgm:pt>
    <dgm:pt modelId="{BDB75D5D-64E5-4471-B61D-9C722939B968}" type="sibTrans" cxnId="{15B2CC68-6457-4A30-8545-E9E3FA4A71E7}">
      <dgm:prSet/>
      <dgm:spPr/>
      <dgm:t>
        <a:bodyPr/>
        <a:lstStyle/>
        <a:p>
          <a:endParaRPr lang="en-US"/>
        </a:p>
      </dgm:t>
    </dgm:pt>
    <dgm:pt modelId="{805F748B-4969-41CD-890B-D0B437924806}">
      <dgm:prSet/>
      <dgm:spPr/>
      <dgm:t>
        <a:bodyPr/>
        <a:lstStyle/>
        <a:p>
          <a:pPr rtl="0"/>
          <a:r>
            <a:rPr lang="en-US" b="0" i="0" dirty="0">
              <a:latin typeface="Hind Vadodara" panose="020B0604020202020204" charset="0"/>
              <a:cs typeface="Hind Vadodara" panose="020B0604020202020204" charset="0"/>
            </a:rPr>
            <a:t>Prepping for November Roundtables</a:t>
          </a:r>
        </a:p>
      </dgm:t>
    </dgm:pt>
    <dgm:pt modelId="{9BB00094-A1BB-47BB-A4FB-28198560C226}" type="parTrans" cxnId="{B563A718-D643-4FB3-B315-B488DDB5808F}">
      <dgm:prSet/>
      <dgm:spPr/>
      <dgm:t>
        <a:bodyPr/>
        <a:lstStyle/>
        <a:p>
          <a:endParaRPr lang="en-US"/>
        </a:p>
      </dgm:t>
    </dgm:pt>
    <dgm:pt modelId="{C8838CD2-401B-4852-B296-DD65A4F13311}" type="sibTrans" cxnId="{B563A718-D643-4FB3-B315-B488DDB5808F}">
      <dgm:prSet/>
      <dgm:spPr/>
      <dgm:t>
        <a:bodyPr/>
        <a:lstStyle/>
        <a:p>
          <a:endParaRPr lang="en-US"/>
        </a:p>
      </dgm:t>
    </dgm:pt>
    <dgm:pt modelId="{015ADB33-5232-41F3-8864-34F6071E3AF7}">
      <dgm:prSet phldr="0"/>
      <dgm:spPr/>
      <dgm:t>
        <a:bodyPr/>
        <a:lstStyle/>
        <a:p>
          <a:pPr rtl="0"/>
          <a:r>
            <a:rPr lang="en-US" b="0" i="0" dirty="0">
              <a:solidFill>
                <a:schemeClr val="tx1"/>
              </a:solidFill>
              <a:latin typeface="Hind Vadodara" panose="020B0604020202020204" charset="0"/>
              <a:cs typeface="Hind Vadodara" panose="020B0604020202020204" charset="0"/>
            </a:rPr>
            <a:t>Work with team to complete Logic Model example for November roundtable sharing. </a:t>
          </a:r>
        </a:p>
      </dgm:t>
    </dgm:pt>
    <dgm:pt modelId="{9E2AF3FC-A0F3-4E11-84D2-449ED9594FCA}" type="parTrans" cxnId="{B4EFD320-D363-4F6C-8EA2-172ED63D0DF5}">
      <dgm:prSet/>
      <dgm:spPr/>
      <dgm:t>
        <a:bodyPr/>
        <a:lstStyle/>
        <a:p>
          <a:endParaRPr lang="en-US"/>
        </a:p>
      </dgm:t>
    </dgm:pt>
    <dgm:pt modelId="{BAE0D8E2-1753-4AC2-84BC-C675AFA7A87C}" type="sibTrans" cxnId="{B4EFD320-D363-4F6C-8EA2-172ED63D0DF5}">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custLinFactNeighborX="-8579" custLinFactNeighborY="-57137">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F15F8103-7492-4BA2-97D7-8E98888700FA}" type="presOf" srcId="{805F748B-4969-41CD-890B-D0B437924806}" destId="{CDAAD9AB-76BA-4F20-9C80-4020D86AF54F}" srcOrd="0" destOrd="2" presId="urn:microsoft.com/office/officeart/2005/8/layout/list1"/>
    <dgm:cxn modelId="{CFA36605-B483-445C-89DB-7C5A5F0F44E2}" srcId="{139B28B7-98AE-2442-8242-E675E9F54483}" destId="{76937503-7550-41B3-8D88-C860E600B4A5}" srcOrd="0" destOrd="0" parTransId="{CB879ED8-C3F0-4B59-B2E3-178A8DD63439}" sibTransId="{D7118AEF-A539-46B0-983D-619275A2AEA0}"/>
    <dgm:cxn modelId="{41BA350B-EEFD-49C0-8C2F-7CF2B413F75B}" type="presOf" srcId="{1ED26372-5EC4-492D-B4FC-38E44A9F2E0C}" destId="{183C8042-F222-4C5B-948A-CA63CABAB28E}" srcOrd="0" destOrd="2" presId="urn:microsoft.com/office/officeart/2005/8/layout/list1"/>
    <dgm:cxn modelId="{C778BB11-E95A-4943-A066-437CB141F6E0}" type="presOf" srcId="{FA5A640F-1737-4C91-87A5-1856A94C74CE}" destId="{183C8042-F222-4C5B-948A-CA63CABAB28E}" srcOrd="0" destOrd="0" presId="urn:microsoft.com/office/officeart/2005/8/layout/list1"/>
    <dgm:cxn modelId="{B563A718-D643-4FB3-B315-B488DDB5808F}" srcId="{76937503-7550-41B3-8D88-C860E600B4A5}" destId="{805F748B-4969-41CD-890B-D0B437924806}" srcOrd="2" destOrd="0" parTransId="{9BB00094-A1BB-47BB-A4FB-28198560C226}" sibTransId="{C8838CD2-401B-4852-B296-DD65A4F13311}"/>
    <dgm:cxn modelId="{59D3541B-B313-467C-A8A3-2A33542342F8}" type="presOf" srcId="{8A629FE5-5CBD-4A30-86E4-80D5F62AD65C}" destId="{CDAAD9AB-76BA-4F20-9C80-4020D86AF54F}" srcOrd="0" destOrd="1" presId="urn:microsoft.com/office/officeart/2005/8/layout/list1"/>
    <dgm:cxn modelId="{B4EFD320-D363-4F6C-8EA2-172ED63D0DF5}" srcId="{88926E0B-BFF6-E944-B1DF-44240C496CA1}" destId="{015ADB33-5232-41F3-8864-34F6071E3AF7}" srcOrd="3" destOrd="0" parTransId="{9E2AF3FC-A0F3-4E11-84D2-449ED9594FCA}" sibTransId="{BAE0D8E2-1753-4AC2-84BC-C675AFA7A87C}"/>
    <dgm:cxn modelId="{5A99932A-B305-4315-9FCE-B08F39354078}" type="presOf" srcId="{76937503-7550-41B3-8D88-C860E600B4A5}" destId="{3E253364-FB35-42F8-9CB7-634D0DF472D6}" srcOrd="0" destOrd="0" presId="urn:microsoft.com/office/officeart/2005/8/layout/list1"/>
    <dgm:cxn modelId="{2C245730-5A39-426C-8665-30286AC10E90}" type="presOf" srcId="{88926E0B-BFF6-E944-B1DF-44240C496CA1}" destId="{1B39FE62-9822-43D6-A8AA-85DD7F2BE897}" srcOrd="0" destOrd="0" presId="urn:microsoft.com/office/officeart/2005/8/layout/list1"/>
    <dgm:cxn modelId="{22F1745B-62F4-4077-B09D-BD94CF25003E}" type="presOf" srcId="{E0CF122D-82A9-4E2F-88D6-86A78C73D3CE}" destId="{183C8042-F222-4C5B-948A-CA63CABAB28E}" srcOrd="0" destOrd="1" presId="urn:microsoft.com/office/officeart/2005/8/layout/list1"/>
    <dgm:cxn modelId="{84E61463-7C62-443F-B77C-0367A309CC70}" type="presOf" srcId="{76937503-7550-41B3-8D88-C860E600B4A5}" destId="{24EE546A-203E-45A1-AB96-5A4CB77AC5EC}" srcOrd="1" destOrd="0" presId="urn:microsoft.com/office/officeart/2005/8/layout/list1"/>
    <dgm:cxn modelId="{15B2CC68-6457-4A30-8545-E9E3FA4A71E7}" srcId="{76937503-7550-41B3-8D88-C860E600B4A5}" destId="{8A629FE5-5CBD-4A30-86E4-80D5F62AD65C}" srcOrd="1" destOrd="0" parTransId="{927F419E-B9D4-41CF-87E1-D1F660071A88}" sibTransId="{BDB75D5D-64E5-4471-B61D-9C722939B968}"/>
    <dgm:cxn modelId="{3507DC74-BB1A-3747-A4EB-3A2F2AFF0C2A}" type="presOf" srcId="{139B28B7-98AE-2442-8242-E675E9F54483}" destId="{107712AD-F0E7-8045-90F3-AA033147F7E7}" srcOrd="0" destOrd="0" presId="urn:microsoft.com/office/officeart/2005/8/layout/list1"/>
    <dgm:cxn modelId="{EBD9FF55-BD30-4F3A-90FE-BCDDA80BA3E0}" type="presOf" srcId="{88926E0B-BFF6-E944-B1DF-44240C496CA1}" destId="{3EE32B02-DB9E-4A32-B892-2B06787A9E31}" srcOrd="1" destOrd="0" presId="urn:microsoft.com/office/officeart/2005/8/layout/list1"/>
    <dgm:cxn modelId="{EAE3E080-F172-4D58-ADBD-1AAC4291D90B}" srcId="{88926E0B-BFF6-E944-B1DF-44240C496CA1}" destId="{E0CF122D-82A9-4E2F-88D6-86A78C73D3CE}" srcOrd="1" destOrd="0" parTransId="{E8DD5DDC-CB36-4DCF-9222-ACAC3DBA69B8}" sibTransId="{7837E08E-E985-4EFC-8F91-C1693FC8A68A}"/>
    <dgm:cxn modelId="{C2D2098D-49B3-A04D-9FB3-0FED3991A0DF}" srcId="{76937503-7550-41B3-8D88-C860E600B4A5}" destId="{B233C6D1-31FC-9E44-988B-1DE61F134A43}" srcOrd="0" destOrd="0" parTransId="{4BC0583A-A1D4-334D-972A-15CA92DF2D40}" sibTransId="{4073BC8B-074F-8B4F-BF43-A44AC4433C6A}"/>
    <dgm:cxn modelId="{2B6871A5-7E22-4719-AF56-25D01CDD2011}" type="presOf" srcId="{015ADB33-5232-41F3-8864-34F6071E3AF7}" destId="{183C8042-F222-4C5B-948A-CA63CABAB28E}" srcOrd="0" destOrd="3"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20EEE3D8-C941-4A42-BAA2-A5BEF2A9C998}" srcId="{88926E0B-BFF6-E944-B1DF-44240C496CA1}" destId="{FA5A640F-1737-4C91-87A5-1856A94C74CE}" srcOrd="0" destOrd="0" parTransId="{F9DB5FDC-9E37-42BF-A143-D95549A6D871}" sibTransId="{D7364F7D-1D97-407A-BDE1-461E9056621B}"/>
    <dgm:cxn modelId="{951D89E3-0933-4BC3-BAF5-5EBEDA4320E4}" type="presOf" srcId="{B233C6D1-31FC-9E44-988B-1DE61F134A43}" destId="{CDAAD9AB-76BA-4F20-9C80-4020D86AF54F}" srcOrd="0" destOrd="0" presId="urn:microsoft.com/office/officeart/2005/8/layout/list1"/>
    <dgm:cxn modelId="{80DB13FA-B80E-4EA9-9ABB-F051424D8F74}" srcId="{88926E0B-BFF6-E944-B1DF-44240C496CA1}" destId="{1ED26372-5EC4-492D-B4FC-38E44A9F2E0C}" srcOrd="2" destOrd="0" parTransId="{2477A9DF-C4AA-4F2F-8BC3-056644707402}" sibTransId="{65628C6B-CA80-4660-BEB4-664099B0A1E0}"/>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786AEFE3-83DF-409C-AE58-73856E978EC0}" type="presParOf" srcId="{107712AD-F0E7-8045-90F3-AA033147F7E7}" destId="{EFD0C82B-9526-4A75-BFD7-201196E11AEE}" srcOrd="4" destOrd="0" presId="urn:microsoft.com/office/officeart/2005/8/layout/list1"/>
    <dgm:cxn modelId="{38D383BB-335C-43A1-8687-63ACC6BD8CC8}" type="presParOf" srcId="{EFD0C82B-9526-4A75-BFD7-201196E11AEE}" destId="{1B39FE62-9822-43D6-A8AA-85DD7F2BE897}" srcOrd="0" destOrd="0" presId="urn:microsoft.com/office/officeart/2005/8/layout/list1"/>
    <dgm:cxn modelId="{43C71FE6-9886-45C9-9390-97EA8122CD6D}" type="presParOf" srcId="{EFD0C82B-9526-4A75-BFD7-201196E11AEE}" destId="{3EE32B02-DB9E-4A32-B892-2B06787A9E31}" srcOrd="1" destOrd="0" presId="urn:microsoft.com/office/officeart/2005/8/layout/list1"/>
    <dgm:cxn modelId="{F51D9EE3-E01A-4FEF-94C9-53C5257ABC10}" type="presParOf" srcId="{107712AD-F0E7-8045-90F3-AA033147F7E7}" destId="{52BC94D6-D06B-4B50-878A-29EB19C8CE02}" srcOrd="5" destOrd="0" presId="urn:microsoft.com/office/officeart/2005/8/layout/list1"/>
    <dgm:cxn modelId="{41F060E7-D9CD-4AC7-9BC6-C653FDA540D7}"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dirty="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Stretch, break, stand as needed​</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a:t>unmute</a:t>
          </a:r>
        </a:p>
        <a:p>
          <a:pPr marL="457200" lvl="2" indent="-228600" algn="l" defTabSz="889000">
            <a:lnSpc>
              <a:spcPct val="90000"/>
            </a:lnSpc>
            <a:spcBef>
              <a:spcPct val="0"/>
            </a:spcBef>
            <a:spcAft>
              <a:spcPct val="15000"/>
            </a:spcAft>
            <a:buChar char="•"/>
          </a:pPr>
          <a:r>
            <a:rPr lang="en-US" sz="2000" kern="1200" dirty="0"/>
            <a:t>use the chat box</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Work as a team:</a:t>
          </a:r>
        </a:p>
        <a:p>
          <a:pPr marL="457200" lvl="2" indent="-228600" algn="l" defTabSz="889000">
            <a:lnSpc>
              <a:spcPct val="90000"/>
            </a:lnSpc>
            <a:spcBef>
              <a:spcPct val="0"/>
            </a:spcBef>
            <a:spcAft>
              <a:spcPct val="15000"/>
            </a:spcAft>
            <a:buChar char="•"/>
          </a:pPr>
          <a:r>
            <a:rPr lang="en-US" sz="2000" kern="1200" dirty="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your computer charged and ready to go​</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Keep necessary materials at hand</a:t>
          </a:r>
        </a:p>
        <a:p>
          <a:pPr marL="457200" lvl="2" indent="-228600" algn="l" defTabSz="889000">
            <a:lnSpc>
              <a:spcPct val="90000"/>
            </a:lnSpc>
            <a:spcBef>
              <a:spcPct val="0"/>
            </a:spcBef>
            <a:spcAft>
              <a:spcPct val="15000"/>
            </a:spcAft>
            <a:buChar char="•"/>
          </a:pPr>
          <a:r>
            <a:rPr lang="en-US" sz="2000" kern="1200" dirty="0"/>
            <a:t>action plan</a:t>
          </a:r>
        </a:p>
        <a:p>
          <a:pPr marL="457200" lvl="2" indent="-228600" algn="l" defTabSz="889000">
            <a:lnSpc>
              <a:spcPct val="90000"/>
            </a:lnSpc>
            <a:spcBef>
              <a:spcPct val="0"/>
            </a:spcBef>
            <a:spcAft>
              <a:spcPct val="15000"/>
            </a:spcAft>
            <a:buChar char="•"/>
          </a:pPr>
          <a:r>
            <a:rPr lang="en-US" sz="2000" kern="1200" dirty="0"/>
            <a:t>relevant docs</a:t>
          </a:r>
        </a:p>
        <a:p>
          <a:pPr marL="457200" lvl="2" indent="-228600" algn="l" defTabSz="889000">
            <a:lnSpc>
              <a:spcPct val="90000"/>
            </a:lnSpc>
            <a:spcBef>
              <a:spcPct val="0"/>
            </a:spcBef>
            <a:spcAft>
              <a:spcPct val="15000"/>
            </a:spcAft>
            <a:buChar char="•"/>
          </a:pPr>
          <a:r>
            <a:rPr lang="en-US" sz="2000" kern="1200" dirty="0"/>
            <a:t>water/snacks</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75999"/>
          <a:ext cx="8585471" cy="1606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54076" rIns="666328" bIns="120904"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700" b="0" i="0" kern="1200" dirty="0">
              <a:latin typeface="Hind Vadodara" panose="020B0604020202020204" charset="0"/>
              <a:cs typeface="Hind Vadodara" panose="020B0604020202020204" charset="0"/>
            </a:rPr>
            <a:t>Glows &amp; Grows: PBIS Rollout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700" b="0" i="0" kern="1200" dirty="0">
              <a:latin typeface="Hind Vadodara" panose="020B0604020202020204" charset="0"/>
              <a:cs typeface="Hind Vadodara" panose="020B0604020202020204" charset="0"/>
            </a:rPr>
            <a:t>Action Planning, Goals, Student Partners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700" b="0" i="0" kern="1200" dirty="0">
              <a:latin typeface="Hind Vadodara" panose="020B0604020202020204" charset="0"/>
              <a:cs typeface="Hind Vadodara" panose="020B0604020202020204" charset="0"/>
            </a:rPr>
            <a:t>Prepping for November Roundtables</a:t>
          </a:r>
        </a:p>
      </dsp:txBody>
      <dsp:txXfrm>
        <a:off x="78423" y="454422"/>
        <a:ext cx="8428625" cy="1449654"/>
      </dsp:txXfrm>
    </dsp:sp>
    <dsp:sp modelId="{24EE546A-203E-45A1-AB96-5A4CB77AC5EC}">
      <dsp:nvSpPr>
        <dsp:cNvPr id="0" name=""/>
        <dsp:cNvSpPr/>
      </dsp:nvSpPr>
      <dsp:spPr>
        <a:xfrm>
          <a:off x="429273" y="125079"/>
          <a:ext cx="6009829" cy="50184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755650">
            <a:lnSpc>
              <a:spcPct val="90000"/>
            </a:lnSpc>
            <a:spcBef>
              <a:spcPct val="0"/>
            </a:spcBef>
            <a:spcAft>
              <a:spcPct val="35000"/>
            </a:spcAft>
            <a:buNone/>
          </a:pPr>
          <a:r>
            <a:rPr lang="en-US" sz="1700" b="0" i="0" kern="1200" dirty="0">
              <a:solidFill>
                <a:schemeClr val="bg1"/>
              </a:solidFill>
              <a:latin typeface="Hind Vadodara"/>
              <a:cs typeface="Hind Vadodara"/>
            </a:rPr>
            <a:t>Presentation Content:</a:t>
          </a:r>
          <a:endParaRPr lang="en-US" sz="1700" b="0" i="0" u="none" strike="noStrike" kern="1200" cap="none" baseline="0" noProof="0" dirty="0">
            <a:solidFill>
              <a:schemeClr val="bg1"/>
            </a:solidFill>
            <a:latin typeface="Hind Vadodara"/>
            <a:cs typeface="Hind Vadodara"/>
          </a:endParaRPr>
        </a:p>
      </dsp:txBody>
      <dsp:txXfrm>
        <a:off x="453771" y="149577"/>
        <a:ext cx="5960833" cy="452844"/>
      </dsp:txXfrm>
    </dsp:sp>
    <dsp:sp modelId="{183C8042-F222-4C5B-948A-CA63CABAB28E}">
      <dsp:nvSpPr>
        <dsp:cNvPr id="0" name=""/>
        <dsp:cNvSpPr/>
      </dsp:nvSpPr>
      <dsp:spPr>
        <a:xfrm>
          <a:off x="0" y="2325219"/>
          <a:ext cx="8585471" cy="29988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54076" rIns="666328" bIns="120904" numCol="1" spcCol="1270" anchor="t" anchorCtr="0">
          <a:noAutofit/>
        </a:bodyPr>
        <a:lstStyle/>
        <a:p>
          <a:pPr marL="171450" lvl="1" indent="-171450" algn="l" defTabSz="755650" rtl="0">
            <a:lnSpc>
              <a:spcPct val="90000"/>
            </a:lnSpc>
            <a:spcBef>
              <a:spcPct val="0"/>
            </a:spcBef>
            <a:spcAft>
              <a:spcPct val="15000"/>
            </a:spcAft>
            <a:buChar char="•"/>
          </a:pPr>
          <a:r>
            <a:rPr lang="en-US" sz="1700" b="0" i="0" kern="1200" dirty="0">
              <a:solidFill>
                <a:schemeClr val="tx1"/>
              </a:solidFill>
              <a:latin typeface="Hind Vadodara" panose="020B0604020202020204" charset="0"/>
              <a:cs typeface="Hind Vadodara" panose="020B0604020202020204" charset="0"/>
            </a:rPr>
            <a:t>Complete Communication List in your Google Account for list of team members with emails for event reminders</a:t>
          </a:r>
        </a:p>
        <a:p>
          <a:pPr marL="171450" lvl="1" indent="-171450" algn="l" defTabSz="755650" rtl="0">
            <a:lnSpc>
              <a:spcPct val="90000"/>
            </a:lnSpc>
            <a:spcBef>
              <a:spcPct val="0"/>
            </a:spcBef>
            <a:spcAft>
              <a:spcPct val="15000"/>
            </a:spcAft>
            <a:buChar char="•"/>
          </a:pPr>
          <a:r>
            <a:rPr lang="en-US" sz="1700" b="0" i="0" kern="1200">
              <a:latin typeface="Hind Vadodara" panose="020B0604020202020204" charset="0"/>
              <a:cs typeface="Hind Vadodara" panose="020B0604020202020204" charset="0"/>
            </a:rPr>
            <a:t>Submit Advanced Action Plan with Team/Meeting portion completed your assigned SEB Academy Google Drive</a:t>
          </a:r>
          <a:endParaRPr lang="en-US" sz="1700" b="0" i="0" kern="1200" dirty="0">
            <a:solidFill>
              <a:schemeClr val="tx1"/>
            </a:solidFill>
            <a:latin typeface="Hind Vadodara" panose="020B0604020202020204" charset="0"/>
            <a:cs typeface="Hind Vadodara" panose="020B0604020202020204" charset="0"/>
          </a:endParaRPr>
        </a:p>
        <a:p>
          <a:pPr marL="171450" lvl="1" indent="-171450" algn="l" defTabSz="755650" rtl="0">
            <a:lnSpc>
              <a:spcPct val="90000"/>
            </a:lnSpc>
            <a:spcBef>
              <a:spcPct val="0"/>
            </a:spcBef>
            <a:spcAft>
              <a:spcPct val="15000"/>
            </a:spcAft>
            <a:buChar char="•"/>
          </a:pPr>
          <a:r>
            <a:rPr lang="en-US" sz="1700" b="0" i="0" kern="1200">
              <a:latin typeface="Hind Vadodara"/>
              <a:cs typeface="Hind Vadodara"/>
            </a:rPr>
            <a:t>Complete and send in your PBIS Assessment Coordinator Form</a:t>
          </a:r>
          <a:endParaRPr lang="en-US" sz="1700" b="0" i="0" kern="1200" dirty="0">
            <a:solidFill>
              <a:srgbClr val="0070C0"/>
            </a:solidFill>
            <a:latin typeface="Hind Vadodara" panose="020B0604020202020204" charset="0"/>
            <a:cs typeface="Hind Vadodara" panose="020B0604020202020204" charset="0"/>
          </a:endParaRPr>
        </a:p>
        <a:p>
          <a:pPr marL="171450" lvl="1" indent="-171450" algn="l" defTabSz="755650" rtl="0">
            <a:lnSpc>
              <a:spcPct val="90000"/>
            </a:lnSpc>
            <a:spcBef>
              <a:spcPct val="0"/>
            </a:spcBef>
            <a:spcAft>
              <a:spcPct val="15000"/>
            </a:spcAft>
            <a:buChar char="•"/>
          </a:pPr>
          <a:r>
            <a:rPr lang="en-US" sz="1700" b="0" i="0" kern="1200" dirty="0">
              <a:solidFill>
                <a:schemeClr val="tx1"/>
              </a:solidFill>
              <a:latin typeface="Hind Vadodara" panose="020B0604020202020204" charset="0"/>
              <a:cs typeface="Hind Vadodara" panose="020B0604020202020204" charset="0"/>
            </a:rPr>
            <a:t>Work with team to complete Logic Model example for November roundtable sharing. </a:t>
          </a:r>
        </a:p>
      </dsp:txBody>
      <dsp:txXfrm>
        <a:off x="146389" y="2471608"/>
        <a:ext cx="8292693" cy="2706022"/>
      </dsp:txXfrm>
    </dsp:sp>
    <dsp:sp modelId="{3EE32B02-DB9E-4A32-B892-2B06787A9E31}">
      <dsp:nvSpPr>
        <dsp:cNvPr id="0" name=""/>
        <dsp:cNvSpPr/>
      </dsp:nvSpPr>
      <dsp:spPr>
        <a:xfrm>
          <a:off x="429273" y="2074299"/>
          <a:ext cx="6009829" cy="50184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755650">
            <a:lnSpc>
              <a:spcPct val="90000"/>
            </a:lnSpc>
            <a:spcBef>
              <a:spcPct val="0"/>
            </a:spcBef>
            <a:spcAft>
              <a:spcPct val="35000"/>
            </a:spcAft>
            <a:buNone/>
          </a:pPr>
          <a:r>
            <a:rPr lang="en-US" sz="1700" b="0" i="0" kern="1200" dirty="0">
              <a:latin typeface="Hind Vadodara"/>
              <a:cs typeface="Hind Vadodara"/>
            </a:rPr>
            <a:t>Coaches’</a:t>
          </a:r>
          <a:r>
            <a:rPr lang="en-US" sz="1700" kern="1200" dirty="0">
              <a:latin typeface="Hind Vadodara"/>
              <a:cs typeface="Hind Vadodara"/>
            </a:rPr>
            <a:t> T</a:t>
          </a:r>
          <a:r>
            <a:rPr lang="en-US" sz="1700" b="0" i="0" kern="1200" dirty="0">
              <a:latin typeface="Hind Vadodara"/>
              <a:cs typeface="Hind Vadodara"/>
            </a:rPr>
            <a:t>asks:</a:t>
          </a:r>
          <a:endParaRPr lang="en-US" sz="1700" kern="1200" dirty="0">
            <a:latin typeface="Hind Vadodara"/>
            <a:cs typeface="Hind Vadodara"/>
          </a:endParaRPr>
        </a:p>
      </dsp:txBody>
      <dsp:txXfrm>
        <a:off x="453771" y="2098797"/>
        <a:ext cx="5960833"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2EB74-FAF0-D74E-959E-60DCA61243DC}">
      <dsp:nvSpPr>
        <dsp:cNvPr id="0" name=""/>
        <dsp:cNvSpPr/>
      </dsp:nvSpPr>
      <dsp:spPr>
        <a:xfrm>
          <a:off x="154246" y="2046"/>
          <a:ext cx="3504236" cy="210254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Fidelity Assessments (TFI, TIC)</a:t>
          </a:r>
        </a:p>
      </dsp:txBody>
      <dsp:txXfrm>
        <a:off x="154246" y="2046"/>
        <a:ext cx="3504236" cy="2102542"/>
      </dsp:txXfrm>
    </dsp:sp>
    <dsp:sp modelId="{C52461D2-51FB-A345-A8D8-E3E04328081E}">
      <dsp:nvSpPr>
        <dsp:cNvPr id="0" name=""/>
        <dsp:cNvSpPr/>
      </dsp:nvSpPr>
      <dsp:spPr>
        <a:xfrm>
          <a:off x="4008906" y="2046"/>
          <a:ext cx="3504236" cy="2102542"/>
        </a:xfrm>
        <a:prstGeom prst="rect">
          <a:avLst/>
        </a:prstGeom>
        <a:solidFill>
          <a:schemeClr val="accent2">
            <a:hueOff val="1241623"/>
            <a:satOff val="-11379"/>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Student Outcome Data (attendance, screening, discipline, grades)</a:t>
          </a:r>
        </a:p>
      </dsp:txBody>
      <dsp:txXfrm>
        <a:off x="4008906" y="2046"/>
        <a:ext cx="3504236" cy="2102542"/>
      </dsp:txXfrm>
    </dsp:sp>
    <dsp:sp modelId="{34775702-4E7F-7F47-90AE-8E787E2E35D3}">
      <dsp:nvSpPr>
        <dsp:cNvPr id="0" name=""/>
        <dsp:cNvSpPr/>
      </dsp:nvSpPr>
      <dsp:spPr>
        <a:xfrm>
          <a:off x="154246" y="2455011"/>
          <a:ext cx="3504236" cy="2102542"/>
        </a:xfrm>
        <a:prstGeom prst="rect">
          <a:avLst/>
        </a:prstGeom>
        <a:solidFill>
          <a:schemeClr val="accent2">
            <a:hueOff val="2483246"/>
            <a:satOff val="-22758"/>
            <a:lumOff val="-14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Stakeholder Input (surveys, focus groups)</a:t>
          </a:r>
        </a:p>
      </dsp:txBody>
      <dsp:txXfrm>
        <a:off x="154246" y="2455011"/>
        <a:ext cx="3504236" cy="2102542"/>
      </dsp:txXfrm>
    </dsp:sp>
    <dsp:sp modelId="{7D78472B-92AE-C94A-8680-4A77384FECD1}">
      <dsp:nvSpPr>
        <dsp:cNvPr id="0" name=""/>
        <dsp:cNvSpPr/>
      </dsp:nvSpPr>
      <dsp:spPr>
        <a:xfrm>
          <a:off x="4008906" y="2455011"/>
          <a:ext cx="3504236" cy="2102542"/>
        </a:xfrm>
        <a:prstGeom prst="rect">
          <a:avLst/>
        </a:prstGeom>
        <a:solidFill>
          <a:schemeClr val="accent2">
            <a:hueOff val="3724869"/>
            <a:satOff val="-34137"/>
            <a:lumOff val="-2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School/District Priorities (DIP, SIP)</a:t>
          </a:r>
        </a:p>
      </dsp:txBody>
      <dsp:txXfrm>
        <a:off x="4008906" y="2455011"/>
        <a:ext cx="3504236" cy="2102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452183"/>
          <a:ext cx="7020913" cy="1537199"/>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901" tIns="333248" rIns="544901" bIns="113792" numCol="1" spcCol="1270" anchor="t" anchorCtr="0">
          <a:noAutofit/>
        </a:bodyPr>
        <a:lstStyle/>
        <a:p>
          <a:pPr marL="171450" lvl="1" indent="-171450" algn="l" defTabSz="711200" rtl="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Glows &amp; Grows: PBIS Rollout</a:t>
          </a:r>
        </a:p>
        <a:p>
          <a:pPr marL="171450" lvl="1" indent="-171450" algn="l" defTabSz="711200" rtl="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Action Planning, Goals, Student Partners</a:t>
          </a:r>
        </a:p>
        <a:p>
          <a:pPr marL="171450" lvl="1" indent="-171450" algn="l" defTabSz="711200" rtl="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Prepping for November Roundtables</a:t>
          </a:r>
        </a:p>
      </dsp:txBody>
      <dsp:txXfrm>
        <a:off x="75040" y="527223"/>
        <a:ext cx="6870833" cy="1387119"/>
      </dsp:txXfrm>
    </dsp:sp>
    <dsp:sp modelId="{24EE546A-203E-45A1-AB96-5A4CB77AC5EC}">
      <dsp:nvSpPr>
        <dsp:cNvPr id="0" name=""/>
        <dsp:cNvSpPr/>
      </dsp:nvSpPr>
      <dsp:spPr>
        <a:xfrm>
          <a:off x="351045" y="265389"/>
          <a:ext cx="4914639" cy="47232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5762" tIns="0" rIns="185762" bIns="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bg1"/>
              </a:solidFill>
              <a:latin typeface="Hind Vadodara"/>
              <a:cs typeface="Hind Vadodara"/>
            </a:rPr>
            <a:t>Presentation Content:</a:t>
          </a:r>
          <a:endParaRPr lang="en-US" sz="1600" b="0" i="0" u="none" strike="noStrike" kern="1200" cap="none" baseline="0" noProof="0" dirty="0">
            <a:solidFill>
              <a:schemeClr val="bg1"/>
            </a:solidFill>
            <a:latin typeface="Hind Vadodara"/>
            <a:cs typeface="Hind Vadodara"/>
          </a:endParaRPr>
        </a:p>
      </dsp:txBody>
      <dsp:txXfrm>
        <a:off x="374102" y="288446"/>
        <a:ext cx="4868525" cy="426206"/>
      </dsp:txXfrm>
    </dsp:sp>
    <dsp:sp modelId="{183C8042-F222-4C5B-948A-CA63CABAB28E}">
      <dsp:nvSpPr>
        <dsp:cNvPr id="0" name=""/>
        <dsp:cNvSpPr/>
      </dsp:nvSpPr>
      <dsp:spPr>
        <a:xfrm>
          <a:off x="0" y="2361309"/>
          <a:ext cx="7020913" cy="28224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901" tIns="333248" rIns="544901" bIns="113792" numCol="1" spcCol="1270" anchor="t" anchorCtr="0">
          <a:noAutofit/>
        </a:bodyPr>
        <a:lstStyle/>
        <a:p>
          <a:pPr marL="171450" lvl="1" indent="-171450" algn="l" defTabSz="711200" rtl="0">
            <a:lnSpc>
              <a:spcPct val="90000"/>
            </a:lnSpc>
            <a:spcBef>
              <a:spcPct val="0"/>
            </a:spcBef>
            <a:spcAft>
              <a:spcPct val="15000"/>
            </a:spcAft>
            <a:buChar char="•"/>
          </a:pPr>
          <a:r>
            <a:rPr lang="en-US" sz="1600" b="0" i="0" kern="1200" dirty="0">
              <a:solidFill>
                <a:schemeClr val="tx1"/>
              </a:solidFill>
              <a:latin typeface="Hind Vadodara" panose="020B0604020202020204" charset="0"/>
              <a:cs typeface="Hind Vadodara" panose="020B0604020202020204" charset="0"/>
            </a:rPr>
            <a:t>Complete Communication List in your Google Account for list of team members with emails for event reminders</a:t>
          </a:r>
        </a:p>
        <a:p>
          <a:pPr marL="171450" lvl="1" indent="-171450" algn="l" defTabSz="711200" rtl="0">
            <a:lnSpc>
              <a:spcPct val="90000"/>
            </a:lnSpc>
            <a:spcBef>
              <a:spcPct val="0"/>
            </a:spcBef>
            <a:spcAft>
              <a:spcPct val="15000"/>
            </a:spcAft>
            <a:buChar char="•"/>
          </a:pPr>
          <a:r>
            <a:rPr lang="en-US" sz="1600" b="0" i="0" kern="1200" dirty="0">
              <a:solidFill>
                <a:schemeClr val="tx1"/>
              </a:solidFill>
              <a:latin typeface="Hind Vadodara" panose="020B0604020202020204" charset="0"/>
              <a:cs typeface="Hind Vadodara" panose="020B0604020202020204" charset="0"/>
            </a:rPr>
            <a:t> </a:t>
          </a:r>
          <a:r>
            <a:rPr lang="en-US" sz="1600" b="0" i="0" kern="1200" dirty="0">
              <a:latin typeface="Hind Vadodara" panose="020B0604020202020204" charset="0"/>
              <a:cs typeface="Hind Vadodara" panose="020B0604020202020204" charset="0"/>
            </a:rPr>
            <a:t>Submit Advanced Action Plan with Team/Meeting portion completed your assigned SEB Academy Google Drive</a:t>
          </a:r>
          <a:endParaRPr lang="en-US" sz="1600" b="0" i="0" kern="1200" dirty="0">
            <a:solidFill>
              <a:schemeClr val="tx1"/>
            </a:solidFill>
            <a:latin typeface="Hind Vadodara" panose="020B0604020202020204" charset="0"/>
            <a:cs typeface="Hind Vadodara" panose="020B0604020202020204" charset="0"/>
          </a:endParaRPr>
        </a:p>
        <a:p>
          <a:pPr marL="171450" lvl="1" indent="-171450" algn="l" defTabSz="711200" rtl="0">
            <a:lnSpc>
              <a:spcPct val="90000"/>
            </a:lnSpc>
            <a:spcBef>
              <a:spcPct val="0"/>
            </a:spcBef>
            <a:spcAft>
              <a:spcPct val="15000"/>
            </a:spcAft>
            <a:buChar char="•"/>
          </a:pPr>
          <a:r>
            <a:rPr lang="en-US" sz="1600" b="0" i="0" kern="1200" dirty="0">
              <a:latin typeface="Hind Vadodara"/>
              <a:cs typeface="Hind Vadodara"/>
            </a:rPr>
            <a:t>Complete and send in your PBIS Assessment Coordinator Form</a:t>
          </a:r>
          <a:endParaRPr lang="en-US" sz="1600" b="0" i="0" kern="1200" dirty="0">
            <a:solidFill>
              <a:srgbClr val="0070C0"/>
            </a:solidFill>
            <a:latin typeface="Hind Vadodara" panose="020B0604020202020204" charset="0"/>
            <a:cs typeface="Hind Vadodara" panose="020B0604020202020204" charset="0"/>
          </a:endParaRPr>
        </a:p>
        <a:p>
          <a:pPr marL="171450" lvl="1" indent="-171450" algn="l" defTabSz="711200" rtl="0">
            <a:lnSpc>
              <a:spcPct val="90000"/>
            </a:lnSpc>
            <a:spcBef>
              <a:spcPct val="0"/>
            </a:spcBef>
            <a:spcAft>
              <a:spcPct val="15000"/>
            </a:spcAft>
            <a:buChar char="•"/>
          </a:pPr>
          <a:r>
            <a:rPr lang="en-US" sz="1600" b="0" i="0" kern="1200" dirty="0">
              <a:solidFill>
                <a:schemeClr val="tx1"/>
              </a:solidFill>
              <a:latin typeface="Hind Vadodara" panose="020B0604020202020204" charset="0"/>
              <a:cs typeface="Hind Vadodara" panose="020B0604020202020204" charset="0"/>
            </a:rPr>
            <a:t>Work with team to complete Logic Model example for November roundtable sharing. </a:t>
          </a:r>
        </a:p>
      </dsp:txBody>
      <dsp:txXfrm>
        <a:off x="137778" y="2499087"/>
        <a:ext cx="6745357" cy="2546844"/>
      </dsp:txXfrm>
    </dsp:sp>
    <dsp:sp modelId="{3EE32B02-DB9E-4A32-B892-2B06787A9E31}">
      <dsp:nvSpPr>
        <dsp:cNvPr id="0" name=""/>
        <dsp:cNvSpPr/>
      </dsp:nvSpPr>
      <dsp:spPr>
        <a:xfrm>
          <a:off x="351045" y="2125149"/>
          <a:ext cx="4914639" cy="47232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5762" tIns="0" rIns="185762"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Hind Vadodara"/>
              <a:cs typeface="Hind Vadodara"/>
            </a:rPr>
            <a:t>Coaches’</a:t>
          </a:r>
          <a:r>
            <a:rPr lang="en-US" sz="1600" kern="1200" dirty="0">
              <a:latin typeface="Hind Vadodara"/>
              <a:cs typeface="Hind Vadodara"/>
            </a:rPr>
            <a:t> T</a:t>
          </a:r>
          <a:r>
            <a:rPr lang="en-US" sz="1600" b="0" i="0" kern="1200" dirty="0">
              <a:latin typeface="Hind Vadodara"/>
              <a:cs typeface="Hind Vadodara"/>
            </a:rPr>
            <a:t>asks:</a:t>
          </a:r>
          <a:endParaRPr lang="en-US" sz="1600" kern="1200" dirty="0">
            <a:latin typeface="Hind Vadodara"/>
            <a:cs typeface="Hind Vadodara"/>
          </a:endParaRPr>
        </a:p>
      </dsp:txBody>
      <dsp:txXfrm>
        <a:off x="374102" y="2148206"/>
        <a:ext cx="4868525"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4DC4-116A-604D-ABC4-5425518CFE34}"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ebacademy.edc.org/pbis-assessment-coordinator-for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mailto:accounts@pbisassessment.org"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bisapps.org/articles/7-ways-to-partner-with-students-and-level-up-your-implement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ebacademy.edc.org/pbis-assessment-coordinator-for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pbisapps.org/articles/7-ways-to-partner-with-students-and-level-up-your-implement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ebacademy.edc.org/pbis-logic-model-activity-directions-samples-and-templat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ebacademy.edc.org/pbis-logic-model-activity-directions-samples-and-templat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sebacademy.edc.org/pbis-logic-model-activity-directions-samples-and-template" TargetMode="External"/><Relationship Id="rId5" Type="http://schemas.openxmlformats.org/officeDocument/2006/relationships/hyperlink" Target="https://sebacademy.edc.org/pbis-assessment-coordinator-form" TargetMode="External"/><Relationship Id="rId4" Type="http://schemas.openxmlformats.org/officeDocument/2006/relationships/hyperlink" Target="https://sebacademy.edc.org/team-meeting-foundations-checklis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sebacademy.edc.org/pbis-logic-model-activity-directions-samples-and-template" TargetMode="External"/><Relationship Id="rId5" Type="http://schemas.openxmlformats.org/officeDocument/2006/relationships/hyperlink" Target="https://sebacademy.edc.org/pbis-assessment-coordinator-form" TargetMode="External"/><Relationship Id="rId4" Type="http://schemas.openxmlformats.org/officeDocument/2006/relationships/hyperlink" Target="https://sebacademy.edc.org/team-meeting-foundations-checklis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itchFamily="-1" charset="0"/>
                <a:ea typeface="ＭＳ Ｐゴシック" pitchFamily="-108" charset="-128"/>
                <a:cs typeface="ＭＳ Ｐゴシック" pitchFamily="-108" charset="-128"/>
              </a:rPr>
              <a:t>Add</a:t>
            </a:r>
            <a:r>
              <a:rPr lang="en-US" baseline="0">
                <a:latin typeface="Arial" pitchFamily="-1" charset="0"/>
                <a:ea typeface="ＭＳ Ｐゴシック" pitchFamily="-108" charset="-128"/>
                <a:cs typeface="ＭＳ Ｐゴシック" pitchFamily="-108" charset="-128"/>
              </a:rPr>
              <a:t> trainer names for your event</a:t>
            </a:r>
            <a:endParaRPr lang="en-US">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TRAINER NOTE: This is review </a:t>
            </a:r>
            <a:r>
              <a:rPr lang="en-US" dirty="0" err="1"/>
              <a:t>contnent</a:t>
            </a:r>
            <a:r>
              <a:rPr lang="en-US" dirty="0"/>
              <a:t> please be brief</a:t>
            </a:r>
          </a:p>
        </p:txBody>
      </p:sp>
    </p:spTree>
    <p:extLst>
      <p:ext uri="{BB962C8B-B14F-4D97-AF65-F5344CB8AC3E}">
        <p14:creationId xmlns:p14="http://schemas.microsoft.com/office/powerpoint/2010/main" val="98658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Stakeholder Input Surveys (new on PBIS apps) in October.</a:t>
            </a:r>
          </a:p>
          <a:p>
            <a:endParaRPr lang="en-US" dirty="0"/>
          </a:p>
          <a:p>
            <a:r>
              <a:rPr lang="en-US" dirty="0"/>
              <a:t>Teams should consider these factors when setting goals for this year.  </a:t>
            </a:r>
          </a:p>
        </p:txBody>
      </p:sp>
      <p:sp>
        <p:nvSpPr>
          <p:cNvPr id="4" name="Slide Number Placeholder 3"/>
          <p:cNvSpPr>
            <a:spLocks noGrp="1"/>
          </p:cNvSpPr>
          <p:nvPr>
            <p:ph type="sldNum" sz="quarter" idx="5"/>
          </p:nvPr>
        </p:nvSpPr>
        <p:spPr/>
        <p:txBody>
          <a:bodyPr/>
          <a:lstStyle/>
          <a:p>
            <a:fld id="{D9E9A522-274E-844E-8AB9-DE74A71CC10D}" type="slidenum">
              <a:rPr lang="en-US" smtClean="0"/>
              <a:t>11</a:t>
            </a:fld>
            <a:endParaRPr lang="en-US"/>
          </a:p>
        </p:txBody>
      </p:sp>
    </p:spTree>
    <p:extLst>
      <p:ext uri="{BB962C8B-B14F-4D97-AF65-F5344CB8AC3E}">
        <p14:creationId xmlns:p14="http://schemas.microsoft.com/office/powerpoint/2010/main" val="3030992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https://sebacademy.edc.org/annual-action-plan-template-advanced </a:t>
            </a:r>
          </a:p>
          <a:p>
            <a:pPr marL="158750" indent="0">
              <a:buNone/>
            </a:pPr>
            <a:endParaRPr lang="en-US" sz="1600" dirty="0">
              <a:solidFill>
                <a:srgbClr val="000000"/>
              </a:solidFill>
            </a:endParaRPr>
          </a:p>
          <a:p>
            <a:pPr marL="158750" indent="0">
              <a:buNone/>
            </a:pPr>
            <a:r>
              <a:rPr lang="en-US" sz="1600" dirty="0">
                <a:solidFill>
                  <a:srgbClr val="000000"/>
                </a:solidFill>
              </a:rPr>
              <a:t>Quick share out on one thing that might be a goal for the year.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17574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Ask Coaches to download this Action Plan for use this year.   Will be reviewed in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713763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Action plan is more advanced and is intended for schools in years 2 and beyond. Review with the team.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endParaRPr lang="en-US" dirty="0"/>
          </a:p>
        </p:txBody>
      </p:sp>
    </p:spTree>
    <p:extLst>
      <p:ext uri="{BB962C8B-B14F-4D97-AF65-F5344CB8AC3E}">
        <p14:creationId xmlns:p14="http://schemas.microsoft.com/office/powerpoint/2010/main" val="298657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https://sebacademy.edc.org/annual-action-plan-template-advanced  also in their Google Folders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29521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1234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Have coaches download this form from the EDC PBIS Resource page.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https://sebacademy.edc.org/pbis-assessment-coordinator-form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pPr marL="169329" indent="0">
              <a:buNone/>
            </a:pPr>
            <a:r>
              <a:rPr lang="en-US" dirty="0"/>
              <a:t>They should complete it and send it to  </a:t>
            </a:r>
            <a:r>
              <a:rPr lang="en-US" sz="1200" u="sng" dirty="0">
                <a:solidFill>
                  <a:srgbClr val="0000FF"/>
                </a:solidFill>
                <a:effectLst/>
                <a:latin typeface="Calibri" panose="020F0502020204030204" pitchFamily="34" charset="0"/>
                <a:ea typeface="Times New Roman" panose="02020603050405020304" pitchFamily="18" charset="0"/>
                <a:hlinkClick r:id="rId4"/>
              </a:rPr>
              <a:t>accounts@pbisassessment.org</a:t>
            </a:r>
            <a:r>
              <a:rPr lang="en-US" sz="1200" dirty="0">
                <a:effectLst/>
                <a:latin typeface="Calibri" panose="020F0502020204030204" pitchFamily="34" charset="0"/>
                <a:ea typeface="Times New Roman" panose="02020603050405020304" pitchFamily="18" charset="0"/>
              </a:rPr>
              <a:t>  with the script </a:t>
            </a:r>
            <a:r>
              <a:rPr lang="en-US" sz="1200" dirty="0">
                <a:latin typeface="Calibri" panose="020F0502020204030204" pitchFamily="34" charset="0"/>
              </a:rPr>
              <a:t>“Hello, </a:t>
            </a:r>
            <a:br>
              <a:rPr lang="en-US" sz="1200" dirty="0">
                <a:latin typeface="Calibri" panose="020F0502020204030204" pitchFamily="34" charset="0"/>
              </a:rPr>
            </a:br>
            <a:r>
              <a:rPr lang="en-US" sz="1200" dirty="0">
                <a:latin typeface="Calibri" panose="020F0502020204030204" pitchFamily="34" charset="0"/>
              </a:rPr>
              <a:t>Please add me as a PBIS Assessment Coordinator.  See attached form. </a:t>
            </a:r>
          </a:p>
          <a:p>
            <a:pPr marL="169329" indent="0">
              <a:buNone/>
            </a:pPr>
            <a:r>
              <a:rPr lang="en-US" sz="1200" dirty="0">
                <a:latin typeface="Calibri" panose="020F0502020204030204" pitchFamily="34" charset="0"/>
              </a:rPr>
              <a:t>Thank you,”</a:t>
            </a:r>
            <a:endParaRPr lang="en-US" dirty="0"/>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17</a:t>
            </a:fld>
            <a:endParaRPr lang="en-US"/>
          </a:p>
        </p:txBody>
      </p:sp>
    </p:spTree>
    <p:extLst>
      <p:ext uri="{BB962C8B-B14F-4D97-AF65-F5344CB8AC3E}">
        <p14:creationId xmlns:p14="http://schemas.microsoft.com/office/powerpoint/2010/main" val="296541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i="0" dirty="0">
                <a:solidFill>
                  <a:srgbClr val="00A94F"/>
                </a:solidFill>
                <a:effectLst/>
                <a:latin typeface="Bariol"/>
              </a:rPr>
              <a:t>7 Ways to Partner with Students and Level Up Your Implementation - </a:t>
            </a:r>
            <a:r>
              <a:rPr lang="en-US" sz="1200" b="0" i="0" dirty="0">
                <a:solidFill>
                  <a:srgbClr val="00A94F"/>
                </a:solidFill>
                <a:effectLst/>
                <a:latin typeface="Bariol"/>
                <a:hlinkClick r:id="rId3"/>
              </a:rPr>
              <a:t>https://www.pbisapps.org/articles/7-ways-to-partner-with-students-and-level-up-your-implementation</a:t>
            </a:r>
            <a:r>
              <a:rPr lang="en-US" sz="1200" b="0" i="0" dirty="0">
                <a:solidFill>
                  <a:srgbClr val="00A94F"/>
                </a:solidFill>
                <a:effectLst/>
                <a:latin typeface="Bariol"/>
              </a:rPr>
              <a:t>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18</a:t>
            </a:fld>
            <a:endParaRPr lang="en-US"/>
          </a:p>
        </p:txBody>
      </p:sp>
    </p:spTree>
    <p:extLst>
      <p:ext uri="{BB962C8B-B14F-4D97-AF65-F5344CB8AC3E}">
        <p14:creationId xmlns:p14="http://schemas.microsoft.com/office/powerpoint/2010/main" val="3066333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https://sebacademy.edc.org/pbis-assessment-coordinator-form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0A94F"/>
                </a:solidFill>
                <a:effectLst/>
                <a:latin typeface="Bariol"/>
              </a:rPr>
              <a:t>7 Ways to Partner with Students and Level Up Your Implementation - </a:t>
            </a:r>
            <a:r>
              <a:rPr lang="en-US" sz="1600" b="0" i="0" dirty="0">
                <a:solidFill>
                  <a:srgbClr val="00A94F"/>
                </a:solidFill>
                <a:effectLst/>
                <a:latin typeface="Bariol"/>
                <a:hlinkClick r:id="rId4"/>
              </a:rPr>
              <a:t>https://www.pbisapps.org/articles/7-ways-to-partner-with-students-and-level-up-your-implementation</a:t>
            </a:r>
            <a:r>
              <a:rPr lang="en-US" sz="1600" b="0" i="0" dirty="0">
                <a:solidFill>
                  <a:srgbClr val="00A94F"/>
                </a:solidFill>
                <a:effectLst/>
                <a:latin typeface="Bariol"/>
              </a:rPr>
              <a:t>  </a:t>
            </a:r>
          </a:p>
          <a:p>
            <a:pPr marL="15875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buNone/>
            </a:pPr>
            <a:endParaRPr lang="en-US" sz="1600" dirty="0">
              <a:solidFill>
                <a:srgbClr val="000000"/>
              </a:solidFill>
            </a:endParaRP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4506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251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474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a:buClr>
                <a:srgbClr val="000000"/>
              </a:buClr>
              <a:buSzPts val="1100"/>
              <a:defRPr/>
            </a:pPr>
            <a:r>
              <a:rPr lang="en-US" dirty="0"/>
              <a:t>TRAINER NOTE:</a:t>
            </a:r>
            <a:r>
              <a:rPr lang="en-US" dirty="0">
                <a:cs typeface="+mn-cs"/>
              </a:rPr>
              <a:t> </a:t>
            </a:r>
            <a:r>
              <a:rPr lang="en-US" dirty="0"/>
              <a:t>This is preparation of a sharing activity for the November Team Training</a:t>
            </a:r>
            <a:endParaRPr lang="en-US" dirty="0">
              <a:cs typeface="+mn-c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cs typeface="+mn-c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cs typeface="Calibri"/>
              </a:rPr>
              <a:t>Instructions for roundtable prep below:</a:t>
            </a:r>
          </a:p>
          <a:p>
            <a:pPr algn="l"/>
            <a:r>
              <a:rPr lang="en-US" sz="2000" dirty="0">
                <a:solidFill>
                  <a:schemeClr val="accent2">
                    <a:lumMod val="50000"/>
                  </a:schemeClr>
                </a:solidFill>
                <a:latin typeface="Poppins" panose="020B0604020202020204" charset="0"/>
                <a:cs typeface="Poppins" panose="020B0604020202020204" charset="0"/>
              </a:rPr>
              <a:t>Outline your school’s example using the template (outcomes, systems, data, practices).</a:t>
            </a:r>
          </a:p>
          <a:p>
            <a:pPr algn="l"/>
            <a:r>
              <a:rPr lang="en-US" sz="2000" dirty="0">
                <a:solidFill>
                  <a:schemeClr val="accent2">
                    <a:lumMod val="50000"/>
                  </a:schemeClr>
                </a:solidFill>
                <a:latin typeface="Poppins" panose="020B0604020202020204" charset="0"/>
                <a:cs typeface="Poppins" panose="020B0604020202020204" charset="0"/>
              </a:rPr>
              <a:t>Be prepared to share and take notes.</a:t>
            </a:r>
          </a:p>
          <a:p>
            <a:pPr algn="l"/>
            <a:r>
              <a:rPr lang="en-US" sz="2000" dirty="0">
                <a:solidFill>
                  <a:schemeClr val="accent2">
                    <a:lumMod val="50000"/>
                  </a:schemeClr>
                </a:solidFill>
                <a:latin typeface="Poppins" panose="020B0604020202020204" charset="0"/>
                <a:cs typeface="Poppins" panose="020B0604020202020204" charset="0"/>
              </a:rPr>
              <a:t>Take new ideas back to your team for action planning!</a:t>
            </a:r>
          </a:p>
          <a:p>
            <a:pPr marL="596900" lvl="1" indent="0">
              <a:spcBef>
                <a:spcPts val="400"/>
              </a:spcBef>
              <a:buClr>
                <a:schemeClr val="bg1"/>
              </a:buClr>
              <a:buSzPct val="100000"/>
              <a:buNone/>
            </a:pPr>
            <a:endParaRPr lang="en-US" sz="2800"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12704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696200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696200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2197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7858127c9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87858127c9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34" name="Google Shape;134;g87858127c9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3521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FFFFFF"/>
                </a:solidFill>
                <a:effectLst/>
                <a:uLnTx/>
                <a:uFillTx/>
                <a:latin typeface="Hind Vadodara"/>
                <a:cs typeface="Hind Vadodara"/>
                <a:sym typeface="Hind Vadodara"/>
                <a:hlinkClick r:id="rId3">
                  <a:extLst>
                    <a:ext uri="{A12FA001-AC4F-418D-AE19-62706E023703}">
                      <ahyp:hlinkClr xmlns:ahyp="http://schemas.microsoft.com/office/drawing/2018/hyperlinkcolor" val="tx"/>
                    </a:ext>
                  </a:extLst>
                </a:hlinkClick>
              </a:rPr>
              <a:t>Logic Model Sample &amp; Template</a:t>
            </a:r>
            <a:r>
              <a:rPr kumimoji="0" lang="en-US" sz="1200" i="0" u="none" strike="noStrike" kern="1200" cap="none" spc="0" normalizeH="0" baseline="0" noProof="0" dirty="0">
                <a:ln>
                  <a:noFill/>
                </a:ln>
                <a:solidFill>
                  <a:srgbClr val="FFFFFF"/>
                </a:solidFill>
                <a:effectLst/>
                <a:uLnTx/>
                <a:uFillTx/>
                <a:latin typeface="Hind Vadodara"/>
                <a:cs typeface="Hind Vadodara"/>
                <a:sym typeface="Hind Vadodara"/>
              </a:rPr>
              <a:t> </a:t>
            </a:r>
            <a:r>
              <a:rPr kumimoji="0" lang="en-US" sz="1200" i="0" u="none" strike="noStrike" kern="1200" cap="none" spc="0" normalizeH="0" baseline="0" noProof="0" dirty="0">
                <a:ln>
                  <a:noFill/>
                </a:ln>
                <a:solidFill>
                  <a:srgbClr val="FFFFFF"/>
                </a:solidFill>
                <a:effectLst/>
                <a:uLnTx/>
                <a:uFillTx/>
                <a:latin typeface="Hind Vadodara"/>
                <a:cs typeface="Hind Vadodara"/>
                <a:sym typeface="Hind Vadodara"/>
                <a:hlinkClick r:id="rId3"/>
              </a:rPr>
              <a:t>https://sebacademy.edc.org/pbis-logic-model-activity-directions-samples-and-template</a:t>
            </a:r>
            <a:r>
              <a:rPr lang="en-US" sz="1200" dirty="0">
                <a:solidFill>
                  <a:srgbClr val="FFFFFF"/>
                </a:solidFill>
              </a:rPr>
              <a:t> </a:t>
            </a:r>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27</a:t>
            </a:fld>
            <a:endParaRPr lang="en-US"/>
          </a:p>
        </p:txBody>
      </p:sp>
    </p:spTree>
    <p:extLst>
      <p:ext uri="{BB962C8B-B14F-4D97-AF65-F5344CB8AC3E}">
        <p14:creationId xmlns:p14="http://schemas.microsoft.com/office/powerpoint/2010/main" val="1012124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74069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chemeClr val="bg1"/>
                </a:solidFill>
              </a:rPr>
              <a:t>Logic Model Directions, Samples and Template     </a:t>
            </a:r>
            <a:r>
              <a:rPr lang="en-US" dirty="0">
                <a:hlinkClick r:id="rId3"/>
              </a:rPr>
              <a:t>https://sebacademy.edc.org/pbis-logic-model-activity-directions-samples-and-template</a:t>
            </a:r>
            <a:r>
              <a:rPr lang="en-US" dirty="0"/>
              <a:t>  </a:t>
            </a:r>
          </a:p>
          <a:p>
            <a:pPr marL="158750" indent="0">
              <a:buNone/>
            </a:pPr>
            <a:endParaRPr lang="en-US" dirty="0"/>
          </a:p>
          <a:p>
            <a:pPr marL="158750" indent="0">
              <a:buNone/>
            </a:pPr>
            <a:r>
              <a:rPr lang="en-US" dirty="0"/>
              <a:t>TRAINER: Activity prompt below; allow 5 minutes</a:t>
            </a:r>
          </a:p>
          <a:p>
            <a:pPr>
              <a:spcBef>
                <a:spcPts val="600"/>
              </a:spcBef>
              <a:buClr>
                <a:schemeClr val="bg1"/>
              </a:buClr>
            </a:pPr>
            <a:r>
              <a:rPr lang="en-US" sz="1100" dirty="0">
                <a:solidFill>
                  <a:schemeClr val="bg1"/>
                </a:solidFill>
              </a:rPr>
              <a:t>Review roundtable template and examples.</a:t>
            </a:r>
          </a:p>
          <a:p>
            <a:pPr>
              <a:spcBef>
                <a:spcPts val="600"/>
              </a:spcBef>
              <a:buClr>
                <a:schemeClr val="bg1"/>
              </a:buClr>
            </a:pPr>
            <a:r>
              <a:rPr lang="en-US" sz="1100" dirty="0">
                <a:solidFill>
                  <a:schemeClr val="bg1"/>
                </a:solidFill>
              </a:rPr>
              <a:t>Brainstorm potential outcomes you may want to target to highlight your school/team’s PBIS efforts.</a:t>
            </a:r>
          </a:p>
          <a:p>
            <a:pPr>
              <a:spcBef>
                <a:spcPts val="600"/>
              </a:spcBef>
              <a:buClr>
                <a:schemeClr val="bg1"/>
              </a:buClr>
            </a:pPr>
            <a:r>
              <a:rPr lang="en-US" sz="1100" dirty="0">
                <a:solidFill>
                  <a:schemeClr val="bg1"/>
                </a:solidFill>
              </a:rPr>
              <a:t>What questions do you have?</a:t>
            </a:r>
          </a:p>
          <a:p>
            <a:pPr>
              <a:spcBef>
                <a:spcPts val="600"/>
              </a:spcBef>
              <a:buClr>
                <a:schemeClr val="bg1"/>
              </a:buClr>
            </a:pPr>
            <a:r>
              <a:rPr lang="en-US" sz="1100" dirty="0">
                <a:solidFill>
                  <a:schemeClr val="bg1"/>
                </a:solidFill>
              </a:rPr>
              <a:t>Schedule a time to meet (or communicate) with your team to plan what your school wants to share</a:t>
            </a:r>
            <a:endParaRPr lang="en-US" dirty="0"/>
          </a:p>
        </p:txBody>
      </p:sp>
    </p:spTree>
    <p:extLst>
      <p:ext uri="{BB962C8B-B14F-4D97-AF65-F5344CB8AC3E}">
        <p14:creationId xmlns:p14="http://schemas.microsoft.com/office/powerpoint/2010/main" val="4187773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a:endParaRPr lang="en-US" dirty="0">
              <a:cs typeface="Calibri"/>
            </a:endParaRPr>
          </a:p>
        </p:txBody>
      </p:sp>
    </p:spTree>
    <p:extLst>
      <p:ext uri="{BB962C8B-B14F-4D97-AF65-F5344CB8AC3E}">
        <p14:creationId xmlns:p14="http://schemas.microsoft.com/office/powerpoint/2010/main" val="3748585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dirty="0">
                <a:latin typeface="Arial" panose="020B0604020202020204" pitchFamily="34" charset="0"/>
                <a:cs typeface="Arial" panose="020B0604020202020204" pitchFamily="34" charset="0"/>
              </a:rPr>
              <a:t>RESOURCES – Strongly encourage coaches to down load these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Advance Action Plan: </a:t>
            </a: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https://sebacademy.edc.org/annual-action-plan-template-advanced</a:t>
            </a:r>
            <a:r>
              <a:rPr lang="en-US" sz="1100" dirty="0">
                <a:latin typeface="Arial" panose="020B0604020202020204" pitchFamily="34" charset="0"/>
                <a:cs typeface="Arial" panose="020B0604020202020204" pitchFamily="34" charset="0"/>
              </a:rPr>
              <a:t>    </a:t>
            </a:r>
          </a:p>
          <a:p>
            <a:pPr marL="171450" marR="0" indent="-171450">
              <a:lnSpc>
                <a:spcPct val="107000"/>
              </a:lnSpc>
              <a:spcBef>
                <a:spcPts val="0"/>
              </a:spcBef>
              <a:spcAft>
                <a:spcPts val="800"/>
              </a:spcAft>
              <a:buFont typeface="Arial" panose="020B0604020202020204" pitchFamily="34" charset="0"/>
              <a:buChar char="•"/>
            </a:pPr>
            <a:r>
              <a:rPr lang="en-US" sz="1100" dirty="0">
                <a:latin typeface="Arial" panose="020B0604020202020204" pitchFamily="34" charset="0"/>
                <a:cs typeface="Arial" panose="020B0604020202020204" pitchFamily="34" charset="0"/>
              </a:rPr>
              <a:t>Team meeting foundations checklist: </a:t>
            </a: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https://sebacademy.edc.org/team-meeting-foundations-checklist</a:t>
            </a:r>
            <a:r>
              <a:rPr lang="en-US" sz="1100" dirty="0">
                <a:effectLst/>
                <a:latin typeface="Arial" panose="020B0604020202020204" pitchFamily="34" charset="0"/>
                <a:ea typeface="Calibri" panose="020F0502020204030204" pitchFamily="34" charset="0"/>
                <a:cs typeface="Arial" panose="020B0604020202020204" pitchFamily="34" charset="0"/>
              </a:rPr>
              <a:t> </a:t>
            </a:r>
          </a:p>
          <a:p>
            <a:pPr marL="171450" marR="0" indent="-171450">
              <a:lnSpc>
                <a:spcPct val="107000"/>
              </a:lnSpc>
              <a:spcBef>
                <a:spcPts val="0"/>
              </a:spcBef>
              <a:spcAft>
                <a:spcPts val="800"/>
              </a:spcAft>
              <a:buFont typeface="Arial" panose="020B0604020202020204" pitchFamily="34" charset="0"/>
              <a:buChar char="•"/>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PBIS Assessment Coordinator Form </a:t>
            </a: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https://sebacademy.edc.org/pbis-assessment-coordinator-form</a:t>
            </a:r>
            <a:endParaRPr kumimoji="0" lang="en-US" sz="1100" i="0" u="none" strike="noStrike" kern="1200" cap="none" spc="0" normalizeH="0" baseline="0" dirty="0">
              <a:ln>
                <a:noFill/>
              </a:ln>
              <a:solidFill>
                <a:schemeClr val="tx1"/>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ind Vadodara"/>
                <a:hlinkClick r:id="rId6">
                  <a:extLst>
                    <a:ext uri="{A12FA001-AC4F-418D-AE19-62706E023703}">
                      <ahyp:hlinkClr xmlns:ahyp="http://schemas.microsoft.com/office/drawing/2018/hyperlinkcolor" val="tx"/>
                    </a:ext>
                  </a:extLst>
                </a:hlinkClick>
              </a:rPr>
              <a:t>Logic Model Sample &amp; Template</a:t>
            </a:r>
            <a:r>
              <a:rPr kumimoji="0" lang="en-US" sz="11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ind Vadodara"/>
              </a:rPr>
              <a:t> </a:t>
            </a:r>
            <a:r>
              <a:rPr kumimoji="0" lang="en-US" sz="11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ind Vadodara"/>
                <a:hlinkClick r:id="rId6"/>
              </a:rPr>
              <a:t>https://sebacademy.edc.org/pbis-logic-model-activity-directions-samples-and-template</a:t>
            </a:r>
            <a:r>
              <a:rPr lang="en-US" sz="1100" dirty="0">
                <a:solidFill>
                  <a:srgbClr val="FFFFFF"/>
                </a:solidFill>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100" dirty="0">
              <a:solidFill>
                <a:srgbClr val="FFFFFF"/>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100" b="0" i="0" dirty="0">
                <a:solidFill>
                  <a:srgbClr val="00A94F"/>
                </a:solidFill>
                <a:effectLst/>
                <a:latin typeface="Arial" panose="020B0604020202020204" pitchFamily="34" charset="0"/>
                <a:cs typeface="Arial" panose="020B0604020202020204" pitchFamily="34" charset="0"/>
              </a:rPr>
              <a:t>7 Ways to Partner with Students and Level Up Your Implementation - https://www.pbisapps.org/articles/7-ways-to-partner-with-students-and-level-up-your-implementation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extLst>
      <p:ext uri="{BB962C8B-B14F-4D97-AF65-F5344CB8AC3E}">
        <p14:creationId xmlns:p14="http://schemas.microsoft.com/office/powerpoint/2010/main" val="234707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QR Code is updated</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Post a link to the attendance survey (below) in the chat for those who do not use the QR code on the slide: https://docs.google.com/forms/d/e/1FAIpQLSf-la8kZA-l6ZXIR48DsDhimdXqFAX2d8Cw6xIXio0UxScqvw/viewform</a:t>
            </a:r>
          </a:p>
          <a:p>
            <a:pPr marL="158750" indent="0">
              <a:buNone/>
            </a:pPr>
            <a:endParaRPr lang="en-US" dirty="0"/>
          </a:p>
        </p:txBody>
      </p:sp>
    </p:spTree>
    <p:extLst>
      <p:ext uri="{BB962C8B-B14F-4D97-AF65-F5344CB8AC3E}">
        <p14:creationId xmlns:p14="http://schemas.microsoft.com/office/powerpoint/2010/main" val="104755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r>
              <a:rPr lang="en-US" b="1" dirty="0"/>
              <a:t> https://edc.co1.qualtrics.com/jfe/form/SV_ctZkae3o8MWf7h4 </a:t>
            </a:r>
          </a:p>
          <a:p>
            <a:pPr marL="158750" indent="0">
              <a:buNone/>
            </a:pPr>
            <a:endParaRPr lang="en-US" dirty="0"/>
          </a:p>
          <a:p>
            <a:pPr marL="158750" indent="0">
              <a:buNone/>
            </a:pPr>
            <a:endParaRPr lang="en-US" b="1" dirty="0"/>
          </a:p>
        </p:txBody>
      </p:sp>
    </p:spTree>
    <p:extLst>
      <p:ext uri="{BB962C8B-B14F-4D97-AF65-F5344CB8AC3E}">
        <p14:creationId xmlns:p14="http://schemas.microsoft.com/office/powerpoint/2010/main" val="293252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86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1A42C-C6D2-B44B-A9F2-5BD3C88B3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a:endParaRPr lang="en-US" dirty="0">
              <a:cs typeface="Calibri"/>
            </a:endParaRPr>
          </a:p>
        </p:txBody>
      </p:sp>
    </p:spTree>
    <p:extLst>
      <p:ext uri="{BB962C8B-B14F-4D97-AF65-F5344CB8AC3E}">
        <p14:creationId xmlns:p14="http://schemas.microsoft.com/office/powerpoint/2010/main" val="417031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dirty="0">
                <a:latin typeface="Arial" panose="020B0604020202020204" pitchFamily="34" charset="0"/>
                <a:cs typeface="Arial" panose="020B0604020202020204" pitchFamily="34" charset="0"/>
              </a:rPr>
              <a:t>RESOURCES – Strongly encourage coaches to down load these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Advance Action Plan: </a:t>
            </a: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https://sebacademy.edc.org/annual-action-plan-template-advanced</a:t>
            </a:r>
            <a:r>
              <a:rPr lang="en-US" sz="1100" dirty="0">
                <a:latin typeface="Arial" panose="020B0604020202020204" pitchFamily="34" charset="0"/>
                <a:cs typeface="Arial" panose="020B0604020202020204" pitchFamily="34" charset="0"/>
              </a:rPr>
              <a:t>    </a:t>
            </a:r>
          </a:p>
          <a:p>
            <a:pPr marL="171450" marR="0" indent="-171450">
              <a:lnSpc>
                <a:spcPct val="107000"/>
              </a:lnSpc>
              <a:spcBef>
                <a:spcPts val="0"/>
              </a:spcBef>
              <a:spcAft>
                <a:spcPts val="800"/>
              </a:spcAft>
              <a:buFont typeface="Arial" panose="020B0604020202020204" pitchFamily="34" charset="0"/>
              <a:buChar char="•"/>
            </a:pPr>
            <a:r>
              <a:rPr lang="en-US" sz="1100" dirty="0">
                <a:latin typeface="Arial" panose="020B0604020202020204" pitchFamily="34" charset="0"/>
                <a:cs typeface="Arial" panose="020B0604020202020204" pitchFamily="34" charset="0"/>
              </a:rPr>
              <a:t>Team meeting foundations checklist: </a:t>
            </a: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https://sebacademy.edc.org/team-meeting-foundations-checklist</a:t>
            </a:r>
            <a:r>
              <a:rPr lang="en-US" sz="1100" dirty="0">
                <a:effectLst/>
                <a:latin typeface="Arial" panose="020B0604020202020204" pitchFamily="34" charset="0"/>
                <a:ea typeface="Calibri" panose="020F0502020204030204" pitchFamily="34" charset="0"/>
                <a:cs typeface="Arial" panose="020B0604020202020204" pitchFamily="34" charset="0"/>
              </a:rPr>
              <a:t> </a:t>
            </a:r>
          </a:p>
          <a:p>
            <a:pPr marL="171450" marR="0" indent="-171450">
              <a:lnSpc>
                <a:spcPct val="107000"/>
              </a:lnSpc>
              <a:spcBef>
                <a:spcPts val="0"/>
              </a:spcBef>
              <a:spcAft>
                <a:spcPts val="800"/>
              </a:spcAft>
              <a:buFont typeface="Arial" panose="020B0604020202020204" pitchFamily="34" charset="0"/>
              <a:buChar char="•"/>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PBIS Assessment Coordinator Form </a:t>
            </a: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https://sebacademy.edc.org/pbis-assessment-coordinator-form</a:t>
            </a:r>
            <a:endParaRPr kumimoji="0" lang="en-US" sz="1100" i="0" u="none" strike="noStrike" kern="1200" cap="none" spc="0" normalizeH="0" baseline="0" dirty="0">
              <a:ln>
                <a:noFill/>
              </a:ln>
              <a:solidFill>
                <a:schemeClr val="tx1"/>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ind Vadodara"/>
                <a:hlinkClick r:id="rId6">
                  <a:extLst>
                    <a:ext uri="{A12FA001-AC4F-418D-AE19-62706E023703}">
                      <ahyp:hlinkClr xmlns:ahyp="http://schemas.microsoft.com/office/drawing/2018/hyperlinkcolor" val="tx"/>
                    </a:ext>
                  </a:extLst>
                </a:hlinkClick>
              </a:rPr>
              <a:t>Logic Model Sample &amp; Template</a:t>
            </a:r>
            <a:r>
              <a:rPr kumimoji="0" lang="en-US" sz="11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ind Vadodara"/>
              </a:rPr>
              <a:t> </a:t>
            </a:r>
            <a:r>
              <a:rPr kumimoji="0" lang="en-US" sz="11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ind Vadodara"/>
                <a:hlinkClick r:id="rId6"/>
              </a:rPr>
              <a:t>https://sebacademy.edc.org/pbis-logic-model-activity-directions-samples-and-template</a:t>
            </a:r>
            <a:r>
              <a:rPr lang="en-US" sz="1100" dirty="0">
                <a:solidFill>
                  <a:srgbClr val="FFFFFF"/>
                </a:solidFill>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100" dirty="0">
              <a:solidFill>
                <a:srgbClr val="FFFFFF"/>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100" b="0" i="0" dirty="0">
                <a:solidFill>
                  <a:srgbClr val="00A94F"/>
                </a:solidFill>
                <a:effectLst/>
                <a:latin typeface="Arial" panose="020B0604020202020204" pitchFamily="34" charset="0"/>
                <a:cs typeface="Arial" panose="020B0604020202020204" pitchFamily="34" charset="0"/>
              </a:rPr>
              <a:t>7 Ways to Partner with Students and Level Up Your Implementation - https://www.pbisapps.org/articles/7-ways-to-partner-with-students-and-level-up-your-implementation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extLst>
      <p:ext uri="{BB962C8B-B14F-4D97-AF65-F5344CB8AC3E}">
        <p14:creationId xmlns:p14="http://schemas.microsoft.com/office/powerpoint/2010/main" val="273583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12:30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9412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Try to keep this going quickly…there will be other times for teams to share.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6.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31724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a:t>Click to add content</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716044877"/>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289270"/>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a:t>Click to add text </a:t>
            </a:r>
          </a:p>
          <a:p>
            <a:pPr marL="685800" lvl="1" indent="-228600"/>
            <a:r>
              <a:rPr lang="en-US"/>
              <a:t>Second level</a:t>
            </a:r>
          </a:p>
          <a:p>
            <a:pPr marL="1143000" lvl="2" indent="-228600"/>
            <a:r>
              <a:rPr lang="en-US"/>
              <a:t>Third level</a:t>
            </a:r>
          </a:p>
          <a:p>
            <a:pPr marL="1600200" lvl="3" indent="-228600"/>
            <a:r>
              <a:rPr lang="en-US"/>
              <a:t>Fourth level</a:t>
            </a:r>
          </a:p>
          <a:p>
            <a:pPr marL="2057400" lvl="4" indent="-228600"/>
            <a:r>
              <a:rPr lang="en-US"/>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9150328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054320472"/>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a:t>Click icon to insert table</a:t>
            </a:r>
          </a:p>
          <a:p>
            <a:endParaRPr lang="en-US"/>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2396386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1415194402"/>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21599693"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700"/>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343086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275235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663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384688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648253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148571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1515411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1831441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424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2173704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06703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list">
  <p:cSld name="1_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02858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712505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7595460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bg1"/>
                </a:solidFill>
                <a:latin typeface="Calibri" panose="020F0502020204030204" pitchFamily="34" charset="0"/>
                <a:cs typeface="Calibri" panose="020F0502020204030204" pitchFamily="34" charset="0"/>
              </a:defRPr>
            </a:lvl1pPr>
            <a:lvl2pPr>
              <a:defRPr sz="2400">
                <a:solidFill>
                  <a:schemeClr val="bg1"/>
                </a:solidFill>
                <a:latin typeface="Calibri" panose="020F0502020204030204" pitchFamily="34" charset="0"/>
                <a:cs typeface="Calibri" panose="020F0502020204030204" pitchFamily="34" charset="0"/>
              </a:defRPr>
            </a:lvl2pPr>
            <a:lvl3pPr>
              <a:defRPr sz="2000">
                <a:solidFill>
                  <a:schemeClr val="bg1"/>
                </a:solidFill>
                <a:latin typeface="Calibri" panose="020F0502020204030204" pitchFamily="34" charset="0"/>
                <a:cs typeface="Calibri" panose="020F0502020204030204" pitchFamily="34" charset="0"/>
              </a:defRPr>
            </a:lvl3pPr>
            <a:lvl4pPr>
              <a:defRPr sz="1867">
                <a:solidFill>
                  <a:srgbClr val="00045C"/>
                </a:solidFill>
                <a:latin typeface="Calibri" panose="020F0502020204030204" pitchFamily="34" charset="0"/>
                <a:cs typeface="Calibri" panose="020F0502020204030204" pitchFamily="34" charset="0"/>
              </a:defRPr>
            </a:lvl4pPr>
            <a:lvl5pPr>
              <a:defRPr sz="1867">
                <a:solidFill>
                  <a:srgbClr val="00045C"/>
                </a:solidFill>
                <a:latin typeface="Calibri" panose="020F0502020204030204" pitchFamily="34" charset="0"/>
                <a:cs typeface="Calibri" panose="020F0502020204030204" pitchFamily="34" charset="0"/>
              </a:defRPr>
            </a:lvl5pPr>
            <a:lvl6pPr>
              <a:defRPr sz="1867"/>
            </a:lvl6pPr>
            <a:lvl7pPr>
              <a:defRPr sz="1867"/>
            </a:lvl7pPr>
            <a:lvl8pPr>
              <a:defRPr sz="1867"/>
            </a:lvl8pPr>
            <a:lvl9pPr>
              <a:defRPr sz="1867"/>
            </a:lvl9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bg1"/>
                </a:solidFill>
                <a:latin typeface="Calibri" panose="020F0502020204030204" pitchFamily="34" charset="0"/>
                <a:cs typeface="Calibri" panose="020F0502020204030204" pitchFamily="34" charset="0"/>
              </a:defRPr>
            </a:lvl1pPr>
            <a:lvl2pPr>
              <a:defRPr sz="2400">
                <a:solidFill>
                  <a:schemeClr val="bg1"/>
                </a:solidFill>
                <a:latin typeface="Calibri" panose="020F0502020204030204" pitchFamily="34" charset="0"/>
                <a:cs typeface="Calibri" panose="020F0502020204030204" pitchFamily="34" charset="0"/>
              </a:defRPr>
            </a:lvl2pPr>
            <a:lvl3pPr>
              <a:defRPr sz="2000">
                <a:solidFill>
                  <a:schemeClr val="bg1"/>
                </a:solidFill>
                <a:latin typeface="Calibri" panose="020F0502020204030204" pitchFamily="34" charset="0"/>
                <a:cs typeface="Calibri" panose="020F0502020204030204" pitchFamily="34" charset="0"/>
              </a:defRPr>
            </a:lvl3pPr>
            <a:lvl4pPr>
              <a:defRPr sz="1867">
                <a:solidFill>
                  <a:srgbClr val="00045C"/>
                </a:solidFill>
                <a:latin typeface="Calibri" panose="020F0502020204030204" pitchFamily="34" charset="0"/>
                <a:cs typeface="Calibri" panose="020F0502020204030204" pitchFamily="34" charset="0"/>
              </a:defRPr>
            </a:lvl4pPr>
            <a:lvl5pPr>
              <a:defRPr sz="1867">
                <a:solidFill>
                  <a:srgbClr val="00045C"/>
                </a:solidFill>
                <a:latin typeface="Calibri" panose="020F0502020204030204" pitchFamily="34" charset="0"/>
                <a:cs typeface="Calibri" panose="020F0502020204030204" pitchFamily="34" charset="0"/>
              </a:defRPr>
            </a:lvl5pPr>
            <a:lvl6pPr>
              <a:defRPr sz="1867"/>
            </a:lvl6pPr>
            <a:lvl7pPr>
              <a:defRPr sz="1867"/>
            </a:lvl7pPr>
            <a:lvl8pPr>
              <a:defRPr sz="1867"/>
            </a:lvl8pPr>
            <a:lvl9pPr>
              <a:defRPr sz="1867"/>
            </a:lvl9pPr>
          </a:lstStyle>
          <a:p>
            <a:pPr lvl="0"/>
            <a:r>
              <a:rPr lang="en-US" dirty="0"/>
              <a:t>Click to edit Master text styles</a:t>
            </a:r>
          </a:p>
          <a:p>
            <a:pPr lvl="1"/>
            <a:r>
              <a:rPr lang="en-US" dirty="0"/>
              <a:t>Second level</a:t>
            </a:r>
          </a:p>
          <a:p>
            <a:pPr lvl="2"/>
            <a:r>
              <a:rPr lang="en-US" dirty="0"/>
              <a:t>Third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cs typeface="Calibri" panose="020F0502020204030204" pitchFamily="34" charset="0"/>
              </a:defRPr>
            </a:lvl1pPr>
          </a:lstStyle>
          <a:p>
            <a:pPr>
              <a:defRPr/>
            </a:pPr>
            <a:fld id="{55D514A2-C9D6-0848-900D-9A371420AFE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0997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94140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4015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791650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62585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0851130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837901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5972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17754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4292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21922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37465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483488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0150105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655545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452449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a:t>Click to add title</a:t>
            </a:r>
          </a:p>
        </p:txBody>
      </p:sp>
    </p:spTree>
    <p:extLst>
      <p:ext uri="{BB962C8B-B14F-4D97-AF65-F5344CB8AC3E}">
        <p14:creationId xmlns:p14="http://schemas.microsoft.com/office/powerpoint/2010/main" val="3540425631"/>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p>
        </p:txBody>
      </p:sp>
    </p:spTree>
    <p:extLst>
      <p:ext uri="{BB962C8B-B14F-4D97-AF65-F5344CB8AC3E}">
        <p14:creationId xmlns:p14="http://schemas.microsoft.com/office/powerpoint/2010/main" val="2382340642"/>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3248860"/>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a:t>Click icon to insert picture</a:t>
            </a:r>
          </a:p>
        </p:txBody>
      </p:sp>
    </p:spTree>
    <p:extLst>
      <p:ext uri="{BB962C8B-B14F-4D97-AF65-F5344CB8AC3E}">
        <p14:creationId xmlns:p14="http://schemas.microsoft.com/office/powerpoint/2010/main" val="4247762498"/>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180961"/>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111848708"/>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theme" Target="../theme/theme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3.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theme" Target="../theme/theme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5.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theme" Target="../theme/theme7.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2" r:id="rId1"/>
    <p:sldLayoutId id="2147483666" r:id="rId2"/>
    <p:sldLayoutId id="2147483670" r:id="rId3"/>
    <p:sldLayoutId id="2147483671" r:id="rId4"/>
    <p:sldLayoutId id="2147483673" r:id="rId5"/>
    <p:sldLayoutId id="214748367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027129079"/>
      </p:ext>
    </p:extLst>
  </p:cSld>
  <p:clrMap bg1="lt1" tx1="dk1" bg2="dk2" tx2="lt2" accent1="accent1" accent2="accent2" accent3="accent3" accent4="accent4" accent5="accent5" accent6="accent6" hlink="hlink" folHlink="folHlink"/>
  <p:sldLayoutIdLst>
    <p:sldLayoutId id="2147483757" r:id="rId1"/>
    <p:sldLayoutId id="2147483759" r:id="rId2"/>
    <p:sldLayoutId id="2147483761" r:id="rId3"/>
    <p:sldLayoutId id="2147483762" r:id="rId4"/>
    <p:sldLayoutId id="2147483764" r:id="rId5"/>
    <p:sldLayoutId id="2147483765" r:id="rId6"/>
    <p:sldLayoutId id="2147483767" r:id="rId7"/>
    <p:sldLayoutId id="2147483769" r:id="rId8"/>
    <p:sldLayoutId id="2147483770" r:id="rId9"/>
    <p:sldLayoutId id="2147483773" r:id="rId10"/>
    <p:sldLayoutId id="2147483774" r:id="rId11"/>
    <p:sldLayoutId id="21474837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13336534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089521518"/>
      </p:ext>
    </p:extLst>
  </p:cSld>
  <p:clrMap bg1="lt1" tx1="dk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82.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accounts@pbisassessment.org" TargetMode="External"/><Relationship Id="rId2" Type="http://schemas.openxmlformats.org/officeDocument/2006/relationships/notesSlide" Target="../notesSlides/notesSlide17.xml"/><Relationship Id="rId1" Type="http://schemas.openxmlformats.org/officeDocument/2006/relationships/slideLayout" Target="../slideLayouts/slideLayout86.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3" Type="http://schemas.openxmlformats.org/officeDocument/2006/relationships/hyperlink" Target="mailto:accounts@pbisassessment.org" TargetMode="External"/><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76.xml"/><Relationship Id="rId4" Type="http://schemas.openxmlformats.org/officeDocument/2006/relationships/image" Target="../media/image51.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81.xml"/><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59.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sebacademy.edc.org/annual-action-plan-template-advanced" TargetMode="External"/><Relationship Id="rId7" Type="http://schemas.openxmlformats.org/officeDocument/2006/relationships/hyperlink" Target="https://www.pbisapps.org/articles/7-ways-to-partner-with-students-and-level-up-your-implementation" TargetMode="External"/><Relationship Id="rId2" Type="http://schemas.openxmlformats.org/officeDocument/2006/relationships/notesSlide" Target="../notesSlides/notesSlide29.xml"/><Relationship Id="rId1" Type="http://schemas.openxmlformats.org/officeDocument/2006/relationships/slideLayout" Target="../slideLayouts/slideLayout87.xml"/><Relationship Id="rId6" Type="http://schemas.openxmlformats.org/officeDocument/2006/relationships/hyperlink" Target="https://sebacademy.edc.org/pbis-logic-model-activity-directions-samples-and-template" TargetMode="External"/><Relationship Id="rId5" Type="http://schemas.openxmlformats.org/officeDocument/2006/relationships/hyperlink" Target="https://sebacademy.edc.org/pbis-assessment-coordinator-form" TargetMode="External"/><Relationship Id="rId4" Type="http://schemas.openxmlformats.org/officeDocument/2006/relationships/hyperlink" Target="https://sebacademy.edc.org/team-meeting-foundations-checklis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94.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21.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sebacademy.edc.org/annual-action-plan-template-advanced" TargetMode="External"/><Relationship Id="rId7" Type="http://schemas.openxmlformats.org/officeDocument/2006/relationships/hyperlink" Target="https://www.pbisapps.org/articles/7-ways-to-partner-with-students-and-level-up-your-implementation" TargetMode="External"/><Relationship Id="rId2" Type="http://schemas.openxmlformats.org/officeDocument/2006/relationships/notesSlide" Target="../notesSlides/notesSlide7.xml"/><Relationship Id="rId1" Type="http://schemas.openxmlformats.org/officeDocument/2006/relationships/slideLayout" Target="../slideLayouts/slideLayout87.xml"/><Relationship Id="rId6" Type="http://schemas.openxmlformats.org/officeDocument/2006/relationships/hyperlink" Target="https://sebacademy.edc.org/pbis-logic-model-activity-directions-samples-and-template" TargetMode="External"/><Relationship Id="rId5" Type="http://schemas.openxmlformats.org/officeDocument/2006/relationships/hyperlink" Target="https://sebacademy.edc.org/pbis-assessment-coordinator-form" TargetMode="External"/><Relationship Id="rId4" Type="http://schemas.openxmlformats.org/officeDocument/2006/relationships/hyperlink" Target="https://sebacademy.edc.org/team-meeting-foundations-checklis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351552" y="1728669"/>
            <a:ext cx="9258025" cy="1722008"/>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School-Wide Coach Meeting</a:t>
            </a:r>
            <a:br>
              <a:rPr lang="en-US" sz="4267" dirty="0">
                <a:latin typeface="Arial" panose="020B0604020202020204" pitchFamily="34" charset="0"/>
                <a:cs typeface="Arial" panose="020B0604020202020204" pitchFamily="34" charset="0"/>
              </a:rPr>
            </a:br>
            <a:r>
              <a:rPr lang="en-US" sz="3733" dirty="0">
                <a:solidFill>
                  <a:srgbClr val="FC9204"/>
                </a:solidFill>
                <a:latin typeface="Arial" panose="020B0604020202020204" pitchFamily="34" charset="0"/>
                <a:cs typeface="Arial" panose="020B0604020202020204" pitchFamily="34" charset="0"/>
              </a:rPr>
              <a:t>Year 3:  October 2024</a:t>
            </a:r>
            <a:endParaRPr lang="en-US" sz="4267" dirty="0">
              <a:solidFill>
                <a:srgbClr val="FC9204"/>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797955" y="3450677"/>
            <a:ext cx="6587015" cy="1291281"/>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Trainer Names</a:t>
            </a:r>
          </a:p>
          <a:p>
            <a:pPr marL="0" indent="0"/>
            <a:endParaRPr lang="en" sz="1867" dirty="0">
              <a:latin typeface="Arial" panose="020B0604020202020204" pitchFamily="34" charset="0"/>
              <a:cs typeface="Arial" panose="020B0604020202020204" pitchFamily="34" charset="0"/>
            </a:endParaRPr>
          </a:p>
          <a:p>
            <a:pPr marL="0" indent="0"/>
            <a:endParaRPr lang="en" sz="1867" dirty="0">
              <a:latin typeface="Arial" panose="020B0604020202020204" pitchFamily="34" charset="0"/>
              <a:cs typeface="Arial" panose="020B0604020202020204" pitchFamily="34" charset="0"/>
            </a:endParaRPr>
          </a:p>
        </p:txBody>
      </p:sp>
      <p:pic>
        <p:nvPicPr>
          <p:cNvPr id="2" name="Picture 1" descr="Center on Positive Behavior Interventions &amp; Supports (PBIS) Logo of three interconnected circles">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49802" y="6112340"/>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112410" y="4541116"/>
            <a:ext cx="5864771" cy="166199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Created from content from the National Technical Assistance Center on Positive Behavioral Interventions and Supports </a:t>
            </a:r>
            <a:br>
              <a:rPr kumimoji="0" lang="en-US" sz="1600" b="1" i="0" u="none" strike="noStrike" kern="1200" cap="none" spc="0" normalizeH="0" baseline="0" noProof="0" dirty="0">
                <a:ln>
                  <a:noFill/>
                </a:ln>
                <a:solidFill>
                  <a:srgbClr val="FFFFFF"/>
                </a:solidFill>
                <a:effectLst/>
                <a:uLnTx/>
                <a:uFillTx/>
                <a:latin typeface="Arial"/>
                <a:ea typeface="+mn-ea"/>
                <a:cs typeface="+mn-cs"/>
              </a:rPr>
            </a:br>
            <a:r>
              <a:rPr kumimoji="0" lang="en-US" sz="1100" b="1" i="0" u="none" strike="noStrike" kern="1200" cap="none" spc="0" normalizeH="0" baseline="0" noProof="0" dirty="0">
                <a:ln>
                  <a:noFill/>
                </a:ln>
                <a:solidFill>
                  <a:srgbClr val="FFFFFF"/>
                </a:solidFill>
                <a:effectLst/>
                <a:uLnTx/>
                <a:uFillTx/>
                <a:latin typeface="Arial"/>
                <a:ea typeface="+mn-ea"/>
                <a:cs typeface="+mn-cs"/>
              </a:rPr>
              <a:t>U.S. Department of Education, Office of Special Education Programs and Office of Elementary and Secondary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711845" y="1188984"/>
            <a:ext cx="7029382" cy="4505234"/>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1599706">
            <a:off x="788648" y="2737715"/>
            <a:ext cx="7029196" cy="2154763"/>
          </a:xfrm>
          <a:prstGeom prst="rect">
            <a:avLst/>
          </a:prstGeom>
        </p:spPr>
        <p:txBody>
          <a:bodyPr spcFirstLastPara="1" wrap="square" lIns="121900" tIns="121900" rIns="121900" bIns="121900" anchor="ctr" anchorCtr="0">
            <a:noAutofit/>
          </a:bodyPr>
          <a:lstStyle/>
          <a:p>
            <a:r>
              <a:rPr lang="en-US" sz="4800" b="1" dirty="0"/>
              <a:t>Big Idea Check In:</a:t>
            </a:r>
            <a:br>
              <a:rPr lang="en-US" sz="4800" b="1" dirty="0"/>
            </a:br>
            <a:r>
              <a:rPr lang="en-US" sz="3200" b="1" dirty="0"/>
              <a:t>Yearly Planning &amp; Outcome Goals </a:t>
            </a: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220495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542715D-9298-2045-872A-C3221B16B028}"/>
              </a:ext>
            </a:extLst>
          </p:cNvPr>
          <p:cNvGraphicFramePr/>
          <p:nvPr>
            <p:extLst>
              <p:ext uri="{D42A27DB-BD31-4B8C-83A1-F6EECF244321}">
                <p14:modId xmlns:p14="http://schemas.microsoft.com/office/powerpoint/2010/main" val="4051672985"/>
              </p:ext>
            </p:extLst>
          </p:nvPr>
        </p:nvGraphicFramePr>
        <p:xfrm>
          <a:off x="3564610" y="1578400"/>
          <a:ext cx="7667390" cy="455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11E0402-3A4C-BD4F-8A57-5C309A5C0724}"/>
              </a:ext>
            </a:extLst>
          </p:cNvPr>
          <p:cNvSpPr>
            <a:spLocks noGrp="1"/>
          </p:cNvSpPr>
          <p:nvPr>
            <p:ph type="title"/>
          </p:nvPr>
        </p:nvSpPr>
        <p:spPr/>
        <p:txBody>
          <a:bodyPr/>
          <a:lstStyle/>
          <a:p>
            <a:r>
              <a:rPr lang="en-US" dirty="0"/>
              <a:t>DATA-INFORMED OUTCOME GOALS</a:t>
            </a:r>
          </a:p>
        </p:txBody>
      </p:sp>
      <p:sp>
        <p:nvSpPr>
          <p:cNvPr id="5" name="TextBox 4">
            <a:extLst>
              <a:ext uri="{FF2B5EF4-FFF2-40B4-BE49-F238E27FC236}">
                <a16:creationId xmlns:a16="http://schemas.microsoft.com/office/drawing/2014/main" id="{E390562B-BABD-A04E-A2CC-40E132FCFBFE}"/>
              </a:ext>
            </a:extLst>
          </p:cNvPr>
          <p:cNvSpPr txBox="1"/>
          <p:nvPr/>
        </p:nvSpPr>
        <p:spPr>
          <a:xfrm>
            <a:off x="813349" y="1658319"/>
            <a:ext cx="2286312" cy="4524315"/>
          </a:xfrm>
          <a:prstGeom prst="rect">
            <a:avLst/>
          </a:prstGeom>
          <a:noFill/>
        </p:spPr>
        <p:txBody>
          <a:bodyPr wrap="square" rtlCol="0">
            <a:spAutoFit/>
          </a:bodyPr>
          <a:lstStyle/>
          <a:p>
            <a:r>
              <a:rPr lang="en-US" sz="3200" dirty="0">
                <a:solidFill>
                  <a:schemeClr val="bg1"/>
                </a:solidFill>
              </a:rPr>
              <a:t>Review the following with your team when considering your PBIS outcome goals for the year:</a:t>
            </a:r>
          </a:p>
        </p:txBody>
      </p:sp>
    </p:spTree>
    <p:extLst>
      <p:ext uri="{BB962C8B-B14F-4D97-AF65-F5344CB8AC3E}">
        <p14:creationId xmlns:p14="http://schemas.microsoft.com/office/powerpoint/2010/main" val="381428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511526" y="1187876"/>
            <a:ext cx="8550936" cy="4785474"/>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00405" indent="-514350">
              <a:spcAft>
                <a:spcPts val="1800"/>
              </a:spcAft>
              <a:buClr>
                <a:schemeClr val="bg1"/>
              </a:buClr>
              <a:buSzPct val="100000"/>
            </a:pPr>
            <a:r>
              <a:rPr lang="en-US" sz="2400" dirty="0"/>
              <a:t>Go to PBISapps.org and log into your PBIS Assessment account. </a:t>
            </a:r>
          </a:p>
          <a:p>
            <a:pPr marL="700405" indent="-514350">
              <a:spcAft>
                <a:spcPts val="1800"/>
              </a:spcAft>
              <a:buClr>
                <a:schemeClr val="bg1"/>
              </a:buClr>
              <a:buSzPct val="100000"/>
            </a:pPr>
            <a:endParaRPr lang="en-US" sz="1400" dirty="0">
              <a:solidFill>
                <a:srgbClr val="FFFF00"/>
              </a:solidFill>
            </a:endParaRPr>
          </a:p>
          <a:p>
            <a:pPr marL="700405" indent="-514350">
              <a:spcAft>
                <a:spcPts val="1800"/>
              </a:spcAft>
              <a:buClr>
                <a:schemeClr val="bg1"/>
              </a:buClr>
              <a:buSzPct val="100000"/>
            </a:pPr>
            <a:r>
              <a:rPr lang="en-US" sz="2400" dirty="0"/>
              <a:t>Go to REPORTS and choose Survey Reports</a:t>
            </a:r>
          </a:p>
          <a:p>
            <a:pPr marL="700405" indent="-514350">
              <a:spcAft>
                <a:spcPts val="1800"/>
              </a:spcAft>
              <a:buClr>
                <a:schemeClr val="bg1"/>
              </a:buClr>
              <a:buSzPct val="100000"/>
            </a:pPr>
            <a:endParaRPr lang="en-US" sz="1400" dirty="0"/>
          </a:p>
          <a:p>
            <a:pPr marL="700405" indent="-514350">
              <a:spcAft>
                <a:spcPts val="1800"/>
              </a:spcAft>
              <a:buClr>
                <a:schemeClr val="bg1"/>
              </a:buClr>
              <a:buSzPct val="100000"/>
            </a:pPr>
            <a:r>
              <a:rPr lang="en-US" sz="2400" dirty="0"/>
              <a:t>Choose </a:t>
            </a:r>
            <a:r>
              <a:rPr lang="en-US" sz="2400" dirty="0">
                <a:solidFill>
                  <a:srgbClr val="FFFF00"/>
                </a:solidFill>
              </a:rPr>
              <a:t>SWPBIS TFI 2.1 Survey </a:t>
            </a:r>
            <a:r>
              <a:rPr lang="en-US" sz="2400" dirty="0"/>
              <a:t>and </a:t>
            </a:r>
            <a:r>
              <a:rPr lang="en-US" sz="2400" dirty="0">
                <a:solidFill>
                  <a:srgbClr val="FFFF00"/>
                </a:solidFill>
              </a:rPr>
              <a:t>Items Report </a:t>
            </a:r>
            <a:r>
              <a:rPr lang="en-US" sz="2400" dirty="0"/>
              <a:t>for the </a:t>
            </a:r>
            <a:r>
              <a:rPr lang="en-US" sz="2400" dirty="0">
                <a:solidFill>
                  <a:srgbClr val="FFFF00"/>
                </a:solidFill>
              </a:rPr>
              <a:t>23-24SY </a:t>
            </a:r>
            <a:r>
              <a:rPr lang="en-US" sz="2400" dirty="0"/>
              <a:t>– You may need to select your district and school under Organizations. (see sample) and click GENERATE</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Review:  TFI – Consider Goals for 24-25</a:t>
            </a:r>
            <a:endParaRPr lang="en-US" sz="3733" dirty="0">
              <a:solidFill>
                <a:schemeClr val="bg1"/>
              </a:solidFill>
            </a:endParaRP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315022" y="5953043"/>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7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3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7173840" y="6010698"/>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627221" y="6135552"/>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Chat</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grpSp>
        <p:nvGrpSpPr>
          <p:cNvPr id="57" name="Group 56">
            <a:extLst>
              <a:ext uri="{FF2B5EF4-FFF2-40B4-BE49-F238E27FC236}">
                <a16:creationId xmlns:a16="http://schemas.microsoft.com/office/drawing/2014/main" id="{908FC6B7-8B98-DE0A-5B12-F9D4B8E32026}"/>
              </a:ext>
            </a:extLst>
          </p:cNvPr>
          <p:cNvGrpSpPr/>
          <p:nvPr/>
        </p:nvGrpSpPr>
        <p:grpSpPr>
          <a:xfrm>
            <a:off x="10180517" y="2312791"/>
            <a:ext cx="1905266" cy="1476581"/>
            <a:chOff x="10004801" y="2690709"/>
            <a:chExt cx="1905266" cy="1476581"/>
          </a:xfrm>
        </p:grpSpPr>
        <p:pic>
          <p:nvPicPr>
            <p:cNvPr id="55" name="Picture 54">
              <a:extLst>
                <a:ext uri="{FF2B5EF4-FFF2-40B4-BE49-F238E27FC236}">
                  <a16:creationId xmlns:a16="http://schemas.microsoft.com/office/drawing/2014/main" id="{359157F0-D363-CC52-EC0A-BE2F4689CEE4}"/>
                </a:ext>
              </a:extLst>
            </p:cNvPr>
            <p:cNvPicPr>
              <a:picLocks noChangeAspect="1"/>
            </p:cNvPicPr>
            <p:nvPr/>
          </p:nvPicPr>
          <p:blipFill>
            <a:blip r:embed="rId3"/>
            <a:stretch>
              <a:fillRect/>
            </a:stretch>
          </p:blipFill>
          <p:spPr>
            <a:xfrm>
              <a:off x="10004801" y="2690709"/>
              <a:ext cx="1905266" cy="1476581"/>
            </a:xfrm>
            <a:prstGeom prst="rect">
              <a:avLst/>
            </a:prstGeom>
          </p:spPr>
        </p:pic>
        <p:sp>
          <p:nvSpPr>
            <p:cNvPr id="56" name="Rectangle 55">
              <a:extLst>
                <a:ext uri="{FF2B5EF4-FFF2-40B4-BE49-F238E27FC236}">
                  <a16:creationId xmlns:a16="http://schemas.microsoft.com/office/drawing/2014/main" id="{E6ECF41F-DE92-CAFB-2C9B-D63E372F28E7}"/>
                </a:ext>
              </a:extLst>
            </p:cNvPr>
            <p:cNvSpPr/>
            <p:nvPr/>
          </p:nvSpPr>
          <p:spPr>
            <a:xfrm>
              <a:off x="10123669" y="3414456"/>
              <a:ext cx="1272987" cy="25373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a:extLst>
              <a:ext uri="{FF2B5EF4-FFF2-40B4-BE49-F238E27FC236}">
                <a16:creationId xmlns:a16="http://schemas.microsoft.com/office/drawing/2014/main" id="{A00E4652-4868-C591-18AD-13F5E6057643}"/>
              </a:ext>
            </a:extLst>
          </p:cNvPr>
          <p:cNvPicPr>
            <a:picLocks noChangeAspect="1"/>
          </p:cNvPicPr>
          <p:nvPr/>
        </p:nvPicPr>
        <p:blipFill>
          <a:blip r:embed="rId4"/>
          <a:srcRect/>
          <a:stretch/>
        </p:blipFill>
        <p:spPr>
          <a:xfrm>
            <a:off x="334349" y="1125383"/>
            <a:ext cx="2102298" cy="5517705"/>
          </a:xfrm>
          <a:prstGeom prst="rect">
            <a:avLst/>
          </a:prstGeom>
        </p:spPr>
      </p:pic>
      <p:sp>
        <p:nvSpPr>
          <p:cNvPr id="62" name="Rectangle 61">
            <a:extLst>
              <a:ext uri="{FF2B5EF4-FFF2-40B4-BE49-F238E27FC236}">
                <a16:creationId xmlns:a16="http://schemas.microsoft.com/office/drawing/2014/main" id="{B3032ECA-4783-7C6E-33C5-88E0F0A2CE8A}"/>
              </a:ext>
            </a:extLst>
          </p:cNvPr>
          <p:cNvSpPr/>
          <p:nvPr/>
        </p:nvSpPr>
        <p:spPr>
          <a:xfrm>
            <a:off x="418088" y="2191366"/>
            <a:ext cx="965674" cy="203102"/>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C443FBB-3369-2E3F-51E3-7BD89749AE70}"/>
              </a:ext>
            </a:extLst>
          </p:cNvPr>
          <p:cNvSpPr/>
          <p:nvPr/>
        </p:nvSpPr>
        <p:spPr>
          <a:xfrm>
            <a:off x="410198" y="2917895"/>
            <a:ext cx="658914" cy="203102"/>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4D0DDB6-0AEA-554F-4843-453793619E9A}"/>
              </a:ext>
            </a:extLst>
          </p:cNvPr>
          <p:cNvSpPr/>
          <p:nvPr/>
        </p:nvSpPr>
        <p:spPr>
          <a:xfrm>
            <a:off x="386054" y="3290268"/>
            <a:ext cx="965674" cy="88932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4EC08EF-2D34-50B9-1A34-C9D914119B53}"/>
              </a:ext>
            </a:extLst>
          </p:cNvPr>
          <p:cNvSpPr/>
          <p:nvPr/>
        </p:nvSpPr>
        <p:spPr>
          <a:xfrm>
            <a:off x="391838" y="4557874"/>
            <a:ext cx="1313467" cy="1473983"/>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a:extLst>
              <a:ext uri="{FF2B5EF4-FFF2-40B4-BE49-F238E27FC236}">
                <a16:creationId xmlns:a16="http://schemas.microsoft.com/office/drawing/2014/main" id="{57476E1D-8E0C-6182-7499-D780ED8F45FE}"/>
              </a:ext>
            </a:extLst>
          </p:cNvPr>
          <p:cNvCxnSpPr>
            <a:cxnSpLocks/>
          </p:cNvCxnSpPr>
          <p:nvPr/>
        </p:nvCxnSpPr>
        <p:spPr>
          <a:xfrm flipH="1" flipV="1">
            <a:off x="2207728" y="4179589"/>
            <a:ext cx="1264059" cy="359184"/>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96FB762-E9AE-1CE0-59D9-20ECE1A6AD46}"/>
              </a:ext>
            </a:extLst>
          </p:cNvPr>
          <p:cNvCxnSpPr>
            <a:cxnSpLocks/>
          </p:cNvCxnSpPr>
          <p:nvPr/>
        </p:nvCxnSpPr>
        <p:spPr>
          <a:xfrm flipV="1">
            <a:off x="9276064" y="3209491"/>
            <a:ext cx="999671" cy="8077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1F7E9BDB-6A7D-087F-9D17-526D24AF8EEF}"/>
              </a:ext>
            </a:extLst>
          </p:cNvPr>
          <p:cNvSpPr/>
          <p:nvPr/>
        </p:nvSpPr>
        <p:spPr>
          <a:xfrm flipV="1">
            <a:off x="386054" y="6318041"/>
            <a:ext cx="667338" cy="325043"/>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17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813349" y="264950"/>
            <a:ext cx="9378000" cy="845600"/>
          </a:xfrm>
        </p:spPr>
        <p:txBody>
          <a:bodyPr/>
          <a:lstStyle/>
          <a:p>
            <a:r>
              <a:rPr lang="en-US" dirty="0"/>
              <a:t>Action Plan – Annual Planning Advanced Years</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03497" y="93863"/>
            <a:ext cx="1684754" cy="1684754"/>
          </a:xfrm>
          <a:prstGeom prst="rect">
            <a:avLst/>
          </a:prstGeom>
        </p:spPr>
      </p:pic>
      <p:pic>
        <p:nvPicPr>
          <p:cNvPr id="2" name="Picture 1">
            <a:extLst>
              <a:ext uri="{FF2B5EF4-FFF2-40B4-BE49-F238E27FC236}">
                <a16:creationId xmlns:a16="http://schemas.microsoft.com/office/drawing/2014/main" id="{A81A4874-A522-16CC-43D6-8D517236FE42}"/>
              </a:ext>
            </a:extLst>
          </p:cNvPr>
          <p:cNvPicPr>
            <a:picLocks noChangeAspect="1"/>
          </p:cNvPicPr>
          <p:nvPr/>
        </p:nvPicPr>
        <p:blipFill>
          <a:blip r:embed="rId5"/>
          <a:stretch>
            <a:fillRect/>
          </a:stretch>
        </p:blipFill>
        <p:spPr>
          <a:xfrm>
            <a:off x="1480930" y="3217755"/>
            <a:ext cx="8207405" cy="2164431"/>
          </a:xfrm>
          <a:prstGeom prst="rect">
            <a:avLst/>
          </a:prstGeom>
        </p:spPr>
      </p:pic>
      <p:sp>
        <p:nvSpPr>
          <p:cNvPr id="6" name="Rectangle 5">
            <a:extLst>
              <a:ext uri="{FF2B5EF4-FFF2-40B4-BE49-F238E27FC236}">
                <a16:creationId xmlns:a16="http://schemas.microsoft.com/office/drawing/2014/main" id="{E7169A37-75ED-07E7-9C1B-DB1D9E8F5941}"/>
              </a:ext>
            </a:extLst>
          </p:cNvPr>
          <p:cNvSpPr/>
          <p:nvPr/>
        </p:nvSpPr>
        <p:spPr>
          <a:xfrm>
            <a:off x="1719470" y="4393096"/>
            <a:ext cx="6748669" cy="705678"/>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77233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203750" y="467463"/>
            <a:ext cx="11008332" cy="845600"/>
          </a:xfrm>
        </p:spPr>
        <p:txBody>
          <a:bodyPr/>
          <a:lstStyle/>
          <a:p>
            <a:pPr algn="ctr"/>
            <a:r>
              <a:rPr lang="en-US" sz="3600" dirty="0"/>
              <a:t>Action Plan – Annual Planning</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3353" y="93863"/>
            <a:ext cx="1414897" cy="1414897"/>
          </a:xfrm>
          <a:prstGeom prst="rect">
            <a:avLst/>
          </a:prstGeom>
        </p:spPr>
      </p:pic>
      <p:pic>
        <p:nvPicPr>
          <p:cNvPr id="6" name="Picture 5">
            <a:extLst>
              <a:ext uri="{FF2B5EF4-FFF2-40B4-BE49-F238E27FC236}">
                <a16:creationId xmlns:a16="http://schemas.microsoft.com/office/drawing/2014/main" id="{19706C00-4F69-B61E-0CB5-C3855A0BA507}"/>
              </a:ext>
            </a:extLst>
          </p:cNvPr>
          <p:cNvPicPr>
            <a:picLocks noChangeAspect="1"/>
          </p:cNvPicPr>
          <p:nvPr/>
        </p:nvPicPr>
        <p:blipFill>
          <a:blip r:embed="rId5"/>
          <a:srcRect/>
          <a:stretch/>
        </p:blipFill>
        <p:spPr>
          <a:xfrm>
            <a:off x="898451" y="1729086"/>
            <a:ext cx="9521935" cy="3971602"/>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842377" y="2385059"/>
            <a:ext cx="376699" cy="1731407"/>
          </a:xfrm>
          <a:prstGeom prst="leftBrace">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683A1E2-8A69-44FE-D6E6-6BB303F27F26}"/>
              </a:ext>
            </a:extLst>
          </p:cNvPr>
          <p:cNvSpPr txBox="1"/>
          <p:nvPr/>
        </p:nvSpPr>
        <p:spPr>
          <a:xfrm>
            <a:off x="87891" y="2917682"/>
            <a:ext cx="813108" cy="646331"/>
          </a:xfrm>
          <a:prstGeom prst="rect">
            <a:avLst/>
          </a:prstGeom>
          <a:noFill/>
        </p:spPr>
        <p:txBody>
          <a:bodyPr wrap="none" rtlCol="0">
            <a:spAutoFit/>
          </a:bodyPr>
          <a:lstStyle/>
          <a:p>
            <a:r>
              <a:rPr lang="en-US" dirty="0">
                <a:solidFill>
                  <a:srgbClr val="FFFF00"/>
                </a:solidFill>
              </a:rPr>
              <a:t>Team </a:t>
            </a:r>
          </a:p>
          <a:p>
            <a:r>
              <a:rPr lang="en-US" dirty="0">
                <a:solidFill>
                  <a:srgbClr val="FFFF00"/>
                </a:solidFill>
              </a:rPr>
              <a:t>Info</a:t>
            </a:r>
          </a:p>
        </p:txBody>
      </p:sp>
      <p:sp>
        <p:nvSpPr>
          <p:cNvPr id="5" name="TextBox 4">
            <a:extLst>
              <a:ext uri="{FF2B5EF4-FFF2-40B4-BE49-F238E27FC236}">
                <a16:creationId xmlns:a16="http://schemas.microsoft.com/office/drawing/2014/main" id="{FDC96BF4-7C69-BB0F-1136-95E741F1F7CD}"/>
              </a:ext>
            </a:extLst>
          </p:cNvPr>
          <p:cNvSpPr txBox="1"/>
          <p:nvPr/>
        </p:nvSpPr>
        <p:spPr>
          <a:xfrm>
            <a:off x="4662661" y="5929592"/>
            <a:ext cx="1787669" cy="369332"/>
          </a:xfrm>
          <a:prstGeom prst="rect">
            <a:avLst/>
          </a:prstGeom>
          <a:noFill/>
        </p:spPr>
        <p:txBody>
          <a:bodyPr wrap="none" rtlCol="0">
            <a:spAutoFit/>
          </a:bodyPr>
          <a:lstStyle/>
          <a:p>
            <a:r>
              <a:rPr lang="en-US" dirty="0">
                <a:solidFill>
                  <a:schemeClr val="bg1"/>
                </a:solidFill>
              </a:rPr>
              <a:t>Communication</a:t>
            </a:r>
          </a:p>
        </p:txBody>
      </p:sp>
      <p:sp>
        <p:nvSpPr>
          <p:cNvPr id="8" name="TextBox 7">
            <a:extLst>
              <a:ext uri="{FF2B5EF4-FFF2-40B4-BE49-F238E27FC236}">
                <a16:creationId xmlns:a16="http://schemas.microsoft.com/office/drawing/2014/main" id="{2CA10AAE-3F6B-F421-DA1C-B868E9D69A82}"/>
              </a:ext>
            </a:extLst>
          </p:cNvPr>
          <p:cNvSpPr txBox="1"/>
          <p:nvPr/>
        </p:nvSpPr>
        <p:spPr>
          <a:xfrm>
            <a:off x="10519129" y="1904999"/>
            <a:ext cx="1253490" cy="646331"/>
          </a:xfrm>
          <a:prstGeom prst="rect">
            <a:avLst/>
          </a:prstGeom>
          <a:noFill/>
        </p:spPr>
        <p:txBody>
          <a:bodyPr wrap="square" rtlCol="0">
            <a:spAutoFit/>
          </a:bodyPr>
          <a:lstStyle/>
          <a:p>
            <a:r>
              <a:rPr lang="en-US" dirty="0">
                <a:solidFill>
                  <a:schemeClr val="bg1"/>
                </a:solidFill>
              </a:rPr>
              <a:t>Evaluation Measures</a:t>
            </a:r>
          </a:p>
        </p:txBody>
      </p:sp>
      <p:sp>
        <p:nvSpPr>
          <p:cNvPr id="9" name="TextBox 8">
            <a:extLst>
              <a:ext uri="{FF2B5EF4-FFF2-40B4-BE49-F238E27FC236}">
                <a16:creationId xmlns:a16="http://schemas.microsoft.com/office/drawing/2014/main" id="{A3F8BFB5-1E9C-612B-8016-C465E79C400C}"/>
              </a:ext>
            </a:extLst>
          </p:cNvPr>
          <p:cNvSpPr txBox="1"/>
          <p:nvPr/>
        </p:nvSpPr>
        <p:spPr>
          <a:xfrm>
            <a:off x="1698220" y="5744206"/>
            <a:ext cx="2142260" cy="646331"/>
          </a:xfrm>
          <a:prstGeom prst="rect">
            <a:avLst/>
          </a:prstGeom>
          <a:noFill/>
        </p:spPr>
        <p:txBody>
          <a:bodyPr wrap="square" rtlCol="0">
            <a:spAutoFit/>
          </a:bodyPr>
          <a:lstStyle/>
          <a:p>
            <a:r>
              <a:rPr lang="en-US" dirty="0">
                <a:solidFill>
                  <a:schemeClr val="bg1"/>
                </a:solidFill>
              </a:rPr>
              <a:t>Teaching Expectations Plan</a:t>
            </a:r>
          </a:p>
        </p:txBody>
      </p:sp>
      <p:sp>
        <p:nvSpPr>
          <p:cNvPr id="10" name="TextBox 9">
            <a:extLst>
              <a:ext uri="{FF2B5EF4-FFF2-40B4-BE49-F238E27FC236}">
                <a16:creationId xmlns:a16="http://schemas.microsoft.com/office/drawing/2014/main" id="{4A5804AB-FF45-2242-B496-C928C92E3919}"/>
              </a:ext>
            </a:extLst>
          </p:cNvPr>
          <p:cNvSpPr txBox="1"/>
          <p:nvPr/>
        </p:nvSpPr>
        <p:spPr>
          <a:xfrm>
            <a:off x="10476460" y="3370320"/>
            <a:ext cx="1569660" cy="369332"/>
          </a:xfrm>
          <a:prstGeom prst="rect">
            <a:avLst/>
          </a:prstGeom>
          <a:noFill/>
        </p:spPr>
        <p:txBody>
          <a:bodyPr wrap="none" rtlCol="0">
            <a:spAutoFit/>
          </a:bodyPr>
          <a:lstStyle/>
          <a:p>
            <a:r>
              <a:rPr lang="en-US" dirty="0">
                <a:solidFill>
                  <a:srgbClr val="FFFF00"/>
                </a:solidFill>
              </a:rPr>
              <a:t>Annual Goals</a:t>
            </a:r>
          </a:p>
        </p:txBody>
      </p:sp>
      <p:sp>
        <p:nvSpPr>
          <p:cNvPr id="13" name="TextBox 12">
            <a:extLst>
              <a:ext uri="{FF2B5EF4-FFF2-40B4-BE49-F238E27FC236}">
                <a16:creationId xmlns:a16="http://schemas.microsoft.com/office/drawing/2014/main" id="{C14534A2-BBED-7A06-719B-8FD9C75310E9}"/>
              </a:ext>
            </a:extLst>
          </p:cNvPr>
          <p:cNvSpPr txBox="1"/>
          <p:nvPr/>
        </p:nvSpPr>
        <p:spPr>
          <a:xfrm>
            <a:off x="4368039" y="1333387"/>
            <a:ext cx="2582758" cy="369332"/>
          </a:xfrm>
          <a:prstGeom prst="rect">
            <a:avLst/>
          </a:prstGeom>
          <a:noFill/>
        </p:spPr>
        <p:txBody>
          <a:bodyPr wrap="none" rtlCol="0">
            <a:spAutoFit/>
          </a:bodyPr>
          <a:lstStyle/>
          <a:p>
            <a:r>
              <a:rPr lang="en-US" dirty="0">
                <a:solidFill>
                  <a:schemeClr val="bg1"/>
                </a:solidFill>
              </a:rPr>
              <a:t>Acknowledgment Plans</a:t>
            </a:r>
          </a:p>
        </p:txBody>
      </p:sp>
      <p:sp>
        <p:nvSpPr>
          <p:cNvPr id="14" name="TextBox 13">
            <a:extLst>
              <a:ext uri="{FF2B5EF4-FFF2-40B4-BE49-F238E27FC236}">
                <a16:creationId xmlns:a16="http://schemas.microsoft.com/office/drawing/2014/main" id="{C86FE649-5AFE-B75F-FA33-4F4E4B168392}"/>
              </a:ext>
            </a:extLst>
          </p:cNvPr>
          <p:cNvSpPr txBox="1"/>
          <p:nvPr/>
        </p:nvSpPr>
        <p:spPr>
          <a:xfrm>
            <a:off x="7588267" y="5931062"/>
            <a:ext cx="2715230" cy="369332"/>
          </a:xfrm>
          <a:prstGeom prst="rect">
            <a:avLst/>
          </a:prstGeom>
          <a:noFill/>
        </p:spPr>
        <p:txBody>
          <a:bodyPr wrap="none" rtlCol="0">
            <a:spAutoFit/>
          </a:bodyPr>
          <a:lstStyle/>
          <a:p>
            <a:r>
              <a:rPr lang="en-US" dirty="0">
                <a:solidFill>
                  <a:schemeClr val="bg1"/>
                </a:solidFill>
              </a:rPr>
              <a:t>Tier 1 Student Follow Up</a:t>
            </a:r>
          </a:p>
        </p:txBody>
      </p:sp>
      <p:sp>
        <p:nvSpPr>
          <p:cNvPr id="11" name="Left Brace 10">
            <a:extLst>
              <a:ext uri="{FF2B5EF4-FFF2-40B4-BE49-F238E27FC236}">
                <a16:creationId xmlns:a16="http://schemas.microsoft.com/office/drawing/2014/main" id="{E6FE9BB2-EEFD-66F4-E87E-33BC5F80050D}"/>
              </a:ext>
            </a:extLst>
          </p:cNvPr>
          <p:cNvSpPr/>
          <p:nvPr/>
        </p:nvSpPr>
        <p:spPr>
          <a:xfrm rot="10800000">
            <a:off x="10002997" y="3042301"/>
            <a:ext cx="376699" cy="1136591"/>
          </a:xfrm>
          <a:prstGeom prst="leftBrace">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2591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99061" y="1251433"/>
            <a:ext cx="6896158" cy="4597263"/>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255" indent="-457200">
              <a:spcAft>
                <a:spcPts val="1800"/>
              </a:spcAft>
              <a:buClr>
                <a:schemeClr val="bg1"/>
              </a:buClr>
              <a:buSzPct val="100000"/>
              <a:buFont typeface="Wingdings" panose="05000000000000000000" pitchFamily="2" charset="2"/>
              <a:buChar char="v"/>
            </a:pPr>
            <a:r>
              <a:rPr lang="en-US" sz="2800" dirty="0"/>
              <a:t>Open &amp; Review </a:t>
            </a:r>
            <a:r>
              <a:rPr lang="en-US" sz="2800" dirty="0">
                <a:solidFill>
                  <a:srgbClr val="FFFF00"/>
                </a:solidFill>
              </a:rPr>
              <a:t>Advanced Action Plan in your Google drive</a:t>
            </a:r>
          </a:p>
          <a:p>
            <a:pPr marL="643255" indent="-457200">
              <a:spcAft>
                <a:spcPts val="1800"/>
              </a:spcAft>
              <a:buClr>
                <a:schemeClr val="bg1"/>
              </a:buClr>
              <a:buSzPct val="100000"/>
              <a:buFont typeface="Wingdings" panose="05000000000000000000" pitchFamily="2" charset="2"/>
              <a:buChar char="v"/>
            </a:pPr>
            <a:r>
              <a:rPr lang="en-US" sz="2800" dirty="0">
                <a:solidFill>
                  <a:schemeClr val="bg1"/>
                </a:solidFill>
              </a:rPr>
              <a:t>C</a:t>
            </a:r>
            <a:r>
              <a:rPr lang="en-US" sz="2800" dirty="0"/>
              <a:t>onsider what parts you can fill in and what you need to work on.  </a:t>
            </a:r>
            <a:r>
              <a:rPr lang="en-US" sz="2800" i="1" dirty="0"/>
              <a:t>(This can be completed later with your team)</a:t>
            </a:r>
          </a:p>
          <a:p>
            <a:pPr marL="643255" indent="-457200">
              <a:spcAft>
                <a:spcPts val="1800"/>
              </a:spcAft>
              <a:buClr>
                <a:schemeClr val="bg1"/>
              </a:buClr>
              <a:buSzPct val="100000"/>
              <a:buFont typeface="Wingdings" panose="05000000000000000000" pitchFamily="2" charset="2"/>
              <a:buChar char="v"/>
            </a:pPr>
            <a:r>
              <a:rPr lang="en-US" sz="2800" dirty="0"/>
              <a:t>Add ideas for your possible 24-25 goal</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DISCUSSION: Action Planning &amp; </a:t>
            </a:r>
            <a:r>
              <a:rPr lang="en-US" sz="3733" dirty="0">
                <a:solidFill>
                  <a:schemeClr val="bg1"/>
                </a:solidFill>
                <a:cs typeface="Calibri Light"/>
              </a:rPr>
              <a:t>Systems </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52149" y="574401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5 minutes</a:t>
            </a:r>
          </a:p>
          <a:p>
            <a:pPr marL="203195" indent="0" defTabSz="1219170">
              <a:lnSpc>
                <a:spcPct val="150000"/>
              </a:lnSpc>
              <a:buClr>
                <a:prstClr val="white"/>
              </a:buClr>
              <a:buNone/>
              <a:defRPr/>
            </a:pPr>
            <a:r>
              <a:rPr lang="en-US" sz="2133" kern="0" dirty="0">
                <a:solidFill>
                  <a:prstClr val="white"/>
                </a:solidFill>
              </a:rPr>
              <a:t>5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7173840" y="6010698"/>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465197" y="5915033"/>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 Jot</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Tree>
    <p:extLst>
      <p:ext uri="{BB962C8B-B14F-4D97-AF65-F5344CB8AC3E}">
        <p14:creationId xmlns:p14="http://schemas.microsoft.com/office/powerpoint/2010/main" val="9367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US" sz="4800" b="1" dirty="0">
                <a:latin typeface="Arial" panose="020B0604020202020204" pitchFamily="34" charset="0"/>
                <a:cs typeface="Arial" panose="020B0604020202020204" pitchFamily="34" charset="0"/>
              </a:rPr>
              <a:t>PBIS</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Resource Spotlight:</a:t>
            </a:r>
            <a:br>
              <a:rPr lang="en-US" sz="7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PBIS Assessment: Student Involvement</a:t>
            </a:r>
            <a:br>
              <a:rPr lang="en-US" sz="3200" b="1" dirty="0">
                <a:latin typeface="Arial" panose="020B0604020202020204" pitchFamily="34" charset="0"/>
                <a:cs typeface="Arial" panose="020B0604020202020204" pitchFamily="34" charset="0"/>
              </a:rPr>
            </a:br>
            <a:endParaRPr sz="3200" b="1" dirty="0">
              <a:latin typeface="Arial" panose="020B0604020202020204" pitchFamily="34" charset="0"/>
              <a:cs typeface="Arial" panose="020B0604020202020204" pitchFamily="34" charset="0"/>
            </a:endParaRPr>
          </a:p>
        </p:txBody>
      </p:sp>
      <p:sp>
        <p:nvSpPr>
          <p:cNvPr id="4" name="Google Shape;479;p38">
            <a:extLst>
              <a:ext uri="{FF2B5EF4-FFF2-40B4-BE49-F238E27FC236}">
                <a16:creationId xmlns:a16="http://schemas.microsoft.com/office/drawing/2014/main" id="{18F210EF-8EFF-7876-924B-92EF9FAA56B8}"/>
              </a:ext>
            </a:extLst>
          </p:cNvPr>
          <p:cNvSpPr/>
          <p:nvPr/>
        </p:nvSpPr>
        <p:spPr>
          <a:xfrm>
            <a:off x="711844" y="1188983"/>
            <a:ext cx="7476191" cy="5315725"/>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65761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A367EE-8D95-3831-D111-56EFC476F509}"/>
              </a:ext>
            </a:extLst>
          </p:cNvPr>
          <p:cNvSpPr>
            <a:spLocks noGrp="1"/>
          </p:cNvSpPr>
          <p:nvPr>
            <p:ph type="body" idx="1"/>
          </p:nvPr>
        </p:nvSpPr>
        <p:spPr>
          <a:xfrm>
            <a:off x="8779744" y="1201175"/>
            <a:ext cx="3211829" cy="4681869"/>
          </a:xfrm>
        </p:spPr>
        <p:txBody>
          <a:bodyPr/>
          <a:lstStyle/>
          <a:p>
            <a:pPr marL="169329" indent="0">
              <a:buNone/>
            </a:pPr>
            <a:r>
              <a:rPr lang="en-US" dirty="0"/>
              <a:t>In November we will review how to open Assessments and surveys in PBIS Apps.</a:t>
            </a:r>
            <a:br>
              <a:rPr lang="en-US" dirty="0"/>
            </a:br>
            <a:br>
              <a:rPr lang="en-US" dirty="0"/>
            </a:br>
            <a:r>
              <a:rPr lang="en-US" dirty="0">
                <a:solidFill>
                  <a:srgbClr val="FFFF00"/>
                </a:solidFill>
              </a:rPr>
              <a:t>Please download and complete form and send to: </a:t>
            </a:r>
            <a:r>
              <a:rPr lang="en-US" sz="1800" u="sng" dirty="0">
                <a:solidFill>
                  <a:srgbClr val="0000FF"/>
                </a:solidFill>
                <a:effectLst/>
                <a:latin typeface="Calibri" panose="020F0502020204030204" pitchFamily="34" charset="0"/>
                <a:ea typeface="Times New Roman" panose="02020603050405020304" pitchFamily="18" charset="0"/>
                <a:hlinkClick r:id="rId3"/>
              </a:rPr>
              <a:t>accounts@pbisassessment.org</a:t>
            </a:r>
            <a:r>
              <a:rPr lang="en-US" sz="1800" dirty="0">
                <a:effectLst/>
                <a:latin typeface="Calibri" panose="020F0502020204030204" pitchFamily="34" charset="0"/>
                <a:ea typeface="Times New Roman" panose="02020603050405020304" pitchFamily="18" charset="0"/>
              </a:rPr>
              <a:t> </a:t>
            </a:r>
          </a:p>
          <a:p>
            <a:pPr marL="169329" indent="0">
              <a:buNone/>
            </a:pPr>
            <a:endParaRPr lang="en-US" sz="1800" dirty="0">
              <a:latin typeface="Calibri" panose="020F0502020204030204" pitchFamily="34" charset="0"/>
            </a:endParaRPr>
          </a:p>
          <a:p>
            <a:pPr marL="169329" indent="0">
              <a:buNone/>
            </a:pPr>
            <a:r>
              <a:rPr lang="en-US" sz="1800" dirty="0">
                <a:solidFill>
                  <a:srgbClr val="FFFF00"/>
                </a:solidFill>
                <a:latin typeface="Calibri" panose="020F0502020204030204" pitchFamily="34" charset="0"/>
              </a:rPr>
              <a:t>“Hello, </a:t>
            </a:r>
            <a:br>
              <a:rPr lang="en-US" sz="1800" dirty="0">
                <a:solidFill>
                  <a:srgbClr val="FFFF00"/>
                </a:solidFill>
                <a:latin typeface="Calibri" panose="020F0502020204030204" pitchFamily="34" charset="0"/>
              </a:rPr>
            </a:br>
            <a:r>
              <a:rPr lang="en-US" sz="1800" dirty="0">
                <a:solidFill>
                  <a:srgbClr val="FFFF00"/>
                </a:solidFill>
                <a:latin typeface="Calibri" panose="020F0502020204030204" pitchFamily="34" charset="0"/>
              </a:rPr>
              <a:t>Please add me as a PBIS Assessment Coordinator.  See attached form. </a:t>
            </a:r>
          </a:p>
          <a:p>
            <a:pPr marL="169329" indent="0">
              <a:buNone/>
            </a:pPr>
            <a:r>
              <a:rPr lang="en-US" sz="1800" dirty="0">
                <a:solidFill>
                  <a:srgbClr val="FFFF00"/>
                </a:solidFill>
                <a:latin typeface="Calibri" panose="020F0502020204030204" pitchFamily="34" charset="0"/>
              </a:rPr>
              <a:t>Thank you,”</a:t>
            </a:r>
            <a:endParaRPr lang="en-US" dirty="0">
              <a:solidFill>
                <a:srgbClr val="FFFF00"/>
              </a:solidFill>
            </a:endParaRPr>
          </a:p>
        </p:txBody>
      </p:sp>
      <p:sp>
        <p:nvSpPr>
          <p:cNvPr id="3" name="Title 2">
            <a:extLst>
              <a:ext uri="{FF2B5EF4-FFF2-40B4-BE49-F238E27FC236}">
                <a16:creationId xmlns:a16="http://schemas.microsoft.com/office/drawing/2014/main" id="{15FA79AF-FF92-9A54-46DE-DCC9C6381D06}"/>
              </a:ext>
            </a:extLst>
          </p:cNvPr>
          <p:cNvSpPr>
            <a:spLocks noGrp="1"/>
          </p:cNvSpPr>
          <p:nvPr>
            <p:ph type="title"/>
          </p:nvPr>
        </p:nvSpPr>
        <p:spPr/>
        <p:txBody>
          <a:bodyPr/>
          <a:lstStyle/>
          <a:p>
            <a:r>
              <a:rPr lang="en-US" dirty="0"/>
              <a:t>PBIS Assessments Coordinator</a:t>
            </a:r>
          </a:p>
        </p:txBody>
      </p:sp>
      <p:pic>
        <p:nvPicPr>
          <p:cNvPr id="9" name="Picture 8">
            <a:extLst>
              <a:ext uri="{FF2B5EF4-FFF2-40B4-BE49-F238E27FC236}">
                <a16:creationId xmlns:a16="http://schemas.microsoft.com/office/drawing/2014/main" id="{B005EDBC-3E87-B177-7BA0-962816849E9D}"/>
              </a:ext>
            </a:extLst>
          </p:cNvPr>
          <p:cNvPicPr>
            <a:picLocks noChangeAspect="1"/>
          </p:cNvPicPr>
          <p:nvPr/>
        </p:nvPicPr>
        <p:blipFill>
          <a:blip r:embed="rId4"/>
          <a:stretch>
            <a:fillRect/>
          </a:stretch>
        </p:blipFill>
        <p:spPr>
          <a:xfrm>
            <a:off x="324250" y="1313063"/>
            <a:ext cx="8183467" cy="4918989"/>
          </a:xfrm>
          <a:prstGeom prst="rect">
            <a:avLst/>
          </a:prstGeom>
        </p:spPr>
      </p:pic>
    </p:spTree>
    <p:extLst>
      <p:ext uri="{BB962C8B-B14F-4D97-AF65-F5344CB8AC3E}">
        <p14:creationId xmlns:p14="http://schemas.microsoft.com/office/powerpoint/2010/main" val="178506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05A07E-448E-39F7-D7DD-EE17F88CE3F8}"/>
              </a:ext>
            </a:extLst>
          </p:cNvPr>
          <p:cNvSpPr>
            <a:spLocks noGrp="1"/>
          </p:cNvSpPr>
          <p:nvPr>
            <p:ph type="body" idx="1"/>
          </p:nvPr>
        </p:nvSpPr>
        <p:spPr>
          <a:xfrm>
            <a:off x="7302137" y="1218240"/>
            <a:ext cx="4362993" cy="4681869"/>
          </a:xfrm>
        </p:spPr>
        <p:txBody>
          <a:bodyPr/>
          <a:lstStyle/>
          <a:p>
            <a:pPr marL="169329" indent="0">
              <a:buNone/>
            </a:pPr>
            <a:r>
              <a:rPr lang="en-US" dirty="0">
                <a:solidFill>
                  <a:schemeClr val="bg1"/>
                </a:solidFill>
              </a:rPr>
              <a:t>“</a:t>
            </a:r>
            <a:r>
              <a:rPr lang="en-US" b="0" i="0" dirty="0">
                <a:solidFill>
                  <a:schemeClr val="bg1"/>
                </a:solidFill>
                <a:effectLst/>
                <a:latin typeface="PT Sans" panose="020B0503020203020204" pitchFamily="34" charset="0"/>
              </a:rPr>
              <a:t>By including student voices and perspectives in your decision-making process, they feel more empowered, more connected to their school, and start to think more critically about the systems around them. Even adults say working with young people had a positive effect on their own development and contributed to the overall effectiveness of their organizations.[4]”</a:t>
            </a:r>
            <a:endParaRPr lang="en-US" dirty="0">
              <a:solidFill>
                <a:schemeClr val="bg1"/>
              </a:solidFill>
            </a:endParaRPr>
          </a:p>
        </p:txBody>
      </p:sp>
      <p:sp>
        <p:nvSpPr>
          <p:cNvPr id="3" name="Title 2">
            <a:extLst>
              <a:ext uri="{FF2B5EF4-FFF2-40B4-BE49-F238E27FC236}">
                <a16:creationId xmlns:a16="http://schemas.microsoft.com/office/drawing/2014/main" id="{39C86768-B7F1-D1AD-6174-58A37C072396}"/>
              </a:ext>
            </a:extLst>
          </p:cNvPr>
          <p:cNvSpPr>
            <a:spLocks noGrp="1"/>
          </p:cNvSpPr>
          <p:nvPr>
            <p:ph type="title"/>
          </p:nvPr>
        </p:nvSpPr>
        <p:spPr/>
        <p:txBody>
          <a:bodyPr/>
          <a:lstStyle/>
          <a:p>
            <a:r>
              <a:rPr lang="en-US" dirty="0"/>
              <a:t>Partnering with Students</a:t>
            </a:r>
          </a:p>
        </p:txBody>
      </p:sp>
      <p:pic>
        <p:nvPicPr>
          <p:cNvPr id="5" name="Picture 4">
            <a:extLst>
              <a:ext uri="{FF2B5EF4-FFF2-40B4-BE49-F238E27FC236}">
                <a16:creationId xmlns:a16="http://schemas.microsoft.com/office/drawing/2014/main" id="{99CDACA4-9B9B-2BF2-D696-6446949AE049}"/>
              </a:ext>
            </a:extLst>
          </p:cNvPr>
          <p:cNvPicPr>
            <a:picLocks noChangeAspect="1"/>
          </p:cNvPicPr>
          <p:nvPr/>
        </p:nvPicPr>
        <p:blipFill>
          <a:blip r:embed="rId3"/>
          <a:stretch>
            <a:fillRect/>
          </a:stretch>
        </p:blipFill>
        <p:spPr>
          <a:xfrm>
            <a:off x="666105" y="1800256"/>
            <a:ext cx="5878388" cy="3517836"/>
          </a:xfrm>
          <a:prstGeom prst="rect">
            <a:avLst/>
          </a:prstGeom>
        </p:spPr>
      </p:pic>
    </p:spTree>
    <p:extLst>
      <p:ext uri="{BB962C8B-B14F-4D97-AF65-F5344CB8AC3E}">
        <p14:creationId xmlns:p14="http://schemas.microsoft.com/office/powerpoint/2010/main" val="400725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122629" y="958806"/>
            <a:ext cx="7621344" cy="4597263"/>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255" indent="-457200">
              <a:spcAft>
                <a:spcPts val="1800"/>
              </a:spcAft>
              <a:buClr>
                <a:schemeClr val="bg1"/>
              </a:buClr>
              <a:buSzPct val="100000"/>
              <a:buFont typeface="Wingdings" panose="05000000000000000000" pitchFamily="2" charset="2"/>
              <a:buChar char="v"/>
            </a:pPr>
            <a:r>
              <a:rPr lang="en-US" sz="2800" dirty="0">
                <a:solidFill>
                  <a:srgbClr val="FFFF00"/>
                </a:solidFill>
              </a:rPr>
              <a:t>Review both resources</a:t>
            </a:r>
          </a:p>
          <a:p>
            <a:pPr marL="643255" indent="-457200">
              <a:spcAft>
                <a:spcPts val="1800"/>
              </a:spcAft>
              <a:buClr>
                <a:schemeClr val="bg1"/>
              </a:buClr>
              <a:buSzPct val="100000"/>
              <a:buFont typeface="Wingdings" panose="05000000000000000000" pitchFamily="2" charset="2"/>
              <a:buChar char="v"/>
            </a:pPr>
            <a:r>
              <a:rPr lang="en-US" sz="2800" dirty="0">
                <a:solidFill>
                  <a:schemeClr val="bg1"/>
                </a:solidFill>
              </a:rPr>
              <a:t>Complete the PBIS Assessment form and send to </a:t>
            </a:r>
            <a:r>
              <a:rPr lang="en-US" sz="2800" u="sng" dirty="0">
                <a:solidFill>
                  <a:schemeClr val="accent6">
                    <a:lumMod val="60000"/>
                    <a:lumOff val="40000"/>
                  </a:schemeClr>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accounts@pbisassessment.org</a:t>
            </a:r>
            <a:r>
              <a:rPr lang="en-US" sz="2800" dirty="0">
                <a:solidFill>
                  <a:schemeClr val="accent6">
                    <a:lumMod val="60000"/>
                    <a:lumOff val="40000"/>
                  </a:schemeClr>
                </a:solidFill>
                <a:effectLst/>
                <a:latin typeface="Calibri" panose="020F0502020204030204" pitchFamily="34" charset="0"/>
                <a:ea typeface="Times New Roman" panose="02020603050405020304" pitchFamily="18" charset="0"/>
              </a:rPr>
              <a:t> </a:t>
            </a:r>
            <a:endParaRPr lang="en-US" sz="2800" i="1" dirty="0"/>
          </a:p>
          <a:p>
            <a:pPr marL="643255" indent="-457200">
              <a:spcAft>
                <a:spcPts val="1800"/>
              </a:spcAft>
              <a:buClr>
                <a:schemeClr val="bg1"/>
              </a:buClr>
              <a:buSzPct val="100000"/>
              <a:buFont typeface="Wingdings" panose="05000000000000000000" pitchFamily="2" charset="2"/>
              <a:buChar char="v"/>
            </a:pPr>
            <a:r>
              <a:rPr lang="en-US" sz="2800" dirty="0"/>
              <a:t>Read Student Partner article and consider how it might impact your work.  Share with Team</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Review</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52149" y="574401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4848652" y="5790833"/>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6825308" y="6009666"/>
            <a:ext cx="3503759"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Independent Review</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Tree>
    <p:extLst>
      <p:ext uri="{BB962C8B-B14F-4D97-AF65-F5344CB8AC3E}">
        <p14:creationId xmlns:p14="http://schemas.microsoft.com/office/powerpoint/2010/main" val="142426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6" name="Google Shape;326;p32" descr="Decorative"/>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descr="Self&#10; Self-monitor&#10;  Are you participating?&#10;  Engaged as a learner?&#10;  &#10; Stretch, break, stand as needed​&#10; &#10; If you have questions or comments:&#10;  unmute&#10;  use the chat box&#10;Others&#10; Mute when listening, unmute to talk​&#10; &#10; Work as a team:&#10;  Room for every voice&#10;  Reinforce participation&#10;Environment&#10; Have your computer charged and ready to go​&#10; &#10; Keep necessary materials at hand&#10;  action plan&#10;  relevant docs&#10;  water/snacks&#10;  &#10; Minimize distractions if possible​&#10;">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3861682659"/>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descr="magnifying glass&#10;"/>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1028700" y="1188984"/>
            <a:ext cx="6702136" cy="4027252"/>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2044768" y="2261503"/>
            <a:ext cx="4670000" cy="1882215"/>
          </a:xfrm>
          <a:prstGeom prst="rect">
            <a:avLst/>
          </a:prstGeom>
        </p:spPr>
        <p:txBody>
          <a:bodyPr spcFirstLastPara="1" wrap="square" lIns="121900" tIns="121900" rIns="121900" bIns="121900" anchor="ctr" anchorCtr="0">
            <a:noAutofit/>
          </a:bodyPr>
          <a:lstStyle/>
          <a:p>
            <a:r>
              <a:rPr lang="en-US" sz="7200" b="1" dirty="0"/>
              <a:t>Looking Ahead</a:t>
            </a:r>
            <a:endParaRPr sz="7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1127642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294028" y="298379"/>
            <a:ext cx="10273751" cy="840155"/>
          </a:xfrm>
        </p:spPr>
        <p:txBody>
          <a:bodyPr/>
          <a:lstStyle/>
          <a:p>
            <a:r>
              <a:rPr lang="en-US" b="1" dirty="0">
                <a:latin typeface="Arial" panose="020B0604020202020204" pitchFamily="34" charset="0"/>
                <a:cs typeface="Arial" panose="020B0604020202020204" pitchFamily="34" charset="0"/>
              </a:rPr>
              <a:t>NOVEMBER Team Training</a:t>
            </a:r>
          </a:p>
        </p:txBody>
      </p:sp>
      <p:sp>
        <p:nvSpPr>
          <p:cNvPr id="2" name="TextBox 1">
            <a:extLst>
              <a:ext uri="{FF2B5EF4-FFF2-40B4-BE49-F238E27FC236}">
                <a16:creationId xmlns:a16="http://schemas.microsoft.com/office/drawing/2014/main" id="{D70B76EC-CEE8-3A41-849F-4DBD50BE82CB}"/>
              </a:ext>
            </a:extLst>
          </p:cNvPr>
          <p:cNvSpPr txBox="1"/>
          <p:nvPr/>
        </p:nvSpPr>
        <p:spPr>
          <a:xfrm>
            <a:off x="294028" y="1089896"/>
            <a:ext cx="102737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AE18F"/>
                </a:solidFill>
                <a:effectLst/>
                <a:uLnTx/>
                <a:uFillTx/>
                <a:latin typeface="Arial"/>
                <a:ea typeface="+mn-ea"/>
                <a:cs typeface="+mn-cs"/>
              </a:rPr>
              <a:t>9A – November 7</a:t>
            </a:r>
            <a:r>
              <a:rPr kumimoji="0" lang="en-US" sz="2400" b="1" i="0" u="none" strike="noStrike" kern="1200" cap="none" spc="0" normalizeH="0" baseline="30000" noProof="0" dirty="0">
                <a:ln>
                  <a:noFill/>
                </a:ln>
                <a:solidFill>
                  <a:srgbClr val="BAE18F"/>
                </a:solidFill>
                <a:effectLst/>
                <a:uLnTx/>
                <a:uFillTx/>
                <a:latin typeface="Arial"/>
                <a:ea typeface="+mn-ea"/>
                <a:cs typeface="+mn-cs"/>
              </a:rPr>
              <a:t>th</a:t>
            </a:r>
            <a:r>
              <a:rPr kumimoji="0" lang="en-US" sz="2400" b="1" i="0" u="none" strike="noStrike" kern="1200" cap="none" spc="0" normalizeH="0" baseline="0" noProof="0" dirty="0">
                <a:ln>
                  <a:noFill/>
                </a:ln>
                <a:solidFill>
                  <a:srgbClr val="BAE18F"/>
                </a:solidFill>
                <a:effectLst/>
                <a:uLnTx/>
                <a:uFillTx/>
                <a:latin typeface="Arial"/>
                <a:ea typeface="+mn-ea"/>
                <a:cs typeface="+mn-cs"/>
              </a:rPr>
              <a:t> 8:30-3:30 - Waltham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BAE18F"/>
                </a:solidFill>
                <a:latin typeface="Arial"/>
              </a:rPr>
              <a:t>9B – November 19</a:t>
            </a:r>
            <a:r>
              <a:rPr lang="en-US" sz="2400" b="1" baseline="30000" dirty="0">
                <a:solidFill>
                  <a:srgbClr val="BAE18F"/>
                </a:solidFill>
                <a:latin typeface="Arial"/>
              </a:rPr>
              <a:t>th</a:t>
            </a:r>
            <a:r>
              <a:rPr lang="en-US" sz="2400" b="1" dirty="0">
                <a:solidFill>
                  <a:srgbClr val="BAE18F"/>
                </a:solidFill>
                <a:latin typeface="Arial"/>
              </a:rPr>
              <a:t> </a:t>
            </a:r>
            <a:r>
              <a:rPr kumimoji="0" lang="en-US" sz="2400" b="1" i="0" u="none" strike="noStrike" kern="1200" cap="none" spc="0" normalizeH="0" baseline="0" noProof="0" dirty="0">
                <a:ln>
                  <a:noFill/>
                </a:ln>
                <a:solidFill>
                  <a:srgbClr val="BAE18F"/>
                </a:solidFill>
                <a:effectLst/>
                <a:uLnTx/>
                <a:uFillTx/>
                <a:latin typeface="Arial"/>
                <a:ea typeface="+mn-ea"/>
                <a:cs typeface="+mn-cs"/>
              </a:rPr>
              <a:t>8:30-3:30</a:t>
            </a:r>
            <a:r>
              <a:rPr lang="en-US" sz="2400" b="1" dirty="0">
                <a:solidFill>
                  <a:srgbClr val="BAE18F"/>
                </a:solidFill>
                <a:latin typeface="Arial"/>
              </a:rPr>
              <a:t> - Worcester</a:t>
            </a:r>
            <a:endParaRPr kumimoji="0" lang="en-US" sz="2400" b="1" i="0" u="none" strike="noStrike" kern="1200" cap="none" spc="0" normalizeH="0" baseline="0" noProof="0" dirty="0">
              <a:ln>
                <a:noFill/>
              </a:ln>
              <a:solidFill>
                <a:srgbClr val="BAE18F"/>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48595CA0-E03E-8148-A160-F0A8FF35D9C3}"/>
              </a:ext>
            </a:extLst>
          </p:cNvPr>
          <p:cNvSpPr txBox="1">
            <a:spLocks/>
          </p:cNvSpPr>
          <p:nvPr/>
        </p:nvSpPr>
        <p:spPr>
          <a:xfrm>
            <a:off x="3289852" y="2872083"/>
            <a:ext cx="8361129" cy="3556834"/>
          </a:xfrm>
          <a:prstGeom prst="roundRect">
            <a:avLst/>
          </a:prstGeom>
          <a:no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186262" marR="0" lvl="0" indent="0" algn="l" defTabSz="914400" rtl="0" eaLnBrk="1" fontAlgn="auto" latinLnBrk="0" hangingPunct="1">
              <a:lnSpc>
                <a:spcPct val="100000"/>
              </a:lnSpc>
              <a:spcBef>
                <a:spcPts val="0"/>
              </a:spcBef>
              <a:spcAft>
                <a:spcPts val="0"/>
              </a:spcAft>
              <a:buClr>
                <a:prstClr val="white"/>
              </a:buClr>
              <a:buSzPts val="1200"/>
              <a:buFont typeface="Hind Vadodara"/>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BIG IDEAS</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kumimoji="0" lang="en-US" sz="28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Roundtable Sharing/Discussions</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lang="en-US" sz="2800" kern="0" dirty="0">
                <a:solidFill>
                  <a:prstClr val="white"/>
                </a:solidFill>
                <a:latin typeface="Arial" panose="020B0604020202020204" pitchFamily="34" charset="0"/>
                <a:cs typeface="Arial" panose="020B0604020202020204" pitchFamily="34" charset="0"/>
              </a:rPr>
              <a:t>Classroom: Goals, Data, Assessments, &amp; PD</a:t>
            </a:r>
          </a:p>
          <a:p>
            <a:pPr marL="643462" indent="-457200">
              <a:spcAft>
                <a:spcPts val="600"/>
              </a:spcAft>
              <a:buClr>
                <a:prstClr val="white"/>
              </a:buClr>
              <a:buSzPct val="100000"/>
              <a:buFont typeface="Arial" panose="020B0604020202020204" pitchFamily="34" charset="0"/>
              <a:buChar char="•"/>
              <a:defRPr/>
            </a:pPr>
            <a:r>
              <a:rPr lang="en-US" sz="2800" kern="0" dirty="0">
                <a:solidFill>
                  <a:prstClr val="white"/>
                </a:solidFill>
                <a:latin typeface="Arial" panose="020B0604020202020204" pitchFamily="34" charset="0"/>
                <a:cs typeface="Arial" panose="020B0604020202020204" pitchFamily="34" charset="0"/>
              </a:rPr>
              <a:t>PBIS Handbook Review</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endParaRPr kumimoji="0" lang="en-US"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endParaRPr>
          </a:p>
        </p:txBody>
      </p:sp>
      <p:pic>
        <p:nvPicPr>
          <p:cNvPr id="7" name="Graphic 6" descr="Meeting with solid fill">
            <a:extLst>
              <a:ext uri="{FF2B5EF4-FFF2-40B4-BE49-F238E27FC236}">
                <a16:creationId xmlns:a16="http://schemas.microsoft.com/office/drawing/2014/main" id="{2A31F542-CB9C-F149-8FF0-EDD2AEA7EC3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003" y="2465768"/>
            <a:ext cx="2205490" cy="2205490"/>
          </a:xfrm>
          <a:prstGeom prst="rect">
            <a:avLst/>
          </a:prstGeom>
        </p:spPr>
      </p:pic>
      <p:pic>
        <p:nvPicPr>
          <p:cNvPr id="6" name="Graphic 5" descr="Meeting with solid fill">
            <a:extLst>
              <a:ext uri="{FF2B5EF4-FFF2-40B4-BE49-F238E27FC236}">
                <a16:creationId xmlns:a16="http://schemas.microsoft.com/office/drawing/2014/main" id="{FE26F6E3-2498-3542-9C0B-CACD5F62C27A}"/>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362" y="3248127"/>
            <a:ext cx="2205490" cy="2205490"/>
          </a:xfrm>
          <a:prstGeom prst="rect">
            <a:avLst/>
          </a:prstGeom>
        </p:spPr>
      </p:pic>
      <p:pic>
        <p:nvPicPr>
          <p:cNvPr id="8" name="Graphic 7" descr="Meeting with solid fill">
            <a:extLst>
              <a:ext uri="{FF2B5EF4-FFF2-40B4-BE49-F238E27FC236}">
                <a16:creationId xmlns:a16="http://schemas.microsoft.com/office/drawing/2014/main" id="{DB7A5077-57DE-AA41-BA41-D8976D4DCF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003" y="3808718"/>
            <a:ext cx="2205490" cy="2205490"/>
          </a:xfrm>
          <a:prstGeom prst="ellipse">
            <a:avLst/>
          </a:prstGeom>
        </p:spPr>
      </p:pic>
    </p:spTree>
    <p:extLst>
      <p:ext uri="{BB962C8B-B14F-4D97-AF65-F5344CB8AC3E}">
        <p14:creationId xmlns:p14="http://schemas.microsoft.com/office/powerpoint/2010/main" val="4010800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667692-879A-331F-48DA-2A6AB069C69F}"/>
              </a:ext>
            </a:extLst>
          </p:cNvPr>
          <p:cNvSpPr>
            <a:spLocks noGrp="1"/>
          </p:cNvSpPr>
          <p:nvPr>
            <p:ph type="body" idx="1"/>
          </p:nvPr>
        </p:nvSpPr>
        <p:spPr/>
        <p:txBody>
          <a:bodyPr/>
          <a:lstStyle/>
          <a:p>
            <a:pPr marL="203195" indent="0">
              <a:buNone/>
            </a:pPr>
            <a:r>
              <a:rPr lang="en-US" sz="2800" b="1" dirty="0"/>
              <a:t>Why are we doing this?</a:t>
            </a:r>
          </a:p>
          <a:p>
            <a:pPr>
              <a:spcAft>
                <a:spcPts val="1200"/>
              </a:spcAft>
              <a:buClr>
                <a:schemeClr val="bg1"/>
              </a:buClr>
              <a:buSzPct val="100000"/>
              <a:buFont typeface="Arial" panose="020B0604020202020204" pitchFamily="34" charset="0"/>
              <a:buChar char="•"/>
            </a:pPr>
            <a:endParaRPr lang="en-US" dirty="0"/>
          </a:p>
          <a:p>
            <a:pPr>
              <a:spcAft>
                <a:spcPts val="1200"/>
              </a:spcAft>
              <a:buClr>
                <a:schemeClr val="bg1"/>
              </a:buClr>
              <a:buSzPct val="100000"/>
              <a:buFont typeface="Arial" panose="020B0604020202020204" pitchFamily="34" charset="0"/>
              <a:buChar char="•"/>
            </a:pPr>
            <a:r>
              <a:rPr lang="en-US" sz="2400" dirty="0"/>
              <a:t>Schools report that the time spent sharing and learning from other cohort schools is incredibly valuable.</a:t>
            </a:r>
          </a:p>
          <a:p>
            <a:pPr>
              <a:spcAft>
                <a:spcPts val="1200"/>
              </a:spcAft>
              <a:buClr>
                <a:schemeClr val="bg1"/>
              </a:buClr>
              <a:buSzPct val="100000"/>
              <a:buFont typeface="Arial" panose="020B0604020202020204" pitchFamily="34" charset="0"/>
              <a:buChar char="•"/>
            </a:pPr>
            <a:r>
              <a:rPr lang="en-US" sz="2400" dirty="0"/>
              <a:t>It becomes a concrete example for problem solving to share with your School Committee/Superintendent.</a:t>
            </a:r>
          </a:p>
          <a:p>
            <a:pPr>
              <a:spcAft>
                <a:spcPts val="1200"/>
              </a:spcAft>
              <a:buClr>
                <a:schemeClr val="bg1"/>
              </a:buClr>
              <a:buSzPct val="100000"/>
              <a:buFont typeface="Arial" panose="020B0604020202020204" pitchFamily="34" charset="0"/>
              <a:buChar char="•"/>
            </a:pPr>
            <a:r>
              <a:rPr lang="en-US" sz="2400" dirty="0"/>
              <a:t>It helps with School Staff Buy In (families and community too) by showing how PBIS uses data to implement change within the school. </a:t>
            </a:r>
          </a:p>
          <a:p>
            <a:pPr>
              <a:spcAft>
                <a:spcPts val="1200"/>
              </a:spcAft>
              <a:buClr>
                <a:schemeClr val="bg1"/>
              </a:buClr>
              <a:buSzPct val="100000"/>
              <a:buFont typeface="Arial" panose="020B0604020202020204" pitchFamily="34" charset="0"/>
              <a:buChar char="•"/>
            </a:pPr>
            <a:r>
              <a:rPr lang="en-US" sz="2400" dirty="0"/>
              <a:t>Excellent example to use when applying for funding/grants.</a:t>
            </a:r>
          </a:p>
          <a:p>
            <a:pPr>
              <a:spcAft>
                <a:spcPts val="1200"/>
              </a:spcAft>
              <a:buClr>
                <a:schemeClr val="bg1"/>
              </a:buClr>
              <a:buSzPct val="100000"/>
              <a:buFont typeface="Arial" panose="020B0604020202020204" pitchFamily="34" charset="0"/>
              <a:buChar char="•"/>
            </a:pPr>
            <a:r>
              <a:rPr lang="en-US" sz="2400" dirty="0"/>
              <a:t>Creates a model you can use to chronical your PBIS school improvements and include in your end of year evaluation report.</a:t>
            </a:r>
          </a:p>
          <a:p>
            <a:endParaRPr lang="en-US" dirty="0"/>
          </a:p>
        </p:txBody>
      </p:sp>
      <p:sp>
        <p:nvSpPr>
          <p:cNvPr id="3" name="Title 2">
            <a:extLst>
              <a:ext uri="{FF2B5EF4-FFF2-40B4-BE49-F238E27FC236}">
                <a16:creationId xmlns:a16="http://schemas.microsoft.com/office/drawing/2014/main" id="{E85D4885-5015-3F4F-5B40-7D385A93D72D}"/>
              </a:ext>
            </a:extLst>
          </p:cNvPr>
          <p:cNvSpPr>
            <a:spLocks noGrp="1"/>
          </p:cNvSpPr>
          <p:nvPr>
            <p:ph type="title"/>
          </p:nvPr>
        </p:nvSpPr>
        <p:spPr>
          <a:xfrm>
            <a:off x="813349" y="467463"/>
            <a:ext cx="9689432" cy="845600"/>
          </a:xfrm>
        </p:spPr>
        <p:txBody>
          <a:bodyPr/>
          <a:lstStyle/>
          <a:p>
            <a:r>
              <a:rPr lang="en-US" dirty="0"/>
              <a:t>Logic Model Roundtable Discussions </a:t>
            </a:r>
          </a:p>
        </p:txBody>
      </p:sp>
    </p:spTree>
    <p:extLst>
      <p:ext uri="{BB962C8B-B14F-4D97-AF65-F5344CB8AC3E}">
        <p14:creationId xmlns:p14="http://schemas.microsoft.com/office/powerpoint/2010/main" val="357145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3600" dirty="0">
                <a:solidFill>
                  <a:schemeClr val="bg1"/>
                </a:solidFill>
                <a:cs typeface="Calibri Light"/>
              </a:rPr>
              <a:t>ROUNDTABLE DISCUSSIONS</a:t>
            </a:r>
            <a:endParaRPr lang="en-US" sz="3600" dirty="0">
              <a:solidFill>
                <a:schemeClr val="bg1"/>
              </a:solidFill>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body" idx="4294967295"/>
          </p:nvPr>
        </p:nvSpPr>
        <p:spPr>
          <a:xfrm>
            <a:off x="648627" y="1313063"/>
            <a:ext cx="5061489" cy="34222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451" indent="-457189">
              <a:spcBef>
                <a:spcPts val="533"/>
              </a:spcBef>
              <a:buClr>
                <a:schemeClr val="bg1"/>
              </a:buClr>
              <a:buSzPct val="100000"/>
            </a:pPr>
            <a:r>
              <a:rPr lang="en-US" sz="2400" b="1" dirty="0">
                <a:solidFill>
                  <a:srgbClr val="FFFF00"/>
                </a:solidFill>
                <a:cs typeface="Calibri" panose="020F0502020204030204"/>
              </a:rPr>
              <a:t>Purpose: </a:t>
            </a:r>
            <a:r>
              <a:rPr lang="en-US" sz="2400" dirty="0">
                <a:solidFill>
                  <a:schemeClr val="bg1"/>
                </a:solidFill>
                <a:cs typeface="Calibri" panose="020F0502020204030204"/>
              </a:rPr>
              <a:t>present one example of how you have used Systems, Data, and Practices to achieve a specific outcome.</a:t>
            </a:r>
          </a:p>
          <a:p>
            <a:pPr marL="643451" indent="-457189">
              <a:spcBef>
                <a:spcPts val="533"/>
              </a:spcBef>
              <a:buClr>
                <a:schemeClr val="bg1"/>
              </a:buClr>
              <a:buSzPct val="100000"/>
            </a:pPr>
            <a:endParaRPr lang="en-US" sz="900" dirty="0">
              <a:solidFill>
                <a:schemeClr val="bg1"/>
              </a:solidFill>
              <a:cs typeface="Calibri" panose="020F0502020204030204"/>
            </a:endParaRPr>
          </a:p>
          <a:p>
            <a:pPr marL="643451" indent="-457189">
              <a:spcBef>
                <a:spcPts val="533"/>
              </a:spcBef>
              <a:buClr>
                <a:schemeClr val="bg1"/>
              </a:buClr>
              <a:buSzPct val="100000"/>
            </a:pPr>
            <a:r>
              <a:rPr lang="en-US" sz="2400" dirty="0">
                <a:solidFill>
                  <a:schemeClr val="bg1"/>
                </a:solidFill>
                <a:cs typeface="Calibri" panose="020F0502020204030204"/>
              </a:rPr>
              <a:t>Present to team members from other schools</a:t>
            </a:r>
          </a:p>
          <a:p>
            <a:pPr marL="643451" indent="-457189">
              <a:spcBef>
                <a:spcPts val="533"/>
              </a:spcBef>
              <a:buClr>
                <a:schemeClr val="bg1"/>
              </a:buClr>
              <a:buSzPct val="100000"/>
            </a:pPr>
            <a:endParaRPr lang="en-US" sz="900" dirty="0">
              <a:solidFill>
                <a:schemeClr val="bg1"/>
              </a:solidFill>
              <a:cs typeface="Calibri" panose="020F0502020204030204"/>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7734547" y="1326892"/>
            <a:ext cx="1919163" cy="1430747"/>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8346757" y="483140"/>
            <a:ext cx="1911121" cy="2281720"/>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11008376" y="608646"/>
            <a:ext cx="472193" cy="46915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135990" y="1112114"/>
            <a:ext cx="1469483" cy="1"/>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0" name="Google Shape;662;p43">
            <a:extLst>
              <a:ext uri="{FF2B5EF4-FFF2-40B4-BE49-F238E27FC236}">
                <a16:creationId xmlns:a16="http://schemas.microsoft.com/office/drawing/2014/main" id="{C1DA5F5D-DA4E-4DFE-9249-ACAA9C7213CB}"/>
              </a:ext>
            </a:extLst>
          </p:cNvPr>
          <p:cNvSpPr/>
          <p:nvPr/>
        </p:nvSpPr>
        <p:spPr>
          <a:xfrm>
            <a:off x="10652880" y="287492"/>
            <a:ext cx="1158240" cy="115824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10828882" y="519101"/>
            <a:ext cx="806237" cy="674497"/>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7" name="Rectangle: Rounded Corners 6">
            <a:extLst>
              <a:ext uri="{FF2B5EF4-FFF2-40B4-BE49-F238E27FC236}">
                <a16:creationId xmlns:a16="http://schemas.microsoft.com/office/drawing/2014/main" id="{2788AC01-A22A-4D98-8A85-31866539726A}"/>
              </a:ext>
            </a:extLst>
          </p:cNvPr>
          <p:cNvSpPr/>
          <p:nvPr/>
        </p:nvSpPr>
        <p:spPr>
          <a:xfrm>
            <a:off x="5930781" y="3292149"/>
            <a:ext cx="5785503" cy="3138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50" b="0" i="0" u="none" strike="noStrike" kern="0" cap="none" spc="0" normalizeH="0" baseline="0" noProof="0" dirty="0">
                <a:ln>
                  <a:noFill/>
                </a:ln>
                <a:solidFill>
                  <a:srgbClr val="FFFFFF"/>
                </a:solidFill>
                <a:effectLst/>
                <a:uLnTx/>
                <a:uFillTx/>
                <a:latin typeface="Poppins"/>
                <a:ea typeface="+mn-ea"/>
                <a:cs typeface="Poppins"/>
                <a:sym typeface="Arial"/>
              </a:rPr>
              <a:t>Outline your school’s example using the  logic model template (outcomes, systems, data, practices).</a:t>
            </a:r>
            <a:endParaRPr kumimoji="0" lang="en-US" sz="1850" b="0" i="0" u="none" strike="noStrike" kern="0" cap="none" spc="0" normalizeH="0" baseline="0" noProof="0" dirty="0">
              <a:ln>
                <a:noFill/>
              </a:ln>
              <a:solidFill>
                <a:srgbClr val="FFFFFF"/>
              </a:solidFill>
              <a:effectLst/>
              <a:uLnTx/>
              <a:uFillTx/>
              <a:latin typeface="Poppins"/>
              <a:ea typeface="+mn-ea"/>
              <a:cs typeface="Poppins"/>
            </a:endParaRPr>
          </a:p>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50" b="0" i="0" u="none" strike="noStrike" kern="0" cap="none" spc="0" normalizeH="0" baseline="0" noProof="0" dirty="0">
              <a:ln>
                <a:noFill/>
              </a:ln>
              <a:solidFill>
                <a:srgbClr val="FFFFFF"/>
              </a:solidFill>
              <a:effectLst/>
              <a:uLnTx/>
              <a:uFillTx/>
              <a:latin typeface="Poppins" panose="020B0604020202020204" charset="0"/>
              <a:ea typeface="+mn-ea"/>
              <a:cs typeface="Poppins" panose="020B0604020202020204" charset="0"/>
            </a:endParaRPr>
          </a:p>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50" b="0" i="0" u="none" strike="noStrike" kern="0" cap="none" spc="0" normalizeH="0" baseline="0" noProof="0" dirty="0">
                <a:ln>
                  <a:noFill/>
                </a:ln>
                <a:solidFill>
                  <a:srgbClr val="FFFFFF"/>
                </a:solidFill>
                <a:effectLst/>
                <a:uLnTx/>
                <a:uFillTx/>
                <a:latin typeface="Poppins"/>
                <a:ea typeface="+mn-ea"/>
                <a:cs typeface="Poppins"/>
                <a:sym typeface="Arial"/>
              </a:rPr>
              <a:t>Be prepared to share and take notes.</a:t>
            </a:r>
            <a:endParaRPr kumimoji="0" lang="en-US" sz="1850" b="0" i="0" u="none" strike="noStrike" kern="0" cap="none" spc="0" normalizeH="0" baseline="0" noProof="0" dirty="0">
              <a:ln>
                <a:noFill/>
              </a:ln>
              <a:solidFill>
                <a:srgbClr val="FFFFFF"/>
              </a:solidFill>
              <a:effectLst/>
              <a:uLnTx/>
              <a:uFillTx/>
              <a:latin typeface="Poppins"/>
              <a:ea typeface="+mn-ea"/>
              <a:cs typeface="Poppins"/>
            </a:endParaRPr>
          </a:p>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50" b="0" i="0" u="none" strike="noStrike" kern="0" cap="none" spc="0" normalizeH="0" baseline="0" noProof="0" dirty="0">
              <a:ln>
                <a:noFill/>
              </a:ln>
              <a:solidFill>
                <a:srgbClr val="FFFFFF"/>
              </a:solidFill>
              <a:effectLst/>
              <a:uLnTx/>
              <a:uFillTx/>
              <a:latin typeface="Poppins" panose="020B0604020202020204" charset="0"/>
              <a:ea typeface="+mn-ea"/>
              <a:cs typeface="Poppins" panose="020B0604020202020204" charset="0"/>
            </a:endParaRPr>
          </a:p>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50" b="0" i="0" u="none" strike="noStrike" kern="0" cap="none" spc="0" normalizeH="0" baseline="0" noProof="0" dirty="0">
                <a:ln>
                  <a:noFill/>
                </a:ln>
                <a:solidFill>
                  <a:srgbClr val="FFFFFF"/>
                </a:solidFill>
                <a:effectLst/>
                <a:uLnTx/>
                <a:uFillTx/>
                <a:latin typeface="Poppins"/>
                <a:ea typeface="+mn-ea"/>
                <a:cs typeface="Poppins"/>
                <a:sym typeface="Arial"/>
              </a:rPr>
              <a:t>Take new ideas back to your team for action planning!</a:t>
            </a:r>
            <a:endParaRPr kumimoji="0" lang="en-US" sz="1850" b="0" i="0" u="none" strike="noStrike" kern="0" cap="none" spc="0" normalizeH="0" baseline="0" noProof="0" dirty="0">
              <a:ln>
                <a:noFill/>
              </a:ln>
              <a:solidFill>
                <a:srgbClr val="FFFFFF"/>
              </a:solidFill>
              <a:effectLst/>
              <a:uLnTx/>
              <a:uFillTx/>
              <a:latin typeface="Poppins"/>
              <a:ea typeface="+mn-ea"/>
              <a:cs typeface="Poppins"/>
            </a:endParaRPr>
          </a:p>
        </p:txBody>
      </p:sp>
    </p:spTree>
    <p:extLst>
      <p:ext uri="{BB962C8B-B14F-4D97-AF65-F5344CB8AC3E}">
        <p14:creationId xmlns:p14="http://schemas.microsoft.com/office/powerpoint/2010/main" val="784979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25336" y="3377701"/>
            <a:ext cx="3609433" cy="3258667"/>
          </a:xfrm>
          <a:prstGeom prst="rect">
            <a:avLst/>
          </a:prstGeom>
          <a:noFill/>
          <a:ln>
            <a:noFill/>
          </a:ln>
        </p:spPr>
      </p:pic>
      <p:pic>
        <p:nvPicPr>
          <p:cNvPr id="164" name="Google Shape;164;p27"/>
          <p:cNvPicPr preferRelativeResize="0"/>
          <p:nvPr/>
        </p:nvPicPr>
        <p:blipFill rotWithShape="1">
          <a:blip r:embed="rId4" cstate="email">
            <a:alphaModFix/>
            <a:extLst>
              <a:ext uri="{28A0092B-C50C-407E-A947-70E740481C1C}">
                <a14:useLocalDpi xmlns:a14="http://schemas.microsoft.com/office/drawing/2010/main"/>
              </a:ext>
            </a:extLst>
          </a:blip>
          <a:srcRect r="5678" b="-1884"/>
          <a:stretch/>
        </p:blipFill>
        <p:spPr>
          <a:xfrm rot="3446570">
            <a:off x="1023975" y="434009"/>
            <a:ext cx="3164032" cy="3388264"/>
          </a:xfrm>
          <a:prstGeom prst="rect">
            <a:avLst/>
          </a:prstGeom>
          <a:noFill/>
          <a:ln>
            <a:noFill/>
          </a:ln>
        </p:spPr>
      </p:pic>
      <p:sp>
        <p:nvSpPr>
          <p:cNvPr id="165" name="Google Shape;165;p27"/>
          <p:cNvSpPr txBox="1"/>
          <p:nvPr/>
        </p:nvSpPr>
        <p:spPr>
          <a:xfrm>
            <a:off x="4325564" y="4351097"/>
            <a:ext cx="3732005" cy="2365975"/>
          </a:xfrm>
          <a:prstGeom prst="rect">
            <a:avLst/>
          </a:prstGeom>
          <a:solidFill>
            <a:srgbClr val="FFFFFF">
              <a:alpha val="6145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Practices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Teachers utilize the following:</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Cool down space</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Redirection/proximity/planned ignoring</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Movement breaks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Mindfulness activities.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Only write up behaviors that fit a definition a Major</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6" name="Google Shape;166;p27"/>
          <p:cNvSpPr txBox="1"/>
          <p:nvPr/>
        </p:nvSpPr>
        <p:spPr>
          <a:xfrm>
            <a:off x="374435" y="765801"/>
            <a:ext cx="4128471" cy="2220635"/>
          </a:xfrm>
          <a:prstGeom prst="rect">
            <a:avLst/>
          </a:prstGeom>
          <a:solidFill>
            <a:srgbClr val="FFFFFF">
              <a:alpha val="5866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Systems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Clear definitions for problem behaviors both Major and Minor with examples.</a:t>
            </a: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Discipline Flow Chart updated to ensure all staff understand the strategies and process of behavioral management techniques before writing a referral.</a:t>
            </a: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Staff PD on how to write up a referral.   Staff reviewed sample discipline scenarios to determine if it is a Minor, Major or a simple correction with no write up.</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Discipline definitions and flowchart added to school handbook.</a:t>
            </a:r>
            <a:endParaRPr kumimoji="0" sz="1400" b="0" i="0" u="none" strike="noStrike" kern="0" cap="none" spc="0" normalizeH="0" baseline="0" noProof="0" dirty="0">
              <a:ln>
                <a:noFill/>
              </a:ln>
              <a:solidFill>
                <a:srgbClr val="0D0F41"/>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7" name="Google Shape;167;p27"/>
          <p:cNvSpPr/>
          <p:nvPr/>
        </p:nvSpPr>
        <p:spPr>
          <a:xfrm>
            <a:off x="1888433" y="4373233"/>
            <a:ext cx="584000" cy="410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8" name="Google Shape;168;p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9250718">
            <a:off x="7358935" y="835152"/>
            <a:ext cx="3536567" cy="3374233"/>
          </a:xfrm>
          <a:prstGeom prst="rect">
            <a:avLst/>
          </a:prstGeom>
          <a:noFill/>
          <a:ln>
            <a:noFill/>
          </a:ln>
        </p:spPr>
      </p:pic>
      <p:sp>
        <p:nvSpPr>
          <p:cNvPr id="169" name="Google Shape;169;p27"/>
          <p:cNvSpPr txBox="1"/>
          <p:nvPr/>
        </p:nvSpPr>
        <p:spPr>
          <a:xfrm>
            <a:off x="7550653" y="1607685"/>
            <a:ext cx="4266913" cy="1821316"/>
          </a:xfrm>
          <a:prstGeom prst="rect">
            <a:avLst/>
          </a:prstGeom>
          <a:solidFill>
            <a:srgbClr val="FFFFFF">
              <a:alpha val="6704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Data</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Team examines equity reports monthly in SWIS as well as the drill down tool to ensure discpline is not disproportionate amongst different groups of students.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Data is shared with staff during faculty meeting to determine next steps</a:t>
            </a:r>
          </a:p>
        </p:txBody>
      </p:sp>
      <p:sp>
        <p:nvSpPr>
          <p:cNvPr id="171" name="Google Shape;171;p27"/>
          <p:cNvSpPr txBox="1"/>
          <p:nvPr/>
        </p:nvSpPr>
        <p:spPr>
          <a:xfrm>
            <a:off x="3665033" y="86967"/>
            <a:ext cx="4584000" cy="13168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Outcome:</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D0F41"/>
                </a:solidFill>
                <a:effectLst/>
                <a:uLnTx/>
                <a:uFillTx/>
                <a:latin typeface="Cherry Cream Soda"/>
                <a:ea typeface="Cherry Cream Soda"/>
                <a:cs typeface="Cherry Cream Soda"/>
                <a:sym typeface="Cherry Cream Soda"/>
              </a:rPr>
              <a:t>Increase consistancy in our ODR system to ensure equicty across our students</a:t>
            </a:r>
            <a:endParaRPr kumimoji="0" sz="20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73" name="Google Shape;173;p27"/>
          <p:cNvSpPr txBox="1"/>
          <p:nvPr/>
        </p:nvSpPr>
        <p:spPr>
          <a:xfrm>
            <a:off x="273333" y="4224133"/>
            <a:ext cx="3329200" cy="25220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dirty="0">
                <a:ln>
                  <a:noFill/>
                </a:ln>
                <a:solidFill>
                  <a:srgbClr val="000000"/>
                </a:solidFill>
                <a:effectLst/>
                <a:uLnTx/>
                <a:uFillTx/>
                <a:latin typeface="Arial"/>
                <a:ea typeface="+mn-ea"/>
                <a:cs typeface="Arial"/>
                <a:sym typeface="Arial"/>
              </a:rPr>
              <a:t>Highlight:  Our ODR’s decreased signifantly once staff truly understood what should be a Major or Minor and after feeling comfortable with using the responding techniques that were practiced during PD</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4" name="Google Shape;174;p27"/>
          <p:cNvSpPr txBox="1"/>
          <p:nvPr/>
        </p:nvSpPr>
        <p:spPr>
          <a:xfrm>
            <a:off x="8696733" y="4137167"/>
            <a:ext cx="3329200" cy="26088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Lessons Learned:</a:t>
            </a:r>
          </a:p>
          <a:p>
            <a:pPr marL="228594" marR="0" lvl="0" indent="-228594"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Adults need lots of practice at writing referrals and keeping it unemotional.</a:t>
            </a:r>
          </a:p>
          <a:p>
            <a:pPr marL="228594" marR="0" lvl="0" indent="-228594"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Staff need lots of training and coaching on how to use behavior management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Google Shape;145;p26">
            <a:extLst>
              <a:ext uri="{FF2B5EF4-FFF2-40B4-BE49-F238E27FC236}">
                <a16:creationId xmlns:a16="http://schemas.microsoft.com/office/drawing/2014/main" id="{6DC7F1BF-F251-E65D-CABD-40EA24BA027F}"/>
              </a:ext>
            </a:extLst>
          </p:cNvPr>
          <p:cNvSpPr txBox="1"/>
          <p:nvPr/>
        </p:nvSpPr>
        <p:spPr>
          <a:xfrm>
            <a:off x="27925" y="97481"/>
            <a:ext cx="4396400" cy="504344"/>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Washington School Logic Model</a:t>
            </a:r>
            <a:endParaRPr kumimoji="0" sz="2300" b="0" i="0" u="none" strike="noStrike" kern="0" cap="none" spc="0" normalizeH="0" baseline="0" noProof="0" dirty="0">
              <a:ln>
                <a:noFill/>
              </a:ln>
              <a:solidFill>
                <a:schemeClr val="tx1">
                  <a:lumMod val="50000"/>
                  <a:lumOff val="50000"/>
                </a:schemeClr>
              </a:solidFill>
              <a:effectLst/>
              <a:uLnTx/>
              <a:uFillTx/>
              <a:latin typeface="Arial"/>
              <a:ea typeface="+mn-ea"/>
              <a:cs typeface="Arial"/>
              <a:sym typeface="Arial"/>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94377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p:nvPr/>
        </p:nvSpPr>
        <p:spPr>
          <a:xfrm>
            <a:off x="3773171" y="133387"/>
            <a:ext cx="6783200" cy="6696000"/>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7" name="Google Shape;137;p26"/>
          <p:cNvSpPr/>
          <p:nvPr/>
        </p:nvSpPr>
        <p:spPr>
          <a:xfrm>
            <a:off x="5390829" y="3179241"/>
            <a:ext cx="3547600" cy="3570000"/>
          </a:xfrm>
          <a:prstGeom prst="ellipse">
            <a:avLst/>
          </a:prstGeom>
          <a:solidFill>
            <a:srgbClr val="3366FF">
              <a:alpha val="24710"/>
            </a:srgbClr>
          </a:solidFill>
          <a:ln w="63500" cap="flat" cmpd="sng">
            <a:solidFill>
              <a:srgbClr val="3366FF"/>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8" name="Google Shape;138;p26"/>
          <p:cNvSpPr/>
          <p:nvPr/>
        </p:nvSpPr>
        <p:spPr>
          <a:xfrm>
            <a:off x="6601383" y="1159971"/>
            <a:ext cx="3734800" cy="3350800"/>
          </a:xfrm>
          <a:prstGeom prst="ellipse">
            <a:avLst/>
          </a:prstGeom>
          <a:solidFill>
            <a:srgbClr val="B2ECC4">
              <a:alpha val="24710"/>
            </a:srgbClr>
          </a:solidFill>
          <a:ln w="63500" cap="flat" cmpd="sng">
            <a:solidFill>
              <a:srgbClr val="B2ECC4"/>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9" name="Google Shape;139;p26"/>
          <p:cNvSpPr/>
          <p:nvPr/>
        </p:nvSpPr>
        <p:spPr>
          <a:xfrm>
            <a:off x="4000044" y="1056717"/>
            <a:ext cx="3547600" cy="3454400"/>
          </a:xfrm>
          <a:prstGeom prst="ellipse">
            <a:avLst/>
          </a:prstGeom>
          <a:solidFill>
            <a:srgbClr val="FF99CC">
              <a:alpha val="24710"/>
            </a:srgbClr>
          </a:solidFill>
          <a:ln w="63500" cap="flat" cmpd="sng">
            <a:solidFill>
              <a:srgbClr val="FF99CC"/>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40" name="Google Shape;140;p26"/>
          <p:cNvSpPr txBox="1"/>
          <p:nvPr/>
        </p:nvSpPr>
        <p:spPr>
          <a:xfrm rot="16200000">
            <a:off x="3737611" y="2504725"/>
            <a:ext cx="1148251" cy="399847"/>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srgbClr val="0D0F41"/>
                </a:solidFill>
                <a:effectLst/>
                <a:uLnTx/>
                <a:uFillTx/>
                <a:latin typeface="Calibri"/>
                <a:ea typeface="Calibri"/>
                <a:cs typeface="Calibri"/>
                <a:sym typeface="Calibri"/>
              </a:rPr>
              <a:t>SYSTEMS</a:t>
            </a:r>
            <a:endParaRPr kumimoji="0" sz="15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1" name="Google Shape;141;p26"/>
          <p:cNvSpPr txBox="1"/>
          <p:nvPr/>
        </p:nvSpPr>
        <p:spPr>
          <a:xfrm>
            <a:off x="6485804" y="6176836"/>
            <a:ext cx="1331200" cy="4004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PRACTICES</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26"/>
          <p:cNvSpPr txBox="1"/>
          <p:nvPr/>
        </p:nvSpPr>
        <p:spPr>
          <a:xfrm rot="2905500">
            <a:off x="9236978" y="1653997"/>
            <a:ext cx="975287" cy="40008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DATA</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143;p26"/>
          <p:cNvSpPr txBox="1"/>
          <p:nvPr/>
        </p:nvSpPr>
        <p:spPr>
          <a:xfrm>
            <a:off x="10190139" y="4786685"/>
            <a:ext cx="2023600" cy="6004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know we are doing what we say we are doing?  How do we know it is working?</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144;p26"/>
          <p:cNvSpPr txBox="1"/>
          <p:nvPr/>
        </p:nvSpPr>
        <p:spPr>
          <a:xfrm>
            <a:off x="6500265" y="189483"/>
            <a:ext cx="1302400" cy="7080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OUTCOME</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45" name="Google Shape;145;p26"/>
          <p:cNvSpPr txBox="1"/>
          <p:nvPr/>
        </p:nvSpPr>
        <p:spPr>
          <a:xfrm>
            <a:off x="27925" y="133421"/>
            <a:ext cx="4396400" cy="504344"/>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Lincoln School Logic Model</a:t>
            </a:r>
            <a:endParaRPr kumimoji="0" sz="2300" b="0" i="0" u="none" strike="noStrike" kern="0" cap="none" spc="0" normalizeH="0" baseline="0" noProof="0" dirty="0">
              <a:ln>
                <a:noFill/>
              </a:ln>
              <a:solidFill>
                <a:schemeClr val="tx1">
                  <a:lumMod val="50000"/>
                  <a:lumOff val="50000"/>
                </a:schemeClr>
              </a:solidFill>
              <a:effectLst/>
              <a:uLnTx/>
              <a:uFillTx/>
              <a:latin typeface="Arial"/>
              <a:ea typeface="+mn-ea"/>
              <a:cs typeface="Arial"/>
              <a:sym typeface="Arial"/>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p:txBody>
      </p:sp>
      <p:sp>
        <p:nvSpPr>
          <p:cNvPr id="146" name="Google Shape;146;p26"/>
          <p:cNvSpPr txBox="1"/>
          <p:nvPr/>
        </p:nvSpPr>
        <p:spPr>
          <a:xfrm>
            <a:off x="2664451" y="5818925"/>
            <a:ext cx="2118000" cy="4308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What are we doing? </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What do we want to be doing?</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147;p26"/>
          <p:cNvSpPr txBox="1"/>
          <p:nvPr/>
        </p:nvSpPr>
        <p:spPr>
          <a:xfrm>
            <a:off x="9645057" y="133387"/>
            <a:ext cx="2629200" cy="2616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sustain this?</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148;p26"/>
          <p:cNvSpPr txBox="1"/>
          <p:nvPr/>
        </p:nvSpPr>
        <p:spPr>
          <a:xfrm>
            <a:off x="1370777" y="2587559"/>
            <a:ext cx="2629200" cy="4308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support staff  to</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 implement this with fidelity?</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149" name="Google Shape;149;p26"/>
          <p:cNvCxnSpPr/>
          <p:nvPr/>
        </p:nvCxnSpPr>
        <p:spPr>
          <a:xfrm rot="10800000" flipH="1">
            <a:off x="2929861" y="2332759"/>
            <a:ext cx="1268400" cy="254800"/>
          </a:xfrm>
          <a:prstGeom prst="straightConnector1">
            <a:avLst/>
          </a:prstGeom>
          <a:noFill/>
          <a:ln w="19050" cap="flat" cmpd="sng">
            <a:solidFill>
              <a:schemeClr val="dk1"/>
            </a:solidFill>
            <a:prstDash val="solid"/>
            <a:miter lim="800000"/>
            <a:headEnd type="none" w="sm" len="sm"/>
            <a:tailEnd type="triangle" w="med" len="med"/>
          </a:ln>
        </p:spPr>
      </p:cxnSp>
      <p:cxnSp>
        <p:nvCxnSpPr>
          <p:cNvPr id="150" name="Google Shape;150;p26"/>
          <p:cNvCxnSpPr/>
          <p:nvPr/>
        </p:nvCxnSpPr>
        <p:spPr>
          <a:xfrm rot="10800000">
            <a:off x="10015423" y="2332951"/>
            <a:ext cx="1010000" cy="2511200"/>
          </a:xfrm>
          <a:prstGeom prst="straightConnector1">
            <a:avLst/>
          </a:prstGeom>
          <a:noFill/>
          <a:ln w="19050" cap="flat" cmpd="sng">
            <a:solidFill>
              <a:schemeClr val="dk1"/>
            </a:solidFill>
            <a:prstDash val="solid"/>
            <a:miter lim="800000"/>
            <a:headEnd type="none" w="sm" len="sm"/>
            <a:tailEnd type="triangle" w="med" len="med"/>
          </a:ln>
        </p:spPr>
      </p:cxnSp>
      <p:cxnSp>
        <p:nvCxnSpPr>
          <p:cNvPr id="151" name="Google Shape;151;p26"/>
          <p:cNvCxnSpPr/>
          <p:nvPr/>
        </p:nvCxnSpPr>
        <p:spPr>
          <a:xfrm flipH="1">
            <a:off x="7838047" y="264192"/>
            <a:ext cx="2330400" cy="130800"/>
          </a:xfrm>
          <a:prstGeom prst="straightConnector1">
            <a:avLst/>
          </a:prstGeom>
          <a:noFill/>
          <a:ln w="19050" cap="flat" cmpd="sng">
            <a:solidFill>
              <a:schemeClr val="dk1"/>
            </a:solidFill>
            <a:prstDash val="solid"/>
            <a:miter lim="800000"/>
            <a:headEnd type="none" w="sm" len="sm"/>
            <a:tailEnd type="triangle" w="med" len="med"/>
          </a:ln>
        </p:spPr>
      </p:cxnSp>
      <p:cxnSp>
        <p:nvCxnSpPr>
          <p:cNvPr id="152" name="Google Shape;152;p26"/>
          <p:cNvCxnSpPr/>
          <p:nvPr/>
        </p:nvCxnSpPr>
        <p:spPr>
          <a:xfrm>
            <a:off x="4424429" y="5974611"/>
            <a:ext cx="2142400" cy="438800"/>
          </a:xfrm>
          <a:prstGeom prst="straightConnector1">
            <a:avLst/>
          </a:prstGeom>
          <a:noFill/>
          <a:ln w="19050" cap="flat" cmpd="sng">
            <a:solidFill>
              <a:schemeClr val="dk1"/>
            </a:solidFill>
            <a:prstDash val="solid"/>
            <a:miter lim="800000"/>
            <a:headEnd type="none" w="sm" len="sm"/>
            <a:tailEnd type="triangle" w="med" len="med"/>
          </a:ln>
        </p:spPr>
      </p:cxnSp>
      <p:sp>
        <p:nvSpPr>
          <p:cNvPr id="153" name="Google Shape;153;p26"/>
          <p:cNvSpPr txBox="1"/>
          <p:nvPr/>
        </p:nvSpPr>
        <p:spPr>
          <a:xfrm>
            <a:off x="127351" y="3213075"/>
            <a:ext cx="2629200" cy="2963600"/>
          </a:xfrm>
          <a:prstGeom prst="rect">
            <a:avLst/>
          </a:prstGeom>
          <a:noFill/>
          <a:ln w="28575" cap="flat" cmpd="sng">
            <a:solidFill>
              <a:srgbClr val="000000"/>
            </a:solid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What is one highlight </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associated with this outcome?</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lang="en-US"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US" sz="1300" b="0" i="0" u="none" strike="noStrike" kern="0" cap="none" spc="0" normalizeH="0" baseline="0" noProof="0" dirty="0">
                <a:ln>
                  <a:noFill/>
                </a:ln>
                <a:solidFill>
                  <a:srgbClr val="0D0F41"/>
                </a:solidFill>
                <a:effectLst/>
                <a:uLnTx/>
                <a:uFillTx/>
                <a:latin typeface="Calibri"/>
                <a:ea typeface="Calibri"/>
                <a:cs typeface="Calibri"/>
                <a:sym typeface="Calibri"/>
              </a:rPr>
              <a:t>Office referrals and injuries at recess have decreased. Monitors are more engaged with students and spend less time talking to one another.</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What is one lesson learned?</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300" b="0" i="0" u="none" strike="noStrike" kern="0" cap="none" spc="0" normalizeH="0" baseline="0" noProof="0" dirty="0">
                <a:ln>
                  <a:noFill/>
                </a:ln>
                <a:solidFill>
                  <a:srgbClr val="002060"/>
                </a:solidFill>
                <a:effectLst/>
                <a:uLnTx/>
                <a:uFillTx/>
                <a:latin typeface="Calibri"/>
                <a:ea typeface="Calibri"/>
                <a:cs typeface="Calibri"/>
                <a:sym typeface="Calibri"/>
              </a:rPr>
              <a:t>Arranging schedules to overlap with monitors to train and model was challenging but critical.</a:t>
            </a:r>
            <a:endParaRPr kumimoji="0" sz="13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154" name="Google Shape;154;p26"/>
          <p:cNvSpPr txBox="1"/>
          <p:nvPr/>
        </p:nvSpPr>
        <p:spPr>
          <a:xfrm>
            <a:off x="9891728" y="264200"/>
            <a:ext cx="2298559"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Explicit expectations taught &amp; retaught, monitors trained and overlap with staff for first month, zones created &amp; assigned to staff</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5" name="Google Shape;155;p26"/>
          <p:cNvSpPr txBox="1"/>
          <p:nvPr/>
        </p:nvSpPr>
        <p:spPr>
          <a:xfrm>
            <a:off x="5607575" y="507613"/>
            <a:ext cx="3073600" cy="6004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500" b="1" i="0" u="none" strike="noStrike" kern="0" cap="none" spc="0" normalizeH="0" baseline="0" noProof="0" dirty="0">
                <a:ln>
                  <a:noFill/>
                </a:ln>
                <a:solidFill>
                  <a:srgbClr val="000000"/>
                </a:solidFill>
                <a:effectLst/>
                <a:uLnTx/>
                <a:uFillTx/>
                <a:latin typeface="Calibri"/>
                <a:ea typeface="Calibri"/>
                <a:cs typeface="Calibri"/>
                <a:sym typeface="Calibri"/>
              </a:rPr>
              <a:t>Reduce injuries and referrals during recess</a:t>
            </a:r>
            <a:endParaRPr kumimoji="0" sz="1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6" name="Google Shape;156;p26"/>
          <p:cNvSpPr txBox="1"/>
          <p:nvPr/>
        </p:nvSpPr>
        <p:spPr>
          <a:xfrm>
            <a:off x="7547651" y="1911000"/>
            <a:ext cx="2177051" cy="1302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Office referrals, visits to the nurse, recess monitor weekly survey</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7" name="Google Shape;157;p26"/>
          <p:cNvSpPr txBox="1"/>
          <p:nvPr/>
        </p:nvSpPr>
        <p:spPr>
          <a:xfrm>
            <a:off x="4477693" y="1338088"/>
            <a:ext cx="2520195" cy="2894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Recess monitors taught expectations with students at the start of the year. Four playground zones were created and staff were assigned to each zone and active monitoring was modeled by school staff for the first 3 weeks of school. </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8" name="Google Shape;158;p26"/>
          <p:cNvSpPr txBox="1"/>
          <p:nvPr/>
        </p:nvSpPr>
        <p:spPr>
          <a:xfrm>
            <a:off x="5738375" y="4672600"/>
            <a:ext cx="2942800"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Active monitoring at recess, expectations for behavior and use of equipment explicitly taught, each monitor acknowledges 5 students per recess for appropriate behavior</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2428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ED016FD-50B5-B3C3-961F-EE49998447E7}"/>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EA68FD7A-926D-7E32-D3A7-071FE93E7345}"/>
              </a:ext>
            </a:extLst>
          </p:cNvPr>
          <p:cNvSpPr>
            <a:spLocks noGrp="1"/>
          </p:cNvSpPr>
          <p:nvPr>
            <p:ph type="title"/>
          </p:nvPr>
        </p:nvSpPr>
        <p:spPr/>
        <p:txBody>
          <a:bodyPr/>
          <a:lstStyle/>
          <a:p>
            <a:r>
              <a:rPr lang="en-US" dirty="0"/>
              <a:t>Examples of Systems and Practices</a:t>
            </a:r>
          </a:p>
        </p:txBody>
      </p:sp>
      <p:pic>
        <p:nvPicPr>
          <p:cNvPr id="5" name="Picture 4">
            <a:extLst>
              <a:ext uri="{FF2B5EF4-FFF2-40B4-BE49-F238E27FC236}">
                <a16:creationId xmlns:a16="http://schemas.microsoft.com/office/drawing/2014/main" id="{65C3139F-AE4A-8ADF-FD7C-162B7104ACDA}"/>
              </a:ext>
            </a:extLst>
          </p:cNvPr>
          <p:cNvPicPr>
            <a:picLocks noChangeAspect="1"/>
          </p:cNvPicPr>
          <p:nvPr/>
        </p:nvPicPr>
        <p:blipFill>
          <a:blip r:embed="rId2"/>
          <a:stretch>
            <a:fillRect/>
          </a:stretch>
        </p:blipFill>
        <p:spPr>
          <a:xfrm>
            <a:off x="991313" y="1313063"/>
            <a:ext cx="9673839" cy="5441535"/>
          </a:xfrm>
          <a:prstGeom prst="rect">
            <a:avLst/>
          </a:prstGeom>
        </p:spPr>
      </p:pic>
    </p:spTree>
    <p:extLst>
      <p:ext uri="{BB962C8B-B14F-4D97-AF65-F5344CB8AC3E}">
        <p14:creationId xmlns:p14="http://schemas.microsoft.com/office/powerpoint/2010/main" val="3385649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BC7BF9-4A85-632B-F5A4-EC59B7983DF8}"/>
              </a:ext>
            </a:extLst>
          </p:cNvPr>
          <p:cNvPicPr>
            <a:picLocks noChangeAspect="1"/>
          </p:cNvPicPr>
          <p:nvPr/>
        </p:nvPicPr>
        <p:blipFill>
          <a:blip r:embed="rId3"/>
          <a:stretch>
            <a:fillRect/>
          </a:stretch>
        </p:blipFill>
        <p:spPr>
          <a:xfrm>
            <a:off x="9525" y="1688124"/>
            <a:ext cx="6180108" cy="3481751"/>
          </a:xfrm>
          <a:prstGeom prst="rect">
            <a:avLst/>
          </a:prstGeom>
          <a:ln>
            <a:solidFill>
              <a:schemeClr val="tx1"/>
            </a:solidFill>
          </a:ln>
        </p:spPr>
      </p:pic>
      <p:pic>
        <p:nvPicPr>
          <p:cNvPr id="5" name="Picture 4">
            <a:extLst>
              <a:ext uri="{FF2B5EF4-FFF2-40B4-BE49-F238E27FC236}">
                <a16:creationId xmlns:a16="http://schemas.microsoft.com/office/drawing/2014/main" id="{A19ECA53-31FE-66A7-167C-35BE5B27972D}"/>
              </a:ext>
            </a:extLst>
          </p:cNvPr>
          <p:cNvPicPr>
            <a:picLocks noChangeAspect="1"/>
          </p:cNvPicPr>
          <p:nvPr/>
        </p:nvPicPr>
        <p:blipFill>
          <a:blip r:embed="rId4"/>
          <a:stretch>
            <a:fillRect/>
          </a:stretch>
        </p:blipFill>
        <p:spPr>
          <a:xfrm>
            <a:off x="6189633" y="3376249"/>
            <a:ext cx="6002367" cy="3481752"/>
          </a:xfrm>
          <a:prstGeom prst="rect">
            <a:avLst/>
          </a:prstGeom>
          <a:ln>
            <a:solidFill>
              <a:schemeClr val="tx1"/>
            </a:solidFill>
          </a:ln>
        </p:spPr>
      </p:pic>
      <p:sp>
        <p:nvSpPr>
          <p:cNvPr id="8" name="Text Placeholder 7">
            <a:extLst>
              <a:ext uri="{FF2B5EF4-FFF2-40B4-BE49-F238E27FC236}">
                <a16:creationId xmlns:a16="http://schemas.microsoft.com/office/drawing/2014/main" id="{2311010B-AED6-1B07-2E0E-EC0E47E34808}"/>
              </a:ext>
            </a:extLst>
          </p:cNvPr>
          <p:cNvSpPr>
            <a:spLocks noGrp="1"/>
          </p:cNvSpPr>
          <p:nvPr>
            <p:ph type="body" idx="1"/>
          </p:nvPr>
        </p:nvSpPr>
        <p:spPr>
          <a:xfrm>
            <a:off x="6389648" y="1678622"/>
            <a:ext cx="5386039" cy="1332068"/>
          </a:xfrm>
        </p:spPr>
        <p:txBody>
          <a:bodyPr/>
          <a:lstStyle/>
          <a:p>
            <a:pPr marL="203195" indent="0">
              <a:buNone/>
            </a:pPr>
            <a:r>
              <a:rPr lang="en-US" sz="2400" dirty="0"/>
              <a:t>Use one of these templates to organize your example.  You may also create a word or other document. </a:t>
            </a:r>
          </a:p>
        </p:txBody>
      </p:sp>
      <p:sp>
        <p:nvSpPr>
          <p:cNvPr id="6" name="Title 5">
            <a:extLst>
              <a:ext uri="{FF2B5EF4-FFF2-40B4-BE49-F238E27FC236}">
                <a16:creationId xmlns:a16="http://schemas.microsoft.com/office/drawing/2014/main" id="{EAE8BA2B-976A-824F-1C55-46254E8802A5}"/>
              </a:ext>
            </a:extLst>
          </p:cNvPr>
          <p:cNvSpPr>
            <a:spLocks noGrp="1"/>
          </p:cNvSpPr>
          <p:nvPr>
            <p:ph type="title"/>
          </p:nvPr>
        </p:nvSpPr>
        <p:spPr/>
        <p:txBody>
          <a:bodyPr/>
          <a:lstStyle/>
          <a:p>
            <a:r>
              <a:rPr lang="en-US" dirty="0"/>
              <a:t>Optional Templates </a:t>
            </a:r>
          </a:p>
        </p:txBody>
      </p:sp>
      <p:sp>
        <p:nvSpPr>
          <p:cNvPr id="12" name="TextBox 11">
            <a:extLst>
              <a:ext uri="{FF2B5EF4-FFF2-40B4-BE49-F238E27FC236}">
                <a16:creationId xmlns:a16="http://schemas.microsoft.com/office/drawing/2014/main" id="{54E4C5B1-2BD1-B3B2-5314-767FAF91A78E}"/>
              </a:ext>
            </a:extLst>
          </p:cNvPr>
          <p:cNvSpPr txBox="1"/>
          <p:nvPr/>
        </p:nvSpPr>
        <p:spPr>
          <a:xfrm>
            <a:off x="813349" y="5374874"/>
            <a:ext cx="5123985" cy="1015663"/>
          </a:xfrm>
          <a:prstGeom prst="rect">
            <a:avLst/>
          </a:prstGeom>
          <a:noFill/>
        </p:spPr>
        <p:txBody>
          <a:bodyPr wrap="square">
            <a:spAutoFit/>
          </a:bodyPr>
          <a:lstStyle/>
          <a:p>
            <a:r>
              <a:rPr kumimoji="0" lang="en-US" sz="2000" b="0" i="0" u="none" strike="noStrike" kern="0" cap="none" spc="0" normalizeH="0" baseline="0" noProof="0" dirty="0">
                <a:ln>
                  <a:noFill/>
                </a:ln>
                <a:solidFill>
                  <a:prstClr val="white"/>
                </a:solidFill>
                <a:effectLst/>
                <a:uLnTx/>
                <a:uFillTx/>
                <a:latin typeface="Hind Vadodara"/>
                <a:cs typeface="Hind Vadodara"/>
                <a:sym typeface="Hind Vadodara"/>
              </a:rPr>
              <a:t>Please ensure each member of your team has a copy and understands your example so they can share with others. </a:t>
            </a:r>
            <a:endParaRPr lang="en-US" sz="2400" dirty="0"/>
          </a:p>
        </p:txBody>
      </p:sp>
    </p:spTree>
    <p:extLst>
      <p:ext uri="{BB962C8B-B14F-4D97-AF65-F5344CB8AC3E}">
        <p14:creationId xmlns:p14="http://schemas.microsoft.com/office/powerpoint/2010/main" val="1152353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sp>
        <p:nvSpPr>
          <p:cNvPr id="89" name="Google Shape;89;p13"/>
          <p:cNvSpPr/>
          <p:nvPr/>
        </p:nvSpPr>
        <p:spPr>
          <a:xfrm>
            <a:off x="3773171" y="133389"/>
            <a:ext cx="6782940" cy="6696001"/>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0" name="Google Shape;90;p13"/>
          <p:cNvSpPr/>
          <p:nvPr/>
        </p:nvSpPr>
        <p:spPr>
          <a:xfrm>
            <a:off x="5390831" y="3179241"/>
            <a:ext cx="3547500" cy="3570000"/>
          </a:xfrm>
          <a:prstGeom prst="ellipse">
            <a:avLst/>
          </a:prstGeom>
          <a:solidFill>
            <a:srgbClr val="3366FF">
              <a:alpha val="24705"/>
            </a:srgbClr>
          </a:solidFill>
          <a:ln w="635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b="1" kern="0" dirty="0">
                <a:solidFill>
                  <a:srgbClr val="0D0F41"/>
                </a:solidFill>
                <a:latin typeface="Calibri"/>
                <a:ea typeface="Calibri"/>
                <a:cs typeface="Calibri"/>
                <a:sym typeface="Calibri"/>
              </a:rPr>
              <a:t>Enter Practices taught to achieve your goal </a:t>
            </a:r>
            <a:endParaRPr kumimoji="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1" name="Google Shape;91;p13"/>
          <p:cNvSpPr/>
          <p:nvPr/>
        </p:nvSpPr>
        <p:spPr>
          <a:xfrm>
            <a:off x="6909081" y="947467"/>
            <a:ext cx="3420037" cy="3351013"/>
          </a:xfrm>
          <a:prstGeom prst="ellipse">
            <a:avLst/>
          </a:prstGeom>
          <a:solidFill>
            <a:srgbClr val="B2ECC4">
              <a:alpha val="24705"/>
            </a:srgbClr>
          </a:solidFill>
          <a:ln w="63500" cap="flat" cmpd="sng">
            <a:solidFill>
              <a:srgbClr val="B2EC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D0F41"/>
                </a:solidFill>
                <a:effectLst/>
                <a:uLnTx/>
                <a:uFillTx/>
                <a:latin typeface="Calibri"/>
                <a:ea typeface="Calibri"/>
                <a:cs typeface="Calibri"/>
                <a:sym typeface="Calibri"/>
              </a:rPr>
              <a:t>Enter what data</a:t>
            </a:r>
            <a:r>
              <a:rPr lang="en-US" sz="1600" b="1" kern="0" dirty="0">
                <a:solidFill>
                  <a:srgbClr val="0D0F41"/>
                </a:solidFill>
                <a:latin typeface="Calibri"/>
                <a:ea typeface="Calibri"/>
                <a:cs typeface="Calibri"/>
                <a:sym typeface="Calibri"/>
              </a:rPr>
              <a:t>a source you used to identify your goal and evaluate the results</a:t>
            </a:r>
            <a:endParaRPr kumimoji="0" sz="160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2" name="Google Shape;92;p13"/>
          <p:cNvSpPr/>
          <p:nvPr/>
        </p:nvSpPr>
        <p:spPr>
          <a:xfrm>
            <a:off x="4000044" y="1056719"/>
            <a:ext cx="3547613" cy="3454267"/>
          </a:xfrm>
          <a:prstGeom prst="ellipse">
            <a:avLst/>
          </a:prstGeom>
          <a:solidFill>
            <a:srgbClr val="FF99CC">
              <a:alpha val="24705"/>
            </a:srgbClr>
          </a:solid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b="1" i="0" u="none" strike="noStrike" kern="0" cap="none" spc="0" normalizeH="0" baseline="0" noProof="0" dirty="0">
                <a:ln>
                  <a:noFill/>
                </a:ln>
                <a:solidFill>
                  <a:srgbClr val="0D0F41"/>
                </a:solidFill>
                <a:effectLst/>
                <a:uLnTx/>
                <a:uFillTx/>
                <a:latin typeface="Calibri"/>
                <a:ea typeface="Calibri"/>
                <a:cs typeface="Calibri"/>
                <a:sym typeface="Calibri"/>
              </a:rPr>
              <a:t>Enter systems changes you made to help achieve your goal</a:t>
            </a:r>
            <a:endParaRPr kumimoji="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3" name="Google Shape;93;p13"/>
          <p:cNvSpPr txBox="1"/>
          <p:nvPr/>
        </p:nvSpPr>
        <p:spPr>
          <a:xfrm rot="-3258865">
            <a:off x="3923343" y="1739357"/>
            <a:ext cx="1148135"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SYSTEMS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13"/>
          <p:cNvSpPr txBox="1"/>
          <p:nvPr/>
        </p:nvSpPr>
        <p:spPr>
          <a:xfrm>
            <a:off x="6485804" y="6176836"/>
            <a:ext cx="1331400" cy="400200"/>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PRACTICES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13"/>
          <p:cNvSpPr txBox="1"/>
          <p:nvPr/>
        </p:nvSpPr>
        <p:spPr>
          <a:xfrm rot="2905354">
            <a:off x="9236917" y="1653978"/>
            <a:ext cx="975411"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DATA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3"/>
          <p:cNvSpPr txBox="1"/>
          <p:nvPr/>
        </p:nvSpPr>
        <p:spPr>
          <a:xfrm>
            <a:off x="10095700" y="1354643"/>
            <a:ext cx="2023553" cy="600164"/>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How do we know we are doing what we say we are doing?  How do we know it is working?</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7" name="Google Shape;97;p13"/>
          <p:cNvSpPr txBox="1"/>
          <p:nvPr/>
        </p:nvSpPr>
        <p:spPr>
          <a:xfrm>
            <a:off x="6500265" y="189483"/>
            <a:ext cx="1302472" cy="707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OUTCOME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8" name="Google Shape;98;p13"/>
          <p:cNvSpPr txBox="1"/>
          <p:nvPr/>
        </p:nvSpPr>
        <p:spPr>
          <a:xfrm>
            <a:off x="27926" y="133421"/>
            <a:ext cx="4478761" cy="2062800"/>
          </a:xfrm>
          <a:prstGeom prst="rect">
            <a:avLst/>
          </a:prstGeom>
          <a:noFill/>
          <a:ln>
            <a:noFill/>
          </a:ln>
        </p:spPr>
        <p:txBody>
          <a:bodyPr spcFirstLastPara="1" wrap="square" lIns="91425" tIns="45700" rIns="91425" bIns="457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D0F41"/>
                </a:solidFill>
                <a:effectLst/>
                <a:uLnTx/>
                <a:uFillTx/>
                <a:latin typeface="Calibri"/>
                <a:ea typeface="Calibri"/>
                <a:cs typeface="Calibri"/>
                <a:sym typeface="Calibri"/>
              </a:rPr>
              <a:t>School: ___________________________</a:t>
            </a:r>
            <a:endParaRPr kumimoji="0" sz="1400" b="0" i="0" u="none" strike="noStrike" kern="0" cap="none" spc="0" normalizeH="0" baseline="0" noProof="0" dirty="0">
              <a:ln>
                <a:noFill/>
              </a:ln>
              <a:solidFill>
                <a:srgbClr val="0D0F41"/>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Identify an </a:t>
            </a:r>
            <a:r>
              <a:rPr kumimoji="0" lang="en-US" sz="1600" b="1"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outcome </a:t>
            </a:r>
            <a:r>
              <a:rPr kumimoji="0" lang="en-US" sz="16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to focus on for this activity. For example:</a:t>
            </a:r>
            <a:endParaRPr kumimoji="0" lang="en-US" sz="1600" b="0" i="0" u="none" strike="noStrike" kern="0" cap="none" spc="0" normalizeH="0" baseline="0" noProof="0" dirty="0">
              <a:ln>
                <a:noFill/>
              </a:ln>
              <a:solidFill>
                <a:schemeClr val="tx1">
                  <a:lumMod val="50000"/>
                  <a:lumOff val="50000"/>
                </a:schemeClr>
              </a:solidFill>
              <a:effectLst/>
              <a:uLnTx/>
              <a:uFillTx/>
              <a:latin typeface="Calibri"/>
              <a:ea typeface="+mn-ea"/>
              <a:cs typeface="Calibri"/>
              <a:sym typeface="Arial"/>
            </a:endParaRP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Decrease ODRs on the playground</a:t>
            </a: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Increase consistency of response to behavior to ensure equity</a:t>
            </a: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Increase family engagement</a:t>
            </a:r>
            <a:endParaRPr kumimoji="0" b="0" i="1" u="none" strike="noStrike" kern="0" cap="none" spc="0" normalizeH="0" baseline="0" noProof="0" dirty="0">
              <a:ln>
                <a:noFill/>
              </a:ln>
              <a:solidFill>
                <a:schemeClr val="tx1">
                  <a:lumMod val="50000"/>
                  <a:lumOff val="50000"/>
                </a:schemeClr>
              </a:solidFill>
              <a:uLnTx/>
              <a:uFillTx/>
              <a:latin typeface="Calibri"/>
              <a:ea typeface="+mn-ea"/>
              <a:cs typeface="Arial"/>
              <a:sym typeface="Arial"/>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9" name="Google Shape;99;p13"/>
          <p:cNvSpPr txBox="1"/>
          <p:nvPr/>
        </p:nvSpPr>
        <p:spPr>
          <a:xfrm>
            <a:off x="2537166" y="5806190"/>
            <a:ext cx="2118167" cy="430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What are we doing? </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What do we want to be doing?</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0" name="Google Shape;100;p13"/>
          <p:cNvSpPr txBox="1"/>
          <p:nvPr/>
        </p:nvSpPr>
        <p:spPr>
          <a:xfrm>
            <a:off x="3436099" y="108759"/>
            <a:ext cx="2629267" cy="2616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a:ln>
                  <a:noFill/>
                </a:ln>
                <a:solidFill>
                  <a:srgbClr val="0D0F41"/>
                </a:solidFill>
                <a:effectLst/>
                <a:uLnTx/>
                <a:uFillTx/>
                <a:latin typeface="Calibri"/>
                <a:ea typeface="Calibri"/>
                <a:cs typeface="Calibri"/>
                <a:sym typeface="Calibri"/>
              </a:rPr>
              <a:t>How do we sustain this?</a:t>
            </a: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13"/>
          <p:cNvSpPr txBox="1"/>
          <p:nvPr/>
        </p:nvSpPr>
        <p:spPr>
          <a:xfrm>
            <a:off x="1211649" y="2587561"/>
            <a:ext cx="2788396" cy="430888"/>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How do we support staff  to</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 implement this with fidelity?</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102" name="Google Shape;102;p13"/>
          <p:cNvCxnSpPr/>
          <p:nvPr/>
        </p:nvCxnSpPr>
        <p:spPr>
          <a:xfrm rot="10800000" flipH="1">
            <a:off x="2929861" y="2332916"/>
            <a:ext cx="1268251" cy="254643"/>
          </a:xfrm>
          <a:prstGeom prst="straightConnector1">
            <a:avLst/>
          </a:prstGeom>
          <a:noFill/>
          <a:ln w="19050" cap="flat" cmpd="sng">
            <a:solidFill>
              <a:schemeClr val="dk1"/>
            </a:solidFill>
            <a:prstDash val="solid"/>
            <a:miter lim="800000"/>
            <a:headEnd type="none" w="sm" len="sm"/>
            <a:tailEnd type="triangle" w="med" len="med"/>
          </a:ln>
        </p:spPr>
      </p:cxnSp>
      <p:cxnSp>
        <p:nvCxnSpPr>
          <p:cNvPr id="103" name="Google Shape;103;p13"/>
          <p:cNvCxnSpPr>
            <a:cxnSpLocks/>
          </p:cNvCxnSpPr>
          <p:nvPr/>
        </p:nvCxnSpPr>
        <p:spPr>
          <a:xfrm flipH="1">
            <a:off x="10047664" y="2254156"/>
            <a:ext cx="538581" cy="333405"/>
          </a:xfrm>
          <a:prstGeom prst="straightConnector1">
            <a:avLst/>
          </a:prstGeom>
          <a:noFill/>
          <a:ln w="19050" cap="flat" cmpd="sng">
            <a:solidFill>
              <a:schemeClr val="dk1"/>
            </a:solidFill>
            <a:prstDash val="solid"/>
            <a:miter lim="800000"/>
            <a:headEnd type="none" w="sm" len="sm"/>
            <a:tailEnd type="triangle" w="med" len="med"/>
          </a:ln>
        </p:spPr>
      </p:cxnSp>
      <p:cxnSp>
        <p:nvCxnSpPr>
          <p:cNvPr id="104" name="Google Shape;104;p13"/>
          <p:cNvCxnSpPr>
            <a:cxnSpLocks/>
          </p:cNvCxnSpPr>
          <p:nvPr/>
        </p:nvCxnSpPr>
        <p:spPr>
          <a:xfrm flipV="1">
            <a:off x="4994777" y="384642"/>
            <a:ext cx="1475354" cy="2127"/>
          </a:xfrm>
          <a:prstGeom prst="straightConnector1">
            <a:avLst/>
          </a:prstGeom>
          <a:noFill/>
          <a:ln w="19050" cap="flat" cmpd="sng">
            <a:solidFill>
              <a:schemeClr val="dk1"/>
            </a:solidFill>
            <a:prstDash val="solid"/>
            <a:miter lim="800000"/>
            <a:headEnd type="none" w="sm" len="sm"/>
            <a:tailEnd type="triangle" w="med" len="med"/>
          </a:ln>
        </p:spPr>
      </p:cxnSp>
      <p:cxnSp>
        <p:nvCxnSpPr>
          <p:cNvPr id="105" name="Google Shape;105;p13"/>
          <p:cNvCxnSpPr>
            <a:endCxn id="94" idx="1"/>
          </p:cNvCxnSpPr>
          <p:nvPr/>
        </p:nvCxnSpPr>
        <p:spPr>
          <a:xfrm>
            <a:off x="4343505" y="5938037"/>
            <a:ext cx="2142300" cy="438900"/>
          </a:xfrm>
          <a:prstGeom prst="straightConnector1">
            <a:avLst/>
          </a:prstGeom>
          <a:noFill/>
          <a:ln w="19050" cap="flat" cmpd="sng">
            <a:solidFill>
              <a:schemeClr val="dk1"/>
            </a:solidFill>
            <a:prstDash val="solid"/>
            <a:miter lim="800000"/>
            <a:headEnd type="none" w="sm" len="sm"/>
            <a:tailEnd type="triangle" w="med" len="med"/>
          </a:ln>
        </p:spPr>
      </p:cxnSp>
      <p:sp>
        <p:nvSpPr>
          <p:cNvPr id="106" name="Google Shape;106;p13"/>
          <p:cNvSpPr txBox="1"/>
          <p:nvPr/>
        </p:nvSpPr>
        <p:spPr>
          <a:xfrm>
            <a:off x="127351" y="3213075"/>
            <a:ext cx="2629200" cy="23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What is one highlight </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associated with this outcome?</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What is one lesson learned?</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4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4932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366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PLANNING ROUNDTABLES</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7443905" y="1287839"/>
            <a:ext cx="4049712" cy="4559300"/>
          </a:xfrm>
        </p:spPr>
        <p:txBody>
          <a:bodyPr/>
          <a:lstStyle/>
          <a:p>
            <a:pPr>
              <a:spcBef>
                <a:spcPts val="800"/>
              </a:spcBef>
              <a:buClr>
                <a:schemeClr val="bg1"/>
              </a:buClr>
            </a:pPr>
            <a:r>
              <a:rPr lang="en-US" sz="1867" dirty="0">
                <a:solidFill>
                  <a:schemeClr val="bg1"/>
                </a:solidFill>
              </a:rPr>
              <a:t>Review roundtable template and examples.</a:t>
            </a:r>
          </a:p>
          <a:p>
            <a:pPr>
              <a:spcBef>
                <a:spcPts val="800"/>
              </a:spcBef>
              <a:buClr>
                <a:schemeClr val="bg1"/>
              </a:buClr>
            </a:pPr>
            <a:r>
              <a:rPr lang="en-US" sz="1867" dirty="0">
                <a:solidFill>
                  <a:schemeClr val="bg1"/>
                </a:solidFill>
              </a:rPr>
              <a:t>Brainstorm potential outcomes you may want to target to highlight your school/team’s PBIS efforts.</a:t>
            </a:r>
          </a:p>
          <a:p>
            <a:pPr>
              <a:spcBef>
                <a:spcPts val="800"/>
              </a:spcBef>
              <a:buClr>
                <a:schemeClr val="bg1"/>
              </a:buClr>
            </a:pPr>
            <a:r>
              <a:rPr lang="en-US" sz="1867" dirty="0">
                <a:solidFill>
                  <a:schemeClr val="bg1"/>
                </a:solidFill>
              </a:rPr>
              <a:t>What questions do you have?</a:t>
            </a:r>
          </a:p>
          <a:p>
            <a:pPr>
              <a:spcBef>
                <a:spcPts val="800"/>
              </a:spcBef>
              <a:buClr>
                <a:schemeClr val="bg1"/>
              </a:buClr>
            </a:pPr>
            <a:r>
              <a:rPr lang="en-US" sz="1867" dirty="0">
                <a:solidFill>
                  <a:schemeClr val="bg1"/>
                </a:solidFill>
              </a:rPr>
              <a:t>Schedule a time to meet (or communicate) with your team to plan what your school wants to share.</a:t>
            </a:r>
          </a:p>
          <a:p>
            <a:pPr>
              <a:spcBef>
                <a:spcPts val="800"/>
              </a:spcBef>
              <a:buClr>
                <a:schemeClr val="bg1"/>
              </a:buClr>
            </a:pPr>
            <a:r>
              <a:rPr lang="en-US" sz="1867" dirty="0">
                <a:solidFill>
                  <a:schemeClr val="bg1"/>
                </a:solidFill>
              </a:rPr>
              <a:t>All team members should have a copy</a:t>
            </a:r>
          </a:p>
          <a:p>
            <a:pPr marL="203195" indent="0" algn="r">
              <a:spcBef>
                <a:spcPts val="800"/>
              </a:spcBef>
              <a:buClr>
                <a:schemeClr val="bg1"/>
              </a:buClr>
              <a:buNone/>
            </a:pPr>
            <a:r>
              <a:rPr lang="en-US" sz="1867" dirty="0">
                <a:solidFill>
                  <a:schemeClr val="bg1"/>
                </a:solidFill>
              </a:rPr>
              <a:t>	  </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1" name="Picture 30">
            <a:extLst>
              <a:ext uri="{FF2B5EF4-FFF2-40B4-BE49-F238E27FC236}">
                <a16:creationId xmlns:a16="http://schemas.microsoft.com/office/drawing/2014/main" id="{596996DD-059D-455F-A172-8D8ABA75BD8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1925" y="1523272"/>
            <a:ext cx="6705600" cy="376323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2" name="Google Shape;6077;p67">
            <a:extLst>
              <a:ext uri="{FF2B5EF4-FFF2-40B4-BE49-F238E27FC236}">
                <a16:creationId xmlns:a16="http://schemas.microsoft.com/office/drawing/2014/main" id="{7E9AEA36-D448-4F7F-BF42-74D8C366DEF5}"/>
              </a:ext>
            </a:extLst>
          </p:cNvPr>
          <p:cNvGrpSpPr/>
          <p:nvPr/>
        </p:nvGrpSpPr>
        <p:grpSpPr>
          <a:xfrm>
            <a:off x="10860316" y="5523771"/>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 name="Google Shape;6464;p67">
            <a:extLst>
              <a:ext uri="{FF2B5EF4-FFF2-40B4-BE49-F238E27FC236}">
                <a16:creationId xmlns:a16="http://schemas.microsoft.com/office/drawing/2014/main" id="{E42767A1-5BAA-49CF-A48C-4337F0E34379}"/>
              </a:ext>
            </a:extLst>
          </p:cNvPr>
          <p:cNvGrpSpPr/>
          <p:nvPr/>
        </p:nvGrpSpPr>
        <p:grpSpPr>
          <a:xfrm>
            <a:off x="8408178" y="5825381"/>
            <a:ext cx="495955" cy="495955"/>
            <a:chOff x="4674908" y="3682271"/>
            <a:chExt cx="371966" cy="371966"/>
          </a:xfrm>
        </p:grpSpPr>
        <p:sp>
          <p:nvSpPr>
            <p:cNvPr id="53" name="Google Shape;6465;p67">
              <a:extLst>
                <a:ext uri="{FF2B5EF4-FFF2-40B4-BE49-F238E27FC236}">
                  <a16:creationId xmlns:a16="http://schemas.microsoft.com/office/drawing/2014/main" id="{63AEBF9D-C9FE-41D8-8F9B-C3977DF4883D}"/>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6466;p67">
              <a:extLst>
                <a:ext uri="{FF2B5EF4-FFF2-40B4-BE49-F238E27FC236}">
                  <a16:creationId xmlns:a16="http://schemas.microsoft.com/office/drawing/2014/main" id="{DEB44798-DDE7-4FB8-862B-24E8B27A56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7;p67">
              <a:extLst>
                <a:ext uri="{FF2B5EF4-FFF2-40B4-BE49-F238E27FC236}">
                  <a16:creationId xmlns:a16="http://schemas.microsoft.com/office/drawing/2014/main" id="{644B9560-2EC8-45AA-A910-A1D62F4FB4B7}"/>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8;p67">
              <a:extLst>
                <a:ext uri="{FF2B5EF4-FFF2-40B4-BE49-F238E27FC236}">
                  <a16:creationId xmlns:a16="http://schemas.microsoft.com/office/drawing/2014/main" id="{881E8EE8-2B31-4F87-A586-5A512D5662CF}"/>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7" name="Text Placeholder 4">
            <a:extLst>
              <a:ext uri="{FF2B5EF4-FFF2-40B4-BE49-F238E27FC236}">
                <a16:creationId xmlns:a16="http://schemas.microsoft.com/office/drawing/2014/main" id="{70458827-2E6E-4978-9765-E901680DD026}"/>
              </a:ext>
            </a:extLst>
          </p:cNvPr>
          <p:cNvSpPr txBox="1">
            <a:spLocks/>
          </p:cNvSpPr>
          <p:nvPr/>
        </p:nvSpPr>
        <p:spPr>
          <a:xfrm>
            <a:off x="7670478" y="6111508"/>
            <a:ext cx="4069421" cy="66952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algn="r" defTabSz="1219170">
              <a:buClr>
                <a:prstClr val="white"/>
              </a:buClr>
              <a:buNone/>
              <a:defRPr/>
            </a:pPr>
            <a:r>
              <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rPr>
              <a:t>Co-coaches      </a:t>
            </a:r>
            <a:r>
              <a:rPr lang="en-US" sz="2000" dirty="0">
                <a:solidFill>
                  <a:schemeClr val="bg1"/>
                </a:solidFill>
              </a:rPr>
              <a:t>10 minutes</a:t>
            </a:r>
          </a:p>
          <a:p>
            <a:pPr marL="203195" indent="0" algn="r" defTabSz="1219170">
              <a:buClr>
                <a:prstClr val="white"/>
              </a:buClr>
              <a:buNone/>
              <a:defRPr/>
            </a:pPr>
            <a:r>
              <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rPr>
              <a:t>Questions/full group     </a:t>
            </a:r>
            <a:r>
              <a:rPr lang="en-US" sz="2000" dirty="0">
                <a:solidFill>
                  <a:schemeClr val="bg1"/>
                </a:solidFill>
              </a:rPr>
              <a:t>5 minutes</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
        <p:nvSpPr>
          <p:cNvPr id="59" name="TextBox 58">
            <a:extLst>
              <a:ext uri="{FF2B5EF4-FFF2-40B4-BE49-F238E27FC236}">
                <a16:creationId xmlns:a16="http://schemas.microsoft.com/office/drawing/2014/main" id="{5A9601CC-4F79-E5B1-C065-998639773F5F}"/>
              </a:ext>
            </a:extLst>
          </p:cNvPr>
          <p:cNvSpPr txBox="1"/>
          <p:nvPr/>
        </p:nvSpPr>
        <p:spPr>
          <a:xfrm>
            <a:off x="1913388" y="5569029"/>
            <a:ext cx="4296766" cy="646331"/>
          </a:xfrm>
          <a:prstGeom prst="rect">
            <a:avLst/>
          </a:prstGeom>
          <a:noFill/>
        </p:spPr>
        <p:txBody>
          <a:bodyPr wrap="square">
            <a:spAutoFit/>
          </a:bodyPr>
          <a:lstStyle/>
          <a:p>
            <a:r>
              <a:rPr lang="en-US" dirty="0">
                <a:solidFill>
                  <a:schemeClr val="bg1"/>
                </a:solidFill>
              </a:rPr>
              <a:t>Find Logic Model Directions, Samples and Template on Website Resources</a:t>
            </a:r>
          </a:p>
        </p:txBody>
      </p:sp>
    </p:spTree>
    <p:extLst>
      <p:ext uri="{BB962C8B-B14F-4D97-AF65-F5344CB8AC3E}">
        <p14:creationId xmlns:p14="http://schemas.microsoft.com/office/powerpoint/2010/main" val="318053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 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rgbClr val="FFFF00"/>
                </a:solidFill>
                <a:latin typeface="Arial" panose="020B0604020202020204" pitchFamily="34" charset="0"/>
                <a:cs typeface="Arial" panose="020B0604020202020204" pitchFamily="34" charset="0"/>
              </a:rPr>
              <a:t>Certificates of Attendance</a:t>
            </a:r>
            <a:r>
              <a:rPr lang="en-US" sz="2400" dirty="0">
                <a:solidFill>
                  <a:schemeClr val="bg1"/>
                </a:solidFill>
                <a:latin typeface="Arial" panose="020B0604020202020204" pitchFamily="34" charset="0"/>
                <a:cs typeface="Arial" panose="020B0604020202020204" pitchFamily="34" charset="0"/>
              </a:rPr>
              <a:t> will be sent in January and June.  Attendance records and Zoom log in will be use as verification </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1 minute</a:t>
            </a:r>
          </a:p>
        </p:txBody>
      </p:sp>
      <p:pic>
        <p:nvPicPr>
          <p:cNvPr id="31" name="Picture 30">
            <a:extLst>
              <a:ext uri="{FF2B5EF4-FFF2-40B4-BE49-F238E27FC236}">
                <a16:creationId xmlns:a16="http://schemas.microsoft.com/office/drawing/2014/main" id="{BB168538-94DC-6BAD-80B1-2E447E2BA021}"/>
              </a:ext>
            </a:extLst>
          </p:cNvPr>
          <p:cNvPicPr>
            <a:picLocks noChangeAspect="1"/>
          </p:cNvPicPr>
          <p:nvPr/>
        </p:nvPicPr>
        <p:blipFill>
          <a:blip r:embed="rId3"/>
          <a:stretch>
            <a:fillRect/>
          </a:stretch>
        </p:blipFill>
        <p:spPr>
          <a:xfrm>
            <a:off x="813349" y="1522997"/>
            <a:ext cx="3578836" cy="3578836"/>
          </a:xfrm>
          <a:prstGeom prst="rect">
            <a:avLst/>
          </a:prstGeom>
        </p:spPr>
      </p:pic>
    </p:spTree>
    <p:extLst>
      <p:ext uri="{BB962C8B-B14F-4D97-AF65-F5344CB8AC3E}">
        <p14:creationId xmlns:p14="http://schemas.microsoft.com/office/powerpoint/2010/main" val="9288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701740451"/>
              </p:ext>
            </p:extLst>
          </p:nvPr>
        </p:nvGraphicFramePr>
        <p:xfrm>
          <a:off x="1189354" y="1250617"/>
          <a:ext cx="7020913"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grpSp>
        <p:nvGrpSpPr>
          <p:cNvPr id="3" name="Google Shape;1742;p61">
            <a:extLst>
              <a:ext uri="{FF2B5EF4-FFF2-40B4-BE49-F238E27FC236}">
                <a16:creationId xmlns:a16="http://schemas.microsoft.com/office/drawing/2014/main" id="{DD021FD5-F577-C0CD-68CB-77CDBD355771}"/>
              </a:ext>
            </a:extLst>
          </p:cNvPr>
          <p:cNvGrpSpPr/>
          <p:nvPr/>
        </p:nvGrpSpPr>
        <p:grpSpPr>
          <a:xfrm flipH="1">
            <a:off x="7693882" y="1282023"/>
            <a:ext cx="4202407" cy="2341303"/>
            <a:chOff x="4411970" y="1801825"/>
            <a:chExt cx="734586" cy="409262"/>
          </a:xfrm>
          <a:solidFill>
            <a:schemeClr val="accent4"/>
          </a:solidFill>
        </p:grpSpPr>
        <p:sp>
          <p:nvSpPr>
            <p:cNvPr id="4" name="Google Shape;1743;p61">
              <a:extLst>
                <a:ext uri="{FF2B5EF4-FFF2-40B4-BE49-F238E27FC236}">
                  <a16:creationId xmlns:a16="http://schemas.microsoft.com/office/drawing/2014/main" id="{04AAFCF6-4780-6535-093E-16F6D22D91EF}"/>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Google Shape;1744;p61">
              <a:extLst>
                <a:ext uri="{FF2B5EF4-FFF2-40B4-BE49-F238E27FC236}">
                  <a16:creationId xmlns:a16="http://schemas.microsoft.com/office/drawing/2014/main" id="{24945DC6-5CF8-C432-46C7-0BF3F5A10753}"/>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90FF06B7-B9CE-B465-9E55-82A9CBFBCE23}"/>
              </a:ext>
            </a:extLst>
          </p:cNvPr>
          <p:cNvSpPr txBox="1"/>
          <p:nvPr/>
        </p:nvSpPr>
        <p:spPr>
          <a:xfrm>
            <a:off x="7865750" y="1628429"/>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rPr>
              <a:t>What questions do you have on today’s content?</a:t>
            </a:r>
          </a:p>
        </p:txBody>
      </p:sp>
      <p:grpSp>
        <p:nvGrpSpPr>
          <p:cNvPr id="8" name="Google Shape;1742;p61">
            <a:extLst>
              <a:ext uri="{FF2B5EF4-FFF2-40B4-BE49-F238E27FC236}">
                <a16:creationId xmlns:a16="http://schemas.microsoft.com/office/drawing/2014/main" id="{C6E8D30A-04E6-3911-B5C7-E0867B72D79A}"/>
              </a:ext>
            </a:extLst>
          </p:cNvPr>
          <p:cNvGrpSpPr/>
          <p:nvPr/>
        </p:nvGrpSpPr>
        <p:grpSpPr>
          <a:xfrm flipH="1">
            <a:off x="7693882" y="4087539"/>
            <a:ext cx="4202407" cy="2341303"/>
            <a:chOff x="4411970" y="1801825"/>
            <a:chExt cx="734586" cy="409262"/>
          </a:xfrm>
          <a:solidFill>
            <a:schemeClr val="accent4"/>
          </a:solidFill>
        </p:grpSpPr>
        <p:sp>
          <p:nvSpPr>
            <p:cNvPr id="9" name="Google Shape;1743;p61">
              <a:extLst>
                <a:ext uri="{FF2B5EF4-FFF2-40B4-BE49-F238E27FC236}">
                  <a16:creationId xmlns:a16="http://schemas.microsoft.com/office/drawing/2014/main" id="{3D2F286D-D742-236F-A80A-6593538C1C79}"/>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0" name="Google Shape;1744;p61">
              <a:extLst>
                <a:ext uri="{FF2B5EF4-FFF2-40B4-BE49-F238E27FC236}">
                  <a16:creationId xmlns:a16="http://schemas.microsoft.com/office/drawing/2014/main" id="{5F19DBA9-F360-020A-83AB-138FC121E28D}"/>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11" name="TextBox 10">
            <a:extLst>
              <a:ext uri="{FF2B5EF4-FFF2-40B4-BE49-F238E27FC236}">
                <a16:creationId xmlns:a16="http://schemas.microsoft.com/office/drawing/2014/main" id="{3FC2018D-A6F3-E80B-C279-B9552AC80BA9}"/>
              </a:ext>
            </a:extLst>
          </p:cNvPr>
          <p:cNvSpPr txBox="1"/>
          <p:nvPr/>
        </p:nvSpPr>
        <p:spPr>
          <a:xfrm>
            <a:off x="7892810" y="4463822"/>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Medium" panose="020B0604020202020204" charset="0"/>
                <a:ea typeface="+mn-ea"/>
                <a:cs typeface="Poppins Medium" panose="020B0604020202020204" charset="0"/>
              </a:rPr>
              <a:t>What questions do you have on the follow-up tasks?</a:t>
            </a:r>
          </a:p>
        </p:txBody>
      </p:sp>
    </p:spTree>
    <p:extLst>
      <p:ext uri="{BB962C8B-B14F-4D97-AF65-F5344CB8AC3E}">
        <p14:creationId xmlns:p14="http://schemas.microsoft.com/office/powerpoint/2010/main" val="153413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441616" y="1875669"/>
            <a:ext cx="7277142"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3"/>
              </a:rPr>
              <a:t>Advanced Action Plan</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4"/>
              </a:rPr>
              <a:t>Team meeting foundations checklist</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PBIS Assessment Coordinator form</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rPr>
              <a:t>Logic Model Sample &amp; Template</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7"/>
              </a:rPr>
              <a:t>7 Ways to Partner with Students and Level Up Your Implementation</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934249" y="1875669"/>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8"/>
          <a:stretch>
            <a:fillRect/>
          </a:stretch>
        </p:blipFill>
        <p:spPr>
          <a:xfrm>
            <a:off x="1127875" y="1996741"/>
            <a:ext cx="2743200" cy="3487918"/>
          </a:xfrm>
          <a:prstGeom prst="rect">
            <a:avLst/>
          </a:prstGeom>
        </p:spPr>
      </p:pic>
    </p:spTree>
    <p:extLst>
      <p:ext uri="{BB962C8B-B14F-4D97-AF65-F5344CB8AC3E}">
        <p14:creationId xmlns:p14="http://schemas.microsoft.com/office/powerpoint/2010/main" val="379041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br>
              <a:rPr lang="en-US" sz="2000" dirty="0"/>
            </a:br>
            <a:r>
              <a:rPr lang="en-US" sz="2000" dirty="0"/>
              <a:t>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dirty="0">
                <a:latin typeface="Arial" panose="020B0604020202020204" pitchFamily="34" charset="0"/>
                <a:cs typeface="Arial" panose="020B0604020202020204" pitchFamily="34" charset="0"/>
              </a:rPr>
              <a:t>Please remember to complete the evaluation! </a:t>
            </a:r>
          </a:p>
          <a:p>
            <a:pPr marL="0" indent="0"/>
            <a:endParaRPr lang="en-US"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Scan the QR code to access.</a:t>
            </a:r>
          </a:p>
        </p:txBody>
      </p:sp>
      <p:pic>
        <p:nvPicPr>
          <p:cNvPr id="6" name="Picture 5">
            <a:extLst>
              <a:ext uri="{FF2B5EF4-FFF2-40B4-BE49-F238E27FC236}">
                <a16:creationId xmlns:a16="http://schemas.microsoft.com/office/drawing/2014/main" id="{2E45AA5F-144D-6B88-B6B3-8FF3ACB65AAB}"/>
              </a:ext>
            </a:extLst>
          </p:cNvPr>
          <p:cNvPicPr>
            <a:picLocks noChangeAspect="1"/>
          </p:cNvPicPr>
          <p:nvPr/>
        </p:nvPicPr>
        <p:blipFill>
          <a:blip r:embed="rId3"/>
          <a:stretch>
            <a:fillRect/>
          </a:stretch>
        </p:blipFill>
        <p:spPr>
          <a:xfrm>
            <a:off x="4946788" y="256857"/>
            <a:ext cx="3706882" cy="3706882"/>
          </a:xfrm>
          <a:prstGeom prst="rect">
            <a:avLst/>
          </a:prstGeom>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666CB6-B56F-EB51-FA81-620A8FFA4462}"/>
              </a:ext>
            </a:extLst>
          </p:cNvPr>
          <p:cNvSpPr>
            <a:spLocks noGrp="1"/>
          </p:cNvSpPr>
          <p:nvPr>
            <p:ph type="ctrTitle"/>
          </p:nvPr>
        </p:nvSpPr>
        <p:spPr>
          <a:xfrm>
            <a:off x="1782146" y="5155"/>
            <a:ext cx="10021078" cy="1906662"/>
          </a:xfrm>
        </p:spPr>
        <p:txBody>
          <a:bodyPr>
            <a:normAutofit fontScale="90000"/>
          </a:bodyPr>
          <a:lstStyle/>
          <a:p>
            <a:r>
              <a:rPr lang="en-US" sz="3200" dirty="0"/>
              <a:t>May Institute’s’20th Annual New England Positive Behavioral Support Forum</a:t>
            </a:r>
            <a:br>
              <a:rPr lang="en-US" dirty="0"/>
            </a:br>
            <a:r>
              <a:rPr lang="en-US" sz="2200" dirty="0">
                <a:solidFill>
                  <a:schemeClr val="accent4">
                    <a:lumMod val="40000"/>
                    <a:lumOff val="60000"/>
                  </a:schemeClr>
                </a:solidFill>
              </a:rPr>
              <a:t>Friday, November 15, 2024 - Norwood, Mass.</a:t>
            </a:r>
            <a:br>
              <a:rPr lang="en-US" sz="2200" dirty="0">
                <a:solidFill>
                  <a:schemeClr val="accent4">
                    <a:lumMod val="40000"/>
                    <a:lumOff val="60000"/>
                  </a:schemeClr>
                </a:solidFill>
              </a:rPr>
            </a:br>
            <a:endParaRPr lang="en-US" dirty="0">
              <a:solidFill>
                <a:schemeClr val="accent4">
                  <a:lumMod val="40000"/>
                  <a:lumOff val="60000"/>
                </a:schemeClr>
              </a:solidFill>
            </a:endParaRPr>
          </a:p>
        </p:txBody>
      </p:sp>
      <p:pic>
        <p:nvPicPr>
          <p:cNvPr id="1026" name="Picture 2" descr="Heather Peshak George, PhD">
            <a:extLst>
              <a:ext uri="{FF2B5EF4-FFF2-40B4-BE49-F238E27FC236}">
                <a16:creationId xmlns:a16="http://schemas.microsoft.com/office/drawing/2014/main" id="{9E27D2F7-60A1-90D2-971F-4F5AE7685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493" y="1964925"/>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3DA8DE-36A8-F3BE-BE72-97C3B3878ADB}"/>
              </a:ext>
            </a:extLst>
          </p:cNvPr>
          <p:cNvSpPr txBox="1"/>
          <p:nvPr/>
        </p:nvSpPr>
        <p:spPr>
          <a:xfrm>
            <a:off x="181947" y="5578447"/>
            <a:ext cx="4828592" cy="923330"/>
          </a:xfrm>
          <a:prstGeom prst="rect">
            <a:avLst/>
          </a:prstGeom>
          <a:solidFill>
            <a:schemeClr val="accent2">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Heather George: </a:t>
            </a:r>
            <a:r>
              <a:rPr kumimoji="0" lang="en-US" sz="1800" b="0" i="0" u="none" strike="noStrike" kern="1200" cap="none" spc="0" normalizeH="0" baseline="0" noProof="0">
                <a:ln>
                  <a:noFill/>
                </a:ln>
                <a:solidFill>
                  <a:prstClr val="black"/>
                </a:solidFill>
                <a:effectLst/>
                <a:uLnTx/>
                <a:uFillTx/>
                <a:latin typeface="Avenir Next LT Pro"/>
                <a:ea typeface="+mn-ea"/>
                <a:cs typeface="+mn-cs"/>
              </a:rPr>
              <a:t>Co-Director National Technical Assistance Center on Positive Behavioral Interventions and Supports</a:t>
            </a:r>
          </a:p>
        </p:txBody>
      </p:sp>
      <p:sp>
        <p:nvSpPr>
          <p:cNvPr id="11" name="TextBox 10">
            <a:extLst>
              <a:ext uri="{FF2B5EF4-FFF2-40B4-BE49-F238E27FC236}">
                <a16:creationId xmlns:a16="http://schemas.microsoft.com/office/drawing/2014/main" id="{94AF6EB5-18DD-4175-56E2-D55A5C2E231D}"/>
              </a:ext>
            </a:extLst>
          </p:cNvPr>
          <p:cNvSpPr txBox="1"/>
          <p:nvPr/>
        </p:nvSpPr>
        <p:spPr>
          <a:xfrm>
            <a:off x="1872961" y="1471939"/>
            <a:ext cx="323088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venir Next LT Pro"/>
                <a:ea typeface="+mn-ea"/>
                <a:cs typeface="+mn-cs"/>
              </a:rPr>
              <a:t>Morning Keynote</a:t>
            </a:r>
          </a:p>
        </p:txBody>
      </p:sp>
      <p:sp>
        <p:nvSpPr>
          <p:cNvPr id="13" name="TextBox 12">
            <a:extLst>
              <a:ext uri="{FF2B5EF4-FFF2-40B4-BE49-F238E27FC236}">
                <a16:creationId xmlns:a16="http://schemas.microsoft.com/office/drawing/2014/main" id="{67C05867-4AEA-E470-D5F8-530C059DF4D6}"/>
              </a:ext>
            </a:extLst>
          </p:cNvPr>
          <p:cNvSpPr txBox="1"/>
          <p:nvPr/>
        </p:nvSpPr>
        <p:spPr>
          <a:xfrm>
            <a:off x="5103845" y="6211669"/>
            <a:ext cx="7088155" cy="646331"/>
          </a:xfrm>
          <a:prstGeom prst="rect">
            <a:avLst/>
          </a:prstGeom>
          <a:solidFill>
            <a:schemeClr val="accent5">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venir Next LT Pro"/>
                <a:ea typeface="+mn-ea"/>
                <a:cs typeface="+mn-cs"/>
              </a:rPr>
              <a:t>Registration Opens 5/30/24 –   https://www.mayinstitute.org/services-for-schools/pbis/forum.html</a:t>
            </a:r>
          </a:p>
        </p:txBody>
      </p:sp>
      <p:sp>
        <p:nvSpPr>
          <p:cNvPr id="2" name="TextBox 1">
            <a:extLst>
              <a:ext uri="{FF2B5EF4-FFF2-40B4-BE49-F238E27FC236}">
                <a16:creationId xmlns:a16="http://schemas.microsoft.com/office/drawing/2014/main" id="{E3FC55E2-BCD3-D350-2B9E-B0ADE6F75391}"/>
              </a:ext>
            </a:extLst>
          </p:cNvPr>
          <p:cNvSpPr txBox="1"/>
          <p:nvPr/>
        </p:nvSpPr>
        <p:spPr>
          <a:xfrm>
            <a:off x="6388425" y="2652004"/>
            <a:ext cx="4518994" cy="3108543"/>
          </a:xfrm>
          <a:prstGeom prst="rect">
            <a:avLst/>
          </a:prstGeom>
          <a:noFill/>
          <a:ln w="76200">
            <a:solidFill>
              <a:schemeClr val="accent4">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Avenir Next LT Pro"/>
                <a:ea typeface="+mn-ea"/>
                <a:cs typeface="+mn-cs"/>
              </a:rPr>
              <a:t>STRANDS TO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PBIS Foundations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PBIS and Families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Mental Health / Wellness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Classrooms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Equity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IDD and PBS</a:t>
            </a:r>
          </a:p>
        </p:txBody>
      </p:sp>
      <p:pic>
        <p:nvPicPr>
          <p:cNvPr id="4" name="Picture 3">
            <a:extLst>
              <a:ext uri="{FF2B5EF4-FFF2-40B4-BE49-F238E27FC236}">
                <a16:creationId xmlns:a16="http://schemas.microsoft.com/office/drawing/2014/main" id="{82489174-5AFE-BA9B-DEBB-F9372D6E244B}"/>
              </a:ext>
            </a:extLst>
          </p:cNvPr>
          <p:cNvPicPr>
            <a:picLocks noChangeAspect="1"/>
          </p:cNvPicPr>
          <p:nvPr/>
        </p:nvPicPr>
        <p:blipFill>
          <a:blip r:embed="rId4"/>
          <a:stretch>
            <a:fillRect/>
          </a:stretch>
        </p:blipFill>
        <p:spPr>
          <a:xfrm>
            <a:off x="9626801" y="580939"/>
            <a:ext cx="1782000" cy="1782000"/>
          </a:xfrm>
          <a:prstGeom prst="rect">
            <a:avLst/>
          </a:prstGeom>
        </p:spPr>
      </p:pic>
    </p:spTree>
    <p:extLst>
      <p:ext uri="{BB962C8B-B14F-4D97-AF65-F5344CB8AC3E}">
        <p14:creationId xmlns:p14="http://schemas.microsoft.com/office/powerpoint/2010/main" val="73831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7D6630-E165-B252-65AE-69776BBF276A}"/>
              </a:ext>
            </a:extLst>
          </p:cNvPr>
          <p:cNvSpPr>
            <a:spLocks noGrp="1"/>
          </p:cNvSpPr>
          <p:nvPr>
            <p:ph type="title"/>
          </p:nvPr>
        </p:nvSpPr>
        <p:spPr>
          <a:xfrm>
            <a:off x="415600" y="411979"/>
            <a:ext cx="3982780" cy="763600"/>
          </a:xfrm>
        </p:spPr>
        <p:txBody>
          <a:bodyPr/>
          <a:lstStyle/>
          <a:p>
            <a:r>
              <a:rPr lang="en-US" dirty="0"/>
              <a:t>Cohort 9 Training Dates</a:t>
            </a:r>
          </a:p>
        </p:txBody>
      </p:sp>
      <p:sp>
        <p:nvSpPr>
          <p:cNvPr id="10" name="Content Placeholder 9">
            <a:extLst>
              <a:ext uri="{FF2B5EF4-FFF2-40B4-BE49-F238E27FC236}">
                <a16:creationId xmlns:a16="http://schemas.microsoft.com/office/drawing/2014/main" id="{CF671277-E19F-D282-57DB-762C807CF4DA}"/>
              </a:ext>
            </a:extLst>
          </p:cNvPr>
          <p:cNvSpPr>
            <a:spLocks noGrp="1"/>
          </p:cNvSpPr>
          <p:nvPr>
            <p:ph sz="half" idx="1"/>
          </p:nvPr>
        </p:nvSpPr>
        <p:spPr>
          <a:xfrm>
            <a:off x="1317225" y="1461301"/>
            <a:ext cx="3724362" cy="505690"/>
          </a:xfrm>
        </p:spPr>
        <p:txBody>
          <a:bodyPr/>
          <a:lstStyle/>
          <a:p>
            <a:pPr marL="139700" indent="0">
              <a:buNone/>
            </a:pPr>
            <a:r>
              <a:rPr lang="en-US" dirty="0"/>
              <a:t>Cohort 9A – Erik Maki &amp; Chelsea Salvatore</a:t>
            </a:r>
          </a:p>
        </p:txBody>
      </p:sp>
      <p:sp>
        <p:nvSpPr>
          <p:cNvPr id="11" name="Content Placeholder 10">
            <a:extLst>
              <a:ext uri="{FF2B5EF4-FFF2-40B4-BE49-F238E27FC236}">
                <a16:creationId xmlns:a16="http://schemas.microsoft.com/office/drawing/2014/main" id="{8DEA5EF8-BA14-2E51-F5E1-7D6D71346987}"/>
              </a:ext>
            </a:extLst>
          </p:cNvPr>
          <p:cNvSpPr>
            <a:spLocks noGrp="1"/>
          </p:cNvSpPr>
          <p:nvPr>
            <p:ph sz="half" idx="2"/>
          </p:nvPr>
        </p:nvSpPr>
        <p:spPr>
          <a:xfrm>
            <a:off x="6707706" y="1461301"/>
            <a:ext cx="4600759" cy="930563"/>
          </a:xfrm>
        </p:spPr>
        <p:txBody>
          <a:bodyPr/>
          <a:lstStyle/>
          <a:p>
            <a:pPr marL="139700" indent="0">
              <a:buNone/>
            </a:pPr>
            <a:r>
              <a:rPr lang="en-US" dirty="0"/>
              <a:t>Cohort 9B – Michelle Pratt &amp; Christine Downs</a:t>
            </a:r>
          </a:p>
        </p:txBody>
      </p:sp>
      <p:pic>
        <p:nvPicPr>
          <p:cNvPr id="22" name="Picture 21">
            <a:extLst>
              <a:ext uri="{FF2B5EF4-FFF2-40B4-BE49-F238E27FC236}">
                <a16:creationId xmlns:a16="http://schemas.microsoft.com/office/drawing/2014/main" id="{FB520F5F-8387-8ADC-20CB-27DAE15EC23C}"/>
              </a:ext>
            </a:extLst>
          </p:cNvPr>
          <p:cNvPicPr>
            <a:picLocks noChangeAspect="1"/>
          </p:cNvPicPr>
          <p:nvPr/>
        </p:nvPicPr>
        <p:blipFill>
          <a:blip r:embed="rId3"/>
          <a:srcRect/>
          <a:stretch/>
        </p:blipFill>
        <p:spPr>
          <a:xfrm>
            <a:off x="1774640" y="2538435"/>
            <a:ext cx="2575198" cy="4046741"/>
          </a:xfrm>
          <a:prstGeom prst="rect">
            <a:avLst/>
          </a:prstGeom>
        </p:spPr>
      </p:pic>
      <p:pic>
        <p:nvPicPr>
          <p:cNvPr id="24" name="Picture 23">
            <a:extLst>
              <a:ext uri="{FF2B5EF4-FFF2-40B4-BE49-F238E27FC236}">
                <a16:creationId xmlns:a16="http://schemas.microsoft.com/office/drawing/2014/main" id="{12255E27-FE83-3FB4-F73C-B000409F278B}"/>
              </a:ext>
            </a:extLst>
          </p:cNvPr>
          <p:cNvPicPr>
            <a:picLocks noChangeAspect="1"/>
          </p:cNvPicPr>
          <p:nvPr/>
        </p:nvPicPr>
        <p:blipFill>
          <a:blip r:embed="rId4"/>
          <a:srcRect/>
          <a:stretch/>
        </p:blipFill>
        <p:spPr>
          <a:xfrm>
            <a:off x="7257140" y="2538435"/>
            <a:ext cx="2708124" cy="4046741"/>
          </a:xfrm>
          <a:prstGeom prst="rect">
            <a:avLst/>
          </a:prstGeom>
        </p:spPr>
      </p:pic>
      <p:sp>
        <p:nvSpPr>
          <p:cNvPr id="25" name="Rectangle 24">
            <a:extLst>
              <a:ext uri="{FF2B5EF4-FFF2-40B4-BE49-F238E27FC236}">
                <a16:creationId xmlns:a16="http://schemas.microsoft.com/office/drawing/2014/main" id="{9F9749B0-B704-15F9-3E05-F7C1CACF45B9}"/>
              </a:ext>
            </a:extLst>
          </p:cNvPr>
          <p:cNvSpPr/>
          <p:nvPr/>
        </p:nvSpPr>
        <p:spPr>
          <a:xfrm>
            <a:off x="4930814" y="231494"/>
            <a:ext cx="6551271" cy="10832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If you can’t make one of your training dates and would like to attend with the other cohort, please let your trainer know and they will  arrange for your invite to the other day. </a:t>
            </a:r>
          </a:p>
        </p:txBody>
      </p:sp>
    </p:spTree>
    <p:extLst>
      <p:ext uri="{BB962C8B-B14F-4D97-AF65-F5344CB8AC3E}">
        <p14:creationId xmlns:p14="http://schemas.microsoft.com/office/powerpoint/2010/main" val="51263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605413403"/>
              </p:ext>
            </p:extLst>
          </p:nvPr>
        </p:nvGraphicFramePr>
        <p:xfrm>
          <a:off x="1897050" y="1277972"/>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441616" y="1875669"/>
            <a:ext cx="7277142"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3"/>
              </a:rPr>
              <a:t>Advanced Action Plan</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4"/>
              </a:rPr>
              <a:t>Team meeting foundations checklist</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PBIS Assessment Coordinator form</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rPr>
              <a:t>Logic Model Sample &amp; Template</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7"/>
              </a:rPr>
              <a:t>7 Ways to Partner with Students and Level Up Your Implementation</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934249" y="1875669"/>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8"/>
          <a:stretch>
            <a:fillRect/>
          </a:stretch>
        </p:blipFill>
        <p:spPr>
          <a:xfrm>
            <a:off x="1127875" y="1996741"/>
            <a:ext cx="2743200" cy="3487918"/>
          </a:xfrm>
          <a:prstGeom prst="rect">
            <a:avLst/>
          </a:prstGeom>
        </p:spPr>
      </p:pic>
    </p:spTree>
    <p:extLst>
      <p:ext uri="{BB962C8B-B14F-4D97-AF65-F5344CB8AC3E}">
        <p14:creationId xmlns:p14="http://schemas.microsoft.com/office/powerpoint/2010/main" val="381739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602673" y="1188983"/>
            <a:ext cx="7512627" cy="4877349"/>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892557" y="2684485"/>
            <a:ext cx="7029196" cy="2154763"/>
          </a:xfrm>
          <a:prstGeom prst="rect">
            <a:avLst/>
          </a:prstGeom>
        </p:spPr>
        <p:txBody>
          <a:bodyPr spcFirstLastPara="1" wrap="square" lIns="121900" tIns="121900" rIns="121900" bIns="121900" anchor="ctr" anchorCtr="0">
            <a:noAutofit/>
          </a:bodyPr>
          <a:lstStyle/>
          <a:p>
            <a:r>
              <a:rPr lang="en" sz="4400" b="1" dirty="0"/>
              <a:t>Glows &amp; Grows</a:t>
            </a:r>
            <a:endParaRPr lang="en-US" sz="44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29690" y="1346161"/>
            <a:ext cx="7051176" cy="455960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r>
              <a:rPr lang="en-US" sz="2800" dirty="0"/>
              <a:t>Please Share</a:t>
            </a:r>
          </a:p>
          <a:p>
            <a:pPr marL="643462" indent="-457200">
              <a:buClr>
                <a:schemeClr val="bg1"/>
              </a:buClr>
              <a:buSzPct val="100000"/>
              <a:buFont typeface="Arial" panose="020B0604020202020204" pitchFamily="34" charset="0"/>
              <a:buChar char="•"/>
            </a:pPr>
            <a:r>
              <a:rPr lang="en-US" sz="2800" dirty="0"/>
              <a:t>1 item to </a:t>
            </a:r>
            <a:r>
              <a:rPr lang="en-US" sz="2800" b="1" dirty="0">
                <a:solidFill>
                  <a:schemeClr val="accent1">
                    <a:lumMod val="60000"/>
                    <a:lumOff val="40000"/>
                  </a:schemeClr>
                </a:solidFill>
              </a:rPr>
              <a:t>celebrate</a:t>
            </a:r>
            <a:r>
              <a:rPr lang="en-US" sz="2800" dirty="0"/>
              <a:t> year </a:t>
            </a:r>
            <a:r>
              <a:rPr lang="en-US" sz="2800" b="1" dirty="0">
                <a:solidFill>
                  <a:schemeClr val="accent1">
                    <a:lumMod val="60000"/>
                    <a:lumOff val="40000"/>
                  </a:schemeClr>
                </a:solidFill>
              </a:rPr>
              <a:t>(Glow)</a:t>
            </a:r>
          </a:p>
          <a:p>
            <a:pPr marL="643462" indent="-457200">
              <a:buClr>
                <a:schemeClr val="bg1"/>
              </a:buClr>
              <a:buSzPct val="100000"/>
              <a:buFont typeface="Arial" panose="020B0604020202020204" pitchFamily="34" charset="0"/>
              <a:buChar char="•"/>
            </a:pPr>
            <a:r>
              <a:rPr lang="en-US" sz="2800" dirty="0"/>
              <a:t>1 item you’re </a:t>
            </a:r>
            <a:r>
              <a:rPr lang="en-US" sz="2800" b="1" dirty="0">
                <a:solidFill>
                  <a:schemeClr val="accent1">
                    <a:lumMod val="60000"/>
                    <a:lumOff val="40000"/>
                  </a:schemeClr>
                </a:solidFill>
              </a:rPr>
              <a:t>working on (Grow)</a:t>
            </a:r>
          </a:p>
          <a:p>
            <a:pPr marL="643462" indent="-457200">
              <a:buClr>
                <a:schemeClr val="bg1"/>
              </a:buClr>
              <a:buSzPct val="100000"/>
              <a:buFont typeface="Arial" panose="020B0604020202020204" pitchFamily="34" charset="0"/>
              <a:buChar char="•"/>
            </a:pPr>
            <a:endParaRPr lang="en-US" sz="2800" dirty="0">
              <a:solidFill>
                <a:schemeClr val="bg1"/>
              </a:solidFill>
            </a:endParaRPr>
          </a:p>
          <a:p>
            <a:pPr marL="186262" indent="0">
              <a:buClr>
                <a:schemeClr val="bg1"/>
              </a:buClr>
              <a:buSzPct val="100000"/>
              <a:buNone/>
            </a:pPr>
            <a:r>
              <a:rPr lang="en-US" sz="2800" dirty="0">
                <a:solidFill>
                  <a:schemeClr val="bg1"/>
                </a:solidFill>
              </a:rPr>
              <a:t>Consider: Goals from last year, T</a:t>
            </a:r>
            <a:r>
              <a:rPr lang="en-US" sz="2800" dirty="0"/>
              <a:t>FI Results from Last year, Summer Planning / Fall Kick Off</a:t>
            </a:r>
          </a:p>
          <a:p>
            <a:pPr marL="643462" indent="-457200">
              <a:buFont typeface="Arial" panose="020B0604020202020204" pitchFamily="34" charset="0"/>
              <a:buChar char="•"/>
            </a:pPr>
            <a:endParaRPr lang="en-US" sz="28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GLOWS &amp; GROWS</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498802"/>
            <a:ext cx="1901776" cy="120605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5 minutes</a:t>
            </a:r>
          </a:p>
          <a:p>
            <a:pPr marL="203195" indent="0" defTabSz="1219170">
              <a:lnSpc>
                <a:spcPct val="150000"/>
              </a:lnSpc>
              <a:buClr>
                <a:prstClr val="white"/>
              </a:buClr>
              <a:buNone/>
              <a:defRPr/>
            </a:pPr>
            <a:endParaRPr lang="en-US" sz="900" kern="0" dirty="0">
              <a:solidFill>
                <a:prstClr val="white"/>
              </a:solidFill>
            </a:endParaRPr>
          </a:p>
          <a:p>
            <a:pPr marL="203195" indent="0" defTabSz="1219170">
              <a:lnSpc>
                <a:spcPct val="150000"/>
              </a:lnSpc>
              <a:buClr>
                <a:prstClr val="white"/>
              </a:buClr>
              <a:buNone/>
              <a:defRPr/>
            </a:pPr>
            <a:r>
              <a:rPr lang="en-US" sz="2133" kern="0" dirty="0">
                <a:solidFill>
                  <a:prstClr val="white"/>
                </a:solidFill>
              </a:rPr>
              <a:t>15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478005" y="5871361"/>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899343" y="5771864"/>
            <a:ext cx="3256014"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 Jot / Coach chat</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343478185"/>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7.xml><?xml version="1.0" encoding="utf-8"?>
<a:theme xmlns:a="http://schemas.openxmlformats.org/drawingml/2006/main" name="3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12" ma:contentTypeDescription="Create a new document." ma:contentTypeScope="" ma:versionID="f863398f7efc7f46bfbf889784e304ed">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a3f5418fb929d2ab969ab60f240f00c8"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646FBB-AB8C-46A1-82B9-5F14CD06C1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bd4136c0-7c27-4378-bc59-5e31d22b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577243-7449-4828-B465-693D13CCB182}">
  <ds:schemaRefs>
    <ds:schemaRef ds:uri="http://schemas.microsoft.com/office/2006/documentManagement/types"/>
    <ds:schemaRef ds:uri="http://schemas.microsoft.com/office/2006/metadata/properties"/>
    <ds:schemaRef ds:uri="bd4136c0-7c27-4378-bc59-5e31d22b10cd"/>
    <ds:schemaRef ds:uri="http://purl.org/dc/elements/1.1/"/>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fa4c7253-cea3-4165-8b8a-856476806840"/>
  </ds:schemaRefs>
</ds:datastoreItem>
</file>

<file path=customXml/itemProps3.xml><?xml version="1.0" encoding="utf-8"?>
<ds:datastoreItem xmlns:ds="http://schemas.openxmlformats.org/officeDocument/2006/customXml" ds:itemID="{541A1EAC-92A5-4DF3-B26F-FDC5D999A7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13159</TotalTime>
  <Words>2681</Words>
  <Application>Microsoft Office PowerPoint</Application>
  <PresentationFormat>Widescreen</PresentationFormat>
  <Paragraphs>370</Paragraphs>
  <Slides>32</Slides>
  <Notes>30</Notes>
  <HiddenSlides>1</HiddenSlides>
  <MMClips>0</MMClips>
  <ScaleCrop>false</ScaleCrop>
  <HeadingPairs>
    <vt:vector size="6" baseType="variant">
      <vt:variant>
        <vt:lpstr>Fonts Used</vt:lpstr>
      </vt:variant>
      <vt:variant>
        <vt:i4>20</vt:i4>
      </vt:variant>
      <vt:variant>
        <vt:lpstr>Theme</vt:lpstr>
      </vt:variant>
      <vt:variant>
        <vt:i4>7</vt:i4>
      </vt:variant>
      <vt:variant>
        <vt:lpstr>Slide Titles</vt:lpstr>
      </vt:variant>
      <vt:variant>
        <vt:i4>32</vt:i4>
      </vt:variant>
    </vt:vector>
  </HeadingPairs>
  <TitlesOfParts>
    <vt:vector size="59" baseType="lpstr">
      <vt:lpstr>Arial</vt:lpstr>
      <vt:lpstr>Avenir Next LT Pro</vt:lpstr>
      <vt:lpstr>Bariol</vt:lpstr>
      <vt:lpstr>Calibri</vt:lpstr>
      <vt:lpstr>Calibri Light</vt:lpstr>
      <vt:lpstr>Cherry Cream Soda</vt:lpstr>
      <vt:lpstr>Fira Sans Extra Condensed Medium</vt:lpstr>
      <vt:lpstr>Hind Vadodara</vt:lpstr>
      <vt:lpstr>Montserrat SemiBold</vt:lpstr>
      <vt:lpstr>Nunito Light</vt:lpstr>
      <vt:lpstr>Open Sans SemiBold</vt:lpstr>
      <vt:lpstr>Oswald</vt:lpstr>
      <vt:lpstr>Poppins</vt:lpstr>
      <vt:lpstr>Poppins Medium</vt:lpstr>
      <vt:lpstr>Poppins SemiBold</vt:lpstr>
      <vt:lpstr>PT Sans</vt:lpstr>
      <vt:lpstr>Raleway Thin</vt:lpstr>
      <vt:lpstr>Roboto Condensed Light</vt:lpstr>
      <vt:lpstr>Times New Roman</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Custom</vt:lpstr>
      <vt:lpstr>3_Ophthalmology Center by Slidesgo</vt:lpstr>
      <vt:lpstr>PBIS School-Wide Coach Meeting Year 3:  October 2024</vt:lpstr>
      <vt:lpstr>EXPECTATIONS</vt:lpstr>
      <vt:lpstr>ACTIVITY: ATTENDANCE</vt:lpstr>
      <vt:lpstr>May Institute’s’20th Annual New England Positive Behavioral Support Forum Friday, November 15, 2024 - Norwood, Mass. </vt:lpstr>
      <vt:lpstr>Cohort 9 Training Dates</vt:lpstr>
      <vt:lpstr>Agenda &amp; Coaches' Tasks</vt:lpstr>
      <vt:lpstr> HELPFUL RESOURCES</vt:lpstr>
      <vt:lpstr>Glows &amp; Grows</vt:lpstr>
      <vt:lpstr>DISCUSSION: GLOWS &amp; GROWS</vt:lpstr>
      <vt:lpstr>Big Idea Check In: Yearly Planning &amp; Outcome Goals </vt:lpstr>
      <vt:lpstr>DATA-INFORMED OUTCOME GOALS</vt:lpstr>
      <vt:lpstr>Review:  TFI – Consider Goals for 24-25</vt:lpstr>
      <vt:lpstr>Action Plan – Annual Planning Advanced Years</vt:lpstr>
      <vt:lpstr>Action Plan – Annual Planning</vt:lpstr>
      <vt:lpstr>DISCUSSION: Action Planning &amp; Systems </vt:lpstr>
      <vt:lpstr>PBIS Resource Spotlight: PBIS Assessment: Student Involvement </vt:lpstr>
      <vt:lpstr>PBIS Assessments Coordinator</vt:lpstr>
      <vt:lpstr>Partnering with Students</vt:lpstr>
      <vt:lpstr>Review</vt:lpstr>
      <vt:lpstr>Looking Ahead</vt:lpstr>
      <vt:lpstr>NOVEMBER Team Training</vt:lpstr>
      <vt:lpstr>Logic Model Roundtable Discussions </vt:lpstr>
      <vt:lpstr>ROUNDTABLE DISCUSSIONS</vt:lpstr>
      <vt:lpstr>PowerPoint Presentation</vt:lpstr>
      <vt:lpstr>PowerPoint Presentation</vt:lpstr>
      <vt:lpstr>Examples of Systems and Practices</vt:lpstr>
      <vt:lpstr>Optional Templates </vt:lpstr>
      <vt:lpstr>PowerPoint Presentation</vt:lpstr>
      <vt:lpstr>ACTIVITY: PLANNING ROUNDTABLES</vt:lpstr>
      <vt:lpstr>Agenda &amp; Coaches' Tasks</vt:lpstr>
      <vt:lpstr> HELPFUL RESOURCES</vt:lpstr>
      <vt:lpstr>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Robbie, Karen</dc:creator>
  <cp:lastModifiedBy>Christine Downs</cp:lastModifiedBy>
  <cp:revision>123</cp:revision>
  <dcterms:created xsi:type="dcterms:W3CDTF">2021-09-01T22:16:30Z</dcterms:created>
  <dcterms:modified xsi:type="dcterms:W3CDTF">2024-10-23T12:50:40Z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