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4"/>
    <p:sldMasterId id="2147483841" r:id="rId5"/>
    <p:sldMasterId id="2147483867" r:id="rId6"/>
    <p:sldMasterId id="2147483893" r:id="rId7"/>
    <p:sldMasterId id="2147483938" r:id="rId8"/>
    <p:sldMasterId id="2147483952" r:id="rId9"/>
  </p:sldMasterIdLst>
  <p:notesMasterIdLst>
    <p:notesMasterId r:id="rId23"/>
  </p:notesMasterIdLst>
  <p:sldIdLst>
    <p:sldId id="4570" r:id="rId10"/>
    <p:sldId id="4771" r:id="rId11"/>
    <p:sldId id="4109" r:id="rId12"/>
    <p:sldId id="4767" r:id="rId13"/>
    <p:sldId id="4024" r:id="rId14"/>
    <p:sldId id="4772" r:id="rId15"/>
    <p:sldId id="260" r:id="rId16"/>
    <p:sldId id="4535" r:id="rId17"/>
    <p:sldId id="4776" r:id="rId18"/>
    <p:sldId id="4744" r:id="rId19"/>
    <p:sldId id="4778" r:id="rId20"/>
    <p:sldId id="4777" r:id="rId21"/>
    <p:sldId id="47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(10 mins)" id="{72B9919B-BC48-EF4B-A53D-D84E534A9AC0}">
          <p14:sldIdLst>
            <p14:sldId id="4570"/>
            <p14:sldId id="4771"/>
            <p14:sldId id="4109"/>
            <p14:sldId id="4767"/>
            <p14:sldId id="4024"/>
            <p14:sldId id="4772"/>
            <p14:sldId id="260"/>
          </p14:sldIdLst>
        </p14:section>
        <p14:section name="Annual Evaluation Report" id="{F442C921-6CF9-0945-B625-2361ABAE5C20}">
          <p14:sldIdLst>
            <p14:sldId id="4535"/>
            <p14:sldId id="4776"/>
            <p14:sldId id="4744"/>
            <p14:sldId id="4778"/>
            <p14:sldId id="4777"/>
          </p14:sldIdLst>
        </p14:section>
        <p14:section name="Wrapping Up (5 Minutes)" id="{83C588A5-659E-4FF2-BDCF-606FE54CF59A}">
          <p14:sldIdLst>
            <p14:sldId id="47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E16D4F08-7DF0-D375-6C48-4C09655593C0}" name="Feinberg, Adam" initials="FA" userId="S::afeinberg@edc.org::5f5bdf48-d019-4be7-baf8-cfbf388184da" providerId="AD"/>
  <p188:author id="{AFBB9F1B-4E77-B9E9-84E8-99C6F99F2F79}" name="Feinberg, Adam" initials="FA" userId="S::adam.feinberg@uconn.edu::177393b2-bc5b-4b41-8d24-c053677dafcb" providerId="AD"/>
  <p188:author id="{CD20A333-A637-827F-BBF5-42780D723B6E}" name="Adam Feinberg" initials="AF" userId="c63daa15e251178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yer, Katherine" initials="MK" lastIdx="67" clrIdx="0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  <p:cmAuthor id="2" name="Feinberg, Adam" initials="FA" lastIdx="70" clrIdx="1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3" name="Concannon, Jayna" initials="CJ" lastIdx="2" clrIdx="2">
    <p:extLst>
      <p:ext uri="{19B8F6BF-5375-455C-9EA6-DF929625EA0E}">
        <p15:presenceInfo xmlns:p15="http://schemas.microsoft.com/office/powerpoint/2012/main" userId="S::jayna.concannon@uconn.edu::37dffa8e-dfee-460d-8a16-c402bfa0ce47" providerId="AD"/>
      </p:ext>
    </p:extLst>
  </p:cmAuthor>
  <p:cmAuthor id="4" name="Robbie, Karen" initials="RK" lastIdx="8" clrIdx="3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45" autoAdjust="0"/>
  </p:normalViewPr>
  <p:slideViewPr>
    <p:cSldViewPr snapToGrid="0">
      <p:cViewPr varScale="1">
        <p:scale>
          <a:sx n="71" d="100"/>
          <a:sy n="71" d="100"/>
        </p:scale>
        <p:origin x="1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288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bisapps.org/resource/local-pbis-coordinator-information-form" TargetMode="External"/><Relationship Id="rId1" Type="http://schemas.openxmlformats.org/officeDocument/2006/relationships/hyperlink" Target="https://sebacademy.edc.org/tier-2-team-annual-action-planning-template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bisapps.org/resource/local-pbis-coordinator-information-form" TargetMode="External"/><Relationship Id="rId1" Type="http://schemas.openxmlformats.org/officeDocument/2006/relationships/hyperlink" Target="https://sebacademy.edc.org/tier-2-team-annual-action-planning-templat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 custT="1"/>
      <dgm:spPr/>
      <dgm:t>
        <a:bodyPr/>
        <a:lstStyle/>
        <a:p>
          <a:r>
            <a:rPr lang="en-US" sz="2000" b="0" dirty="0">
              <a:latin typeface="+mn-lt"/>
            </a:rPr>
            <a:t>Goal Setting</a:t>
          </a:r>
          <a:endParaRPr lang="en-US" sz="2000" b="0" i="0" dirty="0">
            <a:latin typeface="+mn-lt"/>
          </a:endParaRPr>
        </a:p>
      </dgm: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E770DC0-ADC3-6F49-9603-390041B9028C}">
      <dgm:prSet custT="1"/>
      <dgm:spPr/>
      <dgm:t>
        <a:bodyPr/>
        <a:lstStyle/>
        <a:p>
          <a:r>
            <a:rPr lang="en-US" sz="2400" b="0" i="0" dirty="0"/>
            <a:t>Coaches Tasks</a:t>
          </a:r>
        </a:p>
      </dgm:t>
    </dgm:pt>
    <dgm:pt modelId="{DF559CD0-5B01-D54A-8E06-F10310F9A6A6}" type="par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AE7D53E-5748-B340-A3B2-69C78DDF3C05}" type="sib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 custT="1"/>
      <dgm:spPr>
        <a:solidFill>
          <a:srgbClr val="B7DEF4"/>
        </a:solidFill>
      </dgm:spPr>
      <dgm:t>
        <a:bodyPr/>
        <a:lstStyle/>
        <a:p>
          <a:r>
            <a:rPr lang="en-US" sz="2800" b="1" i="0" dirty="0">
              <a:solidFill>
                <a:schemeClr val="accent6">
                  <a:lumMod val="50000"/>
                </a:schemeClr>
              </a:solidFill>
            </a:rPr>
            <a:t>Content</a:t>
          </a:r>
          <a:endParaRPr lang="en-US" sz="2800" b="1" i="0" u="none" strike="noStrike" cap="none" baseline="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AC4E459D-6913-49EB-BC7F-AD02CA3FEFF4}">
      <dgm:prSet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Review the Tier 2 Annual Planning Tool to get ready for next year</a:t>
          </a:r>
        </a:p>
      </dgm:t>
    </dgm:pt>
    <dgm:pt modelId="{D2355651-27F6-47B0-B3D5-ABC562D64B6F}" type="parTrans" cxnId="{5B685AA6-5B0B-48A6-9F0E-7C81713E9557}">
      <dgm:prSet/>
      <dgm:spPr/>
      <dgm:t>
        <a:bodyPr/>
        <a:lstStyle/>
        <a:p>
          <a:endParaRPr lang="en-US"/>
        </a:p>
      </dgm:t>
    </dgm:pt>
    <dgm:pt modelId="{2AC10936-3012-408B-ACD4-ACB054D0B132}" type="sibTrans" cxnId="{5B685AA6-5B0B-48A6-9F0E-7C81713E9557}">
      <dgm:prSet/>
      <dgm:spPr/>
      <dgm:t>
        <a:bodyPr/>
        <a:lstStyle/>
        <a:p>
          <a:endParaRPr lang="en-US"/>
        </a:p>
      </dgm:t>
    </dgm:pt>
    <dgm:pt modelId="{6D8A385D-787E-4892-8884-6815FC7A8C6D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RESOURCES</a:t>
          </a:r>
        </a:p>
      </dgm:t>
    </dgm:pt>
    <dgm:pt modelId="{45C10B6A-D1AA-4589-A702-10C0FA117730}" type="parTrans" cxnId="{638E4497-2421-4BE6-A7EA-B66CFE8D67FB}">
      <dgm:prSet/>
      <dgm:spPr/>
      <dgm:t>
        <a:bodyPr/>
        <a:lstStyle/>
        <a:p>
          <a:endParaRPr lang="en-US"/>
        </a:p>
      </dgm:t>
    </dgm:pt>
    <dgm:pt modelId="{69A40FE1-D459-440D-84B6-813392D83668}" type="sibTrans" cxnId="{638E4497-2421-4BE6-A7EA-B66CFE8D67FB}">
      <dgm:prSet/>
      <dgm:spPr/>
      <dgm:t>
        <a:bodyPr/>
        <a:lstStyle/>
        <a:p>
          <a:endParaRPr lang="en-US"/>
        </a:p>
      </dgm:t>
    </dgm:pt>
    <dgm:pt modelId="{807B2E63-78CA-46F3-8F39-1490C5AD2F33}">
      <dgm:prSet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Celebrate! </a:t>
          </a:r>
        </a:p>
      </dgm:t>
    </dgm:pt>
    <dgm:pt modelId="{AEDA59D1-BCE6-44C6-A421-E02661C2280F}" type="parTrans" cxnId="{0E4E4EA4-F846-443F-8D8B-8AF3F1292343}">
      <dgm:prSet/>
      <dgm:spPr/>
      <dgm:t>
        <a:bodyPr/>
        <a:lstStyle/>
        <a:p>
          <a:endParaRPr lang="en-US"/>
        </a:p>
      </dgm:t>
    </dgm:pt>
    <dgm:pt modelId="{5887E694-489A-4A51-88DD-663A4C3DF30A}" type="sibTrans" cxnId="{0E4E4EA4-F846-443F-8D8B-8AF3F1292343}">
      <dgm:prSet/>
      <dgm:spPr/>
      <dgm:t>
        <a:bodyPr/>
        <a:lstStyle/>
        <a:p>
          <a:endParaRPr lang="en-US"/>
        </a:p>
      </dgm:t>
    </dgm:pt>
    <dgm:pt modelId="{4757D34C-3A77-4A68-9F7D-7280A0638226}">
      <dgm:prSet custT="1"/>
      <dgm:spPr/>
      <dgm:t>
        <a:bodyPr/>
        <a:lstStyle/>
        <a:p>
          <a:r>
            <a:rPr lang="en-US" sz="2000" b="0" i="0" dirty="0">
              <a:solidFill>
                <a:srgbClr val="FF0000"/>
              </a:solidFill>
              <a:latin typeface="+mn-l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Tier 2 Annual Planning Tool</a:t>
          </a:r>
          <a:endParaRPr lang="en-US" sz="2000" b="0" i="0" dirty="0">
            <a:solidFill>
              <a:srgbClr val="FF0000"/>
            </a:solidFill>
            <a:latin typeface="+mn-lt"/>
          </a:endParaRPr>
        </a:p>
      </dgm:t>
    </dgm:pt>
    <dgm:pt modelId="{4CE38C19-2E2D-4D6B-82D0-0309C63D233D}" type="parTrans" cxnId="{95898CDB-3D74-4577-9B86-39B212B94C4A}">
      <dgm:prSet/>
      <dgm:spPr/>
      <dgm:t>
        <a:bodyPr/>
        <a:lstStyle/>
        <a:p>
          <a:endParaRPr lang="en-US"/>
        </a:p>
      </dgm:t>
    </dgm:pt>
    <dgm:pt modelId="{3BE96500-4892-4EA8-8466-F84322B41FEA}" type="sibTrans" cxnId="{95898CDB-3D74-4577-9B86-39B212B94C4A}">
      <dgm:prSet/>
      <dgm:spPr/>
      <dgm:t>
        <a:bodyPr/>
        <a:lstStyle/>
        <a:p>
          <a:endParaRPr lang="en-US"/>
        </a:p>
      </dgm:t>
    </dgm:pt>
    <dgm:pt modelId="{3EF9947E-8E3C-49A9-929D-1F6699AC7092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Annual Evaluation Report</a:t>
          </a:r>
        </a:p>
      </dgm:t>
    </dgm:pt>
    <dgm:pt modelId="{8C44D178-815B-4149-81A4-B7CAB8DAF6B9}" type="parTrans" cxnId="{85A4603B-2AFB-4760-8004-91E5900FE129}">
      <dgm:prSet/>
      <dgm:spPr/>
      <dgm:t>
        <a:bodyPr/>
        <a:lstStyle/>
        <a:p>
          <a:endParaRPr lang="en-US"/>
        </a:p>
      </dgm:t>
    </dgm:pt>
    <dgm:pt modelId="{9172D747-5A39-4375-850C-60957A1BA742}" type="sibTrans" cxnId="{85A4603B-2AFB-4760-8004-91E5900FE129}">
      <dgm:prSet/>
      <dgm:spPr/>
      <dgm:t>
        <a:bodyPr/>
        <a:lstStyle/>
        <a:p>
          <a:endParaRPr lang="en-US"/>
        </a:p>
      </dgm:t>
    </dgm:pt>
    <dgm:pt modelId="{6A53BE98-678D-4E78-806A-AC2D35DFFBD2}">
      <dgm:prSet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FF0000"/>
              </a:solidFill>
              <a:latin typeface="Arial"/>
              <a:ea typeface="+mn-ea"/>
              <a:cs typeface="+mn-cs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Pbisapps.org coordinator form </a:t>
          </a:r>
          <a:endParaRPr lang="en-US" sz="2000" kern="1200" dirty="0">
            <a:solidFill>
              <a:srgbClr val="FF0000"/>
            </a:solidFill>
            <a:latin typeface="Arial"/>
            <a:ea typeface="+mn-ea"/>
            <a:cs typeface="+mn-cs"/>
          </a:endParaRPr>
        </a:p>
      </dgm:t>
    </dgm:pt>
    <dgm:pt modelId="{3901A618-9157-4BE9-8A3D-CEA6E6AAA722}" type="parTrans" cxnId="{9412FBD3-92AB-45CC-9DAF-A1E55D54628D}">
      <dgm:prSet/>
      <dgm:spPr/>
      <dgm:t>
        <a:bodyPr/>
        <a:lstStyle/>
        <a:p>
          <a:endParaRPr lang="en-US"/>
        </a:p>
      </dgm:t>
    </dgm:pt>
    <dgm:pt modelId="{A7FC2AE2-028D-4780-B52D-A0E7A5F084DF}" type="sibTrans" cxnId="{9412FBD3-92AB-45CC-9DAF-A1E55D54628D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 custScaleY="43434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 custScaleY="88257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77D4E652-4152-4FB3-933D-DC846CDC44C4}" type="pres">
      <dgm:prSet presAssocID="{9E770DC0-ADC3-6F49-9603-390041B9028C}" presName="parentLin" presStyleCnt="0"/>
      <dgm:spPr/>
    </dgm:pt>
    <dgm:pt modelId="{F0AC8D9C-1ACD-4825-B968-FF4EE97737E7}" type="pres">
      <dgm:prSet presAssocID="{9E770DC0-ADC3-6F49-9603-390041B9028C}" presName="parentLeftMargin" presStyleLbl="node1" presStyleIdx="0" presStyleCnt="2"/>
      <dgm:spPr/>
    </dgm:pt>
    <dgm:pt modelId="{A408444A-A753-4052-B5E7-27B1CF04BE0D}" type="pres">
      <dgm:prSet presAssocID="{9E770DC0-ADC3-6F49-9603-390041B9028C}" presName="parentText" presStyleLbl="node1" presStyleIdx="1" presStyleCnt="2" custScaleY="61032">
        <dgm:presLayoutVars>
          <dgm:chMax val="0"/>
          <dgm:bulletEnabled val="1"/>
        </dgm:presLayoutVars>
      </dgm:prSet>
      <dgm:spPr/>
    </dgm:pt>
    <dgm:pt modelId="{DB387AC5-600F-40B5-8656-6ED772B9F62D}" type="pres">
      <dgm:prSet presAssocID="{9E770DC0-ADC3-6F49-9603-390041B9028C}" presName="negativeSpace" presStyleCnt="0"/>
      <dgm:spPr/>
    </dgm:pt>
    <dgm:pt modelId="{AD7E4922-BE98-4A00-8CC9-8C067984A0AA}" type="pres">
      <dgm:prSet presAssocID="{9E770DC0-ADC3-6F49-9603-390041B9028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FD9FB709-F4DF-4ABA-8DAC-F6BABEE60EE9}" type="presOf" srcId="{6D8A385D-787E-4892-8884-6815FC7A8C6D}" destId="{CDAAD9AB-76BA-4F20-9C80-4020D86AF54F}" srcOrd="0" destOrd="0" presId="urn:microsoft.com/office/officeart/2005/8/layout/list1"/>
    <dgm:cxn modelId="{54D89318-3BFB-42D1-B040-F4D51C033FB1}" type="presOf" srcId="{4757D34C-3A77-4A68-9F7D-7280A0638226}" destId="{CDAAD9AB-76BA-4F20-9C80-4020D86AF54F}" srcOrd="0" destOrd="3" presId="urn:microsoft.com/office/officeart/2005/8/layout/list1"/>
    <dgm:cxn modelId="{72568A1C-79B0-4013-A481-D4A66123B712}" type="presOf" srcId="{6A53BE98-678D-4E78-806A-AC2D35DFFBD2}" destId="{AD7E4922-BE98-4A00-8CC9-8C067984A0AA}" srcOrd="0" destOrd="1" presId="urn:microsoft.com/office/officeart/2005/8/layout/list1"/>
    <dgm:cxn modelId="{8524962F-B035-4178-90F0-8DF3B9F45AF4}" type="presOf" srcId="{807B2E63-78CA-46F3-8F39-1490C5AD2F33}" destId="{AD7E4922-BE98-4A00-8CC9-8C067984A0AA}" srcOrd="0" destOrd="2" presId="urn:microsoft.com/office/officeart/2005/8/layout/list1"/>
    <dgm:cxn modelId="{85A4603B-2AFB-4760-8004-91E5900FE129}" srcId="{76937503-7550-41B3-8D88-C860E600B4A5}" destId="{3EF9947E-8E3C-49A9-929D-1F6699AC7092}" srcOrd="1" destOrd="0" parTransId="{8C44D178-815B-4149-81A4-B7CAB8DAF6B9}" sibTransId="{9172D747-5A39-4375-850C-60957A1BA742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51744959-DC5F-4B64-8022-0CA7433788A8}" type="presOf" srcId="{76937503-7550-41B3-8D88-C860E600B4A5}" destId="{3E253364-FB35-42F8-9CB7-634D0DF472D6}" srcOrd="0" destOrd="0" presId="urn:microsoft.com/office/officeart/2005/8/layout/list1"/>
    <dgm:cxn modelId="{E741C480-8F4C-496F-8381-6740FF6EA401}" type="presOf" srcId="{AC4E459D-6913-49EB-BC7F-AD02CA3FEFF4}" destId="{AD7E4922-BE98-4A00-8CC9-8C067984A0AA}" srcOrd="0" destOrd="0" presId="urn:microsoft.com/office/officeart/2005/8/layout/list1"/>
    <dgm:cxn modelId="{9758DD80-5F76-4A84-A91C-94B9009B4D3E}" type="presOf" srcId="{88926E0B-BFF6-E944-B1DF-44240C496CA1}" destId="{CDAAD9AB-76BA-4F20-9C80-4020D86AF54F}" srcOrd="0" destOrd="2" presId="urn:microsoft.com/office/officeart/2005/8/layout/list1"/>
    <dgm:cxn modelId="{43A5F88C-6BBA-4585-ABA7-4E2C2B934AE5}" type="presOf" srcId="{3EF9947E-8E3C-49A9-929D-1F6699AC7092}" destId="{CDAAD9AB-76BA-4F20-9C80-4020D86AF54F}" srcOrd="0" destOrd="1" presId="urn:microsoft.com/office/officeart/2005/8/layout/list1"/>
    <dgm:cxn modelId="{5B5B1C97-4D72-364B-9991-95AC217DC39E}" srcId="{139B28B7-98AE-2442-8242-E675E9F54483}" destId="{9E770DC0-ADC3-6F49-9603-390041B9028C}" srcOrd="1" destOrd="0" parTransId="{DF559CD0-5B01-D54A-8E06-F10310F9A6A6}" sibTransId="{2AE7D53E-5748-B340-A3B2-69C78DDF3C05}"/>
    <dgm:cxn modelId="{638E4497-2421-4BE6-A7EA-B66CFE8D67FB}" srcId="{76937503-7550-41B3-8D88-C860E600B4A5}" destId="{6D8A385D-787E-4892-8884-6815FC7A8C6D}" srcOrd="0" destOrd="0" parTransId="{45C10B6A-D1AA-4589-A702-10C0FA117730}" sibTransId="{69A40FE1-D459-440D-84B6-813392D83668}"/>
    <dgm:cxn modelId="{0E4E4EA4-F846-443F-8D8B-8AF3F1292343}" srcId="{9E770DC0-ADC3-6F49-9603-390041B9028C}" destId="{807B2E63-78CA-46F3-8F39-1490C5AD2F33}" srcOrd="2" destOrd="0" parTransId="{AEDA59D1-BCE6-44C6-A421-E02661C2280F}" sibTransId="{5887E694-489A-4A51-88DD-663A4C3DF30A}"/>
    <dgm:cxn modelId="{5B685AA6-5B0B-48A6-9F0E-7C81713E9557}" srcId="{9E770DC0-ADC3-6F49-9603-390041B9028C}" destId="{AC4E459D-6913-49EB-BC7F-AD02CA3FEFF4}" srcOrd="0" destOrd="0" parTransId="{D2355651-27F6-47B0-B3D5-ABC562D64B6F}" sibTransId="{2AC10936-3012-408B-ACD4-ACB054D0B132}"/>
    <dgm:cxn modelId="{EF1EACA6-1597-412F-BB0A-DDC30C359654}" type="presOf" srcId="{76937503-7550-41B3-8D88-C860E600B4A5}" destId="{24EE546A-203E-45A1-AB96-5A4CB77AC5EC}" srcOrd="1" destOrd="0" presId="urn:microsoft.com/office/officeart/2005/8/layout/list1"/>
    <dgm:cxn modelId="{CF70A1AD-5B90-CC41-AC82-8AF355283DE9}" srcId="{76937503-7550-41B3-8D88-C860E600B4A5}" destId="{88926E0B-BFF6-E944-B1DF-44240C496CA1}" srcOrd="2" destOrd="0" parTransId="{53B66600-AFAC-9844-8FF3-FF95E01497A1}" sibTransId="{FAC168E4-A658-DD48-B776-1AB6580C5053}"/>
    <dgm:cxn modelId="{F2E635CB-CCE1-472E-BD6C-3B63BC782FE1}" type="presOf" srcId="{9E770DC0-ADC3-6F49-9603-390041B9028C}" destId="{A408444A-A753-4052-B5E7-27B1CF04BE0D}" srcOrd="1" destOrd="0" presId="urn:microsoft.com/office/officeart/2005/8/layout/list1"/>
    <dgm:cxn modelId="{9412FBD3-92AB-45CC-9DAF-A1E55D54628D}" srcId="{9E770DC0-ADC3-6F49-9603-390041B9028C}" destId="{6A53BE98-678D-4E78-806A-AC2D35DFFBD2}" srcOrd="1" destOrd="0" parTransId="{3901A618-9157-4BE9-8A3D-CEA6E6AAA722}" sibTransId="{A7FC2AE2-028D-4780-B52D-A0E7A5F084DF}"/>
    <dgm:cxn modelId="{95898CDB-3D74-4577-9B86-39B212B94C4A}" srcId="{76937503-7550-41B3-8D88-C860E600B4A5}" destId="{4757D34C-3A77-4A68-9F7D-7280A0638226}" srcOrd="3" destOrd="0" parTransId="{4CE38C19-2E2D-4D6B-82D0-0309C63D233D}" sibTransId="{3BE96500-4892-4EA8-8466-F84322B41FEA}"/>
    <dgm:cxn modelId="{03F62CE4-F7BA-47E7-8D6D-CB10696A98CF}" type="presOf" srcId="{9E770DC0-ADC3-6F49-9603-390041B9028C}" destId="{F0AC8D9C-1ACD-4825-B968-FF4EE97737E7}" srcOrd="0" destOrd="0" presId="urn:microsoft.com/office/officeart/2005/8/layout/list1"/>
    <dgm:cxn modelId="{12E116CE-1DEF-4976-A24F-079A4D7B5ED3}" type="presParOf" srcId="{107712AD-F0E7-8045-90F3-AA033147F7E7}" destId="{99F85151-3D39-4456-9783-D2B61E40612E}" srcOrd="0" destOrd="0" presId="urn:microsoft.com/office/officeart/2005/8/layout/list1"/>
    <dgm:cxn modelId="{FF58E2B0-75F0-4DE9-ACEE-43F6E84FC83E}" type="presParOf" srcId="{99F85151-3D39-4456-9783-D2B61E40612E}" destId="{3E253364-FB35-42F8-9CB7-634D0DF472D6}" srcOrd="0" destOrd="0" presId="urn:microsoft.com/office/officeart/2005/8/layout/list1"/>
    <dgm:cxn modelId="{64E8673E-D255-441E-8A75-8CAFF1C85B8A}" type="presParOf" srcId="{99F85151-3D39-4456-9783-D2B61E40612E}" destId="{24EE546A-203E-45A1-AB96-5A4CB77AC5EC}" srcOrd="1" destOrd="0" presId="urn:microsoft.com/office/officeart/2005/8/layout/list1"/>
    <dgm:cxn modelId="{7CE409AA-7234-4202-BD36-9DE61EF1D69F}" type="presParOf" srcId="{107712AD-F0E7-8045-90F3-AA033147F7E7}" destId="{1DD4E0C0-9F60-4F65-BB07-79CA80226C0A}" srcOrd="1" destOrd="0" presId="urn:microsoft.com/office/officeart/2005/8/layout/list1"/>
    <dgm:cxn modelId="{FF77E135-DAD0-4CA3-89F2-D8527F35F5F2}" type="presParOf" srcId="{107712AD-F0E7-8045-90F3-AA033147F7E7}" destId="{CDAAD9AB-76BA-4F20-9C80-4020D86AF54F}" srcOrd="2" destOrd="0" presId="urn:microsoft.com/office/officeart/2005/8/layout/list1"/>
    <dgm:cxn modelId="{8388559B-25BB-403B-B449-326A18F362EE}" type="presParOf" srcId="{107712AD-F0E7-8045-90F3-AA033147F7E7}" destId="{5E61BAE6-473E-4263-8FBF-76A396FC3E1D}" srcOrd="3" destOrd="0" presId="urn:microsoft.com/office/officeart/2005/8/layout/list1"/>
    <dgm:cxn modelId="{7512A190-BCDF-49AE-A201-D617E90A8326}" type="presParOf" srcId="{107712AD-F0E7-8045-90F3-AA033147F7E7}" destId="{77D4E652-4152-4FB3-933D-DC846CDC44C4}" srcOrd="4" destOrd="0" presId="urn:microsoft.com/office/officeart/2005/8/layout/list1"/>
    <dgm:cxn modelId="{47A48109-4B17-4106-9019-89731B06EFA6}" type="presParOf" srcId="{77D4E652-4152-4FB3-933D-DC846CDC44C4}" destId="{F0AC8D9C-1ACD-4825-B968-FF4EE97737E7}" srcOrd="0" destOrd="0" presId="urn:microsoft.com/office/officeart/2005/8/layout/list1"/>
    <dgm:cxn modelId="{047E0066-FB1E-46AD-A44E-943B80C46A6D}" type="presParOf" srcId="{77D4E652-4152-4FB3-933D-DC846CDC44C4}" destId="{A408444A-A753-4052-B5E7-27B1CF04BE0D}" srcOrd="1" destOrd="0" presId="urn:microsoft.com/office/officeart/2005/8/layout/list1"/>
    <dgm:cxn modelId="{08B2ABA8-5017-4337-B62D-7A2C0BA3F1F8}" type="presParOf" srcId="{107712AD-F0E7-8045-90F3-AA033147F7E7}" destId="{DB387AC5-600F-40B5-8656-6ED772B9F62D}" srcOrd="5" destOrd="0" presId="urn:microsoft.com/office/officeart/2005/8/layout/list1"/>
    <dgm:cxn modelId="{FF99C957-03F8-4BAD-A5EA-EEB1AFF6385B}" type="presParOf" srcId="{107712AD-F0E7-8045-90F3-AA033147F7E7}" destId="{AD7E4922-BE98-4A00-8CC9-8C067984A0A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5728"/>
          <a:ext cx="11329987" cy="25437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958088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RESOURCES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Annual Evaluation Report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+mn-lt"/>
            </a:rPr>
            <a:t>Goal Setting</a:t>
          </a:r>
          <a:endParaRPr lang="en-US" sz="2000" b="0" i="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rgbClr val="FF0000"/>
              </a:solidFill>
              <a:latin typeface="+mn-l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Tier 2 Annual Planning Tool</a:t>
          </a:r>
          <a:endParaRPr lang="en-US" sz="2000" b="0" i="0" kern="1200" dirty="0">
            <a:solidFill>
              <a:srgbClr val="FF0000"/>
            </a:solidFill>
            <a:latin typeface="+mn-lt"/>
          </a:endParaRPr>
        </a:p>
      </dsp:txBody>
      <dsp:txXfrm>
        <a:off x="124177" y="159905"/>
        <a:ext cx="11081633" cy="2295433"/>
      </dsp:txXfrm>
    </dsp:sp>
    <dsp:sp modelId="{24EE546A-203E-45A1-AB96-5A4CB77AC5EC}">
      <dsp:nvSpPr>
        <dsp:cNvPr id="0" name=""/>
        <dsp:cNvSpPr/>
      </dsp:nvSpPr>
      <dsp:spPr>
        <a:xfrm>
          <a:off x="566499" y="153963"/>
          <a:ext cx="7930990" cy="782124"/>
        </a:xfrm>
        <a:prstGeom prst="roundRect">
          <a:avLst/>
        </a:prstGeom>
        <a:solidFill>
          <a:srgbClr val="B7DEF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chemeClr val="accent6">
                  <a:lumMod val="50000"/>
                </a:schemeClr>
              </a:solidFill>
            </a:rPr>
            <a:t>Content</a:t>
          </a:r>
          <a:endParaRPr lang="en-US" sz="2800" b="1" i="0" u="none" strike="noStrike" kern="1200" cap="none" baseline="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604679" y="192143"/>
        <a:ext cx="7854630" cy="705764"/>
      </dsp:txXfrm>
    </dsp:sp>
    <dsp:sp modelId="{AD7E4922-BE98-4A00-8CC9-8C067984A0AA}">
      <dsp:nvSpPr>
        <dsp:cNvPr id="0" name=""/>
        <dsp:cNvSpPr/>
      </dsp:nvSpPr>
      <dsp:spPr>
        <a:xfrm>
          <a:off x="0" y="3107570"/>
          <a:ext cx="11329987" cy="230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958088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Review the Tier 2 Annual Planning Tool to get ready for next year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FF0000"/>
              </a:solidFill>
              <a:latin typeface="Arial"/>
              <a:ea typeface="+mn-ea"/>
              <a:cs typeface="+mn-cs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Pbisapps.org coordinator form </a:t>
          </a:r>
          <a:endParaRPr lang="en-US" sz="2000" kern="1200" dirty="0">
            <a:solidFill>
              <a:srgbClr val="FF0000"/>
            </a:solidFill>
            <a:latin typeface="Arial"/>
            <a:ea typeface="+mn-ea"/>
            <a:cs typeface="+mn-cs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Celebrate! </a:t>
          </a:r>
        </a:p>
      </dsp:txBody>
      <dsp:txXfrm>
        <a:off x="0" y="3107570"/>
        <a:ext cx="11329987" cy="2305800"/>
      </dsp:txXfrm>
    </dsp:sp>
    <dsp:sp modelId="{A408444A-A753-4052-B5E7-27B1CF04BE0D}">
      <dsp:nvSpPr>
        <dsp:cNvPr id="0" name=""/>
        <dsp:cNvSpPr/>
      </dsp:nvSpPr>
      <dsp:spPr>
        <a:xfrm>
          <a:off x="566499" y="2908915"/>
          <a:ext cx="7930990" cy="1099015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Coaches Tasks</a:t>
          </a:r>
        </a:p>
      </dsp:txBody>
      <dsp:txXfrm>
        <a:off x="620148" y="2962564"/>
        <a:ext cx="7823692" cy="991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B323A-9CA0-7441-9A81-A44702CB6F43}" type="datetimeFigureOut">
              <a:rPr lang="en-US" smtClean="0"/>
              <a:t>6/4/2024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1A42C-C6D2-B44B-A9F2-5BD3C88B3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3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dc.co1.qualtrics.com/jfe/form/SV_cBF9GI7gVEBsfSC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.edc.org/pbis-end-of-year-evaluation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c.co1.qualtrics.com/jfe/form/SV_81vbI1jl3cwmLY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conn.co1.qualtrics.com/jfe/form/SV_cGVCgkHJ7l6SApE&#160;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TRAINER NOTE: The purpose of this next section is to support the teams to review their goals this year, review their data, and revise their goals for next year. </a:t>
            </a:r>
          </a:p>
        </p:txBody>
      </p:sp>
    </p:spTree>
    <p:extLst>
      <p:ext uri="{BB962C8B-B14F-4D97-AF65-F5344CB8AC3E}">
        <p14:creationId xmlns:p14="http://schemas.microsoft.com/office/powerpoint/2010/main" val="73553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4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Today’s Evaluation:  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https://edc.co1.qualtrics.com/jfe/form/SV_cBF9GI7gVEBsfSC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End of Year Evaluation:   </a:t>
            </a:r>
            <a:r>
              <a:rPr lang="en-US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https://go.edc.org/pbis-end-of-year-evaluation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ATTENDANCE:  </a:t>
            </a:r>
            <a:r>
              <a:rPr lang="en-US" sz="1800" dirty="0">
                <a:hlinkClick r:id="rId3"/>
              </a:rPr>
              <a:t>https://edc.co1.qualtrics.com/jfe/form/SV_81vbI1jl3cwmLY2</a:t>
            </a:r>
            <a:r>
              <a:rPr lang="en-US" sz="1800" dirty="0"/>
              <a:t>  </a:t>
            </a:r>
          </a:p>
          <a:p>
            <a:pPr marL="158750"/>
            <a:endParaRPr lang="en-US" dirty="0">
              <a:cs typeface="Calibri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https://www.pbisapps.org/resource/local-pbis-coordinator-information-form</a:t>
            </a:r>
          </a:p>
          <a:p>
            <a:pPr rtl="0" fontAlgn="base"/>
            <a:endParaRPr lang="en-US" b="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EDC SEBAcademy: https://sebacademy.edc.org/pbis-track</a:t>
            </a:r>
          </a:p>
          <a:p>
            <a:r>
              <a:rPr lang="en-US" dirty="0"/>
              <a:t>NEPBIS: Nepbis.org</a:t>
            </a:r>
          </a:p>
          <a:p>
            <a:r>
              <a:rPr lang="en-US" dirty="0"/>
              <a:t>National Center on PBIS: PBIS.org</a:t>
            </a:r>
          </a:p>
          <a:p>
            <a:r>
              <a:rPr lang="en-US" dirty="0"/>
              <a:t>PBISApps: PBISApps.org</a:t>
            </a:r>
          </a:p>
          <a:p>
            <a:r>
              <a:rPr lang="en-US" dirty="0"/>
              <a:t>Association of Positive Behavior Supports: APBS.org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0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583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0bb5c559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0bb5c559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Trainer note: Review support options for next year. </a:t>
            </a:r>
          </a:p>
        </p:txBody>
      </p:sp>
    </p:spTree>
    <p:extLst>
      <p:ext uri="{BB962C8B-B14F-4D97-AF65-F5344CB8AC3E}">
        <p14:creationId xmlns:p14="http://schemas.microsoft.com/office/powerpoint/2010/main" val="2923832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Completing your annual evaluation “report” (1-2pages) is a great opportunity to reflect on the TFI, goals you set this year, outcomes, and goals for next year </a:t>
            </a:r>
            <a:r>
              <a:rPr lang="en-US" dirty="0" err="1"/>
              <a:t>sa</a:t>
            </a:r>
            <a:r>
              <a:rPr lang="en-US" dirty="0"/>
              <a:t> part of a continuous quality improvement cycle. </a:t>
            </a:r>
          </a:p>
          <a:p>
            <a:endParaRPr lang="en-US" dirty="0"/>
          </a:p>
          <a:p>
            <a:r>
              <a:rPr lang="en-US" dirty="0"/>
              <a:t>https://sebacademy.edc.org/annual-evaluation-report-tier-2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8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 Use this sample to discuss what each school might choose to include in a “snapshot” evaluation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18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2015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63246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46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542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37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658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2356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5391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13247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7643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15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091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617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044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195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05414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941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58B2-9523-FE47-B525-34BF9E25E3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475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3728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7089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40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42064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1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07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1130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244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582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086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3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45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873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2909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355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54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516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5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34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778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253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66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456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889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307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307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92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164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509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758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652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0564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56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06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9350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497720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920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955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65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026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1391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575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946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700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754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3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60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346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4470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037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683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506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077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0053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95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196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3075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594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0217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55315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040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8519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0065615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0340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9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60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331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432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14092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6451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642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5284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328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2371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8452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2605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37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67315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25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2192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6885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299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72812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5063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441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473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95642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12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0476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4551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0650446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2561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7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397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8603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2361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51014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4124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240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420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794" r:id="rId2"/>
    <p:sldLayoutId id="2147483795" r:id="rId3"/>
    <p:sldLayoutId id="2147483801" r:id="rId4"/>
    <p:sldLayoutId id="2147483803" r:id="rId5"/>
    <p:sldLayoutId id="2147483805" r:id="rId6"/>
    <p:sldLayoutId id="2147483807" r:id="rId7"/>
    <p:sldLayoutId id="2147483808" r:id="rId8"/>
    <p:sldLayoutId id="2147483810" r:id="rId9"/>
    <p:sldLayoutId id="2147483811" r:id="rId10"/>
    <p:sldLayoutId id="2147483812" r:id="rId11"/>
    <p:sldLayoutId id="2147483815" r:id="rId12"/>
    <p:sldLayoutId id="2147483816" r:id="rId13"/>
    <p:sldLayoutId id="2147483819" r:id="rId14"/>
    <p:sldLayoutId id="2147483926" r:id="rId15"/>
    <p:sldLayoutId id="2147483931" r:id="rId16"/>
    <p:sldLayoutId id="21474840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893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865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920" r:id="rId26"/>
    <p:sldLayoutId id="214748386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615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919" r:id="rId21"/>
    <p:sldLayoutId id="2147483889" r:id="rId22"/>
    <p:sldLayoutId id="2147483890" r:id="rId23"/>
    <p:sldLayoutId id="2147483891" r:id="rId24"/>
    <p:sldLayoutId id="214748389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380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608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214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ebacademy.edc.org/tier-2-team-annual-action-planning-template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es.ed.gov/ncee/wwc/" TargetMode="External"/><Relationship Id="rId7" Type="http://schemas.openxmlformats.org/officeDocument/2006/relationships/hyperlink" Target="https://casel.org/guid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s://osepideasthatwork.org/" TargetMode="External"/><Relationship Id="rId5" Type="http://schemas.openxmlformats.org/officeDocument/2006/relationships/hyperlink" Target="https://intensiveintervention.org/resource/tools-chart-user-guide?_ga=2.227540061.1196806166.1712240869-1250757186.1712240869" TargetMode="External"/><Relationship Id="rId4" Type="http://schemas.openxmlformats.org/officeDocument/2006/relationships/hyperlink" Target="https://www.intensiveintervention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ebacademy.edc.org/annual-evaluation-report-tier-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185" y="1706992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TIER 2 Year 2 Coaches’ Training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endParaRPr lang="en-US" sz="4267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356911" y="3281217"/>
            <a:ext cx="6946342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Marcie Handler</a:t>
            </a:r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39" y="6154749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098D0-8430-833A-DFDD-0D7EDD488DEC}"/>
              </a:ext>
            </a:extLst>
          </p:cNvPr>
          <p:cNvSpPr txBox="1"/>
          <p:nvPr/>
        </p:nvSpPr>
        <p:spPr>
          <a:xfrm>
            <a:off x="4563823" y="4484730"/>
            <a:ext cx="49737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Created from content from the National Technical Assistance Center on Positive Behavioral Interventions and Supports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Department of Education, Office of Special Education Programs and Office of Elementary and Secondary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Institute, &amp; Broad Reach Consulting</a:t>
            </a:r>
          </a:p>
        </p:txBody>
      </p:sp>
    </p:spTree>
    <p:extLst>
      <p:ext uri="{BB962C8B-B14F-4D97-AF65-F5344CB8AC3E}">
        <p14:creationId xmlns:p14="http://schemas.microsoft.com/office/powerpoint/2010/main" val="83300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1394460" y="937260"/>
            <a:ext cx="6549390" cy="574929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1598971" y="2866062"/>
            <a:ext cx="6137824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b="1" i="1" dirty="0">
                <a:solidFill>
                  <a:srgbClr val="FFFF00"/>
                </a:solidFill>
              </a:rPr>
              <a:t>What are some of your</a:t>
            </a:r>
            <a:br>
              <a:rPr lang="en-US" sz="4400" b="1" i="1" dirty="0">
                <a:solidFill>
                  <a:srgbClr val="FFFF00"/>
                </a:solidFill>
              </a:rPr>
            </a:br>
            <a:r>
              <a:rPr lang="en-US" sz="4400" b="1" i="1" dirty="0">
                <a:solidFill>
                  <a:srgbClr val="FFFF00"/>
                </a:solidFill>
              </a:rPr>
              <a:t>TEAM GOALS </a:t>
            </a:r>
            <a:br>
              <a:rPr lang="en-US" sz="4400" b="1" i="1" dirty="0">
                <a:solidFill>
                  <a:srgbClr val="FFFF00"/>
                </a:solidFill>
              </a:rPr>
            </a:br>
            <a:r>
              <a:rPr lang="en-US" sz="4400" b="1" i="1" dirty="0">
                <a:solidFill>
                  <a:srgbClr val="FFFF00"/>
                </a:solidFill>
              </a:rPr>
              <a:t>for next year?</a:t>
            </a:r>
            <a:endParaRPr lang="en-US" sz="6000" i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DC8670-A34F-B635-6417-CE7FA6FBB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349" y="1151698"/>
            <a:ext cx="4526000" cy="626859"/>
          </a:xfrm>
        </p:spPr>
        <p:txBody>
          <a:bodyPr/>
          <a:lstStyle/>
          <a:p>
            <a:r>
              <a:rPr lang="en-US" dirty="0">
                <a:hlinkClick r:id="rId2"/>
              </a:rPr>
              <a:t>Annual Planning Tool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3C3E0D-80F0-1019-FC71-DEDB0D5D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467463"/>
            <a:ext cx="10683886" cy="845600"/>
          </a:xfrm>
        </p:spPr>
        <p:txBody>
          <a:bodyPr/>
          <a:lstStyle/>
          <a:p>
            <a:r>
              <a:rPr lang="en-US" dirty="0"/>
              <a:t>Consider using the Annual Planning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DECED-4019-775F-AE30-2A1EC635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7" y="1778558"/>
            <a:ext cx="12094443" cy="50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4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442630"/>
            <a:ext cx="7723077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 FINAL MESSAGE 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1262741" y="1262743"/>
            <a:ext cx="9810823" cy="526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6D5DB-2C84-8939-11C4-7CB1EDAB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03" y="2041230"/>
            <a:ext cx="7923353" cy="4136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23B57-B058-0258-AF71-9181249E3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19" y="0"/>
            <a:ext cx="3814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79419" y="4687817"/>
            <a:ext cx="3497438" cy="1057275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 or look in the Chat Box for 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14E9A-EC54-04FC-AADB-D1988EAF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69362" y="1825875"/>
            <a:ext cx="2718487" cy="272378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B087DA5-8E78-23CA-ACEA-4D29CD1F258F}"/>
              </a:ext>
            </a:extLst>
          </p:cNvPr>
          <p:cNvSpPr txBox="1">
            <a:spLocks/>
          </p:cNvSpPr>
          <p:nvPr/>
        </p:nvSpPr>
        <p:spPr>
          <a:xfrm>
            <a:off x="326476" y="721382"/>
            <a:ext cx="4474124" cy="1056800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If you were NOT at the Team Training in May, Please remember to complete the End Of Year Evaluation!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9CA52-9869-C2F3-FF64-ABB724FD54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26409" y="2198303"/>
            <a:ext cx="2456967" cy="2461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C924BA-65F6-790F-7518-7B51C157B7F2}"/>
              </a:ext>
            </a:extLst>
          </p:cNvPr>
          <p:cNvSpPr txBox="1"/>
          <p:nvPr/>
        </p:nvSpPr>
        <p:spPr>
          <a:xfrm>
            <a:off x="968829" y="4882650"/>
            <a:ext cx="31121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of Year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 the QR code to access or look in the Chat Box for link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18961-FB91-93AA-3509-68C5F7791E8C}"/>
              </a:ext>
            </a:extLst>
          </p:cNvPr>
          <p:cNvSpPr txBox="1"/>
          <p:nvPr/>
        </p:nvSpPr>
        <p:spPr>
          <a:xfrm>
            <a:off x="7022977" y="187953"/>
            <a:ext cx="39426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Today’s Evaluation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BC245E-7BBA-1EE8-9A96-76BF121713D7}"/>
              </a:ext>
            </a:extLst>
          </p:cNvPr>
          <p:cNvCxnSpPr>
            <a:cxnSpLocks/>
          </p:cNvCxnSpPr>
          <p:nvPr/>
        </p:nvCxnSpPr>
        <p:spPr>
          <a:xfrm>
            <a:off x="5768283" y="0"/>
            <a:ext cx="88231" cy="69190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667" y="1410218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sent in January and June.  Attendance records will be use as verification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 dirty="0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 dirty="0">
              <a:solidFill>
                <a:schemeClr val="bg1"/>
              </a:solidFill>
            </a:endParaRPr>
          </a:p>
        </p:txBody>
      </p:sp>
      <p:grpSp>
        <p:nvGrpSpPr>
          <p:cNvPr id="6" name="Group 5" descr="pencil and ruler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 descr="clock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6464;p67" descr="Information symbol">
            <a:extLst>
              <a:ext uri="{FF2B5EF4-FFF2-40B4-BE49-F238E27FC236}">
                <a16:creationId xmlns:a16="http://schemas.microsoft.com/office/drawing/2014/main" id="{B4AAFC87-4409-CD41-908B-0540148241AB}"/>
              </a:ext>
            </a:extLst>
          </p:cNvPr>
          <p:cNvGrpSpPr/>
          <p:nvPr/>
        </p:nvGrpSpPr>
        <p:grpSpPr>
          <a:xfrm>
            <a:off x="3582509" y="5952768"/>
            <a:ext cx="495955" cy="495955"/>
            <a:chOff x="4674908" y="3682271"/>
            <a:chExt cx="371966" cy="371966"/>
          </a:xfrm>
        </p:grpSpPr>
        <p:sp>
          <p:nvSpPr>
            <p:cNvPr id="54" name="Google Shape;6465;p67">
              <a:extLst>
                <a:ext uri="{FF2B5EF4-FFF2-40B4-BE49-F238E27FC236}">
                  <a16:creationId xmlns:a16="http://schemas.microsoft.com/office/drawing/2014/main" id="{7574AB2C-4394-9A40-9860-04309BE367EF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466;p67">
              <a:extLst>
                <a:ext uri="{FF2B5EF4-FFF2-40B4-BE49-F238E27FC236}">
                  <a16:creationId xmlns:a16="http://schemas.microsoft.com/office/drawing/2014/main" id="{0D10616C-C453-F140-81E5-E9426EE81EE0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467;p67">
              <a:extLst>
                <a:ext uri="{FF2B5EF4-FFF2-40B4-BE49-F238E27FC236}">
                  <a16:creationId xmlns:a16="http://schemas.microsoft.com/office/drawing/2014/main" id="{9478BF90-876E-EA44-9730-AB30B4954EE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68;p67">
              <a:extLst>
                <a:ext uri="{FF2B5EF4-FFF2-40B4-BE49-F238E27FC236}">
                  <a16:creationId xmlns:a16="http://schemas.microsoft.com/office/drawing/2014/main" id="{60D57C72-DA36-FC4B-A8B4-1C807465E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84EE2DD8-03A2-D641-A6A0-9F8B6689F1C7}"/>
              </a:ext>
            </a:extLst>
          </p:cNvPr>
          <p:cNvSpPr txBox="1">
            <a:spLocks/>
          </p:cNvSpPr>
          <p:nvPr/>
        </p:nvSpPr>
        <p:spPr>
          <a:xfrm>
            <a:off x="3982408" y="5596586"/>
            <a:ext cx="4756300" cy="110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Vadodara"/>
              </a:rPr>
              <a:t>You are in Tier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Vadodara"/>
              </a:rPr>
              <a:t>Yr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Vadodara"/>
              </a:rPr>
              <a:t> 2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ind Vado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45F97-9239-2AD6-FCCC-DC24FD78D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1445732"/>
            <a:ext cx="3834716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311827"/>
              </p:ext>
            </p:extLst>
          </p:nvPr>
        </p:nvGraphicFramePr>
        <p:xfrm>
          <a:off x="328613" y="1313063"/>
          <a:ext cx="11329987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24" y="238863"/>
            <a:ext cx="9378000" cy="845600"/>
          </a:xfrm>
        </p:spPr>
        <p:txBody>
          <a:bodyPr/>
          <a:lstStyle/>
          <a:p>
            <a:r>
              <a:rPr lang="en-US" dirty="0"/>
              <a:t>Agenda &amp; Team Tasks</a:t>
            </a:r>
          </a:p>
        </p:txBody>
      </p:sp>
    </p:spTree>
    <p:extLst>
      <p:ext uri="{BB962C8B-B14F-4D97-AF65-F5344CB8AC3E}">
        <p14:creationId xmlns:p14="http://schemas.microsoft.com/office/powerpoint/2010/main" val="310535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35B717-FE3B-FF1D-507A-35FCA042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09" y="147845"/>
            <a:ext cx="10968878" cy="845600"/>
          </a:xfrm>
        </p:spPr>
        <p:txBody>
          <a:bodyPr/>
          <a:lstStyle/>
          <a:p>
            <a:r>
              <a:rPr lang="en-US" dirty="0"/>
              <a:t>Important and Helpful PBIS Websites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03B07-71AA-FFC7-02B4-26396994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64" y="1037106"/>
            <a:ext cx="4159132" cy="2355872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F45C8E-8624-488D-5957-944D304F66C2}"/>
              </a:ext>
            </a:extLst>
          </p:cNvPr>
          <p:cNvSpPr txBox="1"/>
          <p:nvPr/>
        </p:nvSpPr>
        <p:spPr>
          <a:xfrm>
            <a:off x="1581770" y="3429000"/>
            <a:ext cx="240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EDC Website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DAAC62-F729-0452-B900-D0715E7FD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51" y="3986105"/>
            <a:ext cx="2753024" cy="2214389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141419-D9F1-7E87-8F31-F5FF260DB33B}"/>
              </a:ext>
            </a:extLst>
          </p:cNvPr>
          <p:cNvSpPr txBox="1"/>
          <p:nvPr/>
        </p:nvSpPr>
        <p:spPr>
          <a:xfrm>
            <a:off x="1581770" y="6244155"/>
            <a:ext cx="170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NEPBIS.org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2E78CE-FAEE-B135-0FB8-D4F06D40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786" y="3986105"/>
            <a:ext cx="2576574" cy="234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3A516C-CF06-03AA-0D4C-41C007155C4F}"/>
              </a:ext>
            </a:extLst>
          </p:cNvPr>
          <p:cNvSpPr txBox="1"/>
          <p:nvPr/>
        </p:nvSpPr>
        <p:spPr>
          <a:xfrm>
            <a:off x="5135696" y="6307172"/>
            <a:ext cx="154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303D37-D630-4384-1C19-A08171BF2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255" y="954757"/>
            <a:ext cx="2717290" cy="217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B8EAE6-F574-8C85-5166-5315C4F8BF48}"/>
              </a:ext>
            </a:extLst>
          </p:cNvPr>
          <p:cNvSpPr txBox="1"/>
          <p:nvPr/>
        </p:nvSpPr>
        <p:spPr>
          <a:xfrm>
            <a:off x="5634380" y="3075057"/>
            <a:ext cx="5058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PBISApps.org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(SWIS and your TFI’s live here)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13CF7C-8E05-D465-0876-FA702EBF4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708" y="3829110"/>
            <a:ext cx="2977925" cy="232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C0C119-E5DF-01E6-9ADF-7E5924B31665}"/>
              </a:ext>
            </a:extLst>
          </p:cNvPr>
          <p:cNvSpPr txBox="1"/>
          <p:nvPr/>
        </p:nvSpPr>
        <p:spPr>
          <a:xfrm>
            <a:off x="9744309" y="6326366"/>
            <a:ext cx="194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APBS.org</a:t>
            </a:r>
          </a:p>
        </p:txBody>
      </p:sp>
    </p:spTree>
    <p:extLst>
      <p:ext uri="{BB962C8B-B14F-4D97-AF65-F5344CB8AC3E}">
        <p14:creationId xmlns:p14="http://schemas.microsoft.com/office/powerpoint/2010/main" val="17877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 HELPFUL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1262741" y="1262743"/>
            <a:ext cx="9810823" cy="526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OTHER WEBSITES: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lang="en-US" sz="2800" b="0" i="0" u="sng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Works Clearinghouse</a:t>
            </a:r>
            <a:endParaRPr lang="en-US" sz="2800" strike="noStrike" dirty="0">
              <a:solidFill>
                <a:schemeClr val="bg1"/>
              </a:solidFill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lang="en-US" sz="2800" b="0" i="0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National Center on </a:t>
            </a:r>
            <a:r>
              <a:rPr lang="en-US" sz="2800" b="0" i="0" u="sng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Intensive Intervention</a:t>
            </a:r>
            <a:endParaRPr lang="en-US" sz="2800" dirty="0">
              <a:solidFill>
                <a:schemeClr val="bg1"/>
              </a:solidFill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lang="en-US" sz="2800" b="0" i="0" u="sng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Intensive Intervention Tools Charts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lang="en-US" sz="2800" b="0" i="0" u="sng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OSEP Ideas That Work</a:t>
            </a:r>
            <a:endParaRPr lang="en-US" sz="2800" dirty="0">
              <a:solidFill>
                <a:schemeClr val="bg1"/>
              </a:solidFill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lang="en-US" sz="2800" b="0" i="0" u="sng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CASEL Program Guide</a:t>
            </a:r>
            <a:r>
              <a:rPr lang="en-US" sz="2800" b="0" i="0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- </a:t>
            </a:r>
            <a:r>
              <a:rPr lang="en-US" sz="2800" b="0" i="0" u="sng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SELect</a:t>
            </a:r>
            <a:r>
              <a:rPr lang="en-US" sz="2800" b="0" i="0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Programs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25744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2735A96-8F73-0FE1-E246-6EAE1458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524">
            <a:off x="415600" y="593367"/>
            <a:ext cx="11360800" cy="763600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dirty="0"/>
              <a:t>You are Graduating from the SEB Academy!!!!</a:t>
            </a:r>
          </a:p>
        </p:txBody>
      </p:sp>
      <p:pic>
        <p:nvPicPr>
          <p:cNvPr id="12" name="Video 11" descr="Graduates Throwing Hats">
            <a:extLst>
              <a:ext uri="{FF2B5EF4-FFF2-40B4-BE49-F238E27FC236}">
                <a16:creationId xmlns:a16="http://schemas.microsoft.com/office/drawing/2014/main" id="{F15850A9-7D24-8A3A-0345-E022AA1D2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873" r="-1" b="17048"/>
          <a:stretch/>
        </p:blipFill>
        <p:spPr>
          <a:xfrm>
            <a:off x="3002001" y="1764954"/>
            <a:ext cx="6187997" cy="24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759D05D1-5486-EA48-9D67-0FC2CC82A9B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39287" y="4653200"/>
            <a:ext cx="6313423" cy="1056800"/>
          </a:xfrm>
        </p:spPr>
        <p:txBody>
          <a:bodyPr wrap="square" anchor="t">
            <a:normAutofit/>
          </a:bodyPr>
          <a:lstStyle/>
          <a:p>
            <a:pPr marL="1397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5400" dirty="0"/>
              <a:t>CONGRATULATIONS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5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>
            <a:spLocks noGrp="1"/>
          </p:cNvSpPr>
          <p:nvPr>
            <p:ph type="title" idx="6"/>
          </p:nvPr>
        </p:nvSpPr>
        <p:spPr>
          <a:xfrm>
            <a:off x="373416" y="365621"/>
            <a:ext cx="11490685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2024-2025 SEB Academy:</a:t>
            </a:r>
            <a:endParaRPr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5"/>
          </p:nvPr>
        </p:nvSpPr>
        <p:spPr>
          <a:xfrm flipH="1">
            <a:off x="827312" y="2569029"/>
            <a:ext cx="8795657" cy="4528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Please join us in these Learning Opportunities</a:t>
            </a:r>
            <a:br>
              <a:rPr lang="en-US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en-US" sz="2400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Monthly Webinars (available to all school staff)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Monthly Peer Sharing Calls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(Series of 3 virtual meetings on various topics)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/>
            <a:r>
              <a:rPr lang="en-US" sz="24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Continued Support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Continued Support with SEL/Mental Health/Belonging if your school or district wants to re-apply to the academy and work with an SEB coach (3 years)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9351E5-88C4-07D5-5637-6EC08314D953}"/>
              </a:ext>
            </a:extLst>
          </p:cNvPr>
          <p:cNvSpPr txBox="1"/>
          <p:nvPr/>
        </p:nvSpPr>
        <p:spPr>
          <a:xfrm>
            <a:off x="2004646" y="1337248"/>
            <a:ext cx="7862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Congratulations!  You are Graduating!!!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But you are still in the SEB family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544315B-148B-5FF8-87CE-8E1D23ED3053}"/>
              </a:ext>
            </a:extLst>
          </p:cNvPr>
          <p:cNvSpPr/>
          <p:nvPr/>
        </p:nvSpPr>
        <p:spPr>
          <a:xfrm>
            <a:off x="8780931" y="2375959"/>
            <a:ext cx="3083170" cy="1222230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A calendar of topics and dates will be posted to the website in September and emailed to Coaches.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287D4A-CCCA-EE37-14EB-1A01C66891D8}"/>
              </a:ext>
            </a:extLst>
          </p:cNvPr>
          <p:cNvSpPr/>
          <p:nvPr/>
        </p:nvSpPr>
        <p:spPr>
          <a:xfrm>
            <a:off x="8423607" y="3858400"/>
            <a:ext cx="3481754" cy="16155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Trainers are always just an email away if you have any questions next year</a:t>
            </a:r>
          </a:p>
        </p:txBody>
      </p:sp>
    </p:spTree>
    <p:extLst>
      <p:ext uri="{BB962C8B-B14F-4D97-AF65-F5344CB8AC3E}">
        <p14:creationId xmlns:p14="http://schemas.microsoft.com/office/powerpoint/2010/main" val="2875856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684646" y="1188984"/>
            <a:ext cx="7382394" cy="5201656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861245" y="2995454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b="1" dirty="0"/>
              <a:t>Annual Evaluation Report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i="1" dirty="0">
                <a:solidFill>
                  <a:srgbClr val="FFFF00"/>
                </a:solidFill>
              </a:rPr>
              <a:t>What will you Celebrate?</a:t>
            </a:r>
            <a:br>
              <a:rPr lang="en-US" sz="4400" b="1" i="1" dirty="0">
                <a:solidFill>
                  <a:srgbClr val="FFFF00"/>
                </a:solidFill>
              </a:rPr>
            </a:b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0A09F-AFBC-9C70-160A-196DDA114B22}"/>
              </a:ext>
            </a:extLst>
          </p:cNvPr>
          <p:cNvSpPr txBox="1"/>
          <p:nvPr/>
        </p:nvSpPr>
        <p:spPr>
          <a:xfrm>
            <a:off x="9296397" y="283028"/>
            <a:ext cx="39188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Remember the last question on the TFI?</a:t>
            </a:r>
          </a:p>
          <a:p>
            <a:endParaRPr lang="en-US" sz="3200" dirty="0">
              <a:solidFill>
                <a:schemeClr val="accent6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3200" dirty="0">
              <a:solidFill>
                <a:schemeClr val="accent6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3200" dirty="0">
              <a:solidFill>
                <a:schemeClr val="accent6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Annual Evaluation Report TIER 2</a:t>
            </a:r>
            <a:endParaRPr lang="en-US" sz="3200" dirty="0">
              <a:solidFill>
                <a:schemeClr val="accent6"/>
              </a:solidFill>
            </a:endParaRPr>
          </a:p>
          <a:p>
            <a:endParaRPr lang="en-US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08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90A25-1917-2CCB-5E91-07640FE6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475" y="0"/>
            <a:ext cx="5858072" cy="6858000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BAC59788-68D1-4B42-85E4-D8077C5CF1F3}"/>
              </a:ext>
            </a:extLst>
          </p:cNvPr>
          <p:cNvSpPr/>
          <p:nvPr/>
        </p:nvSpPr>
        <p:spPr>
          <a:xfrm>
            <a:off x="8214454" y="2503715"/>
            <a:ext cx="3324403" cy="11974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Fidelity Data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442F87B-53BC-7E44-931C-558698A43B3F}"/>
              </a:ext>
            </a:extLst>
          </p:cNvPr>
          <p:cNvSpPr/>
          <p:nvPr/>
        </p:nvSpPr>
        <p:spPr>
          <a:xfrm>
            <a:off x="87088" y="4441371"/>
            <a:ext cx="2198914" cy="1554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BD96E-CF25-25C9-C14A-5FF8C1DF5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535" y="3701143"/>
            <a:ext cx="4803377" cy="19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0A378D024F5544BFCBBCF972FBD70E" ma:contentTypeVersion="7" ma:contentTypeDescription="Create a new document." ma:contentTypeScope="" ma:versionID="885040d69728397c3d5d52774614518a">
  <xsd:schema xmlns:xsd="http://www.w3.org/2001/XMLSchema" xmlns:xs="http://www.w3.org/2001/XMLSchema" xmlns:p="http://schemas.microsoft.com/office/2006/metadata/properties" xmlns:ns2="58515f2e-3801-43e5-bcd7-101839fff532" xmlns:ns3="http://schemas.microsoft.com/sharepoint/v4" targetNamespace="http://schemas.microsoft.com/office/2006/metadata/properties" ma:root="true" ma:fieldsID="6257d5cb0da9cfb74c1e1d1651d5b275" ns2:_="" ns3:_="">
    <xsd:import namespace="58515f2e-3801-43e5-bcd7-101839fff532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IconOverlay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15f2e-3801-43e5-bcd7-101839fff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DC70C5-F0C4-4115-8490-C8C8D8988E9B}">
  <ds:schemaRefs>
    <ds:schemaRef ds:uri="bd4136c0-7c27-4378-bc59-5e31d22b10cd"/>
    <ds:schemaRef ds:uri="fa4c7253-cea3-4165-8b8a-8564768068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BC861444-A266-427A-AFD0-F45FC3C58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F4C41A-9D39-49AC-8143-5CB693C464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15f2e-3801-43e5-bcd7-101839fff532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7684</TotalTime>
  <Words>690</Words>
  <Application>Microsoft Office PowerPoint</Application>
  <PresentationFormat>Widescreen</PresentationFormat>
  <Paragraphs>91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Arial</vt:lpstr>
      <vt:lpstr>Calibri</vt:lpstr>
      <vt:lpstr>Fira Sans Extra Condensed Medium</vt:lpstr>
      <vt:lpstr>Hind Vadodara</vt:lpstr>
      <vt:lpstr>Montserrat SemiBold</vt:lpstr>
      <vt:lpstr>Nunito Light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Ophthalmology Center by Slidesgo</vt:lpstr>
      <vt:lpstr>2_Ophthalmology Center by Slidesgo</vt:lpstr>
      <vt:lpstr>4_Ophthalmology Center by Slidesgo</vt:lpstr>
      <vt:lpstr>7_Ophthalmology Center by Slidesgo</vt:lpstr>
      <vt:lpstr>1_Ophthalmology Center by Slidesgo</vt:lpstr>
      <vt:lpstr>3_Ophthalmology Center by Slidesgo</vt:lpstr>
      <vt:lpstr>TIER 2 Year 2 Coaches’ Training JUNE</vt:lpstr>
      <vt:lpstr>ACTIVITY: ATTENDANCE</vt:lpstr>
      <vt:lpstr>Agenda &amp; Team Tasks</vt:lpstr>
      <vt:lpstr>Important and Helpful PBIS Websites</vt:lpstr>
      <vt:lpstr> HELPFUL RESOURCES</vt:lpstr>
      <vt:lpstr>You are Graduating from the SEB Academy!!!!</vt:lpstr>
      <vt:lpstr>2024-2025 SEB Academy:</vt:lpstr>
      <vt:lpstr>Annual Evaluation Report  What will you Celebrate? </vt:lpstr>
      <vt:lpstr>PowerPoint Presentation</vt:lpstr>
      <vt:lpstr>What are some of your TEAM GOALS  for next year?</vt:lpstr>
      <vt:lpstr>Consider using the Annual Planning Tool</vt:lpstr>
      <vt:lpstr> FINAL MESSAGE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PBIS School-Wide Team Training</dc:title>
  <dc:creator>Meyer, Katherine</dc:creator>
  <cp:lastModifiedBy>Marcie Handler</cp:lastModifiedBy>
  <cp:revision>176</cp:revision>
  <dcterms:created xsi:type="dcterms:W3CDTF">2020-08-03T16:37:41Z</dcterms:created>
  <dcterms:modified xsi:type="dcterms:W3CDTF">2024-06-06T02:53:43Z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0x010100100A378D024F5544BFCBBCF972FBD70E</vt:lpwstr>
  </property>
  <property fmtid="{D5CDD505-2E9C-101B-9397-08002B2CF9AE}" pid="3" name="MediaServiceImageTags">
    <vt:lpwstr/>
  </property>
</Properties>
</file>