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7" r:id="rId5"/>
    <p:sldMasterId id="2147483703" r:id="rId6"/>
    <p:sldMasterId id="2147483729" r:id="rId7"/>
    <p:sldMasterId id="2147483757" r:id="rId8"/>
  </p:sldMasterIdLst>
  <p:notesMasterIdLst>
    <p:notesMasterId r:id="rId48"/>
  </p:notesMasterIdLst>
  <p:handoutMasterIdLst>
    <p:handoutMasterId r:id="rId49"/>
  </p:handoutMasterIdLst>
  <p:sldIdLst>
    <p:sldId id="3181" r:id="rId9"/>
    <p:sldId id="4061" r:id="rId10"/>
    <p:sldId id="4463" r:id="rId11"/>
    <p:sldId id="4058" r:id="rId12"/>
    <p:sldId id="3209" r:id="rId13"/>
    <p:sldId id="4192" r:id="rId14"/>
    <p:sldId id="4482" r:id="rId15"/>
    <p:sldId id="4483" r:id="rId16"/>
    <p:sldId id="4472" r:id="rId17"/>
    <p:sldId id="4101" r:id="rId18"/>
    <p:sldId id="4461" r:id="rId19"/>
    <p:sldId id="4467" r:id="rId20"/>
    <p:sldId id="258" r:id="rId21"/>
    <p:sldId id="4484" r:id="rId22"/>
    <p:sldId id="4485" r:id="rId23"/>
    <p:sldId id="4486" r:id="rId24"/>
    <p:sldId id="4368" r:id="rId25"/>
    <p:sldId id="4490" r:id="rId26"/>
    <p:sldId id="4475" r:id="rId27"/>
    <p:sldId id="4457" r:id="rId28"/>
    <p:sldId id="4026" r:id="rId29"/>
    <p:sldId id="4496" r:id="rId30"/>
    <p:sldId id="4497" r:id="rId31"/>
    <p:sldId id="3393" r:id="rId32"/>
    <p:sldId id="4499" r:id="rId33"/>
    <p:sldId id="4442" r:id="rId34"/>
    <p:sldId id="4500" r:id="rId35"/>
    <p:sldId id="4501" r:id="rId36"/>
    <p:sldId id="4052" r:id="rId37"/>
    <p:sldId id="4158" r:id="rId38"/>
    <p:sldId id="3261" r:id="rId39"/>
    <p:sldId id="4095" r:id="rId40"/>
    <p:sldId id="4489" r:id="rId41"/>
    <p:sldId id="4493" r:id="rId42"/>
    <p:sldId id="4468" r:id="rId43"/>
    <p:sldId id="4366" r:id="rId44"/>
    <p:sldId id="4456" r:id="rId45"/>
    <p:sldId id="4455" r:id="rId46"/>
    <p:sldId id="4193" r:id="rId4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Intro (15 minutes)" id="{D4CE4683-096C-B14E-B28E-FC6D7AF69508}">
          <p14:sldIdLst>
            <p14:sldId id="3181"/>
            <p14:sldId id="4061"/>
            <p14:sldId id="4463"/>
            <p14:sldId id="4058"/>
            <p14:sldId id="3209"/>
            <p14:sldId id="4192"/>
          </p14:sldIdLst>
        </p14:section>
        <p14:section name="SEB Academy" id="{4CBB0FBF-3A07-4769-B429-13641D9C3B61}">
          <p14:sldIdLst>
            <p14:sldId id="4482"/>
            <p14:sldId id="4483"/>
            <p14:sldId id="4472"/>
            <p14:sldId id="4101"/>
          </p14:sldIdLst>
        </p14:section>
        <p14:section name="Agenda" id="{D5FDB14F-D55C-42B1-8288-22F76F39FAEF}">
          <p14:sldIdLst>
            <p14:sldId id="4461"/>
          </p14:sldIdLst>
        </p14:section>
        <p14:section name="REVIEW" id="{FFB80B17-0214-DE42-B553-A6E35539407C}">
          <p14:sldIdLst>
            <p14:sldId id="4467"/>
            <p14:sldId id="258"/>
            <p14:sldId id="4484"/>
            <p14:sldId id="4485"/>
            <p14:sldId id="4486"/>
            <p14:sldId id="4368"/>
            <p14:sldId id="4490"/>
            <p14:sldId id="4475"/>
            <p14:sldId id="4457"/>
          </p14:sldIdLst>
        </p14:section>
        <p14:section name="Glows &amp; Grows" id="{4B257459-58E7-4D65-A222-90B02CA470FD}">
          <p14:sldIdLst>
            <p14:sldId id="4026"/>
            <p14:sldId id="4496"/>
            <p14:sldId id="4497"/>
            <p14:sldId id="3393"/>
          </p14:sldIdLst>
        </p14:section>
        <p14:section name="RESOURCE - Team Meeting" id="{0123B432-0C28-4330-A0FD-8CCD66000DF2}">
          <p14:sldIdLst>
            <p14:sldId id="4499"/>
            <p14:sldId id="4442"/>
          </p14:sldIdLst>
        </p14:section>
        <p14:section name="Big Idea Check In (30 minutes)" id="{4FAC4393-89DA-9E43-AB5C-27C393F04C63}">
          <p14:sldIdLst>
            <p14:sldId id="4500"/>
            <p14:sldId id="4501"/>
            <p14:sldId id="4052"/>
            <p14:sldId id="4158"/>
            <p14:sldId id="3261"/>
            <p14:sldId id="4095"/>
          </p14:sldIdLst>
        </p14:section>
        <p14:section name="Looking Ahead (5 minutes)" id="{EF4E117E-C94B-5045-8826-1052C5708A86}">
          <p14:sldIdLst>
            <p14:sldId id="4489"/>
            <p14:sldId id="4493"/>
            <p14:sldId id="4468"/>
            <p14:sldId id="4366"/>
            <p14:sldId id="4456"/>
          </p14:sldIdLst>
        </p14:section>
        <p14:section name="Wrapping Up (5 minutes)" id="{6F051F88-AA7C-3348-A7B8-892BA6C75A0D}">
          <p14:sldIdLst>
            <p14:sldId id="4455"/>
            <p14:sldId id="41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bie, Karen" initials="RK" lastIdx="6" clrIdx="0">
    <p:extLst>
      <p:ext uri="{19B8F6BF-5375-455C-9EA6-DF929625EA0E}">
        <p15:presenceInfo xmlns:p15="http://schemas.microsoft.com/office/powerpoint/2012/main" userId="S::karen.robbie@uconn.edu::a0e2d4cb-cdb8-43fd-ac47-453d7da32a99" providerId="AD"/>
      </p:ext>
    </p:extLst>
  </p:cmAuthor>
  <p:cmAuthor id="2" name="Feinberg, Adam" initials="FA" lastIdx="12" clrIdx="1">
    <p:extLst>
      <p:ext uri="{19B8F6BF-5375-455C-9EA6-DF929625EA0E}">
        <p15:presenceInfo xmlns:p15="http://schemas.microsoft.com/office/powerpoint/2012/main" userId="S::adam.feinberg@uconn.edu::177393b2-bc5b-4b41-8d24-c053677dafcb" providerId="AD"/>
      </p:ext>
    </p:extLst>
  </p:cmAuthor>
  <p:cmAuthor id="3" name="Everett, Susannah" initials="ES" lastIdx="12" clrIdx="2">
    <p:extLst>
      <p:ext uri="{19B8F6BF-5375-455C-9EA6-DF929625EA0E}">
        <p15:presenceInfo xmlns:p15="http://schemas.microsoft.com/office/powerpoint/2012/main" userId="S::susannah.everett@uconn.edu::21047c91-5e71-467d-a101-05b0dd81cc51" providerId="AD"/>
      </p:ext>
    </p:extLst>
  </p:cmAuthor>
  <p:cmAuthor id="4" name="Meyer, Katherine" initials="MK" lastIdx="12" clrIdx="3">
    <p:extLst>
      <p:ext uri="{19B8F6BF-5375-455C-9EA6-DF929625EA0E}">
        <p15:presenceInfo xmlns:p15="http://schemas.microsoft.com/office/powerpoint/2012/main" userId="S::katherine.meyer@uconn.edu::9a23d734-2d44-476e-aafb-e8c61e29b5f6" providerId="AD"/>
      </p:ext>
    </p:extLst>
  </p:cmAuthor>
  <p:cmAuthor id="5" name="Microsoft Office User" initials="MOU" lastIdx="3" clrIdx="4">
    <p:extLst>
      <p:ext uri="{19B8F6BF-5375-455C-9EA6-DF929625EA0E}">
        <p15:presenceInfo xmlns:p15="http://schemas.microsoft.com/office/powerpoint/2012/main" userId="Microsoft Office User" providerId="None"/>
      </p:ext>
    </p:extLst>
  </p:cmAuthor>
  <p:cmAuthor id="6" name="Marcie Handler" initials="MH" lastIdx="1" clrIdx="5">
    <p:extLst>
      <p:ext uri="{19B8F6BF-5375-455C-9EA6-DF929625EA0E}">
        <p15:presenceInfo xmlns:p15="http://schemas.microsoft.com/office/powerpoint/2012/main" userId="80fe18e597ca3e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43"/>
    <p:restoredTop sz="73969" autoAdjust="0"/>
  </p:normalViewPr>
  <p:slideViewPr>
    <p:cSldViewPr snapToGrid="0">
      <p:cViewPr varScale="1">
        <p:scale>
          <a:sx n="67" d="100"/>
          <a:sy n="67" d="100"/>
        </p:scale>
        <p:origin x="906" y="66"/>
      </p:cViewPr>
      <p:guideLst/>
    </p:cSldViewPr>
  </p:slideViewPr>
  <p:notesTextViewPr>
    <p:cViewPr>
      <p:scale>
        <a:sx n="3" d="2"/>
        <a:sy n="3" d="2"/>
      </p:scale>
      <p:origin x="0" y="0"/>
    </p:cViewPr>
  </p:notesTextViewPr>
  <p:sorterViewPr>
    <p:cViewPr>
      <p:scale>
        <a:sx n="140" d="100"/>
        <a:sy n="140" d="100"/>
      </p:scale>
      <p:origin x="0" y="-21432"/>
    </p:cViewPr>
  </p:sorterViewPr>
  <p:notesViewPr>
    <p:cSldViewPr snapToGrid="0">
      <p:cViewPr varScale="1">
        <p:scale>
          <a:sx n="70" d="100"/>
          <a:sy n="70" d="100"/>
        </p:scale>
        <p:origin x="321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1" qsCatId="simple" csTypeId="urn:microsoft.com/office/officeart/2005/8/colors/accent1_2" csCatId="accent1" phldr="1"/>
      <dgm:spPr/>
    </dgm:pt>
    <dgm:pt modelId="{125DE95B-E3E9-488D-843B-7EA58128D643}">
      <dgm:prSet phldrT="[Text]"/>
      <dgm:spPr/>
      <dgm:t>
        <a:bodyPr/>
        <a:lstStyle/>
        <a:p>
          <a:r>
            <a:rPr lang="en-US"/>
            <a:t>Self</a:t>
          </a:r>
        </a:p>
      </dgm:t>
    </dgm:pt>
    <dgm:pt modelId="{FC0A28C2-A13D-4C48-9C34-B680EB2A2603}" type="parTrans" cxnId="{E9B2239E-BEAB-4565-B770-44155CEB26AB}">
      <dgm:prSet/>
      <dgm:spPr/>
      <dgm:t>
        <a:bodyPr/>
        <a:lstStyle/>
        <a:p>
          <a:endParaRPr lang="en-US"/>
        </a:p>
      </dgm:t>
    </dgm:pt>
    <dgm:pt modelId="{7D9CD180-E412-4B7F-9890-DD3E1E8793A4}" type="sibTrans" cxnId="{E9B2239E-BEAB-4565-B770-44155CEB26AB}">
      <dgm:prSet/>
      <dgm:spPr/>
      <dgm:t>
        <a:bodyPr/>
        <a:lstStyle/>
        <a:p>
          <a:endParaRPr lang="en-US"/>
        </a:p>
      </dgm:t>
    </dgm:pt>
    <dgm:pt modelId="{786F1C33-506F-487F-AA18-A30EE2A2534E}">
      <dgm:prSet phldrT="[Text]"/>
      <dgm:spPr/>
      <dgm:t>
        <a:bodyPr/>
        <a:lstStyle/>
        <a:p>
          <a:r>
            <a:rPr lang="en-US"/>
            <a:t>Others</a:t>
          </a:r>
        </a:p>
      </dgm:t>
    </dgm:pt>
    <dgm:pt modelId="{B2D69183-3673-4FF1-92D6-76326856F341}" type="parTrans" cxnId="{58D86527-1BED-4AB5-8015-FDAA159C883C}">
      <dgm:prSet/>
      <dgm:spPr/>
      <dgm:t>
        <a:bodyPr/>
        <a:lstStyle/>
        <a:p>
          <a:endParaRPr lang="en-US"/>
        </a:p>
      </dgm:t>
    </dgm:pt>
    <dgm:pt modelId="{54ACB2D9-0489-40D3-8720-56FF48219C7D}" type="sibTrans" cxnId="{58D86527-1BED-4AB5-8015-FDAA159C883C}">
      <dgm:prSet/>
      <dgm:spPr/>
      <dgm:t>
        <a:bodyPr/>
        <a:lstStyle/>
        <a:p>
          <a:endParaRPr lang="en-US"/>
        </a:p>
      </dgm:t>
    </dgm:pt>
    <dgm:pt modelId="{AB22F439-5CF3-4003-BBB3-B5FD5EE3EBA7}">
      <dgm:prSet phldrT="[Text]"/>
      <dgm:spPr/>
      <dgm:t>
        <a:bodyPr/>
        <a:lstStyle/>
        <a:p>
          <a:r>
            <a:rPr lang="en-US"/>
            <a:t>Environment</a:t>
          </a:r>
        </a:p>
      </dgm:t>
    </dgm:pt>
    <dgm:pt modelId="{42A9B59D-B81E-4DB7-A89D-08E57A386F5F}" type="parTrans" cxnId="{06F10583-3C6C-4C14-8F5D-A175C31623AF}">
      <dgm:prSet/>
      <dgm:spPr/>
      <dgm:t>
        <a:bodyPr/>
        <a:lstStyle/>
        <a:p>
          <a:endParaRPr lang="en-US"/>
        </a:p>
      </dgm:t>
    </dgm:pt>
    <dgm:pt modelId="{FAFF8CAA-7011-4352-BD37-268AB4AA9613}" type="sibTrans" cxnId="{06F10583-3C6C-4C14-8F5D-A175C31623AF}">
      <dgm:prSet/>
      <dgm:spPr/>
      <dgm:t>
        <a:bodyPr/>
        <a:lstStyle/>
        <a:p>
          <a:endParaRPr lang="en-US"/>
        </a:p>
      </dgm:t>
    </dgm:pt>
    <dgm:pt modelId="{828ED403-1C9B-4A7D-8888-1BC05EA78903}">
      <dgm:prSet phldrT="[Text]"/>
      <dgm:spPr/>
      <dgm:t>
        <a:bodyPr/>
        <a:lstStyle/>
        <a:p>
          <a:r>
            <a:rPr lang="en-US" dirty="0">
              <a:solidFill>
                <a:srgbClr val="FF0000"/>
              </a:solidFill>
            </a:rPr>
            <a:t>Self-monitor</a:t>
          </a:r>
        </a:p>
      </dgm:t>
    </dgm:pt>
    <dgm:pt modelId="{8B8B8CA0-07E7-4F73-9F41-B05C6E1A904C}" type="parTrans" cxnId="{EB095079-CFD2-4628-9212-498D62BB2F06}">
      <dgm:prSet/>
      <dgm:spPr/>
      <dgm:t>
        <a:bodyPr/>
        <a:lstStyle/>
        <a:p>
          <a:endParaRPr lang="en-US"/>
        </a:p>
      </dgm:t>
    </dgm:pt>
    <dgm:pt modelId="{1B28F0B9-39F8-4BAC-9D40-2785A53A6960}" type="sibTrans" cxnId="{EB095079-CFD2-4628-9212-498D62BB2F06}">
      <dgm:prSet/>
      <dgm:spPr/>
      <dgm:t>
        <a:bodyPr/>
        <a:lstStyle/>
        <a:p>
          <a:endParaRPr lang="en-US"/>
        </a:p>
      </dgm:t>
    </dgm:pt>
    <dgm:pt modelId="{9402A2C1-EFD7-4C69-A569-0E91A340BD90}">
      <dgm:prSet phldrT="[Text]"/>
      <dgm:spPr/>
      <dgm:t>
        <a:bodyPr/>
        <a:lstStyle/>
        <a:p>
          <a:r>
            <a:rPr lang="en-US"/>
            <a:t>Mute when listening, unmute to talk​</a:t>
          </a:r>
        </a:p>
      </dgm:t>
    </dgm:pt>
    <dgm:pt modelId="{6B97C39A-0735-41AE-94C2-E380B46D5881}" type="parTrans" cxnId="{B1802723-6C7B-4903-88A2-A97C24811173}">
      <dgm:prSet/>
      <dgm:spPr/>
      <dgm:t>
        <a:bodyPr/>
        <a:lstStyle/>
        <a:p>
          <a:endParaRPr lang="en-US"/>
        </a:p>
      </dgm:t>
    </dgm:pt>
    <dgm:pt modelId="{7C51D187-FC73-4D59-992A-5E19349D5359}" type="sibTrans" cxnId="{B1802723-6C7B-4903-88A2-A97C24811173}">
      <dgm:prSet/>
      <dgm:spPr/>
      <dgm:t>
        <a:bodyPr/>
        <a:lstStyle/>
        <a:p>
          <a:endParaRPr lang="en-US"/>
        </a:p>
      </dgm:t>
    </dgm:pt>
    <dgm:pt modelId="{0F0E129E-123A-4075-B2C8-F39A140C88D8}">
      <dgm:prSet phldrT="[Text]"/>
      <dgm:spPr/>
      <dgm:t>
        <a:bodyPr/>
        <a:lstStyle/>
        <a:p>
          <a:r>
            <a:rPr lang="en-US" dirty="0"/>
            <a:t>Have electronics ready to use</a:t>
          </a:r>
        </a:p>
      </dgm:t>
    </dgm:pt>
    <dgm:pt modelId="{BD673D81-C33B-45D8-947C-AEA9A28C39F0}" type="parTrans" cxnId="{A0FBC930-D760-41DD-BE3E-22D3E608F256}">
      <dgm:prSet/>
      <dgm:spPr/>
      <dgm:t>
        <a:bodyPr/>
        <a:lstStyle/>
        <a:p>
          <a:endParaRPr lang="en-US"/>
        </a:p>
      </dgm:t>
    </dgm:pt>
    <dgm:pt modelId="{D290D2A6-87EB-4C58-AF76-15E8A9414FCF}" type="sibTrans" cxnId="{A0FBC930-D760-41DD-BE3E-22D3E608F256}">
      <dgm:prSet/>
      <dgm:spPr/>
      <dgm:t>
        <a:bodyPr/>
        <a:lstStyle/>
        <a:p>
          <a:endParaRPr lang="en-US"/>
        </a:p>
      </dgm:t>
    </dgm:pt>
    <dgm:pt modelId="{DCC1A310-1C79-CA41-BC8F-F2F7F4B654F7}">
      <dgm:prSet/>
      <dgm:spPr/>
      <dgm:t>
        <a:bodyPr/>
        <a:lstStyle/>
        <a:p>
          <a:r>
            <a:rPr lang="en-US" dirty="0">
              <a:solidFill>
                <a:srgbClr val="FF0000"/>
              </a:solidFill>
            </a:rPr>
            <a:t>Obtain help</a:t>
          </a:r>
          <a:r>
            <a:rPr lang="en-US" dirty="0"/>
            <a:t> from peers and trainers</a:t>
          </a:r>
        </a:p>
      </dgm:t>
    </dgm:pt>
    <dgm:pt modelId="{E958D3D5-5FFD-3443-ABCD-1A2DA811BB55}" type="parTrans" cxnId="{9118DAC8-BEDA-3B4F-9C77-817F427330CF}">
      <dgm:prSet/>
      <dgm:spPr/>
      <dgm:t>
        <a:bodyPr/>
        <a:lstStyle/>
        <a:p>
          <a:endParaRPr lang="en-US"/>
        </a:p>
      </dgm:t>
    </dgm:pt>
    <dgm:pt modelId="{4EA0A432-1AE2-314A-852F-0C7E44A36EC0}" type="sibTrans" cxnId="{9118DAC8-BEDA-3B4F-9C77-817F427330CF}">
      <dgm:prSet/>
      <dgm:spPr/>
      <dgm:t>
        <a:bodyPr/>
        <a:lstStyle/>
        <a:p>
          <a:endParaRPr lang="en-US"/>
        </a:p>
      </dgm:t>
    </dgm:pt>
    <dgm:pt modelId="{6D196861-CC28-5141-BDFB-4E8105D813E6}">
      <dgm:prSet/>
      <dgm:spPr/>
      <dgm:t>
        <a:bodyPr/>
        <a:lstStyle/>
        <a:p>
          <a:r>
            <a:rPr lang="en-US" dirty="0"/>
            <a:t>Work as a team:</a:t>
          </a:r>
        </a:p>
      </dgm:t>
    </dgm:pt>
    <dgm:pt modelId="{6357D1EC-994F-334C-9702-FBF51E8FA600}" type="parTrans" cxnId="{B30AAB08-0B08-824B-9AC9-5387993AD200}">
      <dgm:prSet/>
      <dgm:spPr/>
      <dgm:t>
        <a:bodyPr/>
        <a:lstStyle/>
        <a:p>
          <a:endParaRPr lang="en-US"/>
        </a:p>
      </dgm:t>
    </dgm:pt>
    <dgm:pt modelId="{0A0D8850-D6AE-CF4C-AEBD-16B2E752A0CB}" type="sibTrans" cxnId="{B30AAB08-0B08-824B-9AC9-5387993AD200}">
      <dgm:prSet/>
      <dgm:spPr/>
      <dgm:t>
        <a:bodyPr/>
        <a:lstStyle/>
        <a:p>
          <a:endParaRPr lang="en-US"/>
        </a:p>
      </dgm:t>
    </dgm:pt>
    <dgm:pt modelId="{8EB504CA-CFC6-5C40-B9F2-473E4994B7D4}">
      <dgm:prSet/>
      <dgm:spPr/>
      <dgm:t>
        <a:bodyPr/>
        <a:lstStyle/>
        <a:p>
          <a:r>
            <a:rPr lang="en-US"/>
            <a:t>Keep necessary materials at hand</a:t>
          </a:r>
        </a:p>
      </dgm:t>
    </dgm:pt>
    <dgm:pt modelId="{1F59243E-608F-4348-9D00-77EED6726E06}" type="parTrans" cxnId="{C95EC436-6DF3-9D48-B3D9-4A3D5591F066}">
      <dgm:prSet/>
      <dgm:spPr/>
      <dgm:t>
        <a:bodyPr/>
        <a:lstStyle/>
        <a:p>
          <a:endParaRPr lang="en-US"/>
        </a:p>
      </dgm:t>
    </dgm:pt>
    <dgm:pt modelId="{7102E076-737A-264B-A10C-2AEDA7D1E937}" type="sibTrans" cxnId="{C95EC436-6DF3-9D48-B3D9-4A3D5591F066}">
      <dgm:prSet/>
      <dgm:spPr/>
      <dgm:t>
        <a:bodyPr/>
        <a:lstStyle/>
        <a:p>
          <a:endParaRPr lang="en-US"/>
        </a:p>
      </dgm:t>
    </dgm:pt>
    <dgm:pt modelId="{3A9200EC-9B3F-3741-8CD8-45F5B3B60757}">
      <dgm:prSet phldrT="[Text]"/>
      <dgm:spPr/>
      <dgm:t>
        <a:bodyPr/>
        <a:lstStyle/>
        <a:p>
          <a:r>
            <a:rPr lang="en-US" dirty="0"/>
            <a:t>Are you participating?</a:t>
          </a:r>
        </a:p>
      </dgm:t>
    </dgm:pt>
    <dgm:pt modelId="{CE0BA1D0-F492-D642-956A-26EFC0FD708E}" type="parTrans" cxnId="{410450C3-2ACF-AB45-A6E2-A1CCF9FBF5C7}">
      <dgm:prSet/>
      <dgm:spPr/>
      <dgm:t>
        <a:bodyPr/>
        <a:lstStyle/>
        <a:p>
          <a:endParaRPr lang="en-US"/>
        </a:p>
      </dgm:t>
    </dgm:pt>
    <dgm:pt modelId="{839B42B6-A8EA-9C4E-931D-5CAA596097FE}" type="sibTrans" cxnId="{410450C3-2ACF-AB45-A6E2-A1CCF9FBF5C7}">
      <dgm:prSet/>
      <dgm:spPr/>
      <dgm:t>
        <a:bodyPr/>
        <a:lstStyle/>
        <a:p>
          <a:endParaRPr lang="en-US"/>
        </a:p>
      </dgm:t>
    </dgm:pt>
    <dgm:pt modelId="{36A81F54-3445-0846-800C-B3CAA41ABF85}">
      <dgm:prSet phldrT="[Text]"/>
      <dgm:spPr/>
      <dgm:t>
        <a:bodyPr/>
        <a:lstStyle/>
        <a:p>
          <a:r>
            <a:rPr lang="en-US" dirty="0"/>
            <a:t>Engaged as a learner?</a:t>
          </a:r>
        </a:p>
      </dgm:t>
    </dgm:pt>
    <dgm:pt modelId="{F1072592-76D2-5744-867A-12A050F40348}" type="parTrans" cxnId="{4CFC7095-063B-8E4A-B6F3-EC681197EA9F}">
      <dgm:prSet/>
      <dgm:spPr/>
      <dgm:t>
        <a:bodyPr/>
        <a:lstStyle/>
        <a:p>
          <a:endParaRPr lang="en-US"/>
        </a:p>
      </dgm:t>
    </dgm:pt>
    <dgm:pt modelId="{D75F7E09-876C-524C-911D-B725AC61A45A}" type="sibTrans" cxnId="{4CFC7095-063B-8E4A-B6F3-EC681197EA9F}">
      <dgm:prSet/>
      <dgm:spPr/>
      <dgm:t>
        <a:bodyPr/>
        <a:lstStyle/>
        <a:p>
          <a:endParaRPr lang="en-US"/>
        </a:p>
      </dgm:t>
    </dgm:pt>
    <dgm:pt modelId="{A3342F81-092E-D94F-B71B-56D728050DC4}">
      <dgm:prSet phldrT="[Text]"/>
      <dgm:spPr/>
      <dgm:t>
        <a:bodyPr/>
        <a:lstStyle/>
        <a:p>
          <a:r>
            <a:rPr lang="en-US" dirty="0"/>
            <a:t>Stretch, break, stand as needed​</a:t>
          </a:r>
        </a:p>
      </dgm:t>
    </dgm:pt>
    <dgm:pt modelId="{5C94DDBE-40C2-7045-B9AA-119BCE39BC47}" type="parTrans" cxnId="{EB367F0F-11D4-C845-AFB2-10D5AA2A9A7A}">
      <dgm:prSet/>
      <dgm:spPr/>
      <dgm:t>
        <a:bodyPr/>
        <a:lstStyle/>
        <a:p>
          <a:endParaRPr lang="en-US"/>
        </a:p>
      </dgm:t>
    </dgm:pt>
    <dgm:pt modelId="{65F59CCE-7931-D747-8109-6BBC1F963A2C}" type="sibTrans" cxnId="{EB367F0F-11D4-C845-AFB2-10D5AA2A9A7A}">
      <dgm:prSet/>
      <dgm:spPr/>
      <dgm:t>
        <a:bodyPr/>
        <a:lstStyle/>
        <a:p>
          <a:endParaRPr lang="en-US"/>
        </a:p>
      </dgm:t>
    </dgm:pt>
    <dgm:pt modelId="{0785E50D-F1DD-C647-AF91-FA0058275806}">
      <dgm:prSet/>
      <dgm:spPr/>
      <dgm:t>
        <a:bodyPr/>
        <a:lstStyle/>
        <a:p>
          <a:r>
            <a:rPr lang="en-US"/>
            <a:t>Room for every voice</a:t>
          </a:r>
        </a:p>
      </dgm:t>
    </dgm:pt>
    <dgm:pt modelId="{35E1F395-5CF6-C14F-B2F7-24FCD5BF2432}" type="parTrans" cxnId="{D614FAA2-C9D3-9949-9F29-30B12ECA1807}">
      <dgm:prSet/>
      <dgm:spPr/>
      <dgm:t>
        <a:bodyPr/>
        <a:lstStyle/>
        <a:p>
          <a:endParaRPr lang="en-US"/>
        </a:p>
      </dgm:t>
    </dgm:pt>
    <dgm:pt modelId="{555700E6-44D1-E649-9463-80615334ECDE}" type="sibTrans" cxnId="{D614FAA2-C9D3-9949-9F29-30B12ECA1807}">
      <dgm:prSet/>
      <dgm:spPr/>
      <dgm:t>
        <a:bodyPr/>
        <a:lstStyle/>
        <a:p>
          <a:endParaRPr lang="en-US"/>
        </a:p>
      </dgm:t>
    </dgm:pt>
    <dgm:pt modelId="{56910F6D-1269-3049-ACB2-917F4DC59908}">
      <dgm:prSet/>
      <dgm:spPr/>
      <dgm:t>
        <a:bodyPr/>
        <a:lstStyle/>
        <a:p>
          <a:r>
            <a:rPr lang="en-US" dirty="0"/>
            <a:t>Reinforce participation</a:t>
          </a:r>
        </a:p>
      </dgm:t>
    </dgm:pt>
    <dgm:pt modelId="{0718F7BE-9FDE-C04D-BB6C-BA7904D3DC0D}" type="parTrans" cxnId="{5C0B9F75-4444-7245-981A-F41A3614EEF5}">
      <dgm:prSet/>
      <dgm:spPr/>
      <dgm:t>
        <a:bodyPr/>
        <a:lstStyle/>
        <a:p>
          <a:endParaRPr lang="en-US"/>
        </a:p>
      </dgm:t>
    </dgm:pt>
    <dgm:pt modelId="{F464298B-59F2-F64F-92CC-7382B75FFACC}" type="sibTrans" cxnId="{5C0B9F75-4444-7245-981A-F41A3614EEF5}">
      <dgm:prSet/>
      <dgm:spPr/>
      <dgm:t>
        <a:bodyPr/>
        <a:lstStyle/>
        <a:p>
          <a:endParaRPr lang="en-US"/>
        </a:p>
      </dgm:t>
    </dgm:pt>
    <dgm:pt modelId="{243592FB-C1AE-E747-B75A-02568B129A83}">
      <dgm:prSet/>
      <dgm:spPr/>
      <dgm:t>
        <a:bodyPr/>
        <a:lstStyle/>
        <a:p>
          <a:r>
            <a:rPr lang="en-US"/>
            <a:t>action plan</a:t>
          </a:r>
        </a:p>
      </dgm:t>
    </dgm:pt>
    <dgm:pt modelId="{7AEC2CDA-5B72-294F-8D0B-DA3D260FF0D8}" type="parTrans" cxnId="{89A7C57E-C177-ED43-AE7C-E6ACF80400D5}">
      <dgm:prSet/>
      <dgm:spPr/>
      <dgm:t>
        <a:bodyPr/>
        <a:lstStyle/>
        <a:p>
          <a:endParaRPr lang="en-US"/>
        </a:p>
      </dgm:t>
    </dgm:pt>
    <dgm:pt modelId="{066D9F1B-F38F-AD4C-BAEB-619A99FB7C12}" type="sibTrans" cxnId="{89A7C57E-C177-ED43-AE7C-E6ACF80400D5}">
      <dgm:prSet/>
      <dgm:spPr/>
      <dgm:t>
        <a:bodyPr/>
        <a:lstStyle/>
        <a:p>
          <a:endParaRPr lang="en-US"/>
        </a:p>
      </dgm:t>
    </dgm:pt>
    <dgm:pt modelId="{A068741C-FCBF-9649-BF70-A6A1176D92CE}">
      <dgm:prSet/>
      <dgm:spPr/>
      <dgm:t>
        <a:bodyPr/>
        <a:lstStyle/>
        <a:p>
          <a:r>
            <a:rPr lang="en-US"/>
            <a:t>relevant docs</a:t>
          </a:r>
        </a:p>
      </dgm:t>
    </dgm:pt>
    <dgm:pt modelId="{0904F737-A31A-6E41-BD53-8117075AD1FE}" type="parTrans" cxnId="{C3E05C82-DFCC-2143-98CC-9B20ABA3692C}">
      <dgm:prSet/>
      <dgm:spPr/>
      <dgm:t>
        <a:bodyPr/>
        <a:lstStyle/>
        <a:p>
          <a:endParaRPr lang="en-US"/>
        </a:p>
      </dgm:t>
    </dgm:pt>
    <dgm:pt modelId="{06D5CEC9-922B-5047-ABBB-52AEBCC00BC6}" type="sibTrans" cxnId="{C3E05C82-DFCC-2143-98CC-9B20ABA3692C}">
      <dgm:prSet/>
      <dgm:spPr/>
      <dgm:t>
        <a:bodyPr/>
        <a:lstStyle/>
        <a:p>
          <a:endParaRPr lang="en-US"/>
        </a:p>
      </dgm:t>
    </dgm:pt>
    <dgm:pt modelId="{705B5BC3-8205-4145-A07B-8BB20CA7D624}">
      <dgm:prSet/>
      <dgm:spPr/>
      <dgm:t>
        <a:bodyPr/>
        <a:lstStyle/>
        <a:p>
          <a:r>
            <a:rPr lang="en-US"/>
            <a:t>water/snacks</a:t>
          </a:r>
        </a:p>
      </dgm:t>
    </dgm:pt>
    <dgm:pt modelId="{50601296-8353-D949-A073-F9D8AA6743D4}" type="parTrans" cxnId="{68915465-F1AB-D942-8895-70079508803E}">
      <dgm:prSet/>
      <dgm:spPr/>
      <dgm:t>
        <a:bodyPr/>
        <a:lstStyle/>
        <a:p>
          <a:endParaRPr lang="en-US"/>
        </a:p>
      </dgm:t>
    </dgm:pt>
    <dgm:pt modelId="{8F57E243-43F2-6645-B471-809B9A456606}" type="sibTrans" cxnId="{68915465-F1AB-D942-8895-70079508803E}">
      <dgm:prSet/>
      <dgm:spPr/>
      <dgm:t>
        <a:bodyPr/>
        <a:lstStyle/>
        <a:p>
          <a:endParaRPr lang="en-US"/>
        </a:p>
      </dgm:t>
    </dgm:pt>
    <dgm:pt modelId="{9108529D-FCA7-684A-BD9A-73E32125C646}">
      <dgm:prSet/>
      <dgm:spPr/>
      <dgm:t>
        <a:bodyPr/>
        <a:lstStyle/>
        <a:p>
          <a:r>
            <a:rPr lang="en-US"/>
            <a:t>Minimize distractions if possible​</a:t>
          </a:r>
        </a:p>
      </dgm:t>
    </dgm:pt>
    <dgm:pt modelId="{EBEBD84C-70A6-D942-8621-9383422EE56B}" type="parTrans" cxnId="{3811689A-9F4F-6446-BD80-3C02E7B3CE1C}">
      <dgm:prSet/>
      <dgm:spPr/>
      <dgm:t>
        <a:bodyPr/>
        <a:lstStyle/>
        <a:p>
          <a:endParaRPr lang="en-US"/>
        </a:p>
      </dgm:t>
    </dgm:pt>
    <dgm:pt modelId="{29AB54E2-FADC-4B46-ABB1-B93C8D3E67CE}" type="sibTrans" cxnId="{3811689A-9F4F-6446-BD80-3C02E7B3CE1C}">
      <dgm:prSet/>
      <dgm:spPr/>
      <dgm:t>
        <a:bodyPr/>
        <a:lstStyle/>
        <a:p>
          <a:endParaRPr lang="en-US"/>
        </a:p>
      </dgm:t>
    </dgm:pt>
    <dgm:pt modelId="{A9488957-E610-4143-AED3-B4E3881000EF}">
      <dgm:prSet phldrT="[Text]"/>
      <dgm:spPr/>
      <dgm:t>
        <a:bodyPr/>
        <a:lstStyle/>
        <a:p>
          <a:endParaRPr lang="en-US" dirty="0"/>
        </a:p>
      </dgm:t>
    </dgm:pt>
    <dgm:pt modelId="{6E20BF08-F171-A641-ABF1-4B465D34D1CE}" type="parTrans" cxnId="{9F1CE460-F7C5-D94D-B00D-E81AF78FF146}">
      <dgm:prSet/>
      <dgm:spPr/>
      <dgm:t>
        <a:bodyPr/>
        <a:lstStyle/>
        <a:p>
          <a:endParaRPr lang="en-US"/>
        </a:p>
      </dgm:t>
    </dgm:pt>
    <dgm:pt modelId="{6C97E7AA-FA83-7E45-8081-B7776A3E0C61}" type="sibTrans" cxnId="{9F1CE460-F7C5-D94D-B00D-E81AF78FF146}">
      <dgm:prSet/>
      <dgm:spPr/>
      <dgm:t>
        <a:bodyPr/>
        <a:lstStyle/>
        <a:p>
          <a:endParaRPr lang="en-US"/>
        </a:p>
      </dgm:t>
    </dgm:pt>
    <dgm:pt modelId="{FE6BFF55-7F30-224A-8B70-2084FB780E44}">
      <dgm:prSet phldrT="[Text]"/>
      <dgm:spPr/>
      <dgm:t>
        <a:bodyPr/>
        <a:lstStyle/>
        <a:p>
          <a:endParaRPr lang="en-US" dirty="0"/>
        </a:p>
      </dgm:t>
    </dgm:pt>
    <dgm:pt modelId="{F7BA786B-F096-CB4C-A499-604A6F0270B9}" type="parTrans" cxnId="{C8FA8076-67AA-3944-A356-45A9372AEF4C}">
      <dgm:prSet/>
      <dgm:spPr/>
      <dgm:t>
        <a:bodyPr/>
        <a:lstStyle/>
        <a:p>
          <a:endParaRPr lang="en-US"/>
        </a:p>
      </dgm:t>
    </dgm:pt>
    <dgm:pt modelId="{C0700072-F471-084F-94FB-88D2D934828E}" type="sibTrans" cxnId="{C8FA8076-67AA-3944-A356-45A9372AEF4C}">
      <dgm:prSet/>
      <dgm:spPr/>
      <dgm:t>
        <a:bodyPr/>
        <a:lstStyle/>
        <a:p>
          <a:endParaRPr lang="en-US"/>
        </a:p>
      </dgm:t>
    </dgm:pt>
    <dgm:pt modelId="{0E36A602-1B9F-DE44-BC30-8E72568CF679}">
      <dgm:prSet phldrT="[Text]"/>
      <dgm:spPr/>
      <dgm:t>
        <a:bodyPr/>
        <a:lstStyle/>
        <a:p>
          <a:endParaRPr lang="en-US"/>
        </a:p>
      </dgm:t>
    </dgm:pt>
    <dgm:pt modelId="{7C6454A9-30A9-AE4D-A411-EF4AD5FCF1CE}" type="parTrans" cxnId="{748EA8B5-CD41-7146-BDA0-9E0C4D48B98F}">
      <dgm:prSet/>
      <dgm:spPr/>
      <dgm:t>
        <a:bodyPr/>
        <a:lstStyle/>
        <a:p>
          <a:endParaRPr lang="en-US"/>
        </a:p>
      </dgm:t>
    </dgm:pt>
    <dgm:pt modelId="{A12656E9-0519-E04B-97C3-5ED43287239F}" type="sibTrans" cxnId="{748EA8B5-CD41-7146-BDA0-9E0C4D48B98F}">
      <dgm:prSet/>
      <dgm:spPr/>
      <dgm:t>
        <a:bodyPr/>
        <a:lstStyle/>
        <a:p>
          <a:endParaRPr lang="en-US"/>
        </a:p>
      </dgm:t>
    </dgm:pt>
    <dgm:pt modelId="{D0B8DBFD-CF0C-8A44-AEE1-C61612C42B70}">
      <dgm:prSet/>
      <dgm:spPr/>
      <dgm:t>
        <a:bodyPr/>
        <a:lstStyle/>
        <a:p>
          <a:endParaRPr lang="en-US"/>
        </a:p>
      </dgm:t>
    </dgm:pt>
    <dgm:pt modelId="{855533BE-1FA4-4840-AF37-41E1AE125922}" type="parTrans" cxnId="{C490CE0B-9C65-1442-B107-E0121C1F2FD1}">
      <dgm:prSet/>
      <dgm:spPr/>
      <dgm:t>
        <a:bodyPr/>
        <a:lstStyle/>
        <a:p>
          <a:endParaRPr lang="en-US"/>
        </a:p>
      </dgm:t>
    </dgm:pt>
    <dgm:pt modelId="{F3F47F8E-91A3-E348-A605-B700A4E9A0C4}" type="sibTrans" cxnId="{C490CE0B-9C65-1442-B107-E0121C1F2FD1}">
      <dgm:prSet/>
      <dgm:spPr/>
      <dgm:t>
        <a:bodyPr/>
        <a:lstStyle/>
        <a:p>
          <a:endParaRPr lang="en-US"/>
        </a:p>
      </dgm:t>
    </dgm:pt>
    <dgm:pt modelId="{AED02427-B286-764D-BA23-3B8FC7BCA4DE}">
      <dgm:prSet/>
      <dgm:spPr/>
      <dgm:t>
        <a:bodyPr/>
        <a:lstStyle/>
        <a:p>
          <a:endParaRPr lang="en-US"/>
        </a:p>
      </dgm:t>
    </dgm:pt>
    <dgm:pt modelId="{85ECA1BB-23DD-944B-A53D-11BA0F65A67F}" type="parTrans" cxnId="{4B0F445D-727B-B548-BCB1-A3E1AF5E2395}">
      <dgm:prSet/>
      <dgm:spPr/>
      <dgm:t>
        <a:bodyPr/>
        <a:lstStyle/>
        <a:p>
          <a:endParaRPr lang="en-US"/>
        </a:p>
      </dgm:t>
    </dgm:pt>
    <dgm:pt modelId="{6A6EF83E-8887-A343-ADEF-95416EFDEB06}" type="sibTrans" cxnId="{4B0F445D-727B-B548-BCB1-A3E1AF5E2395}">
      <dgm:prSet/>
      <dgm:spPr/>
      <dgm:t>
        <a:bodyPr/>
        <a:lstStyle/>
        <a:p>
          <a:endParaRPr lang="en-US"/>
        </a:p>
      </dgm:t>
    </dgm:pt>
    <dgm:pt modelId="{8BEF0784-16FD-4B8F-B36B-B6FFAC816462}">
      <dgm:prSet/>
      <dgm:spPr/>
      <dgm:t>
        <a:bodyPr/>
        <a:lstStyle/>
        <a:p>
          <a:r>
            <a:rPr lang="en-US" dirty="0"/>
            <a:t>Complete tasks efficiently</a:t>
          </a:r>
        </a:p>
      </dgm:t>
    </dgm:pt>
    <dgm:pt modelId="{FFA13F28-4EFF-4D91-B9BC-B1EF69E86C86}" type="parTrans" cxnId="{680B263E-85AD-447B-B3B3-461E60DE20B9}">
      <dgm:prSet/>
      <dgm:spPr/>
      <dgm:t>
        <a:bodyPr/>
        <a:lstStyle/>
        <a:p>
          <a:endParaRPr lang="en-US"/>
        </a:p>
      </dgm:t>
    </dgm:pt>
    <dgm:pt modelId="{CF0B9066-52CD-4491-9232-BBCD12F1BF24}" type="sibTrans" cxnId="{680B263E-85AD-447B-B3B3-461E60DE20B9}">
      <dgm:prSet/>
      <dgm:spPr/>
      <dgm:t>
        <a:bodyPr/>
        <a:lstStyle/>
        <a:p>
          <a:endParaRPr lang="en-US"/>
        </a:p>
      </dgm:t>
    </dgm:pt>
    <dgm:pt modelId="{E9749CCE-B5D9-4A9B-B8E1-FE92072FC301}">
      <dgm:prSet/>
      <dgm:spPr/>
      <dgm:t>
        <a:bodyPr/>
        <a:lstStyle/>
        <a:p>
          <a:r>
            <a:rPr lang="en-US" dirty="0">
              <a:solidFill>
                <a:srgbClr val="FF0000"/>
              </a:solidFill>
            </a:rPr>
            <a:t>Share examples, celebrations and barriers</a:t>
          </a:r>
        </a:p>
      </dgm:t>
    </dgm:pt>
    <dgm:pt modelId="{3C18DD30-603A-4858-8394-C3D19B22C2AA}" type="parTrans" cxnId="{8ABE23DF-25D4-47AF-B16A-96803AEBD7D8}">
      <dgm:prSet/>
      <dgm:spPr/>
      <dgm:t>
        <a:bodyPr/>
        <a:lstStyle/>
        <a:p>
          <a:endParaRPr lang="en-US"/>
        </a:p>
      </dgm:t>
    </dgm:pt>
    <dgm:pt modelId="{20B35F65-EAFA-4648-B475-908F98D130C0}" type="sibTrans" cxnId="{8ABE23DF-25D4-47AF-B16A-96803AEBD7D8}">
      <dgm:prSet/>
      <dgm:spPr/>
      <dgm:t>
        <a:bodyPr/>
        <a:lstStyle/>
        <a:p>
          <a:endParaRPr lang="en-US"/>
        </a:p>
      </dgm:t>
    </dgm:pt>
    <dgm:pt modelId="{3B26EA64-7551-417C-8ED3-B6745460CFB5}">
      <dgm:prSet/>
      <dgm:spPr/>
      <dgm:t>
        <a:bodyPr/>
        <a:lstStyle/>
        <a:p>
          <a:endParaRPr lang="en-US" dirty="0"/>
        </a:p>
      </dgm:t>
    </dgm:pt>
    <dgm:pt modelId="{D8F59056-ECF5-4E70-B1BB-50F2349DFF99}" type="parTrans" cxnId="{E6D00AE4-8E11-4905-9CCE-4284853F4DB1}">
      <dgm:prSet/>
      <dgm:spPr/>
      <dgm:t>
        <a:bodyPr/>
        <a:lstStyle/>
        <a:p>
          <a:endParaRPr lang="en-US"/>
        </a:p>
      </dgm:t>
    </dgm:pt>
    <dgm:pt modelId="{B6264034-80D8-4E81-96E7-E7CEDA8F850C}" type="sibTrans" cxnId="{E6D00AE4-8E11-4905-9CCE-4284853F4DB1}">
      <dgm:prSet/>
      <dgm:spPr/>
      <dgm:t>
        <a:bodyPr/>
        <a:lstStyle/>
        <a:p>
          <a:endParaRPr lang="en-US"/>
        </a:p>
      </dgm:t>
    </dgm:pt>
    <dgm:pt modelId="{324914F8-67B6-44A8-9862-D9F14A17C707}">
      <dgm:prSet phldrT="[Text]"/>
      <dgm:spPr/>
      <dgm:t>
        <a:bodyPr/>
        <a:lstStyle/>
        <a:p>
          <a:r>
            <a:rPr lang="en-US" dirty="0"/>
            <a:t>Communicating your needs?</a:t>
          </a:r>
        </a:p>
      </dgm:t>
    </dgm:pt>
    <dgm:pt modelId="{474FAE95-4AE6-449F-A3A9-6FA5AFC711EF}" type="parTrans" cxnId="{54EF08CD-AF42-48D8-9A88-EEA10C3C416D}">
      <dgm:prSet/>
      <dgm:spPr/>
      <dgm:t>
        <a:bodyPr/>
        <a:lstStyle/>
        <a:p>
          <a:endParaRPr lang="en-US"/>
        </a:p>
      </dgm:t>
    </dgm:pt>
    <dgm:pt modelId="{EB66D093-A0FF-4B1E-8823-2318E8E51718}" type="sibTrans" cxnId="{54EF08CD-AF42-48D8-9A88-EEA10C3C416D}">
      <dgm:prSet/>
      <dgm:spPr/>
      <dgm:t>
        <a:bodyPr/>
        <a:lstStyle/>
        <a:p>
          <a:endParaRPr lang="en-US"/>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39136">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X="-1290" custLinFactNeighborY="29053"/>
      <dgm:spPr/>
    </dgm:pt>
    <dgm:pt modelId="{DEEF4213-91C0-4DFA-A1E8-D6E76A9D48BD}" type="pres">
      <dgm:prSet presAssocID="{125DE95B-E3E9-488D-843B-7EA58128D643}" presName="adorn" presStyleLbl="fgAccFollowNode1" presStyleIdx="0" presStyleCnt="3" custLinFactNeighborX="60" custLinFactNeighborY="-574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3616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1156" custLinFactNeighborY="32208"/>
      <dgm:spPr/>
    </dgm:pt>
    <dgm:pt modelId="{161E2365-CB26-459A-8F0C-B10C3E646E56}" type="pres">
      <dgm:prSet presAssocID="{786F1C33-506F-487F-AA18-A30EE2A2534E}"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30686">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X="-1225" custLinFactNeighborY="35430"/>
      <dgm:spPr/>
    </dgm:pt>
    <dgm:pt modelId="{EE5FFD93-52F3-418C-BBBA-24CAF019EF16}" type="pres">
      <dgm:prSet presAssocID="{AB22F439-5CF3-4003-BBB3-B5FD5EE3EBA7}"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4" destOrd="0" parTransId="{6357D1EC-994F-334C-9702-FBF51E8FA600}" sibTransId="{0A0D8850-D6AE-CF4C-AEBD-16B2E752A0CB}"/>
    <dgm:cxn modelId="{C490CE0B-9C65-1442-B107-E0121C1F2FD1}" srcId="{8EB504CA-CFC6-5C40-B9F2-473E4994B7D4}" destId="{D0B8DBFD-CF0C-8A44-AEE1-C61612C42B70}" srcOrd="3" destOrd="0" parTransId="{855533BE-1FA4-4840-AF37-41E1AE125922}" sibTransId="{F3F47F8E-91A3-E348-A605-B700A4E9A0C4}"/>
    <dgm:cxn modelId="{66B0CE0B-DBE0-4947-BA87-11B17F16249B}" type="presOf" srcId="{8BEF0784-16FD-4B8F-B36B-B6FFAC816462}" destId="{173ADCC0-45AB-4F03-8B39-78AD7803ABF7}" srcOrd="0" destOrd="7" presId="urn:microsoft.com/office/officeart/2005/8/layout/bList2"/>
    <dgm:cxn modelId="{97344D0E-9B35-D341-9BD2-1834C289778A}" type="presOf" srcId="{705B5BC3-8205-4145-A07B-8BB20CA7D624}" destId="{5F2F90E6-CF6C-47CE-A6A2-78658417800F}" srcOrd="0" destOrd="5" presId="urn:microsoft.com/office/officeart/2005/8/layout/bList2"/>
    <dgm:cxn modelId="{EB367F0F-11D4-C845-AFB2-10D5AA2A9A7A}" srcId="{125DE95B-E3E9-488D-843B-7EA58128D643}" destId="{A3342F81-092E-D94F-B71B-56D728050DC4}" srcOrd="1" destOrd="0" parTransId="{5C94DDBE-40C2-7045-B9AA-119BCE39BC47}" sibTransId="{65F59CCE-7931-D747-8109-6BBC1F963A2C}"/>
    <dgm:cxn modelId="{3AA21D18-1711-D34A-A849-FB07DB4069DA}" type="presOf" srcId="{36A81F54-3445-0846-800C-B3CAA41ABF85}" destId="{F51D0157-A438-46CA-8EB0-F10C3EDBB633}" srcOrd="0" destOrd="2" presId="urn:microsoft.com/office/officeart/2005/8/layout/bList2"/>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7"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86F80332-039C-4FF9-A630-B4AB07775125}" type="presOf" srcId="{324914F8-67B6-44A8-9862-D9F14A17C707}" destId="{F51D0157-A438-46CA-8EB0-F10C3EDBB633}" srcOrd="0" destOrd="3" presId="urn:microsoft.com/office/officeart/2005/8/layout/bList2"/>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2" destOrd="0" parTransId="{1F59243E-608F-4348-9D00-77EED6726E06}" sibTransId="{7102E076-737A-264B-A10C-2AEDA7D1E937}"/>
    <dgm:cxn modelId="{4FAC0538-C71C-154F-9F37-67C2EDAA3403}" type="presOf" srcId="{8EB504CA-CFC6-5C40-B9F2-473E4994B7D4}" destId="{5F2F90E6-CF6C-47CE-A6A2-78658417800F}" srcOrd="0" destOrd="2" presId="urn:microsoft.com/office/officeart/2005/8/layout/bList2"/>
    <dgm:cxn modelId="{03EB2B39-3F86-4D18-8150-C21DECB6193F}" type="presOf" srcId="{AB22F439-5CF3-4003-BBB3-B5FD5EE3EBA7}" destId="{BD210979-5005-46DE-8F11-99CF54A465F1}" srcOrd="0" destOrd="0" presId="urn:microsoft.com/office/officeart/2005/8/layout/bList2"/>
    <dgm:cxn modelId="{680B263E-85AD-447B-B3B3-461E60DE20B9}" srcId="{6D196861-CC28-5141-BDFB-4E8105D813E6}" destId="{8BEF0784-16FD-4B8F-B36B-B6FFAC816462}" srcOrd="2" destOrd="0" parTransId="{FFA13F28-4EFF-4D91-B9BC-B1EF69E86C86}" sibTransId="{CF0B9066-52CD-4491-9232-BBCD12F1BF24}"/>
    <dgm:cxn modelId="{4B0F445D-727B-B548-BCB1-A3E1AF5E2395}" srcId="{AB22F439-5CF3-4003-BBB3-B5FD5EE3EBA7}" destId="{AED02427-B286-764D-BA23-3B8FC7BCA4DE}" srcOrd="1" destOrd="0" parTransId="{85ECA1BB-23DD-944B-A53D-11BA0F65A67F}" sibTransId="{6A6EF83E-8887-A343-ADEF-95416EFDEB06}"/>
    <dgm:cxn modelId="{C24F015E-B30A-491C-AFFA-6E9A04E74098}" type="presOf" srcId="{9402A2C1-EFD7-4C69-A569-0E91A340BD90}" destId="{173ADCC0-45AB-4F03-8B39-78AD7803ABF7}" srcOrd="0" destOrd="0" presId="urn:microsoft.com/office/officeart/2005/8/layout/bList2"/>
    <dgm:cxn modelId="{FAF0D860-0006-B445-86EE-EA1EA31E3A26}" type="presOf" srcId="{243592FB-C1AE-E747-B75A-02568B129A83}" destId="{5F2F90E6-CF6C-47CE-A6A2-78658417800F}" srcOrd="0" destOrd="3" presId="urn:microsoft.com/office/officeart/2005/8/layout/bList2"/>
    <dgm:cxn modelId="{9F1CE460-F7C5-D94D-B00D-E81AF78FF146}" srcId="{828ED403-1C9B-4A7D-8888-1BC05EA78903}" destId="{A9488957-E610-4143-AED3-B4E3881000EF}" srcOrd="3" destOrd="0" parTransId="{6E20BF08-F171-A641-ABF1-4B465D34D1CE}" sibTransId="{6C97E7AA-FA83-7E45-8081-B7776A3E0C61}"/>
    <dgm:cxn modelId="{DD611061-8931-4107-8CE7-095C827B35A1}" type="presOf" srcId="{C6DBD0AA-A092-4369-B815-D2A27D780C58}" destId="{DAF4D648-EEB5-43F0-B6E1-95A2D48591A9}" srcOrd="0" destOrd="0" presId="urn:microsoft.com/office/officeart/2005/8/layout/bList2"/>
    <dgm:cxn modelId="{68915465-F1AB-D942-8895-70079508803E}" srcId="{8EB504CA-CFC6-5C40-B9F2-473E4994B7D4}" destId="{705B5BC3-8205-4145-A07B-8BB20CA7D624}" srcOrd="2" destOrd="0" parTransId="{50601296-8353-D949-A073-F9D8AA6743D4}" sibTransId="{8F57E243-43F2-6645-B471-809B9A456606}"/>
    <dgm:cxn modelId="{03B77D46-9E4B-453F-9FDF-83075ACA2998}" type="presOf" srcId="{828ED403-1C9B-4A7D-8888-1BC05EA78903}" destId="{F51D0157-A438-46CA-8EB0-F10C3EDBB633}"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5C0B9F75-4444-7245-981A-F41A3614EEF5}" srcId="{6D196861-CC28-5141-BDFB-4E8105D813E6}" destId="{56910F6D-1269-3049-ACB2-917F4DC59908}" srcOrd="1" destOrd="0" parTransId="{0718F7BE-9FDE-C04D-BB6C-BA7904D3DC0D}" sibTransId="{F464298B-59F2-F64F-92CC-7382B75FFACC}"/>
    <dgm:cxn modelId="{C8FA8076-67AA-3944-A356-45A9372AEF4C}" srcId="{125DE95B-E3E9-488D-843B-7EA58128D643}" destId="{FE6BFF55-7F30-224A-8B70-2084FB780E44}" srcOrd="2" destOrd="0" parTransId="{F7BA786B-F096-CB4C-A499-604A6F0270B9}" sibTransId="{C0700072-F471-084F-94FB-88D2D934828E}"/>
    <dgm:cxn modelId="{EB095079-CFD2-4628-9212-498D62BB2F06}" srcId="{125DE95B-E3E9-488D-843B-7EA58128D643}" destId="{828ED403-1C9B-4A7D-8888-1BC05EA78903}" srcOrd="0" destOrd="0" parTransId="{8B8B8CA0-07E7-4F73-9F41-B05C6E1A904C}" sibTransId="{1B28F0B9-39F8-4BAC-9D40-2785A53A6960}"/>
    <dgm:cxn modelId="{68398A7A-E74B-5C4E-9349-B8AC07279A84}" type="presOf" srcId="{AED02427-B286-764D-BA23-3B8FC7BCA4DE}" destId="{5F2F90E6-CF6C-47CE-A6A2-78658417800F}" srcOrd="0" destOrd="1" presId="urn:microsoft.com/office/officeart/2005/8/layout/bList2"/>
    <dgm:cxn modelId="{89A7C57E-C177-ED43-AE7C-E6ACF80400D5}" srcId="{8EB504CA-CFC6-5C40-B9F2-473E4994B7D4}" destId="{243592FB-C1AE-E747-B75A-02568B129A83}" srcOrd="0" destOrd="0" parTransId="{7AEC2CDA-5B72-294F-8D0B-DA3D260FF0D8}" sibTransId="{066D9F1B-F38F-AD4C-BAEB-619A99FB7C12}"/>
    <dgm:cxn modelId="{C3E05C82-DFCC-2143-98CC-9B20ABA3692C}" srcId="{8EB504CA-CFC6-5C40-B9F2-473E4994B7D4}" destId="{A068741C-FCBF-9649-BF70-A6A1176D92CE}" srcOrd="1" destOrd="0" parTransId="{0904F737-A31A-6E41-BD53-8117075AD1FE}" sibTransId="{06D5CEC9-922B-5047-ABBB-52AEBCC00BC6}"/>
    <dgm:cxn modelId="{06F10583-3C6C-4C14-8F5D-A175C31623AF}" srcId="{C6DBD0AA-A092-4369-B815-D2A27D780C58}" destId="{AB22F439-5CF3-4003-BBB3-B5FD5EE3EBA7}" srcOrd="2" destOrd="0" parTransId="{42A9B59D-B81E-4DB7-A89D-08E57A386F5F}" sibTransId="{FAFF8CAA-7011-4352-BD37-268AB4AA9613}"/>
    <dgm:cxn modelId="{D5F10484-34AC-204B-A2E4-B56C46103D0F}" type="presOf" srcId="{0785E50D-F1DD-C647-AF91-FA0058275806}" destId="{173ADCC0-45AB-4F03-8B39-78AD7803ABF7}" srcOrd="0" destOrd="5" presId="urn:microsoft.com/office/officeart/2005/8/layout/bList2"/>
    <dgm:cxn modelId="{85F68184-B810-154E-A53F-B59EC87AD1C1}" type="presOf" srcId="{9108529D-FCA7-684A-BD9A-73E32125C646}" destId="{5F2F90E6-CF6C-47CE-A6A2-78658417800F}" srcOrd="0" destOrd="7" presId="urn:microsoft.com/office/officeart/2005/8/layout/bList2"/>
    <dgm:cxn modelId="{FD81B289-FA58-2B44-A8EB-66954E05D580}" type="presOf" srcId="{3A9200EC-9B3F-3741-8CD8-45F5B3B60757}" destId="{F51D0157-A438-46CA-8EB0-F10C3EDBB633}" srcOrd="0" destOrd="1" presId="urn:microsoft.com/office/officeart/2005/8/layout/bList2"/>
    <dgm:cxn modelId="{4FD88E8E-6D91-4863-BDC5-39C395896215}" type="presOf" srcId="{125DE95B-E3E9-488D-843B-7EA58128D643}" destId="{DFA50C83-93AF-4FDE-B778-50A2E26547C0}" srcOrd="0" destOrd="0" presId="urn:microsoft.com/office/officeart/2005/8/layout/bList2"/>
    <dgm:cxn modelId="{FCD80E90-E69C-3242-93A7-3E8CDE761EA5}" type="presOf" srcId="{A068741C-FCBF-9649-BF70-A6A1176D92CE}" destId="{5F2F90E6-CF6C-47CE-A6A2-78658417800F}" srcOrd="0" destOrd="4" presId="urn:microsoft.com/office/officeart/2005/8/layout/bList2"/>
    <dgm:cxn modelId="{4CFC7095-063B-8E4A-B6F3-EC681197EA9F}" srcId="{828ED403-1C9B-4A7D-8888-1BC05EA78903}" destId="{36A81F54-3445-0846-800C-B3CAA41ABF85}" srcOrd="1" destOrd="0" parTransId="{F1072592-76D2-5744-867A-12A050F40348}" sibTransId="{D75F7E09-876C-524C-911D-B725AC61A45A}"/>
    <dgm:cxn modelId="{409AFA98-7906-1747-9B09-A57C39709D99}" type="presOf" srcId="{A9488957-E610-4143-AED3-B4E3881000EF}" destId="{F51D0157-A438-46CA-8EB0-F10C3EDBB633}" srcOrd="0" destOrd="4" presId="urn:microsoft.com/office/officeart/2005/8/layout/bList2"/>
    <dgm:cxn modelId="{3811689A-9F4F-6446-BD80-3C02E7B3CE1C}" srcId="{AB22F439-5CF3-4003-BBB3-B5FD5EE3EBA7}" destId="{9108529D-FCA7-684A-BD9A-73E32125C646}" srcOrd="3" destOrd="0" parTransId="{EBEBD84C-70A6-D942-8621-9383422EE56B}" sibTransId="{29AB54E2-FADC-4B46-ABB1-B93C8D3E67CE}"/>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4" presId="urn:microsoft.com/office/officeart/2005/8/layout/bList2"/>
    <dgm:cxn modelId="{D614FAA2-C9D3-9949-9F29-30B12ECA1807}" srcId="{6D196861-CC28-5141-BDFB-4E8105D813E6}" destId="{0785E50D-F1DD-C647-AF91-FA0058275806}" srcOrd="0" destOrd="0" parTransId="{35E1F395-5CF6-C14F-B2F7-24FCD5BF2432}" sibTransId="{555700E6-44D1-E649-9463-80615334ECDE}"/>
    <dgm:cxn modelId="{F74865AE-A479-3542-B6F6-47CBF1903B36}" type="presOf" srcId="{FE6BFF55-7F30-224A-8B70-2084FB780E44}" destId="{F51D0157-A438-46CA-8EB0-F10C3EDBB633}" srcOrd="0" destOrd="6" presId="urn:microsoft.com/office/officeart/2005/8/layout/bList2"/>
    <dgm:cxn modelId="{748EA8B5-CD41-7146-BDA0-9E0C4D48B98F}" srcId="{786F1C33-506F-487F-AA18-A30EE2A2534E}" destId="{0E36A602-1B9F-DE44-BC30-8E72568CF679}" srcOrd="1" destOrd="0" parTransId="{7C6454A9-30A9-AE4D-A411-EF4AD5FCF1CE}" sibTransId="{A12656E9-0519-E04B-97C3-5ED43287239F}"/>
    <dgm:cxn modelId="{5EE0B9B8-5731-4B99-BBA2-1C4B9AACFE47}" type="presOf" srcId="{E9749CCE-B5D9-4A9B-B8E1-FE92072FC301}" destId="{173ADCC0-45AB-4F03-8B39-78AD7803ABF7}" srcOrd="0" destOrd="2" presId="urn:microsoft.com/office/officeart/2005/8/layout/bList2"/>
    <dgm:cxn modelId="{90B1D5BB-0218-4638-8A8A-C1D62BD8F92E}" type="presOf" srcId="{54ACB2D9-0489-40D3-8720-56FF48219C7D}" destId="{447B6574-E608-4F2E-BAD5-363CC256CA90}" srcOrd="0" destOrd="0" presId="urn:microsoft.com/office/officeart/2005/8/layout/bList2"/>
    <dgm:cxn modelId="{410450C3-2ACF-AB45-A6E2-A1CCF9FBF5C7}" srcId="{828ED403-1C9B-4A7D-8888-1BC05EA78903}" destId="{3A9200EC-9B3F-3741-8CD8-45F5B3B60757}" srcOrd="0" destOrd="0" parTransId="{CE0BA1D0-F492-D642-956A-26EFC0FD708E}" sibTransId="{839B42B6-A8EA-9C4E-931D-5CAA596097FE}"/>
    <dgm:cxn modelId="{9118DAC8-BEDA-3B4F-9C77-817F427330CF}" srcId="{125DE95B-E3E9-488D-843B-7EA58128D643}" destId="{DCC1A310-1C79-CA41-BC8F-F2F7F4B654F7}" srcOrd="3" destOrd="0" parTransId="{E958D3D5-5FFD-3443-ABCD-1A2DA811BB55}" sibTransId="{4EA0A432-1AE2-314A-852F-0C7E44A36EC0}"/>
    <dgm:cxn modelId="{CB37D0CB-3EF8-D747-AAE7-84EF9DC1EF9D}" type="presOf" srcId="{A3342F81-092E-D94F-B71B-56D728050DC4}" destId="{F51D0157-A438-46CA-8EB0-F10C3EDBB633}" srcOrd="0" destOrd="5" presId="urn:microsoft.com/office/officeart/2005/8/layout/bList2"/>
    <dgm:cxn modelId="{54EF08CD-AF42-48D8-9A88-EEA10C3C416D}" srcId="{828ED403-1C9B-4A7D-8888-1BC05EA78903}" destId="{324914F8-67B6-44A8-9862-D9F14A17C707}" srcOrd="2" destOrd="0" parTransId="{474FAE95-4AE6-449F-A3A9-6FA5AFC711EF}" sibTransId="{EB66D093-A0FF-4B1E-8823-2318E8E51718}"/>
    <dgm:cxn modelId="{F9EAC3D7-ABBA-4E2D-8994-A1F7F54318D9}" type="presOf" srcId="{786F1C33-506F-487F-AA18-A30EE2A2534E}" destId="{D824D08C-3F4C-46FF-AB3B-44226A1CB33A}" srcOrd="0" destOrd="0" presId="urn:microsoft.com/office/officeart/2005/8/layout/bList2"/>
    <dgm:cxn modelId="{FC13ABD8-2CAA-D245-859A-A48DF579E93D}" type="presOf" srcId="{56910F6D-1269-3049-ACB2-917F4DC59908}" destId="{173ADCC0-45AB-4F03-8B39-78AD7803ABF7}" srcOrd="0" destOrd="6" presId="urn:microsoft.com/office/officeart/2005/8/layout/bList2"/>
    <dgm:cxn modelId="{8ABE23DF-25D4-47AF-B16A-96803AEBD7D8}" srcId="{786F1C33-506F-487F-AA18-A30EE2A2534E}" destId="{E9749CCE-B5D9-4A9B-B8E1-FE92072FC301}" srcOrd="2" destOrd="0" parTransId="{3C18DD30-603A-4858-8394-C3D19B22C2AA}" sibTransId="{20B35F65-EAFA-4648-B475-908F98D130C0}"/>
    <dgm:cxn modelId="{31E286E3-76C0-F347-A8D5-EE52220A790C}" type="presOf" srcId="{D0B8DBFD-CF0C-8A44-AEE1-C61612C42B70}" destId="{5F2F90E6-CF6C-47CE-A6A2-78658417800F}" srcOrd="0" destOrd="6" presId="urn:microsoft.com/office/officeart/2005/8/layout/bList2"/>
    <dgm:cxn modelId="{E6D00AE4-8E11-4905-9CCE-4284853F4DB1}" srcId="{786F1C33-506F-487F-AA18-A30EE2A2534E}" destId="{3B26EA64-7551-417C-8ED3-B6745460CFB5}" srcOrd="3" destOrd="0" parTransId="{D8F59056-ECF5-4E70-B1BB-50F2349DFF99}" sibTransId="{B6264034-80D8-4E81-96E7-E7CEDA8F850C}"/>
    <dgm:cxn modelId="{9B5A4DEE-0EBF-1249-9227-306B20F9854E}" type="presOf" srcId="{0E36A602-1B9F-DE44-BC30-8E72568CF679}" destId="{173ADCC0-45AB-4F03-8B39-78AD7803ABF7}" srcOrd="0" destOrd="1" presId="urn:microsoft.com/office/officeart/2005/8/layout/bList2"/>
    <dgm:cxn modelId="{B560B9F9-4F9C-4B57-AF8C-BF1B59E6E902}" type="presOf" srcId="{3B26EA64-7551-417C-8ED3-B6745460CFB5}" destId="{173ADCC0-45AB-4F03-8B39-78AD7803ABF7}" srcOrd="0" destOrd="3" presId="urn:microsoft.com/office/officeart/2005/8/layout/bList2"/>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a:latin typeface="Hind Vadodara" panose="020B0604020202020204" charset="0"/>
              <a:cs typeface="Hind Vadodara" panose="020B0604020202020204" charset="0"/>
            </a:rPr>
            <a:t>Coaches’</a:t>
          </a:r>
          <a:r>
            <a:rPr lang="en-US">
              <a:latin typeface="Hind Vadodara" panose="020B0604020202020204" charset="0"/>
              <a:cs typeface="Hind Vadodara" panose="020B0604020202020204" charset="0"/>
            </a:rPr>
            <a:t> T</a:t>
          </a:r>
          <a:r>
            <a:rPr lang="en-US" b="0" i="0">
              <a:latin typeface="Hind Vadodara" panose="020B0604020202020204" charset="0"/>
              <a:cs typeface="Hind Vadodara" panose="020B0604020202020204" charset="0"/>
            </a:rPr>
            <a:t>asks:</a:t>
          </a:r>
          <a:endParaRPr lang="en-US">
            <a:latin typeface="Hind Vadodara" panose="020B0604020202020204" charset="0"/>
            <a:cs typeface="Hind Vadodara" panose="020B0604020202020204" charset="0"/>
          </a:endParaRPr>
        </a:p>
      </dgm: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9E770DC0-ADC3-6F49-9603-390041B9028C}">
      <dgm:prSet/>
      <dgm:spPr/>
      <dgm:t>
        <a:bodyPr/>
        <a:lstStyle/>
        <a:p>
          <a:pPr rtl="0">
            <a:buFontTx/>
            <a:buNone/>
          </a:pPr>
          <a:r>
            <a:rPr lang="en-US" b="0" i="0" dirty="0">
              <a:latin typeface="Hind Vadodara" panose="020B0604020202020204" charset="0"/>
              <a:cs typeface="Hind Vadodara" panose="020B0604020202020204" charset="0"/>
            </a:rPr>
            <a:t>As you update… Share documents or folder with access to:</a:t>
          </a:r>
        </a:p>
      </dgm:t>
    </dgm:pt>
    <dgm:pt modelId="{DF559CD0-5B01-D54A-8E06-F10310F9A6A6}" type="parTrans" cxnId="{5B5B1C97-4D72-364B-9991-95AC217DC39E}">
      <dgm:prSet/>
      <dgm:spPr/>
      <dgm:t>
        <a:bodyPr/>
        <a:lstStyle/>
        <a:p>
          <a:endParaRPr lang="en-US">
            <a:latin typeface="Hind Vadodara" panose="020B0604020202020204" charset="0"/>
            <a:cs typeface="Hind Vadodara" panose="020B0604020202020204" charset="0"/>
          </a:endParaRPr>
        </a:p>
      </dgm:t>
    </dgm:pt>
    <dgm:pt modelId="{2AE7D53E-5748-B340-A3B2-69C78DDF3C05}" type="sibTrans" cxnId="{5B5B1C97-4D72-364B-9991-95AC217DC39E}">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a:latin typeface="Hind Vadodara" panose="020B0604020202020204" charset="0"/>
              <a:cs typeface="Hind Vadodara" panose="020B0604020202020204" charset="0"/>
            </a:rPr>
            <a:t>Presentation Content:</a:t>
          </a:r>
          <a:endParaRPr lang="en-US" b="0" i="0" u="none" strike="noStrike" cap="none" baseline="0" noProof="0">
            <a:solidFill>
              <a:srgbClr val="010000"/>
            </a:solidFill>
            <a:latin typeface="Hind Vadodara" panose="020B0604020202020204" charset="0"/>
            <a:cs typeface="Hind Vadodara" panose="020B0604020202020204" charset="0"/>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B233C6D1-31FC-9E44-988B-1DE61F134A43}">
      <dgm:prSet phldr="0"/>
      <dgm:spPr/>
      <dgm:t>
        <a:bodyPr/>
        <a:lstStyle/>
        <a:p>
          <a:pPr rtl="0"/>
          <a:r>
            <a:rPr lang="en-US" b="1" i="0" dirty="0">
              <a:latin typeface="Hind Vadodara" panose="020B0604020202020204" charset="0"/>
              <a:cs typeface="Hind Vadodara" panose="020B0604020202020204" charset="0"/>
            </a:rPr>
            <a:t>Glows and Grows</a:t>
          </a:r>
          <a:r>
            <a:rPr lang="en-US" b="0" i="0" dirty="0">
              <a:latin typeface="Hind Vadodara" panose="020B0604020202020204" charset="0"/>
              <a:cs typeface="Hind Vadodara" panose="020B0604020202020204" charset="0"/>
            </a:rPr>
            <a:t>: Goal setting and Foundation Steps  </a:t>
          </a:r>
        </a:p>
      </dgm: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EB3BA487-291F-47D4-A0FF-E11B6E48693B}">
      <dgm:prSet phldr="0"/>
      <dgm:spPr/>
      <dgm:t>
        <a:bodyPr/>
        <a:lstStyle/>
        <a:p>
          <a:pPr rtl="0"/>
          <a:r>
            <a:rPr lang="en-US" b="1" i="0" dirty="0">
              <a:latin typeface="Hind Vadodara" panose="020B0604020202020204" charset="0"/>
              <a:cs typeface="Hind Vadodara" panose="020B0604020202020204" charset="0"/>
            </a:rPr>
            <a:t>BIG IDEA: </a:t>
          </a:r>
          <a:r>
            <a:rPr lang="en-US" b="0" i="0" dirty="0">
              <a:latin typeface="Hind Vadodara" panose="020B0604020202020204" charset="0"/>
              <a:cs typeface="Hind Vadodara" panose="020B0604020202020204" charset="0"/>
            </a:rPr>
            <a:t>Meeting organizer (and system for tracking participation/progress)</a:t>
          </a:r>
        </a:p>
      </dgm:t>
    </dgm:pt>
    <dgm:pt modelId="{55EAEAB2-1ED8-4688-8BD3-7329AF00C8D6}" type="parTrans" cxnId="{979A1C3D-3DDC-418F-9C4A-566E69A1436A}">
      <dgm:prSet/>
      <dgm:spPr/>
      <dgm:t>
        <a:bodyPr/>
        <a:lstStyle/>
        <a:p>
          <a:endParaRPr lang="en-US"/>
        </a:p>
      </dgm:t>
    </dgm:pt>
    <dgm:pt modelId="{50B14E49-0CEB-4A28-809E-B67550209D8C}" type="sibTrans" cxnId="{979A1C3D-3DDC-418F-9C4A-566E69A1436A}">
      <dgm:prSet/>
      <dgm:spPr/>
      <dgm:t>
        <a:bodyPr/>
        <a:lstStyle/>
        <a:p>
          <a:endParaRPr lang="en-US"/>
        </a:p>
      </dgm:t>
    </dgm:pt>
    <dgm:pt modelId="{B3F9974B-7FAD-4521-9CF6-6EB6D0C44CB5}">
      <dgm:prSet/>
      <dgm:spPr/>
      <dgm:t>
        <a:bodyPr/>
        <a:lstStyle/>
        <a:p>
          <a:pPr rtl="0"/>
          <a:r>
            <a:rPr lang="en-US" b="0" i="0" dirty="0">
              <a:latin typeface="Hind Vadodara" panose="020B0604020202020204" charset="0"/>
              <a:cs typeface="Hind Vadodara" panose="020B0604020202020204" charset="0"/>
            </a:rPr>
            <a:t>IDENTIFYING: Nomination Form, Decision Rules, Universal Screening overview</a:t>
          </a:r>
        </a:p>
      </dgm:t>
    </dgm:pt>
    <dgm:pt modelId="{35E392BC-3D2D-4957-BBA4-547785F758D7}" type="parTrans" cxnId="{545347B6-12EB-4A44-9865-9C6FF9D6EE16}">
      <dgm:prSet/>
      <dgm:spPr/>
      <dgm:t>
        <a:bodyPr/>
        <a:lstStyle/>
        <a:p>
          <a:endParaRPr lang="en-US"/>
        </a:p>
      </dgm:t>
    </dgm:pt>
    <dgm:pt modelId="{8C1FE4BC-621D-479D-B595-1A810A44F14E}" type="sibTrans" cxnId="{545347B6-12EB-4A44-9865-9C6FF9D6EE16}">
      <dgm:prSet/>
      <dgm:spPr/>
      <dgm:t>
        <a:bodyPr/>
        <a:lstStyle/>
        <a:p>
          <a:endParaRPr lang="en-US"/>
        </a:p>
      </dgm:t>
    </dgm:pt>
    <dgm:pt modelId="{01B29E2B-212A-4B9B-B894-F2C5922AB5AC}">
      <dgm:prSet/>
      <dgm:spPr/>
      <dgm:t>
        <a:bodyPr/>
        <a:lstStyle/>
        <a:p>
          <a:pPr rtl="0"/>
          <a:r>
            <a:rPr lang="en-US" b="0" i="0" dirty="0">
              <a:latin typeface="Hind Vadodara" panose="020B0604020202020204" charset="0"/>
              <a:cs typeface="Hind Vadodara" panose="020B0604020202020204" charset="0"/>
            </a:rPr>
            <a:t>MATCHING: Targeted Intervention Organizer  </a:t>
          </a:r>
        </a:p>
      </dgm:t>
    </dgm:pt>
    <dgm:pt modelId="{932E4B5D-CF20-4A4C-9627-1B6044C50AA9}" type="parTrans" cxnId="{464F6004-746F-4EE0-B0A5-6C2E2F43A852}">
      <dgm:prSet/>
      <dgm:spPr/>
      <dgm:t>
        <a:bodyPr/>
        <a:lstStyle/>
        <a:p>
          <a:endParaRPr lang="en-US"/>
        </a:p>
      </dgm:t>
    </dgm:pt>
    <dgm:pt modelId="{056DE6C3-6B32-40FC-B4D8-81669D5DA195}" type="sibTrans" cxnId="{464F6004-746F-4EE0-B0A5-6C2E2F43A852}">
      <dgm:prSet/>
      <dgm:spPr/>
      <dgm:t>
        <a:bodyPr/>
        <a:lstStyle/>
        <a:p>
          <a:endParaRPr lang="en-US"/>
        </a:p>
      </dgm:t>
    </dgm:pt>
    <dgm:pt modelId="{39322E4F-3B18-49A2-BBD6-3AB9987C1C27}">
      <dgm:prSet/>
      <dgm:spPr/>
      <dgm:t>
        <a:bodyPr/>
        <a:lstStyle/>
        <a:p>
          <a:pPr rtl="0"/>
          <a:r>
            <a:rPr lang="en-US" b="0" i="0" dirty="0">
              <a:latin typeface="Hind Vadodara" panose="020B0604020202020204" charset="0"/>
              <a:cs typeface="Hind Vadodara" panose="020B0604020202020204" charset="0"/>
            </a:rPr>
            <a:t>SYSTEMS: Action plan doc – goals, annual action planning doc  </a:t>
          </a:r>
        </a:p>
      </dgm:t>
    </dgm:pt>
    <dgm:pt modelId="{E9B35BA3-0AC3-47A7-AF87-05BE629E6549}" type="parTrans" cxnId="{D6880797-79D4-40D6-BBB2-C5BBFE9DD1C5}">
      <dgm:prSet/>
      <dgm:spPr/>
      <dgm:t>
        <a:bodyPr/>
        <a:lstStyle/>
        <a:p>
          <a:endParaRPr lang="en-US"/>
        </a:p>
      </dgm:t>
    </dgm:pt>
    <dgm:pt modelId="{1FAD8624-0E76-4D9B-8230-FB4C127FB180}" type="sibTrans" cxnId="{D6880797-79D4-40D6-BBB2-C5BBFE9DD1C5}">
      <dgm:prSet/>
      <dgm:spPr/>
      <dgm:t>
        <a:bodyPr/>
        <a:lstStyle/>
        <a:p>
          <a:endParaRPr lang="en-US"/>
        </a:p>
      </dgm:t>
    </dgm:pt>
    <dgm:pt modelId="{48E4FC52-D0AB-4024-A3D0-43E168324B8B}">
      <dgm:prSet phldr="0"/>
      <dgm:spPr/>
      <dgm:t>
        <a:bodyPr/>
        <a:lstStyle/>
        <a:p>
          <a:pPr rtl="0"/>
          <a:r>
            <a:rPr lang="en-US" b="1" i="0" dirty="0">
              <a:latin typeface="Hind Vadodara" panose="020B0604020202020204" charset="0"/>
              <a:cs typeface="Hind Vadodara" panose="020B0604020202020204" charset="0"/>
            </a:rPr>
            <a:t>Resources</a:t>
          </a:r>
          <a:r>
            <a:rPr lang="en-US" b="0" i="0" dirty="0">
              <a:latin typeface="Hind Vadodara" panose="020B0604020202020204" charset="0"/>
              <a:cs typeface="Hind Vadodara" panose="020B0604020202020204" charset="0"/>
            </a:rPr>
            <a:t>: Tier 2/3 Meeting video</a:t>
          </a:r>
        </a:p>
      </dgm:t>
    </dgm:pt>
    <dgm:pt modelId="{28BF3C25-6DF0-4F54-87AC-1D3C478D8FB1}" type="parTrans" cxnId="{3614FAB2-06FB-4A38-A5F4-3ABFC9B9B865}">
      <dgm:prSet/>
      <dgm:spPr/>
      <dgm:t>
        <a:bodyPr/>
        <a:lstStyle/>
        <a:p>
          <a:endParaRPr lang="en-US"/>
        </a:p>
      </dgm:t>
    </dgm:pt>
    <dgm:pt modelId="{0028ABBF-01C9-41E7-98D2-060075974762}" type="sibTrans" cxnId="{3614FAB2-06FB-4A38-A5F4-3ABFC9B9B865}">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custScaleY="105178">
        <dgm:presLayoutVars>
          <dgm:bulletEnabled val="1"/>
        </dgm:presLayoutVars>
      </dgm:prSet>
      <dgm:spPr>
        <a:prstGeom prst="roundRect">
          <a:avLst/>
        </a:prstGeom>
      </dgm:spPr>
    </dgm:pt>
  </dgm:ptLst>
  <dgm:cxnLst>
    <dgm:cxn modelId="{61471502-0EAC-4B94-A24F-892D08E1D286}" type="presOf" srcId="{39322E4F-3B18-49A2-BBD6-3AB9987C1C27}" destId="{183C8042-F222-4C5B-948A-CA63CABAB28E}" srcOrd="0" destOrd="1" presId="urn:microsoft.com/office/officeart/2005/8/layout/list1"/>
    <dgm:cxn modelId="{464F6004-746F-4EE0-B0A5-6C2E2F43A852}" srcId="{88926E0B-BFF6-E944-B1DF-44240C496CA1}" destId="{01B29E2B-212A-4B9B-B894-F2C5922AB5AC}" srcOrd="3" destOrd="0" parTransId="{932E4B5D-CF20-4A4C-9627-1B6044C50AA9}" sibTransId="{056DE6C3-6B32-40FC-B4D8-81669D5DA195}"/>
    <dgm:cxn modelId="{CFA36605-B483-445C-89DB-7C5A5F0F44E2}" srcId="{139B28B7-98AE-2442-8242-E675E9F54483}" destId="{76937503-7550-41B3-8D88-C860E600B4A5}" srcOrd="0" destOrd="0" parTransId="{CB879ED8-C3F0-4B59-B2E3-178A8DD63439}" sibTransId="{D7118AEF-A539-46B0-983D-619275A2AEA0}"/>
    <dgm:cxn modelId="{979A1C3D-3DDC-418F-9C4A-566E69A1436A}" srcId="{76937503-7550-41B3-8D88-C860E600B4A5}" destId="{EB3BA487-291F-47D4-A0FF-E11B6E48693B}" srcOrd="2" destOrd="0" parTransId="{55EAEAB2-1ED8-4688-8BD3-7329AF00C8D6}" sibTransId="{50B14E49-0CEB-4A28-809E-B67550209D8C}"/>
    <dgm:cxn modelId="{D9BEA66A-03B2-400B-9BA6-769F20AC7A3F}" type="presOf" srcId="{48E4FC52-D0AB-4024-A3D0-43E168324B8B}" destId="{CDAAD9AB-76BA-4F20-9C80-4020D86AF54F}" srcOrd="0" destOrd="1" presId="urn:microsoft.com/office/officeart/2005/8/layout/list1"/>
    <dgm:cxn modelId="{09970252-8FAC-4220-B3D6-2253984884D2}" type="presOf" srcId="{88926E0B-BFF6-E944-B1DF-44240C496CA1}" destId="{1B39FE62-9822-43D6-A8AA-85DD7F2BE897}" srcOrd="0"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A19D3384-1FB8-426F-B3B0-A07E9D6C5765}" type="presOf" srcId="{9E770DC0-ADC3-6F49-9603-390041B9028C}" destId="{183C8042-F222-4C5B-948A-CA63CABAB28E}" srcOrd="0" destOrd="0" presId="urn:microsoft.com/office/officeart/2005/8/layout/list1"/>
    <dgm:cxn modelId="{C2D2098D-49B3-A04D-9FB3-0FED3991A0DF}" srcId="{76937503-7550-41B3-8D88-C860E600B4A5}" destId="{B233C6D1-31FC-9E44-988B-1DE61F134A43}" srcOrd="0" destOrd="0" parTransId="{4BC0583A-A1D4-334D-972A-15CA92DF2D40}" sibTransId="{4073BC8B-074F-8B4F-BF43-A44AC4433C6A}"/>
    <dgm:cxn modelId="{09EA3190-4058-4E58-BFF3-2CA99B2165D7}" type="presOf" srcId="{EB3BA487-291F-47D4-A0FF-E11B6E48693B}" destId="{CDAAD9AB-76BA-4F20-9C80-4020D86AF54F}" srcOrd="0" destOrd="2" presId="urn:microsoft.com/office/officeart/2005/8/layout/list1"/>
    <dgm:cxn modelId="{BC67C191-65F5-4F07-BF5C-81DE6BF0FCD8}" type="presOf" srcId="{B3F9974B-7FAD-4521-9CF6-6EB6D0C44CB5}" destId="{183C8042-F222-4C5B-948A-CA63CABAB28E}" srcOrd="0" destOrd="2" presId="urn:microsoft.com/office/officeart/2005/8/layout/list1"/>
    <dgm:cxn modelId="{D6880797-79D4-40D6-BBB2-C5BBFE9DD1C5}" srcId="{88926E0B-BFF6-E944-B1DF-44240C496CA1}" destId="{39322E4F-3B18-49A2-BBD6-3AB9987C1C27}" srcOrd="1" destOrd="0" parTransId="{E9B35BA3-0AC3-47A7-AF87-05BE629E6549}" sibTransId="{1FAD8624-0E76-4D9B-8230-FB4C127FB180}"/>
    <dgm:cxn modelId="{5B5B1C97-4D72-364B-9991-95AC217DC39E}" srcId="{88926E0B-BFF6-E944-B1DF-44240C496CA1}" destId="{9E770DC0-ADC3-6F49-9603-390041B9028C}" srcOrd="0" destOrd="0" parTransId="{DF559CD0-5B01-D54A-8E06-F10310F9A6A6}" sibTransId="{2AE7D53E-5748-B340-A3B2-69C78DDF3C05}"/>
    <dgm:cxn modelId="{687A6B97-011F-4FE3-B128-C9F3FB758E76}" type="presOf" srcId="{88926E0B-BFF6-E944-B1DF-44240C496CA1}" destId="{3EE32B02-DB9E-4A32-B892-2B06787A9E31}" srcOrd="1" destOrd="0" presId="urn:microsoft.com/office/officeart/2005/8/layout/list1"/>
    <dgm:cxn modelId="{CF70A1AD-5B90-CC41-AC82-8AF355283DE9}" srcId="{139B28B7-98AE-2442-8242-E675E9F54483}" destId="{88926E0B-BFF6-E944-B1DF-44240C496CA1}" srcOrd="1" destOrd="0" parTransId="{53B66600-AFAC-9844-8FF3-FF95E01497A1}" sibTransId="{FAC168E4-A658-DD48-B776-1AB6580C5053}"/>
    <dgm:cxn modelId="{3614FAB2-06FB-4A38-A5F4-3ABFC9B9B865}" srcId="{76937503-7550-41B3-8D88-C860E600B4A5}" destId="{48E4FC52-D0AB-4024-A3D0-43E168324B8B}" srcOrd="1" destOrd="0" parTransId="{28BF3C25-6DF0-4F54-87AC-1D3C478D8FB1}" sibTransId="{0028ABBF-01C9-41E7-98D2-060075974762}"/>
    <dgm:cxn modelId="{545347B6-12EB-4A44-9865-9C6FF9D6EE16}" srcId="{88926E0B-BFF6-E944-B1DF-44240C496CA1}" destId="{B3F9974B-7FAD-4521-9CF6-6EB6D0C44CB5}" srcOrd="2" destOrd="0" parTransId="{35E392BC-3D2D-4957-BBA4-547785F758D7}" sibTransId="{8C1FE4BC-621D-479D-B595-1A810A44F14E}"/>
    <dgm:cxn modelId="{3DAFC5DD-8784-4E7E-9AB6-92575DD074D0}" type="presOf" srcId="{76937503-7550-41B3-8D88-C860E600B4A5}" destId="{24EE546A-203E-45A1-AB96-5A4CB77AC5EC}" srcOrd="1" destOrd="0" presId="urn:microsoft.com/office/officeart/2005/8/layout/list1"/>
    <dgm:cxn modelId="{33CD98EB-F6A1-4C0D-BD10-D38AF255E48A}" type="presOf" srcId="{76937503-7550-41B3-8D88-C860E600B4A5}" destId="{3E253364-FB35-42F8-9CB7-634D0DF472D6}" srcOrd="0" destOrd="0" presId="urn:microsoft.com/office/officeart/2005/8/layout/list1"/>
    <dgm:cxn modelId="{1268A2F3-F72A-7E4D-937F-8052ED56FBA7}" type="presOf" srcId="{B233C6D1-31FC-9E44-988B-1DE61F134A43}" destId="{CDAAD9AB-76BA-4F20-9C80-4020D86AF54F}" srcOrd="0" destOrd="0" presId="urn:microsoft.com/office/officeart/2005/8/layout/list1"/>
    <dgm:cxn modelId="{C036D8FD-3F49-4736-9FEC-A349C4BE7675}" type="presOf" srcId="{01B29E2B-212A-4B9B-B894-F2C5922AB5AC}" destId="{183C8042-F222-4C5B-948A-CA63CABAB28E}" srcOrd="0" destOrd="3" presId="urn:microsoft.com/office/officeart/2005/8/layout/list1"/>
    <dgm:cxn modelId="{B0154977-EA9F-4E90-8497-1303E17D5532}" type="presParOf" srcId="{107712AD-F0E7-8045-90F3-AA033147F7E7}" destId="{99F85151-3D39-4456-9783-D2B61E40612E}" srcOrd="0" destOrd="0" presId="urn:microsoft.com/office/officeart/2005/8/layout/list1"/>
    <dgm:cxn modelId="{104295A2-4928-44CE-A4C2-A0CF2F195DA8}" type="presParOf" srcId="{99F85151-3D39-4456-9783-D2B61E40612E}" destId="{3E253364-FB35-42F8-9CB7-634D0DF472D6}" srcOrd="0" destOrd="0" presId="urn:microsoft.com/office/officeart/2005/8/layout/list1"/>
    <dgm:cxn modelId="{B565CEE0-F9FC-490F-8AF4-2D11E1AC49FC}" type="presParOf" srcId="{99F85151-3D39-4456-9783-D2B61E40612E}" destId="{24EE546A-203E-45A1-AB96-5A4CB77AC5EC}" srcOrd="1" destOrd="0" presId="urn:microsoft.com/office/officeart/2005/8/layout/list1"/>
    <dgm:cxn modelId="{50FD4F57-4B93-4870-A15A-BA2D5B557CF1}" type="presParOf" srcId="{107712AD-F0E7-8045-90F3-AA033147F7E7}" destId="{1DD4E0C0-9F60-4F65-BB07-79CA80226C0A}" srcOrd="1" destOrd="0" presId="urn:microsoft.com/office/officeart/2005/8/layout/list1"/>
    <dgm:cxn modelId="{7E8518AF-98E1-4EC3-B776-A39F9B3BA267}" type="presParOf" srcId="{107712AD-F0E7-8045-90F3-AA033147F7E7}" destId="{CDAAD9AB-76BA-4F20-9C80-4020D86AF54F}" srcOrd="2" destOrd="0" presId="urn:microsoft.com/office/officeart/2005/8/layout/list1"/>
    <dgm:cxn modelId="{9ECC327D-4307-4785-9706-338525D041CB}" type="presParOf" srcId="{107712AD-F0E7-8045-90F3-AA033147F7E7}" destId="{5E61BAE6-473E-4263-8FBF-76A396FC3E1D}" srcOrd="3" destOrd="0" presId="urn:microsoft.com/office/officeart/2005/8/layout/list1"/>
    <dgm:cxn modelId="{4152111E-D9E4-4D7F-AB4F-A531D96927D2}" type="presParOf" srcId="{107712AD-F0E7-8045-90F3-AA033147F7E7}" destId="{EFD0C82B-9526-4A75-BFD7-201196E11AEE}" srcOrd="4" destOrd="0" presId="urn:microsoft.com/office/officeart/2005/8/layout/list1"/>
    <dgm:cxn modelId="{E12BAB60-FC84-40D9-8275-5DA6E308E38D}" type="presParOf" srcId="{EFD0C82B-9526-4A75-BFD7-201196E11AEE}" destId="{1B39FE62-9822-43D6-A8AA-85DD7F2BE897}" srcOrd="0" destOrd="0" presId="urn:microsoft.com/office/officeart/2005/8/layout/list1"/>
    <dgm:cxn modelId="{8A431039-1DAE-4507-987D-496B9D76B022}" type="presParOf" srcId="{EFD0C82B-9526-4A75-BFD7-201196E11AEE}" destId="{3EE32B02-DB9E-4A32-B892-2B06787A9E31}" srcOrd="1" destOrd="0" presId="urn:microsoft.com/office/officeart/2005/8/layout/list1"/>
    <dgm:cxn modelId="{CAAF1429-9088-4A26-A9A0-9E7783C0E770}" type="presParOf" srcId="{107712AD-F0E7-8045-90F3-AA033147F7E7}" destId="{52BC94D6-D06B-4B50-878A-29EB19C8CE02}" srcOrd="5" destOrd="0" presId="urn:microsoft.com/office/officeart/2005/8/layout/list1"/>
    <dgm:cxn modelId="{36DCC698-FCCB-4C6D-B7D6-D99D5A44FA69}"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dirty="0">
              <a:latin typeface="Hind Vadodara" panose="020B0604020202020204" charset="0"/>
              <a:cs typeface="Hind Vadodara" panose="020B0604020202020204" charset="0"/>
            </a:rPr>
            <a:t>WHAT”S NEXT FOR US??? Coaches’</a:t>
          </a:r>
          <a:r>
            <a:rPr lang="en-US" dirty="0">
              <a:latin typeface="Hind Vadodara" panose="020B0604020202020204" charset="0"/>
              <a:cs typeface="Hind Vadodara" panose="020B0604020202020204" charset="0"/>
            </a:rPr>
            <a:t> T</a:t>
          </a:r>
          <a:r>
            <a:rPr lang="en-US" b="0" i="0" dirty="0">
              <a:latin typeface="Hind Vadodara" panose="020B0604020202020204" charset="0"/>
              <a:cs typeface="Hind Vadodara" panose="020B0604020202020204" charset="0"/>
            </a:rPr>
            <a:t>asks:</a:t>
          </a:r>
          <a:endParaRPr lang="en-US" dirty="0">
            <a:latin typeface="Hind Vadodara" panose="020B0604020202020204" charset="0"/>
            <a:cs typeface="Hind Vadodara" panose="020B0604020202020204" charset="0"/>
          </a:endParaRPr>
        </a:p>
      </dgm: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9E770DC0-ADC3-6F49-9603-390041B9028C}">
      <dgm:prSet/>
      <dgm:spPr/>
      <dgm:t>
        <a:bodyPr/>
        <a:lstStyle/>
        <a:p>
          <a:pPr rtl="0">
            <a:buFontTx/>
            <a:buNone/>
          </a:pPr>
          <a:r>
            <a:rPr lang="en-US" sz="2600" b="1" i="0" dirty="0">
              <a:latin typeface="Hind Vadodara" panose="020B0604020202020204" charset="0"/>
              <a:cs typeface="Hind Vadodara" panose="020B0604020202020204" charset="0"/>
            </a:rPr>
            <a:t>Share documents</a:t>
          </a:r>
          <a:r>
            <a:rPr lang="en-US" sz="2600" b="0" i="0" dirty="0">
              <a:latin typeface="Hind Vadodara" panose="020B0604020202020204" charset="0"/>
              <a:cs typeface="Hind Vadodara" panose="020B0604020202020204" charset="0"/>
            </a:rPr>
            <a:t> or folder with access to:</a:t>
          </a:r>
        </a:p>
      </dgm:t>
    </dgm:pt>
    <dgm:pt modelId="{DF559CD0-5B01-D54A-8E06-F10310F9A6A6}" type="parTrans" cxnId="{5B5B1C97-4D72-364B-9991-95AC217DC39E}">
      <dgm:prSet/>
      <dgm:spPr/>
      <dgm:t>
        <a:bodyPr/>
        <a:lstStyle/>
        <a:p>
          <a:endParaRPr lang="en-US">
            <a:latin typeface="Hind Vadodara" panose="020B0604020202020204" charset="0"/>
            <a:cs typeface="Hind Vadodara" panose="020B0604020202020204" charset="0"/>
          </a:endParaRPr>
        </a:p>
      </dgm:t>
    </dgm:pt>
    <dgm:pt modelId="{2AE7D53E-5748-B340-A3B2-69C78DDF3C05}" type="sibTrans" cxnId="{5B5B1C97-4D72-364B-9991-95AC217DC39E}">
      <dgm:prSet/>
      <dgm:spPr/>
      <dgm:t>
        <a:bodyPr/>
        <a:lstStyle/>
        <a:p>
          <a:endParaRPr lang="en-US">
            <a:latin typeface="Hind Vadodara" panose="020B0604020202020204" charset="0"/>
            <a:cs typeface="Hind Vadodara" panose="020B0604020202020204" charset="0"/>
          </a:endParaRPr>
        </a:p>
      </dgm:t>
    </dgm:pt>
    <dgm:pt modelId="{B3F9974B-7FAD-4521-9CF6-6EB6D0C44CB5}">
      <dgm:prSet/>
      <dgm:spPr/>
      <dgm:t>
        <a:bodyPr/>
        <a:lstStyle/>
        <a:p>
          <a:pPr rtl="0"/>
          <a:r>
            <a:rPr lang="en-US" sz="2600" b="0" i="0" dirty="0">
              <a:latin typeface="Hind Vadodara" panose="020B0604020202020204" charset="0"/>
              <a:cs typeface="Hind Vadodara" panose="020B0604020202020204" charset="0"/>
            </a:rPr>
            <a:t>Nomination Form, Decision Rules, Universal Screening overview</a:t>
          </a:r>
        </a:p>
      </dgm:t>
    </dgm:pt>
    <dgm:pt modelId="{35E392BC-3D2D-4957-BBA4-547785F758D7}" type="parTrans" cxnId="{545347B6-12EB-4A44-9865-9C6FF9D6EE16}">
      <dgm:prSet/>
      <dgm:spPr/>
      <dgm:t>
        <a:bodyPr/>
        <a:lstStyle/>
        <a:p>
          <a:endParaRPr lang="en-US"/>
        </a:p>
      </dgm:t>
    </dgm:pt>
    <dgm:pt modelId="{8C1FE4BC-621D-479D-B595-1A810A44F14E}" type="sibTrans" cxnId="{545347B6-12EB-4A44-9865-9C6FF9D6EE16}">
      <dgm:prSet/>
      <dgm:spPr/>
      <dgm:t>
        <a:bodyPr/>
        <a:lstStyle/>
        <a:p>
          <a:endParaRPr lang="en-US"/>
        </a:p>
      </dgm:t>
    </dgm:pt>
    <dgm:pt modelId="{01B29E2B-212A-4B9B-B894-F2C5922AB5AC}">
      <dgm:prSet/>
      <dgm:spPr/>
      <dgm:t>
        <a:bodyPr/>
        <a:lstStyle/>
        <a:p>
          <a:pPr rtl="0"/>
          <a:r>
            <a:rPr lang="en-US" sz="2600" b="0" i="0" dirty="0">
              <a:latin typeface="Hind Vadodara" panose="020B0604020202020204" charset="0"/>
              <a:cs typeface="Hind Vadodara" panose="020B0604020202020204" charset="0"/>
            </a:rPr>
            <a:t>Targeted Intervention Organizer </a:t>
          </a:r>
        </a:p>
      </dgm:t>
    </dgm:pt>
    <dgm:pt modelId="{932E4B5D-CF20-4A4C-9627-1B6044C50AA9}" type="parTrans" cxnId="{464F6004-746F-4EE0-B0A5-6C2E2F43A852}">
      <dgm:prSet/>
      <dgm:spPr/>
      <dgm:t>
        <a:bodyPr/>
        <a:lstStyle/>
        <a:p>
          <a:endParaRPr lang="en-US"/>
        </a:p>
      </dgm:t>
    </dgm:pt>
    <dgm:pt modelId="{056DE6C3-6B32-40FC-B4D8-81669D5DA195}" type="sibTrans" cxnId="{464F6004-746F-4EE0-B0A5-6C2E2F43A852}">
      <dgm:prSet/>
      <dgm:spPr/>
      <dgm:t>
        <a:bodyPr/>
        <a:lstStyle/>
        <a:p>
          <a:endParaRPr lang="en-US"/>
        </a:p>
      </dgm:t>
    </dgm:pt>
    <dgm:pt modelId="{39322E4F-3B18-49A2-BBD6-3AB9987C1C27}">
      <dgm:prSet custT="1"/>
      <dgm:spPr/>
      <dgm:t>
        <a:bodyPr/>
        <a:lstStyle/>
        <a:p>
          <a:pPr rtl="0"/>
          <a:r>
            <a:rPr lang="en-US" sz="2600" b="0" i="0" dirty="0">
              <a:latin typeface="Hind Vadodara" panose="020B0604020202020204" charset="0"/>
              <a:cs typeface="Hind Vadodara" panose="020B0604020202020204" charset="0"/>
            </a:rPr>
            <a:t>Annual Action Plan doc or the TIER 2 ANNUAL PLANNING doc with </a:t>
          </a:r>
          <a:r>
            <a:rPr lang="en-US" sz="3200" b="0" i="0" dirty="0">
              <a:solidFill>
                <a:srgbClr val="FF0000"/>
              </a:solidFill>
              <a:latin typeface="Hind Vadodara" panose="020B0604020202020204" charset="0"/>
              <a:cs typeface="Hind Vadodara" panose="020B0604020202020204" charset="0"/>
            </a:rPr>
            <a:t>Goals ASAP!</a:t>
          </a:r>
          <a:r>
            <a:rPr lang="en-US" sz="2600" b="0" i="0" dirty="0">
              <a:latin typeface="Hind Vadodara" panose="020B0604020202020204" charset="0"/>
              <a:cs typeface="Hind Vadodara" panose="020B0604020202020204" charset="0"/>
            </a:rPr>
            <a:t> </a:t>
          </a:r>
        </a:p>
      </dgm:t>
    </dgm:pt>
    <dgm:pt modelId="{E9B35BA3-0AC3-47A7-AF87-05BE629E6549}" type="parTrans" cxnId="{D6880797-79D4-40D6-BBB2-C5BBFE9DD1C5}">
      <dgm:prSet/>
      <dgm:spPr/>
      <dgm:t>
        <a:bodyPr/>
        <a:lstStyle/>
        <a:p>
          <a:endParaRPr lang="en-US"/>
        </a:p>
      </dgm:t>
    </dgm:pt>
    <dgm:pt modelId="{1FAD8624-0E76-4D9B-8230-FB4C127FB180}" type="sibTrans" cxnId="{D6880797-79D4-40D6-BBB2-C5BBFE9DD1C5}">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1"/>
      <dgm:spPr/>
    </dgm:pt>
    <dgm:pt modelId="{3EE32B02-DB9E-4A32-B892-2B06787A9E31}" type="pres">
      <dgm:prSet presAssocID="{88926E0B-BFF6-E944-B1DF-44240C496CA1}" presName="parentText" presStyleLbl="node1" presStyleIdx="0" presStyleCnt="1" custScaleX="119602" custScaleY="11678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0" presStyleCnt="1">
        <dgm:presLayoutVars>
          <dgm:bulletEnabled val="1"/>
        </dgm:presLayoutVars>
      </dgm:prSet>
      <dgm:spPr>
        <a:prstGeom prst="roundRect">
          <a:avLst/>
        </a:prstGeom>
      </dgm:spPr>
    </dgm:pt>
  </dgm:ptLst>
  <dgm:cxnLst>
    <dgm:cxn modelId="{61471502-0EAC-4B94-A24F-892D08E1D286}" type="presOf" srcId="{39322E4F-3B18-49A2-BBD6-3AB9987C1C27}" destId="{183C8042-F222-4C5B-948A-CA63CABAB28E}" srcOrd="0" destOrd="1" presId="urn:microsoft.com/office/officeart/2005/8/layout/list1"/>
    <dgm:cxn modelId="{464F6004-746F-4EE0-B0A5-6C2E2F43A852}" srcId="{88926E0B-BFF6-E944-B1DF-44240C496CA1}" destId="{01B29E2B-212A-4B9B-B894-F2C5922AB5AC}" srcOrd="3" destOrd="0" parTransId="{932E4B5D-CF20-4A4C-9627-1B6044C50AA9}" sibTransId="{056DE6C3-6B32-40FC-B4D8-81669D5DA195}"/>
    <dgm:cxn modelId="{09970252-8FAC-4220-B3D6-2253984884D2}" type="presOf" srcId="{88926E0B-BFF6-E944-B1DF-44240C496CA1}" destId="{1B39FE62-9822-43D6-A8AA-85DD7F2BE897}" srcOrd="0"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A19D3384-1FB8-426F-B3B0-A07E9D6C5765}" type="presOf" srcId="{9E770DC0-ADC3-6F49-9603-390041B9028C}" destId="{183C8042-F222-4C5B-948A-CA63CABAB28E}" srcOrd="0" destOrd="0" presId="urn:microsoft.com/office/officeart/2005/8/layout/list1"/>
    <dgm:cxn modelId="{BC67C191-65F5-4F07-BF5C-81DE6BF0FCD8}" type="presOf" srcId="{B3F9974B-7FAD-4521-9CF6-6EB6D0C44CB5}" destId="{183C8042-F222-4C5B-948A-CA63CABAB28E}" srcOrd="0" destOrd="2" presId="urn:microsoft.com/office/officeart/2005/8/layout/list1"/>
    <dgm:cxn modelId="{D6880797-79D4-40D6-BBB2-C5BBFE9DD1C5}" srcId="{88926E0B-BFF6-E944-B1DF-44240C496CA1}" destId="{39322E4F-3B18-49A2-BBD6-3AB9987C1C27}" srcOrd="1" destOrd="0" parTransId="{E9B35BA3-0AC3-47A7-AF87-05BE629E6549}" sibTransId="{1FAD8624-0E76-4D9B-8230-FB4C127FB180}"/>
    <dgm:cxn modelId="{5B5B1C97-4D72-364B-9991-95AC217DC39E}" srcId="{88926E0B-BFF6-E944-B1DF-44240C496CA1}" destId="{9E770DC0-ADC3-6F49-9603-390041B9028C}" srcOrd="0" destOrd="0" parTransId="{DF559CD0-5B01-D54A-8E06-F10310F9A6A6}" sibTransId="{2AE7D53E-5748-B340-A3B2-69C78DDF3C05}"/>
    <dgm:cxn modelId="{687A6B97-011F-4FE3-B128-C9F3FB758E76}" type="presOf" srcId="{88926E0B-BFF6-E944-B1DF-44240C496CA1}" destId="{3EE32B02-DB9E-4A32-B892-2B06787A9E31}" srcOrd="1" destOrd="0" presId="urn:microsoft.com/office/officeart/2005/8/layout/list1"/>
    <dgm:cxn modelId="{CF70A1AD-5B90-CC41-AC82-8AF355283DE9}" srcId="{139B28B7-98AE-2442-8242-E675E9F54483}" destId="{88926E0B-BFF6-E944-B1DF-44240C496CA1}" srcOrd="0" destOrd="0" parTransId="{53B66600-AFAC-9844-8FF3-FF95E01497A1}" sibTransId="{FAC168E4-A658-DD48-B776-1AB6580C5053}"/>
    <dgm:cxn modelId="{545347B6-12EB-4A44-9865-9C6FF9D6EE16}" srcId="{88926E0B-BFF6-E944-B1DF-44240C496CA1}" destId="{B3F9974B-7FAD-4521-9CF6-6EB6D0C44CB5}" srcOrd="2" destOrd="0" parTransId="{35E392BC-3D2D-4957-BBA4-547785F758D7}" sibTransId="{8C1FE4BC-621D-479D-B595-1A810A44F14E}"/>
    <dgm:cxn modelId="{C036D8FD-3F49-4736-9FEC-A349C4BE7675}" type="presOf" srcId="{01B29E2B-212A-4B9B-B894-F2C5922AB5AC}" destId="{183C8042-F222-4C5B-948A-CA63CABAB28E}" srcOrd="0" destOrd="3" presId="urn:microsoft.com/office/officeart/2005/8/layout/list1"/>
    <dgm:cxn modelId="{4152111E-D9E4-4D7F-AB4F-A531D96927D2}" type="presParOf" srcId="{107712AD-F0E7-8045-90F3-AA033147F7E7}" destId="{EFD0C82B-9526-4A75-BFD7-201196E11AEE}" srcOrd="0" destOrd="0" presId="urn:microsoft.com/office/officeart/2005/8/layout/list1"/>
    <dgm:cxn modelId="{E12BAB60-FC84-40D9-8275-5DA6E308E38D}" type="presParOf" srcId="{EFD0C82B-9526-4A75-BFD7-201196E11AEE}" destId="{1B39FE62-9822-43D6-A8AA-85DD7F2BE897}" srcOrd="0" destOrd="0" presId="urn:microsoft.com/office/officeart/2005/8/layout/list1"/>
    <dgm:cxn modelId="{8A431039-1DAE-4507-987D-496B9D76B022}" type="presParOf" srcId="{EFD0C82B-9526-4A75-BFD7-201196E11AEE}" destId="{3EE32B02-DB9E-4A32-B892-2B06787A9E31}" srcOrd="1" destOrd="0" presId="urn:microsoft.com/office/officeart/2005/8/layout/list1"/>
    <dgm:cxn modelId="{CAAF1429-9088-4A26-A9A0-9E7783C0E770}" type="presParOf" srcId="{107712AD-F0E7-8045-90F3-AA033147F7E7}" destId="{52BC94D6-D06B-4B50-878A-29EB19C8CE02}" srcOrd="1" destOrd="0" presId="urn:microsoft.com/office/officeart/2005/8/layout/list1"/>
    <dgm:cxn modelId="{36DCC698-FCCB-4C6D-B7D6-D99D5A44FA69}" type="presParOf" srcId="{107712AD-F0E7-8045-90F3-AA033147F7E7}" destId="{183C8042-F222-4C5B-948A-CA63CABAB28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8099" y="1980715"/>
          <a:ext cx="3498431" cy="363354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FF0000"/>
              </a:solidFill>
            </a:rPr>
            <a:t>Self-monitor</a:t>
          </a:r>
        </a:p>
        <a:p>
          <a:pPr marL="457200" lvl="2" indent="-228600" algn="l" defTabSz="889000">
            <a:lnSpc>
              <a:spcPct val="90000"/>
            </a:lnSpc>
            <a:spcBef>
              <a:spcPct val="0"/>
            </a:spcBef>
            <a:spcAft>
              <a:spcPct val="15000"/>
            </a:spcAft>
            <a:buChar char="•"/>
          </a:pPr>
          <a:r>
            <a:rPr lang="en-US" sz="2000" kern="1200" dirty="0"/>
            <a:t>Are you participating?</a:t>
          </a:r>
        </a:p>
        <a:p>
          <a:pPr marL="457200" lvl="2" indent="-228600" algn="l" defTabSz="889000">
            <a:lnSpc>
              <a:spcPct val="90000"/>
            </a:lnSpc>
            <a:spcBef>
              <a:spcPct val="0"/>
            </a:spcBef>
            <a:spcAft>
              <a:spcPct val="15000"/>
            </a:spcAft>
            <a:buChar char="•"/>
          </a:pPr>
          <a:r>
            <a:rPr lang="en-US" sz="2000" kern="1200" dirty="0"/>
            <a:t>Engaged as a learner?</a:t>
          </a:r>
        </a:p>
        <a:p>
          <a:pPr marL="457200" lvl="2" indent="-228600" algn="l" defTabSz="889000">
            <a:lnSpc>
              <a:spcPct val="90000"/>
            </a:lnSpc>
            <a:spcBef>
              <a:spcPct val="0"/>
            </a:spcBef>
            <a:spcAft>
              <a:spcPct val="15000"/>
            </a:spcAft>
            <a:buChar char="•"/>
          </a:pPr>
          <a:r>
            <a:rPr lang="en-US" sz="2000" kern="1200" dirty="0"/>
            <a:t>Communicating your needs?</a:t>
          </a:r>
        </a:p>
        <a:p>
          <a:pPr marL="457200" lvl="2"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Stretch, break, stand as needed​</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solidFill>
                <a:srgbClr val="FF0000"/>
              </a:solidFill>
            </a:rPr>
            <a:t>Obtain help</a:t>
          </a:r>
          <a:r>
            <a:rPr lang="en-US" sz="2000" kern="1200" dirty="0"/>
            <a:t> from peers and trainers</a:t>
          </a:r>
        </a:p>
      </dsp:txBody>
      <dsp:txXfrm>
        <a:off x="90071" y="2062687"/>
        <a:ext cx="3334487" cy="3551571"/>
      </dsp:txXfrm>
    </dsp:sp>
    <dsp:sp modelId="{D5C674EC-98A5-4D45-9168-E941BC46FCF6}">
      <dsp:nvSpPr>
        <dsp:cNvPr id="0" name=""/>
        <dsp:cNvSpPr/>
      </dsp:nvSpPr>
      <dsp:spPr>
        <a:xfrm>
          <a:off x="0" y="5429489"/>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Self</a:t>
          </a:r>
        </a:p>
      </dsp:txBody>
      <dsp:txXfrm>
        <a:off x="0" y="5429489"/>
        <a:ext cx="2463683" cy="1122947"/>
      </dsp:txXfrm>
    </dsp:sp>
    <dsp:sp modelId="{DEEF4213-91C0-4DFA-A1E8-D6E76A9D48BD}">
      <dsp:nvSpPr>
        <dsp:cNvPr id="0" name=""/>
        <dsp:cNvSpPr/>
      </dsp:nvSpPr>
      <dsp:spPr>
        <a:xfrm>
          <a:off x="2571483" y="5211252"/>
          <a:ext cx="1224450" cy="1224450"/>
        </a:xfrm>
        <a:prstGeom prst="ellipse">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4098549" y="2000131"/>
          <a:ext cx="3498431" cy="355587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a:t>Mute when listening, unmute to talk​</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solidFill>
                <a:srgbClr val="FF0000"/>
              </a:solidFill>
            </a:rPr>
            <a:t>Share examples, celebrations and barriers</a:t>
          </a:r>
        </a:p>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Work as a team:</a:t>
          </a:r>
        </a:p>
        <a:p>
          <a:pPr marL="457200" lvl="2" indent="-228600" algn="l" defTabSz="889000">
            <a:lnSpc>
              <a:spcPct val="90000"/>
            </a:lnSpc>
            <a:spcBef>
              <a:spcPct val="0"/>
            </a:spcBef>
            <a:spcAft>
              <a:spcPct val="15000"/>
            </a:spcAft>
            <a:buChar char="•"/>
          </a:pPr>
          <a:r>
            <a:rPr lang="en-US" sz="2000" kern="1200"/>
            <a:t>Room for every voice</a:t>
          </a:r>
        </a:p>
        <a:p>
          <a:pPr marL="457200" lvl="2" indent="-228600" algn="l" defTabSz="889000">
            <a:lnSpc>
              <a:spcPct val="90000"/>
            </a:lnSpc>
            <a:spcBef>
              <a:spcPct val="0"/>
            </a:spcBef>
            <a:spcAft>
              <a:spcPct val="15000"/>
            </a:spcAft>
            <a:buChar char="•"/>
          </a:pPr>
          <a:r>
            <a:rPr lang="en-US" sz="2000" kern="1200" dirty="0"/>
            <a:t>Reinforce participation</a:t>
          </a:r>
        </a:p>
        <a:p>
          <a:pPr marL="457200" lvl="2" indent="-228600" algn="l" defTabSz="889000">
            <a:lnSpc>
              <a:spcPct val="90000"/>
            </a:lnSpc>
            <a:spcBef>
              <a:spcPct val="0"/>
            </a:spcBef>
            <a:spcAft>
              <a:spcPct val="15000"/>
            </a:spcAft>
            <a:buChar char="•"/>
          </a:pPr>
          <a:r>
            <a:rPr lang="en-US" sz="2000" kern="1200" dirty="0"/>
            <a:t>Complete tasks efficiently</a:t>
          </a:r>
        </a:p>
      </dsp:txBody>
      <dsp:txXfrm>
        <a:off x="4180521" y="2082103"/>
        <a:ext cx="3334487" cy="3473905"/>
      </dsp:txXfrm>
    </dsp:sp>
    <dsp:sp modelId="{219636A1-9D00-4675-967E-CA57FCDEAB1E}">
      <dsp:nvSpPr>
        <dsp:cNvPr id="0" name=""/>
        <dsp:cNvSpPr/>
      </dsp:nvSpPr>
      <dsp:spPr>
        <a:xfrm>
          <a:off x="4138991" y="544550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Others</a:t>
          </a:r>
        </a:p>
      </dsp:txBody>
      <dsp:txXfrm>
        <a:off x="4138991" y="5445501"/>
        <a:ext cx="2463683" cy="1122947"/>
      </dsp:txXfrm>
    </dsp:sp>
    <dsp:sp modelId="{161E2365-CB26-459A-8F0C-B10C3E646E56}">
      <dsp:nvSpPr>
        <dsp:cNvPr id="0" name=""/>
        <dsp:cNvSpPr/>
      </dsp:nvSpPr>
      <dsp:spPr>
        <a:xfrm>
          <a:off x="6661198" y="5262192"/>
          <a:ext cx="1224450" cy="1224450"/>
        </a:xfrm>
        <a:prstGeom prst="ellipse">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8188999" y="2035883"/>
          <a:ext cx="3498431" cy="341287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Have electronics ready to use</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Keep necessary materials at hand</a:t>
          </a:r>
        </a:p>
        <a:p>
          <a:pPr marL="457200" lvl="2" indent="-228600" algn="l" defTabSz="889000">
            <a:lnSpc>
              <a:spcPct val="90000"/>
            </a:lnSpc>
            <a:spcBef>
              <a:spcPct val="0"/>
            </a:spcBef>
            <a:spcAft>
              <a:spcPct val="15000"/>
            </a:spcAft>
            <a:buChar char="•"/>
          </a:pPr>
          <a:r>
            <a:rPr lang="en-US" sz="2000" kern="1200"/>
            <a:t>action plan</a:t>
          </a:r>
        </a:p>
        <a:p>
          <a:pPr marL="457200" lvl="2" indent="-228600" algn="l" defTabSz="889000">
            <a:lnSpc>
              <a:spcPct val="90000"/>
            </a:lnSpc>
            <a:spcBef>
              <a:spcPct val="0"/>
            </a:spcBef>
            <a:spcAft>
              <a:spcPct val="15000"/>
            </a:spcAft>
            <a:buChar char="•"/>
          </a:pPr>
          <a:r>
            <a:rPr lang="en-US" sz="2000" kern="1200"/>
            <a:t>relevant docs</a:t>
          </a:r>
        </a:p>
        <a:p>
          <a:pPr marL="457200" lvl="2" indent="-228600" algn="l" defTabSz="889000">
            <a:lnSpc>
              <a:spcPct val="90000"/>
            </a:lnSpc>
            <a:spcBef>
              <a:spcPct val="0"/>
            </a:spcBef>
            <a:spcAft>
              <a:spcPct val="15000"/>
            </a:spcAft>
            <a:buChar char="•"/>
          </a:pPr>
          <a:r>
            <a:rPr lang="en-US" sz="2000" kern="1200"/>
            <a:t>water/snacks</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a:t>Minimize distractions if possible​</a:t>
          </a:r>
        </a:p>
      </dsp:txBody>
      <dsp:txXfrm>
        <a:off x="8268967" y="2115851"/>
        <a:ext cx="3338495" cy="3332903"/>
      </dsp:txXfrm>
    </dsp:sp>
    <dsp:sp modelId="{B634D077-9CEB-4360-83EE-5D4C6FFB98DD}">
      <dsp:nvSpPr>
        <dsp:cNvPr id="0" name=""/>
        <dsp:cNvSpPr/>
      </dsp:nvSpPr>
      <dsp:spPr>
        <a:xfrm>
          <a:off x="8146143" y="544593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Environment</a:t>
          </a:r>
        </a:p>
      </dsp:txBody>
      <dsp:txXfrm>
        <a:off x="8146143" y="5445931"/>
        <a:ext cx="2463683" cy="1122947"/>
      </dsp:txXfrm>
    </dsp:sp>
    <dsp:sp modelId="{EE5FFD93-52F3-418C-BBBA-24CAF019EF16}">
      <dsp:nvSpPr>
        <dsp:cNvPr id="0" name=""/>
        <dsp:cNvSpPr/>
      </dsp:nvSpPr>
      <dsp:spPr>
        <a:xfrm>
          <a:off x="10751648" y="5226441"/>
          <a:ext cx="1224450" cy="1224450"/>
        </a:xfrm>
        <a:prstGeom prst="ellipse">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564505"/>
          <a:ext cx="10488370" cy="1825425"/>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4014" tIns="395732" rIns="814014" bIns="135128" numCol="1" spcCol="1270" anchor="t" anchorCtr="0">
          <a:noAutofit/>
        </a:bodyPr>
        <a:lstStyle/>
        <a:p>
          <a:pPr marL="171450" lvl="1" indent="-171450" algn="l" defTabSz="844550" rtl="0">
            <a:lnSpc>
              <a:spcPct val="90000"/>
            </a:lnSpc>
            <a:spcBef>
              <a:spcPct val="0"/>
            </a:spcBef>
            <a:spcAft>
              <a:spcPct val="15000"/>
            </a:spcAft>
            <a:buChar char="•"/>
          </a:pPr>
          <a:r>
            <a:rPr lang="en-US" sz="1900" b="1" i="0" kern="1200" dirty="0">
              <a:latin typeface="Hind Vadodara" panose="020B0604020202020204" charset="0"/>
              <a:cs typeface="Hind Vadodara" panose="020B0604020202020204" charset="0"/>
            </a:rPr>
            <a:t>Glows and Grows</a:t>
          </a:r>
          <a:r>
            <a:rPr lang="en-US" sz="1900" b="0" i="0" kern="1200" dirty="0">
              <a:latin typeface="Hind Vadodara" panose="020B0604020202020204" charset="0"/>
              <a:cs typeface="Hind Vadodara" panose="020B0604020202020204" charset="0"/>
            </a:rPr>
            <a:t>: Goal setting and Foundation Steps  </a:t>
          </a:r>
        </a:p>
        <a:p>
          <a:pPr marL="171450" lvl="1" indent="-171450" algn="l" defTabSz="844550" rtl="0">
            <a:lnSpc>
              <a:spcPct val="90000"/>
            </a:lnSpc>
            <a:spcBef>
              <a:spcPct val="0"/>
            </a:spcBef>
            <a:spcAft>
              <a:spcPct val="15000"/>
            </a:spcAft>
            <a:buChar char="•"/>
          </a:pPr>
          <a:r>
            <a:rPr lang="en-US" sz="1900" b="1" i="0" kern="1200" dirty="0">
              <a:latin typeface="Hind Vadodara" panose="020B0604020202020204" charset="0"/>
              <a:cs typeface="Hind Vadodara" panose="020B0604020202020204" charset="0"/>
            </a:rPr>
            <a:t>Resources</a:t>
          </a:r>
          <a:r>
            <a:rPr lang="en-US" sz="1900" b="0" i="0" kern="1200" dirty="0">
              <a:latin typeface="Hind Vadodara" panose="020B0604020202020204" charset="0"/>
              <a:cs typeface="Hind Vadodara" panose="020B0604020202020204" charset="0"/>
            </a:rPr>
            <a:t>: Tier 2/3 Meeting video</a:t>
          </a:r>
        </a:p>
        <a:p>
          <a:pPr marL="171450" lvl="1" indent="-171450" algn="l" defTabSz="844550" rtl="0">
            <a:lnSpc>
              <a:spcPct val="90000"/>
            </a:lnSpc>
            <a:spcBef>
              <a:spcPct val="0"/>
            </a:spcBef>
            <a:spcAft>
              <a:spcPct val="15000"/>
            </a:spcAft>
            <a:buChar char="•"/>
          </a:pPr>
          <a:r>
            <a:rPr lang="en-US" sz="1900" b="1" i="0" kern="1200" dirty="0">
              <a:latin typeface="Hind Vadodara" panose="020B0604020202020204" charset="0"/>
              <a:cs typeface="Hind Vadodara" panose="020B0604020202020204" charset="0"/>
            </a:rPr>
            <a:t>BIG IDEA: </a:t>
          </a:r>
          <a:r>
            <a:rPr lang="en-US" sz="1900" b="0" i="0" kern="1200" dirty="0">
              <a:latin typeface="Hind Vadodara" panose="020B0604020202020204" charset="0"/>
              <a:cs typeface="Hind Vadodara" panose="020B0604020202020204" charset="0"/>
            </a:rPr>
            <a:t>Meeting organizer (and system for tracking participation/progress)</a:t>
          </a:r>
        </a:p>
      </dsp:txBody>
      <dsp:txXfrm>
        <a:off x="89110" y="653615"/>
        <a:ext cx="10310150" cy="1647205"/>
      </dsp:txXfrm>
    </dsp:sp>
    <dsp:sp modelId="{24EE546A-203E-45A1-AB96-5A4CB77AC5EC}">
      <dsp:nvSpPr>
        <dsp:cNvPr id="0" name=""/>
        <dsp:cNvSpPr/>
      </dsp:nvSpPr>
      <dsp:spPr>
        <a:xfrm>
          <a:off x="524418" y="284065"/>
          <a:ext cx="7341859" cy="56088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7505" tIns="0" rIns="277505" bIns="0" numCol="1" spcCol="1270" anchor="ctr" anchorCtr="0">
          <a:noAutofit/>
        </a:bodyPr>
        <a:lstStyle/>
        <a:p>
          <a:pPr marL="0" lvl="0" indent="0" algn="l" defTabSz="844550">
            <a:lnSpc>
              <a:spcPct val="90000"/>
            </a:lnSpc>
            <a:spcBef>
              <a:spcPct val="0"/>
            </a:spcBef>
            <a:spcAft>
              <a:spcPct val="35000"/>
            </a:spcAft>
            <a:buNone/>
          </a:pPr>
          <a:r>
            <a:rPr lang="en-US" sz="1900" b="0" i="0" kern="1200">
              <a:latin typeface="Hind Vadodara" panose="020B0604020202020204" charset="0"/>
              <a:cs typeface="Hind Vadodara" panose="020B0604020202020204" charset="0"/>
            </a:rPr>
            <a:t>Presentation Content:</a:t>
          </a:r>
          <a:endParaRPr lang="en-US" sz="1900" b="0" i="0" u="none" strike="noStrike" kern="1200" cap="none" baseline="0" noProof="0">
            <a:solidFill>
              <a:srgbClr val="010000"/>
            </a:solidFill>
            <a:latin typeface="Hind Vadodara" panose="020B0604020202020204" charset="0"/>
            <a:cs typeface="Hind Vadodara" panose="020B0604020202020204" charset="0"/>
          </a:endParaRPr>
        </a:p>
      </dsp:txBody>
      <dsp:txXfrm>
        <a:off x="551798" y="311445"/>
        <a:ext cx="7287099" cy="506120"/>
      </dsp:txXfrm>
    </dsp:sp>
    <dsp:sp modelId="{183C8042-F222-4C5B-948A-CA63CABAB28E}">
      <dsp:nvSpPr>
        <dsp:cNvPr id="0" name=""/>
        <dsp:cNvSpPr/>
      </dsp:nvSpPr>
      <dsp:spPr>
        <a:xfrm>
          <a:off x="0" y="2772970"/>
          <a:ext cx="10488370" cy="2392063"/>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4014" tIns="395732" rIns="814014" bIns="135128" numCol="1" spcCol="1270" anchor="t" anchorCtr="0">
          <a:noAutofit/>
        </a:bodyPr>
        <a:lstStyle/>
        <a:p>
          <a:pPr marL="171450" lvl="1" indent="-171450" algn="l" defTabSz="844550" rtl="0">
            <a:lnSpc>
              <a:spcPct val="90000"/>
            </a:lnSpc>
            <a:spcBef>
              <a:spcPct val="0"/>
            </a:spcBef>
            <a:spcAft>
              <a:spcPct val="15000"/>
            </a:spcAft>
            <a:buFontTx/>
            <a:buNone/>
          </a:pPr>
          <a:r>
            <a:rPr lang="en-US" sz="1900" b="0" i="0" kern="1200" dirty="0">
              <a:latin typeface="Hind Vadodara" panose="020B0604020202020204" charset="0"/>
              <a:cs typeface="Hind Vadodara" panose="020B0604020202020204" charset="0"/>
            </a:rPr>
            <a:t>As you update… Share documents or folder with access to:</a:t>
          </a:r>
        </a:p>
        <a:p>
          <a:pPr marL="171450" lvl="1" indent="-171450" algn="l" defTabSz="844550" rtl="0">
            <a:lnSpc>
              <a:spcPct val="90000"/>
            </a:lnSpc>
            <a:spcBef>
              <a:spcPct val="0"/>
            </a:spcBef>
            <a:spcAft>
              <a:spcPct val="15000"/>
            </a:spcAft>
            <a:buChar char="•"/>
          </a:pPr>
          <a:r>
            <a:rPr lang="en-US" sz="1900" b="0" i="0" kern="1200" dirty="0">
              <a:latin typeface="Hind Vadodara" panose="020B0604020202020204" charset="0"/>
              <a:cs typeface="Hind Vadodara" panose="020B0604020202020204" charset="0"/>
            </a:rPr>
            <a:t>SYSTEMS: Action plan doc – goals, annual action planning doc  </a:t>
          </a:r>
        </a:p>
        <a:p>
          <a:pPr marL="171450" lvl="1" indent="-171450" algn="l" defTabSz="844550" rtl="0">
            <a:lnSpc>
              <a:spcPct val="90000"/>
            </a:lnSpc>
            <a:spcBef>
              <a:spcPct val="0"/>
            </a:spcBef>
            <a:spcAft>
              <a:spcPct val="15000"/>
            </a:spcAft>
            <a:buChar char="•"/>
          </a:pPr>
          <a:r>
            <a:rPr lang="en-US" sz="1900" b="0" i="0" kern="1200" dirty="0">
              <a:latin typeface="Hind Vadodara" panose="020B0604020202020204" charset="0"/>
              <a:cs typeface="Hind Vadodara" panose="020B0604020202020204" charset="0"/>
            </a:rPr>
            <a:t>IDENTIFYING: Nomination Form, Decision Rules, Universal Screening overview</a:t>
          </a:r>
        </a:p>
        <a:p>
          <a:pPr marL="171450" lvl="1" indent="-171450" algn="l" defTabSz="844550" rtl="0">
            <a:lnSpc>
              <a:spcPct val="90000"/>
            </a:lnSpc>
            <a:spcBef>
              <a:spcPct val="0"/>
            </a:spcBef>
            <a:spcAft>
              <a:spcPct val="15000"/>
            </a:spcAft>
            <a:buChar char="•"/>
          </a:pPr>
          <a:r>
            <a:rPr lang="en-US" sz="1900" b="0" i="0" kern="1200" dirty="0">
              <a:latin typeface="Hind Vadodara" panose="020B0604020202020204" charset="0"/>
              <a:cs typeface="Hind Vadodara" panose="020B0604020202020204" charset="0"/>
            </a:rPr>
            <a:t>MATCHING: Targeted Intervention Organizer  </a:t>
          </a:r>
        </a:p>
      </dsp:txBody>
      <dsp:txXfrm>
        <a:off x="116771" y="2889741"/>
        <a:ext cx="10254828" cy="2158521"/>
      </dsp:txXfrm>
    </dsp:sp>
    <dsp:sp modelId="{3EE32B02-DB9E-4A32-B892-2B06787A9E31}">
      <dsp:nvSpPr>
        <dsp:cNvPr id="0" name=""/>
        <dsp:cNvSpPr/>
      </dsp:nvSpPr>
      <dsp:spPr>
        <a:xfrm>
          <a:off x="524418" y="2492530"/>
          <a:ext cx="7341859" cy="56088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77505" tIns="0" rIns="277505" bIns="0" numCol="1" spcCol="1270" anchor="ctr" anchorCtr="0">
          <a:noAutofit/>
        </a:bodyPr>
        <a:lstStyle/>
        <a:p>
          <a:pPr marL="0" lvl="0" indent="0" algn="l" defTabSz="844550">
            <a:lnSpc>
              <a:spcPct val="90000"/>
            </a:lnSpc>
            <a:spcBef>
              <a:spcPct val="0"/>
            </a:spcBef>
            <a:spcAft>
              <a:spcPct val="35000"/>
            </a:spcAft>
            <a:buNone/>
          </a:pPr>
          <a:r>
            <a:rPr lang="en-US" sz="1900" b="0" i="0" kern="1200">
              <a:latin typeface="Hind Vadodara" panose="020B0604020202020204" charset="0"/>
              <a:cs typeface="Hind Vadodara" panose="020B0604020202020204" charset="0"/>
            </a:rPr>
            <a:t>Coaches’</a:t>
          </a:r>
          <a:r>
            <a:rPr lang="en-US" sz="1900" kern="1200">
              <a:latin typeface="Hind Vadodara" panose="020B0604020202020204" charset="0"/>
              <a:cs typeface="Hind Vadodara" panose="020B0604020202020204" charset="0"/>
            </a:rPr>
            <a:t> T</a:t>
          </a:r>
          <a:r>
            <a:rPr lang="en-US" sz="1900" b="0" i="0" kern="1200">
              <a:latin typeface="Hind Vadodara" panose="020B0604020202020204" charset="0"/>
              <a:cs typeface="Hind Vadodara" panose="020B0604020202020204" charset="0"/>
            </a:rPr>
            <a:t>asks:</a:t>
          </a:r>
          <a:endParaRPr lang="en-US" sz="1900" kern="1200">
            <a:latin typeface="Hind Vadodara" panose="020B0604020202020204" charset="0"/>
            <a:cs typeface="Hind Vadodara" panose="020B0604020202020204" charset="0"/>
          </a:endParaRPr>
        </a:p>
      </dsp:txBody>
      <dsp:txXfrm>
        <a:off x="551798" y="2519910"/>
        <a:ext cx="7287099"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C8042-F222-4C5B-948A-CA63CABAB28E}">
      <dsp:nvSpPr>
        <dsp:cNvPr id="0" name=""/>
        <dsp:cNvSpPr/>
      </dsp:nvSpPr>
      <dsp:spPr>
        <a:xfrm>
          <a:off x="0" y="892382"/>
          <a:ext cx="9111478" cy="41769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7152" tIns="541528" rIns="707152" bIns="184912" numCol="1" spcCol="1270" anchor="t" anchorCtr="0">
          <a:noAutofit/>
        </a:bodyPr>
        <a:lstStyle/>
        <a:p>
          <a:pPr marL="228600" lvl="1" indent="-228600" algn="l" defTabSz="1155700" rtl="0">
            <a:lnSpc>
              <a:spcPct val="90000"/>
            </a:lnSpc>
            <a:spcBef>
              <a:spcPct val="0"/>
            </a:spcBef>
            <a:spcAft>
              <a:spcPct val="15000"/>
            </a:spcAft>
            <a:buFontTx/>
            <a:buNone/>
          </a:pPr>
          <a:r>
            <a:rPr lang="en-US" sz="2600" b="1" i="0" kern="1200" dirty="0">
              <a:latin typeface="Hind Vadodara" panose="020B0604020202020204" charset="0"/>
              <a:cs typeface="Hind Vadodara" panose="020B0604020202020204" charset="0"/>
            </a:rPr>
            <a:t>Share documents</a:t>
          </a:r>
          <a:r>
            <a:rPr lang="en-US" sz="2600" b="0" i="0" kern="1200" dirty="0">
              <a:latin typeface="Hind Vadodara" panose="020B0604020202020204" charset="0"/>
              <a:cs typeface="Hind Vadodara" panose="020B0604020202020204" charset="0"/>
            </a:rPr>
            <a:t> or folder with access to:</a:t>
          </a:r>
        </a:p>
        <a:p>
          <a:pPr marL="228600" lvl="1" indent="-228600" algn="l" defTabSz="1155700" rtl="0">
            <a:lnSpc>
              <a:spcPct val="90000"/>
            </a:lnSpc>
            <a:spcBef>
              <a:spcPct val="0"/>
            </a:spcBef>
            <a:spcAft>
              <a:spcPct val="15000"/>
            </a:spcAft>
            <a:buChar char="•"/>
          </a:pPr>
          <a:r>
            <a:rPr lang="en-US" sz="2600" b="0" i="0" kern="1200" dirty="0">
              <a:latin typeface="Hind Vadodara" panose="020B0604020202020204" charset="0"/>
              <a:cs typeface="Hind Vadodara" panose="020B0604020202020204" charset="0"/>
            </a:rPr>
            <a:t>Annual Action Plan doc or the TIER 2 ANNUAL PLANNING doc with </a:t>
          </a:r>
          <a:r>
            <a:rPr lang="en-US" sz="3200" b="0" i="0" kern="1200" dirty="0">
              <a:solidFill>
                <a:srgbClr val="FF0000"/>
              </a:solidFill>
              <a:latin typeface="Hind Vadodara" panose="020B0604020202020204" charset="0"/>
              <a:cs typeface="Hind Vadodara" panose="020B0604020202020204" charset="0"/>
            </a:rPr>
            <a:t>Goals ASAP!</a:t>
          </a:r>
          <a:r>
            <a:rPr lang="en-US" sz="2600" b="0" i="0" kern="1200" dirty="0">
              <a:latin typeface="Hind Vadodara" panose="020B0604020202020204" charset="0"/>
              <a:cs typeface="Hind Vadodara" panose="020B0604020202020204" charset="0"/>
            </a:rPr>
            <a:t> </a:t>
          </a:r>
        </a:p>
        <a:p>
          <a:pPr marL="228600" lvl="1" indent="-228600" algn="l" defTabSz="1155700" rtl="0">
            <a:lnSpc>
              <a:spcPct val="90000"/>
            </a:lnSpc>
            <a:spcBef>
              <a:spcPct val="0"/>
            </a:spcBef>
            <a:spcAft>
              <a:spcPct val="15000"/>
            </a:spcAft>
            <a:buChar char="•"/>
          </a:pPr>
          <a:r>
            <a:rPr lang="en-US" sz="2600" b="0" i="0" kern="1200" dirty="0">
              <a:latin typeface="Hind Vadodara" panose="020B0604020202020204" charset="0"/>
              <a:cs typeface="Hind Vadodara" panose="020B0604020202020204" charset="0"/>
            </a:rPr>
            <a:t>Nomination Form, Decision Rules, Universal Screening overview</a:t>
          </a:r>
        </a:p>
        <a:p>
          <a:pPr marL="228600" lvl="1" indent="-228600" algn="l" defTabSz="1155700" rtl="0">
            <a:lnSpc>
              <a:spcPct val="90000"/>
            </a:lnSpc>
            <a:spcBef>
              <a:spcPct val="0"/>
            </a:spcBef>
            <a:spcAft>
              <a:spcPct val="15000"/>
            </a:spcAft>
            <a:buChar char="•"/>
          </a:pPr>
          <a:r>
            <a:rPr lang="en-US" sz="2600" b="0" i="0" kern="1200" dirty="0">
              <a:latin typeface="Hind Vadodara" panose="020B0604020202020204" charset="0"/>
              <a:cs typeface="Hind Vadodara" panose="020B0604020202020204" charset="0"/>
            </a:rPr>
            <a:t>Targeted Intervention Organizer </a:t>
          </a:r>
        </a:p>
      </dsp:txBody>
      <dsp:txXfrm>
        <a:off x="203899" y="1096281"/>
        <a:ext cx="8703680" cy="3769102"/>
      </dsp:txXfrm>
    </dsp:sp>
    <dsp:sp modelId="{3EE32B02-DB9E-4A32-B892-2B06787A9E31}">
      <dsp:nvSpPr>
        <dsp:cNvPr id="0" name=""/>
        <dsp:cNvSpPr/>
      </dsp:nvSpPr>
      <dsp:spPr>
        <a:xfrm>
          <a:off x="455573" y="379816"/>
          <a:ext cx="7628256" cy="896325"/>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41075" tIns="0" rIns="241075" bIns="0" numCol="1" spcCol="1270" anchor="ctr" anchorCtr="0">
          <a:noAutofit/>
        </a:bodyPr>
        <a:lstStyle/>
        <a:p>
          <a:pPr marL="0" lvl="0" indent="0" algn="l" defTabSz="1155700">
            <a:lnSpc>
              <a:spcPct val="90000"/>
            </a:lnSpc>
            <a:spcBef>
              <a:spcPct val="0"/>
            </a:spcBef>
            <a:spcAft>
              <a:spcPct val="35000"/>
            </a:spcAft>
            <a:buNone/>
          </a:pPr>
          <a:r>
            <a:rPr lang="en-US" sz="2600" b="0" i="0" kern="1200" dirty="0">
              <a:latin typeface="Hind Vadodara" panose="020B0604020202020204" charset="0"/>
              <a:cs typeface="Hind Vadodara" panose="020B0604020202020204" charset="0"/>
            </a:rPr>
            <a:t>WHAT”S NEXT FOR US??? Coaches’</a:t>
          </a:r>
          <a:r>
            <a:rPr lang="en-US" sz="2600" kern="1200" dirty="0">
              <a:latin typeface="Hind Vadodara" panose="020B0604020202020204" charset="0"/>
              <a:cs typeface="Hind Vadodara" panose="020B0604020202020204" charset="0"/>
            </a:rPr>
            <a:t> T</a:t>
          </a:r>
          <a:r>
            <a:rPr lang="en-US" sz="2600" b="0" i="0" kern="1200" dirty="0">
              <a:latin typeface="Hind Vadodara" panose="020B0604020202020204" charset="0"/>
              <a:cs typeface="Hind Vadodara" panose="020B0604020202020204" charset="0"/>
            </a:rPr>
            <a:t>asks:</a:t>
          </a:r>
          <a:endParaRPr lang="en-US" sz="2600" kern="1200" dirty="0">
            <a:latin typeface="Hind Vadodara" panose="020B0604020202020204" charset="0"/>
            <a:cs typeface="Hind Vadodara" panose="020B0604020202020204" charset="0"/>
          </a:endParaRPr>
        </a:p>
      </dsp:txBody>
      <dsp:txXfrm>
        <a:off x="499328" y="423571"/>
        <a:ext cx="7540746" cy="808815"/>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2BE13B-8083-43BA-B937-642B6C854F18}"/>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EF7B441D-D892-4475-A89C-D3D645443580}"/>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68BD5C16-02C7-4D6B-8486-D18136672073}" type="datetimeFigureOut">
              <a:rPr lang="en-US" smtClean="0"/>
              <a:t>12/5/2023</a:t>
            </a:fld>
            <a:endParaRPr lang="en-US"/>
          </a:p>
        </p:txBody>
      </p:sp>
      <p:sp>
        <p:nvSpPr>
          <p:cNvPr id="4" name="Footer Placeholder 3">
            <a:extLst>
              <a:ext uri="{FF2B5EF4-FFF2-40B4-BE49-F238E27FC236}">
                <a16:creationId xmlns:a16="http://schemas.microsoft.com/office/drawing/2014/main" id="{4B4B34A7-21A6-43AA-B2A0-54BC6B0CEA0F}"/>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5459BF1-1008-41C0-806E-301F02B4C441}"/>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47364C9-4C0E-42B0-9528-2E715C73D16A}" type="slidenum">
              <a:rPr lang="en-US" smtClean="0"/>
              <a:t>‹#›</a:t>
            </a:fld>
            <a:endParaRPr lang="en-US"/>
          </a:p>
        </p:txBody>
      </p:sp>
    </p:spTree>
    <p:extLst>
      <p:ext uri="{BB962C8B-B14F-4D97-AF65-F5344CB8AC3E}">
        <p14:creationId xmlns:p14="http://schemas.microsoft.com/office/powerpoint/2010/main" val="1889751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C784DC4-116A-604D-ABC4-5425518CFE34}" type="datetimeFigureOut">
              <a:rPr lang="en-US" smtClean="0"/>
              <a:t>12/5/2023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9E9A522-274E-844E-8AB9-DE74A71CC10D}" type="slidenum">
              <a:rPr lang="en-US" smtClean="0"/>
              <a:t>‹#›</a:t>
            </a:fld>
            <a:endParaRPr lang="en-US"/>
          </a:p>
        </p:txBody>
      </p:sp>
    </p:spTree>
    <p:extLst>
      <p:ext uri="{BB962C8B-B14F-4D97-AF65-F5344CB8AC3E}">
        <p14:creationId xmlns:p14="http://schemas.microsoft.com/office/powerpoint/2010/main" val="1685672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c.co1.qualtrics.com/jfe/form/SV_81vbI1jl3cwmLY2"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drive.google.com/drive/folders/1lDQRTI2uRWYdNAUt6zlcsKV78a2t_W10?usp=drive_link" TargetMode="External"/><Relationship Id="rId5" Type="http://schemas.openxmlformats.org/officeDocument/2006/relationships/hyperlink" Target="https://sebacademy.edc.org/" TargetMode="External"/><Relationship Id="rId4" Type="http://schemas.openxmlformats.org/officeDocument/2006/relationships/hyperlink" Target="https://edc.co1.qualtrics.com/jfe/form/SV_cBF9GI7gVEBsfSC"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assets-global.website-files.com/5d3725188825e071f1670246/641c7addc35f27e4ccbd4452_Measuring%20Fidelity%20of%20Core%20Features%20of%20Tier%202%20Systems%20and%20Practices%20in%20Schools%20(1).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ssets-global.website-files.com/5d3725188825e071f1670246/60c92c4fb8643f86d048686e_Lessons%20Learned%20on%20Systematic%20Screening%20Practice%20Brief.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pbis.org/resource/multi-tiered-system-of-supports-mtss-in-the-classroom"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pbisapps.org/"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algn="l"/>
            <a:r>
              <a:rPr lang="en-US" sz="1100" dirty="0">
                <a:solidFill>
                  <a:srgbClr val="000000"/>
                </a:solidFill>
                <a:latin typeface="Arial"/>
                <a:ea typeface="Arial"/>
                <a:cs typeface="Arial"/>
                <a:sym typeface="Arial"/>
              </a:rPr>
              <a:t>LINKS for today: </a:t>
            </a:r>
          </a:p>
          <a:p>
            <a:pPr algn="l"/>
            <a:endParaRPr lang="en-US" sz="1100" dirty="0">
              <a:solidFill>
                <a:srgbClr val="000000"/>
              </a:solidFill>
              <a:latin typeface="Arial"/>
              <a:cs typeface="Arial"/>
              <a:sym typeface="Arial"/>
            </a:endParaRPr>
          </a:p>
          <a:p>
            <a:pPr algn="l"/>
            <a:r>
              <a:rPr lang="en-US" b="1" i="0" u="none" strike="noStrike" dirty="0">
                <a:solidFill>
                  <a:srgbClr val="212529"/>
                </a:solidFill>
                <a:effectLst/>
                <a:latin typeface="Open Sans" panose="020B0606030504020204" pitchFamily="34" charset="0"/>
                <a:hlinkClick r:id="rId3"/>
              </a:rPr>
              <a:t>Attendance Survey</a:t>
            </a:r>
            <a:endParaRPr lang="en-US" b="0" i="0" dirty="0">
              <a:solidFill>
                <a:srgbClr val="212529"/>
              </a:solidFill>
              <a:effectLst/>
              <a:latin typeface="Open Sans" panose="020B0606030504020204" pitchFamily="34" charset="0"/>
            </a:endParaRPr>
          </a:p>
          <a:p>
            <a:pPr algn="l"/>
            <a:r>
              <a:rPr lang="en-US" b="1" i="0" u="none" strike="noStrike" dirty="0">
                <a:solidFill>
                  <a:srgbClr val="212529"/>
                </a:solidFill>
                <a:effectLst/>
                <a:latin typeface="Open Sans" panose="020B0606030504020204" pitchFamily="34" charset="0"/>
                <a:hlinkClick r:id="rId4"/>
              </a:rPr>
              <a:t>Evaluation Survey</a:t>
            </a:r>
            <a:endParaRPr lang="en-US" b="0" i="0" dirty="0">
              <a:solidFill>
                <a:srgbClr val="212529"/>
              </a:solidFill>
              <a:effectLst/>
              <a:latin typeface="Open Sans" panose="020B0606030504020204" pitchFamily="34" charset="0"/>
            </a:endParaRPr>
          </a:p>
          <a:p>
            <a:pPr algn="l"/>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EDC Website for SEB Academy </a:t>
            </a:r>
          </a:p>
          <a:p>
            <a:pPr algn="l"/>
            <a:r>
              <a:rPr lang="en-US" b="0" i="0" dirty="0">
                <a:solidFill>
                  <a:srgbClr val="1155CC"/>
                </a:solidFill>
                <a:effectLst/>
                <a:latin typeface="Arial" panose="020B0604020202020204" pitchFamily="34" charset="0"/>
                <a:hlinkClick r:id="rId5"/>
              </a:rPr>
              <a:t>https://sebacademy.edc.org/</a:t>
            </a:r>
            <a:endParaRPr lang="en-US" b="0" i="0" dirty="0">
              <a:solidFill>
                <a:srgbClr val="1155CC"/>
              </a:solidFill>
              <a:effectLst/>
              <a:latin typeface="Arial" panose="020B0604020202020204" pitchFamily="34" charset="0"/>
            </a:endParaRPr>
          </a:p>
          <a:p>
            <a:pPr algn="l"/>
            <a:endParaRPr lang="en-US" b="0" i="0" dirty="0">
              <a:solidFill>
                <a:srgbClr val="1155CC"/>
              </a:solidFill>
              <a:effectLst/>
              <a:latin typeface="Arial" panose="020B0604020202020204" pitchFamily="34" charset="0"/>
            </a:endParaRPr>
          </a:p>
          <a:p>
            <a:pPr algn="l"/>
            <a:r>
              <a:rPr lang="en-US" b="0" i="0" dirty="0">
                <a:solidFill>
                  <a:srgbClr val="1155CC"/>
                </a:solidFill>
                <a:effectLst/>
                <a:latin typeface="Arial" panose="020B0604020202020204" pitchFamily="34" charset="0"/>
              </a:rPr>
              <a:t>Google link to folder: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155CC"/>
                </a:solidFill>
                <a:effectLst/>
                <a:latin typeface="Arial" panose="020B0604020202020204" pitchFamily="34" charset="0"/>
              </a:rPr>
              <a:t>PBIS (SEB) Academy Tier 2 Year 2 2023-2024 - </a:t>
            </a:r>
            <a:r>
              <a:rPr lang="en-US" sz="1200" i="1" dirty="0">
                <a:solidFill>
                  <a:srgbClr val="FFFF00"/>
                </a:solidFill>
                <a:hlinkClick r:id="rId6"/>
              </a:rPr>
              <a:t>Google drive </a:t>
            </a:r>
            <a:endParaRPr lang="en-US" sz="1200" i="1" dirty="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a:solidFill>
                <a:srgbClr val="FFFF00"/>
              </a:solidFill>
            </a:endParaRPr>
          </a:p>
          <a:p>
            <a:pPr algn="l"/>
            <a:endParaRPr lang="en-US" b="0" i="0" dirty="0">
              <a:solidFill>
                <a:srgbClr val="1155CC"/>
              </a:solidFill>
              <a:effectLst/>
              <a:latin typeface="Arial" panose="020B0604020202020204" pitchFamily="34" charset="0"/>
            </a:endParaRPr>
          </a:p>
          <a:p>
            <a:pPr rtl="0" fontAlgn="base"/>
            <a:endParaRPr lang="en-US" b="0" i="0" dirty="0">
              <a:effectLst/>
            </a:endParaRPr>
          </a:p>
        </p:txBody>
      </p:sp>
    </p:spTree>
    <p:extLst>
      <p:ext uri="{BB962C8B-B14F-4D97-AF65-F5344CB8AC3E}">
        <p14:creationId xmlns:p14="http://schemas.microsoft.com/office/powerpoint/2010/main" val="1921666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endParaRPr lang="en-US" dirty="0"/>
          </a:p>
        </p:txBody>
      </p:sp>
    </p:spTree>
    <p:extLst>
      <p:ext uri="{BB962C8B-B14F-4D97-AF65-F5344CB8AC3E}">
        <p14:creationId xmlns:p14="http://schemas.microsoft.com/office/powerpoint/2010/main" val="2754062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Poppins SemiBold"/>
                <a:cs typeface="Poppins SemiBold"/>
                <a:sym typeface="Poppins SemiBold"/>
                <a:hlinkClick r:id="rId3"/>
              </a:rPr>
              <a:t>Measuring Fidelity of Tier 2 Systems and Practices</a:t>
            </a:r>
            <a:endParaRPr kumimoji="0" lang="en-US" sz="3200" b="1" i="0" u="none" strike="noStrike" kern="0" cap="none" spc="0" normalizeH="0" baseline="0" noProof="0" dirty="0">
              <a:ln>
                <a:noFill/>
              </a:ln>
              <a:solidFill>
                <a:srgbClr val="FFFFFF"/>
              </a:solidFill>
              <a:effectLst/>
              <a:uLnTx/>
              <a:uFillTx/>
              <a:latin typeface="Poppins SemiBold"/>
              <a:cs typeface="Poppins SemiBold"/>
              <a:sym typeface="Poppins Sem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https://assets-global.website-files.com/5d3725188825e071f1670246/641c7addc35f27e4ccbd4452_Measuring%20Fidelity%20of%20Core%20Features%20of%20Tier%202%20Systems%20and%20Practices%20in%20Schools%20(1).pdf</a:t>
            </a:r>
          </a:p>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Tree>
    <p:extLst>
      <p:ext uri="{BB962C8B-B14F-4D97-AF65-F5344CB8AC3E}">
        <p14:creationId xmlns:p14="http://schemas.microsoft.com/office/powerpoint/2010/main" val="458429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f34f1b17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9" name="Google Shape;109;gf34f1b17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r>
              <a:rPr lang="en-US" dirty="0">
                <a:cs typeface="Calibri"/>
              </a:rPr>
              <a:t>Find action plan templates, team membership and meeting schedule tool under “</a:t>
            </a:r>
            <a:r>
              <a:rPr lang="en-US" dirty="0" err="1">
                <a:cs typeface="Calibri"/>
              </a:rPr>
              <a:t>pbis</a:t>
            </a:r>
            <a:r>
              <a:rPr lang="en-US" dirty="0">
                <a:cs typeface="Calibri"/>
              </a:rPr>
              <a:t> resources” on the website </a:t>
            </a:r>
          </a:p>
          <a:p>
            <a:pPr marL="163592"/>
            <a:r>
              <a:rPr lang="en-US" dirty="0">
                <a:cs typeface="Calibri"/>
              </a:rPr>
              <a:t>https://sebacademy.edc.org/list-of-pbis-resources</a:t>
            </a:r>
          </a:p>
          <a:p>
            <a:pPr marL="163592"/>
            <a:endParaRPr lang="en-US" dirty="0">
              <a:cs typeface="Calibri"/>
            </a:endParaRPr>
          </a:p>
          <a:p>
            <a:pPr marL="163592"/>
            <a:r>
              <a:rPr lang="en-US" dirty="0">
                <a:cs typeface="Calibri"/>
              </a:rPr>
              <a:t>https://sebacademy.edc.org/tier-2-team-profile-and-meeting-schedule</a:t>
            </a:r>
          </a:p>
          <a:p>
            <a:pPr marL="163592"/>
            <a:endParaRPr lang="en-US" dirty="0">
              <a:cs typeface="Calibri"/>
            </a:endParaRPr>
          </a:p>
          <a:p>
            <a:pPr marL="163592"/>
            <a:endParaRPr lang="en-US" dirty="0">
              <a:cs typeface="Calibri"/>
            </a:endParaRPr>
          </a:p>
          <a:p>
            <a:pPr marL="163592"/>
            <a:endParaRPr lang="en-US" dirty="0">
              <a:cs typeface="Calibri"/>
            </a:endParaRPr>
          </a:p>
        </p:txBody>
      </p:sp>
      <p:sp>
        <p:nvSpPr>
          <p:cNvPr id="4" name="Slide Number Placeholder 3"/>
          <p:cNvSpPr>
            <a:spLocks noGrp="1"/>
          </p:cNvSpPr>
          <p:nvPr>
            <p:ph type="sldNum" sz="quarter" idx="5"/>
          </p:nvPr>
        </p:nvSpPr>
        <p:spPr/>
        <p:txBody>
          <a:bodyPr/>
          <a:lstStyle/>
          <a:p>
            <a:pPr algn="l" defTabSz="942289">
              <a:buClr>
                <a:srgbClr val="000000"/>
              </a:buClr>
              <a:defRPr/>
            </a:pPr>
            <a:fld id="{642C9308-CF24-F044-9EA2-DA2C236CB241}" type="slidenum">
              <a:rPr lang="en-US" sz="1400" kern="0">
                <a:solidFill>
                  <a:srgbClr val="000000"/>
                </a:solidFill>
                <a:latin typeface="Arial"/>
                <a:cs typeface="Arial"/>
                <a:sym typeface="Arial"/>
              </a:rPr>
              <a:pPr algn="l" defTabSz="942289">
                <a:buClr>
                  <a:srgbClr val="000000"/>
                </a:buClr>
                <a:defRPr/>
              </a:pPr>
              <a:t>14</a:t>
            </a:fld>
            <a:endParaRPr lang="en-US" sz="1400" kern="0">
              <a:solidFill>
                <a:srgbClr val="000000"/>
              </a:solidFill>
              <a:latin typeface="Arial"/>
              <a:cs typeface="Arial"/>
              <a:sym typeface="Arial"/>
            </a:endParaRPr>
          </a:p>
        </p:txBody>
      </p:sp>
    </p:spTree>
    <p:extLst>
      <p:ext uri="{BB962C8B-B14F-4D97-AF65-F5344CB8AC3E}">
        <p14:creationId xmlns:p14="http://schemas.microsoft.com/office/powerpoint/2010/main" val="652388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D7D65DDD-4292-BF42-85F3-F30E2668D5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192">
              <a:spcBef>
                <a:spcPct val="30000"/>
              </a:spcBef>
              <a:defRPr kumimoji="1" sz="1200">
                <a:solidFill>
                  <a:schemeClr val="tx1"/>
                </a:solidFill>
                <a:latin typeface="Times New Roman" panose="02020603050405020304" pitchFamily="18" charset="0"/>
              </a:defRPr>
            </a:lvl1pPr>
            <a:lvl2pPr marL="778697" indent="-299374" defTabSz="965192">
              <a:spcBef>
                <a:spcPct val="30000"/>
              </a:spcBef>
              <a:defRPr kumimoji="1" sz="1200">
                <a:solidFill>
                  <a:schemeClr val="tx1"/>
                </a:solidFill>
                <a:latin typeface="Times New Roman" panose="02020603050405020304" pitchFamily="18" charset="0"/>
              </a:defRPr>
            </a:lvl2pPr>
            <a:lvl3pPr marL="1199129" indent="-238844" defTabSz="965192">
              <a:spcBef>
                <a:spcPct val="30000"/>
              </a:spcBef>
              <a:defRPr kumimoji="1" sz="1200">
                <a:solidFill>
                  <a:schemeClr val="tx1"/>
                </a:solidFill>
                <a:latin typeface="Times New Roman" panose="02020603050405020304" pitchFamily="18" charset="0"/>
              </a:defRPr>
            </a:lvl3pPr>
            <a:lvl4pPr marL="1680089" indent="-238844" defTabSz="965192">
              <a:spcBef>
                <a:spcPct val="30000"/>
              </a:spcBef>
              <a:defRPr kumimoji="1" sz="1200">
                <a:solidFill>
                  <a:schemeClr val="tx1"/>
                </a:solidFill>
                <a:latin typeface="Times New Roman" panose="02020603050405020304" pitchFamily="18" charset="0"/>
              </a:defRPr>
            </a:lvl4pPr>
            <a:lvl5pPr marL="2159413" indent="-238844" defTabSz="965192">
              <a:spcBef>
                <a:spcPct val="30000"/>
              </a:spcBef>
              <a:defRPr kumimoji="1" sz="1200">
                <a:solidFill>
                  <a:schemeClr val="tx1"/>
                </a:solidFill>
                <a:latin typeface="Times New Roman" panose="02020603050405020304" pitchFamily="18" charset="0"/>
              </a:defRPr>
            </a:lvl5pPr>
            <a:lvl6pPr marL="2630557"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6pPr>
            <a:lvl7pPr marL="3101702"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7pPr>
            <a:lvl8pPr marL="3572847"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8pPr>
            <a:lvl9pPr marL="4043991" indent="-238844" defTabSz="965192"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fontAlgn="base">
              <a:spcBef>
                <a:spcPct val="0"/>
              </a:spcBef>
              <a:spcAft>
                <a:spcPct val="0"/>
              </a:spcAft>
              <a:defRPr/>
            </a:pPr>
            <a:fld id="{9A19E6F4-48BE-444E-BE76-005193EA123D}" type="slidenum">
              <a:rPr kumimoji="0" lang="en-US" altLang="en-US">
                <a:solidFill>
                  <a:srgbClr val="000000"/>
                </a:solidFill>
                <a:latin typeface="Arial" panose="020B0604020202020204" pitchFamily="34" charset="0"/>
                <a:ea typeface="ＭＳ Ｐゴシック" panose="020B0600070205080204" pitchFamily="34" charset="-128"/>
                <a:cs typeface="Arial"/>
                <a:sym typeface="Arial"/>
              </a:rPr>
              <a:pPr fontAlgn="base">
                <a:spcBef>
                  <a:spcPct val="0"/>
                </a:spcBef>
                <a:spcAft>
                  <a:spcPct val="0"/>
                </a:spcAft>
                <a:defRPr/>
              </a:pPr>
              <a:t>15</a:t>
            </a:fld>
            <a:endParaRPr kumimoji="0" lang="en-US" altLang="en-US">
              <a:solidFill>
                <a:srgbClr val="000000"/>
              </a:solidFill>
              <a:latin typeface="Arial" panose="020B0604020202020204" pitchFamily="34" charset="0"/>
              <a:ea typeface="ＭＳ Ｐゴシック" panose="020B0600070205080204" pitchFamily="34" charset="-128"/>
              <a:cs typeface="Arial"/>
              <a:sym typeface="Arial"/>
            </a:endParaRPr>
          </a:p>
        </p:txBody>
      </p:sp>
      <p:sp>
        <p:nvSpPr>
          <p:cNvPr id="142339" name="Rectangle 7">
            <a:extLst>
              <a:ext uri="{FF2B5EF4-FFF2-40B4-BE49-F238E27FC236}">
                <a16:creationId xmlns:a16="http://schemas.microsoft.com/office/drawing/2014/main" id="{04149D2B-1BDA-984F-9957-9D6FE7B470F5}"/>
              </a:ext>
            </a:extLst>
          </p:cNvPr>
          <p:cNvSpPr txBox="1">
            <a:spLocks noGrp="1" noChangeArrowheads="1"/>
          </p:cNvSpPr>
          <p:nvPr/>
        </p:nvSpPr>
        <p:spPr bwMode="auto">
          <a:xfrm>
            <a:off x="4111874" y="9065746"/>
            <a:ext cx="3146791" cy="47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9" tIns="48010" rIns="96019" bIns="48010" anchor="b"/>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defTabSz="942289" fontAlgn="base">
              <a:spcBef>
                <a:spcPct val="0"/>
              </a:spcBef>
              <a:spcAft>
                <a:spcPct val="0"/>
              </a:spcAft>
              <a:defRPr/>
            </a:pPr>
            <a:fld id="{EFA93DCF-AC09-DD43-94C8-888B0EEFBA86}" type="slidenum">
              <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rPr>
              <a:pPr algn="r" defTabSz="942289" fontAlgn="base">
                <a:spcBef>
                  <a:spcPct val="0"/>
                </a:spcBef>
                <a:spcAft>
                  <a:spcPct val="0"/>
                </a:spcAft>
                <a:defRPr/>
              </a:pPr>
              <a:t>15</a:t>
            </a:fld>
            <a:endPar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endParaRPr>
          </a:p>
        </p:txBody>
      </p:sp>
      <p:sp>
        <p:nvSpPr>
          <p:cNvPr id="142340" name="Rectangle 7">
            <a:extLst>
              <a:ext uri="{FF2B5EF4-FFF2-40B4-BE49-F238E27FC236}">
                <a16:creationId xmlns:a16="http://schemas.microsoft.com/office/drawing/2014/main" id="{6AB6761A-2CC4-6A42-ACF7-F007EDD8535E}"/>
              </a:ext>
            </a:extLst>
          </p:cNvPr>
          <p:cNvSpPr txBox="1">
            <a:spLocks noGrp="1" noChangeArrowheads="1"/>
          </p:cNvSpPr>
          <p:nvPr/>
        </p:nvSpPr>
        <p:spPr bwMode="auto">
          <a:xfrm>
            <a:off x="4113517" y="9067377"/>
            <a:ext cx="3146791" cy="477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9" tIns="48010" rIns="96019" bIns="48010" anchor="b"/>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lgn="r" defTabSz="942289" eaLnBrk="0" fontAlgn="base" hangingPunct="0">
              <a:spcBef>
                <a:spcPct val="0"/>
              </a:spcBef>
              <a:spcAft>
                <a:spcPct val="0"/>
              </a:spcAft>
              <a:defRPr/>
            </a:pPr>
            <a:fld id="{DB1374AC-C831-0345-B7E1-65543B6C031D}" type="slidenum">
              <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rPr>
              <a:pPr algn="r" defTabSz="942289" eaLnBrk="0" fontAlgn="base" hangingPunct="0">
                <a:spcBef>
                  <a:spcPct val="0"/>
                </a:spcBef>
                <a:spcAft>
                  <a:spcPct val="0"/>
                </a:spcAft>
                <a:defRPr/>
              </a:pPr>
              <a:t>15</a:t>
            </a:fld>
            <a:endParaRPr kumimoji="0" lang="en-US" altLang="en-US">
              <a:solidFill>
                <a:srgbClr val="000000"/>
              </a:solidFill>
              <a:latin typeface="Arial" panose="020B0604020202020204" pitchFamily="34" charset="0"/>
              <a:ea typeface="ＭＳ Ｐゴシック" panose="020B0600070205080204" pitchFamily="34" charset="-128"/>
              <a:cs typeface="Arial" panose="020B0604020202020204" pitchFamily="34" charset="0"/>
              <a:sym typeface="Arial"/>
            </a:endParaRPr>
          </a:p>
        </p:txBody>
      </p:sp>
      <p:sp>
        <p:nvSpPr>
          <p:cNvPr id="142341" name="Rectangle 2">
            <a:extLst>
              <a:ext uri="{FF2B5EF4-FFF2-40B4-BE49-F238E27FC236}">
                <a16:creationId xmlns:a16="http://schemas.microsoft.com/office/drawing/2014/main" id="{3D01B645-AF5A-CF4F-BF7D-CA81C7A21464}"/>
              </a:ext>
            </a:extLst>
          </p:cNvPr>
          <p:cNvSpPr>
            <a:spLocks noGrp="1" noRot="1" noChangeAspect="1" noChangeArrowheads="1" noTextEdit="1"/>
          </p:cNvSpPr>
          <p:nvPr>
            <p:ph type="sldImg"/>
          </p:nvPr>
        </p:nvSpPr>
        <p:spPr>
          <a:xfrm>
            <a:off x="422275" y="704850"/>
            <a:ext cx="6257925" cy="3519488"/>
          </a:xfrm>
          <a:ln/>
        </p:spPr>
      </p:sp>
      <p:sp>
        <p:nvSpPr>
          <p:cNvPr id="142342" name="Rectangle 3">
            <a:extLst>
              <a:ext uri="{FF2B5EF4-FFF2-40B4-BE49-F238E27FC236}">
                <a16:creationId xmlns:a16="http://schemas.microsoft.com/office/drawing/2014/main" id="{D17120A4-43C2-AB49-9450-80A029FBA2C9}"/>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ltLang="en-US" dirty="0">
                <a:latin typeface="Arial" panose="020B0604020202020204" pitchFamily="34" charset="0"/>
                <a:ea typeface="ＭＳ Ｐゴシック" panose="020B0600070205080204" pitchFamily="34" charset="-128"/>
              </a:rPr>
              <a:t>If you’re in a smaller school, you may want to use an existing team as your Tier 2 team.</a:t>
            </a:r>
          </a:p>
          <a:p>
            <a:pPr eaLnBrk="1" hangingPunct="1"/>
            <a:r>
              <a:rPr lang="en-US" altLang="en-US" dirty="0">
                <a:latin typeface="Arial" panose="020B0604020202020204" pitchFamily="34" charset="0"/>
                <a:ea typeface="ＭＳ Ｐゴシック" panose="020B0600070205080204" pitchFamily="34" charset="-128"/>
              </a:rPr>
              <a:t>Your Tier 2 team could be the same or a subset of your Tier 1 team. </a:t>
            </a:r>
          </a:p>
          <a:p>
            <a:pPr eaLnBrk="1" hangingPunct="1"/>
            <a:endParaRPr lang="en-US" altLang="en-US" dirty="0">
              <a:latin typeface="Arial" panose="020B0604020202020204" pitchFamily="34" charset="0"/>
              <a:ea typeface="ＭＳ Ｐゴシック" panose="020B0600070205080204" pitchFamily="34" charset="-128"/>
            </a:endParaRPr>
          </a:p>
          <a:p>
            <a:pPr eaLnBrk="1" hangingPunct="1"/>
            <a:r>
              <a:rPr lang="en-US" altLang="en-US" dirty="0">
                <a:latin typeface="Arial" panose="020B0604020202020204" pitchFamily="34" charset="0"/>
                <a:ea typeface="ＭＳ Ｐゴシック" panose="020B0600070205080204" pitchFamily="34" charset="-128"/>
              </a:rPr>
              <a:t>Tier 2 teams are often smaller than Tier 1 teams (4-6 members). Dedicate one meeting per month to Tier 2 systems.</a:t>
            </a:r>
          </a:p>
          <a:p>
            <a:pPr eaLnBrk="1" hangingPunct="1"/>
            <a:r>
              <a:rPr lang="en-US" altLang="en-US" dirty="0">
                <a:latin typeface="Arial" panose="020B0604020202020204" pitchFamily="34" charset="0"/>
                <a:ea typeface="ＭＳ Ｐゴシック" panose="020B0600070205080204" pitchFamily="34" charset="-128"/>
              </a:rPr>
              <a:t>Or Tier 2 team could be your existing problem solving team.</a:t>
            </a:r>
          </a:p>
          <a:p>
            <a:pPr eaLnBrk="1" hangingPunct="1"/>
            <a:r>
              <a:rPr lang="en-US" altLang="en-US" dirty="0">
                <a:latin typeface="Arial" panose="020B0604020202020204" pitchFamily="34" charset="0"/>
                <a:ea typeface="ＭＳ Ｐゴシック" panose="020B0600070205080204" pitchFamily="34" charset="-128"/>
              </a:rPr>
              <a:t>Or you may want a separate team to oversee the development and implementation of Tier 2 interventions and systems and have a separate Tier 2 team, especially if you are in a large school with a variety of Tier 2 interventions to coordinate and monitor.</a:t>
            </a:r>
          </a:p>
        </p:txBody>
      </p:sp>
    </p:spTree>
    <p:extLst>
      <p:ext uri="{BB962C8B-B14F-4D97-AF65-F5344CB8AC3E}">
        <p14:creationId xmlns:p14="http://schemas.microsoft.com/office/powerpoint/2010/main" val="3775583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highlight>
                <a:srgbClr val="FFFF00"/>
              </a:highlight>
            </a:endParaRPr>
          </a:p>
        </p:txBody>
      </p:sp>
    </p:spTree>
    <p:extLst>
      <p:ext uri="{BB962C8B-B14F-4D97-AF65-F5344CB8AC3E}">
        <p14:creationId xmlns:p14="http://schemas.microsoft.com/office/powerpoint/2010/main" val="2211543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1814177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E9A522-274E-844E-8AB9-DE74A71CC10D}" type="slidenum">
              <a:rPr lang="en-US" smtClean="0"/>
              <a:t>18</a:t>
            </a:fld>
            <a:endParaRPr lang="en-US"/>
          </a:p>
        </p:txBody>
      </p:sp>
    </p:spTree>
    <p:extLst>
      <p:ext uri="{BB962C8B-B14F-4D97-AF65-F5344CB8AC3E}">
        <p14:creationId xmlns:p14="http://schemas.microsoft.com/office/powerpoint/2010/main" val="2013978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r>
              <a:rPr lang="en-US" dirty="0">
                <a:cs typeface="Calibri"/>
              </a:rPr>
              <a:t>Last month we shared examples from BCS</a:t>
            </a:r>
          </a:p>
          <a:p>
            <a:pPr marL="163592"/>
            <a:r>
              <a:rPr lang="en-US" dirty="0">
                <a:cs typeface="Calibri"/>
              </a:rPr>
              <a:t>Who else will share this month? </a:t>
            </a:r>
          </a:p>
          <a:p>
            <a:pPr marL="163592"/>
            <a:endParaRPr lang="en-US" dirty="0">
              <a:cs typeface="Calibri"/>
            </a:endParaRPr>
          </a:p>
          <a:p>
            <a:pPr marL="163592"/>
            <a:endParaRPr lang="en-US" dirty="0">
              <a:cs typeface="Calibri"/>
            </a:endParaRPr>
          </a:p>
          <a:p>
            <a:pPr marL="163592"/>
            <a:endParaRPr lang="en-US" dirty="0">
              <a:cs typeface="Calibri"/>
            </a:endParaRPr>
          </a:p>
        </p:txBody>
      </p:sp>
      <p:sp>
        <p:nvSpPr>
          <p:cNvPr id="4" name="Slide Number Placeholder 3"/>
          <p:cNvSpPr>
            <a:spLocks noGrp="1"/>
          </p:cNvSpPr>
          <p:nvPr>
            <p:ph type="sldNum" sz="quarter" idx="5"/>
          </p:nvPr>
        </p:nvSpPr>
        <p:spPr/>
        <p:txBody>
          <a:bodyPr/>
          <a:lstStyle/>
          <a:p>
            <a:pPr algn="l" defTabSz="942289">
              <a:buClr>
                <a:srgbClr val="000000"/>
              </a:buClr>
              <a:defRPr/>
            </a:pPr>
            <a:fld id="{642C9308-CF24-F044-9EA2-DA2C236CB241}" type="slidenum">
              <a:rPr lang="en-US" sz="1400" kern="0">
                <a:solidFill>
                  <a:srgbClr val="000000"/>
                </a:solidFill>
                <a:latin typeface="Arial"/>
                <a:cs typeface="Arial"/>
                <a:sym typeface="Arial"/>
              </a:rPr>
              <a:pPr algn="l" defTabSz="942289">
                <a:buClr>
                  <a:srgbClr val="000000"/>
                </a:buClr>
                <a:defRPr/>
              </a:pPr>
              <a:t>19</a:t>
            </a:fld>
            <a:endParaRPr lang="en-US" sz="1400" kern="0">
              <a:solidFill>
                <a:srgbClr val="000000"/>
              </a:solidFill>
              <a:latin typeface="Arial"/>
              <a:cs typeface="Arial"/>
              <a:sym typeface="Arial"/>
            </a:endParaRPr>
          </a:p>
        </p:txBody>
      </p:sp>
    </p:spTree>
    <p:extLst>
      <p:ext uri="{BB962C8B-B14F-4D97-AF65-F5344CB8AC3E}">
        <p14:creationId xmlns:p14="http://schemas.microsoft.com/office/powerpoint/2010/main" val="935352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cs typeface="Calibri"/>
              </a:rPr>
              <a:t>RESOURCES</a:t>
            </a:r>
          </a:p>
          <a:p>
            <a:endParaRPr lang="en-US" dirty="0">
              <a:cs typeface="Calibri"/>
            </a:endParaRPr>
          </a:p>
          <a:p>
            <a:r>
              <a:rPr lang="en-US" dirty="0">
                <a:cs typeface="Calibri"/>
              </a:rPr>
              <a:t>Identification, Matching, and Monitoring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https://sebacademy.edc.org/identification-matching-and-monitoring-process</a:t>
            </a:r>
          </a:p>
          <a:p>
            <a:r>
              <a:rPr lang="en-US" dirty="0">
                <a:cs typeface="Calibri"/>
              </a:rPr>
              <a:t>or</a:t>
            </a:r>
          </a:p>
          <a:p>
            <a:r>
              <a:rPr lang="en-US" dirty="0"/>
              <a:t>https://docs.google.com/document/d/1iF5paaTaJdyiW5KCVNdsKTdzJF1rvPobXyBc-K7LGu4/edit?usp=drive_link</a:t>
            </a:r>
          </a:p>
          <a:p>
            <a:endParaRPr lang="en-US" dirty="0"/>
          </a:p>
          <a:p>
            <a:endParaRPr lang="en-US" dirty="0">
              <a:cs typeface="Calibri"/>
            </a:endParaRPr>
          </a:p>
        </p:txBody>
      </p:sp>
    </p:spTree>
    <p:extLst>
      <p:ext uri="{BB962C8B-B14F-4D97-AF65-F5344CB8AC3E}">
        <p14:creationId xmlns:p14="http://schemas.microsoft.com/office/powerpoint/2010/main" val="1806807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defTabSz="942289">
              <a:defRPr/>
            </a:pPr>
            <a:r>
              <a:rPr lang="en-US" dirty="0">
                <a:latin typeface="Arial" pitchFamily="-1" charset="0"/>
                <a:ea typeface="ＭＳ Ｐゴシック" pitchFamily="-108" charset="-128"/>
                <a:cs typeface="ＭＳ Ｐゴシック" pitchFamily="-108" charset="-128"/>
              </a:rPr>
              <a:t>Add</a:t>
            </a:r>
            <a:r>
              <a:rPr lang="en-US" baseline="0" dirty="0">
                <a:latin typeface="Arial" pitchFamily="-1" charset="0"/>
                <a:ea typeface="ＭＳ Ｐゴシック" pitchFamily="-108" charset="-128"/>
                <a:cs typeface="ＭＳ Ｐゴシック" pitchFamily="-108" charset="-128"/>
              </a:rPr>
              <a:t> trainer names for your event</a:t>
            </a:r>
            <a:endParaRPr lang="en-US" dirty="0">
              <a:latin typeface="Arial" pitchFamily="-1" charset="0"/>
              <a:ea typeface="ＭＳ Ｐゴシック" pitchFamily="-108" charset="-128"/>
              <a:cs typeface="ＭＳ Ｐゴシック" pitchFamily="-108" charset="-128"/>
            </a:endParaRPr>
          </a:p>
          <a:p>
            <a:endParaRPr dirty="0"/>
          </a:p>
        </p:txBody>
      </p:sp>
    </p:spTree>
    <p:extLst>
      <p:ext uri="{BB962C8B-B14F-4D97-AF65-F5344CB8AC3E}">
        <p14:creationId xmlns:p14="http://schemas.microsoft.com/office/powerpoint/2010/main" val="1287501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dirty="0"/>
          </a:p>
        </p:txBody>
      </p:sp>
    </p:spTree>
    <p:extLst>
      <p:ext uri="{BB962C8B-B14F-4D97-AF65-F5344CB8AC3E}">
        <p14:creationId xmlns:p14="http://schemas.microsoft.com/office/powerpoint/2010/main" val="694123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70500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E9A522-274E-844E-8AB9-DE74A71CC10D}" type="slidenum">
              <a:rPr lang="en-US" smtClean="0"/>
              <a:t>23</a:t>
            </a:fld>
            <a:endParaRPr lang="en-US"/>
          </a:p>
        </p:txBody>
      </p:sp>
    </p:spTree>
    <p:extLst>
      <p:ext uri="{BB962C8B-B14F-4D97-AF65-F5344CB8AC3E}">
        <p14:creationId xmlns:p14="http://schemas.microsoft.com/office/powerpoint/2010/main" val="1688016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solidFill>
                  <a:srgbClr val="000000"/>
                </a:solidFill>
              </a:rPr>
              <a:t>https://docs.google.com/presentation/d/1cs8kepbXc1DDpL8440wTcwUHu0BRGgBxgPKTZPhIauI/edit?usp=drive_link</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8069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rPr>
              <a:t>Update </a:t>
            </a:r>
          </a:p>
          <a:p>
            <a:pPr marL="139700" lvl="0" indent="0">
              <a:spcAft>
                <a:spcPts val="1200"/>
              </a:spcAft>
              <a:buFont typeface="Arial" panose="020B0604020202020204" pitchFamily="34" charset="0"/>
              <a:buNone/>
            </a:pPr>
            <a:endParaRPr lang="en-US" sz="1200"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40137702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COACHES: </a:t>
            </a:r>
          </a:p>
          <a:p>
            <a:r>
              <a:rPr lang="en-US" dirty="0"/>
              <a:t>Seeing all of these steps can be uncomfortable or overwhelming – the goal is to walk away with an understanding of the elements and need to prioritize time and resources to get the steps achieved over a period of time. </a:t>
            </a:r>
          </a:p>
        </p:txBody>
      </p:sp>
    </p:spTree>
    <p:extLst>
      <p:ext uri="{BB962C8B-B14F-4D97-AF65-F5344CB8AC3E}">
        <p14:creationId xmlns:p14="http://schemas.microsoft.com/office/powerpoint/2010/main" val="2360828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dirty="0"/>
          </a:p>
        </p:txBody>
      </p:sp>
    </p:spTree>
    <p:extLst>
      <p:ext uri="{BB962C8B-B14F-4D97-AF65-F5344CB8AC3E}">
        <p14:creationId xmlns:p14="http://schemas.microsoft.com/office/powerpoint/2010/main" val="3250465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dirty="0"/>
          </a:p>
        </p:txBody>
      </p:sp>
    </p:spTree>
    <p:extLst>
      <p:ext uri="{BB962C8B-B14F-4D97-AF65-F5344CB8AC3E}">
        <p14:creationId xmlns:p14="http://schemas.microsoft.com/office/powerpoint/2010/main" val="986581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Targeted Interventions ORGANIZER </a:t>
            </a:r>
            <a:r>
              <a:rPr lang="en-US" dirty="0"/>
              <a:t>gives teams some guidance to document and evaluate their current interventions. </a:t>
            </a:r>
          </a:p>
          <a:p>
            <a:endParaRPr lang="en-US" dirty="0"/>
          </a:p>
          <a:p>
            <a:r>
              <a:rPr lang="en-US" dirty="0"/>
              <a:t>During this process, we try to consider “fit” and “resources” in order to enhance, eliminate, or add interventions. </a:t>
            </a:r>
          </a:p>
          <a:p>
            <a:pPr defTabSz="942289">
              <a:defRPr/>
            </a:pPr>
            <a:endParaRPr lang="en-US" dirty="0"/>
          </a:p>
          <a:p>
            <a:pPr defTabSz="942289">
              <a:defRPr/>
            </a:pPr>
            <a:r>
              <a:rPr lang="en-US" dirty="0"/>
              <a:t>By establishing SYSTEMS, teams will be able to evaluate how meaningful and effective the interventions, if aspects need to be refined for them to work better, and what other interventions might be needed to address student needs. </a:t>
            </a:r>
          </a:p>
          <a:p>
            <a:endParaRPr lang="en-US" dirty="0"/>
          </a:p>
          <a:p>
            <a:pPr defTabSz="942289">
              <a:defRPr/>
            </a:pPr>
            <a:endParaRPr lang="en-US" dirty="0"/>
          </a:p>
          <a:p>
            <a:pPr defTabSz="942289">
              <a:defRPr/>
            </a:pP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359F9C96-F989-41C5-B0A3-E09341375E5C}" type="slidenum">
              <a:rPr lang="en-US" smtClean="0"/>
              <a:t>30</a:t>
            </a:fld>
            <a:endParaRPr lang="en-US"/>
          </a:p>
        </p:txBody>
      </p:sp>
    </p:spTree>
    <p:extLst>
      <p:ext uri="{BB962C8B-B14F-4D97-AF65-F5344CB8AC3E}">
        <p14:creationId xmlns:p14="http://schemas.microsoft.com/office/powerpoint/2010/main" val="25177861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endParaRPr lang="en-US" dirty="0"/>
          </a:p>
        </p:txBody>
      </p:sp>
    </p:spTree>
    <p:extLst>
      <p:ext uri="{BB962C8B-B14F-4D97-AF65-F5344CB8AC3E}">
        <p14:creationId xmlns:p14="http://schemas.microsoft.com/office/powerpoint/2010/main" val="3314692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320de4b7d_0_11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320de4b7d_0_116: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endParaRPr dirty="0"/>
          </a:p>
        </p:txBody>
      </p:sp>
    </p:spTree>
    <p:extLst>
      <p:ext uri="{BB962C8B-B14F-4D97-AF65-F5344CB8AC3E}">
        <p14:creationId xmlns:p14="http://schemas.microsoft.com/office/powerpoint/2010/main" val="512779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r>
              <a:rPr lang="en-US" dirty="0">
                <a:cs typeface="Calibri"/>
              </a:rPr>
              <a:t>Targeted Intervention Organizer - Elmwood example? </a:t>
            </a:r>
          </a:p>
          <a:p>
            <a:pPr marL="163592"/>
            <a:endParaRPr lang="en-US" dirty="0">
              <a:cs typeface="Calibri"/>
            </a:endParaRPr>
          </a:p>
          <a:p>
            <a:pPr marL="163592"/>
            <a:endParaRPr lang="en-US" dirty="0">
              <a:cs typeface="Calibri"/>
            </a:endParaRPr>
          </a:p>
          <a:p>
            <a:pPr marL="163592"/>
            <a:endParaRPr lang="en-US" dirty="0">
              <a:cs typeface="Calibri"/>
            </a:endParaRPr>
          </a:p>
          <a:p>
            <a:pPr marL="163592"/>
            <a:endParaRPr lang="en-US" dirty="0">
              <a:cs typeface="Calibri"/>
            </a:endParaRPr>
          </a:p>
          <a:p>
            <a:pPr marL="163592"/>
            <a:endParaRPr lang="en-US" dirty="0">
              <a:cs typeface="Calibri"/>
            </a:endParaRPr>
          </a:p>
        </p:txBody>
      </p:sp>
      <p:sp>
        <p:nvSpPr>
          <p:cNvPr id="4" name="Slide Number Placeholder 3"/>
          <p:cNvSpPr>
            <a:spLocks noGrp="1"/>
          </p:cNvSpPr>
          <p:nvPr>
            <p:ph type="sldNum" sz="quarter" idx="5"/>
          </p:nvPr>
        </p:nvSpPr>
        <p:spPr/>
        <p:txBody>
          <a:bodyPr/>
          <a:lstStyle/>
          <a:p>
            <a:pPr algn="l" defTabSz="942289">
              <a:buClr>
                <a:srgbClr val="000000"/>
              </a:buClr>
              <a:defRPr/>
            </a:pPr>
            <a:fld id="{642C9308-CF24-F044-9EA2-DA2C236CB241}" type="slidenum">
              <a:rPr lang="en-US" sz="1400" kern="0">
                <a:solidFill>
                  <a:srgbClr val="000000"/>
                </a:solidFill>
                <a:latin typeface="Arial"/>
                <a:cs typeface="Arial"/>
                <a:sym typeface="Arial"/>
              </a:rPr>
              <a:pPr algn="l" defTabSz="942289">
                <a:buClr>
                  <a:srgbClr val="000000"/>
                </a:buClr>
                <a:defRPr/>
              </a:pPr>
              <a:t>33</a:t>
            </a:fld>
            <a:endParaRPr lang="en-US" sz="1400" kern="0">
              <a:solidFill>
                <a:srgbClr val="000000"/>
              </a:solidFill>
              <a:latin typeface="Arial"/>
              <a:cs typeface="Arial"/>
              <a:sym typeface="Arial"/>
            </a:endParaRPr>
          </a:p>
        </p:txBody>
      </p:sp>
    </p:spTree>
    <p:extLst>
      <p:ext uri="{BB962C8B-B14F-4D97-AF65-F5344CB8AC3E}">
        <p14:creationId xmlns:p14="http://schemas.microsoft.com/office/powerpoint/2010/main" val="4088471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sng" strike="noStrike" dirty="0">
                <a:solidFill>
                  <a:srgbClr val="0563C1"/>
                </a:solidFill>
                <a:effectLst/>
                <a:latin typeface="Calibri" panose="020F0502020204030204" pitchFamily="34" charset="0"/>
                <a:hlinkClick r:id="rId3"/>
              </a:rPr>
              <a:t>https://www.pbis.org/resource/multi-tiered-system-of-supports-mtss-in-the-classroom</a:t>
            </a:r>
            <a:r>
              <a:rPr lang="en-US" dirty="0"/>
              <a:t> </a:t>
            </a:r>
          </a:p>
        </p:txBody>
      </p:sp>
      <p:sp>
        <p:nvSpPr>
          <p:cNvPr id="4" name="Slide Number Placeholder 3"/>
          <p:cNvSpPr>
            <a:spLocks noGrp="1"/>
          </p:cNvSpPr>
          <p:nvPr>
            <p:ph type="sldNum" sz="quarter" idx="5"/>
          </p:nvPr>
        </p:nvSpPr>
        <p:spPr/>
        <p:txBody>
          <a:bodyPr/>
          <a:lstStyle/>
          <a:p>
            <a:fld id="{D9E9A522-274E-844E-8AB9-DE74A71CC10D}" type="slidenum">
              <a:rPr lang="en-US" smtClean="0"/>
              <a:t>34</a:t>
            </a:fld>
            <a:endParaRPr lang="en-US"/>
          </a:p>
        </p:txBody>
      </p:sp>
    </p:spTree>
    <p:extLst>
      <p:ext uri="{BB962C8B-B14F-4D97-AF65-F5344CB8AC3E}">
        <p14:creationId xmlns:p14="http://schemas.microsoft.com/office/powerpoint/2010/main" val="8526378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 Objectives – Establishing systems: 1) self-reflection 2) set annual goals 3) fidelity of organizational systems / routines</a:t>
            </a:r>
          </a:p>
          <a:p>
            <a:endParaRPr lang="en-US" dirty="0"/>
          </a:p>
          <a:p>
            <a:r>
              <a:rPr lang="en-US" dirty="0"/>
              <a:t>Winter Objectives – Practices: 1) using data to identify what students need Tier 2 support, 2) matching need to intervention options, and 3) identifying gaps and designing plans to building out your intervention options</a:t>
            </a:r>
          </a:p>
          <a:p>
            <a:endParaRPr lang="en-US" dirty="0"/>
          </a:p>
          <a:p>
            <a:r>
              <a:rPr lang="en-US" dirty="0"/>
              <a:t>Spring Objective - Evaluation: 1) evaluating student progress, 2) intervention fidelity, 3) effectiveness of the intervention </a:t>
            </a:r>
          </a:p>
        </p:txBody>
      </p:sp>
      <p:sp>
        <p:nvSpPr>
          <p:cNvPr id="4" name="Slide Number Placeholder 3"/>
          <p:cNvSpPr>
            <a:spLocks noGrp="1"/>
          </p:cNvSpPr>
          <p:nvPr>
            <p:ph type="sldNum" sz="quarter" idx="5"/>
          </p:nvPr>
        </p:nvSpPr>
        <p:spPr/>
        <p:txBody>
          <a:bodyPr/>
          <a:lstStyle/>
          <a:p>
            <a:fld id="{D9E9A522-274E-844E-8AB9-DE74A71CC10D}" type="slidenum">
              <a:rPr lang="en-US" smtClean="0"/>
              <a:t>35</a:t>
            </a:fld>
            <a:endParaRPr lang="en-US"/>
          </a:p>
        </p:txBody>
      </p:sp>
    </p:spTree>
    <p:extLst>
      <p:ext uri="{BB962C8B-B14F-4D97-AF65-F5344CB8AC3E}">
        <p14:creationId xmlns:p14="http://schemas.microsoft.com/office/powerpoint/2010/main" val="573889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 NEXT: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based decisions – when progress monitoring indicates the need for modifications </a:t>
            </a:r>
          </a:p>
          <a:p>
            <a:r>
              <a:rPr lang="en-US" dirty="0"/>
              <a:t>Selecting T2 EBP </a:t>
            </a:r>
          </a:p>
          <a:p>
            <a:r>
              <a:rPr lang="en-US" dirty="0"/>
              <a:t>Classroom Practices, CICO, Skills Instruction </a:t>
            </a:r>
          </a:p>
          <a:p>
            <a:r>
              <a:rPr lang="en-US" dirty="0"/>
              <a:t>CICO adaptations </a:t>
            </a:r>
          </a:p>
          <a:p>
            <a:r>
              <a:rPr lang="en-US" dirty="0"/>
              <a:t>Skills Groups </a:t>
            </a:r>
          </a:p>
          <a:p>
            <a:r>
              <a:rPr lang="en-US" dirty="0"/>
              <a:t>CBI – Cognitive Behavioral Interventions (e.g., REP, BRISK)</a:t>
            </a:r>
          </a:p>
          <a:p>
            <a:r>
              <a:rPr lang="en-US" dirty="0"/>
              <a:t>Connections </a:t>
            </a:r>
          </a:p>
          <a:p>
            <a:r>
              <a:rPr lang="en-US" dirty="0"/>
              <a:t>Mentoring </a:t>
            </a:r>
          </a:p>
        </p:txBody>
      </p:sp>
      <p:sp>
        <p:nvSpPr>
          <p:cNvPr id="4" name="Slide Number Placeholder 3"/>
          <p:cNvSpPr>
            <a:spLocks noGrp="1"/>
          </p:cNvSpPr>
          <p:nvPr>
            <p:ph type="sldNum" sz="quarter" idx="5"/>
          </p:nvPr>
        </p:nvSpPr>
        <p:spPr/>
        <p:txBody>
          <a:bodyPr/>
          <a:lstStyle/>
          <a:p>
            <a:fld id="{D9E9A522-274E-844E-8AB9-DE74A71CC10D}" type="slidenum">
              <a:rPr lang="en-US" smtClean="0"/>
              <a:t>36</a:t>
            </a:fld>
            <a:endParaRPr lang="en-US"/>
          </a:p>
        </p:txBody>
      </p:sp>
    </p:spTree>
    <p:extLst>
      <p:ext uri="{BB962C8B-B14F-4D97-AF65-F5344CB8AC3E}">
        <p14:creationId xmlns:p14="http://schemas.microsoft.com/office/powerpoint/2010/main" val="3446159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t>TRAINERS – Prompts for activity below; allow 30 minutes. Emphasize baseline for action planning </a:t>
            </a:r>
          </a:p>
          <a:p>
            <a:pPr>
              <a:lnSpc>
                <a:spcPct val="150000"/>
              </a:lnSpc>
              <a:buClr>
                <a:schemeClr val="bg1"/>
              </a:buClr>
            </a:pPr>
            <a:endParaRPr lang="en-US" sz="1600" dirty="0">
              <a:solidFill>
                <a:schemeClr val="bg1"/>
              </a:solidFill>
            </a:endParaRPr>
          </a:p>
          <a:p>
            <a:pPr>
              <a:lnSpc>
                <a:spcPct val="150000"/>
              </a:lnSpc>
              <a:buClr>
                <a:schemeClr val="bg1"/>
              </a:buClr>
            </a:pPr>
            <a:r>
              <a:rPr lang="en-US" sz="1600" dirty="0">
                <a:solidFill>
                  <a:schemeClr val="bg1"/>
                </a:solidFill>
              </a:rPr>
              <a:t>Login to </a:t>
            </a:r>
            <a:r>
              <a:rPr lang="en-US" sz="1600" dirty="0">
                <a:solidFill>
                  <a:schemeClr val="bg1"/>
                </a:solidFill>
                <a:hlinkClick r:id="rId3">
                  <a:extLst>
                    <a:ext uri="{A12FA001-AC4F-418D-AE19-62706E023703}">
                      <ahyp:hlinkClr xmlns:ahyp="http://schemas.microsoft.com/office/drawing/2018/hyperlinkcolor" val="tx"/>
                    </a:ext>
                  </a:extLst>
                </a:hlinkClick>
              </a:rPr>
              <a:t>www.pbisapps.org</a:t>
            </a:r>
            <a:endParaRPr lang="en-US" sz="1600" dirty="0">
              <a:solidFill>
                <a:schemeClr val="bg1"/>
              </a:solidFill>
            </a:endParaRPr>
          </a:p>
          <a:p>
            <a:pPr>
              <a:lnSpc>
                <a:spcPct val="150000"/>
              </a:lnSpc>
              <a:buClr>
                <a:schemeClr val="bg1"/>
              </a:buClr>
            </a:pPr>
            <a:r>
              <a:rPr lang="en-US" sz="1600" dirty="0">
                <a:solidFill>
                  <a:schemeClr val="bg1"/>
                </a:solidFill>
              </a:rPr>
              <a:t>Click on PBIS assessments, then “open survey window.”</a:t>
            </a:r>
          </a:p>
          <a:p>
            <a:pPr>
              <a:lnSpc>
                <a:spcPct val="150000"/>
              </a:lnSpc>
              <a:buClr>
                <a:schemeClr val="bg1"/>
              </a:buClr>
            </a:pPr>
            <a:r>
              <a:rPr lang="en-US" sz="1600" dirty="0">
                <a:solidFill>
                  <a:schemeClr val="bg1"/>
                </a:solidFill>
              </a:rPr>
              <a:t>Click on SWPBIS TFI 2.1; “take survey”</a:t>
            </a:r>
          </a:p>
          <a:p>
            <a:pPr>
              <a:lnSpc>
                <a:spcPct val="150000"/>
              </a:lnSpc>
              <a:buClr>
                <a:schemeClr val="bg1"/>
              </a:buClr>
            </a:pPr>
            <a:r>
              <a:rPr lang="en-US" sz="1600" dirty="0">
                <a:solidFill>
                  <a:schemeClr val="bg1"/>
                </a:solidFill>
              </a:rPr>
              <a:t>Choose today’s date, team members w/o external coach, and no walkthrough </a:t>
            </a:r>
          </a:p>
          <a:p>
            <a:pPr>
              <a:lnSpc>
                <a:spcPct val="150000"/>
              </a:lnSpc>
              <a:buClr>
                <a:schemeClr val="bg1"/>
              </a:buClr>
            </a:pPr>
            <a:r>
              <a:rPr lang="en-US" sz="1600" dirty="0">
                <a:solidFill>
                  <a:schemeClr val="bg1"/>
                </a:solidFill>
              </a:rPr>
              <a:t>Complete </a:t>
            </a:r>
            <a:r>
              <a:rPr lang="en-US" sz="1600" u="sng" dirty="0">
                <a:solidFill>
                  <a:schemeClr val="bg1"/>
                </a:solidFill>
              </a:rPr>
              <a:t>only</a:t>
            </a:r>
            <a:r>
              <a:rPr lang="en-US" sz="1600" dirty="0">
                <a:solidFill>
                  <a:schemeClr val="bg1"/>
                </a:solidFill>
              </a:rPr>
              <a:t> Tier 2 items as a team (2.1-2.13)</a:t>
            </a:r>
          </a:p>
          <a:p>
            <a:pPr>
              <a:lnSpc>
                <a:spcPct val="150000"/>
              </a:lnSpc>
              <a:buClr>
                <a:schemeClr val="bg1"/>
              </a:buClr>
            </a:pPr>
            <a:r>
              <a:rPr lang="en-US" sz="1600" dirty="0">
                <a:solidFill>
                  <a:schemeClr val="bg1"/>
                </a:solidFill>
              </a:rPr>
              <a:t>Add items to your action plan; remember this is just a baseline! </a:t>
            </a:r>
          </a:p>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6181079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a:endParaRPr lang="en-US" dirty="0"/>
          </a:p>
        </p:txBody>
      </p:sp>
    </p:spTree>
    <p:extLst>
      <p:ext uri="{BB962C8B-B14F-4D97-AF65-F5344CB8AC3E}">
        <p14:creationId xmlns:p14="http://schemas.microsoft.com/office/powerpoint/2010/main" val="26712223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br>
              <a:rPr lang="en-US" dirty="0"/>
            </a:br>
            <a:endParaRPr lang="en-US" dirty="0"/>
          </a:p>
        </p:txBody>
      </p:sp>
    </p:spTree>
    <p:extLst>
      <p:ext uri="{BB962C8B-B14F-4D97-AF65-F5344CB8AC3E}">
        <p14:creationId xmlns:p14="http://schemas.microsoft.com/office/powerpoint/2010/main" val="3450355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4</a:t>
            </a:fld>
            <a:endParaRPr lang="en-US"/>
          </a:p>
        </p:txBody>
      </p:sp>
    </p:spTree>
    <p:extLst>
      <p:ext uri="{BB962C8B-B14F-4D97-AF65-F5344CB8AC3E}">
        <p14:creationId xmlns:p14="http://schemas.microsoft.com/office/powerpoint/2010/main" val="718512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Taking CARE of…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7</a:t>
            </a:fld>
            <a:endParaRPr lang="en-US"/>
          </a:p>
        </p:txBody>
      </p:sp>
    </p:spTree>
    <p:extLst>
      <p:ext uri="{BB962C8B-B14F-4D97-AF65-F5344CB8AC3E}">
        <p14:creationId xmlns:p14="http://schemas.microsoft.com/office/powerpoint/2010/main" val="715897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 Please share the website address  https://sebacademy.edc.org</a:t>
            </a:r>
          </a:p>
          <a:p>
            <a:br>
              <a:rPr lang="en-US" dirty="0"/>
            </a:br>
            <a:endParaRPr lang="en-US" dirty="0"/>
          </a:p>
          <a:p>
            <a:endParaRPr lang="en-US" dirty="0">
              <a:cs typeface="+mn-lt"/>
            </a:endParaRPr>
          </a:p>
          <a:p>
            <a:br>
              <a:rPr lang="en-US" dirty="0"/>
            </a:b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pPr defTabSz="942289">
              <a:defRPr/>
            </a:pPr>
            <a:fld id="{D9E9A522-274E-844E-8AB9-DE74A71CC10D}" type="slidenum">
              <a:rPr lang="en-US">
                <a:solidFill>
                  <a:prstClr val="black"/>
                </a:solidFill>
                <a:latin typeface="Calibri" panose="020F0502020204030204"/>
              </a:rPr>
              <a:pPr defTabSz="942289">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153431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defTabSz="942289">
              <a:defRPr/>
            </a:pPr>
            <a:endParaRPr lang="en-US" dirty="0">
              <a:solidFill>
                <a:srgbClr val="FFFFFF"/>
              </a:solidFill>
            </a:endParaRPr>
          </a:p>
          <a:p>
            <a:endParaRPr lang="en-US" dirty="0"/>
          </a:p>
        </p:txBody>
      </p:sp>
    </p:spTree>
    <p:extLst>
      <p:ext uri="{BB962C8B-B14F-4D97-AF65-F5344CB8AC3E}">
        <p14:creationId xmlns:p14="http://schemas.microsoft.com/office/powerpoint/2010/main" val="234576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rPr>
              <a:t>Update </a:t>
            </a:r>
          </a:p>
          <a:p>
            <a:pPr marL="139700" lvl="0" indent="0">
              <a:spcAft>
                <a:spcPts val="1200"/>
              </a:spcAft>
              <a:buFont typeface="Arial" panose="020B0604020202020204" pitchFamily="34" charset="0"/>
              <a:buNone/>
            </a:pPr>
            <a:endParaRPr lang="en-US" sz="1200" dirty="0"/>
          </a:p>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455715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4215531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6" name="Text Placeholder 5"/>
          <p:cNvSpPr>
            <a:spLocks noGrp="1"/>
          </p:cNvSpPr>
          <p:nvPr>
            <p:ph type="body" sz="quarter" idx="10"/>
          </p:nvPr>
        </p:nvSpPr>
        <p:spPr>
          <a:xfrm>
            <a:off x="508000" y="1411553"/>
            <a:ext cx="11176000" cy="2210863"/>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3491167"/>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44001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a:t>Click to edit Master title style</a:t>
            </a:r>
          </a:p>
        </p:txBody>
      </p:sp>
      <p:sp>
        <p:nvSpPr>
          <p:cNvPr id="3" name="Table Placeholder 2"/>
          <p:cNvSpPr>
            <a:spLocks noGrp="1"/>
          </p:cNvSpPr>
          <p:nvPr>
            <p:ph type="tbl" idx="1"/>
          </p:nvPr>
        </p:nvSpPr>
        <p:spPr>
          <a:xfrm>
            <a:off x="914400" y="1447800"/>
            <a:ext cx="103632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369DD-4C16-F949-B34A-4428E2FC13D4}" type="slidenum">
              <a:rPr lang="en-US"/>
              <a:pPr>
                <a:defRPr/>
              </a:pPr>
              <a:t>‹#›</a:t>
            </a:fld>
            <a:endParaRPr lang="en-US"/>
          </a:p>
        </p:txBody>
      </p:sp>
    </p:spTree>
    <p:extLst>
      <p:ext uri="{BB962C8B-B14F-4D97-AF65-F5344CB8AC3E}">
        <p14:creationId xmlns:p14="http://schemas.microsoft.com/office/powerpoint/2010/main" val="3195352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79165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682886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600" b="1">
                <a:solidFill>
                  <a:schemeClr val="accent1">
                    <a:lumMod val="50000"/>
                  </a:schemeClr>
                </a:solidFill>
                <a:latin typeface="Calibri" panose="020F0502020204030204" pitchFamily="34" charset="0"/>
                <a:cs typeface="Calibri" panose="020F0502020204030204" pitchFamily="34" charset="0"/>
              </a:defRPr>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r>
              <a:rPr lang="en-US"/>
              <a:t>Click to edit Master title style</a:t>
            </a:r>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29618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058C4C7-6C68-6647-A7D8-72728947FB3F}"/>
              </a:ext>
            </a:extLst>
          </p:cNvPr>
          <p:cNvSpPr>
            <a:spLocks noGrp="1" noChangeArrowheads="1"/>
          </p:cNvSpPr>
          <p:nvPr>
            <p:ph type="dt" sz="half" idx="10"/>
          </p:nvPr>
        </p:nvSpPr>
        <p:spPr>
          <a:ln/>
        </p:spPr>
        <p:txBody>
          <a:bodyPr/>
          <a:lstStyle>
            <a:lvl1pPr>
              <a:defRPr/>
            </a:lvl1pPr>
          </a:lstStyle>
          <a:p>
            <a:pPr>
              <a:defRPr/>
            </a:pPr>
            <a:fld id="{44D1DE7C-8F89-AA41-A42B-11C53CA42EEE}" type="datetimeFigureOut">
              <a:rPr lang="en-US" altLang="en-US"/>
              <a:pPr>
                <a:defRPr/>
              </a:pPr>
              <a:t>12/5/2023</a:t>
            </a:fld>
            <a:endParaRPr lang="en-US" altLang="en-US"/>
          </a:p>
        </p:txBody>
      </p:sp>
      <p:sp>
        <p:nvSpPr>
          <p:cNvPr id="3" name="Rectangle 5">
            <a:extLst>
              <a:ext uri="{FF2B5EF4-FFF2-40B4-BE49-F238E27FC236}">
                <a16:creationId xmlns:a16="http://schemas.microsoft.com/office/drawing/2014/main" id="{B0DB422A-EE80-2A4D-8F03-8859D0B0C60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A30F72C1-FB79-4041-A765-7C4DC8D18AC3}"/>
              </a:ext>
            </a:extLst>
          </p:cNvPr>
          <p:cNvSpPr>
            <a:spLocks noGrp="1" noChangeArrowheads="1"/>
          </p:cNvSpPr>
          <p:nvPr>
            <p:ph type="sldNum" sz="quarter" idx="12"/>
          </p:nvPr>
        </p:nvSpPr>
        <p:spPr>
          <a:ln/>
        </p:spPr>
        <p:txBody>
          <a:bodyPr/>
          <a:lstStyle>
            <a:lvl1pPr>
              <a:defRPr/>
            </a:lvl1pPr>
          </a:lstStyle>
          <a:p>
            <a:fld id="{60BEF2C2-006B-7249-B07A-124B2E0A5171}" type="slidenum">
              <a:rPr lang="en-US" altLang="en-US"/>
              <a:pPr/>
              <a:t>‹#›</a:t>
            </a:fld>
            <a:endParaRPr lang="en-US" altLang="en-US"/>
          </a:p>
        </p:txBody>
      </p:sp>
    </p:spTree>
    <p:extLst>
      <p:ext uri="{BB962C8B-B14F-4D97-AF65-F5344CB8AC3E}">
        <p14:creationId xmlns:p14="http://schemas.microsoft.com/office/powerpoint/2010/main" val="3868211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697436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70" y="1749380"/>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1"/>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028323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2"/>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3"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3084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939592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63110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8"/>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107212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10" y="3779034"/>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8" y="13"/>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6794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2"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594549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5"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9833652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6714787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3"/>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941825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10" y="3779034"/>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8" y="13"/>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070601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2"/>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3"/>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913968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10" y="3779034"/>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8" y="13"/>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88906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1028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6530967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8" y="13"/>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6"/>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8414657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10" y="3779034"/>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8" y="13"/>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35280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306778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8" y="13"/>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6"/>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21592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8" y="13"/>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6"/>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644207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70" lvl="0" indent="-440245" rtl="0">
              <a:lnSpc>
                <a:spcPct val="100000"/>
              </a:lnSpc>
              <a:spcBef>
                <a:spcPts val="0"/>
              </a:spcBef>
              <a:spcAft>
                <a:spcPts val="0"/>
              </a:spcAft>
              <a:buClr>
                <a:schemeClr val="accent2"/>
              </a:buClr>
              <a:buSzPts val="1600"/>
              <a:buFont typeface="Raleway Thin"/>
              <a:buChar char="●"/>
              <a:defRPr sz="2400"/>
            </a:lvl1pPr>
            <a:lvl2pPr marL="1219140" lvl="1" indent="-440245" rtl="0">
              <a:spcBef>
                <a:spcPts val="2133"/>
              </a:spcBef>
              <a:spcAft>
                <a:spcPts val="0"/>
              </a:spcAft>
              <a:buSzPts val="1600"/>
              <a:buFont typeface="Nunito Light"/>
              <a:buChar char="○"/>
              <a:defRPr/>
            </a:lvl2pPr>
            <a:lvl3pPr marL="1828709" lvl="2" indent="-431779" rtl="0">
              <a:spcBef>
                <a:spcPts val="2133"/>
              </a:spcBef>
              <a:spcAft>
                <a:spcPts val="0"/>
              </a:spcAft>
              <a:buSzPts val="1500"/>
              <a:buFont typeface="Nunito Light"/>
              <a:buChar char="■"/>
              <a:defRPr/>
            </a:lvl3pPr>
            <a:lvl4pPr marL="2438278" lvl="3" indent="-431779" rtl="0">
              <a:spcBef>
                <a:spcPts val="2133"/>
              </a:spcBef>
              <a:spcAft>
                <a:spcPts val="0"/>
              </a:spcAft>
              <a:buSzPts val="1500"/>
              <a:buFont typeface="Nunito Light"/>
              <a:buChar char="●"/>
              <a:defRPr/>
            </a:lvl4pPr>
            <a:lvl5pPr marL="3047848" lvl="4" indent="-423312" rtl="0">
              <a:spcBef>
                <a:spcPts val="2133"/>
              </a:spcBef>
              <a:spcAft>
                <a:spcPts val="0"/>
              </a:spcAft>
              <a:buSzPts val="1400"/>
              <a:buFont typeface="Nunito Light"/>
              <a:buChar char="○"/>
              <a:defRPr/>
            </a:lvl5pPr>
            <a:lvl6pPr marL="3657418" lvl="5" indent="-423312" rtl="0">
              <a:spcBef>
                <a:spcPts val="2133"/>
              </a:spcBef>
              <a:spcAft>
                <a:spcPts val="0"/>
              </a:spcAft>
              <a:buSzPts val="1400"/>
              <a:buFont typeface="Nunito Light"/>
              <a:buChar char="■"/>
              <a:defRPr/>
            </a:lvl6pPr>
            <a:lvl7pPr marL="4266987" lvl="6" indent="-414846" rtl="0">
              <a:spcBef>
                <a:spcPts val="2133"/>
              </a:spcBef>
              <a:spcAft>
                <a:spcPts val="0"/>
              </a:spcAft>
              <a:buSzPts val="1300"/>
              <a:buFont typeface="Nunito Light"/>
              <a:buChar char="●"/>
              <a:defRPr/>
            </a:lvl7pPr>
            <a:lvl8pPr marL="4876557" lvl="7" indent="-414846" rtl="0">
              <a:spcBef>
                <a:spcPts val="2133"/>
              </a:spcBef>
              <a:spcAft>
                <a:spcPts val="0"/>
              </a:spcAft>
              <a:buSzPts val="1300"/>
              <a:buFont typeface="Nunito Light"/>
              <a:buChar char="○"/>
              <a:defRPr/>
            </a:lvl8pPr>
            <a:lvl9pPr marL="5486126" lvl="8" indent="-423312"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10" y="3779034"/>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28899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5" y="4738024"/>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2"/>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723857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10" y="3779034"/>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8" y="13"/>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14288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4120255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529378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985137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9561678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9051549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6548390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64149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50033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8205146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453066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4967967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5304058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0375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140158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475287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205233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941742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702864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6753388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414513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52293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612775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8886995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90838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813631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9635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327160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267659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5513884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800194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8449860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70548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5801453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546280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8630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7277037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3474344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1119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55841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6958108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83316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170355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543650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0351344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1085273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263591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3864400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501661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95402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43137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0074256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374355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78459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07453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96056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4426773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702679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9069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0572310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4397907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6144642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8340546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096403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906712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201776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814534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1D2E27-0F4F-814D-A24C-F26765CC8437}" type="slidenum">
              <a:rPr lang="en-US"/>
              <a:pPr>
                <a:defRPr/>
              </a:pPr>
              <a:t>‹#›</a:t>
            </a:fld>
            <a:endParaRPr lang="en-US"/>
          </a:p>
        </p:txBody>
      </p:sp>
    </p:spTree>
    <p:extLst>
      <p:ext uri="{BB962C8B-B14F-4D97-AF65-F5344CB8AC3E}">
        <p14:creationId xmlns:p14="http://schemas.microsoft.com/office/powerpoint/2010/main" val="13003412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E5388B-A0DB-D24D-8E1F-7062AA0F01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5514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26" Type="http://schemas.openxmlformats.org/officeDocument/2006/relationships/theme" Target="../theme/theme2.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slideLayout" Target="../slideLayouts/slideLayout41.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slideLayout" Target="../slideLayouts/slideLayout40.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slideLayout" Target="../slideLayouts/slideLayout39.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theme" Target="../theme/theme3.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theme" Target="../theme/theme4.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10" Type="http://schemas.openxmlformats.org/officeDocument/2006/relationships/theme" Target="../theme/theme5.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26823081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3" r:id="rId11"/>
    <p:sldLayoutId id="2147483676" r:id="rId12"/>
    <p:sldLayoutId id="2147483770" r:id="rId13"/>
    <p:sldLayoutId id="2147483792" r:id="rId14"/>
    <p:sldLayoutId id="2147483794" r:id="rId15"/>
    <p:sldLayoutId id="214748379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85289879"/>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152713220"/>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34490398"/>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1960391041"/>
      </p:ext>
    </p:extLst>
  </p:cSld>
  <p:clrMap bg1="lt1" tx1="dk1" bg2="dk2" tx2="lt2" accent1="accent1" accent2="accent2" accent3="accent3" accent4="accent4" accent5="accent5" accent6="accent6" hlink="hlink" folHlink="folHlink"/>
  <p:sldLayoutIdLst>
    <p:sldLayoutId id="2147483758" r:id="rId1"/>
    <p:sldLayoutId id="2147483760" r:id="rId2"/>
    <p:sldLayoutId id="2147483761" r:id="rId3"/>
    <p:sldLayoutId id="2147483762" r:id="rId4"/>
    <p:sldLayoutId id="2147483763" r:id="rId5"/>
    <p:sldLayoutId id="2147483764" r:id="rId6"/>
    <p:sldLayoutId id="2147483765" r:id="rId7"/>
    <p:sldLayoutId id="2147483768" r:id="rId8"/>
    <p:sldLayoutId id="21474837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eaching.nmc.edu/knowledgebase/changing-your-name-in-a-zoom-meetin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drive.google.com/drive/folders/1lDQRTI2uRWYdNAUt6zlcsKV78a2t_W10?usp=drive_link" TargetMode="External"/><Relationship Id="rId5" Type="http://schemas.openxmlformats.org/officeDocument/2006/relationships/hyperlink" Target="https://sebacademy.edc.org/pbis-tier-2-year-1" TargetMode="External"/><Relationship Id="rId4" Type="http://schemas.openxmlformats.org/officeDocument/2006/relationships/hyperlink" Target="https://edc.co1.qualtrics.com/jfe/form/SV_81vbI1jl3cwmLY2"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pbisapps.org/articles/ep-13-the-who-why-how-of-tier-2-decision-making" TargetMode="External"/><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s://www.pbis.org/video/a-team-using-tips-tier-ii-iii-coordination-meeting" TargetMode="External"/><Relationship Id="rId5" Type="http://schemas.openxmlformats.org/officeDocument/2006/relationships/hyperlink" Target="https://www.pbis.org/resource/multi-tiered-system-of-supports-mtss-in-the-classroom" TargetMode="External"/><Relationship Id="rId4" Type="http://schemas.openxmlformats.org/officeDocument/2006/relationships/hyperlink" Target="https://assets-global.website-files.com/5d3725188825e071f1670246/641c7addc35f27e4ccbd4452_Measuring%20Fidelity%20of%20Core%20Features%20of%20Tier%202%20Systems%20and%20Practices%20in%20Schools%20(1).pdf"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hyperlink" Target="https://assets-global.website-files.com/5d3725188825e071f1670246/641c7addc35f27e4ccbd4452_Measuring%20Fidelity%20of%20Core%20Features%20of%20Tier%202%20Systems%20and%20Practices%20in%20Schools%20(1).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sebacademy.edc.org/list-of-pbis-resources"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hyperlink" Target="https://docs.google.com/document/d/1Pbgwf6u4tXLXPFK_4wvMpFGFKmGMKDhC/edit?usp=drive_link&amp;ouid=113908941090752513118&amp;rtpof=true&amp;sd=true" TargetMode="External"/><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s://sebacademy.edc.org/list-of-pbis-resources" TargetMode="External"/><Relationship Id="rId2" Type="http://schemas.openxmlformats.org/officeDocument/2006/relationships/notesSlide" Target="../notesSlides/notesSlide18.xml"/><Relationship Id="rId1" Type="http://schemas.openxmlformats.org/officeDocument/2006/relationships/slideLayout" Target="../slideLayouts/slideLayout86.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hyperlink" Target="https://assets-global.website-files.com/5d3725188825e071f1670246/60c92c4fb8643f86d048686e_Lessons%20Learned%20on%20Systematic%20Screening%20Practice%20Brief.pdf"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hyperlink" Target="https://nepbis.org/wp-content/uploads/2021/09/MA-Academy-Integration-and-Alignment-Activity.docx" TargetMode="External"/><Relationship Id="rId4" Type="http://schemas.openxmlformats.org/officeDocument/2006/relationships/hyperlink" Target="https://assets-global.website-files.com/5d3725188825e071f1670246/60c3c94750898f6729c84302_Selecting%20a%20Universal%20Behavior%20Screening%20Tool.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hyperlink" Target="https://docs.google.com/document/d/1Pbgwf6u4tXLXPFK_4wvMpFGFKmGMKDhC/edit?usp=drive_link&amp;ouid=113908941090752513118&amp;rtpof=true&amp;sd=true" TargetMode="External"/><Relationship Id="rId4" Type="http://schemas.openxmlformats.org/officeDocument/2006/relationships/image" Target="../media/image35.sv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hyperlink" Target="https://docs.google.com/presentation/d/1cs8kepbXc1DDpL8440wTcwUHu0BRGgBxgPKTZPhIauI/edit?usp=drive_link"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www.pbis.org/video/a-team-using-tips-tier-ii-iii-coordination-meeting" TargetMode="External"/><Relationship Id="rId7"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hyperlink" Target="https://www.pbis.org/resource/multi-tiered-system-of-supports-mtss-in-the-classroom" TargetMode="External"/><Relationship Id="rId4" Type="http://schemas.openxmlformats.org/officeDocument/2006/relationships/hyperlink" Target="https://www.pbisapps.org/articles/ep-13-the-who-why-how-of-tier-2-decision-makin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hyperlink" Target="https://drive.google.com/drive/folders/1L4Ya0vrjrqryUonJzfS0kkpT3rVD1e21?usp=drive_link" TargetMode="External"/><Relationship Id="rId2" Type="http://schemas.openxmlformats.org/officeDocument/2006/relationships/hyperlink" Target="https://www.pbis.org/video/a-team-using-tips-tier-ii-iii-coordination-meeting" TargetMode="External"/><Relationship Id="rId1" Type="http://schemas.openxmlformats.org/officeDocument/2006/relationships/slideLayout" Target="../slideLayouts/slideLayout5.xml"/><Relationship Id="rId5" Type="http://schemas.openxmlformats.org/officeDocument/2006/relationships/hyperlink" Target="https://docs.google.com/document/d/1-DdY70UfnGJ5rV1MWWAh1zzDW0i_acYb/edit?usp=sharing&amp;ouid=113908941090752513118&amp;rtpof=true&amp;sd=true" TargetMode="External"/><Relationship Id="rId4" Type="http://schemas.openxmlformats.org/officeDocument/2006/relationships/hyperlink" Target="https://docs.google.com/spreadsheets/d/1-luI7YGBv4p37f3iF1bbx1qEutULoxSVzXJJHaNLdPo/edit?usp=sharin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nepbis.org" TargetMode="External"/><Relationship Id="rId7" Type="http://schemas.openxmlformats.org/officeDocument/2006/relationships/hyperlink" Target="https://www.google.com/url?sa=i&amp;url=https%3A%2F%2Fwww.cfchildren.org%2Fblog%2F2017%2F11%2Fcasel-committee-children-sponsor-briefing-improving-outcomes-sel%2F&amp;psig=AOvVaw2PJzefShM_lEkxSucgYHYz&amp;ust=1696539521898000&amp;source=images&amp;cd=vfe&amp;opi=89978449&amp;ved=2ahUKEwj-7dWtpN2BAxUpJ2IAHUw2DhAQr4kDegQIARB_" TargetMode="External"/><Relationship Id="rId2" Type="http://schemas.openxmlformats.org/officeDocument/2006/relationships/notesSlide" Target="../notesSlides/notesSlide3.xml"/><Relationship Id="rId1" Type="http://schemas.openxmlformats.org/officeDocument/2006/relationships/slideLayout" Target="../slideLayouts/slideLayout96.xml"/><Relationship Id="rId6" Type="http://schemas.openxmlformats.org/officeDocument/2006/relationships/image" Target="../media/image4.png"/><Relationship Id="rId5" Type="http://schemas.openxmlformats.org/officeDocument/2006/relationships/hyperlink" Target="pbis.org"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docs.google.com/document/d/1cz2vQkBk5IxbEbQtXtvGpD7jx_U9xkDG/edit?usp=drive_link&amp;ouid=113908941090752513118&amp;rtpof=true&amp;sd=true" TargetMode="External"/><Relationship Id="rId2" Type="http://schemas.openxmlformats.org/officeDocument/2006/relationships/notesSlide" Target="../notesSlides/notesSlide30.xml"/><Relationship Id="rId1" Type="http://schemas.openxmlformats.org/officeDocument/2006/relationships/slideLayout" Target="../slideLayouts/slideLayout86.xml"/><Relationship Id="rId6" Type="http://schemas.openxmlformats.org/officeDocument/2006/relationships/image" Target="../media/image38.png"/><Relationship Id="rId5" Type="http://schemas.openxmlformats.org/officeDocument/2006/relationships/hyperlink" Target="https://sebacademy.edc.org/list-of-pbis-resources" TargetMode="External"/><Relationship Id="rId4" Type="http://schemas.openxmlformats.org/officeDocument/2006/relationships/hyperlink" Target="https://drive.google.com/file/d/1ig423TDREzriUPPTy4u5ajhMmRTL5BYO/view?usp=drive_link"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notesSlide" Target="../notesSlides/notesSlide31.xml"/><Relationship Id="rId1" Type="http://schemas.openxmlformats.org/officeDocument/2006/relationships/slideLayout" Target="../slideLayouts/slideLayout85.xml"/><Relationship Id="rId6" Type="http://schemas.openxmlformats.org/officeDocument/2006/relationships/hyperlink" Target="https://www.pbis.org/resource/multi-tiered-system-of-supports-mtss-in-the-classroom" TargetMode="External"/><Relationship Id="rId5" Type="http://schemas.openxmlformats.org/officeDocument/2006/relationships/image" Target="../media/image38.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73.xml"/><Relationship Id="rId4" Type="http://schemas.openxmlformats.org/officeDocument/2006/relationships/image" Target="../media/image49.sv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86.xml"/><Relationship Id="rId4" Type="http://schemas.openxmlformats.org/officeDocument/2006/relationships/image" Target="../media/image49.svg"/></Relationships>
</file>

<file path=ppt/slides/_rels/slide37.xml.rels><?xml version="1.0" encoding="UTF-8" standalone="yes"?>
<Relationships xmlns="http://schemas.openxmlformats.org/package/2006/relationships"><Relationship Id="rId3" Type="http://schemas.openxmlformats.org/officeDocument/2006/relationships/hyperlink" Target="http://www.pbisapps.org/" TargetMode="External"/><Relationship Id="rId2" Type="http://schemas.openxmlformats.org/officeDocument/2006/relationships/notesSlide" Target="../notesSlides/notesSlide34.xml"/><Relationship Id="rId1" Type="http://schemas.openxmlformats.org/officeDocument/2006/relationships/slideLayout" Target="../slideLayouts/slideLayout69.xml"/><Relationship Id="rId6" Type="http://schemas.openxmlformats.org/officeDocument/2006/relationships/hyperlink" Target="https://www.pbisapps.org/resource/tfi" TargetMode="External"/><Relationship Id="rId5" Type="http://schemas.openxmlformats.org/officeDocument/2006/relationships/image" Target="../media/image50.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edc.co1.qualtrics.com/jfe/form/SV_cBF9GI7gVEBsfSC"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mailto:mwhandler@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commons.wikimedia.org/wiki/File:Hand_Gesture_-_Holding_a_Magnifying_Glass_Vector.svg"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sebacademy.edc.org/upcoming-event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hyperlink" Target="https://sebacademy.edc.org/list-of-pbis-resources"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hyperlink" Target="https://sebacademy.edc.org/needs-assessment-and-planning-proce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B700CC-8AED-E94F-8E79-7F411ABEBA82}"/>
              </a:ext>
            </a:extLst>
          </p:cNvPr>
          <p:cNvSpPr>
            <a:spLocks noGrp="1"/>
          </p:cNvSpPr>
          <p:nvPr>
            <p:ph type="title"/>
          </p:nvPr>
        </p:nvSpPr>
        <p:spPr>
          <a:xfrm>
            <a:off x="914400" y="158008"/>
            <a:ext cx="10363200" cy="1362075"/>
          </a:xfrm>
        </p:spPr>
        <p:txBody>
          <a:bodyPr/>
          <a:lstStyle/>
          <a:p>
            <a:pPr algn="ctr"/>
            <a:r>
              <a:rPr lang="en-US" dirty="0">
                <a:ea typeface="ＭＳ Ｐゴシック"/>
              </a:rPr>
              <a:t>Welcome </a:t>
            </a:r>
            <a:r>
              <a:rPr lang="en-US" dirty="0" err="1">
                <a:ea typeface="ＭＳ Ｐゴシック"/>
              </a:rPr>
              <a:t>tO</a:t>
            </a:r>
            <a:r>
              <a:rPr lang="en-US" dirty="0">
                <a:ea typeface="ＭＳ Ｐゴシック"/>
              </a:rPr>
              <a:t> THE</a:t>
            </a:r>
            <a:br>
              <a:rPr lang="en-US" dirty="0">
                <a:ea typeface="ＭＳ Ｐゴシック"/>
              </a:rPr>
            </a:br>
            <a:r>
              <a:rPr lang="en-US" dirty="0">
                <a:ea typeface="ＭＳ Ｐゴシック"/>
              </a:rPr>
              <a:t>Tier 2</a:t>
            </a:r>
            <a:r>
              <a:rPr lang="en-US" dirty="0">
                <a:ea typeface="ＭＳ Ｐゴシック"/>
                <a:cs typeface="ＭＳ Ｐゴシック" pitchFamily="-108" charset="-128"/>
              </a:rPr>
              <a:t> COACHES’ </a:t>
            </a:r>
            <a:r>
              <a:rPr lang="en-US" dirty="0" err="1">
                <a:ea typeface="ＭＳ Ｐゴシック"/>
                <a:cs typeface="ＭＳ Ｐゴシック" pitchFamily="-108" charset="-128"/>
              </a:rPr>
              <a:t>MEETing</a:t>
            </a:r>
            <a:r>
              <a:rPr lang="en-US" dirty="0">
                <a:ea typeface="ＭＳ Ｐゴシック"/>
                <a:cs typeface="ＭＳ Ｐゴシック" pitchFamily="-108" charset="-128"/>
              </a:rPr>
              <a:t>!</a:t>
            </a:r>
            <a:endParaRPr lang="en-US" dirty="0"/>
          </a:p>
        </p:txBody>
      </p:sp>
      <p:sp>
        <p:nvSpPr>
          <p:cNvPr id="5" name="Text Placeholder 4">
            <a:extLst>
              <a:ext uri="{FF2B5EF4-FFF2-40B4-BE49-F238E27FC236}">
                <a16:creationId xmlns:a16="http://schemas.microsoft.com/office/drawing/2014/main" id="{6339216D-2495-7C49-B1DF-6F6D0A98C11B}"/>
              </a:ext>
            </a:extLst>
          </p:cNvPr>
          <p:cNvSpPr>
            <a:spLocks noGrp="1"/>
          </p:cNvSpPr>
          <p:nvPr>
            <p:ph type="body" idx="1"/>
          </p:nvPr>
        </p:nvSpPr>
        <p:spPr>
          <a:xfrm>
            <a:off x="243629" y="1458742"/>
            <a:ext cx="4380603" cy="4614108"/>
          </a:xfrm>
        </p:spPr>
        <p:txBody>
          <a:bodyPr/>
          <a:lstStyle/>
          <a:p>
            <a:r>
              <a:rPr lang="en-US" sz="2800" b="1" dirty="0">
                <a:solidFill>
                  <a:schemeClr val="bg1"/>
                </a:solidFill>
              </a:rPr>
              <a:t>GETTING STARTED:</a:t>
            </a:r>
          </a:p>
          <a:p>
            <a:endParaRPr lang="en-US" sz="2400" dirty="0">
              <a:solidFill>
                <a:schemeClr val="accent4">
                  <a:lumMod val="60000"/>
                  <a:lumOff val="40000"/>
                </a:schemeClr>
              </a:solidFill>
            </a:endParaRPr>
          </a:p>
          <a:p>
            <a:pPr marL="380990" indent="-380990">
              <a:spcAft>
                <a:spcPts val="1200"/>
              </a:spcAft>
              <a:buClr>
                <a:srgbClr val="047E95"/>
              </a:buClr>
              <a:buFont typeface="Wingdings" panose="05000000000000000000" pitchFamily="2" charset="2"/>
              <a:buChar char="ü"/>
            </a:pPr>
            <a:r>
              <a:rPr lang="en-US" sz="2400" dirty="0">
                <a:solidFill>
                  <a:schemeClr val="accent4">
                    <a:lumMod val="60000"/>
                    <a:lumOff val="40000"/>
                  </a:schemeClr>
                </a:solidFill>
                <a:hlinkClick r:id="rId3">
                  <a:extLst>
                    <a:ext uri="{A12FA001-AC4F-418D-AE19-62706E023703}">
                      <ahyp:hlinkClr xmlns:ahyp="http://schemas.microsoft.com/office/drawing/2018/hyperlinkcolor" val="tx"/>
                    </a:ext>
                  </a:extLst>
                </a:hlinkClick>
              </a:rPr>
              <a:t>Update your display name in Zoom</a:t>
            </a:r>
            <a:r>
              <a:rPr lang="en-US" sz="2400" dirty="0">
                <a:solidFill>
                  <a:schemeClr val="accent4">
                    <a:lumMod val="60000"/>
                    <a:lumOff val="40000"/>
                  </a:schemeClr>
                </a:solidFill>
              </a:rPr>
              <a:t> </a:t>
            </a:r>
            <a:r>
              <a:rPr lang="en-US" sz="2400" dirty="0"/>
              <a:t>to read: [Your School], [Your Name] (e.g., Eastside HS, Joe Clark)</a:t>
            </a:r>
          </a:p>
          <a:p>
            <a:pPr marL="380990" indent="-380990">
              <a:spcAft>
                <a:spcPts val="1200"/>
              </a:spcAft>
              <a:buClr>
                <a:srgbClr val="047E95"/>
              </a:buClr>
              <a:buFont typeface="Wingdings" panose="05000000000000000000" pitchFamily="2" charset="2"/>
              <a:buChar char="ü"/>
            </a:pPr>
            <a:r>
              <a:rPr lang="en-US" sz="2400" dirty="0">
                <a:solidFill>
                  <a:schemeClr val="accent4">
                    <a:lumMod val="60000"/>
                    <a:lumOff val="40000"/>
                  </a:schemeClr>
                </a:solidFill>
              </a:rPr>
              <a:t>Complete the </a:t>
            </a:r>
            <a:r>
              <a:rPr lang="en-US" sz="1400" b="1" i="0" u="none" strike="noStrike" dirty="0">
                <a:solidFill>
                  <a:srgbClr val="212529"/>
                </a:solidFill>
                <a:effectLst/>
                <a:latin typeface="Open Sans" panose="020B0606030504020204" pitchFamily="34" charset="0"/>
                <a:hlinkClick r:id="rId4"/>
              </a:rPr>
              <a:t>Attendance Survey</a:t>
            </a:r>
            <a:r>
              <a:rPr lang="en-US" sz="2400" dirty="0"/>
              <a:t> </a:t>
            </a:r>
          </a:p>
          <a:p>
            <a:pPr marL="380990" indent="-380990">
              <a:spcAft>
                <a:spcPts val="1200"/>
              </a:spcAft>
              <a:buClr>
                <a:srgbClr val="047E95"/>
              </a:buClr>
              <a:buFont typeface="Wingdings" panose="05000000000000000000" pitchFamily="2" charset="2"/>
              <a:buChar char="ü"/>
            </a:pPr>
            <a:endParaRPr lang="en-US" sz="2400" dirty="0"/>
          </a:p>
        </p:txBody>
      </p:sp>
      <p:sp>
        <p:nvSpPr>
          <p:cNvPr id="9" name="Left Arrow 8">
            <a:extLst>
              <a:ext uri="{FF2B5EF4-FFF2-40B4-BE49-F238E27FC236}">
                <a16:creationId xmlns:a16="http://schemas.microsoft.com/office/drawing/2014/main" id="{2CAEAB1B-5A49-A34E-8B93-DBEC5B63FD77}"/>
              </a:ext>
            </a:extLst>
          </p:cNvPr>
          <p:cNvSpPr/>
          <p:nvPr/>
        </p:nvSpPr>
        <p:spPr>
          <a:xfrm rot="19578596">
            <a:off x="9273012" y="2211829"/>
            <a:ext cx="1152134" cy="332756"/>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buClr>
                <a:srgbClr val="000000"/>
              </a:buClr>
            </a:pPr>
            <a:endParaRPr lang="en-US" sz="2400" kern="0">
              <a:solidFill>
                <a:srgbClr val="FFFFFF"/>
              </a:solidFill>
              <a:latin typeface="Franklin Gothic Book"/>
              <a:sym typeface="Arial"/>
            </a:endParaRPr>
          </a:p>
        </p:txBody>
      </p:sp>
      <p:sp>
        <p:nvSpPr>
          <p:cNvPr id="10" name="Left Arrow 9">
            <a:extLst>
              <a:ext uri="{FF2B5EF4-FFF2-40B4-BE49-F238E27FC236}">
                <a16:creationId xmlns:a16="http://schemas.microsoft.com/office/drawing/2014/main" id="{51F4CA59-2426-7244-B927-3E1E94907571}"/>
              </a:ext>
            </a:extLst>
          </p:cNvPr>
          <p:cNvSpPr/>
          <p:nvPr/>
        </p:nvSpPr>
        <p:spPr>
          <a:xfrm rot="19578596">
            <a:off x="10781558" y="4200178"/>
            <a:ext cx="792697" cy="433657"/>
          </a:xfrm>
          <a:prstGeom prst="left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1219170" fontAlgn="base">
              <a:spcBef>
                <a:spcPct val="0"/>
              </a:spcBef>
              <a:spcAft>
                <a:spcPct val="0"/>
              </a:spcAft>
              <a:buClr>
                <a:srgbClr val="000000"/>
              </a:buClr>
            </a:pPr>
            <a:endParaRPr lang="en-US" sz="2400" kern="0">
              <a:solidFill>
                <a:srgbClr val="FFFFFF"/>
              </a:solidFill>
              <a:latin typeface="Franklin Gothic Book"/>
              <a:sym typeface="Arial"/>
            </a:endParaRPr>
          </a:p>
        </p:txBody>
      </p:sp>
      <p:grpSp>
        <p:nvGrpSpPr>
          <p:cNvPr id="3" name="Group 2">
            <a:extLst>
              <a:ext uri="{FF2B5EF4-FFF2-40B4-BE49-F238E27FC236}">
                <a16:creationId xmlns:a16="http://schemas.microsoft.com/office/drawing/2014/main" id="{C6C1DE00-29F9-E66F-C976-7BB7114B06C7}"/>
              </a:ext>
            </a:extLst>
          </p:cNvPr>
          <p:cNvGrpSpPr/>
          <p:nvPr/>
        </p:nvGrpSpPr>
        <p:grpSpPr>
          <a:xfrm>
            <a:off x="8793956" y="3708770"/>
            <a:ext cx="2947690" cy="2767021"/>
            <a:chOff x="170553" y="1106274"/>
            <a:chExt cx="4314664" cy="3819206"/>
          </a:xfrm>
        </p:grpSpPr>
        <p:grpSp>
          <p:nvGrpSpPr>
            <p:cNvPr id="6" name="Group 5">
              <a:extLst>
                <a:ext uri="{FF2B5EF4-FFF2-40B4-BE49-F238E27FC236}">
                  <a16:creationId xmlns:a16="http://schemas.microsoft.com/office/drawing/2014/main" id="{7DB21A64-07E1-9C17-B448-8A3259209D0C}"/>
                </a:ext>
              </a:extLst>
            </p:cNvPr>
            <p:cNvGrpSpPr/>
            <p:nvPr/>
          </p:nvGrpSpPr>
          <p:grpSpPr>
            <a:xfrm>
              <a:off x="170553" y="1106274"/>
              <a:ext cx="4314664" cy="3819206"/>
              <a:chOff x="2188680" y="865418"/>
              <a:chExt cx="4527569" cy="4218053"/>
            </a:xfrm>
          </p:grpSpPr>
          <p:sp>
            <p:nvSpPr>
              <p:cNvPr id="13" name="AutoShape 7">
                <a:extLst>
                  <a:ext uri="{FF2B5EF4-FFF2-40B4-BE49-F238E27FC236}">
                    <a16:creationId xmlns:a16="http://schemas.microsoft.com/office/drawing/2014/main" id="{EE257D89-CA10-66F5-95C5-33464CA06C9C}"/>
                  </a:ext>
                </a:extLst>
              </p:cNvPr>
              <p:cNvSpPr>
                <a:spLocks noChangeAspect="1" noChangeArrowheads="1"/>
              </p:cNvSpPr>
              <p:nvPr/>
            </p:nvSpPr>
            <p:spPr bwMode="auto">
              <a:xfrm>
                <a:off x="2295144" y="1076679"/>
                <a:ext cx="4246492" cy="3882463"/>
              </a:xfrm>
              <a:prstGeom prst="triangle">
                <a:avLst>
                  <a:gd name="adj" fmla="val 49277"/>
                </a:avLst>
              </a:prstGeom>
              <a:solidFill>
                <a:srgbClr val="008000"/>
              </a:solidFill>
              <a:ln w="139700">
                <a:solidFill>
                  <a:srgbClr val="097233"/>
                </a:solidFill>
                <a:miter lim="800000"/>
                <a:headEnd/>
                <a:tailEnd/>
              </a:ln>
            </p:spPr>
            <p:txBody>
              <a:bodyPr wrap="none" anchor="ctr">
                <a:prstTxWarp prst="textNoShape">
                  <a:avLst/>
                </a:prstTxWarp>
              </a:bodyPr>
              <a:lstStyle/>
              <a:p>
                <a:pPr defTabSz="914377">
                  <a:defRPr/>
                </a:pPr>
                <a:endParaRPr lang="en-US">
                  <a:solidFill>
                    <a:srgbClr val="000000"/>
                  </a:solidFill>
                  <a:latin typeface="Calibri" panose="020F0502020204030204" pitchFamily="34" charset="0"/>
                  <a:cs typeface="Calibri" panose="020F0502020204030204" pitchFamily="34" charset="0"/>
                  <a:sym typeface="Arial"/>
                </a:endParaRPr>
              </a:p>
            </p:txBody>
          </p:sp>
          <p:sp>
            <p:nvSpPr>
              <p:cNvPr id="14" name="AutoShape 7">
                <a:extLst>
                  <a:ext uri="{FF2B5EF4-FFF2-40B4-BE49-F238E27FC236}">
                    <a16:creationId xmlns:a16="http://schemas.microsoft.com/office/drawing/2014/main" id="{73A2FF10-5A28-F61B-B284-317E5DC79232}"/>
                  </a:ext>
                </a:extLst>
              </p:cNvPr>
              <p:cNvSpPr>
                <a:spLocks noChangeAspect="1" noChangeArrowheads="1"/>
              </p:cNvSpPr>
              <p:nvPr/>
            </p:nvSpPr>
            <p:spPr bwMode="auto">
              <a:xfrm>
                <a:off x="3477125" y="1147375"/>
                <a:ext cx="1867228" cy="1707161"/>
              </a:xfrm>
              <a:prstGeom prst="triangle">
                <a:avLst>
                  <a:gd name="adj" fmla="val 49277"/>
                </a:avLst>
              </a:prstGeom>
              <a:solidFill>
                <a:srgbClr val="FFF278"/>
              </a:solidFill>
              <a:ln w="139700">
                <a:noFill/>
                <a:miter lim="800000"/>
                <a:headEnd/>
                <a:tailEnd/>
              </a:ln>
            </p:spPr>
            <p:txBody>
              <a:bodyPr wrap="none" anchor="ctr">
                <a:prstTxWarp prst="textNoShape">
                  <a:avLst/>
                </a:prstTxWarp>
              </a:bodyPr>
              <a:lstStyle/>
              <a:p>
                <a:pPr defTabSz="914377">
                  <a:defRPr/>
                </a:pPr>
                <a:endParaRPr lang="en-US">
                  <a:solidFill>
                    <a:srgbClr val="000000"/>
                  </a:solidFill>
                  <a:latin typeface="Calibri" panose="020F0502020204030204" pitchFamily="34" charset="0"/>
                  <a:cs typeface="Calibri" panose="020F0502020204030204" pitchFamily="34" charset="0"/>
                  <a:sym typeface="Arial"/>
                </a:endParaRPr>
              </a:p>
            </p:txBody>
          </p:sp>
          <p:sp>
            <p:nvSpPr>
              <p:cNvPr id="15" name="AutoShape 7">
                <a:extLst>
                  <a:ext uri="{FF2B5EF4-FFF2-40B4-BE49-F238E27FC236}">
                    <a16:creationId xmlns:a16="http://schemas.microsoft.com/office/drawing/2014/main" id="{EEDD8767-EFCF-FC0E-4DD3-74C2E3317F43}"/>
                  </a:ext>
                </a:extLst>
              </p:cNvPr>
              <p:cNvSpPr>
                <a:spLocks noChangeAspect="1" noChangeArrowheads="1"/>
              </p:cNvSpPr>
              <p:nvPr/>
            </p:nvSpPr>
            <p:spPr bwMode="auto">
              <a:xfrm>
                <a:off x="4004735" y="1113490"/>
                <a:ext cx="812006" cy="742397"/>
              </a:xfrm>
              <a:prstGeom prst="triangle">
                <a:avLst>
                  <a:gd name="adj" fmla="val 49277"/>
                </a:avLst>
              </a:prstGeom>
              <a:solidFill>
                <a:srgbClr val="FF0000"/>
              </a:solidFill>
              <a:ln w="139700">
                <a:noFill/>
                <a:miter lim="800000"/>
                <a:headEnd/>
                <a:tailEnd/>
              </a:ln>
            </p:spPr>
            <p:txBody>
              <a:bodyPr wrap="none" anchor="ctr">
                <a:prstTxWarp prst="textNoShape">
                  <a:avLst/>
                </a:prstTxWarp>
              </a:bodyPr>
              <a:lstStyle/>
              <a:p>
                <a:pPr defTabSz="914377">
                  <a:defRPr/>
                </a:pPr>
                <a:endParaRPr lang="en-US">
                  <a:solidFill>
                    <a:srgbClr val="000000"/>
                  </a:solidFill>
                  <a:latin typeface="Calibri" panose="020F0502020204030204" pitchFamily="34" charset="0"/>
                  <a:cs typeface="Calibri" panose="020F0502020204030204" pitchFamily="34" charset="0"/>
                  <a:sym typeface="Arial"/>
                </a:endParaRPr>
              </a:p>
            </p:txBody>
          </p:sp>
          <p:sp>
            <p:nvSpPr>
              <p:cNvPr id="16" name="AutoShape 7">
                <a:extLst>
                  <a:ext uri="{FF2B5EF4-FFF2-40B4-BE49-F238E27FC236}">
                    <a16:creationId xmlns:a16="http://schemas.microsoft.com/office/drawing/2014/main" id="{A0A168B7-5E4A-BD7E-DD0A-B88E05BB31F2}"/>
                  </a:ext>
                </a:extLst>
              </p:cNvPr>
              <p:cNvSpPr>
                <a:spLocks noChangeAspect="1" noChangeArrowheads="1"/>
              </p:cNvSpPr>
              <p:nvPr/>
            </p:nvSpPr>
            <p:spPr bwMode="auto">
              <a:xfrm>
                <a:off x="2188680" y="865418"/>
                <a:ext cx="4527569" cy="4218053"/>
              </a:xfrm>
              <a:prstGeom prst="triangle">
                <a:avLst>
                  <a:gd name="adj" fmla="val 49277"/>
                </a:avLst>
              </a:prstGeom>
              <a:noFill/>
              <a:ln w="111125">
                <a:solidFill>
                  <a:srgbClr val="92D050"/>
                </a:solidFill>
                <a:miter lim="800000"/>
                <a:headEnd/>
                <a:tailEnd/>
              </a:ln>
              <a:effectLst>
                <a:glow rad="190500">
                  <a:srgbClr val="92D050">
                    <a:alpha val="88000"/>
                  </a:srgbClr>
                </a:glow>
              </a:effectLst>
            </p:spPr>
            <p:txBody>
              <a:bodyPr wrap="none" anchor="ctr">
                <a:prstTxWarp prst="textNoShape">
                  <a:avLst/>
                </a:prstTxWarp>
              </a:bodyPr>
              <a:lstStyle/>
              <a:p>
                <a:pPr defTabSz="914377">
                  <a:defRPr/>
                </a:pPr>
                <a:endParaRPr lang="en-US">
                  <a:solidFill>
                    <a:srgbClr val="000000"/>
                  </a:solidFill>
                  <a:latin typeface="Calibri" panose="020F0502020204030204" pitchFamily="34" charset="0"/>
                  <a:cs typeface="Calibri" panose="020F0502020204030204" pitchFamily="34" charset="0"/>
                  <a:sym typeface="Arial"/>
                </a:endParaRPr>
              </a:p>
            </p:txBody>
          </p:sp>
        </p:grpSp>
        <p:sp>
          <p:nvSpPr>
            <p:cNvPr id="11" name="Text Box 14">
              <a:extLst>
                <a:ext uri="{FF2B5EF4-FFF2-40B4-BE49-F238E27FC236}">
                  <a16:creationId xmlns:a16="http://schemas.microsoft.com/office/drawing/2014/main" id="{63A25198-F464-D774-3161-C1A943B83A21}"/>
                </a:ext>
              </a:extLst>
            </p:cNvPr>
            <p:cNvSpPr txBox="1">
              <a:spLocks noChangeArrowheads="1"/>
            </p:cNvSpPr>
            <p:nvPr/>
          </p:nvSpPr>
          <p:spPr bwMode="auto">
            <a:xfrm>
              <a:off x="1623618" y="2262213"/>
              <a:ext cx="1507040" cy="637217"/>
            </a:xfrm>
            <a:prstGeom prst="rect">
              <a:avLst/>
            </a:prstGeom>
            <a:noFill/>
            <a:ln w="9525">
              <a:noFill/>
              <a:miter lim="800000"/>
              <a:headEnd/>
              <a:tailEnd/>
            </a:ln>
          </p:spPr>
          <p:txBody>
            <a:bodyPr wrap="square">
              <a:prstTxWarp prst="textNoShape">
                <a:avLst/>
              </a:prstTxWarp>
              <a:spAutoFit/>
            </a:bodyPr>
            <a:lstStyle/>
            <a:p>
              <a:pPr algn="ctr" defTabSz="914377" eaLnBrk="0" hangingPunct="0">
                <a:defRPr/>
              </a:pPr>
              <a:r>
                <a:rPr lang="en-US" sz="2400" dirty="0">
                  <a:solidFill>
                    <a:srgbClr val="000000"/>
                  </a:solidFill>
                  <a:latin typeface="Calibri" panose="020F0502020204030204" pitchFamily="34" charset="0"/>
                  <a:cs typeface="Calibri" panose="020F0502020204030204" pitchFamily="34" charset="0"/>
                  <a:sym typeface="Arial"/>
                </a:rPr>
                <a:t>~15% </a:t>
              </a:r>
            </a:p>
          </p:txBody>
        </p:sp>
      </p:grpSp>
      <p:sp>
        <p:nvSpPr>
          <p:cNvPr id="19" name="Text Placeholder 4">
            <a:extLst>
              <a:ext uri="{FF2B5EF4-FFF2-40B4-BE49-F238E27FC236}">
                <a16:creationId xmlns:a16="http://schemas.microsoft.com/office/drawing/2014/main" id="{87C42081-12E6-2DD2-A673-115D803878DE}"/>
              </a:ext>
            </a:extLst>
          </p:cNvPr>
          <p:cNvSpPr txBox="1">
            <a:spLocks/>
          </p:cNvSpPr>
          <p:nvPr/>
        </p:nvSpPr>
        <p:spPr>
          <a:xfrm>
            <a:off x="4804703" y="2024518"/>
            <a:ext cx="4716658" cy="436971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lt1"/>
              </a:buClr>
              <a:buSzPts val="1400"/>
              <a:buFont typeface="Hind Vadodara"/>
              <a:buNone/>
              <a:defRPr sz="2000" b="0" i="0" u="none" strike="noStrike" cap="none">
                <a:solidFill>
                  <a:schemeClr val="lt1"/>
                </a:solidFill>
                <a:latin typeface="Hind Vadodara"/>
                <a:ea typeface="Hind Vadodara"/>
                <a:cs typeface="Hind Vadodara"/>
                <a:sym typeface="Hind Vadodara"/>
              </a:defRPr>
            </a:lvl1pPr>
            <a:lvl2pPr marL="457189" marR="0" lvl="1" indent="0" algn="l" rtl="0">
              <a:lnSpc>
                <a:spcPct val="100000"/>
              </a:lnSpc>
              <a:spcBef>
                <a:spcPts val="1600"/>
              </a:spcBef>
              <a:spcAft>
                <a:spcPts val="0"/>
              </a:spcAft>
              <a:buClr>
                <a:schemeClr val="lt1"/>
              </a:buClr>
              <a:buSzPts val="1400"/>
              <a:buFont typeface="Hind Vadodara"/>
              <a:buNone/>
              <a:defRPr sz="1800" b="0" i="0" u="none" strike="noStrike" cap="none">
                <a:solidFill>
                  <a:schemeClr val="lt1"/>
                </a:solidFill>
                <a:latin typeface="Hind Vadodara"/>
                <a:ea typeface="Hind Vadodara"/>
                <a:cs typeface="Hind Vadodara"/>
                <a:sym typeface="Hind Vadodara"/>
              </a:defRPr>
            </a:lvl2pPr>
            <a:lvl3pPr marL="914377" marR="0" lvl="2" indent="0" algn="l" rtl="0">
              <a:lnSpc>
                <a:spcPct val="100000"/>
              </a:lnSpc>
              <a:spcBef>
                <a:spcPts val="1600"/>
              </a:spcBef>
              <a:spcAft>
                <a:spcPts val="0"/>
              </a:spcAft>
              <a:buClr>
                <a:schemeClr val="lt1"/>
              </a:buClr>
              <a:buSzPts val="1400"/>
              <a:buFont typeface="Hind Vadodara"/>
              <a:buNone/>
              <a:defRPr sz="1600" b="0" i="0" u="none" strike="noStrike" cap="none">
                <a:solidFill>
                  <a:schemeClr val="lt1"/>
                </a:solidFill>
                <a:latin typeface="Hind Vadodara"/>
                <a:ea typeface="Hind Vadodara"/>
                <a:cs typeface="Hind Vadodara"/>
                <a:sym typeface="Hind Vadodara"/>
              </a:defRPr>
            </a:lvl3pPr>
            <a:lvl4pPr marL="1371566" marR="0" lvl="3"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4pPr>
            <a:lvl5pPr marL="1828754" marR="0" lvl="4"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5pPr>
            <a:lvl6pPr marL="2285943" marR="0" lvl="5"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6pPr>
            <a:lvl7pPr marL="2743131" marR="0" lvl="6"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7pPr>
            <a:lvl8pPr marL="3200320" marR="0" lvl="7" indent="0" algn="l" rtl="0">
              <a:lnSpc>
                <a:spcPct val="100000"/>
              </a:lnSpc>
              <a:spcBef>
                <a:spcPts val="1600"/>
              </a:spcBef>
              <a:spcAft>
                <a:spcPts val="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8pPr>
            <a:lvl9pPr marL="3657509" marR="0" lvl="8" indent="0" algn="l" rtl="0">
              <a:lnSpc>
                <a:spcPct val="100000"/>
              </a:lnSpc>
              <a:spcBef>
                <a:spcPts val="1600"/>
              </a:spcBef>
              <a:spcAft>
                <a:spcPts val="1600"/>
              </a:spcAft>
              <a:buClr>
                <a:schemeClr val="lt1"/>
              </a:buClr>
              <a:buSzPts val="1400"/>
              <a:buFont typeface="Hind Vadodara"/>
              <a:buNone/>
              <a:defRPr sz="1400" b="0" i="0" u="none" strike="noStrike" cap="none">
                <a:solidFill>
                  <a:schemeClr val="lt1"/>
                </a:solidFill>
                <a:latin typeface="Hind Vadodara"/>
                <a:ea typeface="Hind Vadodara"/>
                <a:cs typeface="Hind Vadodara"/>
                <a:sym typeface="Hind Vadodara"/>
              </a:defRPr>
            </a:lvl9pPr>
          </a:lstStyle>
          <a:p>
            <a:r>
              <a:rPr lang="en-US" sz="2400" kern="0" dirty="0"/>
              <a:t> </a:t>
            </a:r>
            <a:endParaRPr lang="en-US" sz="2400" kern="0" dirty="0">
              <a:solidFill>
                <a:schemeClr val="accent4">
                  <a:lumMod val="60000"/>
                  <a:lumOff val="40000"/>
                </a:schemeClr>
              </a:solidFill>
            </a:endParaRPr>
          </a:p>
          <a:p>
            <a:pPr marL="380990" indent="-380990">
              <a:spcAft>
                <a:spcPts val="1200"/>
              </a:spcAft>
              <a:buClr>
                <a:srgbClr val="047E95"/>
              </a:buClr>
              <a:buFont typeface="Wingdings" panose="05000000000000000000" pitchFamily="2" charset="2"/>
              <a:buChar char="ü"/>
            </a:pPr>
            <a:r>
              <a:rPr lang="en-US" sz="2400" kern="0" dirty="0">
                <a:solidFill>
                  <a:schemeClr val="accent4">
                    <a:lumMod val="60000"/>
                    <a:lumOff val="40000"/>
                  </a:schemeClr>
                </a:solidFill>
              </a:rPr>
              <a:t>Bookmark link to find training resources at : </a:t>
            </a:r>
            <a:r>
              <a:rPr lang="en-US" sz="2400" b="1" kern="0" dirty="0">
                <a:solidFill>
                  <a:srgbClr val="FFFF00"/>
                </a:solidFill>
                <a:hlinkClick r:id="rId5">
                  <a:extLst>
                    <a:ext uri="{A12FA001-AC4F-418D-AE19-62706E023703}">
                      <ahyp:hlinkClr xmlns:ahyp="http://schemas.microsoft.com/office/drawing/2018/hyperlinkcolor" val="tx"/>
                    </a:ext>
                  </a:extLst>
                </a:hlinkClick>
              </a:rPr>
              <a:t>SEB PBIS Tier 2 Academy</a:t>
            </a:r>
            <a:r>
              <a:rPr lang="en-US" sz="2400" kern="0" dirty="0">
                <a:solidFill>
                  <a:srgbClr val="FFFFFF"/>
                </a:solidFill>
                <a:hlinkClick r:id="rId5">
                  <a:extLst>
                    <a:ext uri="{A12FA001-AC4F-418D-AE19-62706E023703}">
                      <ahyp:hlinkClr xmlns:ahyp="http://schemas.microsoft.com/office/drawing/2018/hyperlinkcolor" val="tx"/>
                    </a:ext>
                  </a:extLst>
                </a:hlinkClick>
              </a:rPr>
              <a:t> </a:t>
            </a:r>
            <a:endParaRPr lang="en-US" sz="2400" kern="0" dirty="0"/>
          </a:p>
          <a:p>
            <a:pPr marL="380990" indent="-380990">
              <a:spcAft>
                <a:spcPts val="1200"/>
              </a:spcAft>
              <a:buClr>
                <a:srgbClr val="047E95"/>
              </a:buClr>
              <a:buFont typeface="Wingdings" panose="05000000000000000000" pitchFamily="2" charset="2"/>
              <a:buChar char="ü"/>
            </a:pPr>
            <a:r>
              <a:rPr lang="en-US" sz="2400" i="1" dirty="0">
                <a:solidFill>
                  <a:srgbClr val="FFFF00"/>
                </a:solidFill>
                <a:hlinkClick r:id="rId6">
                  <a:extLst>
                    <a:ext uri="{A12FA001-AC4F-418D-AE19-62706E023703}">
                      <ahyp:hlinkClr xmlns:ahyp="http://schemas.microsoft.com/office/drawing/2018/hyperlinkcolor" val="tx"/>
                    </a:ext>
                  </a:extLst>
                </a:hlinkClick>
              </a:rPr>
              <a:t>Google drive </a:t>
            </a:r>
            <a:endParaRPr lang="en-US" sz="2400" i="1" dirty="0">
              <a:solidFill>
                <a:srgbClr val="FFFF00"/>
              </a:solidFill>
            </a:endParaRPr>
          </a:p>
          <a:p>
            <a:pPr marL="380990" indent="-380990">
              <a:spcAft>
                <a:spcPts val="1200"/>
              </a:spcAft>
              <a:buClr>
                <a:srgbClr val="047E95"/>
              </a:buClr>
              <a:buFont typeface="Wingdings" panose="05000000000000000000" pitchFamily="2" charset="2"/>
              <a:buChar char="ü"/>
            </a:pPr>
            <a:endParaRPr lang="en-US" sz="2400" i="1" dirty="0">
              <a:solidFill>
                <a:srgbClr val="FFFF00"/>
              </a:solidFill>
            </a:endParaRPr>
          </a:p>
          <a:p>
            <a:pPr marL="380990" indent="-380990">
              <a:spcAft>
                <a:spcPts val="1200"/>
              </a:spcAft>
              <a:buClr>
                <a:srgbClr val="047E95"/>
              </a:buClr>
              <a:buFont typeface="Wingdings" panose="05000000000000000000" pitchFamily="2" charset="2"/>
              <a:buChar char="ü"/>
            </a:pPr>
            <a:r>
              <a:rPr lang="en-US" sz="2400" i="1" dirty="0">
                <a:solidFill>
                  <a:srgbClr val="FFFF00"/>
                </a:solidFill>
              </a:rPr>
              <a:t>In the chat, please share with me links to  your 2023-2024 TIER 2 TEAM FOLDER (if new)</a:t>
            </a:r>
          </a:p>
          <a:p>
            <a:pPr marL="380990" indent="-380990">
              <a:spcAft>
                <a:spcPts val="1200"/>
              </a:spcAft>
              <a:buClr>
                <a:srgbClr val="047E95"/>
              </a:buClr>
              <a:buFont typeface="Wingdings" panose="05000000000000000000" pitchFamily="2" charset="2"/>
              <a:buChar char="ü"/>
            </a:pPr>
            <a:endParaRPr lang="en-US" sz="2400" kern="0" dirty="0"/>
          </a:p>
        </p:txBody>
      </p:sp>
    </p:spTree>
    <p:extLst>
      <p:ext uri="{BB962C8B-B14F-4D97-AF65-F5344CB8AC3E}">
        <p14:creationId xmlns:p14="http://schemas.microsoft.com/office/powerpoint/2010/main" val="2745029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a:t> HELPFUL RESOURCES</a:t>
            </a:r>
            <a:endParaRPr/>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3912477" y="1718940"/>
            <a:ext cx="7394813" cy="430844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4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482600" marR="0" lvl="0" indent="-342900" algn="l" defTabSz="914400" rtl="0" eaLnBrk="1" fontAlgn="auto" latinLnBrk="0" hangingPunct="1">
              <a:lnSpc>
                <a:spcPct val="100000"/>
              </a:lnSpc>
              <a:spcBef>
                <a:spcPts val="0"/>
              </a:spcBef>
              <a:spcAft>
                <a:spcPts val="1200"/>
              </a:spcAft>
              <a:buClr>
                <a:srgbClr val="FFFFFF"/>
              </a:buClr>
              <a:buSzPts val="1200"/>
              <a:buFont typeface="Arial" panose="020B0604020202020204" pitchFamily="34" charset="0"/>
              <a:buChar char="•"/>
              <a:tabLst/>
              <a:defRPr/>
            </a:pPr>
            <a:r>
              <a:rPr kumimoji="0" lang="en-US" sz="2400" b="0" i="0" u="sng" strike="noStrike" kern="1200" cap="none" spc="0" normalizeH="0" baseline="0" noProof="0" dirty="0">
                <a:ln>
                  <a:noFill/>
                </a:ln>
                <a:solidFill>
                  <a:srgbClr val="FFFFFF"/>
                </a:solidFill>
                <a:effectLst/>
                <a:uLnTx/>
                <a:uFillTx/>
                <a:latin typeface="Hind Vadodara"/>
                <a:cs typeface="Hind Vadodara"/>
                <a:sym typeface="Hind Vadodara"/>
                <a:hlinkClick r:id="rId3"/>
              </a:rPr>
              <a:t>Expert Instruction Podcast: The Who Why How of Tier 2 Decision Making</a:t>
            </a:r>
            <a:endParaRPr kumimoji="0" lang="en-US" sz="2400" b="0" i="0" u="sng" strike="noStrike" kern="1200" cap="none" spc="0" normalizeH="0" baseline="0" noProof="0" dirty="0">
              <a:ln>
                <a:noFill/>
              </a:ln>
              <a:solidFill>
                <a:srgbClr val="FFFFFF"/>
              </a:solidFill>
              <a:effectLst/>
              <a:uLnTx/>
              <a:uFillTx/>
              <a:latin typeface="Hind Vadodara"/>
              <a:cs typeface="Hind Vadodara"/>
              <a:sym typeface="Hind Vadodara"/>
            </a:endParaRPr>
          </a:p>
          <a:p>
            <a:pPr marL="482600" marR="0" lvl="0" indent="-342900" algn="l" defTabSz="914400" rtl="0" eaLnBrk="1" fontAlgn="auto" latinLnBrk="0" hangingPunct="1">
              <a:lnSpc>
                <a:spcPct val="100000"/>
              </a:lnSpc>
              <a:spcBef>
                <a:spcPts val="0"/>
              </a:spcBef>
              <a:spcAft>
                <a:spcPts val="1200"/>
              </a:spcAft>
              <a:buClr>
                <a:srgbClr val="FFFFFF"/>
              </a:buClr>
              <a:buSzPts val="1200"/>
              <a:buFont typeface="Arial" panose="020B0604020202020204" pitchFamily="34" charset="0"/>
              <a:buChar char="•"/>
              <a:tabLst/>
              <a:defRPr/>
            </a:pPr>
            <a:r>
              <a:rPr lang="en-US" sz="2400" b="1" dirty="0">
                <a:hlinkClick r:id="rId4"/>
              </a:rPr>
              <a:t>Measuring Fidelity of Tier 2 Systems and Practices</a:t>
            </a:r>
            <a:endParaRPr kumimoji="0" lang="en-US" sz="24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82600" marR="0" lvl="0" indent="-342900" algn="l" defTabSz="914400" rtl="0" eaLnBrk="1" fontAlgn="auto" latinLnBrk="0" hangingPunct="1">
              <a:lnSpc>
                <a:spcPct val="100000"/>
              </a:lnSpc>
              <a:spcBef>
                <a:spcPts val="0"/>
              </a:spcBef>
              <a:spcAft>
                <a:spcPts val="1200"/>
              </a:spcAft>
              <a:buClr>
                <a:srgbClr val="FFFFFF"/>
              </a:buClr>
              <a:buSzPts val="1200"/>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Hind Vadodara"/>
              <a:cs typeface="Hind Vadodara"/>
              <a:sym typeface="Hind Vadodara"/>
              <a:hlinkClick r:id="rId5"/>
            </a:endParaRPr>
          </a:p>
          <a:p>
            <a:pPr marL="482600" marR="0" lvl="0" indent="-342900" algn="l" defTabSz="914400" rtl="0" eaLnBrk="1" fontAlgn="auto" latinLnBrk="0" hangingPunct="1">
              <a:lnSpc>
                <a:spcPct val="100000"/>
              </a:lnSpc>
              <a:spcBef>
                <a:spcPts val="0"/>
              </a:spcBef>
              <a:spcAft>
                <a:spcPts val="1200"/>
              </a:spcAft>
              <a:buClr>
                <a:srgbClr val="FFFFFF"/>
              </a:buClr>
              <a:buSzPts val="1200"/>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Hind Vadodara"/>
                <a:cs typeface="Hind Vadodara"/>
                <a:sym typeface="Hind Vadodara"/>
                <a:hlinkClick r:id="rId5"/>
              </a:rPr>
              <a:t>Multi-tiered system of supports in the classroom (see Tier 2) </a:t>
            </a:r>
            <a:endParaRPr kumimoji="0" lang="en-US" sz="24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82600" marR="0" lvl="0" indent="-342900" algn="l" defTabSz="914400" rtl="0" eaLnBrk="1" fontAlgn="auto" latinLnBrk="0" hangingPunct="1">
              <a:lnSpc>
                <a:spcPct val="100000"/>
              </a:lnSpc>
              <a:spcBef>
                <a:spcPts val="0"/>
              </a:spcBef>
              <a:spcAft>
                <a:spcPts val="1200"/>
              </a:spcAft>
              <a:buClr>
                <a:srgbClr val="FFFFFF"/>
              </a:buClr>
              <a:buSzPts val="1200"/>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Hind Vadodara"/>
                <a:cs typeface="Hind Vadodara"/>
                <a:sym typeface="Hind Vadodara"/>
                <a:hlinkClick r:id="rId6"/>
              </a:rPr>
              <a:t>Video example of a TIPS Tier 2/3 Meeting</a:t>
            </a:r>
            <a:endParaRPr kumimoji="0" lang="en-US" sz="24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endParaRPr kumimoji="0" lang="en-US" sz="2400" b="1" i="0" u="none" strike="noStrike" kern="1200" cap="none" spc="0" normalizeH="0" baseline="0" noProof="0" dirty="0">
              <a:ln>
                <a:noFill/>
              </a:ln>
              <a:solidFill>
                <a:srgbClr val="00ACC2">
                  <a:lumMod val="40000"/>
                  <a:lumOff val="60000"/>
                </a:srgbClr>
              </a:solidFill>
              <a:effectLst/>
              <a:uLnTx/>
              <a:uFillTx/>
              <a:latin typeface="Hind Vadodara"/>
              <a:cs typeface="Hind Vadodara"/>
              <a:sym typeface="Hind Vadodara"/>
            </a:endParaRPr>
          </a:p>
        </p:txBody>
      </p:sp>
      <p:grpSp>
        <p:nvGrpSpPr>
          <p:cNvPr id="21" name="Google Shape;1005;p54">
            <a:extLst>
              <a:ext uri="{FF2B5EF4-FFF2-40B4-BE49-F238E27FC236}">
                <a16:creationId xmlns:a16="http://schemas.microsoft.com/office/drawing/2014/main" id="{9E3B9A76-5B52-0E4A-B322-29D3648D9FEF}"/>
              </a:ext>
            </a:extLst>
          </p:cNvPr>
          <p:cNvGrpSpPr/>
          <p:nvPr/>
        </p:nvGrpSpPr>
        <p:grpSpPr>
          <a:xfrm>
            <a:off x="576680" y="1592788"/>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3" name="Picture 2">
            <a:extLst>
              <a:ext uri="{FF2B5EF4-FFF2-40B4-BE49-F238E27FC236}">
                <a16:creationId xmlns:a16="http://schemas.microsoft.com/office/drawing/2014/main" id="{A3CB822F-CB1C-4F0B-A1DF-DF1099F0CC3A}"/>
              </a:ext>
            </a:extLst>
          </p:cNvPr>
          <p:cNvPicPr>
            <a:picLocks noChangeAspect="1"/>
          </p:cNvPicPr>
          <p:nvPr/>
        </p:nvPicPr>
        <p:blipFill>
          <a:blip r:embed="rId7"/>
          <a:stretch>
            <a:fillRect/>
          </a:stretch>
        </p:blipFill>
        <p:spPr>
          <a:xfrm>
            <a:off x="760923" y="1774591"/>
            <a:ext cx="2724121" cy="3490622"/>
          </a:xfrm>
          <a:prstGeom prst="rect">
            <a:avLst/>
          </a:prstGeom>
        </p:spPr>
      </p:pic>
    </p:spTree>
    <p:extLst>
      <p:ext uri="{BB962C8B-B14F-4D97-AF65-F5344CB8AC3E}">
        <p14:creationId xmlns:p14="http://schemas.microsoft.com/office/powerpoint/2010/main" val="1749974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818170618"/>
              </p:ext>
            </p:extLst>
          </p:nvPr>
        </p:nvGraphicFramePr>
        <p:xfrm>
          <a:off x="972012" y="1313063"/>
          <a:ext cx="10488370"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dirty="0"/>
              <a:t>Agenda &amp; Coaches' Tasks</a:t>
            </a:r>
          </a:p>
        </p:txBody>
      </p:sp>
      <p:pic>
        <p:nvPicPr>
          <p:cNvPr id="3" name="Picture 2">
            <a:extLst>
              <a:ext uri="{FF2B5EF4-FFF2-40B4-BE49-F238E27FC236}">
                <a16:creationId xmlns:a16="http://schemas.microsoft.com/office/drawing/2014/main" id="{4BB5288E-7066-2F93-E6E1-52ED36038441}"/>
              </a:ext>
            </a:extLst>
          </p:cNvPr>
          <p:cNvPicPr>
            <a:picLocks noChangeAspect="1"/>
          </p:cNvPicPr>
          <p:nvPr/>
        </p:nvPicPr>
        <p:blipFill>
          <a:blip r:embed="rId8"/>
          <a:stretch>
            <a:fillRect/>
          </a:stretch>
        </p:blipFill>
        <p:spPr>
          <a:xfrm>
            <a:off x="10369103" y="3889792"/>
            <a:ext cx="1091279" cy="1054699"/>
          </a:xfrm>
          <a:prstGeom prst="rect">
            <a:avLst/>
          </a:prstGeom>
        </p:spPr>
      </p:pic>
      <p:pic>
        <p:nvPicPr>
          <p:cNvPr id="4" name="Picture 3">
            <a:extLst>
              <a:ext uri="{FF2B5EF4-FFF2-40B4-BE49-F238E27FC236}">
                <a16:creationId xmlns:a16="http://schemas.microsoft.com/office/drawing/2014/main" id="{AE4873D9-FE35-E523-F2D9-E2A4D20CB514}"/>
              </a:ext>
            </a:extLst>
          </p:cNvPr>
          <p:cNvPicPr>
            <a:picLocks noChangeAspect="1"/>
          </p:cNvPicPr>
          <p:nvPr/>
        </p:nvPicPr>
        <p:blipFill>
          <a:blip r:embed="rId9"/>
          <a:stretch>
            <a:fillRect/>
          </a:stretch>
        </p:blipFill>
        <p:spPr>
          <a:xfrm>
            <a:off x="10388735" y="1313063"/>
            <a:ext cx="1097375" cy="1079086"/>
          </a:xfrm>
          <a:prstGeom prst="rect">
            <a:avLst/>
          </a:prstGeom>
        </p:spPr>
      </p:pic>
    </p:spTree>
    <p:extLst>
      <p:ext uri="{BB962C8B-B14F-4D97-AF65-F5344CB8AC3E}">
        <p14:creationId xmlns:p14="http://schemas.microsoft.com/office/powerpoint/2010/main" val="1405576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478"/>
        <p:cNvGrpSpPr/>
        <p:nvPr/>
      </p:nvGrpSpPr>
      <p:grpSpPr>
        <a:xfrm>
          <a:off x="0" y="0"/>
          <a:ext cx="0" cy="0"/>
          <a:chOff x="0" y="0"/>
          <a:chExt cx="0" cy="0"/>
        </a:xfrm>
      </p:grpSpPr>
      <p:sp>
        <p:nvSpPr>
          <p:cNvPr id="480" name="Google Shape;480;p38"/>
          <p:cNvSpPr txBox="1">
            <a:spLocks noGrp="1"/>
          </p:cNvSpPr>
          <p:nvPr>
            <p:ph type="title"/>
          </p:nvPr>
        </p:nvSpPr>
        <p:spPr>
          <a:xfrm>
            <a:off x="5926997" y="3429000"/>
            <a:ext cx="5279600" cy="2679547"/>
          </a:xfrm>
          <a:prstGeom prst="rect">
            <a:avLst/>
          </a:prstGeom>
        </p:spPr>
        <p:txBody>
          <a:bodyPr spcFirstLastPara="1" wrap="square" lIns="121900" tIns="121900" rIns="121900" bIns="121900" anchor="ctr" anchorCtr="0">
            <a:noAutofit/>
          </a:bodyPr>
          <a:lstStyle/>
          <a:p>
            <a:r>
              <a:rPr lang="en-US" sz="4800" b="1" dirty="0"/>
              <a:t>Resources:</a:t>
            </a:r>
            <a:br>
              <a:rPr lang="en-US" sz="4800" b="1" dirty="0"/>
            </a:br>
            <a:r>
              <a:rPr lang="en-US" sz="3200" b="1" dirty="0">
                <a:hlinkClick r:id="rId3"/>
              </a:rPr>
              <a:t>Measuring Fidelity of Tier 2 Systems and Practices</a:t>
            </a:r>
            <a:endParaRPr sz="3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pic>
        <p:nvPicPr>
          <p:cNvPr id="3" name="Picture 2">
            <a:extLst>
              <a:ext uri="{FF2B5EF4-FFF2-40B4-BE49-F238E27FC236}">
                <a16:creationId xmlns:a16="http://schemas.microsoft.com/office/drawing/2014/main" id="{C48EECC1-06EF-5DFE-D5F6-44DE0E1467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6852" y="487277"/>
            <a:ext cx="4036196" cy="2260270"/>
          </a:xfrm>
          <a:prstGeom prst="rect">
            <a:avLst/>
          </a:prstGeom>
        </p:spPr>
      </p:pic>
      <p:pic>
        <p:nvPicPr>
          <p:cNvPr id="8" name="Picture 7">
            <a:extLst>
              <a:ext uri="{FF2B5EF4-FFF2-40B4-BE49-F238E27FC236}">
                <a16:creationId xmlns:a16="http://schemas.microsoft.com/office/drawing/2014/main" id="{1353202D-C590-51E8-DD07-F4CB6CCE9D83}"/>
              </a:ext>
            </a:extLst>
          </p:cNvPr>
          <p:cNvPicPr>
            <a:picLocks noChangeAspect="1"/>
          </p:cNvPicPr>
          <p:nvPr/>
        </p:nvPicPr>
        <p:blipFill>
          <a:blip r:embed="rId6"/>
          <a:stretch>
            <a:fillRect/>
          </a:stretch>
        </p:blipFill>
        <p:spPr>
          <a:xfrm>
            <a:off x="0" y="0"/>
            <a:ext cx="5392923" cy="6858000"/>
          </a:xfrm>
          <a:prstGeom prst="rect">
            <a:avLst/>
          </a:prstGeom>
        </p:spPr>
      </p:pic>
    </p:spTree>
    <p:extLst>
      <p:ext uri="{BB962C8B-B14F-4D97-AF65-F5344CB8AC3E}">
        <p14:creationId xmlns:p14="http://schemas.microsoft.com/office/powerpoint/2010/main" val="3047076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10"/>
        <p:cNvGrpSpPr/>
        <p:nvPr/>
      </p:nvGrpSpPr>
      <p:grpSpPr>
        <a:xfrm>
          <a:off x="0" y="0"/>
          <a:ext cx="0" cy="0"/>
          <a:chOff x="0" y="0"/>
          <a:chExt cx="0" cy="0"/>
        </a:xfrm>
      </p:grpSpPr>
      <p:sp>
        <p:nvSpPr>
          <p:cNvPr id="113" name="Google Shape;113;p15"/>
          <p:cNvSpPr txBox="1"/>
          <p:nvPr/>
        </p:nvSpPr>
        <p:spPr>
          <a:xfrm>
            <a:off x="0" y="398200"/>
            <a:ext cx="12192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b="1">
                <a:solidFill>
                  <a:schemeClr val="lt1"/>
                </a:solidFill>
              </a:rPr>
              <a:t>TEAM FOUNDATION QUICK CHECK </a:t>
            </a:r>
            <a:endParaRPr sz="3600" b="1">
              <a:solidFill>
                <a:schemeClr val="lt1"/>
              </a:solidFill>
            </a:endParaRPr>
          </a:p>
        </p:txBody>
      </p:sp>
      <p:cxnSp>
        <p:nvCxnSpPr>
          <p:cNvPr id="114" name="Google Shape;114;p15"/>
          <p:cNvCxnSpPr/>
          <p:nvPr/>
        </p:nvCxnSpPr>
        <p:spPr>
          <a:xfrm>
            <a:off x="2580975" y="1137100"/>
            <a:ext cx="7271100" cy="23100"/>
          </a:xfrm>
          <a:prstGeom prst="straightConnector1">
            <a:avLst/>
          </a:prstGeom>
          <a:noFill/>
          <a:ln w="38100" cap="flat" cmpd="sng">
            <a:solidFill>
              <a:srgbClr val="6D8BA6"/>
            </a:solidFill>
            <a:prstDash val="solid"/>
            <a:round/>
            <a:headEnd type="none" w="med" len="med"/>
            <a:tailEnd type="none" w="med" len="med"/>
          </a:ln>
        </p:spPr>
      </p:cxnSp>
      <p:sp>
        <p:nvSpPr>
          <p:cNvPr id="115" name="Google Shape;115;p15"/>
          <p:cNvSpPr txBox="1"/>
          <p:nvPr/>
        </p:nvSpPr>
        <p:spPr>
          <a:xfrm>
            <a:off x="2302875" y="1281450"/>
            <a:ext cx="7549200" cy="1292631"/>
          </a:xfrm>
          <a:prstGeom prst="rect">
            <a:avLst/>
          </a:prstGeom>
          <a:solidFill>
            <a:srgbClr val="FFFFF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400" dirty="0">
                <a:solidFill>
                  <a:srgbClr val="073763"/>
                </a:solidFill>
              </a:rPr>
              <a:t>Which features are in place? </a:t>
            </a:r>
            <a:endParaRPr sz="2400" dirty="0">
              <a:solidFill>
                <a:srgbClr val="073763"/>
              </a:solidFill>
            </a:endParaRPr>
          </a:p>
          <a:p>
            <a:pPr marL="0" lvl="0" indent="0" algn="ctr" rtl="0">
              <a:spcBef>
                <a:spcPts val="0"/>
              </a:spcBef>
              <a:spcAft>
                <a:spcPts val="0"/>
              </a:spcAft>
              <a:buNone/>
            </a:pPr>
            <a:r>
              <a:rPr lang="en-US" sz="2400" dirty="0">
                <a:solidFill>
                  <a:srgbClr val="073763"/>
                </a:solidFill>
              </a:rPr>
              <a:t>What barriers have you encountered? </a:t>
            </a:r>
            <a:endParaRPr sz="2400" dirty="0">
              <a:solidFill>
                <a:srgbClr val="073763"/>
              </a:solidFill>
            </a:endParaRPr>
          </a:p>
          <a:p>
            <a:pPr marL="0" lvl="0" indent="0" algn="ctr" rtl="0">
              <a:spcBef>
                <a:spcPts val="0"/>
              </a:spcBef>
              <a:spcAft>
                <a:spcPts val="0"/>
              </a:spcAft>
              <a:buNone/>
            </a:pPr>
            <a:r>
              <a:rPr lang="en-US" sz="2400" dirty="0">
                <a:solidFill>
                  <a:srgbClr val="073763"/>
                </a:solidFill>
              </a:rPr>
              <a:t>How can they be navigated/changed?</a:t>
            </a:r>
            <a:endParaRPr sz="2400" dirty="0">
              <a:solidFill>
                <a:srgbClr val="073763"/>
              </a:solidFill>
            </a:endParaRPr>
          </a:p>
        </p:txBody>
      </p:sp>
      <p:sp>
        <p:nvSpPr>
          <p:cNvPr id="116" name="Google Shape;116;p15"/>
          <p:cNvSpPr txBox="1"/>
          <p:nvPr/>
        </p:nvSpPr>
        <p:spPr>
          <a:xfrm>
            <a:off x="305884" y="3399938"/>
            <a:ext cx="4656900" cy="89252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dirty="0">
                <a:solidFill>
                  <a:srgbClr val="FFFFFF"/>
                </a:solidFill>
              </a:rPr>
              <a:t>Representative Team</a:t>
            </a:r>
          </a:p>
          <a:p>
            <a:pPr marL="0" lvl="0" indent="0" algn="l" rtl="0">
              <a:spcBef>
                <a:spcPts val="0"/>
              </a:spcBef>
              <a:spcAft>
                <a:spcPts val="0"/>
              </a:spcAft>
              <a:buNone/>
            </a:pPr>
            <a:r>
              <a:rPr lang="en-US" sz="1600" b="1" dirty="0">
                <a:solidFill>
                  <a:srgbClr val="FFFFFF"/>
                </a:solidFill>
              </a:rPr>
              <a:t>(admin, behavior specialist, coordinators, T1)</a:t>
            </a:r>
            <a:endParaRPr sz="1600" b="1" dirty="0">
              <a:solidFill>
                <a:srgbClr val="FFFFFF"/>
              </a:solidFill>
            </a:endParaRPr>
          </a:p>
        </p:txBody>
      </p:sp>
      <p:sp>
        <p:nvSpPr>
          <p:cNvPr id="117" name="Google Shape;117;p15"/>
          <p:cNvSpPr txBox="1"/>
          <p:nvPr/>
        </p:nvSpPr>
        <p:spPr>
          <a:xfrm>
            <a:off x="305884" y="4472017"/>
            <a:ext cx="4908404"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dirty="0">
                <a:solidFill>
                  <a:srgbClr val="FFFFFF"/>
                </a:solidFill>
              </a:rPr>
              <a:t>Family/Student Feedback</a:t>
            </a:r>
          </a:p>
        </p:txBody>
      </p:sp>
      <p:sp>
        <p:nvSpPr>
          <p:cNvPr id="118" name="Google Shape;118;p15"/>
          <p:cNvSpPr txBox="1"/>
          <p:nvPr/>
        </p:nvSpPr>
        <p:spPr>
          <a:xfrm>
            <a:off x="431636" y="5339608"/>
            <a:ext cx="46569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dirty="0">
                <a:solidFill>
                  <a:srgbClr val="FFFFFF"/>
                </a:solidFill>
              </a:rPr>
              <a:t>Scheduled meetings with agendas and roles</a:t>
            </a:r>
            <a:endParaRPr sz="3000" b="1" dirty="0">
              <a:solidFill>
                <a:srgbClr val="FFFFFF"/>
              </a:solidFill>
            </a:endParaRPr>
          </a:p>
        </p:txBody>
      </p:sp>
      <p:sp>
        <p:nvSpPr>
          <p:cNvPr id="119" name="Google Shape;119;p15"/>
          <p:cNvSpPr txBox="1"/>
          <p:nvPr/>
        </p:nvSpPr>
        <p:spPr>
          <a:xfrm>
            <a:off x="5718500" y="3399938"/>
            <a:ext cx="6291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dirty="0">
                <a:solidFill>
                  <a:srgbClr val="FFFF00"/>
                </a:solidFill>
              </a:rPr>
              <a:t>Effective and efficient action plan</a:t>
            </a:r>
            <a:endParaRPr sz="3000" b="1" dirty="0">
              <a:solidFill>
                <a:srgbClr val="FFFF00"/>
              </a:solidFill>
            </a:endParaRPr>
          </a:p>
        </p:txBody>
      </p:sp>
      <p:sp>
        <p:nvSpPr>
          <p:cNvPr id="120" name="Google Shape;120;p15"/>
          <p:cNvSpPr txBox="1"/>
          <p:nvPr/>
        </p:nvSpPr>
        <p:spPr>
          <a:xfrm>
            <a:off x="5718500" y="4384988"/>
            <a:ext cx="6044714" cy="181585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b="1" dirty="0">
                <a:solidFill>
                  <a:srgbClr val="FFFFFF"/>
                </a:solidFill>
              </a:rPr>
              <a:t>Communication routines     </a:t>
            </a:r>
            <a:r>
              <a:rPr lang="en-US" b="1" dirty="0">
                <a:solidFill>
                  <a:srgbClr val="FFFFFF"/>
                </a:solidFill>
              </a:rPr>
              <a:t>(</a:t>
            </a:r>
            <a:r>
              <a:rPr lang="en-US" sz="2000" b="1" dirty="0">
                <a:solidFill>
                  <a:srgbClr val="FFFFFF"/>
                </a:solidFill>
              </a:rPr>
              <a:t>Across teams? Regarding referred students? Students receiving supports?) </a:t>
            </a:r>
          </a:p>
          <a:p>
            <a:pPr marL="0" lvl="0" indent="0" algn="l" rtl="0">
              <a:spcBef>
                <a:spcPts val="0"/>
              </a:spcBef>
              <a:spcAft>
                <a:spcPts val="0"/>
              </a:spcAft>
              <a:buNone/>
            </a:pPr>
            <a:endParaRPr lang="en-US" b="1" dirty="0">
              <a:solidFill>
                <a:srgbClr val="FFFFFF"/>
              </a:solidFill>
            </a:endParaRPr>
          </a:p>
          <a:p>
            <a:pPr marL="0" lvl="0" indent="0" algn="l" rtl="0">
              <a:spcBef>
                <a:spcPts val="0"/>
              </a:spcBef>
              <a:spcAft>
                <a:spcPts val="0"/>
              </a:spcAft>
              <a:buNone/>
            </a:pPr>
            <a:endParaRPr b="1" dirty="0">
              <a:solidFill>
                <a:srgbClr val="FFFFFF"/>
              </a:solidFill>
            </a:endParaRPr>
          </a:p>
        </p:txBody>
      </p:sp>
      <p:sp>
        <p:nvSpPr>
          <p:cNvPr id="121" name="Google Shape;121;p15"/>
          <p:cNvSpPr txBox="1"/>
          <p:nvPr/>
        </p:nvSpPr>
        <p:spPr>
          <a:xfrm>
            <a:off x="5970004" y="5339608"/>
            <a:ext cx="46569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lang="en-US" sz="3000" b="1" dirty="0">
              <a:solidFill>
                <a:srgbClr val="FFFFFF"/>
              </a:solidFill>
            </a:endParaRPr>
          </a:p>
          <a:p>
            <a:pPr marL="0" lvl="0" indent="0" algn="l" rtl="0">
              <a:spcBef>
                <a:spcPts val="0"/>
              </a:spcBef>
              <a:spcAft>
                <a:spcPts val="0"/>
              </a:spcAft>
              <a:buNone/>
            </a:pPr>
            <a:r>
              <a:rPr lang="en-US" sz="3000" b="1" dirty="0">
                <a:solidFill>
                  <a:srgbClr val="FFFF00"/>
                </a:solidFill>
              </a:rPr>
              <a:t>Identified goals</a:t>
            </a:r>
            <a:endParaRPr sz="3000" b="1" dirty="0">
              <a:solidFill>
                <a:srgbClr val="FFFF00"/>
              </a:solidFill>
            </a:endParaRPr>
          </a:p>
        </p:txBody>
      </p:sp>
      <p:pic>
        <p:nvPicPr>
          <p:cNvPr id="122" name="Google Shape;122;p15"/>
          <p:cNvPicPr preferRelativeResize="0"/>
          <p:nvPr/>
        </p:nvPicPr>
        <p:blipFill>
          <a:blip r:embed="rId3">
            <a:alphaModFix/>
          </a:blip>
          <a:stretch>
            <a:fillRect/>
          </a:stretch>
        </p:blipFill>
        <p:spPr>
          <a:xfrm>
            <a:off x="0" y="1282649"/>
            <a:ext cx="1766455" cy="16611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p:tgtEl>
                                          <p:spTgt spid="116"/>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 calcmode="lin" valueType="num">
                                      <p:cBhvr additive="base">
                                        <p:cTn id="12" dur="1000"/>
                                        <p:tgtEl>
                                          <p:spTgt spid="117"/>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18"/>
                                        </p:tgtEl>
                                        <p:attrNameLst>
                                          <p:attrName>style.visibility</p:attrName>
                                        </p:attrNameLst>
                                      </p:cBhvr>
                                      <p:to>
                                        <p:strVal val="visible"/>
                                      </p:to>
                                    </p:set>
                                    <p:anim calcmode="lin" valueType="num">
                                      <p:cBhvr additive="base">
                                        <p:cTn id="17" dur="1000"/>
                                        <p:tgtEl>
                                          <p:spTgt spid="118"/>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additive="base">
                                        <p:cTn id="22" dur="1000"/>
                                        <p:tgtEl>
                                          <p:spTgt spid="119"/>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20"/>
                                        </p:tgtEl>
                                        <p:attrNameLst>
                                          <p:attrName>style.visibility</p:attrName>
                                        </p:attrNameLst>
                                      </p:cBhvr>
                                      <p:to>
                                        <p:strVal val="visible"/>
                                      </p:to>
                                    </p:set>
                                    <p:anim calcmode="lin" valueType="num">
                                      <p:cBhvr additive="base">
                                        <p:cTn id="27" dur="1000"/>
                                        <p:tgtEl>
                                          <p:spTgt spid="120"/>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21"/>
                                        </p:tgtEl>
                                        <p:attrNameLst>
                                          <p:attrName>style.visibility</p:attrName>
                                        </p:attrNameLst>
                                      </p:cBhvr>
                                      <p:to>
                                        <p:strVal val="visible"/>
                                      </p:to>
                                    </p:set>
                                    <p:anim calcmode="lin" valueType="num">
                                      <p:cBhvr additive="base">
                                        <p:cTn id="32" dur="1000"/>
                                        <p:tgtEl>
                                          <p:spTgt spid="12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accent3"/>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subTitle" idx="1"/>
          </p:nvPr>
        </p:nvSpPr>
        <p:spPr>
          <a:xfrm flipH="1">
            <a:off x="0" y="1766806"/>
            <a:ext cx="9800492" cy="4872879"/>
          </a:xfrm>
          <a:prstGeom prst="roundRect">
            <a:avLst/>
          </a:prstGeom>
          <a:noFill/>
          <a:ln w="38100">
            <a:noFill/>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795655" indent="-457200">
              <a:buClr>
                <a:schemeClr val="bg1"/>
              </a:buClr>
              <a:buSzPct val="100000"/>
              <a:buFont typeface="Hind Vadodara"/>
              <a:buAutoNum type="arabicPeriod"/>
            </a:pPr>
            <a:endParaRPr lang="en-US" sz="2667" b="1" dirty="0">
              <a:solidFill>
                <a:schemeClr val="bg1"/>
              </a:solidFill>
              <a:cs typeface="Calibri" panose="020F0502020204030204"/>
            </a:endParaRPr>
          </a:p>
          <a:p>
            <a:pPr marL="795655" indent="-457200">
              <a:buClr>
                <a:schemeClr val="bg1"/>
              </a:buClr>
              <a:buSzPct val="100000"/>
              <a:buFont typeface="Hind Vadodara"/>
              <a:buAutoNum type="arabicPeriod"/>
            </a:pPr>
            <a:r>
              <a:rPr lang="en-US" sz="2667" b="1" dirty="0">
                <a:solidFill>
                  <a:schemeClr val="bg1"/>
                </a:solidFill>
                <a:cs typeface="Calibri" panose="020F0502020204030204"/>
              </a:rPr>
              <a:t>Review team membership; if needed, invite new team members to make it representative </a:t>
            </a:r>
            <a:endParaRPr lang="en-US" sz="2667" b="1" dirty="0">
              <a:solidFill>
                <a:srgbClr val="FFFF00"/>
              </a:solidFill>
              <a:cs typeface="Calibri" panose="020F0502020204030204"/>
            </a:endParaRPr>
          </a:p>
          <a:p>
            <a:pPr marL="795655" indent="-457200">
              <a:buClr>
                <a:schemeClr val="bg1"/>
              </a:buClr>
              <a:buSzPct val="100000"/>
              <a:buFont typeface="Hind Vadodara"/>
              <a:buAutoNum type="arabicPeriod"/>
            </a:pPr>
            <a:endParaRPr lang="en-US" sz="2667" b="1" dirty="0">
              <a:solidFill>
                <a:schemeClr val="bg1"/>
              </a:solidFill>
              <a:cs typeface="Calibri" panose="020F0502020204030204"/>
            </a:endParaRPr>
          </a:p>
          <a:p>
            <a:pPr marL="795655" indent="-457200">
              <a:buClr>
                <a:schemeClr val="bg1"/>
              </a:buClr>
              <a:buSzPct val="100000"/>
              <a:buAutoNum type="arabicPeriod"/>
            </a:pPr>
            <a:r>
              <a:rPr lang="en-US" sz="2667" b="1" dirty="0">
                <a:solidFill>
                  <a:schemeClr val="bg1"/>
                </a:solidFill>
                <a:cs typeface="Calibri" panose="020F0502020204030204"/>
              </a:rPr>
              <a:t>Start a 2023-2024 action planning document or revisit            the one from last year</a:t>
            </a:r>
          </a:p>
          <a:p>
            <a:pPr marL="795655" indent="-457200">
              <a:buClr>
                <a:schemeClr val="bg1"/>
              </a:buClr>
              <a:buSzPct val="100000"/>
              <a:buAutoNum type="arabicPeriod"/>
            </a:pPr>
            <a:endParaRPr lang="en-US" sz="2667" b="1" dirty="0">
              <a:solidFill>
                <a:schemeClr val="bg1"/>
              </a:solidFill>
              <a:cs typeface="Calibri" panose="020F0502020204030204"/>
            </a:endParaRPr>
          </a:p>
          <a:p>
            <a:pPr marL="795655" indent="-457200">
              <a:buClr>
                <a:schemeClr val="bg1"/>
              </a:buClr>
              <a:buSzPct val="100000"/>
              <a:buAutoNum type="arabicPeriod"/>
            </a:pPr>
            <a:r>
              <a:rPr lang="en-US" sz="2667" b="1" dirty="0">
                <a:solidFill>
                  <a:schemeClr val="bg1"/>
                </a:solidFill>
                <a:cs typeface="Calibri" panose="020F0502020204030204"/>
              </a:rPr>
              <a:t>Discuss </a:t>
            </a:r>
            <a:r>
              <a:rPr lang="en-US" sz="2667" b="1" dirty="0">
                <a:solidFill>
                  <a:srgbClr val="FFFF00"/>
                </a:solidFill>
                <a:cs typeface="Calibri" panose="020F0502020204030204"/>
              </a:rPr>
              <a:t>GOALS for the year </a:t>
            </a:r>
            <a:r>
              <a:rPr lang="en-US" sz="2667" dirty="0">
                <a:solidFill>
                  <a:schemeClr val="bg1"/>
                </a:solidFill>
                <a:cs typeface="Calibri" panose="020F0502020204030204"/>
              </a:rPr>
              <a:t>(guided by self-assessments like TFI, needs assessment, CICO tool)</a:t>
            </a:r>
            <a:r>
              <a:rPr lang="en-US" sz="2667" b="1" dirty="0">
                <a:solidFill>
                  <a:schemeClr val="bg1"/>
                </a:solidFill>
                <a:cs typeface="Calibri" panose="020F0502020204030204"/>
              </a:rPr>
              <a:t>.</a:t>
            </a:r>
          </a:p>
          <a:p>
            <a:pPr marL="795655" indent="-457200">
              <a:buClr>
                <a:schemeClr val="bg1"/>
              </a:buClr>
              <a:buSzPct val="100000"/>
              <a:buAutoNum type="arabicPeriod"/>
            </a:pPr>
            <a:endParaRPr lang="en-US" sz="2667" b="1" dirty="0">
              <a:solidFill>
                <a:schemeClr val="bg1"/>
              </a:solidFill>
              <a:cs typeface="Calibri" panose="020F0502020204030204"/>
            </a:endParaRPr>
          </a:p>
          <a:p>
            <a:pPr marL="795655" indent="-457200">
              <a:buClr>
                <a:schemeClr val="bg1"/>
              </a:buClr>
              <a:buSzPct val="100000"/>
              <a:buAutoNum type="arabicPeriod"/>
            </a:pPr>
            <a:r>
              <a:rPr lang="en-US" sz="2667" b="1" dirty="0">
                <a:solidFill>
                  <a:schemeClr val="bg1"/>
                </a:solidFill>
                <a:cs typeface="Calibri" panose="020F0502020204030204"/>
              </a:rPr>
              <a:t>Establish a regular (monthly) team meeting schedule </a:t>
            </a:r>
          </a:p>
          <a:p>
            <a:pPr marL="338455" indent="0">
              <a:buClr>
                <a:schemeClr val="bg1"/>
              </a:buClr>
              <a:buSzPct val="100000"/>
            </a:pPr>
            <a:endParaRPr lang="en-US" sz="2667" b="1" dirty="0">
              <a:solidFill>
                <a:schemeClr val="bg1"/>
              </a:solidFill>
              <a:cs typeface="Calibri" panose="020F0502020204030204"/>
            </a:endParaRPr>
          </a:p>
          <a:p>
            <a:pPr marL="1252855" lvl="1" indent="-457200">
              <a:buClr>
                <a:schemeClr val="bg1"/>
              </a:buClr>
              <a:buSzPct val="100000"/>
            </a:pPr>
            <a:r>
              <a:rPr lang="en-US" sz="2400" dirty="0">
                <a:solidFill>
                  <a:srgbClr val="FFFF00"/>
                </a:solidFill>
                <a:cs typeface="Arial"/>
                <a:hlinkClick r:id="rId3">
                  <a:extLst>
                    <a:ext uri="{A12FA001-AC4F-418D-AE19-62706E023703}">
                      <ahyp:hlinkClr xmlns:ahyp="http://schemas.microsoft.com/office/drawing/2018/hyperlinkcolor" val="tx"/>
                    </a:ext>
                  </a:extLst>
                </a:hlinkClick>
              </a:rPr>
              <a:t>https://sebacademy.edc.org/list-of-pbis-resources</a:t>
            </a:r>
            <a:endParaRPr lang="en-US" sz="2400" dirty="0">
              <a:solidFill>
                <a:srgbClr val="FFFF00"/>
              </a:solidFill>
              <a:cs typeface="Arial"/>
            </a:endParaRPr>
          </a:p>
          <a:p>
            <a:pPr marL="1252855" lvl="1" indent="-457200">
              <a:buClr>
                <a:schemeClr val="bg1"/>
              </a:buClr>
              <a:buSzPct val="100000"/>
            </a:pPr>
            <a:endParaRPr lang="en-US" sz="2400" dirty="0">
              <a:solidFill>
                <a:schemeClr val="bg1"/>
              </a:solidFill>
              <a:cs typeface="Calibri" panose="020F0502020204030204"/>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556881" y="323193"/>
            <a:ext cx="9378000" cy="845600"/>
          </a:xfrm>
        </p:spPr>
        <p:txBody>
          <a:bodyPr>
            <a:noAutofit/>
          </a:bodyPr>
          <a:lstStyle/>
          <a:p>
            <a:r>
              <a:rPr lang="en-US" sz="3600" dirty="0">
                <a:solidFill>
                  <a:srgbClr val="FFFF00"/>
                </a:solidFill>
                <a:cs typeface="Calibri Light"/>
              </a:rPr>
              <a:t>TEAM STRUCTURES</a:t>
            </a:r>
            <a:endParaRPr lang="en-US" sz="3600" dirty="0">
              <a:solidFill>
                <a:srgbClr val="FFFF00"/>
              </a:solidFill>
            </a:endParaRPr>
          </a:p>
        </p:txBody>
      </p:sp>
      <p:sp>
        <p:nvSpPr>
          <p:cNvPr id="84" name="Rounded Rectangular Callout 83">
            <a:extLst>
              <a:ext uri="{FF2B5EF4-FFF2-40B4-BE49-F238E27FC236}">
                <a16:creationId xmlns:a16="http://schemas.microsoft.com/office/drawing/2014/main" id="{FAE3442E-9B6F-BD4E-9E43-DBC48782CA4E}"/>
              </a:ext>
            </a:extLst>
          </p:cNvPr>
          <p:cNvSpPr/>
          <p:nvPr/>
        </p:nvSpPr>
        <p:spPr>
          <a:xfrm>
            <a:off x="9800492" y="2470391"/>
            <a:ext cx="2366124" cy="3075460"/>
          </a:xfrm>
          <a:prstGeom prst="wedgeRoundRectCallout">
            <a:avLst>
              <a:gd name="adj1" fmla="val -41725"/>
              <a:gd name="adj2" fmla="val 692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cs typeface="Arial"/>
            </a:endParaRPr>
          </a:p>
          <a:p>
            <a:pPr algn="ctr"/>
            <a:r>
              <a:rPr lang="en-US" sz="2400" dirty="0">
                <a:solidFill>
                  <a:schemeClr val="bg1"/>
                </a:solidFill>
                <a:cs typeface="Arial"/>
              </a:rPr>
              <a:t>Have you completed and shared this doc? </a:t>
            </a:r>
          </a:p>
        </p:txBody>
      </p:sp>
      <p:pic>
        <p:nvPicPr>
          <p:cNvPr id="6" name="Picture 5">
            <a:extLst>
              <a:ext uri="{FF2B5EF4-FFF2-40B4-BE49-F238E27FC236}">
                <a16:creationId xmlns:a16="http://schemas.microsoft.com/office/drawing/2014/main" id="{A591A8DD-1E39-FF33-D3A9-53A98F62B44A}"/>
              </a:ext>
            </a:extLst>
          </p:cNvPr>
          <p:cNvPicPr>
            <a:picLocks noChangeAspect="1"/>
          </p:cNvPicPr>
          <p:nvPr/>
        </p:nvPicPr>
        <p:blipFill>
          <a:blip r:embed="rId4"/>
          <a:stretch>
            <a:fillRect/>
          </a:stretch>
        </p:blipFill>
        <p:spPr>
          <a:xfrm>
            <a:off x="10505370" y="404559"/>
            <a:ext cx="1182727" cy="1066892"/>
          </a:xfrm>
          <a:prstGeom prst="rect">
            <a:avLst/>
          </a:prstGeom>
        </p:spPr>
      </p:pic>
    </p:spTree>
    <p:extLst>
      <p:ext uri="{BB962C8B-B14F-4D97-AF65-F5344CB8AC3E}">
        <p14:creationId xmlns:p14="http://schemas.microsoft.com/office/powerpoint/2010/main" val="1212749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Text Box 2">
            <a:extLst>
              <a:ext uri="{FF2B5EF4-FFF2-40B4-BE49-F238E27FC236}">
                <a16:creationId xmlns:a16="http://schemas.microsoft.com/office/drawing/2014/main" id="{80984026-94F6-8647-8DB5-13B4E74E8290}"/>
              </a:ext>
            </a:extLst>
          </p:cNvPr>
          <p:cNvSpPr txBox="1">
            <a:spLocks noChangeArrowheads="1"/>
          </p:cNvSpPr>
          <p:nvPr/>
        </p:nvSpPr>
        <p:spPr bwMode="auto">
          <a:xfrm>
            <a:off x="2209800" y="152400"/>
            <a:ext cx="8001000" cy="11695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eaLnBrk="0" fontAlgn="base" hangingPunct="0">
              <a:spcBef>
                <a:spcPct val="50000"/>
              </a:spcBef>
              <a:spcAft>
                <a:spcPct val="0"/>
              </a:spcAft>
              <a:buClrTx/>
              <a:buSzTx/>
              <a:buNone/>
              <a:defRPr/>
            </a:pPr>
            <a:r>
              <a:rPr lang="en-US" altLang="en-US" sz="2800">
                <a:solidFill>
                  <a:srgbClr val="FFFFFF"/>
                </a:solidFill>
                <a:latin typeface="Poppins" panose="020B0604020202020204" charset="0"/>
                <a:ea typeface="ＭＳ Ｐゴシック" panose="020B0600070205080204" pitchFamily="34" charset="-128"/>
                <a:cs typeface="Poppins" panose="020B0604020202020204" charset="0"/>
                <a:sym typeface="Arial"/>
              </a:rPr>
              <a:t>3-Tiered System of Support </a:t>
            </a:r>
          </a:p>
          <a:p>
            <a:pPr algn="ctr" defTabSz="914377" eaLnBrk="0" fontAlgn="base" hangingPunct="0">
              <a:spcBef>
                <a:spcPct val="50000"/>
              </a:spcBef>
              <a:spcAft>
                <a:spcPct val="0"/>
              </a:spcAft>
              <a:buClrTx/>
              <a:buSzTx/>
              <a:buNone/>
              <a:defRPr/>
            </a:pPr>
            <a:r>
              <a:rPr lang="en-US" altLang="en-US" sz="2800">
                <a:solidFill>
                  <a:srgbClr val="FFFFFF"/>
                </a:solidFill>
                <a:latin typeface="Poppins" panose="020B0604020202020204" charset="0"/>
                <a:ea typeface="ＭＳ Ｐゴシック" panose="020B0600070205080204" pitchFamily="34" charset="-128"/>
                <a:cs typeface="Poppins" panose="020B0604020202020204" charset="0"/>
                <a:sym typeface="Arial"/>
              </a:rPr>
              <a:t>Necessary Conversations (Teams)</a:t>
            </a:r>
            <a:endParaRPr lang="en-US" altLang="en-US" sz="2200">
              <a:solidFill>
                <a:srgbClr val="FFFFFF"/>
              </a:solidFill>
              <a:latin typeface="Poppins" panose="020B0604020202020204" charset="0"/>
              <a:ea typeface="ＭＳ Ｐゴシック" panose="020B0600070205080204" pitchFamily="34" charset="-128"/>
              <a:cs typeface="Poppins" panose="020B0604020202020204" charset="0"/>
              <a:sym typeface="Arial"/>
            </a:endParaRPr>
          </a:p>
        </p:txBody>
      </p:sp>
      <p:sp>
        <p:nvSpPr>
          <p:cNvPr id="67587" name="Line 10">
            <a:extLst>
              <a:ext uri="{FF2B5EF4-FFF2-40B4-BE49-F238E27FC236}">
                <a16:creationId xmlns:a16="http://schemas.microsoft.com/office/drawing/2014/main" id="{84774142-BAE6-9242-9FBA-A6F1EA527452}"/>
              </a:ext>
            </a:extLst>
          </p:cNvPr>
          <p:cNvSpPr>
            <a:spLocks noChangeShapeType="1"/>
          </p:cNvSpPr>
          <p:nvPr/>
        </p:nvSpPr>
        <p:spPr bwMode="auto">
          <a:xfrm flipH="1">
            <a:off x="4419600" y="3468688"/>
            <a:ext cx="0" cy="6461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594" name="Text Box 32">
            <a:extLst>
              <a:ext uri="{FF2B5EF4-FFF2-40B4-BE49-F238E27FC236}">
                <a16:creationId xmlns:a16="http://schemas.microsoft.com/office/drawing/2014/main" id="{9F51ECBA-2FC9-8446-9CB0-8A6DD13742E3}"/>
              </a:ext>
            </a:extLst>
          </p:cNvPr>
          <p:cNvSpPr txBox="1">
            <a:spLocks noChangeArrowheads="1"/>
          </p:cNvSpPr>
          <p:nvPr/>
        </p:nvSpPr>
        <p:spPr bwMode="auto">
          <a:xfrm>
            <a:off x="1965326" y="103822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0"/>
              </a:spcBef>
              <a:spcAft>
                <a:spcPct val="0"/>
              </a:spcAft>
              <a:buClrTx/>
              <a:buSzTx/>
              <a:buNone/>
              <a:defRPr/>
            </a:pPr>
            <a:endParaRPr lang="en-US" altLang="en-US" sz="2400">
              <a:solidFill>
                <a:srgbClr val="FFFFFF"/>
              </a:solidFill>
              <a:ea typeface="ＭＳ Ｐゴシック" panose="020B0600070205080204" pitchFamily="34" charset="-128"/>
              <a:cs typeface="Arial" panose="020B0604020202020204" pitchFamily="34" charset="0"/>
              <a:sym typeface="Arial"/>
            </a:endParaRPr>
          </a:p>
        </p:txBody>
      </p:sp>
      <p:sp>
        <p:nvSpPr>
          <p:cNvPr id="67595" name="Text Box 38">
            <a:extLst>
              <a:ext uri="{FF2B5EF4-FFF2-40B4-BE49-F238E27FC236}">
                <a16:creationId xmlns:a16="http://schemas.microsoft.com/office/drawing/2014/main" id="{B49FBB48-4AFC-1C4B-AA18-FDA819D808EC}"/>
              </a:ext>
            </a:extLst>
          </p:cNvPr>
          <p:cNvSpPr txBox="1">
            <a:spLocks noChangeArrowheads="1"/>
          </p:cNvSpPr>
          <p:nvPr/>
        </p:nvSpPr>
        <p:spPr bwMode="auto">
          <a:xfrm>
            <a:off x="6400800" y="1524000"/>
            <a:ext cx="1981200" cy="851297"/>
          </a:xfrm>
          <a:prstGeom prst="roundRect">
            <a:avLst/>
          </a:prstGeom>
          <a:solidFill>
            <a:srgbClr val="FF9300"/>
          </a:solidFill>
          <a:ln>
            <a:noFill/>
          </a:ln>
        </p:spPr>
        <p:txBody>
          <a:bodyPr>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50000"/>
              </a:spcBef>
              <a:spcAft>
                <a:spcPct val="0"/>
              </a:spcAft>
              <a:buClrTx/>
              <a:buSzTx/>
              <a:buNone/>
              <a:defRPr/>
            </a:pPr>
            <a:r>
              <a:rPr lang="en-US" altLang="en-US" sz="2200">
                <a:solidFill>
                  <a:schemeClr val="bg1"/>
                </a:solidFill>
                <a:latin typeface="Hind Vadodara" panose="020B0604020202020204" charset="0"/>
                <a:ea typeface="ＭＳ Ｐゴシック" panose="020B0600070205080204" pitchFamily="34" charset="-128"/>
                <a:cs typeface="Hind Vadodara" panose="020B0604020202020204" charset="0"/>
                <a:sym typeface="Arial"/>
              </a:rPr>
              <a:t>Problem Solving Team</a:t>
            </a:r>
          </a:p>
        </p:txBody>
      </p:sp>
      <p:sp>
        <p:nvSpPr>
          <p:cNvPr id="67596" name="Text Box 39">
            <a:extLst>
              <a:ext uri="{FF2B5EF4-FFF2-40B4-BE49-F238E27FC236}">
                <a16:creationId xmlns:a16="http://schemas.microsoft.com/office/drawing/2014/main" id="{8CCC5CD7-1A30-7642-890C-0FE9774B0B77}"/>
              </a:ext>
            </a:extLst>
          </p:cNvPr>
          <p:cNvSpPr txBox="1">
            <a:spLocks noChangeArrowheads="1"/>
          </p:cNvSpPr>
          <p:nvPr/>
        </p:nvSpPr>
        <p:spPr bwMode="auto">
          <a:xfrm>
            <a:off x="9018815" y="1524000"/>
            <a:ext cx="2231571" cy="851297"/>
          </a:xfrm>
          <a:prstGeom prst="roundRect">
            <a:avLst/>
          </a:prstGeom>
          <a:solidFill>
            <a:srgbClr val="FF2600"/>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50000"/>
              </a:spcBef>
              <a:spcAft>
                <a:spcPct val="0"/>
              </a:spcAft>
              <a:buClrTx/>
              <a:buSzTx/>
              <a:buNone/>
              <a:defRPr/>
            </a:pPr>
            <a:r>
              <a:rPr lang="en-US" altLang="en-US" sz="22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Tertiary Systems Team</a:t>
            </a:r>
          </a:p>
        </p:txBody>
      </p:sp>
      <p:sp>
        <p:nvSpPr>
          <p:cNvPr id="67598" name="Line 28">
            <a:extLst>
              <a:ext uri="{FF2B5EF4-FFF2-40B4-BE49-F238E27FC236}">
                <a16:creationId xmlns:a16="http://schemas.microsoft.com/office/drawing/2014/main" id="{C1C0B69B-A78F-6D46-9EE7-633079DCDEE4}"/>
              </a:ext>
            </a:extLst>
          </p:cNvPr>
          <p:cNvSpPr>
            <a:spLocks noChangeShapeType="1"/>
          </p:cNvSpPr>
          <p:nvPr/>
        </p:nvSpPr>
        <p:spPr bwMode="auto">
          <a:xfrm>
            <a:off x="6629400" y="3276600"/>
            <a:ext cx="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0" name="Line 28">
            <a:extLst>
              <a:ext uri="{FF2B5EF4-FFF2-40B4-BE49-F238E27FC236}">
                <a16:creationId xmlns:a16="http://schemas.microsoft.com/office/drawing/2014/main" id="{9E6FDBD9-B3CD-EE48-8052-19A32E43D7D5}"/>
              </a:ext>
            </a:extLst>
          </p:cNvPr>
          <p:cNvSpPr>
            <a:spLocks noChangeShapeType="1"/>
          </p:cNvSpPr>
          <p:nvPr/>
        </p:nvSpPr>
        <p:spPr bwMode="auto">
          <a:xfrm>
            <a:off x="9220200" y="3124200"/>
            <a:ext cx="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2" name="Text Box 34">
            <a:extLst>
              <a:ext uri="{FF2B5EF4-FFF2-40B4-BE49-F238E27FC236}">
                <a16:creationId xmlns:a16="http://schemas.microsoft.com/office/drawing/2014/main" id="{1FA05339-80A5-5A46-B2CF-F64D5D5EAACB}"/>
              </a:ext>
            </a:extLst>
          </p:cNvPr>
          <p:cNvSpPr txBox="1">
            <a:spLocks noChangeArrowheads="1"/>
          </p:cNvSpPr>
          <p:nvPr/>
        </p:nvSpPr>
        <p:spPr bwMode="auto">
          <a:xfrm>
            <a:off x="1639220" y="1524000"/>
            <a:ext cx="1621971" cy="907482"/>
          </a:xfrm>
          <a:prstGeom prst="roundRect">
            <a:avLst/>
          </a:prstGeom>
          <a:solidFill>
            <a:srgbClr val="97CA38"/>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22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Universal</a:t>
            </a:r>
          </a:p>
          <a:p>
            <a:pPr algn="ctr" defTabSz="914377" fontAlgn="base">
              <a:spcBef>
                <a:spcPct val="15000"/>
              </a:spcBef>
              <a:spcAft>
                <a:spcPct val="0"/>
              </a:spcAft>
              <a:buClrTx/>
              <a:buSzTx/>
              <a:buNone/>
              <a:defRPr/>
            </a:pPr>
            <a:r>
              <a:rPr lang="en-US" altLang="en-US" sz="22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Team</a:t>
            </a:r>
          </a:p>
        </p:txBody>
      </p:sp>
      <p:sp>
        <p:nvSpPr>
          <p:cNvPr id="67604" name="Text Box 36">
            <a:extLst>
              <a:ext uri="{FF2B5EF4-FFF2-40B4-BE49-F238E27FC236}">
                <a16:creationId xmlns:a16="http://schemas.microsoft.com/office/drawing/2014/main" id="{32327148-B8F3-9C4D-B9F0-68E14B04E961}"/>
              </a:ext>
            </a:extLst>
          </p:cNvPr>
          <p:cNvSpPr txBox="1">
            <a:spLocks noChangeArrowheads="1"/>
          </p:cNvSpPr>
          <p:nvPr/>
        </p:nvSpPr>
        <p:spPr bwMode="auto">
          <a:xfrm>
            <a:off x="3764621" y="1544960"/>
            <a:ext cx="2097332" cy="851297"/>
          </a:xfrm>
          <a:prstGeom prst="roundRect">
            <a:avLst/>
          </a:prstGeom>
          <a:solidFill>
            <a:srgbClr val="FFCA08"/>
          </a:solidFill>
          <a:ln>
            <a:noFill/>
          </a:ln>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50000"/>
              </a:spcBef>
              <a:spcAft>
                <a:spcPct val="0"/>
              </a:spcAft>
              <a:buClrTx/>
              <a:buSzTx/>
              <a:buNone/>
              <a:defRPr/>
            </a:pPr>
            <a:r>
              <a:rPr lang="en-US" altLang="en-US" sz="2200">
                <a:solidFill>
                  <a:sysClr val="windowText" lastClr="000000"/>
                </a:solidFill>
                <a:latin typeface="Hind Vadodara" panose="020B0604020202020204" charset="0"/>
                <a:ea typeface="ＭＳ Ｐゴシック" panose="020B0600070205080204" pitchFamily="34" charset="-128"/>
                <a:cs typeface="Hind Vadodara" panose="020B0604020202020204" charset="0"/>
                <a:sym typeface="Arial"/>
              </a:rPr>
              <a:t>Targeted Systems Team</a:t>
            </a:r>
          </a:p>
        </p:txBody>
      </p:sp>
      <p:sp>
        <p:nvSpPr>
          <p:cNvPr id="67605" name="Line 63">
            <a:extLst>
              <a:ext uri="{FF2B5EF4-FFF2-40B4-BE49-F238E27FC236}">
                <a16:creationId xmlns:a16="http://schemas.microsoft.com/office/drawing/2014/main" id="{8BF821F7-59EC-7D44-B83F-CA2ED4D9641A}"/>
              </a:ext>
            </a:extLst>
          </p:cNvPr>
          <p:cNvSpPr>
            <a:spLocks noChangeShapeType="1"/>
          </p:cNvSpPr>
          <p:nvPr/>
        </p:nvSpPr>
        <p:spPr bwMode="auto">
          <a:xfrm>
            <a:off x="3276600" y="1883229"/>
            <a:ext cx="457200" cy="0"/>
          </a:xfrm>
          <a:prstGeom prst="line">
            <a:avLst/>
          </a:prstGeom>
          <a:ln w="28575">
            <a:solidFill>
              <a:schemeClr val="bg1"/>
            </a:solidFill>
            <a:headEnd type="triangle" w="med" len="med"/>
            <a:tailEnd type="triangle"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sym typeface="Arial"/>
            </a:endParaRPr>
          </a:p>
        </p:txBody>
      </p:sp>
      <p:sp>
        <p:nvSpPr>
          <p:cNvPr id="67606" name="Line 64">
            <a:extLst>
              <a:ext uri="{FF2B5EF4-FFF2-40B4-BE49-F238E27FC236}">
                <a16:creationId xmlns:a16="http://schemas.microsoft.com/office/drawing/2014/main" id="{4C512008-2286-504A-AA1A-7A4E1400564A}"/>
              </a:ext>
            </a:extLst>
          </p:cNvPr>
          <p:cNvSpPr>
            <a:spLocks noChangeShapeType="1"/>
          </p:cNvSpPr>
          <p:nvPr/>
        </p:nvSpPr>
        <p:spPr bwMode="auto">
          <a:xfrm>
            <a:off x="5889167" y="1894115"/>
            <a:ext cx="511628" cy="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07" name="Line 65">
            <a:extLst>
              <a:ext uri="{FF2B5EF4-FFF2-40B4-BE49-F238E27FC236}">
                <a16:creationId xmlns:a16="http://schemas.microsoft.com/office/drawing/2014/main" id="{5BBE3614-15AC-E545-9D00-E0370DBADB53}"/>
              </a:ext>
            </a:extLst>
          </p:cNvPr>
          <p:cNvSpPr>
            <a:spLocks noChangeShapeType="1"/>
          </p:cNvSpPr>
          <p:nvPr/>
        </p:nvSpPr>
        <p:spPr bwMode="auto">
          <a:xfrm>
            <a:off x="8409215" y="1905000"/>
            <a:ext cx="609600" cy="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defTabSz="914377" eaLnBrk="0" fontAlgn="base" hangingPunct="0">
              <a:spcBef>
                <a:spcPct val="0"/>
              </a:spcBef>
              <a:spcAft>
                <a:spcPct val="0"/>
              </a:spcAft>
              <a:defRPr/>
            </a:pPr>
            <a:endParaRPr lang="en-US">
              <a:solidFill>
                <a:srgbClr val="FFFFFF"/>
              </a:solidFill>
              <a:latin typeface="Arial" panose="020B0604020202020204" pitchFamily="34" charset="0"/>
              <a:cs typeface="Arial"/>
              <a:sym typeface="Arial"/>
            </a:endParaRPr>
          </a:p>
        </p:txBody>
      </p:sp>
      <p:sp>
        <p:nvSpPr>
          <p:cNvPr id="67611" name="Text Box 78">
            <a:extLst>
              <a:ext uri="{FF2B5EF4-FFF2-40B4-BE49-F238E27FC236}">
                <a16:creationId xmlns:a16="http://schemas.microsoft.com/office/drawing/2014/main" id="{EB11B3DE-0BBC-9C4D-87DD-96294F63FCD3}"/>
              </a:ext>
            </a:extLst>
          </p:cNvPr>
          <p:cNvSpPr txBox="1">
            <a:spLocks noChangeArrowheads="1"/>
          </p:cNvSpPr>
          <p:nvPr/>
        </p:nvSpPr>
        <p:spPr bwMode="auto">
          <a:xfrm>
            <a:off x="1670953" y="2438401"/>
            <a:ext cx="15902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Plans SW &amp; class-wide supports</a:t>
            </a:r>
          </a:p>
        </p:txBody>
      </p:sp>
      <p:sp>
        <p:nvSpPr>
          <p:cNvPr id="67613" name="Text Box 80">
            <a:extLst>
              <a:ext uri="{FF2B5EF4-FFF2-40B4-BE49-F238E27FC236}">
                <a16:creationId xmlns:a16="http://schemas.microsoft.com/office/drawing/2014/main" id="{C819FCB1-1226-F44E-8B11-F5DB9207B314}"/>
              </a:ext>
            </a:extLst>
          </p:cNvPr>
          <p:cNvSpPr txBox="1">
            <a:spLocks noChangeArrowheads="1"/>
          </p:cNvSpPr>
          <p:nvPr/>
        </p:nvSpPr>
        <p:spPr bwMode="auto">
          <a:xfrm>
            <a:off x="3804545" y="2514347"/>
            <a:ext cx="2057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Uses process data; determines overall intervention effectiveness</a:t>
            </a:r>
          </a:p>
        </p:txBody>
      </p:sp>
      <p:sp>
        <p:nvSpPr>
          <p:cNvPr id="67614" name="Text Box 81">
            <a:extLst>
              <a:ext uri="{FF2B5EF4-FFF2-40B4-BE49-F238E27FC236}">
                <a16:creationId xmlns:a16="http://schemas.microsoft.com/office/drawing/2014/main" id="{FD87451E-32A7-3F48-A64D-CF329BF4072F}"/>
              </a:ext>
            </a:extLst>
          </p:cNvPr>
          <p:cNvSpPr txBox="1">
            <a:spLocks noChangeArrowheads="1"/>
          </p:cNvSpPr>
          <p:nvPr/>
        </p:nvSpPr>
        <p:spPr bwMode="auto">
          <a:xfrm>
            <a:off x="6400795" y="2464639"/>
            <a:ext cx="1981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Standing team; uses FBA/BIP process for one youth at a time</a:t>
            </a:r>
          </a:p>
        </p:txBody>
      </p:sp>
      <p:sp>
        <p:nvSpPr>
          <p:cNvPr id="67615" name="Text Box 82">
            <a:extLst>
              <a:ext uri="{FF2B5EF4-FFF2-40B4-BE49-F238E27FC236}">
                <a16:creationId xmlns:a16="http://schemas.microsoft.com/office/drawing/2014/main" id="{21D9B742-96EB-B040-945C-D06395791D7A}"/>
              </a:ext>
            </a:extLst>
          </p:cNvPr>
          <p:cNvSpPr txBox="1">
            <a:spLocks noChangeArrowheads="1"/>
          </p:cNvSpPr>
          <p:nvPr/>
        </p:nvSpPr>
        <p:spPr bwMode="auto">
          <a:xfrm>
            <a:off x="9067800" y="2485550"/>
            <a:ext cx="223156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algn="ctr" defTabSz="914377" fontAlgn="base">
              <a:spcBef>
                <a:spcPct val="15000"/>
              </a:spcBef>
              <a:spcAft>
                <a:spcPct val="0"/>
              </a:spcAft>
              <a:buClrTx/>
              <a:buSzTx/>
              <a:buNone/>
              <a:defRPr/>
            </a:pPr>
            <a:r>
              <a:rPr lang="en-US" altLang="en-US" sz="1600">
                <a:solidFill>
                  <a:srgbClr val="FFFFFF"/>
                </a:solidFill>
                <a:latin typeface="Hind Vadodara" panose="020B0604020202020204" charset="0"/>
                <a:ea typeface="ＭＳ Ｐゴシック" panose="020B0600070205080204" pitchFamily="34" charset="-128"/>
                <a:cs typeface="Hind Vadodara" panose="020B0604020202020204" charset="0"/>
                <a:sym typeface="Arial"/>
              </a:rPr>
              <a:t>Uses Process data; determines overall intervention effectiveness</a:t>
            </a:r>
          </a:p>
        </p:txBody>
      </p:sp>
      <p:sp>
        <p:nvSpPr>
          <p:cNvPr id="67617" name="Rectangle 84">
            <a:extLst>
              <a:ext uri="{FF2B5EF4-FFF2-40B4-BE49-F238E27FC236}">
                <a16:creationId xmlns:a16="http://schemas.microsoft.com/office/drawing/2014/main" id="{91A9611B-257A-864C-9C82-8974B8D70B2C}"/>
              </a:ext>
            </a:extLst>
          </p:cNvPr>
          <p:cNvSpPr>
            <a:spLocks noChangeArrowheads="1"/>
          </p:cNvSpPr>
          <p:nvPr/>
        </p:nvSpPr>
        <p:spPr bwMode="auto">
          <a:xfrm>
            <a:off x="5715000" y="2438400"/>
            <a:ext cx="20574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Wingdings" pitchFamily="2" charset="2"/>
              <a:buChar char="¢"/>
              <a:defRPr sz="3000">
                <a:solidFill>
                  <a:schemeClr val="tx2"/>
                </a:solidFill>
                <a:latin typeface="Arial" panose="020B0604020202020204" pitchFamily="34" charset="0"/>
              </a:defRPr>
            </a:lvl1pPr>
            <a:lvl2pPr marL="742950" indent="-285750">
              <a:spcBef>
                <a:spcPct val="20000"/>
              </a:spcBef>
              <a:buClr>
                <a:schemeClr val="accent1"/>
              </a:buClr>
              <a:buSzPct val="75000"/>
              <a:buFont typeface="Wingdings" pitchFamily="2" charset="2"/>
              <a:buChar char="l"/>
              <a:defRPr sz="2800">
                <a:solidFill>
                  <a:schemeClr val="tx2"/>
                </a:solidFill>
                <a:latin typeface="Arial" panose="020B0604020202020204" pitchFamily="34" charset="0"/>
              </a:defRPr>
            </a:lvl2pPr>
            <a:lvl3pPr marL="1143000" indent="-228600">
              <a:spcBef>
                <a:spcPct val="20000"/>
              </a:spcBef>
              <a:buClr>
                <a:schemeClr val="accent2"/>
              </a:buClr>
              <a:buChar char="•"/>
              <a:defRPr sz="2400">
                <a:solidFill>
                  <a:schemeClr val="tx2"/>
                </a:solidFill>
                <a:latin typeface="Arial" panose="020B0604020202020204" pitchFamily="34" charset="0"/>
              </a:defRPr>
            </a:lvl3pPr>
            <a:lvl4pPr marL="1600200" indent="-228600">
              <a:spcBef>
                <a:spcPct val="20000"/>
              </a:spcBef>
              <a:buClr>
                <a:schemeClr val="tx1"/>
              </a:buClr>
              <a:buChar char="•"/>
              <a:defRPr sz="2000">
                <a:solidFill>
                  <a:schemeClr val="tx2"/>
                </a:solidFill>
                <a:latin typeface="Arial" panose="020B0604020202020204" pitchFamily="34" charset="0"/>
              </a:defRPr>
            </a:lvl4pPr>
            <a:lvl5pPr marL="2057400" indent="-228600">
              <a:spcBef>
                <a:spcPct val="20000"/>
              </a:spcBef>
              <a:buChar char="•"/>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2"/>
                </a:solidFill>
                <a:latin typeface="Arial" panose="020B0604020202020204" pitchFamily="34" charset="0"/>
              </a:defRPr>
            </a:lvl9pPr>
          </a:lstStyle>
          <a:p>
            <a:pPr defTabSz="914377" eaLnBrk="0" fontAlgn="base" hangingPunct="0">
              <a:spcBef>
                <a:spcPct val="0"/>
              </a:spcBef>
              <a:spcAft>
                <a:spcPct val="0"/>
              </a:spcAft>
              <a:buClrTx/>
              <a:buSzTx/>
              <a:buNone/>
              <a:defRPr/>
            </a:pPr>
            <a:endParaRPr lang="en-US" altLang="en-US" sz="2200">
              <a:solidFill>
                <a:srgbClr val="FFFFFF"/>
              </a:solidFill>
              <a:cs typeface="Arial" panose="020B0604020202020204" pitchFamily="34" charset="0"/>
              <a:sym typeface="Arial"/>
            </a:endParaRPr>
          </a:p>
        </p:txBody>
      </p:sp>
      <p:sp>
        <p:nvSpPr>
          <p:cNvPr id="3" name="Oval 2">
            <a:extLst>
              <a:ext uri="{FF2B5EF4-FFF2-40B4-BE49-F238E27FC236}">
                <a16:creationId xmlns:a16="http://schemas.microsoft.com/office/drawing/2014/main" id="{89CDEA9C-5CD6-C54D-B30C-301B09EE7E5E}"/>
              </a:ext>
            </a:extLst>
          </p:cNvPr>
          <p:cNvSpPr/>
          <p:nvPr/>
        </p:nvSpPr>
        <p:spPr>
          <a:xfrm>
            <a:off x="1087821" y="914404"/>
            <a:ext cx="5008179" cy="247490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69C39BB6-2CC0-934F-A4DB-E22ADB242E08}"/>
              </a:ext>
            </a:extLst>
          </p:cNvPr>
          <p:cNvSpPr/>
          <p:nvPr/>
        </p:nvSpPr>
        <p:spPr>
          <a:xfrm>
            <a:off x="3621782" y="780621"/>
            <a:ext cx="8000990" cy="2474908"/>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peech Bubble: Rectangle with Corners Rounded 1">
            <a:extLst>
              <a:ext uri="{FF2B5EF4-FFF2-40B4-BE49-F238E27FC236}">
                <a16:creationId xmlns:a16="http://schemas.microsoft.com/office/drawing/2014/main" id="{B7732534-908F-5313-9596-411DDE1907B1}"/>
              </a:ext>
            </a:extLst>
          </p:cNvPr>
          <p:cNvSpPr/>
          <p:nvPr/>
        </p:nvSpPr>
        <p:spPr>
          <a:xfrm>
            <a:off x="244370" y="4968969"/>
            <a:ext cx="3154449" cy="1396256"/>
          </a:xfrm>
          <a:prstGeom prst="wedgeRoundRectCallout">
            <a:avLst/>
          </a:prstGeom>
        </p:spPr>
        <p:style>
          <a:lnRef idx="2">
            <a:schemeClr val="accent6"/>
          </a:lnRef>
          <a:fillRef idx="1">
            <a:schemeClr val="lt1"/>
          </a:fillRef>
          <a:effectRef idx="0">
            <a:schemeClr val="accent6"/>
          </a:effectRef>
          <a:fontRef idx="minor">
            <a:schemeClr val="dk1"/>
          </a:fontRef>
        </p:style>
        <p:txBody>
          <a:bodyPr lIns="121920" tIns="60960" rIns="121920" bIns="60960" rtlCol="0" anchor="ctr"/>
          <a:lstStyle/>
          <a:p>
            <a:pPr algn="ctr" defTabSz="1219170">
              <a:buClr>
                <a:srgbClr val="000000"/>
              </a:buClr>
            </a:pPr>
            <a:r>
              <a:rPr lang="en-US" sz="1733" kern="0" dirty="0">
                <a:solidFill>
                  <a:srgbClr val="0D0F41"/>
                </a:solidFill>
                <a:latin typeface="Poppins" panose="020B0604020202020204" charset="0"/>
                <a:cs typeface="Poppins" panose="020B0604020202020204" charset="0"/>
                <a:sym typeface="Arial"/>
              </a:rPr>
              <a:t>How do your teams work together to support students and staff? </a:t>
            </a:r>
          </a:p>
        </p:txBody>
      </p:sp>
      <p:sp>
        <p:nvSpPr>
          <p:cNvPr id="4" name="Speech Bubble: Rectangle with Corners Rounded 3">
            <a:extLst>
              <a:ext uri="{FF2B5EF4-FFF2-40B4-BE49-F238E27FC236}">
                <a16:creationId xmlns:a16="http://schemas.microsoft.com/office/drawing/2014/main" id="{9A28D13B-0D9B-B31F-78B2-DF9C021378F2}"/>
              </a:ext>
            </a:extLst>
          </p:cNvPr>
          <p:cNvSpPr/>
          <p:nvPr/>
        </p:nvSpPr>
        <p:spPr>
          <a:xfrm>
            <a:off x="4313182" y="4775200"/>
            <a:ext cx="3154449" cy="1590025"/>
          </a:xfrm>
          <a:prstGeom prst="wedgeRoundRectCallout">
            <a:avLst/>
          </a:prstGeom>
        </p:spPr>
        <p:style>
          <a:lnRef idx="2">
            <a:schemeClr val="accent6"/>
          </a:lnRef>
          <a:fillRef idx="1">
            <a:schemeClr val="lt1"/>
          </a:fillRef>
          <a:effectRef idx="0">
            <a:schemeClr val="accent6"/>
          </a:effectRef>
          <a:fontRef idx="minor">
            <a:schemeClr val="dk1"/>
          </a:fontRef>
        </p:style>
        <p:txBody>
          <a:bodyPr lIns="121920" tIns="60960" rIns="121920" bIns="60960" rtlCol="0" anchor="ctr"/>
          <a:lstStyle/>
          <a:p>
            <a:pPr algn="ctr" defTabSz="1219170">
              <a:buClr>
                <a:srgbClr val="000000"/>
              </a:buClr>
            </a:pPr>
            <a:r>
              <a:rPr lang="en-US" sz="2400" b="1" kern="0" dirty="0">
                <a:solidFill>
                  <a:schemeClr val="tx1">
                    <a:lumMod val="50000"/>
                    <a:lumOff val="50000"/>
                  </a:schemeClr>
                </a:solidFill>
                <a:latin typeface="Poppins" panose="020B0604020202020204" charset="0"/>
                <a:cs typeface="Poppins" panose="020B0604020202020204" charset="0"/>
                <a:sym typeface="Arial"/>
                <a:hlinkClick r:id="" action="ppaction://noaction">
                  <a:extLst>
                    <a:ext uri="{A12FA001-AC4F-418D-AE19-62706E023703}">
                      <ahyp:hlinkClr xmlns:ahyp="http://schemas.microsoft.com/office/drawing/2018/hyperlinkcolor" val="tx"/>
                    </a:ext>
                  </a:extLst>
                </a:hlinkClick>
              </a:rPr>
              <a:t>WORKING SMARTER</a:t>
            </a:r>
          </a:p>
          <a:p>
            <a:pPr algn="ctr" defTabSz="1219170">
              <a:buClr>
                <a:srgbClr val="000000"/>
              </a:buClr>
            </a:pPr>
            <a:r>
              <a:rPr lang="en-US" sz="2400" b="1" kern="0" dirty="0">
                <a:solidFill>
                  <a:schemeClr val="tx1">
                    <a:lumMod val="50000"/>
                    <a:lumOff val="50000"/>
                  </a:schemeClr>
                </a:solidFill>
                <a:latin typeface="Poppins" panose="020B0604020202020204" charset="0"/>
                <a:cs typeface="Poppins" panose="020B0604020202020204" charset="0"/>
                <a:sym typeface="Arial"/>
                <a:hlinkClick r:id="" action="ppaction://noaction">
                  <a:extLst>
                    <a:ext uri="{A12FA001-AC4F-418D-AE19-62706E023703}">
                      <ahyp:hlinkClr xmlns:ahyp="http://schemas.microsoft.com/office/drawing/2018/hyperlinkcolor" val="tx"/>
                    </a:ext>
                  </a:extLst>
                </a:hlinkClick>
              </a:rPr>
              <a:t>ACTIVITY</a:t>
            </a:r>
            <a:r>
              <a:rPr lang="en-US" sz="2400" kern="0" dirty="0">
                <a:solidFill>
                  <a:schemeClr val="tx1">
                    <a:lumMod val="50000"/>
                    <a:lumOff val="50000"/>
                  </a:schemeClr>
                </a:solidFill>
                <a:latin typeface="Poppins" panose="020B0604020202020204" charset="0"/>
                <a:cs typeface="Poppins" panose="020B0604020202020204" charset="0"/>
                <a:sym typeface="Arial"/>
              </a:rPr>
              <a:t> </a:t>
            </a:r>
          </a:p>
        </p:txBody>
      </p:sp>
      <p:sp>
        <p:nvSpPr>
          <p:cNvPr id="5" name="Speech Bubble: Rectangle with Corners Rounded 4">
            <a:extLst>
              <a:ext uri="{FF2B5EF4-FFF2-40B4-BE49-F238E27FC236}">
                <a16:creationId xmlns:a16="http://schemas.microsoft.com/office/drawing/2014/main" id="{4D937BDF-EA40-502B-8144-30CF40E6AED2}"/>
              </a:ext>
            </a:extLst>
          </p:cNvPr>
          <p:cNvSpPr/>
          <p:nvPr/>
        </p:nvSpPr>
        <p:spPr>
          <a:xfrm>
            <a:off x="8381995" y="4960458"/>
            <a:ext cx="3154449" cy="1396256"/>
          </a:xfrm>
          <a:prstGeom prst="wedgeRoundRectCallout">
            <a:avLst/>
          </a:prstGeom>
        </p:spPr>
        <p:style>
          <a:lnRef idx="2">
            <a:schemeClr val="accent6"/>
          </a:lnRef>
          <a:fillRef idx="1">
            <a:schemeClr val="lt1"/>
          </a:fillRef>
          <a:effectRef idx="0">
            <a:schemeClr val="accent6"/>
          </a:effectRef>
          <a:fontRef idx="minor">
            <a:schemeClr val="dk1"/>
          </a:fontRef>
        </p:style>
        <p:txBody>
          <a:bodyPr lIns="121920" tIns="60960" rIns="121920" bIns="60960" rtlCol="0" anchor="ctr"/>
          <a:lstStyle/>
          <a:p>
            <a:pPr algn="ctr" defTabSz="1219170">
              <a:buClr>
                <a:srgbClr val="000000"/>
              </a:buClr>
            </a:pPr>
            <a:r>
              <a:rPr lang="en-US" sz="1733" kern="0" dirty="0">
                <a:solidFill>
                  <a:srgbClr val="0D0F41"/>
                </a:solidFill>
                <a:latin typeface="Poppins" panose="020B0604020202020204" charset="0"/>
                <a:cs typeface="Poppins" panose="020B0604020202020204" charset="0"/>
                <a:sym typeface="Arial"/>
              </a:rPr>
              <a:t>How does the Tier 2 Team ‘fit’ with other teams? </a:t>
            </a:r>
          </a:p>
        </p:txBody>
      </p:sp>
    </p:spTree>
    <p:extLst>
      <p:ext uri="{BB962C8B-B14F-4D97-AF65-F5344CB8AC3E}">
        <p14:creationId xmlns:p14="http://schemas.microsoft.com/office/powerpoint/2010/main" val="32253800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heel(1)">
                                      <p:cBhvr>
                                        <p:cTn id="12" dur="2000"/>
                                        <p:tgtEl>
                                          <p:spTgt spid="36"/>
                                        </p:tgtEl>
                                      </p:cBhvr>
                                    </p:animEffect>
                                  </p:childTnLst>
                                  <p:subTnLst>
                                    <p:set>
                                      <p:cBhvr override="childStyle">
                                        <p:cTn dur="1" fill="hold" display="0" masterRel="nextClick" afterEffect="1"/>
                                        <p:tgtEl>
                                          <p:spTgt spid="3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6" grpId="0" animBg="1"/>
      <p:bldP spid="2"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322"/>
        <p:cNvGrpSpPr/>
        <p:nvPr/>
      </p:nvGrpSpPr>
      <p:grpSpPr>
        <a:xfrm>
          <a:off x="0" y="0"/>
          <a:ext cx="0" cy="0"/>
          <a:chOff x="0" y="0"/>
          <a:chExt cx="0" cy="0"/>
        </a:xfrm>
      </p:grpSpPr>
      <p:grpSp>
        <p:nvGrpSpPr>
          <p:cNvPr id="330" name="Google Shape;330;p32"/>
          <p:cNvGrpSpPr/>
          <p:nvPr/>
        </p:nvGrpSpPr>
        <p:grpSpPr>
          <a:xfrm>
            <a:off x="9405522"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defTabSz="1219140">
                <a:defRPr/>
              </a:pPr>
              <a:endParaRPr sz="2400">
                <a:ea typeface="ＭＳ Ｐゴシック" pitchFamily="-108" charset="-128"/>
              </a:endParaRPr>
            </a:p>
          </p:txBody>
        </p:sp>
      </p:grpSp>
      <p:sp>
        <p:nvSpPr>
          <p:cNvPr id="6" name="Title 3">
            <a:extLst>
              <a:ext uri="{FF2B5EF4-FFF2-40B4-BE49-F238E27FC236}">
                <a16:creationId xmlns:a16="http://schemas.microsoft.com/office/drawing/2014/main" id="{9ADD152B-9680-D35F-F702-222861E95D0D}"/>
              </a:ext>
            </a:extLst>
          </p:cNvPr>
          <p:cNvSpPr>
            <a:spLocks noGrp="1"/>
          </p:cNvSpPr>
          <p:nvPr>
            <p:ph type="title"/>
          </p:nvPr>
        </p:nvSpPr>
        <p:spPr>
          <a:xfrm>
            <a:off x="415600" y="216351"/>
            <a:ext cx="11360800" cy="763600"/>
          </a:xfrm>
        </p:spPr>
        <p:txBody>
          <a:bodyPr/>
          <a:lstStyle/>
          <a:p>
            <a:pPr algn="l"/>
            <a:r>
              <a:rPr lang="en-US" b="1" dirty="0">
                <a:solidFill>
                  <a:schemeClr val="bg1"/>
                </a:solidFill>
                <a:latin typeface="Calibri" panose="020F0502020204030204" pitchFamily="34" charset="0"/>
                <a:cs typeface="Calibri" panose="020F0502020204030204" pitchFamily="34" charset="0"/>
              </a:rPr>
              <a:t>Working Smarter at Tier 2</a:t>
            </a:r>
          </a:p>
        </p:txBody>
      </p:sp>
      <p:pic>
        <p:nvPicPr>
          <p:cNvPr id="7" name="Content Placeholder 5">
            <a:extLst>
              <a:ext uri="{FF2B5EF4-FFF2-40B4-BE49-F238E27FC236}">
                <a16:creationId xmlns:a16="http://schemas.microsoft.com/office/drawing/2014/main" id="{DC244475-5907-6330-A173-AFD07B37873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7890" y="934012"/>
            <a:ext cx="11157527" cy="5645979"/>
          </a:xfrm>
          <a:prstGeom prst="rect">
            <a:avLst/>
          </a:prstGeom>
          <a:noFill/>
          <a:ln>
            <a:noFill/>
          </a:ln>
        </p:spPr>
      </p:pic>
    </p:spTree>
    <p:extLst>
      <p:ext uri="{BB962C8B-B14F-4D97-AF65-F5344CB8AC3E}">
        <p14:creationId xmlns:p14="http://schemas.microsoft.com/office/powerpoint/2010/main" val="1734665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269D27-831E-42BA-A0D3-6EDEBBF6258C}"/>
              </a:ext>
            </a:extLst>
          </p:cNvPr>
          <p:cNvSpPr>
            <a:spLocks noGrp="1"/>
          </p:cNvSpPr>
          <p:nvPr>
            <p:ph type="title"/>
          </p:nvPr>
        </p:nvSpPr>
        <p:spPr>
          <a:xfrm>
            <a:off x="203750" y="344600"/>
            <a:ext cx="11182005" cy="845600"/>
          </a:xfrm>
        </p:spPr>
        <p:txBody>
          <a:bodyPr/>
          <a:lstStyle/>
          <a:p>
            <a:r>
              <a:rPr lang="en-US" dirty="0"/>
              <a:t>BUILD SYSTEMS: </a:t>
            </a:r>
            <a:r>
              <a:rPr lang="en-US" dirty="0">
                <a:solidFill>
                  <a:srgbClr val="FFFF00"/>
                </a:solidFill>
              </a:rPr>
              <a:t>TIER 2 ANNUAL PLANNING</a:t>
            </a:r>
          </a:p>
        </p:txBody>
      </p:sp>
      <p:pic>
        <p:nvPicPr>
          <p:cNvPr id="7" name="Graphic 6" descr="Checklist with solid fill">
            <a:extLst>
              <a:ext uri="{FF2B5EF4-FFF2-40B4-BE49-F238E27FC236}">
                <a16:creationId xmlns:a16="http://schemas.microsoft.com/office/drawing/2014/main" id="{2D39863B-349C-4803-BF76-32846531637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72924" y="108884"/>
            <a:ext cx="1317031" cy="1317031"/>
          </a:xfrm>
          <a:prstGeom prst="rect">
            <a:avLst/>
          </a:prstGeom>
        </p:spPr>
      </p:pic>
      <p:sp>
        <p:nvSpPr>
          <p:cNvPr id="2" name="Left Brace 1">
            <a:extLst>
              <a:ext uri="{FF2B5EF4-FFF2-40B4-BE49-F238E27FC236}">
                <a16:creationId xmlns:a16="http://schemas.microsoft.com/office/drawing/2014/main" id="{BAA2C81F-7871-E766-A43E-4441778227C3}"/>
              </a:ext>
            </a:extLst>
          </p:cNvPr>
          <p:cNvSpPr/>
          <p:nvPr/>
        </p:nvSpPr>
        <p:spPr>
          <a:xfrm>
            <a:off x="842377" y="2385059"/>
            <a:ext cx="376699" cy="1731407"/>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D683A1E2-8A69-44FE-D6E6-6BB303F27F26}"/>
              </a:ext>
            </a:extLst>
          </p:cNvPr>
          <p:cNvSpPr txBox="1"/>
          <p:nvPr/>
        </p:nvSpPr>
        <p:spPr>
          <a:xfrm>
            <a:off x="87891" y="2917682"/>
            <a:ext cx="813108" cy="646331"/>
          </a:xfrm>
          <a:prstGeom prst="rect">
            <a:avLst/>
          </a:prstGeom>
          <a:noFill/>
        </p:spPr>
        <p:txBody>
          <a:bodyPr wrap="none" rtlCol="0">
            <a:spAutoFit/>
          </a:bodyPr>
          <a:lstStyle/>
          <a:p>
            <a:r>
              <a:rPr lang="en-US" dirty="0">
                <a:solidFill>
                  <a:srgbClr val="FFFF00"/>
                </a:solidFill>
              </a:rPr>
              <a:t>Team </a:t>
            </a:r>
          </a:p>
          <a:p>
            <a:r>
              <a:rPr lang="en-US" dirty="0">
                <a:solidFill>
                  <a:srgbClr val="FFFF00"/>
                </a:solidFill>
              </a:rPr>
              <a:t>Info</a:t>
            </a:r>
          </a:p>
        </p:txBody>
      </p:sp>
      <p:sp>
        <p:nvSpPr>
          <p:cNvPr id="5" name="TextBox 4">
            <a:extLst>
              <a:ext uri="{FF2B5EF4-FFF2-40B4-BE49-F238E27FC236}">
                <a16:creationId xmlns:a16="http://schemas.microsoft.com/office/drawing/2014/main" id="{FDC96BF4-7C69-BB0F-1136-95E741F1F7CD}"/>
              </a:ext>
            </a:extLst>
          </p:cNvPr>
          <p:cNvSpPr txBox="1"/>
          <p:nvPr/>
        </p:nvSpPr>
        <p:spPr>
          <a:xfrm>
            <a:off x="4820539" y="5931062"/>
            <a:ext cx="1787669" cy="369332"/>
          </a:xfrm>
          <a:prstGeom prst="rect">
            <a:avLst/>
          </a:prstGeom>
          <a:noFill/>
        </p:spPr>
        <p:txBody>
          <a:bodyPr wrap="none" rtlCol="0">
            <a:spAutoFit/>
          </a:bodyPr>
          <a:lstStyle/>
          <a:p>
            <a:r>
              <a:rPr lang="en-US" dirty="0">
                <a:solidFill>
                  <a:schemeClr val="bg1"/>
                </a:solidFill>
              </a:rPr>
              <a:t>Communication</a:t>
            </a:r>
          </a:p>
        </p:txBody>
      </p:sp>
      <p:sp>
        <p:nvSpPr>
          <p:cNvPr id="8" name="TextBox 7">
            <a:extLst>
              <a:ext uri="{FF2B5EF4-FFF2-40B4-BE49-F238E27FC236}">
                <a16:creationId xmlns:a16="http://schemas.microsoft.com/office/drawing/2014/main" id="{2CA10AAE-3F6B-F421-DA1C-B868E9D69A82}"/>
              </a:ext>
            </a:extLst>
          </p:cNvPr>
          <p:cNvSpPr txBox="1"/>
          <p:nvPr/>
        </p:nvSpPr>
        <p:spPr>
          <a:xfrm>
            <a:off x="10809545" y="1886540"/>
            <a:ext cx="1253490" cy="646331"/>
          </a:xfrm>
          <a:prstGeom prst="rect">
            <a:avLst/>
          </a:prstGeom>
          <a:noFill/>
        </p:spPr>
        <p:txBody>
          <a:bodyPr wrap="square" rtlCol="0">
            <a:spAutoFit/>
          </a:bodyPr>
          <a:lstStyle/>
          <a:p>
            <a:r>
              <a:rPr lang="en-US" dirty="0">
                <a:solidFill>
                  <a:schemeClr val="bg1"/>
                </a:solidFill>
              </a:rPr>
              <a:t>Evaluation Measures</a:t>
            </a:r>
          </a:p>
        </p:txBody>
      </p:sp>
      <p:sp>
        <p:nvSpPr>
          <p:cNvPr id="9" name="TextBox 8">
            <a:extLst>
              <a:ext uri="{FF2B5EF4-FFF2-40B4-BE49-F238E27FC236}">
                <a16:creationId xmlns:a16="http://schemas.microsoft.com/office/drawing/2014/main" id="{A3F8BFB5-1E9C-612B-8016-C465E79C400C}"/>
              </a:ext>
            </a:extLst>
          </p:cNvPr>
          <p:cNvSpPr txBox="1"/>
          <p:nvPr/>
        </p:nvSpPr>
        <p:spPr>
          <a:xfrm>
            <a:off x="2037432" y="5931249"/>
            <a:ext cx="2142260" cy="646331"/>
          </a:xfrm>
          <a:prstGeom prst="rect">
            <a:avLst/>
          </a:prstGeom>
          <a:noFill/>
        </p:spPr>
        <p:txBody>
          <a:bodyPr wrap="square" rtlCol="0">
            <a:spAutoFit/>
          </a:bodyPr>
          <a:lstStyle/>
          <a:p>
            <a:r>
              <a:rPr lang="en-US" dirty="0">
                <a:solidFill>
                  <a:schemeClr val="bg1"/>
                </a:solidFill>
              </a:rPr>
              <a:t>Teaching T2 Routines</a:t>
            </a:r>
          </a:p>
        </p:txBody>
      </p:sp>
      <p:sp>
        <p:nvSpPr>
          <p:cNvPr id="10" name="TextBox 9">
            <a:extLst>
              <a:ext uri="{FF2B5EF4-FFF2-40B4-BE49-F238E27FC236}">
                <a16:creationId xmlns:a16="http://schemas.microsoft.com/office/drawing/2014/main" id="{4A5804AB-FF45-2242-B496-C928C92E3919}"/>
              </a:ext>
            </a:extLst>
          </p:cNvPr>
          <p:cNvSpPr txBox="1"/>
          <p:nvPr/>
        </p:nvSpPr>
        <p:spPr>
          <a:xfrm>
            <a:off x="10809545" y="3341476"/>
            <a:ext cx="1178705" cy="646331"/>
          </a:xfrm>
          <a:prstGeom prst="rect">
            <a:avLst/>
          </a:prstGeom>
          <a:noFill/>
        </p:spPr>
        <p:txBody>
          <a:bodyPr wrap="square" rtlCol="0">
            <a:spAutoFit/>
          </a:bodyPr>
          <a:lstStyle/>
          <a:p>
            <a:r>
              <a:rPr lang="en-US" dirty="0">
                <a:solidFill>
                  <a:schemeClr val="bg1"/>
                </a:solidFill>
              </a:rPr>
              <a:t>Annual Goals</a:t>
            </a:r>
          </a:p>
        </p:txBody>
      </p:sp>
      <p:sp>
        <p:nvSpPr>
          <p:cNvPr id="13" name="TextBox 12">
            <a:extLst>
              <a:ext uri="{FF2B5EF4-FFF2-40B4-BE49-F238E27FC236}">
                <a16:creationId xmlns:a16="http://schemas.microsoft.com/office/drawing/2014/main" id="{C14534A2-BBED-7A06-719B-8FD9C75310E9}"/>
              </a:ext>
            </a:extLst>
          </p:cNvPr>
          <p:cNvSpPr txBox="1"/>
          <p:nvPr/>
        </p:nvSpPr>
        <p:spPr>
          <a:xfrm>
            <a:off x="4368039" y="1333387"/>
            <a:ext cx="2428870" cy="369332"/>
          </a:xfrm>
          <a:prstGeom prst="rect">
            <a:avLst/>
          </a:prstGeom>
          <a:noFill/>
        </p:spPr>
        <p:txBody>
          <a:bodyPr wrap="none" rtlCol="0">
            <a:spAutoFit/>
          </a:bodyPr>
          <a:lstStyle/>
          <a:p>
            <a:r>
              <a:rPr lang="en-US" dirty="0">
                <a:solidFill>
                  <a:schemeClr val="bg1"/>
                </a:solidFill>
              </a:rPr>
              <a:t>Communication Plans</a:t>
            </a:r>
          </a:p>
        </p:txBody>
      </p:sp>
      <p:sp>
        <p:nvSpPr>
          <p:cNvPr id="14" name="TextBox 13">
            <a:extLst>
              <a:ext uri="{FF2B5EF4-FFF2-40B4-BE49-F238E27FC236}">
                <a16:creationId xmlns:a16="http://schemas.microsoft.com/office/drawing/2014/main" id="{C86FE649-5AFE-B75F-FA33-4F4E4B168392}"/>
              </a:ext>
            </a:extLst>
          </p:cNvPr>
          <p:cNvSpPr txBox="1"/>
          <p:nvPr/>
        </p:nvSpPr>
        <p:spPr>
          <a:xfrm>
            <a:off x="8210429" y="5904539"/>
            <a:ext cx="2142260" cy="646331"/>
          </a:xfrm>
          <a:prstGeom prst="rect">
            <a:avLst/>
          </a:prstGeom>
          <a:noFill/>
        </p:spPr>
        <p:txBody>
          <a:bodyPr wrap="square" rtlCol="0">
            <a:spAutoFit/>
          </a:bodyPr>
          <a:lstStyle/>
          <a:p>
            <a:r>
              <a:rPr lang="en-US" dirty="0">
                <a:solidFill>
                  <a:schemeClr val="bg1"/>
                </a:solidFill>
              </a:rPr>
              <a:t>Tier 2 Student Follow Up</a:t>
            </a:r>
          </a:p>
        </p:txBody>
      </p:sp>
      <p:pic>
        <p:nvPicPr>
          <p:cNvPr id="11" name="Picture 10">
            <a:hlinkClick r:id="rId5"/>
            <a:extLst>
              <a:ext uri="{FF2B5EF4-FFF2-40B4-BE49-F238E27FC236}">
                <a16:creationId xmlns:a16="http://schemas.microsoft.com/office/drawing/2014/main" id="{CAB3FDDD-35B5-4C5D-0372-DF8E8FA5CD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19798" y="1723043"/>
            <a:ext cx="9491745" cy="4064832"/>
          </a:xfrm>
          <a:prstGeom prst="rect">
            <a:avLst/>
          </a:prstGeom>
        </p:spPr>
      </p:pic>
      <p:sp>
        <p:nvSpPr>
          <p:cNvPr id="12" name="Arrow: Down 11">
            <a:extLst>
              <a:ext uri="{FF2B5EF4-FFF2-40B4-BE49-F238E27FC236}">
                <a16:creationId xmlns:a16="http://schemas.microsoft.com/office/drawing/2014/main" id="{8818A9F3-7B80-C4D7-3E96-C72295E7BBDB}"/>
              </a:ext>
            </a:extLst>
          </p:cNvPr>
          <p:cNvSpPr/>
          <p:nvPr/>
        </p:nvSpPr>
        <p:spPr>
          <a:xfrm>
            <a:off x="1219076" y="1256690"/>
            <a:ext cx="657339" cy="718389"/>
          </a:xfrm>
          <a:prstGeom prst="downArrow">
            <a:avLst/>
          </a:prstGeom>
          <a:solidFill>
            <a:srgbClr val="FFFF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CF0E5AF-BEFF-CACC-AFF8-A76F40B6F548}"/>
              </a:ext>
            </a:extLst>
          </p:cNvPr>
          <p:cNvSpPr/>
          <p:nvPr/>
        </p:nvSpPr>
        <p:spPr>
          <a:xfrm>
            <a:off x="6718323" y="3051735"/>
            <a:ext cx="5912796" cy="140744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957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F94CDF-06C6-156C-0068-95F70D6D0102}"/>
              </a:ext>
            </a:extLst>
          </p:cNvPr>
          <p:cNvSpPr>
            <a:spLocks noGrp="1"/>
          </p:cNvSpPr>
          <p:nvPr>
            <p:ph type="body" idx="1"/>
          </p:nvPr>
        </p:nvSpPr>
        <p:spPr>
          <a:xfrm>
            <a:off x="693833" y="2846439"/>
            <a:ext cx="2506567" cy="3682830"/>
          </a:xfrm>
        </p:spPr>
        <p:txBody>
          <a:bodyPr/>
          <a:lstStyle/>
          <a:p>
            <a:endParaRPr lang="en-US" dirty="0"/>
          </a:p>
        </p:txBody>
      </p:sp>
      <p:sp>
        <p:nvSpPr>
          <p:cNvPr id="3" name="Title 2">
            <a:extLst>
              <a:ext uri="{FF2B5EF4-FFF2-40B4-BE49-F238E27FC236}">
                <a16:creationId xmlns:a16="http://schemas.microsoft.com/office/drawing/2014/main" id="{B3D111C1-6AE4-DB52-648F-51EEB43B4EA3}"/>
              </a:ext>
            </a:extLst>
          </p:cNvPr>
          <p:cNvSpPr>
            <a:spLocks noGrp="1"/>
          </p:cNvSpPr>
          <p:nvPr>
            <p:ph type="title"/>
          </p:nvPr>
        </p:nvSpPr>
        <p:spPr>
          <a:xfrm>
            <a:off x="813349" y="467463"/>
            <a:ext cx="2584782" cy="845600"/>
          </a:xfrm>
        </p:spPr>
        <p:txBody>
          <a:bodyPr/>
          <a:lstStyle/>
          <a:p>
            <a:r>
              <a:rPr lang="en-US" dirty="0"/>
              <a:t>Sample Action Plan </a:t>
            </a:r>
          </a:p>
        </p:txBody>
      </p:sp>
      <p:pic>
        <p:nvPicPr>
          <p:cNvPr id="5" name="Picture 4">
            <a:extLst>
              <a:ext uri="{FF2B5EF4-FFF2-40B4-BE49-F238E27FC236}">
                <a16:creationId xmlns:a16="http://schemas.microsoft.com/office/drawing/2014/main" id="{2D1AB3E2-50E9-AC8F-5519-FA6FEBE81583}"/>
              </a:ext>
            </a:extLst>
          </p:cNvPr>
          <p:cNvPicPr>
            <a:picLocks noChangeAspect="1"/>
          </p:cNvPicPr>
          <p:nvPr/>
        </p:nvPicPr>
        <p:blipFill>
          <a:blip r:embed="rId3"/>
          <a:stretch>
            <a:fillRect/>
          </a:stretch>
        </p:blipFill>
        <p:spPr>
          <a:xfrm>
            <a:off x="3398131" y="253215"/>
            <a:ext cx="8640381" cy="6354062"/>
          </a:xfrm>
          <a:prstGeom prst="rect">
            <a:avLst/>
          </a:prstGeom>
        </p:spPr>
      </p:pic>
    </p:spTree>
    <p:extLst>
      <p:ext uri="{BB962C8B-B14F-4D97-AF65-F5344CB8AC3E}">
        <p14:creationId xmlns:p14="http://schemas.microsoft.com/office/powerpoint/2010/main" val="3633064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0" name="Google Shape;662;p43">
            <a:extLst>
              <a:ext uri="{FF2B5EF4-FFF2-40B4-BE49-F238E27FC236}">
                <a16:creationId xmlns:a16="http://schemas.microsoft.com/office/drawing/2014/main" id="{C1DA5F5D-DA4E-4DFE-9249-ACAA9C7213CB}"/>
              </a:ext>
            </a:extLst>
          </p:cNvPr>
          <p:cNvSpPr/>
          <p:nvPr/>
        </p:nvSpPr>
        <p:spPr>
          <a:xfrm>
            <a:off x="11008376" y="323027"/>
            <a:ext cx="1158240" cy="115824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209900E1-52DF-4869-AC2D-AC9A9D6C8B24}"/>
              </a:ext>
            </a:extLst>
          </p:cNvPr>
          <p:cNvSpPr>
            <a:spLocks noGrp="1"/>
          </p:cNvSpPr>
          <p:nvPr>
            <p:ph type="subTitle" idx="1"/>
          </p:nvPr>
        </p:nvSpPr>
        <p:spPr>
          <a:xfrm flipH="1">
            <a:off x="0" y="1312150"/>
            <a:ext cx="9800492" cy="5327536"/>
          </a:xfrm>
          <a:prstGeom prst="roundRect">
            <a:avLst/>
          </a:prstGeom>
          <a:noFill/>
          <a:ln w="38100">
            <a:noFill/>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795655" indent="-457200">
              <a:buClr>
                <a:schemeClr val="bg1"/>
              </a:buClr>
              <a:buSzPct val="100000"/>
              <a:buFont typeface="Hind Vadodara"/>
              <a:buAutoNum type="arabicPeriod"/>
            </a:pPr>
            <a:endParaRPr lang="en-US" sz="2667" b="1" dirty="0">
              <a:solidFill>
                <a:schemeClr val="bg1"/>
              </a:solidFill>
              <a:cs typeface="Calibri" panose="020F0502020204030204"/>
            </a:endParaRPr>
          </a:p>
          <a:p>
            <a:pPr marL="795655" indent="-457200">
              <a:spcBef>
                <a:spcPts val="600"/>
              </a:spcBef>
              <a:buClr>
                <a:schemeClr val="bg1"/>
              </a:buClr>
              <a:buSzPct val="100000"/>
              <a:buFont typeface="Hind Vadodara"/>
              <a:buAutoNum type="arabicPeriod"/>
            </a:pPr>
            <a:r>
              <a:rPr lang="en-US" sz="2800" dirty="0">
                <a:solidFill>
                  <a:schemeClr val="bg1"/>
                </a:solidFill>
                <a:cs typeface="Calibri" panose="020F0502020204030204"/>
              </a:rPr>
              <a:t>Share examples of your school’s Nomination / request for assistance form (</a:t>
            </a:r>
            <a:r>
              <a:rPr lang="en-US" sz="2800" dirty="0">
                <a:solidFill>
                  <a:srgbClr val="FFFF00"/>
                </a:solidFill>
                <a:cs typeface="Calibri" panose="020F0502020204030204"/>
              </a:rPr>
              <a:t>RFA</a:t>
            </a:r>
            <a:r>
              <a:rPr lang="en-US" sz="2800" dirty="0">
                <a:solidFill>
                  <a:schemeClr val="bg1"/>
                </a:solidFill>
                <a:cs typeface="Calibri" panose="020F0502020204030204"/>
              </a:rPr>
              <a:t>) (3 examples)</a:t>
            </a:r>
          </a:p>
          <a:p>
            <a:pPr marL="795655" indent="-457200">
              <a:spcBef>
                <a:spcPts val="600"/>
              </a:spcBef>
              <a:buClr>
                <a:schemeClr val="bg1"/>
              </a:buClr>
              <a:buSzPct val="100000"/>
              <a:buFont typeface="Hind Vadodara"/>
              <a:buAutoNum type="arabicPeriod"/>
            </a:pPr>
            <a:r>
              <a:rPr lang="en-US" sz="2800" dirty="0">
                <a:solidFill>
                  <a:schemeClr val="bg1"/>
                </a:solidFill>
                <a:cs typeface="Calibri" panose="020F0502020204030204"/>
              </a:rPr>
              <a:t>Share examples of your school’s </a:t>
            </a:r>
            <a:r>
              <a:rPr lang="en-US" sz="2800" dirty="0">
                <a:solidFill>
                  <a:srgbClr val="FFFF00"/>
                </a:solidFill>
                <a:cs typeface="Calibri" panose="020F0502020204030204"/>
              </a:rPr>
              <a:t>Data decision </a:t>
            </a:r>
            <a:r>
              <a:rPr lang="en-US" sz="2800" dirty="0">
                <a:solidFill>
                  <a:schemeClr val="bg1"/>
                </a:solidFill>
                <a:cs typeface="Calibri" panose="020F0502020204030204"/>
              </a:rPr>
              <a:t>Guidelines </a:t>
            </a:r>
          </a:p>
          <a:p>
            <a:pPr marL="795655" indent="-457200">
              <a:spcBef>
                <a:spcPts val="600"/>
              </a:spcBef>
              <a:buClr>
                <a:schemeClr val="bg1"/>
              </a:buClr>
              <a:buSzPct val="100000"/>
              <a:buFont typeface="Hind Vadodara"/>
              <a:buAutoNum type="arabicPeriod"/>
            </a:pPr>
            <a:r>
              <a:rPr lang="en-US" sz="2800" dirty="0">
                <a:solidFill>
                  <a:schemeClr val="bg1"/>
                </a:solidFill>
                <a:cs typeface="Calibri" panose="020F0502020204030204"/>
              </a:rPr>
              <a:t>Share example of your school’s </a:t>
            </a:r>
            <a:r>
              <a:rPr lang="en-US" sz="2800" dirty="0">
                <a:solidFill>
                  <a:srgbClr val="FFFF00"/>
                </a:solidFill>
                <a:cs typeface="Calibri" panose="020F0502020204030204"/>
              </a:rPr>
              <a:t>Screening</a:t>
            </a:r>
            <a:r>
              <a:rPr lang="en-US" sz="2800" dirty="0">
                <a:solidFill>
                  <a:schemeClr val="bg1"/>
                </a:solidFill>
                <a:cs typeface="Calibri" panose="020F0502020204030204"/>
              </a:rPr>
              <a:t> process (if applicable)</a:t>
            </a:r>
          </a:p>
          <a:p>
            <a:pPr marL="795655" indent="-457200">
              <a:buClr>
                <a:schemeClr val="bg1"/>
              </a:buClr>
              <a:buSzPct val="100000"/>
              <a:buFont typeface="Hind Vadodara"/>
              <a:buAutoNum type="arabicPeriod"/>
            </a:pPr>
            <a:endParaRPr lang="en-US" sz="2800" dirty="0">
              <a:solidFill>
                <a:schemeClr val="bg1"/>
              </a:solidFill>
              <a:cs typeface="Calibri" panose="020F0502020204030204"/>
            </a:endParaRPr>
          </a:p>
          <a:p>
            <a:pPr marL="338455" indent="0">
              <a:buClr>
                <a:schemeClr val="bg1"/>
              </a:buClr>
              <a:buSzPct val="100000"/>
            </a:pPr>
            <a:r>
              <a:rPr lang="en-US" sz="2667" b="1" dirty="0">
                <a:solidFill>
                  <a:schemeClr val="bg1"/>
                </a:solidFill>
                <a:cs typeface="Calibri" panose="020F0502020204030204"/>
              </a:rPr>
              <a:t>DISCUSS: Common themes, barriers to implementation </a:t>
            </a:r>
          </a:p>
          <a:p>
            <a:pPr marL="795655" indent="-457200">
              <a:buClr>
                <a:schemeClr val="bg1"/>
              </a:buClr>
              <a:buSzPct val="100000"/>
              <a:buAutoNum type="arabicPeriod"/>
            </a:pPr>
            <a:endParaRPr lang="en-US" sz="2667" b="1" dirty="0">
              <a:solidFill>
                <a:schemeClr val="bg1"/>
              </a:solidFill>
              <a:cs typeface="Calibri" panose="020F0502020204030204"/>
            </a:endParaRPr>
          </a:p>
          <a:p>
            <a:pPr marL="795655" indent="-457200">
              <a:buClr>
                <a:schemeClr val="bg1"/>
              </a:buClr>
              <a:buSzPct val="100000"/>
              <a:buAutoNum type="arabicPeriod"/>
            </a:pPr>
            <a:endParaRPr lang="en-US" sz="2667" b="1" dirty="0">
              <a:solidFill>
                <a:schemeClr val="bg1"/>
              </a:solidFill>
              <a:cs typeface="Calibri" panose="020F0502020204030204"/>
            </a:endParaRPr>
          </a:p>
          <a:p>
            <a:pPr marL="1252855" lvl="1" indent="-457200">
              <a:buClr>
                <a:schemeClr val="bg1"/>
              </a:buClr>
              <a:buSzPct val="100000"/>
            </a:pPr>
            <a:r>
              <a:rPr lang="en-US" sz="2400" dirty="0">
                <a:solidFill>
                  <a:srgbClr val="FFFF00"/>
                </a:solidFill>
                <a:cs typeface="Arial"/>
                <a:hlinkClick r:id="rId3">
                  <a:extLst>
                    <a:ext uri="{A12FA001-AC4F-418D-AE19-62706E023703}">
                      <ahyp:hlinkClr xmlns:ahyp="http://schemas.microsoft.com/office/drawing/2018/hyperlinkcolor" val="tx"/>
                    </a:ext>
                  </a:extLst>
                </a:hlinkClick>
              </a:rPr>
              <a:t>https://sebacademy.edc.org/list-of-pbis-resources</a:t>
            </a:r>
            <a:endParaRPr lang="en-US" sz="2400" dirty="0">
              <a:solidFill>
                <a:srgbClr val="FFFF00"/>
              </a:solidFill>
              <a:cs typeface="Arial"/>
            </a:endParaRPr>
          </a:p>
          <a:p>
            <a:pPr marL="1252855" lvl="1" indent="-457200">
              <a:buClr>
                <a:schemeClr val="bg1"/>
              </a:buClr>
              <a:buSzPct val="100000"/>
            </a:pPr>
            <a:endParaRPr lang="en-US" sz="2400" dirty="0">
              <a:solidFill>
                <a:schemeClr val="bg1"/>
              </a:solidFill>
              <a:cs typeface="Calibri" panose="020F0502020204030204"/>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556879" y="323193"/>
            <a:ext cx="10595605" cy="845600"/>
          </a:xfrm>
        </p:spPr>
        <p:txBody>
          <a:bodyPr>
            <a:noAutofit/>
          </a:bodyPr>
          <a:lstStyle/>
          <a:p>
            <a:r>
              <a:rPr lang="en-US" sz="3600" dirty="0">
                <a:solidFill>
                  <a:srgbClr val="FFFF00"/>
                </a:solidFill>
                <a:cs typeface="Calibri Light"/>
              </a:rPr>
              <a:t>NOVEMBER: </a:t>
            </a:r>
            <a:br>
              <a:rPr lang="en-US" sz="3600" dirty="0">
                <a:solidFill>
                  <a:srgbClr val="FFFF00"/>
                </a:solidFill>
                <a:cs typeface="Calibri Light"/>
              </a:rPr>
            </a:br>
            <a:r>
              <a:rPr lang="en-US" sz="3600" dirty="0">
                <a:solidFill>
                  <a:srgbClr val="FFFF00"/>
                </a:solidFill>
                <a:cs typeface="Calibri Light"/>
              </a:rPr>
              <a:t>REVIEW METHODS TO IDENTIFY STUDENTS</a:t>
            </a:r>
            <a:endParaRPr lang="en-US" sz="3600" dirty="0">
              <a:solidFill>
                <a:srgbClr val="FFFF00"/>
              </a:solidFill>
            </a:endParaRPr>
          </a:p>
        </p:txBody>
      </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11351399" y="667567"/>
            <a:ext cx="472193" cy="46915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4" name="Rounded Rectangular Callout 83">
            <a:extLst>
              <a:ext uri="{FF2B5EF4-FFF2-40B4-BE49-F238E27FC236}">
                <a16:creationId xmlns:a16="http://schemas.microsoft.com/office/drawing/2014/main" id="{FAE3442E-9B6F-BD4E-9E43-DBC48782CA4E}"/>
              </a:ext>
            </a:extLst>
          </p:cNvPr>
          <p:cNvSpPr/>
          <p:nvPr/>
        </p:nvSpPr>
        <p:spPr>
          <a:xfrm>
            <a:off x="9800492" y="2470391"/>
            <a:ext cx="2366124" cy="3075460"/>
          </a:xfrm>
          <a:prstGeom prst="wedgeRoundRectCallout">
            <a:avLst>
              <a:gd name="adj1" fmla="val -41725"/>
              <a:gd name="adj2" fmla="val 692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cs typeface="Arial"/>
              </a:rPr>
              <a:t> Questions? </a:t>
            </a:r>
          </a:p>
        </p:txBody>
      </p:sp>
      <p:sp>
        <p:nvSpPr>
          <p:cNvPr id="4" name="Text Placeholder 4">
            <a:extLst>
              <a:ext uri="{FF2B5EF4-FFF2-40B4-BE49-F238E27FC236}">
                <a16:creationId xmlns:a16="http://schemas.microsoft.com/office/drawing/2014/main" id="{070E7F39-3814-BAE2-4424-8252EBD15209}"/>
              </a:ext>
            </a:extLst>
          </p:cNvPr>
          <p:cNvSpPr txBox="1">
            <a:spLocks/>
          </p:cNvSpPr>
          <p:nvPr/>
        </p:nvSpPr>
        <p:spPr>
          <a:xfrm>
            <a:off x="9069512" y="5809381"/>
            <a:ext cx="2660481"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0" indent="0" defTabSz="1219140">
              <a:lnSpc>
                <a:spcPct val="150000"/>
              </a:lnSpc>
              <a:buClr>
                <a:prstClr val="white"/>
              </a:buClr>
              <a:buNone/>
              <a:defRPr/>
            </a:pPr>
            <a:r>
              <a:rPr lang="en-US" sz="2133" dirty="0">
                <a:solidFill>
                  <a:prstClr val="white"/>
                </a:solidFill>
                <a:latin typeface="Calibri" panose="020F0502020204030204" pitchFamily="34" charset="0"/>
                <a:cs typeface="Calibri" panose="020F0502020204030204" pitchFamily="34" charset="0"/>
              </a:rPr>
              <a:t> </a:t>
            </a:r>
            <a:endParaRPr lang="en-US" sz="2667" dirty="0">
              <a:solidFill>
                <a:prstClr val="white"/>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5B2A4AA-5E7E-A0E3-63D2-4803F65B95F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96734" y="5824075"/>
            <a:ext cx="877311" cy="845600"/>
          </a:xfrm>
          <a:prstGeom prst="ellipse">
            <a:avLst/>
          </a:prstGeom>
          <a:ln w="19050">
            <a:solidFill>
              <a:schemeClr val="accent2">
                <a:lumMod val="50000"/>
              </a:schemeClr>
            </a:solidFill>
          </a:ln>
        </p:spPr>
      </p:pic>
    </p:spTree>
    <p:extLst>
      <p:ext uri="{BB962C8B-B14F-4D97-AF65-F5344CB8AC3E}">
        <p14:creationId xmlns:p14="http://schemas.microsoft.com/office/powerpoint/2010/main" val="2197352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2453163" y="2020273"/>
            <a:ext cx="9258852" cy="1755600"/>
          </a:xfrm>
          <a:prstGeom prst="rect">
            <a:avLst/>
          </a:prstGeom>
        </p:spPr>
        <p:txBody>
          <a:bodyPr spcFirstLastPara="1" wrap="square" lIns="121900" tIns="121900" rIns="121900" bIns="121900" anchor="ctr" anchorCtr="0">
            <a:noAutofit/>
          </a:bodyPr>
          <a:lstStyle/>
          <a:p>
            <a:pPr lvl="0"/>
            <a:r>
              <a:rPr lang="en-US" sz="3733" b="1" dirty="0">
                <a:latin typeface="Arial" panose="020B0604020202020204" pitchFamily="34" charset="0"/>
                <a:cs typeface="Arial" panose="020B0604020202020204" pitchFamily="34" charset="0"/>
              </a:rPr>
              <a:t>PBIS Coaching Meeting</a:t>
            </a:r>
            <a:br>
              <a:rPr lang="en-US" sz="4267" dirty="0">
                <a:latin typeface="Arial" panose="020B0604020202020204" pitchFamily="34" charset="0"/>
                <a:cs typeface="Arial" panose="020B0604020202020204" pitchFamily="34" charset="0"/>
              </a:rPr>
            </a:br>
            <a:r>
              <a:rPr lang="en-US" sz="3733" dirty="0">
                <a:solidFill>
                  <a:schemeClr val="accent4">
                    <a:lumMod val="60000"/>
                    <a:lumOff val="40000"/>
                  </a:schemeClr>
                </a:solidFill>
                <a:latin typeface="Arial" panose="020B0604020202020204" pitchFamily="34" charset="0"/>
                <a:cs typeface="Arial" panose="020B0604020202020204" pitchFamily="34" charset="0"/>
              </a:rPr>
              <a:t>TIER 2, Year 2</a:t>
            </a:r>
            <a:br>
              <a:rPr lang="en-US" sz="3733" dirty="0">
                <a:solidFill>
                  <a:schemeClr val="accent4">
                    <a:lumMod val="60000"/>
                    <a:lumOff val="40000"/>
                  </a:schemeClr>
                </a:solidFill>
                <a:latin typeface="Arial" panose="020B0604020202020204" pitchFamily="34" charset="0"/>
                <a:cs typeface="Arial" panose="020B0604020202020204" pitchFamily="34" charset="0"/>
              </a:rPr>
            </a:br>
            <a:r>
              <a:rPr lang="en-US" sz="3733" dirty="0">
                <a:solidFill>
                  <a:schemeClr val="accent4">
                    <a:lumMod val="60000"/>
                    <a:lumOff val="40000"/>
                  </a:schemeClr>
                </a:solidFill>
                <a:latin typeface="Arial" panose="020B0604020202020204" pitchFamily="34" charset="0"/>
                <a:cs typeface="Arial" panose="020B0604020202020204" pitchFamily="34" charset="0"/>
              </a:rPr>
              <a:t>December 2023</a:t>
            </a:r>
            <a:endParaRPr lang="en-US" sz="4267" dirty="0">
              <a:solidFill>
                <a:schemeClr val="accent4">
                  <a:lumMod val="60000"/>
                  <a:lumOff val="40000"/>
                </a:schemeClr>
              </a:solidFill>
              <a:latin typeface="Arial" panose="020B0604020202020204" pitchFamily="34" charset="0"/>
              <a:cs typeface="Arial" panose="020B0604020202020204" pitchFamily="34" charset="0"/>
            </a:endParaRPr>
          </a:p>
        </p:txBody>
      </p:sp>
      <p:sp>
        <p:nvSpPr>
          <p:cNvPr id="290" name="Google Shape;290;p29"/>
          <p:cNvSpPr txBox="1">
            <a:spLocks noGrp="1"/>
          </p:cNvSpPr>
          <p:nvPr>
            <p:ph type="subTitle" idx="1"/>
          </p:nvPr>
        </p:nvSpPr>
        <p:spPr>
          <a:xfrm>
            <a:off x="3569110" y="3964818"/>
            <a:ext cx="6354917" cy="2477780"/>
          </a:xfrm>
          <a:prstGeom prst="rect">
            <a:avLst/>
          </a:prstGeom>
        </p:spPr>
        <p:txBody>
          <a:bodyPr spcFirstLastPara="1" wrap="square" lIns="121900" tIns="121900" rIns="121900" bIns="121900" anchor="t" anchorCtr="0">
            <a:noAutofit/>
          </a:bodyPr>
          <a:lstStyle/>
          <a:p>
            <a:pPr marL="0" indent="0"/>
            <a:r>
              <a:rPr lang="en" sz="3200" dirty="0">
                <a:latin typeface="Arial" panose="020B0604020202020204" pitchFamily="34" charset="0"/>
                <a:cs typeface="Arial" panose="020B0604020202020204" pitchFamily="34" charset="0"/>
              </a:rPr>
              <a:t>Marcie Handler  </a:t>
            </a:r>
          </a:p>
          <a:p>
            <a:pPr marL="0" indent="0"/>
            <a:endParaRPr lang="en" sz="1867" dirty="0">
              <a:latin typeface="Arial" panose="020B0604020202020204" pitchFamily="34" charset="0"/>
              <a:cs typeface="Arial" panose="020B0604020202020204" pitchFamily="34" charset="0"/>
            </a:endParaRPr>
          </a:p>
          <a:p>
            <a:pPr marL="0" indent="0"/>
            <a:r>
              <a:rPr lang="en" i="1" dirty="0">
                <a:latin typeface="Arial" panose="020B0604020202020204" pitchFamily="34" charset="0"/>
                <a:cs typeface="Arial" panose="020B0604020202020204" pitchFamily="34" charset="0"/>
              </a:rPr>
              <a:t>with support from EDC, NEPBIS Network, May Institute &amp; Broad Reach Consulting</a:t>
            </a:r>
            <a:endParaRPr i="1" dirty="0">
              <a:latin typeface="Arial" panose="020B0604020202020204" pitchFamily="34" charset="0"/>
              <a:cs typeface="Arial" panose="020B0604020202020204" pitchFamily="34" charset="0"/>
            </a:endParaRPr>
          </a:p>
        </p:txBody>
      </p:sp>
      <p:pic>
        <p:nvPicPr>
          <p:cNvPr id="5" name="Picture 4" descr="Text&#10;&#10;Description automatically generated with medium confidence">
            <a:extLst>
              <a:ext uri="{FF2B5EF4-FFF2-40B4-BE49-F238E27FC236}">
                <a16:creationId xmlns:a16="http://schemas.microsoft.com/office/drawing/2014/main" id="{9E2BF57E-0E90-56DC-6550-0BAE748F6F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7286" y="191050"/>
            <a:ext cx="6777428" cy="1189572"/>
          </a:xfrm>
          <a:prstGeom prst="rect">
            <a:avLst/>
          </a:prstGeom>
          <a:solidFill>
            <a:schemeClr val="bg1"/>
          </a:solidFill>
        </p:spPr>
      </p:pic>
      <p:pic>
        <p:nvPicPr>
          <p:cNvPr id="1026" name="Picture 2">
            <a:extLst>
              <a:ext uri="{FF2B5EF4-FFF2-40B4-BE49-F238E27FC236}">
                <a16:creationId xmlns:a16="http://schemas.microsoft.com/office/drawing/2014/main" id="{5EB1BC5F-AAF8-4149-DCC3-65BA0B56D6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0368" y="6061598"/>
            <a:ext cx="7772400"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478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b="1" dirty="0">
                <a:latin typeface="Arial" panose="020B0604020202020204" pitchFamily="34" charset="0"/>
                <a:cs typeface="Arial" panose="020B0604020202020204" pitchFamily="34" charset="0"/>
              </a:rPr>
              <a:t> ADDITIONAL RESOURCES</a:t>
            </a:r>
            <a:endParaRPr b="1" dirty="0">
              <a:latin typeface="Arial" panose="020B0604020202020204" pitchFamily="34" charset="0"/>
              <a:cs typeface="Arial" panose="020B0604020202020204" pitchFamily="34" charset="0"/>
            </a:endParaRPr>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5560553" y="1803900"/>
            <a:ext cx="5639904" cy="4591959"/>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342900" indent="-342900">
              <a:spcAft>
                <a:spcPts val="800"/>
              </a:spcAft>
              <a:buSzPct val="100000"/>
              <a:buFont typeface="Arial"/>
              <a:buChar char="•"/>
            </a:pPr>
            <a:endParaRPr lang="en-US" sz="24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342900" indent="-342900">
              <a:spcAft>
                <a:spcPts val="800"/>
              </a:spcAft>
              <a:buSzPct val="100000"/>
              <a:buFont typeface="Arial"/>
              <a:buChar char="•"/>
            </a:pPr>
            <a:r>
              <a:rPr lang="en-US" sz="24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https://sebacademy.edc.org/identification-matching-and-monitoring-process</a:t>
            </a:r>
          </a:p>
          <a:p>
            <a:pPr marL="342900" indent="-342900">
              <a:spcAft>
                <a:spcPts val="800"/>
              </a:spcAft>
              <a:buSzPct val="100000"/>
              <a:buFont typeface="Arial"/>
              <a:buChar char="•"/>
            </a:pPr>
            <a:endParaRPr lang="en-US" sz="24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342900" indent="-342900">
              <a:spcAft>
                <a:spcPts val="800"/>
              </a:spcAft>
              <a:buSzPct val="100000"/>
              <a:buFont typeface="Arial"/>
              <a:buChar char="•"/>
            </a:pPr>
            <a:r>
              <a:rPr lang="en-US" sz="24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Guidance for Systematic Screening: Lessons Learned from Practitioners </a:t>
            </a:r>
            <a:endParaRPr lang="en-US" sz="2400" b="1" dirty="0">
              <a:solidFill>
                <a:schemeClr val="bg1"/>
              </a:solidFill>
              <a:latin typeface="Arial" panose="020B0604020202020204" pitchFamily="34" charset="0"/>
              <a:cs typeface="Arial" panose="020B0604020202020204" pitchFamily="34" charset="0"/>
            </a:endParaRPr>
          </a:p>
          <a:p>
            <a:pPr marL="342900" indent="-342900">
              <a:spcAft>
                <a:spcPts val="800"/>
              </a:spcAft>
              <a:buSzPct val="100000"/>
              <a:buFont typeface="Arial"/>
              <a:buChar char="•"/>
            </a:pPr>
            <a:endParaRPr lang="en-US" sz="2400" b="1" dirty="0">
              <a:solidFill>
                <a:schemeClr val="bg1"/>
              </a:solidFill>
              <a:latin typeface="Arial" panose="020B0604020202020204" pitchFamily="34" charset="0"/>
              <a:cs typeface="Arial" panose="020B0604020202020204" pitchFamily="34" charset="0"/>
            </a:endParaRPr>
          </a:p>
          <a:p>
            <a:pPr marL="342900" indent="-342900">
              <a:spcAft>
                <a:spcPts val="800"/>
              </a:spcAft>
              <a:buSzPct val="100000"/>
              <a:buFont typeface="Arial"/>
              <a:buChar char="•"/>
            </a:pPr>
            <a:r>
              <a:rPr lang="en-US" sz="24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Selecting a Universal Behavior Screening Tool: Questions to Consider</a:t>
            </a:r>
            <a:endParaRPr lang="en-US" sz="2400" b="1"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marL="0" indent="0">
              <a:spcAft>
                <a:spcPts val="800"/>
              </a:spcAft>
            </a:pPr>
            <a:endParaRPr lang="en-US" sz="2400" b="1" dirty="0">
              <a:solidFill>
                <a:srgbClr val="00ACC2"/>
              </a:solidFill>
            </a:endParaRPr>
          </a:p>
          <a:p>
            <a:pPr marL="0" indent="0">
              <a:spcAft>
                <a:spcPts val="800"/>
              </a:spcAft>
            </a:pPr>
            <a:endParaRPr lang="en-US" sz="2400" b="1" dirty="0">
              <a:solidFill>
                <a:srgbClr val="00ACC2"/>
              </a:solidFill>
            </a:endParaRPr>
          </a:p>
        </p:txBody>
      </p:sp>
      <p:grpSp>
        <p:nvGrpSpPr>
          <p:cNvPr id="21" name="Google Shape;1005;p54">
            <a:extLst>
              <a:ext uri="{FF2B5EF4-FFF2-40B4-BE49-F238E27FC236}">
                <a16:creationId xmlns:a16="http://schemas.microsoft.com/office/drawing/2014/main" id="{9E3B9A76-5B52-0E4A-B322-29D3648D9FEF}"/>
              </a:ext>
            </a:extLst>
          </p:cNvPr>
          <p:cNvGrpSpPr/>
          <p:nvPr/>
        </p:nvGrpSpPr>
        <p:grpSpPr>
          <a:xfrm>
            <a:off x="991543" y="1348343"/>
            <a:ext cx="3968392" cy="528783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defTabSz="914377">
                <a:defRPr/>
              </a:pPr>
              <a:endParaRPr>
                <a:solidFill>
                  <a:srgbClr val="0D0F41"/>
                </a:solidFill>
              </a:endParaRPr>
            </a:p>
          </p:txBody>
        </p:sp>
      </p:grpSp>
      <p:pic>
        <p:nvPicPr>
          <p:cNvPr id="4" name="Picture 3">
            <a:extLst>
              <a:ext uri="{FF2B5EF4-FFF2-40B4-BE49-F238E27FC236}">
                <a16:creationId xmlns:a16="http://schemas.microsoft.com/office/drawing/2014/main" id="{45FB2CFE-C192-2DBE-3CF9-8ED1B73415EB}"/>
              </a:ext>
            </a:extLst>
          </p:cNvPr>
          <p:cNvPicPr>
            <a:picLocks noChangeAspect="1"/>
          </p:cNvPicPr>
          <p:nvPr/>
        </p:nvPicPr>
        <p:blipFill>
          <a:blip r:embed="rId6"/>
          <a:stretch>
            <a:fillRect/>
          </a:stretch>
        </p:blipFill>
        <p:spPr>
          <a:xfrm>
            <a:off x="719886" y="1316010"/>
            <a:ext cx="4586130" cy="5463343"/>
          </a:xfrm>
          <a:prstGeom prst="rect">
            <a:avLst/>
          </a:prstGeom>
        </p:spPr>
      </p:pic>
    </p:spTree>
    <p:extLst>
      <p:ext uri="{BB962C8B-B14F-4D97-AF65-F5344CB8AC3E}">
        <p14:creationId xmlns:p14="http://schemas.microsoft.com/office/powerpoint/2010/main" val="2260656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94">
            <a:off x="684739" y="4024844"/>
            <a:ext cx="8621514" cy="2154763"/>
          </a:xfrm>
          <a:prstGeom prst="rect">
            <a:avLst/>
          </a:prstGeom>
        </p:spPr>
        <p:txBody>
          <a:bodyPr spcFirstLastPara="1" wrap="square" lIns="121900" tIns="121900" rIns="121900" bIns="121900" anchor="ctr" anchorCtr="0">
            <a:noAutofit/>
          </a:bodyPr>
          <a:lstStyle/>
          <a:p>
            <a:r>
              <a:rPr lang="en" sz="4800" b="1" dirty="0"/>
              <a:t>Glows &amp; Grows:</a:t>
            </a:r>
            <a:br>
              <a:rPr lang="en" sz="4800" b="1" dirty="0"/>
            </a:br>
            <a:r>
              <a:rPr lang="en-US" sz="3200" b="1" dirty="0"/>
              <a:t>Tier 2 Foundational Systems </a:t>
            </a:r>
            <a:br>
              <a:rPr lang="en-US" sz="3200" b="1" dirty="0"/>
            </a:br>
            <a:r>
              <a:rPr lang="en-US" sz="3200" b="1" dirty="0"/>
              <a:t>to support  Implementation</a:t>
            </a:r>
            <a:endParaRPr sz="3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4194758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269D27-831E-42BA-A0D3-6EDEBBF6258C}"/>
              </a:ext>
            </a:extLst>
          </p:cNvPr>
          <p:cNvSpPr>
            <a:spLocks noGrp="1"/>
          </p:cNvSpPr>
          <p:nvPr>
            <p:ph type="title"/>
          </p:nvPr>
        </p:nvSpPr>
        <p:spPr>
          <a:xfrm>
            <a:off x="203750" y="344600"/>
            <a:ext cx="11182005" cy="845600"/>
          </a:xfrm>
        </p:spPr>
        <p:txBody>
          <a:bodyPr/>
          <a:lstStyle/>
          <a:p>
            <a:r>
              <a:rPr lang="en-US" dirty="0"/>
              <a:t>BUILD SYSTEMS: </a:t>
            </a:r>
            <a:r>
              <a:rPr lang="en-US" dirty="0">
                <a:solidFill>
                  <a:srgbClr val="FFFF00"/>
                </a:solidFill>
              </a:rPr>
              <a:t>TIER 2 ANNUAL PLANNING</a:t>
            </a:r>
          </a:p>
        </p:txBody>
      </p:sp>
      <p:pic>
        <p:nvPicPr>
          <p:cNvPr id="7" name="Graphic 6" descr="Checklist with solid fill">
            <a:extLst>
              <a:ext uri="{FF2B5EF4-FFF2-40B4-BE49-F238E27FC236}">
                <a16:creationId xmlns:a16="http://schemas.microsoft.com/office/drawing/2014/main" id="{2D39863B-349C-4803-BF76-32846531637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72924" y="108884"/>
            <a:ext cx="1317031" cy="1317031"/>
          </a:xfrm>
          <a:prstGeom prst="rect">
            <a:avLst/>
          </a:prstGeom>
        </p:spPr>
      </p:pic>
      <p:sp>
        <p:nvSpPr>
          <p:cNvPr id="2" name="Left Brace 1">
            <a:extLst>
              <a:ext uri="{FF2B5EF4-FFF2-40B4-BE49-F238E27FC236}">
                <a16:creationId xmlns:a16="http://schemas.microsoft.com/office/drawing/2014/main" id="{BAA2C81F-7871-E766-A43E-4441778227C3}"/>
              </a:ext>
            </a:extLst>
          </p:cNvPr>
          <p:cNvSpPr/>
          <p:nvPr/>
        </p:nvSpPr>
        <p:spPr>
          <a:xfrm>
            <a:off x="842377" y="2385059"/>
            <a:ext cx="376699" cy="1731407"/>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D683A1E2-8A69-44FE-D6E6-6BB303F27F26}"/>
              </a:ext>
            </a:extLst>
          </p:cNvPr>
          <p:cNvSpPr txBox="1"/>
          <p:nvPr/>
        </p:nvSpPr>
        <p:spPr>
          <a:xfrm>
            <a:off x="87891" y="2917682"/>
            <a:ext cx="813108" cy="646331"/>
          </a:xfrm>
          <a:prstGeom prst="rect">
            <a:avLst/>
          </a:prstGeom>
          <a:noFill/>
        </p:spPr>
        <p:txBody>
          <a:bodyPr wrap="none" rtlCol="0">
            <a:spAutoFit/>
          </a:bodyPr>
          <a:lstStyle/>
          <a:p>
            <a:r>
              <a:rPr lang="en-US" dirty="0">
                <a:solidFill>
                  <a:srgbClr val="FFFF00"/>
                </a:solidFill>
              </a:rPr>
              <a:t>Team </a:t>
            </a:r>
          </a:p>
          <a:p>
            <a:r>
              <a:rPr lang="en-US" dirty="0">
                <a:solidFill>
                  <a:srgbClr val="FFFF00"/>
                </a:solidFill>
              </a:rPr>
              <a:t>Info</a:t>
            </a:r>
          </a:p>
        </p:txBody>
      </p:sp>
      <p:sp>
        <p:nvSpPr>
          <p:cNvPr id="5" name="TextBox 4">
            <a:extLst>
              <a:ext uri="{FF2B5EF4-FFF2-40B4-BE49-F238E27FC236}">
                <a16:creationId xmlns:a16="http://schemas.microsoft.com/office/drawing/2014/main" id="{FDC96BF4-7C69-BB0F-1136-95E741F1F7CD}"/>
              </a:ext>
            </a:extLst>
          </p:cNvPr>
          <p:cNvSpPr txBox="1"/>
          <p:nvPr/>
        </p:nvSpPr>
        <p:spPr>
          <a:xfrm>
            <a:off x="4820539" y="5931062"/>
            <a:ext cx="1787669" cy="369332"/>
          </a:xfrm>
          <a:prstGeom prst="rect">
            <a:avLst/>
          </a:prstGeom>
          <a:noFill/>
        </p:spPr>
        <p:txBody>
          <a:bodyPr wrap="none" rtlCol="0">
            <a:spAutoFit/>
          </a:bodyPr>
          <a:lstStyle/>
          <a:p>
            <a:r>
              <a:rPr lang="en-US" dirty="0">
                <a:solidFill>
                  <a:schemeClr val="bg1"/>
                </a:solidFill>
              </a:rPr>
              <a:t>Communication</a:t>
            </a:r>
          </a:p>
        </p:txBody>
      </p:sp>
      <p:sp>
        <p:nvSpPr>
          <p:cNvPr id="8" name="TextBox 7">
            <a:extLst>
              <a:ext uri="{FF2B5EF4-FFF2-40B4-BE49-F238E27FC236}">
                <a16:creationId xmlns:a16="http://schemas.microsoft.com/office/drawing/2014/main" id="{2CA10AAE-3F6B-F421-DA1C-B868E9D69A82}"/>
              </a:ext>
            </a:extLst>
          </p:cNvPr>
          <p:cNvSpPr txBox="1"/>
          <p:nvPr/>
        </p:nvSpPr>
        <p:spPr>
          <a:xfrm>
            <a:off x="10809545" y="1886540"/>
            <a:ext cx="1253490" cy="646331"/>
          </a:xfrm>
          <a:prstGeom prst="rect">
            <a:avLst/>
          </a:prstGeom>
          <a:noFill/>
        </p:spPr>
        <p:txBody>
          <a:bodyPr wrap="square" rtlCol="0">
            <a:spAutoFit/>
          </a:bodyPr>
          <a:lstStyle/>
          <a:p>
            <a:r>
              <a:rPr lang="en-US" dirty="0">
                <a:solidFill>
                  <a:schemeClr val="bg1"/>
                </a:solidFill>
              </a:rPr>
              <a:t>Evaluation Measures</a:t>
            </a:r>
          </a:p>
        </p:txBody>
      </p:sp>
      <p:sp>
        <p:nvSpPr>
          <p:cNvPr id="9" name="TextBox 8">
            <a:extLst>
              <a:ext uri="{FF2B5EF4-FFF2-40B4-BE49-F238E27FC236}">
                <a16:creationId xmlns:a16="http://schemas.microsoft.com/office/drawing/2014/main" id="{A3F8BFB5-1E9C-612B-8016-C465E79C400C}"/>
              </a:ext>
            </a:extLst>
          </p:cNvPr>
          <p:cNvSpPr txBox="1"/>
          <p:nvPr/>
        </p:nvSpPr>
        <p:spPr>
          <a:xfrm>
            <a:off x="2037432" y="5931249"/>
            <a:ext cx="2142260" cy="646331"/>
          </a:xfrm>
          <a:prstGeom prst="rect">
            <a:avLst/>
          </a:prstGeom>
          <a:noFill/>
        </p:spPr>
        <p:txBody>
          <a:bodyPr wrap="square" rtlCol="0">
            <a:spAutoFit/>
          </a:bodyPr>
          <a:lstStyle/>
          <a:p>
            <a:r>
              <a:rPr lang="en-US" dirty="0">
                <a:solidFill>
                  <a:schemeClr val="bg1"/>
                </a:solidFill>
              </a:rPr>
              <a:t>Teaching T2 Routines</a:t>
            </a:r>
          </a:p>
        </p:txBody>
      </p:sp>
      <p:sp>
        <p:nvSpPr>
          <p:cNvPr id="10" name="TextBox 9">
            <a:extLst>
              <a:ext uri="{FF2B5EF4-FFF2-40B4-BE49-F238E27FC236}">
                <a16:creationId xmlns:a16="http://schemas.microsoft.com/office/drawing/2014/main" id="{4A5804AB-FF45-2242-B496-C928C92E3919}"/>
              </a:ext>
            </a:extLst>
          </p:cNvPr>
          <p:cNvSpPr txBox="1"/>
          <p:nvPr/>
        </p:nvSpPr>
        <p:spPr>
          <a:xfrm>
            <a:off x="10809545" y="3341476"/>
            <a:ext cx="1178705" cy="646331"/>
          </a:xfrm>
          <a:prstGeom prst="rect">
            <a:avLst/>
          </a:prstGeom>
          <a:noFill/>
        </p:spPr>
        <p:txBody>
          <a:bodyPr wrap="square" rtlCol="0">
            <a:spAutoFit/>
          </a:bodyPr>
          <a:lstStyle/>
          <a:p>
            <a:r>
              <a:rPr lang="en-US" dirty="0">
                <a:solidFill>
                  <a:schemeClr val="bg1"/>
                </a:solidFill>
              </a:rPr>
              <a:t>Annual Goals</a:t>
            </a:r>
          </a:p>
        </p:txBody>
      </p:sp>
      <p:sp>
        <p:nvSpPr>
          <p:cNvPr id="13" name="TextBox 12">
            <a:extLst>
              <a:ext uri="{FF2B5EF4-FFF2-40B4-BE49-F238E27FC236}">
                <a16:creationId xmlns:a16="http://schemas.microsoft.com/office/drawing/2014/main" id="{C14534A2-BBED-7A06-719B-8FD9C75310E9}"/>
              </a:ext>
            </a:extLst>
          </p:cNvPr>
          <p:cNvSpPr txBox="1"/>
          <p:nvPr/>
        </p:nvSpPr>
        <p:spPr>
          <a:xfrm>
            <a:off x="4368039" y="1333387"/>
            <a:ext cx="2428870" cy="369332"/>
          </a:xfrm>
          <a:prstGeom prst="rect">
            <a:avLst/>
          </a:prstGeom>
          <a:noFill/>
        </p:spPr>
        <p:txBody>
          <a:bodyPr wrap="none" rtlCol="0">
            <a:spAutoFit/>
          </a:bodyPr>
          <a:lstStyle/>
          <a:p>
            <a:r>
              <a:rPr lang="en-US" dirty="0">
                <a:solidFill>
                  <a:schemeClr val="bg1"/>
                </a:solidFill>
              </a:rPr>
              <a:t>Communication Plans</a:t>
            </a:r>
          </a:p>
        </p:txBody>
      </p:sp>
      <p:sp>
        <p:nvSpPr>
          <p:cNvPr id="14" name="TextBox 13">
            <a:extLst>
              <a:ext uri="{FF2B5EF4-FFF2-40B4-BE49-F238E27FC236}">
                <a16:creationId xmlns:a16="http://schemas.microsoft.com/office/drawing/2014/main" id="{C86FE649-5AFE-B75F-FA33-4F4E4B168392}"/>
              </a:ext>
            </a:extLst>
          </p:cNvPr>
          <p:cNvSpPr txBox="1"/>
          <p:nvPr/>
        </p:nvSpPr>
        <p:spPr>
          <a:xfrm>
            <a:off x="8210429" y="5904539"/>
            <a:ext cx="2142260" cy="646331"/>
          </a:xfrm>
          <a:prstGeom prst="rect">
            <a:avLst/>
          </a:prstGeom>
          <a:noFill/>
        </p:spPr>
        <p:txBody>
          <a:bodyPr wrap="square" rtlCol="0">
            <a:spAutoFit/>
          </a:bodyPr>
          <a:lstStyle/>
          <a:p>
            <a:r>
              <a:rPr lang="en-US" dirty="0">
                <a:solidFill>
                  <a:schemeClr val="bg1"/>
                </a:solidFill>
              </a:rPr>
              <a:t>Tier 2 Student Follow Up</a:t>
            </a:r>
          </a:p>
        </p:txBody>
      </p:sp>
      <p:pic>
        <p:nvPicPr>
          <p:cNvPr id="11" name="Picture 10">
            <a:hlinkClick r:id="rId5"/>
            <a:extLst>
              <a:ext uri="{FF2B5EF4-FFF2-40B4-BE49-F238E27FC236}">
                <a16:creationId xmlns:a16="http://schemas.microsoft.com/office/drawing/2014/main" id="{CAB3FDDD-35B5-4C5D-0372-DF8E8FA5CD6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19798" y="1723043"/>
            <a:ext cx="9491745" cy="4064832"/>
          </a:xfrm>
          <a:prstGeom prst="rect">
            <a:avLst/>
          </a:prstGeom>
        </p:spPr>
      </p:pic>
      <p:sp>
        <p:nvSpPr>
          <p:cNvPr id="12" name="Arrow: Down 11">
            <a:extLst>
              <a:ext uri="{FF2B5EF4-FFF2-40B4-BE49-F238E27FC236}">
                <a16:creationId xmlns:a16="http://schemas.microsoft.com/office/drawing/2014/main" id="{8818A9F3-7B80-C4D7-3E96-C72295E7BBDB}"/>
              </a:ext>
            </a:extLst>
          </p:cNvPr>
          <p:cNvSpPr/>
          <p:nvPr/>
        </p:nvSpPr>
        <p:spPr>
          <a:xfrm>
            <a:off x="1219076" y="1256690"/>
            <a:ext cx="657339" cy="718389"/>
          </a:xfrm>
          <a:prstGeom prst="downArrow">
            <a:avLst/>
          </a:prstGeom>
          <a:solidFill>
            <a:srgbClr val="FFFF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CF0E5AF-BEFF-CACC-AFF8-A76F40B6F548}"/>
              </a:ext>
            </a:extLst>
          </p:cNvPr>
          <p:cNvSpPr/>
          <p:nvPr/>
        </p:nvSpPr>
        <p:spPr>
          <a:xfrm>
            <a:off x="6718323" y="3051735"/>
            <a:ext cx="5912796" cy="140744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91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D111C1-6AE4-DB52-648F-51EEB43B4EA3}"/>
              </a:ext>
            </a:extLst>
          </p:cNvPr>
          <p:cNvSpPr>
            <a:spLocks noGrp="1"/>
          </p:cNvSpPr>
          <p:nvPr>
            <p:ph type="title"/>
          </p:nvPr>
        </p:nvSpPr>
        <p:spPr>
          <a:xfrm>
            <a:off x="813349" y="467463"/>
            <a:ext cx="2584782" cy="845600"/>
          </a:xfrm>
        </p:spPr>
        <p:txBody>
          <a:bodyPr/>
          <a:lstStyle/>
          <a:p>
            <a:r>
              <a:rPr lang="en-US" dirty="0"/>
              <a:t>Sample Action Plan </a:t>
            </a:r>
          </a:p>
        </p:txBody>
      </p:sp>
      <p:pic>
        <p:nvPicPr>
          <p:cNvPr id="5" name="Picture 4">
            <a:extLst>
              <a:ext uri="{FF2B5EF4-FFF2-40B4-BE49-F238E27FC236}">
                <a16:creationId xmlns:a16="http://schemas.microsoft.com/office/drawing/2014/main" id="{2D1AB3E2-50E9-AC8F-5519-FA6FEBE81583}"/>
              </a:ext>
            </a:extLst>
          </p:cNvPr>
          <p:cNvPicPr>
            <a:picLocks noChangeAspect="1"/>
          </p:cNvPicPr>
          <p:nvPr/>
        </p:nvPicPr>
        <p:blipFill>
          <a:blip r:embed="rId3"/>
          <a:stretch>
            <a:fillRect/>
          </a:stretch>
        </p:blipFill>
        <p:spPr>
          <a:xfrm>
            <a:off x="3398131" y="253215"/>
            <a:ext cx="8640381" cy="6354062"/>
          </a:xfrm>
          <a:prstGeom prst="rect">
            <a:avLst/>
          </a:prstGeom>
        </p:spPr>
      </p:pic>
      <p:pic>
        <p:nvPicPr>
          <p:cNvPr id="4" name="Picture 3">
            <a:extLst>
              <a:ext uri="{FF2B5EF4-FFF2-40B4-BE49-F238E27FC236}">
                <a16:creationId xmlns:a16="http://schemas.microsoft.com/office/drawing/2014/main" id="{7DE98153-F498-ED34-B5D8-4610511DE1F9}"/>
              </a:ext>
            </a:extLst>
          </p:cNvPr>
          <p:cNvPicPr>
            <a:picLocks noChangeAspect="1"/>
          </p:cNvPicPr>
          <p:nvPr/>
        </p:nvPicPr>
        <p:blipFill>
          <a:blip r:embed="rId4"/>
          <a:stretch>
            <a:fillRect/>
          </a:stretch>
        </p:blipFill>
        <p:spPr>
          <a:xfrm>
            <a:off x="153488" y="2602358"/>
            <a:ext cx="3810330" cy="3639627"/>
          </a:xfrm>
          <a:prstGeom prst="rect">
            <a:avLst/>
          </a:prstGeom>
        </p:spPr>
      </p:pic>
    </p:spTree>
    <p:extLst>
      <p:ext uri="{BB962C8B-B14F-4D97-AF65-F5344CB8AC3E}">
        <p14:creationId xmlns:p14="http://schemas.microsoft.com/office/powerpoint/2010/main" val="4050607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109557" y="1774711"/>
            <a:ext cx="7051176" cy="4559600"/>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055" indent="0">
              <a:buNone/>
            </a:pPr>
            <a:endParaRPr lang="en-US" sz="2400" dirty="0">
              <a:latin typeface="Arial" panose="020B0604020202020204" pitchFamily="34" charset="0"/>
              <a:cs typeface="Arial" panose="020B0604020202020204" pitchFamily="34" charset="0"/>
            </a:endParaRPr>
          </a:p>
          <a:p>
            <a:pPr marL="186055" indent="0">
              <a:buNone/>
            </a:pPr>
            <a:r>
              <a:rPr lang="en-US" sz="2400" b="1" dirty="0">
                <a:solidFill>
                  <a:srgbClr val="FFFF00"/>
                </a:solidFill>
                <a:latin typeface="+mn-lt"/>
                <a:cs typeface="Arial"/>
                <a:hlinkClick r:id="rId3">
                  <a:extLst>
                    <a:ext uri="{A12FA001-AC4F-418D-AE19-62706E023703}">
                      <ahyp:hlinkClr xmlns:ahyp="http://schemas.microsoft.com/office/drawing/2018/hyperlinkcolor" val="tx"/>
                    </a:ext>
                  </a:extLst>
                </a:hlinkClick>
              </a:rPr>
              <a:t>Add</a:t>
            </a:r>
            <a:r>
              <a:rPr lang="en-US" sz="2400" dirty="0">
                <a:solidFill>
                  <a:schemeClr val="bg1"/>
                </a:solidFill>
                <a:latin typeface="+mn-lt"/>
                <a:cs typeface="Arial"/>
              </a:rPr>
              <a:t> to our shared doc 1-3 of your GOALS or GOAL AREAS</a:t>
            </a:r>
          </a:p>
          <a:p>
            <a:pPr marL="186055" indent="0">
              <a:buNone/>
            </a:pPr>
            <a:endParaRPr lang="en-US" sz="2400" dirty="0">
              <a:latin typeface="+mn-lt"/>
              <a:cs typeface="Arial" panose="020B0604020202020204" pitchFamily="34" charset="0"/>
            </a:endParaRPr>
          </a:p>
          <a:p>
            <a:pPr marL="186055" indent="0">
              <a:buClr>
                <a:schemeClr val="bg1"/>
              </a:buClr>
              <a:buSzPct val="100000"/>
              <a:buNone/>
            </a:pPr>
            <a:r>
              <a:rPr lang="en-US" sz="2400" dirty="0">
                <a:solidFill>
                  <a:srgbClr val="FFFF00"/>
                </a:solidFill>
                <a:latin typeface="Arial" panose="020B0604020202020204" pitchFamily="34" charset="0"/>
                <a:cs typeface="Arial" panose="020B0604020202020204" pitchFamily="34" charset="0"/>
              </a:rPr>
              <a:t>Tier 2 organizational systems</a:t>
            </a:r>
          </a:p>
          <a:p>
            <a:pPr marL="186055" indent="0">
              <a:buClr>
                <a:schemeClr val="bg1"/>
              </a:buClr>
              <a:buSzPct val="100000"/>
              <a:buNone/>
            </a:pPr>
            <a:r>
              <a:rPr lang="en-US" sz="2400" dirty="0">
                <a:latin typeface="Arial" panose="020B0604020202020204" pitchFamily="34" charset="0"/>
                <a:cs typeface="Arial" panose="020B0604020202020204" pitchFamily="34" charset="0"/>
              </a:rPr>
              <a:t>Consider: </a:t>
            </a:r>
          </a:p>
          <a:p>
            <a:pPr marL="643255" indent="-457200">
              <a:buClr>
                <a:schemeClr val="bg1"/>
              </a:buClr>
              <a:buSzPct val="100000"/>
              <a:buFont typeface="Arial"/>
              <a:buChar char="•"/>
            </a:pPr>
            <a:r>
              <a:rPr lang="en-US" sz="2400" dirty="0">
                <a:latin typeface="Arial" panose="020B0604020202020204" pitchFamily="34" charset="0"/>
                <a:cs typeface="Arial" panose="020B0604020202020204" pitchFamily="34" charset="0"/>
              </a:rPr>
              <a:t>Teaming</a:t>
            </a:r>
          </a:p>
          <a:p>
            <a:pPr marL="643255" indent="-457200">
              <a:buClr>
                <a:schemeClr val="bg1"/>
              </a:buClr>
              <a:buSzPct val="100000"/>
              <a:buFont typeface="Arial"/>
              <a:buChar char="•"/>
            </a:pPr>
            <a:r>
              <a:rPr lang="en-US" sz="2400" dirty="0">
                <a:latin typeface="Arial" panose="020B0604020202020204" pitchFamily="34" charset="0"/>
                <a:cs typeface="Arial" panose="020B0604020202020204" pitchFamily="34" charset="0"/>
              </a:rPr>
              <a:t>Data systems</a:t>
            </a:r>
          </a:p>
          <a:p>
            <a:pPr marL="643255" indent="-457200">
              <a:buClr>
                <a:schemeClr val="bg1"/>
              </a:buClr>
              <a:buSzPct val="100000"/>
              <a:buFont typeface="Arial"/>
              <a:buChar char="•"/>
            </a:pPr>
            <a:r>
              <a:rPr lang="en-US" sz="2400" dirty="0">
                <a:latin typeface="Arial" panose="020B0604020202020204" pitchFamily="34" charset="0"/>
                <a:cs typeface="Arial" panose="020B0604020202020204" pitchFamily="34" charset="0"/>
              </a:rPr>
              <a:t>PD / roll out to </a:t>
            </a:r>
            <a:r>
              <a:rPr lang="en-US" sz="2400" u="sng" dirty="0">
                <a:latin typeface="Arial" panose="020B0604020202020204" pitchFamily="34" charset="0"/>
                <a:cs typeface="Arial" panose="020B0604020202020204" pitchFamily="34" charset="0"/>
              </a:rPr>
              <a:t>staff</a:t>
            </a:r>
            <a:r>
              <a:rPr lang="en-US" sz="2400" dirty="0">
                <a:latin typeface="Arial" panose="020B0604020202020204" pitchFamily="34" charset="0"/>
                <a:cs typeface="Arial" panose="020B0604020202020204" pitchFamily="34" charset="0"/>
              </a:rPr>
              <a:t>, </a:t>
            </a:r>
            <a:r>
              <a:rPr lang="en-US" sz="2400" u="sng" dirty="0">
                <a:latin typeface="Arial" panose="020B0604020202020204" pitchFamily="34" charset="0"/>
                <a:cs typeface="Arial" panose="020B0604020202020204" pitchFamily="34" charset="0"/>
              </a:rPr>
              <a:t>students</a:t>
            </a:r>
            <a:r>
              <a:rPr lang="en-US" sz="2400" dirty="0">
                <a:latin typeface="Arial" panose="020B0604020202020204" pitchFamily="34" charset="0"/>
                <a:cs typeface="Arial" panose="020B0604020202020204" pitchFamily="34" charset="0"/>
              </a:rPr>
              <a:t>, and </a:t>
            </a:r>
            <a:r>
              <a:rPr lang="en-US" sz="2400" u="sng" dirty="0">
                <a:latin typeface="Arial" panose="020B0604020202020204" pitchFamily="34" charset="0"/>
                <a:cs typeface="Arial" panose="020B0604020202020204" pitchFamily="34" charset="0"/>
              </a:rPr>
              <a:t>families</a:t>
            </a:r>
          </a:p>
          <a:p>
            <a:pPr marL="643255" indent="-457200">
              <a:buClr>
                <a:schemeClr val="bg1"/>
              </a:buClr>
              <a:buSzPct val="100000"/>
              <a:buFont typeface="Arial"/>
              <a:buChar char="•"/>
            </a:pPr>
            <a:endParaRPr lang="en-US" sz="2400" u="sng" dirty="0">
              <a:latin typeface="Arial" panose="020B0604020202020204" pitchFamily="34" charset="0"/>
              <a:cs typeface="Arial" panose="020B0604020202020204" pitchFamily="34" charset="0"/>
            </a:endParaRPr>
          </a:p>
          <a:p>
            <a:pPr marL="186055" indent="0">
              <a:buClr>
                <a:prstClr val="white"/>
              </a:buClr>
              <a:buSzPct val="50000"/>
              <a:buNone/>
            </a:pPr>
            <a:r>
              <a:rPr lang="en-US" sz="2800" b="1" dirty="0">
                <a:solidFill>
                  <a:schemeClr val="accent1">
                    <a:lumMod val="40000"/>
                    <a:lumOff val="60000"/>
                  </a:schemeClr>
                </a:solidFill>
              </a:rPr>
              <a:t>Share: </a:t>
            </a:r>
          </a:p>
          <a:p>
            <a:pPr marL="186055" indent="0">
              <a:buClr>
                <a:prstClr val="white"/>
              </a:buClr>
              <a:buSzPct val="50000"/>
              <a:buNone/>
            </a:pPr>
            <a:r>
              <a:rPr lang="en-US" sz="2800" b="1" dirty="0">
                <a:solidFill>
                  <a:schemeClr val="accent1">
                    <a:lumMod val="40000"/>
                    <a:lumOff val="60000"/>
                  </a:schemeClr>
                </a:solidFill>
              </a:rPr>
              <a:t>What barriers are you experiencing?</a:t>
            </a:r>
          </a:p>
          <a:p>
            <a:pPr marL="186055" indent="0">
              <a:buNone/>
            </a:pPr>
            <a:endParaRPr lang="en-US" sz="2400" dirty="0"/>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1" y="343098"/>
            <a:ext cx="9378000" cy="845600"/>
          </a:xfrm>
        </p:spPr>
        <p:txBody>
          <a:bodyPr>
            <a:noAutofit/>
          </a:bodyPr>
          <a:lstStyle/>
          <a:p>
            <a:r>
              <a:rPr lang="en-US" sz="3700" b="1" dirty="0">
                <a:solidFill>
                  <a:schemeClr val="bg1"/>
                </a:solidFill>
                <a:latin typeface="Arial" panose="020B0604020202020204" pitchFamily="34" charset="0"/>
                <a:cs typeface="Arial" panose="020B0604020202020204" pitchFamily="34" charset="0"/>
              </a:rPr>
              <a:t>ACTIVITY &amp; DISCUSSION: </a:t>
            </a:r>
            <a:br>
              <a:rPr lang="en-US" sz="3700" b="1" dirty="0">
                <a:solidFill>
                  <a:schemeClr val="bg1"/>
                </a:solidFill>
                <a:latin typeface="Arial" panose="020B0604020202020204" pitchFamily="34" charset="0"/>
                <a:cs typeface="Arial" panose="020B0604020202020204" pitchFamily="34" charset="0"/>
              </a:rPr>
            </a:br>
            <a:r>
              <a:rPr lang="en-US" sz="3700" dirty="0">
                <a:solidFill>
                  <a:schemeClr val="bg1"/>
                </a:solidFill>
                <a:latin typeface="Arial" panose="020B0604020202020204" pitchFamily="34" charset="0"/>
                <a:cs typeface="Arial" panose="020B0604020202020204" pitchFamily="34" charset="0"/>
              </a:rPr>
              <a:t>GLOWS &amp; GROWS</a:t>
            </a:r>
          </a:p>
        </p:txBody>
      </p: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108140" y="566044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256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1</a:t>
            </a:r>
            <a:r>
              <a:rPr kumimoji="0" lang="en-US" sz="2133"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 minute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endParaRPr>
          </a:p>
          <a:p>
            <a:pPr marL="20256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lang="en-US" sz="2100" kern="0" dirty="0">
                <a:solidFill>
                  <a:prstClr val="white"/>
                </a:solidFill>
                <a:latin typeface="Arial" panose="020B0604020202020204" pitchFamily="34" charset="0"/>
                <a:cs typeface="Arial" panose="020B0604020202020204" pitchFamily="34" charset="0"/>
              </a:rPr>
              <a:t>5 </a:t>
            </a:r>
            <a:r>
              <a:rPr kumimoji="0" lang="en-US" sz="21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029831" y="5927129"/>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190643" y="5407963"/>
            <a:ext cx="2930351" cy="1472563"/>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Thumbs up/down</a:t>
            </a: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Independent Jot / Gallery</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4" name="Rounded Rectangular Callout 83">
            <a:extLst>
              <a:ext uri="{FF2B5EF4-FFF2-40B4-BE49-F238E27FC236}">
                <a16:creationId xmlns:a16="http://schemas.microsoft.com/office/drawing/2014/main" id="{FD1E6F60-1ACB-44B6-EC19-AE23CFDFEE1F}"/>
              </a:ext>
            </a:extLst>
          </p:cNvPr>
          <p:cNvSpPr/>
          <p:nvPr/>
        </p:nvSpPr>
        <p:spPr>
          <a:xfrm>
            <a:off x="9661166" y="2364156"/>
            <a:ext cx="2031152" cy="1107399"/>
          </a:xfrm>
          <a:prstGeom prst="wedgeRoundRectCallout">
            <a:avLst>
              <a:gd name="adj1" fmla="val -41725"/>
              <a:gd name="adj2" fmla="val 692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cs typeface="Arial"/>
                <a:hlinkClick r:id="rId3">
                  <a:extLst>
                    <a:ext uri="{A12FA001-AC4F-418D-AE19-62706E023703}">
                      <ahyp:hlinkClr xmlns:ahyp="http://schemas.microsoft.com/office/drawing/2018/hyperlinkcolor" val="tx"/>
                    </a:ext>
                  </a:extLst>
                </a:hlinkClick>
              </a:rPr>
              <a:t>Add</a:t>
            </a:r>
            <a:r>
              <a:rPr lang="en-US" sz="2400" dirty="0">
                <a:solidFill>
                  <a:schemeClr val="bg1"/>
                </a:solidFill>
                <a:cs typeface="Arial"/>
              </a:rPr>
              <a:t> to our shared doc</a:t>
            </a:r>
          </a:p>
        </p:txBody>
      </p:sp>
    </p:spTree>
    <p:extLst>
      <p:ext uri="{BB962C8B-B14F-4D97-AF65-F5344CB8AC3E}">
        <p14:creationId xmlns:p14="http://schemas.microsoft.com/office/powerpoint/2010/main" val="2338296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dirty="0"/>
              <a:t>RESOURCES</a:t>
            </a:r>
            <a:endParaRPr dirty="0"/>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3912477" y="1718940"/>
            <a:ext cx="7394813" cy="430844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4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482600" indent="-342900">
              <a:spcAft>
                <a:spcPts val="1200"/>
              </a:spcAft>
              <a:buClr>
                <a:srgbClr val="FFFFFF"/>
              </a:buClr>
              <a:buFont typeface="Arial" panose="020B0604020202020204" pitchFamily="34" charset="0"/>
              <a:buChar char="•"/>
              <a:defRPr/>
            </a:pPr>
            <a:r>
              <a:rPr kumimoji="0" lang="en-US" sz="2400" b="0" i="0" u="none" strike="noStrike" kern="1200" cap="none" spc="0" normalizeH="0" baseline="0" noProof="0" dirty="0">
                <a:ln>
                  <a:noFill/>
                </a:ln>
                <a:solidFill>
                  <a:srgbClr val="FFFFFF"/>
                </a:solidFill>
                <a:effectLst/>
                <a:uLnTx/>
                <a:uFillTx/>
                <a:latin typeface="Hind Vadodara"/>
                <a:cs typeface="Hind Vadodara"/>
                <a:sym typeface="Hind Vadodara"/>
                <a:hlinkClick r:id="rId3"/>
              </a:rPr>
              <a:t>Video example of a TIPS Tier 2/3 Meeting</a:t>
            </a:r>
            <a:endParaRPr kumimoji="0" lang="en-US" sz="24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482600" marR="0" lvl="0" indent="-342900" algn="l" defTabSz="914400" rtl="0" eaLnBrk="1" fontAlgn="auto" latinLnBrk="0" hangingPunct="1">
              <a:lnSpc>
                <a:spcPct val="100000"/>
              </a:lnSpc>
              <a:spcBef>
                <a:spcPts val="0"/>
              </a:spcBef>
              <a:spcAft>
                <a:spcPts val="1200"/>
              </a:spcAft>
              <a:buClr>
                <a:srgbClr val="FFFFFF"/>
              </a:buClr>
              <a:buSzPts val="1200"/>
              <a:buFont typeface="Arial" panose="020B0604020202020204" pitchFamily="34" charset="0"/>
              <a:buChar char="•"/>
              <a:tabLst/>
              <a:defRPr/>
            </a:pPr>
            <a:endParaRPr kumimoji="0" lang="en-US" sz="2400" b="0" i="0" u="sng" strike="noStrike" kern="1200" cap="none" spc="0" normalizeH="0" baseline="0" noProof="0" dirty="0">
              <a:ln>
                <a:noFill/>
              </a:ln>
              <a:solidFill>
                <a:srgbClr val="FFFFFF"/>
              </a:solidFill>
              <a:effectLst/>
              <a:uLnTx/>
              <a:uFillTx/>
              <a:latin typeface="Hind Vadodara"/>
              <a:cs typeface="Hind Vadodara"/>
              <a:sym typeface="Hind Vadodara"/>
              <a:hlinkClick r:id="rId4"/>
            </a:endParaRPr>
          </a:p>
          <a:p>
            <a:pPr marL="482600" marR="0" lvl="0" indent="-342900" algn="l" defTabSz="914400" rtl="0" eaLnBrk="1" fontAlgn="auto" latinLnBrk="0" hangingPunct="1">
              <a:lnSpc>
                <a:spcPct val="100000"/>
              </a:lnSpc>
              <a:spcBef>
                <a:spcPts val="0"/>
              </a:spcBef>
              <a:spcAft>
                <a:spcPts val="1200"/>
              </a:spcAft>
              <a:buClr>
                <a:srgbClr val="FFFFFF"/>
              </a:buClr>
              <a:buSzPts val="1200"/>
              <a:buFont typeface="Arial" panose="020B0604020202020204" pitchFamily="34" charset="0"/>
              <a:buChar char="•"/>
              <a:tabLst/>
              <a:defRPr/>
            </a:pPr>
            <a:r>
              <a:rPr kumimoji="0" lang="en-US" sz="2400" b="0" i="0" u="sng" strike="noStrike" kern="1200" cap="none" spc="0" normalizeH="0" baseline="0" noProof="0" dirty="0">
                <a:ln>
                  <a:noFill/>
                </a:ln>
                <a:solidFill>
                  <a:srgbClr val="FFFFFF"/>
                </a:solidFill>
                <a:effectLst/>
                <a:uLnTx/>
                <a:uFillTx/>
                <a:latin typeface="Hind Vadodara"/>
                <a:cs typeface="Hind Vadodara"/>
                <a:sym typeface="Hind Vadodara"/>
                <a:hlinkClick r:id="rId4"/>
              </a:rPr>
              <a:t>Expert Instruction Podcast: The Who Why How of Tier 2 Decision Making</a:t>
            </a:r>
            <a:r>
              <a:rPr kumimoji="0" lang="en-US" sz="2400" b="0" i="0" u="none" strike="noStrike" kern="1200" cap="none" spc="0" normalizeH="0" baseline="0" noProof="0" dirty="0">
                <a:ln>
                  <a:noFill/>
                </a:ln>
                <a:solidFill>
                  <a:srgbClr val="FFFFFF"/>
                </a:solidFill>
                <a:effectLst/>
                <a:uLnTx/>
                <a:uFillTx/>
                <a:latin typeface="Hind Vadodara"/>
                <a:cs typeface="Hind Vadodara"/>
                <a:sym typeface="Hind Vadodara"/>
              </a:rPr>
              <a:t> </a:t>
            </a:r>
          </a:p>
          <a:p>
            <a:pPr marL="482600" marR="0" lvl="0" indent="-342900" algn="l" defTabSz="914400" rtl="0" eaLnBrk="1" fontAlgn="auto" latinLnBrk="0" hangingPunct="1">
              <a:lnSpc>
                <a:spcPct val="100000"/>
              </a:lnSpc>
              <a:spcBef>
                <a:spcPts val="0"/>
              </a:spcBef>
              <a:spcAft>
                <a:spcPts val="1200"/>
              </a:spcAft>
              <a:buClr>
                <a:srgbClr val="FFFFFF"/>
              </a:buClr>
              <a:buSzPts val="1200"/>
              <a:buFont typeface="Arial" panose="020B0604020202020204" pitchFamily="34" charset="0"/>
              <a:buChar char="•"/>
              <a:tabLst/>
              <a:defRPr/>
            </a:pPr>
            <a:endParaRPr kumimoji="0" lang="en-US" sz="2400" b="0" i="0" u="none" strike="noStrike" kern="1200" cap="none" spc="0" normalizeH="0" baseline="0" noProof="0" dirty="0">
              <a:ln>
                <a:noFill/>
              </a:ln>
              <a:solidFill>
                <a:srgbClr val="FFFFFF"/>
              </a:solidFill>
              <a:effectLst/>
              <a:uLnTx/>
              <a:uFillTx/>
              <a:latin typeface="Hind Vadodara"/>
              <a:cs typeface="Hind Vadodara"/>
              <a:sym typeface="Hind Vadodara"/>
              <a:hlinkClick r:id="rId5"/>
            </a:endParaRPr>
          </a:p>
          <a:p>
            <a:pPr marL="482600" marR="0" lvl="0" indent="-342900" algn="l" defTabSz="914400" rtl="0" eaLnBrk="1" fontAlgn="auto" latinLnBrk="0" hangingPunct="1">
              <a:lnSpc>
                <a:spcPct val="100000"/>
              </a:lnSpc>
              <a:spcBef>
                <a:spcPts val="0"/>
              </a:spcBef>
              <a:spcAft>
                <a:spcPts val="1200"/>
              </a:spcAft>
              <a:buClr>
                <a:srgbClr val="FFFFFF"/>
              </a:buClr>
              <a:buSzPts val="1200"/>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Hind Vadodara"/>
                <a:cs typeface="Hind Vadodara"/>
                <a:sym typeface="Hind Vadodara"/>
                <a:hlinkClick r:id="rId5"/>
              </a:rPr>
              <a:t>Multi-tiered system of supports in the classroom (see Tier 2) </a:t>
            </a:r>
            <a:endParaRPr kumimoji="0" lang="en-US" sz="24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endParaRPr kumimoji="0" lang="en-US" sz="2400" b="1" i="0" u="none" strike="noStrike" kern="1200" cap="none" spc="0" normalizeH="0" baseline="0" noProof="0" dirty="0">
              <a:ln>
                <a:noFill/>
              </a:ln>
              <a:solidFill>
                <a:srgbClr val="00ACC2">
                  <a:lumMod val="40000"/>
                  <a:lumOff val="60000"/>
                </a:srgbClr>
              </a:solidFill>
              <a:effectLst/>
              <a:uLnTx/>
              <a:uFillTx/>
              <a:latin typeface="Hind Vadodara"/>
              <a:cs typeface="Hind Vadodara"/>
              <a:sym typeface="Hind Vadodara"/>
            </a:endParaRPr>
          </a:p>
        </p:txBody>
      </p:sp>
      <p:grpSp>
        <p:nvGrpSpPr>
          <p:cNvPr id="21" name="Google Shape;1005;p54">
            <a:extLst>
              <a:ext uri="{FF2B5EF4-FFF2-40B4-BE49-F238E27FC236}">
                <a16:creationId xmlns:a16="http://schemas.microsoft.com/office/drawing/2014/main" id="{9E3B9A76-5B52-0E4A-B322-29D3648D9FEF}"/>
              </a:ext>
            </a:extLst>
          </p:cNvPr>
          <p:cNvGrpSpPr/>
          <p:nvPr/>
        </p:nvGrpSpPr>
        <p:grpSpPr>
          <a:xfrm>
            <a:off x="576680" y="1592788"/>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3" name="Picture 2">
            <a:extLst>
              <a:ext uri="{FF2B5EF4-FFF2-40B4-BE49-F238E27FC236}">
                <a16:creationId xmlns:a16="http://schemas.microsoft.com/office/drawing/2014/main" id="{A3CB822F-CB1C-4F0B-A1DF-DF1099F0CC3A}"/>
              </a:ext>
            </a:extLst>
          </p:cNvPr>
          <p:cNvPicPr>
            <a:picLocks noChangeAspect="1"/>
          </p:cNvPicPr>
          <p:nvPr/>
        </p:nvPicPr>
        <p:blipFill>
          <a:blip r:embed="rId6"/>
          <a:stretch>
            <a:fillRect/>
          </a:stretch>
        </p:blipFill>
        <p:spPr>
          <a:xfrm>
            <a:off x="760923" y="1774591"/>
            <a:ext cx="2724121" cy="3490622"/>
          </a:xfrm>
          <a:prstGeom prst="rect">
            <a:avLst/>
          </a:prstGeom>
        </p:spPr>
      </p:pic>
      <p:pic>
        <p:nvPicPr>
          <p:cNvPr id="2" name="Picture 1">
            <a:extLst>
              <a:ext uri="{FF2B5EF4-FFF2-40B4-BE49-F238E27FC236}">
                <a16:creationId xmlns:a16="http://schemas.microsoft.com/office/drawing/2014/main" id="{07454769-D4DE-82CF-0214-9ED7A8BFE67A}"/>
              </a:ext>
            </a:extLst>
          </p:cNvPr>
          <p:cNvPicPr>
            <a:picLocks noChangeAspect="1"/>
          </p:cNvPicPr>
          <p:nvPr/>
        </p:nvPicPr>
        <p:blipFill>
          <a:blip r:embed="rId7"/>
          <a:stretch>
            <a:fillRect/>
          </a:stretch>
        </p:blipFill>
        <p:spPr>
          <a:xfrm>
            <a:off x="9115148" y="401172"/>
            <a:ext cx="2500172" cy="1401154"/>
          </a:xfrm>
          <a:prstGeom prst="rect">
            <a:avLst/>
          </a:prstGeom>
        </p:spPr>
      </p:pic>
    </p:spTree>
    <p:extLst>
      <p:ext uri="{BB962C8B-B14F-4D97-AF65-F5344CB8AC3E}">
        <p14:creationId xmlns:p14="http://schemas.microsoft.com/office/powerpoint/2010/main" val="1753988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12" name="Group 11">
            <a:extLst>
              <a:ext uri="{FF2B5EF4-FFF2-40B4-BE49-F238E27FC236}">
                <a16:creationId xmlns:a16="http://schemas.microsoft.com/office/drawing/2014/main" id="{6DBF3172-F27C-724E-A60B-C56D12DAAFAA}"/>
              </a:ext>
            </a:extLst>
          </p:cNvPr>
          <p:cNvGrpSpPr/>
          <p:nvPr/>
        </p:nvGrpSpPr>
        <p:grpSpPr>
          <a:xfrm>
            <a:off x="194553" y="767800"/>
            <a:ext cx="5670329" cy="6011343"/>
            <a:chOff x="921620" y="915429"/>
            <a:chExt cx="3268588" cy="3641326"/>
          </a:xfrm>
        </p:grpSpPr>
        <p:sp>
          <p:nvSpPr>
            <p:cNvPr id="13" name="Rectangle: Rounded Corners 120" descr="Badge 1">
              <a:extLst>
                <a:ext uri="{FF2B5EF4-FFF2-40B4-BE49-F238E27FC236}">
                  <a16:creationId xmlns:a16="http://schemas.microsoft.com/office/drawing/2014/main" id="{F087343F-F782-394E-81B0-08D9288E6CF7}"/>
                </a:ext>
              </a:extLst>
            </p:cNvPr>
            <p:cNvSpPr/>
            <p:nvPr/>
          </p:nvSpPr>
          <p:spPr>
            <a:xfrm>
              <a:off x="921620" y="915430"/>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1</a:t>
              </a:r>
            </a:p>
          </p:txBody>
        </p:sp>
        <p:sp>
          <p:nvSpPr>
            <p:cNvPr id="14" name="Freeform: Shape 121">
              <a:extLst>
                <a:ext uri="{FF2B5EF4-FFF2-40B4-BE49-F238E27FC236}">
                  <a16:creationId xmlns:a16="http://schemas.microsoft.com/office/drawing/2014/main" id="{99C7A454-3134-3448-8030-D2D14593BDDF}"/>
                </a:ext>
              </a:extLst>
            </p:cNvPr>
            <p:cNvSpPr/>
            <p:nvPr/>
          </p:nvSpPr>
          <p:spPr>
            <a:xfrm>
              <a:off x="1440426" y="915429"/>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667" dirty="0">
                  <a:solidFill>
                    <a:schemeClr val="tx1"/>
                  </a:solidFill>
                  <a:latin typeface="Calibri" panose="020F0502020204030204" pitchFamily="34" charset="0"/>
                  <a:cs typeface="Calibri" panose="020F0502020204030204" pitchFamily="34" charset="0"/>
                </a:rPr>
                <a:t>Establish a representative T2 leadership team</a:t>
              </a:r>
            </a:p>
          </p:txBody>
        </p:sp>
        <p:sp>
          <p:nvSpPr>
            <p:cNvPr id="15" name="Rectangle: Rounded Corners 122" descr="Badge">
              <a:extLst>
                <a:ext uri="{FF2B5EF4-FFF2-40B4-BE49-F238E27FC236}">
                  <a16:creationId xmlns:a16="http://schemas.microsoft.com/office/drawing/2014/main" id="{BA28A0A7-705F-004F-BB09-A722194217AF}"/>
                </a:ext>
              </a:extLst>
            </p:cNvPr>
            <p:cNvSpPr/>
            <p:nvPr/>
          </p:nvSpPr>
          <p:spPr>
            <a:xfrm>
              <a:off x="921620" y="1669236"/>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2</a:t>
              </a:r>
            </a:p>
          </p:txBody>
        </p:sp>
        <p:sp>
          <p:nvSpPr>
            <p:cNvPr id="16" name="Freeform: Shape 123">
              <a:extLst>
                <a:ext uri="{FF2B5EF4-FFF2-40B4-BE49-F238E27FC236}">
                  <a16:creationId xmlns:a16="http://schemas.microsoft.com/office/drawing/2014/main" id="{591C6591-C551-7F45-920B-4EB003B6A3AF}"/>
                </a:ext>
              </a:extLst>
            </p:cNvPr>
            <p:cNvSpPr/>
            <p:nvPr/>
          </p:nvSpPr>
          <p:spPr>
            <a:xfrm>
              <a:off x="1440426" y="1669235"/>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a:t>
              </a:r>
              <a:r>
                <a:rPr lang="en-US" sz="2667" dirty="0">
                  <a:solidFill>
                    <a:schemeClr val="tx1"/>
                  </a:solidFill>
                  <a:latin typeface="Calibri" panose="020F0502020204030204" pitchFamily="34" charset="0"/>
                  <a:cs typeface="Calibri" panose="020F0502020204030204" pitchFamily="34" charset="0"/>
                </a:rPr>
                <a:t> a collaborative process for identifying students</a:t>
              </a:r>
            </a:p>
          </p:txBody>
        </p:sp>
        <p:sp>
          <p:nvSpPr>
            <p:cNvPr id="17" name="Rectangle: Rounded Corners 124" descr="Badge 3">
              <a:extLst>
                <a:ext uri="{FF2B5EF4-FFF2-40B4-BE49-F238E27FC236}">
                  <a16:creationId xmlns:a16="http://schemas.microsoft.com/office/drawing/2014/main" id="{2DB3A071-16A8-A847-A9F6-824F9E9E9076}"/>
                </a:ext>
              </a:extLst>
            </p:cNvPr>
            <p:cNvSpPr/>
            <p:nvPr/>
          </p:nvSpPr>
          <p:spPr>
            <a:xfrm>
              <a:off x="921620" y="2423042"/>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3</a:t>
              </a:r>
            </a:p>
          </p:txBody>
        </p:sp>
        <p:sp>
          <p:nvSpPr>
            <p:cNvPr id="18" name="Freeform: Shape 125">
              <a:extLst>
                <a:ext uri="{FF2B5EF4-FFF2-40B4-BE49-F238E27FC236}">
                  <a16:creationId xmlns:a16="http://schemas.microsoft.com/office/drawing/2014/main" id="{E41F6EBB-0E18-4645-B68E-41E86D39CDDC}"/>
                </a:ext>
              </a:extLst>
            </p:cNvPr>
            <p:cNvSpPr/>
            <p:nvPr/>
          </p:nvSpPr>
          <p:spPr>
            <a:xfrm>
              <a:off x="1440426" y="2423041"/>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Evaluate, select and adopt culturally appropriate tier 2 practices</a:t>
              </a:r>
            </a:p>
          </p:txBody>
        </p:sp>
        <p:sp>
          <p:nvSpPr>
            <p:cNvPr id="19" name="Rectangle: Rounded Corners 126" descr="Badge 4">
              <a:extLst>
                <a:ext uri="{FF2B5EF4-FFF2-40B4-BE49-F238E27FC236}">
                  <a16:creationId xmlns:a16="http://schemas.microsoft.com/office/drawing/2014/main" id="{3DDB244D-4F9B-D547-8F81-E23F2BF1CEB3}"/>
                </a:ext>
              </a:extLst>
            </p:cNvPr>
            <p:cNvSpPr/>
            <p:nvPr/>
          </p:nvSpPr>
          <p:spPr>
            <a:xfrm>
              <a:off x="921620" y="3176848"/>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4</a:t>
              </a:r>
            </a:p>
          </p:txBody>
        </p:sp>
        <p:sp>
          <p:nvSpPr>
            <p:cNvPr id="20" name="Freeform: Shape 127">
              <a:extLst>
                <a:ext uri="{FF2B5EF4-FFF2-40B4-BE49-F238E27FC236}">
                  <a16:creationId xmlns:a16="http://schemas.microsoft.com/office/drawing/2014/main" id="{60EF248F-0964-A44E-B4C8-C5F83CFD5FC0}"/>
                </a:ext>
              </a:extLst>
            </p:cNvPr>
            <p:cNvSpPr/>
            <p:nvPr/>
          </p:nvSpPr>
          <p:spPr>
            <a:xfrm>
              <a:off x="1440426" y="3176847"/>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 process to install selected practices</a:t>
              </a:r>
            </a:p>
          </p:txBody>
        </p:sp>
        <p:sp>
          <p:nvSpPr>
            <p:cNvPr id="21" name="Rectangle: Rounded Corners 128" descr="Badge 5">
              <a:extLst>
                <a:ext uri="{FF2B5EF4-FFF2-40B4-BE49-F238E27FC236}">
                  <a16:creationId xmlns:a16="http://schemas.microsoft.com/office/drawing/2014/main" id="{C3B7CB44-3B1B-DB4C-8DE3-18A239243246}"/>
                </a:ext>
              </a:extLst>
            </p:cNvPr>
            <p:cNvSpPr/>
            <p:nvPr/>
          </p:nvSpPr>
          <p:spPr>
            <a:xfrm>
              <a:off x="921620" y="3930655"/>
              <a:ext cx="482218" cy="58324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5</a:t>
              </a:r>
            </a:p>
          </p:txBody>
        </p:sp>
        <p:sp>
          <p:nvSpPr>
            <p:cNvPr id="22" name="Freeform: Shape 129">
              <a:extLst>
                <a:ext uri="{FF2B5EF4-FFF2-40B4-BE49-F238E27FC236}">
                  <a16:creationId xmlns:a16="http://schemas.microsoft.com/office/drawing/2014/main" id="{C6A20433-67D0-9D46-8379-212B89B83B7B}"/>
                </a:ext>
              </a:extLst>
            </p:cNvPr>
            <p:cNvSpPr/>
            <p:nvPr/>
          </p:nvSpPr>
          <p:spPr>
            <a:xfrm>
              <a:off x="1440426" y="3883714"/>
              <a:ext cx="2749782" cy="673041"/>
            </a:xfrm>
            <a:custGeom>
              <a:avLst/>
              <a:gdLst>
                <a:gd name="connsiteX0" fmla="*/ 0 w 2555165"/>
                <a:gd name="connsiteY0" fmla="*/ 112196 h 673041"/>
                <a:gd name="connsiteX1" fmla="*/ 112196 w 2555165"/>
                <a:gd name="connsiteY1" fmla="*/ 0 h 673041"/>
                <a:gd name="connsiteX2" fmla="*/ 2442969 w 2555165"/>
                <a:gd name="connsiteY2" fmla="*/ 0 h 673041"/>
                <a:gd name="connsiteX3" fmla="*/ 2555165 w 2555165"/>
                <a:gd name="connsiteY3" fmla="*/ 112196 h 673041"/>
                <a:gd name="connsiteX4" fmla="*/ 2555165 w 2555165"/>
                <a:gd name="connsiteY4" fmla="*/ 560845 h 673041"/>
                <a:gd name="connsiteX5" fmla="*/ 2442969 w 2555165"/>
                <a:gd name="connsiteY5" fmla="*/ 673041 h 673041"/>
                <a:gd name="connsiteX6" fmla="*/ 112196 w 2555165"/>
                <a:gd name="connsiteY6" fmla="*/ 673041 h 673041"/>
                <a:gd name="connsiteX7" fmla="*/ 0 w 2555165"/>
                <a:gd name="connsiteY7" fmla="*/ 560845 h 673041"/>
                <a:gd name="connsiteX8" fmla="*/ 0 w 2555165"/>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5165" h="673041">
                  <a:moveTo>
                    <a:pt x="0" y="112196"/>
                  </a:moveTo>
                  <a:cubicBezTo>
                    <a:pt x="0" y="50232"/>
                    <a:pt x="50232" y="0"/>
                    <a:pt x="112196" y="0"/>
                  </a:cubicBezTo>
                  <a:lnTo>
                    <a:pt x="2442969" y="0"/>
                  </a:lnTo>
                  <a:cubicBezTo>
                    <a:pt x="2504933" y="0"/>
                    <a:pt x="2555165" y="50232"/>
                    <a:pt x="2555165" y="112196"/>
                  </a:cubicBezTo>
                  <a:lnTo>
                    <a:pt x="2555165" y="560845"/>
                  </a:lnTo>
                  <a:cubicBezTo>
                    <a:pt x="2555165" y="622809"/>
                    <a:pt x="2504933" y="673041"/>
                    <a:pt x="2442969"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procedures to train staff and students; partner with families and community</a:t>
              </a:r>
            </a:p>
          </p:txBody>
        </p:sp>
      </p:grpSp>
      <p:grpSp>
        <p:nvGrpSpPr>
          <p:cNvPr id="23" name="Group 22">
            <a:extLst>
              <a:ext uri="{FF2B5EF4-FFF2-40B4-BE49-F238E27FC236}">
                <a16:creationId xmlns:a16="http://schemas.microsoft.com/office/drawing/2014/main" id="{97621B38-94B3-A14E-AA04-202C2CDD445D}"/>
              </a:ext>
            </a:extLst>
          </p:cNvPr>
          <p:cNvGrpSpPr/>
          <p:nvPr/>
        </p:nvGrpSpPr>
        <p:grpSpPr>
          <a:xfrm>
            <a:off x="5928355" y="600765"/>
            <a:ext cx="5999776" cy="6257235"/>
            <a:chOff x="4901073" y="1003563"/>
            <a:chExt cx="3812891" cy="3688266"/>
          </a:xfrm>
        </p:grpSpPr>
        <p:sp>
          <p:nvSpPr>
            <p:cNvPr id="24" name="Rectangle: Rounded Corners 108" descr="Badge 6">
              <a:extLst>
                <a:ext uri="{FF2B5EF4-FFF2-40B4-BE49-F238E27FC236}">
                  <a16:creationId xmlns:a16="http://schemas.microsoft.com/office/drawing/2014/main" id="{810E5ACB-2462-A54C-A470-792807C4561A}"/>
                </a:ext>
              </a:extLst>
            </p:cNvPr>
            <p:cNvSpPr/>
            <p:nvPr/>
          </p:nvSpPr>
          <p:spPr>
            <a:xfrm>
              <a:off x="4968982" y="1102019"/>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6</a:t>
              </a:r>
            </a:p>
          </p:txBody>
        </p:sp>
        <p:sp>
          <p:nvSpPr>
            <p:cNvPr id="25" name="Freeform: Shape 109">
              <a:extLst>
                <a:ext uri="{FF2B5EF4-FFF2-40B4-BE49-F238E27FC236}">
                  <a16:creationId xmlns:a16="http://schemas.microsoft.com/office/drawing/2014/main" id="{8764F26C-C5A0-7146-8575-FE9CB283014E}"/>
                </a:ext>
              </a:extLst>
            </p:cNvPr>
            <p:cNvSpPr/>
            <p:nvPr/>
          </p:nvSpPr>
          <p:spPr>
            <a:xfrm>
              <a:off x="5622964" y="1003563"/>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an equitable process for matching student need to practices</a:t>
              </a:r>
            </a:p>
          </p:txBody>
        </p:sp>
        <p:sp>
          <p:nvSpPr>
            <p:cNvPr id="26" name="Rectangle: Rounded Corners 110" descr="Badge 7">
              <a:extLst>
                <a:ext uri="{FF2B5EF4-FFF2-40B4-BE49-F238E27FC236}">
                  <a16:creationId xmlns:a16="http://schemas.microsoft.com/office/drawing/2014/main" id="{6D45E962-0DF3-AF41-8821-6563ACAC9926}"/>
                </a:ext>
              </a:extLst>
            </p:cNvPr>
            <p:cNvSpPr/>
            <p:nvPr/>
          </p:nvSpPr>
          <p:spPr>
            <a:xfrm>
              <a:off x="4968982" y="1855825"/>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7</a:t>
              </a:r>
            </a:p>
          </p:txBody>
        </p:sp>
        <p:sp>
          <p:nvSpPr>
            <p:cNvPr id="27" name="Freeform: Shape 111">
              <a:extLst>
                <a:ext uri="{FF2B5EF4-FFF2-40B4-BE49-F238E27FC236}">
                  <a16:creationId xmlns:a16="http://schemas.microsoft.com/office/drawing/2014/main" id="{003FEB63-69BA-7E42-A44E-2BCD0EE7551B}"/>
                </a:ext>
              </a:extLst>
            </p:cNvPr>
            <p:cNvSpPr/>
            <p:nvPr/>
          </p:nvSpPr>
          <p:spPr>
            <a:xfrm>
              <a:off x="5622964" y="1757369"/>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a process for progress monitoring, data-based decision rules </a:t>
              </a:r>
            </a:p>
          </p:txBody>
        </p:sp>
        <p:sp>
          <p:nvSpPr>
            <p:cNvPr id="28" name="Rectangle: Rounded Corners 112" descr="Badge 8">
              <a:extLst>
                <a:ext uri="{FF2B5EF4-FFF2-40B4-BE49-F238E27FC236}">
                  <a16:creationId xmlns:a16="http://schemas.microsoft.com/office/drawing/2014/main" id="{0F61E88C-3346-9E44-99EB-FE0768465082}"/>
                </a:ext>
              </a:extLst>
            </p:cNvPr>
            <p:cNvSpPr/>
            <p:nvPr/>
          </p:nvSpPr>
          <p:spPr>
            <a:xfrm>
              <a:off x="4968982" y="2609631"/>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8</a:t>
              </a:r>
            </a:p>
          </p:txBody>
        </p:sp>
        <p:sp>
          <p:nvSpPr>
            <p:cNvPr id="29" name="Freeform: Shape 113">
              <a:extLst>
                <a:ext uri="{FF2B5EF4-FFF2-40B4-BE49-F238E27FC236}">
                  <a16:creationId xmlns:a16="http://schemas.microsoft.com/office/drawing/2014/main" id="{8B3E8AF1-BF76-9A43-ABA9-E3D8F456D8BE}"/>
                </a:ext>
              </a:extLst>
            </p:cNvPr>
            <p:cNvSpPr/>
            <p:nvPr/>
          </p:nvSpPr>
          <p:spPr>
            <a:xfrm>
              <a:off x="5622964" y="2511175"/>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procedures for modifying/ adjusting implementation</a:t>
              </a:r>
            </a:p>
          </p:txBody>
        </p:sp>
        <p:sp>
          <p:nvSpPr>
            <p:cNvPr id="30" name="Rectangle: Rounded Corners 114" descr="Badge 9">
              <a:extLst>
                <a:ext uri="{FF2B5EF4-FFF2-40B4-BE49-F238E27FC236}">
                  <a16:creationId xmlns:a16="http://schemas.microsoft.com/office/drawing/2014/main" id="{845FDEBE-8D42-6A4C-B753-D615E7418E91}"/>
                </a:ext>
              </a:extLst>
            </p:cNvPr>
            <p:cNvSpPr/>
            <p:nvPr/>
          </p:nvSpPr>
          <p:spPr>
            <a:xfrm>
              <a:off x="4968982" y="3363437"/>
              <a:ext cx="545736"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a:solidFill>
                    <a:srgbClr val="0D0F41"/>
                  </a:solidFill>
                  <a:latin typeface="Calibri" panose="020F0502020204030204" pitchFamily="34" charset="0"/>
                  <a:cs typeface="Calibri" panose="020F0502020204030204" pitchFamily="34" charset="0"/>
                </a:rPr>
                <a:t>9</a:t>
              </a:r>
            </a:p>
          </p:txBody>
        </p:sp>
        <p:sp>
          <p:nvSpPr>
            <p:cNvPr id="31" name="Freeform: Shape 115">
              <a:extLst>
                <a:ext uri="{FF2B5EF4-FFF2-40B4-BE49-F238E27FC236}">
                  <a16:creationId xmlns:a16="http://schemas.microsoft.com/office/drawing/2014/main" id="{2FBA6802-0AB2-5642-902A-8806E4A50829}"/>
                </a:ext>
              </a:extLst>
            </p:cNvPr>
            <p:cNvSpPr/>
            <p:nvPr/>
          </p:nvSpPr>
          <p:spPr>
            <a:xfrm>
              <a:off x="5622964" y="3264981"/>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Develop evaluation routines for fidelity and outcome data</a:t>
              </a:r>
            </a:p>
          </p:txBody>
        </p:sp>
        <p:sp>
          <p:nvSpPr>
            <p:cNvPr id="32" name="Rectangle: Rounded Corners 116" descr="Badge 10">
              <a:extLst>
                <a:ext uri="{FF2B5EF4-FFF2-40B4-BE49-F238E27FC236}">
                  <a16:creationId xmlns:a16="http://schemas.microsoft.com/office/drawing/2014/main" id="{67A1018A-3FB7-954D-8206-F93D65D616D7}"/>
                </a:ext>
              </a:extLst>
            </p:cNvPr>
            <p:cNvSpPr/>
            <p:nvPr/>
          </p:nvSpPr>
          <p:spPr>
            <a:xfrm>
              <a:off x="4901073" y="4117244"/>
              <a:ext cx="613645" cy="574585"/>
            </a:xfrm>
            <a:prstGeom prst="roundRect">
              <a:avLst>
                <a:gd name="adj" fmla="val 16670"/>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a:lstStyle/>
            <a:p>
              <a:pPr algn="ctr" defTabSz="914377">
                <a:defRPr/>
              </a:pPr>
              <a:r>
                <a:rPr lang="en-US" sz="4800" b="1" dirty="0">
                  <a:solidFill>
                    <a:srgbClr val="0D0F41"/>
                  </a:solidFill>
                  <a:latin typeface="Calibri" panose="020F0502020204030204" pitchFamily="34" charset="0"/>
                  <a:cs typeface="Calibri" panose="020F0502020204030204" pitchFamily="34" charset="0"/>
                </a:rPr>
                <a:t>10</a:t>
              </a:r>
            </a:p>
          </p:txBody>
        </p:sp>
        <p:sp>
          <p:nvSpPr>
            <p:cNvPr id="33" name="Freeform: Shape 117">
              <a:extLst>
                <a:ext uri="{FF2B5EF4-FFF2-40B4-BE49-F238E27FC236}">
                  <a16:creationId xmlns:a16="http://schemas.microsoft.com/office/drawing/2014/main" id="{96032ADF-9ECB-F743-9D64-C56BF51D55BA}"/>
                </a:ext>
              </a:extLst>
            </p:cNvPr>
            <p:cNvSpPr/>
            <p:nvPr/>
          </p:nvSpPr>
          <p:spPr>
            <a:xfrm>
              <a:off x="5622964" y="4018788"/>
              <a:ext cx="3091000" cy="673041"/>
            </a:xfrm>
            <a:custGeom>
              <a:avLst/>
              <a:gdLst>
                <a:gd name="connsiteX0" fmla="*/ 0 w 3031558"/>
                <a:gd name="connsiteY0" fmla="*/ 112196 h 673041"/>
                <a:gd name="connsiteX1" fmla="*/ 112196 w 3031558"/>
                <a:gd name="connsiteY1" fmla="*/ 0 h 673041"/>
                <a:gd name="connsiteX2" fmla="*/ 2919362 w 3031558"/>
                <a:gd name="connsiteY2" fmla="*/ 0 h 673041"/>
                <a:gd name="connsiteX3" fmla="*/ 3031558 w 3031558"/>
                <a:gd name="connsiteY3" fmla="*/ 112196 h 673041"/>
                <a:gd name="connsiteX4" fmla="*/ 3031558 w 3031558"/>
                <a:gd name="connsiteY4" fmla="*/ 560845 h 673041"/>
                <a:gd name="connsiteX5" fmla="*/ 2919362 w 3031558"/>
                <a:gd name="connsiteY5" fmla="*/ 673041 h 673041"/>
                <a:gd name="connsiteX6" fmla="*/ 112196 w 3031558"/>
                <a:gd name="connsiteY6" fmla="*/ 673041 h 673041"/>
                <a:gd name="connsiteX7" fmla="*/ 0 w 3031558"/>
                <a:gd name="connsiteY7" fmla="*/ 560845 h 673041"/>
                <a:gd name="connsiteX8" fmla="*/ 0 w 3031558"/>
                <a:gd name="connsiteY8" fmla="*/ 112196 h 67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1558" h="673041">
                  <a:moveTo>
                    <a:pt x="0" y="112196"/>
                  </a:moveTo>
                  <a:cubicBezTo>
                    <a:pt x="0" y="50232"/>
                    <a:pt x="50232" y="0"/>
                    <a:pt x="112196" y="0"/>
                  </a:cubicBezTo>
                  <a:lnTo>
                    <a:pt x="2919362" y="0"/>
                  </a:lnTo>
                  <a:cubicBezTo>
                    <a:pt x="2981326" y="0"/>
                    <a:pt x="3031558" y="50232"/>
                    <a:pt x="3031558" y="112196"/>
                  </a:cubicBezTo>
                  <a:lnTo>
                    <a:pt x="3031558" y="560845"/>
                  </a:lnTo>
                  <a:cubicBezTo>
                    <a:pt x="3031558" y="622809"/>
                    <a:pt x="2981326" y="673041"/>
                    <a:pt x="2919362" y="673041"/>
                  </a:cubicBezTo>
                  <a:lnTo>
                    <a:pt x="112196" y="673041"/>
                  </a:lnTo>
                  <a:cubicBezTo>
                    <a:pt x="50232" y="673041"/>
                    <a:pt x="0" y="622809"/>
                    <a:pt x="0" y="560845"/>
                  </a:cubicBezTo>
                  <a:lnTo>
                    <a:pt x="0" y="112196"/>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176572" tIns="176572" rIns="176572" bIns="176572" numCol="1" spcCol="1270" anchor="ctr" anchorCtr="0">
              <a:noAutofit/>
            </a:bodyPr>
            <a:lstStyle/>
            <a:p>
              <a:pPr algn="ctr" defTabSz="1219140">
                <a:buClr>
                  <a:srgbClr val="FFFFFF"/>
                </a:buClr>
              </a:pPr>
              <a:r>
                <a:rPr lang="en-US" sz="2400" dirty="0">
                  <a:solidFill>
                    <a:schemeClr val="tx1"/>
                  </a:solidFill>
                  <a:latin typeface="Calibri" panose="020F0502020204030204" pitchFamily="34" charset="0"/>
                  <a:cs typeface="Calibri" panose="020F0502020204030204" pitchFamily="34" charset="0"/>
                </a:rPr>
                <a:t>Document and share routines, practices, and policies </a:t>
              </a:r>
            </a:p>
          </p:txBody>
        </p:sp>
      </p:grpSp>
      <p:sp>
        <p:nvSpPr>
          <p:cNvPr id="35" name="TextBox 34">
            <a:extLst>
              <a:ext uri="{FF2B5EF4-FFF2-40B4-BE49-F238E27FC236}">
                <a16:creationId xmlns:a16="http://schemas.microsoft.com/office/drawing/2014/main" id="{80E8077C-DC8C-4043-8C9B-25EFE18B61DB}"/>
              </a:ext>
            </a:extLst>
          </p:cNvPr>
          <p:cNvSpPr txBox="1"/>
          <p:nvPr/>
        </p:nvSpPr>
        <p:spPr>
          <a:xfrm>
            <a:off x="323137" y="120955"/>
            <a:ext cx="10682171" cy="590931"/>
          </a:xfrm>
          <a:prstGeom prst="rect">
            <a:avLst/>
          </a:prstGeom>
          <a:noFill/>
        </p:spPr>
        <p:txBody>
          <a:bodyPr wrap="square">
            <a:spAutoFit/>
          </a:bodyPr>
          <a:lstStyle/>
          <a:p>
            <a:pPr defTabSz="2370547">
              <a:lnSpc>
                <a:spcPct val="90000"/>
              </a:lnSpc>
              <a:spcBef>
                <a:spcPct val="0"/>
              </a:spcBef>
              <a:spcAft>
                <a:spcPct val="35000"/>
              </a:spcAft>
              <a:defRPr/>
            </a:pPr>
            <a:r>
              <a:rPr lang="en-US" sz="3600" b="1" dirty="0">
                <a:solidFill>
                  <a:schemeClr val="accent4">
                    <a:lumMod val="60000"/>
                    <a:lumOff val="40000"/>
                  </a:schemeClr>
                </a:solidFill>
                <a:latin typeface="Calibri" panose="020F0502020204030204" pitchFamily="34" charset="0"/>
                <a:cs typeface="Calibri" panose="020F0502020204030204" pitchFamily="34" charset="0"/>
              </a:rPr>
              <a:t>Tier 2 FOUNDATION STEPS</a:t>
            </a:r>
          </a:p>
        </p:txBody>
      </p:sp>
      <p:sp>
        <p:nvSpPr>
          <p:cNvPr id="3" name="TextBox 2">
            <a:extLst>
              <a:ext uri="{FF2B5EF4-FFF2-40B4-BE49-F238E27FC236}">
                <a16:creationId xmlns:a16="http://schemas.microsoft.com/office/drawing/2014/main" id="{50A47642-6894-E847-61FD-BB0489BF60FB}"/>
              </a:ext>
            </a:extLst>
          </p:cNvPr>
          <p:cNvSpPr txBox="1"/>
          <p:nvPr/>
        </p:nvSpPr>
        <p:spPr>
          <a:xfrm>
            <a:off x="1378227" y="6643757"/>
            <a:ext cx="184731" cy="461665"/>
          </a:xfrm>
          <a:prstGeom prst="rect">
            <a:avLst/>
          </a:prstGeom>
          <a:noFill/>
        </p:spPr>
        <p:txBody>
          <a:bodyPr wrap="none" rtlCol="0">
            <a:spAutoFit/>
          </a:bodyPr>
          <a:lstStyle/>
          <a:p>
            <a:endParaRPr lang="en-US" sz="2400" dirty="0"/>
          </a:p>
        </p:txBody>
      </p:sp>
      <p:sp>
        <p:nvSpPr>
          <p:cNvPr id="4" name="TextBox 3">
            <a:extLst>
              <a:ext uri="{FF2B5EF4-FFF2-40B4-BE49-F238E27FC236}">
                <a16:creationId xmlns:a16="http://schemas.microsoft.com/office/drawing/2014/main" id="{31E49886-ACBE-80A2-367B-B081FCB9EF97}"/>
              </a:ext>
            </a:extLst>
          </p:cNvPr>
          <p:cNvSpPr txBox="1"/>
          <p:nvPr/>
        </p:nvSpPr>
        <p:spPr>
          <a:xfrm>
            <a:off x="424070" y="6643757"/>
            <a:ext cx="184731" cy="461665"/>
          </a:xfrm>
          <a:prstGeom prst="rect">
            <a:avLst/>
          </a:prstGeom>
          <a:noFill/>
        </p:spPr>
        <p:txBody>
          <a:bodyPr wrap="none" rtlCol="0">
            <a:spAutoFit/>
          </a:bodyPr>
          <a:lstStyle/>
          <a:p>
            <a:endParaRPr lang="en-US" sz="2400" dirty="0"/>
          </a:p>
        </p:txBody>
      </p:sp>
      <p:sp>
        <p:nvSpPr>
          <p:cNvPr id="2" name="Rectangle 1">
            <a:extLst>
              <a:ext uri="{FF2B5EF4-FFF2-40B4-BE49-F238E27FC236}">
                <a16:creationId xmlns:a16="http://schemas.microsoft.com/office/drawing/2014/main" id="{40A203DF-6809-88E7-E14B-80B6D3E82B9C}"/>
              </a:ext>
            </a:extLst>
          </p:cNvPr>
          <p:cNvSpPr/>
          <p:nvPr/>
        </p:nvSpPr>
        <p:spPr>
          <a:xfrm>
            <a:off x="183456" y="3218479"/>
            <a:ext cx="5670329" cy="3518566"/>
          </a:xfrm>
          <a:prstGeom prst="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895C07B-B0C2-404D-338C-A2186D3DAD06}"/>
              </a:ext>
            </a:extLst>
          </p:cNvPr>
          <p:cNvSpPr/>
          <p:nvPr/>
        </p:nvSpPr>
        <p:spPr>
          <a:xfrm>
            <a:off x="6096000" y="630404"/>
            <a:ext cx="5912544" cy="2558074"/>
          </a:xfrm>
          <a:prstGeom prst="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122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117668" y="3652662"/>
            <a:ext cx="9599543" cy="2154763"/>
          </a:xfrm>
          <a:prstGeom prst="rect">
            <a:avLst/>
          </a:prstGeom>
        </p:spPr>
        <p:txBody>
          <a:bodyPr spcFirstLastPara="1" wrap="square" lIns="121900" tIns="121900" rIns="121900" bIns="121900" anchor="ctr" anchorCtr="0">
            <a:noAutofit/>
          </a:bodyPr>
          <a:lstStyle/>
          <a:p>
            <a:r>
              <a:rPr lang="en-US" sz="4800" b="1" dirty="0"/>
              <a:t>Big Ideas Check In:</a:t>
            </a:r>
            <a:br>
              <a:rPr lang="en-US" sz="4800" b="1" dirty="0"/>
            </a:br>
            <a:r>
              <a:rPr lang="en-US" sz="4800" b="1" dirty="0"/>
              <a:t> </a:t>
            </a:r>
            <a:r>
              <a:rPr lang="en-US" sz="3200" b="1" dirty="0"/>
              <a:t>Establishing routines for the team process</a:t>
            </a:r>
            <a:br>
              <a:rPr lang="en-US" sz="3200" b="1" dirty="0"/>
            </a:br>
            <a:br>
              <a:rPr lang="en-US" sz="3200" b="1" dirty="0"/>
            </a:br>
            <a:endParaRPr lang="en-US" sz="3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2653461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0AF5C5A-6255-6919-60CC-9E995BAF18B5}"/>
              </a:ext>
            </a:extLst>
          </p:cNvPr>
          <p:cNvSpPr>
            <a:spLocks noGrp="1"/>
          </p:cNvSpPr>
          <p:nvPr>
            <p:ph type="body" idx="1"/>
          </p:nvPr>
        </p:nvSpPr>
        <p:spPr/>
        <p:txBody>
          <a:bodyPr/>
          <a:lstStyle/>
          <a:p>
            <a:pPr marL="169329" indent="0">
              <a:buNone/>
            </a:pPr>
            <a:r>
              <a:rPr kumimoji="0" lang="en-US" sz="2800" b="0" i="0" u="none" strike="noStrike" kern="1200" cap="none" spc="0" normalizeH="0" baseline="0" noProof="0" dirty="0">
                <a:ln>
                  <a:noFill/>
                </a:ln>
                <a:solidFill>
                  <a:srgbClr val="FFFFFF"/>
                </a:solidFill>
                <a:effectLst/>
                <a:uLnTx/>
                <a:uFillTx/>
                <a:latin typeface="Hind Vadodara"/>
                <a:cs typeface="Hind Vadodara"/>
                <a:sym typeface="Hind Vadodara"/>
                <a:hlinkClick r:id="rId2"/>
              </a:rPr>
              <a:t>Video example of a TIPS Tier 2/3 Meeting</a:t>
            </a:r>
            <a:endParaRPr kumimoji="0" lang="en-US" sz="28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169329" indent="0">
              <a:buNone/>
            </a:pPr>
            <a:endParaRPr lang="en-US" sz="2800" b="1" dirty="0">
              <a:solidFill>
                <a:srgbClr val="FFFF00"/>
              </a:solidFill>
              <a:hlinkClick r:id="rId3">
                <a:extLst>
                  <a:ext uri="{A12FA001-AC4F-418D-AE19-62706E023703}">
                    <ahyp:hlinkClr xmlns:ahyp="http://schemas.microsoft.com/office/drawing/2018/hyperlinkcolor" val="tx"/>
                  </a:ext>
                </a:extLst>
              </a:hlinkClick>
            </a:endParaRPr>
          </a:p>
          <a:p>
            <a:pPr marL="169329" indent="0">
              <a:buNone/>
            </a:pPr>
            <a:endParaRPr lang="en-US" sz="2800" b="1" dirty="0">
              <a:solidFill>
                <a:srgbClr val="FFFF00"/>
              </a:solidFill>
              <a:hlinkClick r:id="rId3">
                <a:extLst>
                  <a:ext uri="{A12FA001-AC4F-418D-AE19-62706E023703}">
                    <ahyp:hlinkClr xmlns:ahyp="http://schemas.microsoft.com/office/drawing/2018/hyperlinkcolor" val="tx"/>
                  </a:ext>
                </a:extLst>
              </a:hlinkClick>
            </a:endParaRPr>
          </a:p>
          <a:p>
            <a:pPr marL="169329" indent="0">
              <a:buNone/>
            </a:pPr>
            <a:r>
              <a:rPr lang="en-US" sz="2800" b="1" dirty="0">
                <a:solidFill>
                  <a:srgbClr val="FFFF00"/>
                </a:solidFill>
                <a:hlinkClick r:id="rId3">
                  <a:extLst>
                    <a:ext uri="{A12FA001-AC4F-418D-AE19-62706E023703}">
                      <ahyp:hlinkClr xmlns:ahyp="http://schemas.microsoft.com/office/drawing/2018/hyperlinkcolor" val="tx"/>
                    </a:ext>
                  </a:extLst>
                </a:hlinkClick>
              </a:rPr>
              <a:t>TOOLS TO MONITOR PROGRESS</a:t>
            </a:r>
            <a:r>
              <a:rPr lang="en-US" sz="2800" b="1" dirty="0">
                <a:solidFill>
                  <a:srgbClr val="FFFF00"/>
                </a:solidFill>
              </a:rPr>
              <a:t> FOLDER</a:t>
            </a:r>
            <a:endParaRPr lang="en-US" sz="2800" b="1" dirty="0">
              <a:solidFill>
                <a:srgbClr val="FFFF00"/>
              </a:solidFill>
              <a:hlinkClick r:id="rId4">
                <a:extLst>
                  <a:ext uri="{A12FA001-AC4F-418D-AE19-62706E023703}">
                    <ahyp:hlinkClr xmlns:ahyp="http://schemas.microsoft.com/office/drawing/2018/hyperlinkcolor" val="tx"/>
                  </a:ext>
                </a:extLst>
              </a:hlinkClick>
            </a:endParaRPr>
          </a:p>
          <a:p>
            <a:endParaRPr lang="en-US" dirty="0">
              <a:solidFill>
                <a:srgbClr val="FFFFFF"/>
              </a:solidFill>
              <a:hlinkClick r:id="rId4">
                <a:extLst>
                  <a:ext uri="{A12FA001-AC4F-418D-AE19-62706E023703}">
                    <ahyp:hlinkClr xmlns:ahyp="http://schemas.microsoft.com/office/drawing/2018/hyperlinkcolor" val="tx"/>
                  </a:ext>
                </a:extLst>
              </a:hlinkClick>
            </a:endParaRPr>
          </a:p>
          <a:p>
            <a:r>
              <a:rPr lang="en-US" dirty="0">
                <a:solidFill>
                  <a:srgbClr val="FFFFFF"/>
                </a:solidFill>
                <a:hlinkClick r:id="rId5">
                  <a:extLst>
                    <a:ext uri="{A12FA001-AC4F-418D-AE19-62706E023703}">
                      <ahyp:hlinkClr xmlns:ahyp="http://schemas.microsoft.com/office/drawing/2018/hyperlinkcolor" val="tx"/>
                    </a:ext>
                  </a:extLst>
                </a:hlinkClick>
              </a:rPr>
              <a:t>Tier 2 Meeting Organizer</a:t>
            </a:r>
            <a:endParaRPr lang="en-US" dirty="0">
              <a:solidFill>
                <a:srgbClr val="FFFFFF"/>
              </a:solidFill>
              <a:hlinkClick r:id="rId4">
                <a:extLst>
                  <a:ext uri="{A12FA001-AC4F-418D-AE19-62706E023703}">
                    <ahyp:hlinkClr xmlns:ahyp="http://schemas.microsoft.com/office/drawing/2018/hyperlinkcolor" val="tx"/>
                  </a:ext>
                </a:extLst>
              </a:hlinkClick>
            </a:endParaRPr>
          </a:p>
          <a:p>
            <a:r>
              <a:rPr lang="en-US" dirty="0">
                <a:solidFill>
                  <a:srgbClr val="FFFFFF"/>
                </a:solidFill>
                <a:hlinkClick r:id="rId4">
                  <a:extLst>
                    <a:ext uri="{A12FA001-AC4F-418D-AE19-62706E023703}">
                      <ahyp:hlinkClr xmlns:ahyp="http://schemas.microsoft.com/office/drawing/2018/hyperlinkcolor" val="tx"/>
                    </a:ext>
                  </a:extLst>
                </a:hlinkClick>
              </a:rPr>
              <a:t>Behavior Progress Monitoring by GROUP</a:t>
            </a:r>
            <a:endParaRPr lang="en-US" dirty="0"/>
          </a:p>
          <a:p>
            <a:endParaRPr lang="en-US" dirty="0"/>
          </a:p>
        </p:txBody>
      </p:sp>
      <p:sp>
        <p:nvSpPr>
          <p:cNvPr id="3" name="Title 2">
            <a:extLst>
              <a:ext uri="{FF2B5EF4-FFF2-40B4-BE49-F238E27FC236}">
                <a16:creationId xmlns:a16="http://schemas.microsoft.com/office/drawing/2014/main" id="{6C0E134C-0CB8-8F38-F93E-8395CF250749}"/>
              </a:ext>
            </a:extLst>
          </p:cNvPr>
          <p:cNvSpPr>
            <a:spLocks noGrp="1"/>
          </p:cNvSpPr>
          <p:nvPr>
            <p:ph type="title"/>
          </p:nvPr>
        </p:nvSpPr>
        <p:spPr/>
        <p:txBody>
          <a:bodyPr/>
          <a:lstStyle/>
          <a:p>
            <a:r>
              <a:rPr lang="en-US" dirty="0"/>
              <a:t>TOOLS / RESOURCES</a:t>
            </a:r>
          </a:p>
        </p:txBody>
      </p:sp>
    </p:spTree>
    <p:extLst>
      <p:ext uri="{BB962C8B-B14F-4D97-AF65-F5344CB8AC3E}">
        <p14:creationId xmlns:p14="http://schemas.microsoft.com/office/powerpoint/2010/main" val="1247127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 name="Google Shape;480;p38"/>
          <p:cNvSpPr txBox="1">
            <a:spLocks noGrp="1"/>
          </p:cNvSpPr>
          <p:nvPr>
            <p:ph type="title"/>
          </p:nvPr>
        </p:nvSpPr>
        <p:spPr>
          <a:xfrm rot="21599706">
            <a:off x="117669" y="3652699"/>
            <a:ext cx="8730405" cy="2154763"/>
          </a:xfrm>
          <a:prstGeom prst="rect">
            <a:avLst/>
          </a:prstGeom>
        </p:spPr>
        <p:txBody>
          <a:bodyPr spcFirstLastPara="1" wrap="square" lIns="121900" tIns="121900" rIns="121900" bIns="121900" anchor="ctr" anchorCtr="0">
            <a:noAutofit/>
          </a:bodyPr>
          <a:lstStyle/>
          <a:p>
            <a:r>
              <a:rPr lang="en-US" sz="4800" b="1" dirty="0"/>
              <a:t>Big Ideas Check In:</a:t>
            </a:r>
            <a:br>
              <a:rPr lang="en-US" sz="4800" b="1" dirty="0"/>
            </a:br>
            <a:r>
              <a:rPr lang="en-US" sz="4800" b="1" dirty="0"/>
              <a:t> </a:t>
            </a:r>
            <a:r>
              <a:rPr lang="en-US" sz="3200" b="1" dirty="0"/>
              <a:t>Match to Intervention</a:t>
            </a:r>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1818126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301"/>
        <p:cNvGrpSpPr/>
        <p:nvPr/>
      </p:nvGrpSpPr>
      <p:grpSpPr>
        <a:xfrm>
          <a:off x="0" y="0"/>
          <a:ext cx="0" cy="0"/>
          <a:chOff x="0" y="0"/>
          <a:chExt cx="0" cy="0"/>
        </a:xfrm>
      </p:grpSpPr>
      <p:sp>
        <p:nvSpPr>
          <p:cNvPr id="17" name="Subtitle 16">
            <a:extLst>
              <a:ext uri="{FF2B5EF4-FFF2-40B4-BE49-F238E27FC236}">
                <a16:creationId xmlns:a16="http://schemas.microsoft.com/office/drawing/2014/main" id="{F77BC6BC-73FF-AC29-BED8-EDECCB42670E}"/>
              </a:ext>
            </a:extLst>
          </p:cNvPr>
          <p:cNvSpPr>
            <a:spLocks noGrp="1"/>
          </p:cNvSpPr>
          <p:nvPr>
            <p:ph type="subTitle" idx="1"/>
          </p:nvPr>
        </p:nvSpPr>
        <p:spPr/>
        <p:txBody>
          <a:bodyPr/>
          <a:lstStyle/>
          <a:p>
            <a:endParaRPr lang="en-US"/>
          </a:p>
        </p:txBody>
      </p:sp>
      <p:sp>
        <p:nvSpPr>
          <p:cNvPr id="309" name="Google Shape;309;p31"/>
          <p:cNvSpPr txBox="1">
            <a:spLocks noGrp="1"/>
          </p:cNvSpPr>
          <p:nvPr>
            <p:ph type="title"/>
          </p:nvPr>
        </p:nvSpPr>
        <p:spPr>
          <a:prstGeom prst="rect">
            <a:avLst/>
          </a:prstGeom>
        </p:spPr>
        <p:txBody>
          <a:bodyPr spcFirstLastPara="1" wrap="square" lIns="121900" tIns="121900" rIns="121900" bIns="121900" anchor="t" anchorCtr="0">
            <a:noAutofit/>
          </a:bodyPr>
          <a:lstStyle/>
          <a:p>
            <a:r>
              <a:rPr lang="en" dirty="0">
                <a:solidFill>
                  <a:schemeClr val="lt1"/>
                </a:solidFill>
                <a:latin typeface="Poppins SemiBold"/>
                <a:ea typeface="Poppins SemiBold"/>
                <a:cs typeface="Poppins SemiBold"/>
                <a:sym typeface="Poppins SemiBold"/>
              </a:rPr>
              <a:t>ACKNOWLEDGEMENTS</a:t>
            </a:r>
            <a:endParaRPr dirty="0">
              <a:solidFill>
                <a:schemeClr val="lt1"/>
              </a:solidFill>
              <a:latin typeface="Poppins SemiBold"/>
              <a:ea typeface="Poppins SemiBold"/>
              <a:cs typeface="Poppins SemiBold"/>
              <a:sym typeface="Poppins SemiBold"/>
            </a:endParaRPr>
          </a:p>
        </p:txBody>
      </p:sp>
      <p:sp>
        <p:nvSpPr>
          <p:cNvPr id="4" name="Google Shape;305;p31">
            <a:extLst>
              <a:ext uri="{FF2B5EF4-FFF2-40B4-BE49-F238E27FC236}">
                <a16:creationId xmlns:a16="http://schemas.microsoft.com/office/drawing/2014/main" id="{08F6483C-8C1C-15F5-45DD-A70FF8D8A363}"/>
              </a:ext>
            </a:extLst>
          </p:cNvPr>
          <p:cNvSpPr txBox="1">
            <a:spLocks/>
          </p:cNvSpPr>
          <p:nvPr/>
        </p:nvSpPr>
        <p:spPr>
          <a:xfrm flipH="1">
            <a:off x="574895" y="1935843"/>
            <a:ext cx="11164425" cy="4221392"/>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Oswald"/>
              <a:buNone/>
              <a:defRPr sz="2667" b="0" i="0" u="none" strike="noStrike" cap="none">
                <a:solidFill>
                  <a:schemeClr val="lt1"/>
                </a:solidFill>
                <a:latin typeface="Poppins Medium"/>
                <a:ea typeface="Poppins Medium"/>
                <a:cs typeface="Poppins Medium"/>
                <a:sym typeface="Poppins Medium"/>
              </a:defRPr>
            </a:lvl1pPr>
            <a:lvl2pPr marL="914400" marR="0" lvl="1"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2pPr>
            <a:lvl3pPr marL="1371600" marR="0" lvl="2"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3pPr>
            <a:lvl4pPr marL="1828800" marR="0" lvl="3"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4pPr>
            <a:lvl5pPr marL="2286000" marR="0" lvl="4"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5pPr>
            <a:lvl6pPr marL="2743200" marR="0" lvl="5"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6pPr>
            <a:lvl7pPr marL="3200400" marR="0" lvl="6"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7pPr>
            <a:lvl8pPr marL="3657600" marR="0" lvl="7"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8pPr>
            <a:lvl9pPr marL="4114800" marR="0" lvl="8" indent="-317500" algn="ctr" rtl="0">
              <a:lnSpc>
                <a:spcPct val="100000"/>
              </a:lnSpc>
              <a:spcBef>
                <a:spcPts val="0"/>
              </a:spcBef>
              <a:spcAft>
                <a:spcPts val="0"/>
              </a:spcAft>
              <a:buClr>
                <a:schemeClr val="lt1"/>
              </a:buClr>
              <a:buSzPts val="1400"/>
              <a:buFont typeface="Oswald"/>
              <a:buNone/>
              <a:defRPr sz="1867" b="0" i="0" u="none" strike="noStrike" cap="none">
                <a:solidFill>
                  <a:schemeClr val="lt1"/>
                </a:solidFill>
                <a:latin typeface="Oswald"/>
                <a:ea typeface="Oswald"/>
                <a:cs typeface="Oswald"/>
                <a:sym typeface="Oswald"/>
              </a:defRPr>
            </a:lvl9pPr>
          </a:lstStyle>
          <a:p>
            <a:pPr marL="0" indent="0">
              <a:lnSpc>
                <a:spcPct val="150000"/>
              </a:lnSpc>
            </a:pPr>
            <a:r>
              <a:rPr lang="en-US" sz="2267" kern="0" dirty="0"/>
              <a:t>PBIS.org</a:t>
            </a:r>
          </a:p>
          <a:p>
            <a:pPr marL="0" indent="0">
              <a:lnSpc>
                <a:spcPct val="150000"/>
              </a:lnSpc>
            </a:pPr>
            <a:r>
              <a:rPr lang="en-US" sz="2267" kern="0" dirty="0"/>
              <a:t>Northeast PBIS Network (nepbis.org)</a:t>
            </a:r>
          </a:p>
          <a:p>
            <a:pPr marL="0" indent="0">
              <a:lnSpc>
                <a:spcPct val="150000"/>
              </a:lnSpc>
            </a:pPr>
            <a:r>
              <a:rPr lang="en-US" sz="2267" dirty="0"/>
              <a:t>Michigan Integrated Behavior &amp; Learning Support Initiative</a:t>
            </a:r>
          </a:p>
          <a:p>
            <a:pPr marL="0" indent="0">
              <a:lnSpc>
                <a:spcPct val="150000"/>
              </a:lnSpc>
            </a:pPr>
            <a:r>
              <a:rPr lang="en-US" sz="2267" dirty="0"/>
              <a:t>FLPBIS</a:t>
            </a:r>
          </a:p>
          <a:p>
            <a:pPr marL="0" indent="0">
              <a:lnSpc>
                <a:spcPct val="150000"/>
              </a:lnSpc>
            </a:pPr>
            <a:r>
              <a:rPr lang="en-US" sz="2267" dirty="0"/>
              <a:t>Missouri PBIS</a:t>
            </a:r>
          </a:p>
          <a:p>
            <a:pPr marL="0" indent="0">
              <a:lnSpc>
                <a:spcPct val="150000"/>
              </a:lnSpc>
            </a:pPr>
            <a:r>
              <a:rPr lang="en-US" sz="2267" kern="0" dirty="0">
                <a:solidFill>
                  <a:srgbClr val="FFFFFF"/>
                </a:solidFill>
                <a:latin typeface="Poppins Medium" panose="020B0604020202020204" charset="0"/>
                <a:cs typeface="Poppins Medium" panose="020B0604020202020204" charset="0"/>
                <a:sym typeface="Arial"/>
              </a:rPr>
              <a:t>Midwest PBIS Network</a:t>
            </a:r>
          </a:p>
          <a:p>
            <a:pPr marL="0" indent="0">
              <a:lnSpc>
                <a:spcPct val="150000"/>
              </a:lnSpc>
            </a:pPr>
            <a:r>
              <a:rPr lang="en-US" sz="2267" kern="0" dirty="0">
                <a:solidFill>
                  <a:srgbClr val="FFFFFF"/>
                </a:solidFill>
              </a:rPr>
              <a:t>Drs. Leanne Hawken, Deanne Crone, &amp; Rob Horner</a:t>
            </a:r>
          </a:p>
          <a:p>
            <a:pPr marL="0" indent="0">
              <a:lnSpc>
                <a:spcPct val="150000"/>
              </a:lnSpc>
            </a:pPr>
            <a:endParaRPr lang="en-US" sz="2267" kern="0" dirty="0">
              <a:solidFill>
                <a:srgbClr val="FFFFFF"/>
              </a:solidFill>
            </a:endParaRPr>
          </a:p>
          <a:p>
            <a:pPr marL="0" indent="0">
              <a:lnSpc>
                <a:spcPct val="150000"/>
              </a:lnSpc>
            </a:pPr>
            <a:r>
              <a:rPr lang="en-US" sz="2267" kern="0" dirty="0">
                <a:solidFill>
                  <a:srgbClr val="FFFFFF"/>
                </a:solidFill>
              </a:rPr>
              <a:t>CASEL</a:t>
            </a:r>
          </a:p>
        </p:txBody>
      </p:sp>
      <p:pic>
        <p:nvPicPr>
          <p:cNvPr id="10" name="Picture 9">
            <a:hlinkClick r:id="rId3" action="ppaction://hlinkfile"/>
            <a:extLst>
              <a:ext uri="{FF2B5EF4-FFF2-40B4-BE49-F238E27FC236}">
                <a16:creationId xmlns:a16="http://schemas.microsoft.com/office/drawing/2014/main" id="{2CDD0D00-F4AC-A997-2E14-1B7A0D4E4E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68300" y="431624"/>
            <a:ext cx="1748805" cy="1801177"/>
          </a:xfrm>
          <a:prstGeom prst="rect">
            <a:avLst/>
          </a:prstGeom>
        </p:spPr>
      </p:pic>
      <p:pic>
        <p:nvPicPr>
          <p:cNvPr id="18" name="Picture 17">
            <a:hlinkClick r:id="rId5" action="ppaction://hlinkfile"/>
            <a:extLst>
              <a:ext uri="{FF2B5EF4-FFF2-40B4-BE49-F238E27FC236}">
                <a16:creationId xmlns:a16="http://schemas.microsoft.com/office/drawing/2014/main" id="{93378003-DAC8-77F8-FE78-58FDDE327F14}"/>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049660" y="3100290"/>
            <a:ext cx="2833687" cy="703251"/>
          </a:xfrm>
          <a:prstGeom prst="rect">
            <a:avLst/>
          </a:prstGeom>
          <a:solidFill>
            <a:srgbClr val="002060"/>
          </a:solidFill>
        </p:spPr>
      </p:pic>
      <p:pic>
        <p:nvPicPr>
          <p:cNvPr id="19" name="Picture 18">
            <a:hlinkClick r:id="rId7"/>
            <a:extLst>
              <a:ext uri="{FF2B5EF4-FFF2-40B4-BE49-F238E27FC236}">
                <a16:creationId xmlns:a16="http://schemas.microsoft.com/office/drawing/2014/main" id="{45562819-CB78-DD92-DA7E-CD43F26F90D0}"/>
              </a:ext>
            </a:extLst>
          </p:cNvPr>
          <p:cNvPicPr>
            <a:picLocks noChangeAspect="1"/>
          </p:cNvPicPr>
          <p:nvPr/>
        </p:nvPicPr>
        <p:blipFill>
          <a:blip r:embed="rId8"/>
          <a:stretch>
            <a:fillRect/>
          </a:stretch>
        </p:blipFill>
        <p:spPr>
          <a:xfrm>
            <a:off x="9461567" y="5354615"/>
            <a:ext cx="2258210" cy="1217662"/>
          </a:xfrm>
          <a:prstGeom prst="rect">
            <a:avLst/>
          </a:prstGeom>
        </p:spPr>
      </p:pic>
    </p:spTree>
    <p:extLst>
      <p:ext uri="{BB962C8B-B14F-4D97-AF65-F5344CB8AC3E}">
        <p14:creationId xmlns:p14="http://schemas.microsoft.com/office/powerpoint/2010/main" val="404315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Effect transition="in" filter="fade">
                                      <p:cBhvr>
                                        <p:cTn id="56" dur="1000"/>
                                        <p:tgtEl>
                                          <p:spTgt spid="4">
                                            <p:txEl>
                                              <p:pRg st="8" end="8"/>
                                            </p:txEl>
                                          </p:spTgt>
                                        </p:tgtEl>
                                      </p:cBhvr>
                                    </p:animEffect>
                                    <p:anim calcmode="lin" valueType="num">
                                      <p:cBhvr>
                                        <p:cTn id="5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9E4B5360-5796-4E85-AE28-F4878723A10C}"/>
              </a:ext>
            </a:extLst>
          </p:cNvPr>
          <p:cNvSpPr>
            <a:spLocks noGrp="1"/>
          </p:cNvSpPr>
          <p:nvPr>
            <p:ph type="body" idx="1"/>
          </p:nvPr>
        </p:nvSpPr>
        <p:spPr>
          <a:xfrm>
            <a:off x="520465" y="1462116"/>
            <a:ext cx="5954382" cy="4179647"/>
          </a:xfrm>
        </p:spPr>
        <p:txBody>
          <a:bodyPr/>
          <a:lstStyle/>
          <a:p>
            <a:pPr marL="0" marR="0" indent="0">
              <a:spcBef>
                <a:spcPts val="600"/>
              </a:spcBef>
              <a:spcAft>
                <a:spcPts val="600"/>
              </a:spcAft>
              <a:buNone/>
              <a:tabLst>
                <a:tab pos="2743200" algn="ctr"/>
                <a:tab pos="5486400" algn="r"/>
              </a:tabLst>
            </a:pPr>
            <a:r>
              <a:rPr lang="en-US" sz="2000" b="1" dirty="0">
                <a:effectLst/>
                <a:latin typeface="Poppins" panose="00000500000000000000" pitchFamily="2" charset="0"/>
                <a:ea typeface="Times New Roman" panose="02020603050405020304" pitchFamily="18" charset="0"/>
                <a:cs typeface="Poppins" panose="00000500000000000000" pitchFamily="2" charset="0"/>
              </a:rPr>
              <a:t>Purpose : </a:t>
            </a:r>
            <a:endParaRPr lang="en-US" sz="2000" dirty="0">
              <a:effectLst/>
              <a:latin typeface="Poppins" panose="00000500000000000000" pitchFamily="2" charset="0"/>
              <a:ea typeface="Times New Roman" panose="02020603050405020304" pitchFamily="18" charset="0"/>
              <a:cs typeface="Poppins" panose="00000500000000000000" pitchFamily="2" charset="0"/>
            </a:endParaRPr>
          </a:p>
          <a:p>
            <a:pPr marL="0" marR="0">
              <a:spcBef>
                <a:spcPts val="600"/>
              </a:spcBef>
              <a:spcAft>
                <a:spcPts val="600"/>
              </a:spcAft>
            </a:pPr>
            <a:r>
              <a:rPr lang="en-US" sz="2000" dirty="0">
                <a:effectLst/>
                <a:latin typeface="Poppins" panose="00000500000000000000" pitchFamily="2" charset="0"/>
                <a:ea typeface="Times New Roman" panose="02020603050405020304" pitchFamily="18" charset="0"/>
                <a:cs typeface="Poppins" panose="00000500000000000000" pitchFamily="2" charset="0"/>
              </a:rPr>
              <a:t>Document and evaluate current interventions </a:t>
            </a:r>
          </a:p>
          <a:p>
            <a:pPr marL="0" marR="0">
              <a:spcBef>
                <a:spcPts val="600"/>
              </a:spcBef>
              <a:spcAft>
                <a:spcPts val="600"/>
              </a:spcAft>
            </a:pPr>
            <a:r>
              <a:rPr lang="en-US" sz="2000" dirty="0">
                <a:effectLst/>
                <a:latin typeface="Poppins" panose="00000500000000000000" pitchFamily="2" charset="0"/>
                <a:ea typeface="Times New Roman" panose="02020603050405020304" pitchFamily="18" charset="0"/>
                <a:cs typeface="Poppins" panose="00000500000000000000" pitchFamily="2" charset="0"/>
              </a:rPr>
              <a:t>Determine whether targeted interventions </a:t>
            </a:r>
          </a:p>
          <a:p>
            <a:pPr marL="169329" lvl="1" indent="0">
              <a:spcBef>
                <a:spcPts val="600"/>
              </a:spcBef>
              <a:spcAft>
                <a:spcPts val="600"/>
              </a:spcAft>
              <a:buNone/>
            </a:pPr>
            <a:r>
              <a:rPr lang="en-US" sz="2000" dirty="0">
                <a:effectLst/>
                <a:latin typeface="Poppins" panose="00000500000000000000" pitchFamily="2" charset="0"/>
                <a:ea typeface="Times New Roman" panose="02020603050405020304" pitchFamily="18" charset="0"/>
                <a:cs typeface="Poppins" panose="00000500000000000000" pitchFamily="2" charset="0"/>
              </a:rPr>
              <a:t>1) meet the needs of students, and</a:t>
            </a:r>
          </a:p>
          <a:p>
            <a:pPr marL="169329" lvl="1" indent="0">
              <a:spcBef>
                <a:spcPts val="600"/>
              </a:spcBef>
              <a:spcAft>
                <a:spcPts val="600"/>
              </a:spcAft>
              <a:buNone/>
            </a:pPr>
            <a:r>
              <a:rPr lang="en-US" sz="2000" dirty="0">
                <a:effectLst/>
                <a:latin typeface="Poppins" panose="00000500000000000000" pitchFamily="2" charset="0"/>
                <a:ea typeface="Times New Roman" panose="02020603050405020304" pitchFamily="18" charset="0"/>
                <a:cs typeface="Poppins" panose="00000500000000000000" pitchFamily="2" charset="0"/>
              </a:rPr>
              <a:t>2) are implemented systematically </a:t>
            </a:r>
          </a:p>
          <a:p>
            <a:pPr marL="169329" lvl="1" indent="0">
              <a:spcBef>
                <a:spcPts val="600"/>
              </a:spcBef>
              <a:spcAft>
                <a:spcPts val="600"/>
              </a:spcAft>
              <a:buNone/>
            </a:pPr>
            <a:endParaRPr lang="en-US" sz="2000" dirty="0">
              <a:latin typeface="Poppins" panose="00000500000000000000" pitchFamily="2" charset="0"/>
              <a:ea typeface="Times New Roman" panose="02020603050405020304" pitchFamily="18" charset="0"/>
              <a:cs typeface="Poppins" panose="00000500000000000000" pitchFamily="2" charset="0"/>
            </a:endParaRPr>
          </a:p>
          <a:p>
            <a:pPr marL="169329" lvl="1" indent="0">
              <a:spcBef>
                <a:spcPts val="600"/>
              </a:spcBef>
              <a:spcAft>
                <a:spcPts val="600"/>
              </a:spcAft>
              <a:buNone/>
            </a:pPr>
            <a:r>
              <a:rPr lang="en-US" sz="2800" dirty="0">
                <a:latin typeface="Poppins" panose="00000500000000000000" pitchFamily="2" charset="0"/>
                <a:ea typeface="Times New Roman" panose="02020603050405020304" pitchFamily="18" charset="0"/>
                <a:cs typeface="Poppins" panose="00000500000000000000" pitchFamily="2" charset="0"/>
              </a:rPr>
              <a:t>+ ENHANCED Communication  </a:t>
            </a:r>
            <a:endParaRPr lang="en-US" sz="2800" dirty="0">
              <a:effectLst/>
              <a:latin typeface="Poppins" panose="00000500000000000000" pitchFamily="2" charset="0"/>
              <a:ea typeface="Times New Roman" panose="02020603050405020304" pitchFamily="18" charset="0"/>
              <a:cs typeface="Poppins" panose="00000500000000000000" pitchFamily="2" charset="0"/>
            </a:endParaRPr>
          </a:p>
          <a:p>
            <a:pPr marL="169329" lvl="1" indent="0">
              <a:spcBef>
                <a:spcPts val="600"/>
              </a:spcBef>
              <a:spcAft>
                <a:spcPts val="600"/>
              </a:spcAft>
              <a:buNone/>
            </a:pPr>
            <a:endParaRPr lang="en-US" sz="2000" dirty="0">
              <a:effectLst/>
              <a:latin typeface="Poppins" panose="00000500000000000000" pitchFamily="2" charset="0"/>
              <a:ea typeface="Times New Roman" panose="02020603050405020304" pitchFamily="18" charset="0"/>
              <a:cs typeface="Poppins" panose="00000500000000000000" pitchFamily="2" charset="0"/>
            </a:endParaRPr>
          </a:p>
        </p:txBody>
      </p:sp>
      <p:sp>
        <p:nvSpPr>
          <p:cNvPr id="6" name="Title 5">
            <a:extLst>
              <a:ext uri="{FF2B5EF4-FFF2-40B4-BE49-F238E27FC236}">
                <a16:creationId xmlns:a16="http://schemas.microsoft.com/office/drawing/2014/main" id="{3C7CCA2D-0DDC-4411-9A69-59A8121D01D8}"/>
              </a:ext>
            </a:extLst>
          </p:cNvPr>
          <p:cNvSpPr>
            <a:spLocks noGrp="1"/>
          </p:cNvSpPr>
          <p:nvPr>
            <p:ph type="title"/>
          </p:nvPr>
        </p:nvSpPr>
        <p:spPr>
          <a:xfrm>
            <a:off x="520465" y="467462"/>
            <a:ext cx="9915993" cy="879125"/>
          </a:xfrm>
        </p:spPr>
        <p:txBody>
          <a:bodyPr/>
          <a:lstStyle/>
          <a:p>
            <a:r>
              <a:rPr lang="en-US" dirty="0">
                <a:solidFill>
                  <a:srgbClr val="FFFF00"/>
                </a:solidFill>
              </a:rPr>
              <a:t>TARGETED INTERVENTIONS ORGANIZER</a:t>
            </a:r>
          </a:p>
        </p:txBody>
      </p:sp>
      <p:grpSp>
        <p:nvGrpSpPr>
          <p:cNvPr id="8" name="Group 7">
            <a:extLst>
              <a:ext uri="{FF2B5EF4-FFF2-40B4-BE49-F238E27FC236}">
                <a16:creationId xmlns:a16="http://schemas.microsoft.com/office/drawing/2014/main" id="{7A8A3A9F-F993-46E7-91F8-7803E9183798}"/>
              </a:ext>
            </a:extLst>
          </p:cNvPr>
          <p:cNvGrpSpPr/>
          <p:nvPr/>
        </p:nvGrpSpPr>
        <p:grpSpPr>
          <a:xfrm rot="1778477">
            <a:off x="10648375" y="207769"/>
            <a:ext cx="1395847" cy="1350528"/>
            <a:chOff x="1568917" y="46321"/>
            <a:chExt cx="2223435" cy="2223435"/>
          </a:xfrm>
        </p:grpSpPr>
        <p:sp>
          <p:nvSpPr>
            <p:cNvPr id="9" name="Oval 8">
              <a:extLst>
                <a:ext uri="{FF2B5EF4-FFF2-40B4-BE49-F238E27FC236}">
                  <a16:creationId xmlns:a16="http://schemas.microsoft.com/office/drawing/2014/main" id="{B2C22F37-B96E-4E05-96D5-4D9C295656AB}"/>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defTabSz="1219170">
                <a:buClr>
                  <a:srgbClr val="000000"/>
                </a:buClr>
                <a:defRPr/>
              </a:pPr>
              <a:endParaRPr lang="en-US" sz="1867" kern="0">
                <a:solidFill>
                  <a:srgbClr val="0D0F41"/>
                </a:solidFill>
                <a:latin typeface="Arial"/>
                <a:sym typeface="Arial"/>
              </a:endParaRPr>
            </a:p>
          </p:txBody>
        </p:sp>
        <p:sp>
          <p:nvSpPr>
            <p:cNvPr id="10" name="Oval 4">
              <a:extLst>
                <a:ext uri="{FF2B5EF4-FFF2-40B4-BE49-F238E27FC236}">
                  <a16:creationId xmlns:a16="http://schemas.microsoft.com/office/drawing/2014/main" id="{AA4AEC66-1A69-47B0-A27E-F85D55875B66}"/>
                </a:ext>
              </a:extLst>
            </p:cNvPr>
            <p:cNvSpPr txBox="1"/>
            <p:nvPr/>
          </p:nvSpPr>
          <p:spPr>
            <a:xfrm>
              <a:off x="1865374" y="573070"/>
              <a:ext cx="1630520" cy="129359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t" anchorCtr="0">
              <a:noAutofit/>
            </a:bodyPr>
            <a:lstStyle/>
            <a:p>
              <a:pPr algn="ctr" defTabSz="1303834">
                <a:lnSpc>
                  <a:spcPct val="90000"/>
                </a:lnSpc>
                <a:spcBef>
                  <a:spcPct val="0"/>
                </a:spcBef>
                <a:spcAft>
                  <a:spcPct val="35000"/>
                </a:spcAft>
                <a:buClr>
                  <a:srgbClr val="000000"/>
                </a:buClr>
                <a:defRPr/>
              </a:pPr>
              <a:r>
                <a:rPr lang="en-US" sz="1867">
                  <a:solidFill>
                    <a:srgbClr val="FFFFFF"/>
                  </a:solidFill>
                  <a:latin typeface="Poppins Medium" panose="020B0604020202020204" charset="0"/>
                  <a:cs typeface="Poppins Medium" panose="020B0604020202020204" charset="0"/>
                  <a:sym typeface="Arial"/>
                </a:rPr>
                <a:t>Systems</a:t>
              </a:r>
            </a:p>
          </p:txBody>
        </p:sp>
      </p:grpSp>
      <p:grpSp>
        <p:nvGrpSpPr>
          <p:cNvPr id="11" name="Group 10">
            <a:extLst>
              <a:ext uri="{FF2B5EF4-FFF2-40B4-BE49-F238E27FC236}">
                <a16:creationId xmlns:a16="http://schemas.microsoft.com/office/drawing/2014/main" id="{153D14EA-9F64-4B20-83C4-AF93514C73C1}"/>
              </a:ext>
            </a:extLst>
          </p:cNvPr>
          <p:cNvGrpSpPr/>
          <p:nvPr/>
        </p:nvGrpSpPr>
        <p:grpSpPr>
          <a:xfrm>
            <a:off x="10402440" y="872828"/>
            <a:ext cx="1159651" cy="1159651"/>
            <a:chOff x="3702262" y="2375914"/>
            <a:chExt cx="869738" cy="869738"/>
          </a:xfrm>
        </p:grpSpPr>
        <p:sp>
          <p:nvSpPr>
            <p:cNvPr id="12" name="Google Shape;660;p43">
              <a:extLst>
                <a:ext uri="{FF2B5EF4-FFF2-40B4-BE49-F238E27FC236}">
                  <a16:creationId xmlns:a16="http://schemas.microsoft.com/office/drawing/2014/main" id="{97B68563-4892-4603-AC87-F4A0046C8F47}"/>
                </a:ext>
              </a:extLst>
            </p:cNvPr>
            <p:cNvSpPr/>
            <p:nvPr/>
          </p:nvSpPr>
          <p:spPr>
            <a:xfrm>
              <a:off x="3702262" y="2375914"/>
              <a:ext cx="869738" cy="869738"/>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 name="Google Shape;7667;p68">
              <a:extLst>
                <a:ext uri="{FF2B5EF4-FFF2-40B4-BE49-F238E27FC236}">
                  <a16:creationId xmlns:a16="http://schemas.microsoft.com/office/drawing/2014/main" id="{04E9A92F-872B-4900-9A61-BD49F617A3C1}"/>
                </a:ext>
              </a:extLst>
            </p:cNvPr>
            <p:cNvGrpSpPr>
              <a:grpSpLocks noChangeAspect="1"/>
            </p:cNvGrpSpPr>
            <p:nvPr/>
          </p:nvGrpSpPr>
          <p:grpSpPr>
            <a:xfrm>
              <a:off x="3990570" y="2588681"/>
              <a:ext cx="320080" cy="457200"/>
              <a:chOff x="1341612" y="3340055"/>
              <a:chExt cx="259399" cy="370524"/>
            </a:xfrm>
          </p:grpSpPr>
          <p:sp>
            <p:nvSpPr>
              <p:cNvPr id="14" name="Google Shape;7668;p68">
                <a:extLst>
                  <a:ext uri="{FF2B5EF4-FFF2-40B4-BE49-F238E27FC236}">
                    <a16:creationId xmlns:a16="http://schemas.microsoft.com/office/drawing/2014/main" id="{D6C73E7B-CAA1-4EA9-853D-EF02EEA9E027}"/>
                  </a:ext>
                </a:extLst>
              </p:cNvPr>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rgbClr val="344D6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7669;p68">
                <a:extLst>
                  <a:ext uri="{FF2B5EF4-FFF2-40B4-BE49-F238E27FC236}">
                    <a16:creationId xmlns:a16="http://schemas.microsoft.com/office/drawing/2014/main" id="{94979882-0536-429D-9F83-409E7C2ABE50}"/>
                  </a:ext>
                </a:extLst>
              </p:cNvPr>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rgbClr val="EEF1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7670;p68">
                <a:extLst>
                  <a:ext uri="{FF2B5EF4-FFF2-40B4-BE49-F238E27FC236}">
                    <a16:creationId xmlns:a16="http://schemas.microsoft.com/office/drawing/2014/main" id="{1D78E9EF-0B8C-4C67-AA59-D234E260F586}"/>
                  </a:ext>
                </a:extLst>
              </p:cNvPr>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rgbClr val="FBFCF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7671;p68">
                <a:extLst>
                  <a:ext uri="{FF2B5EF4-FFF2-40B4-BE49-F238E27FC236}">
                    <a16:creationId xmlns:a16="http://schemas.microsoft.com/office/drawing/2014/main" id="{A8520223-C2EC-4F53-9F7F-1A9537ACC285}"/>
                  </a:ext>
                </a:extLst>
              </p:cNvPr>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rgbClr val="F5F7F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7672;p68">
                <a:extLst>
                  <a:ext uri="{FF2B5EF4-FFF2-40B4-BE49-F238E27FC236}">
                    <a16:creationId xmlns:a16="http://schemas.microsoft.com/office/drawing/2014/main" id="{7B08F423-8278-4D41-8B49-E6828015D91A}"/>
                  </a:ext>
                </a:extLst>
              </p:cNvPr>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rgbClr val="D1DBE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7673;p68">
                <a:extLst>
                  <a:ext uri="{FF2B5EF4-FFF2-40B4-BE49-F238E27FC236}">
                    <a16:creationId xmlns:a16="http://schemas.microsoft.com/office/drawing/2014/main" id="{9E31FDE6-01C8-4D82-9ADB-94BA2EA3D660}"/>
                  </a:ext>
                </a:extLst>
              </p:cNvPr>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rgbClr val="B2C2C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7674;p68">
                <a:extLst>
                  <a:ext uri="{FF2B5EF4-FFF2-40B4-BE49-F238E27FC236}">
                    <a16:creationId xmlns:a16="http://schemas.microsoft.com/office/drawing/2014/main" id="{E03B10D1-949D-4F0A-BE7F-A49F00FA6848}"/>
                  </a:ext>
                </a:extLst>
              </p:cNvPr>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7675;p68">
                <a:extLst>
                  <a:ext uri="{FF2B5EF4-FFF2-40B4-BE49-F238E27FC236}">
                    <a16:creationId xmlns:a16="http://schemas.microsoft.com/office/drawing/2014/main" id="{EBA71255-02AF-48C9-B134-4B27675C5814}"/>
                  </a:ext>
                </a:extLst>
              </p:cNvPr>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7676;p68">
                <a:extLst>
                  <a:ext uri="{FF2B5EF4-FFF2-40B4-BE49-F238E27FC236}">
                    <a16:creationId xmlns:a16="http://schemas.microsoft.com/office/drawing/2014/main" id="{12A6FA45-E790-4284-88CB-8D746EEB5638}"/>
                  </a:ext>
                </a:extLst>
              </p:cNvPr>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7677;p68">
                <a:extLst>
                  <a:ext uri="{FF2B5EF4-FFF2-40B4-BE49-F238E27FC236}">
                    <a16:creationId xmlns:a16="http://schemas.microsoft.com/office/drawing/2014/main" id="{8208CC33-87F9-40E5-AC3C-E66B3F5408FA}"/>
                  </a:ext>
                </a:extLst>
              </p:cNvPr>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7678;p68">
                <a:extLst>
                  <a:ext uri="{FF2B5EF4-FFF2-40B4-BE49-F238E27FC236}">
                    <a16:creationId xmlns:a16="http://schemas.microsoft.com/office/drawing/2014/main" id="{7BAD1B61-9E4D-4823-BF83-6BE9C52DF967}"/>
                  </a:ext>
                </a:extLst>
              </p:cNvPr>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7679;p68">
                <a:extLst>
                  <a:ext uri="{FF2B5EF4-FFF2-40B4-BE49-F238E27FC236}">
                    <a16:creationId xmlns:a16="http://schemas.microsoft.com/office/drawing/2014/main" id="{5BE2797F-A9BC-4866-93BB-B34D41F5B6E2}"/>
                  </a:ext>
                </a:extLst>
              </p:cNvPr>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7680;p68">
                <a:extLst>
                  <a:ext uri="{FF2B5EF4-FFF2-40B4-BE49-F238E27FC236}">
                    <a16:creationId xmlns:a16="http://schemas.microsoft.com/office/drawing/2014/main" id="{5EDB6A1D-DD0D-4E74-AABF-C49893CCC816}"/>
                  </a:ext>
                </a:extLst>
              </p:cNvPr>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accent4">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7681;p68">
                <a:extLst>
                  <a:ext uri="{FF2B5EF4-FFF2-40B4-BE49-F238E27FC236}">
                    <a16:creationId xmlns:a16="http://schemas.microsoft.com/office/drawing/2014/main" id="{68F06DF2-6134-4946-B164-AF2DAB825CAF}"/>
                  </a:ext>
                </a:extLst>
              </p:cNvPr>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7682;p68">
                <a:extLst>
                  <a:ext uri="{FF2B5EF4-FFF2-40B4-BE49-F238E27FC236}">
                    <a16:creationId xmlns:a16="http://schemas.microsoft.com/office/drawing/2014/main" id="{ECE797C9-839C-4E7D-8FFD-C18A0CA0E7AD}"/>
                  </a:ext>
                </a:extLst>
              </p:cNvPr>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7683;p68">
                <a:extLst>
                  <a:ext uri="{FF2B5EF4-FFF2-40B4-BE49-F238E27FC236}">
                    <a16:creationId xmlns:a16="http://schemas.microsoft.com/office/drawing/2014/main" id="{D2E1E7AA-94FD-48C4-BF74-9DD99A1562DE}"/>
                  </a:ext>
                </a:extLst>
              </p:cNvPr>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tx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7684;p68">
                <a:extLst>
                  <a:ext uri="{FF2B5EF4-FFF2-40B4-BE49-F238E27FC236}">
                    <a16:creationId xmlns:a16="http://schemas.microsoft.com/office/drawing/2014/main" id="{E0B18542-313E-492F-8DCA-2741B3CA62CC}"/>
                  </a:ext>
                </a:extLst>
              </p:cNvPr>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rgbClr val="546C8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7685;p68">
                <a:extLst>
                  <a:ext uri="{FF2B5EF4-FFF2-40B4-BE49-F238E27FC236}">
                    <a16:creationId xmlns:a16="http://schemas.microsoft.com/office/drawing/2014/main" id="{483A7EE4-7DCD-4BCD-9DE4-059E7686BEBC}"/>
                  </a:ext>
                </a:extLst>
              </p:cNvPr>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rgbClr val="435D7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pic>
        <p:nvPicPr>
          <p:cNvPr id="3" name="Picture 2">
            <a:extLst>
              <a:ext uri="{FF2B5EF4-FFF2-40B4-BE49-F238E27FC236}">
                <a16:creationId xmlns:a16="http://schemas.microsoft.com/office/drawing/2014/main" id="{DFB553A0-BEC4-133E-1468-3FEB8906633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13136" y="1608144"/>
            <a:ext cx="5048955" cy="5106113"/>
          </a:xfrm>
          <a:prstGeom prst="rect">
            <a:avLst/>
          </a:prstGeom>
        </p:spPr>
      </p:pic>
    </p:spTree>
    <p:extLst>
      <p:ext uri="{BB962C8B-B14F-4D97-AF65-F5344CB8AC3E}">
        <p14:creationId xmlns:p14="http://schemas.microsoft.com/office/powerpoint/2010/main" val="146055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FF37-7B27-4F9D-8A5B-28BD84F45BCE}"/>
              </a:ext>
            </a:extLst>
          </p:cNvPr>
          <p:cNvSpPr>
            <a:spLocks noGrp="1"/>
          </p:cNvSpPr>
          <p:nvPr>
            <p:ph type="title"/>
          </p:nvPr>
        </p:nvSpPr>
        <p:spPr>
          <a:xfrm rot="-151">
            <a:off x="772125" y="1746400"/>
            <a:ext cx="5430464" cy="3365200"/>
          </a:xfrm>
        </p:spPr>
        <p:txBody>
          <a:bodyPr/>
          <a:lstStyle/>
          <a:p>
            <a:r>
              <a:rPr lang="en-US" sz="3733" dirty="0"/>
              <a:t>Considering Function</a:t>
            </a:r>
            <a:br>
              <a:rPr lang="en-US" sz="3733" dirty="0"/>
            </a:br>
            <a:r>
              <a:rPr lang="en-US" sz="3733" dirty="0"/>
              <a:t>and Skill </a:t>
            </a:r>
          </a:p>
        </p:txBody>
      </p:sp>
      <p:sp>
        <p:nvSpPr>
          <p:cNvPr id="3" name="Subtitle 2">
            <a:extLst>
              <a:ext uri="{FF2B5EF4-FFF2-40B4-BE49-F238E27FC236}">
                <a16:creationId xmlns:a16="http://schemas.microsoft.com/office/drawing/2014/main" id="{5FEDAF69-7B50-4923-95F9-CE4815F42AA5}"/>
              </a:ext>
            </a:extLst>
          </p:cNvPr>
          <p:cNvSpPr>
            <a:spLocks noGrp="1"/>
          </p:cNvSpPr>
          <p:nvPr>
            <p:ph type="subTitle" idx="4294967295"/>
          </p:nvPr>
        </p:nvSpPr>
        <p:spPr>
          <a:xfrm flipH="1">
            <a:off x="7617637" y="4922757"/>
            <a:ext cx="4521200" cy="1303872"/>
          </a:xfrm>
        </p:spPr>
        <p:txBody>
          <a:bodyPr/>
          <a:lstStyle/>
          <a:p>
            <a:pPr marL="186262" indent="0">
              <a:buNone/>
            </a:pPr>
            <a:r>
              <a:rPr lang="en-US" sz="2400" dirty="0">
                <a:solidFill>
                  <a:schemeClr val="tx1"/>
                </a:solidFill>
                <a:latin typeface="Poppins Medium" panose="020B0604020202020204" charset="0"/>
                <a:cs typeface="Poppins Medium" panose="020B0604020202020204" charset="0"/>
              </a:rPr>
              <a:t>When selecting appropriate Tier 2 practices</a:t>
            </a:r>
          </a:p>
        </p:txBody>
      </p:sp>
      <p:grpSp>
        <p:nvGrpSpPr>
          <p:cNvPr id="6" name="Group 5">
            <a:extLst>
              <a:ext uri="{FF2B5EF4-FFF2-40B4-BE49-F238E27FC236}">
                <a16:creationId xmlns:a16="http://schemas.microsoft.com/office/drawing/2014/main" id="{B76EB0AF-DE0F-44B3-A693-6B2A983129A3}"/>
              </a:ext>
            </a:extLst>
          </p:cNvPr>
          <p:cNvGrpSpPr/>
          <p:nvPr/>
        </p:nvGrpSpPr>
        <p:grpSpPr>
          <a:xfrm>
            <a:off x="6582229" y="1342571"/>
            <a:ext cx="2082800" cy="1878881"/>
            <a:chOff x="1568917" y="46321"/>
            <a:chExt cx="2223435" cy="2223435"/>
          </a:xfrm>
        </p:grpSpPr>
        <p:sp>
          <p:nvSpPr>
            <p:cNvPr id="7" name="Oval 6">
              <a:extLst>
                <a:ext uri="{FF2B5EF4-FFF2-40B4-BE49-F238E27FC236}">
                  <a16:creationId xmlns:a16="http://schemas.microsoft.com/office/drawing/2014/main" id="{487CFCBF-E429-418A-B98B-948BC658CC8C}"/>
                </a:ext>
              </a:extLst>
            </p:cNvPr>
            <p:cNvSpPr/>
            <p:nvPr/>
          </p:nvSpPr>
          <p:spPr>
            <a:xfrm>
              <a:off x="1568917" y="46321"/>
              <a:ext cx="2223435" cy="2223435"/>
            </a:xfrm>
            <a:prstGeom prst="ellipse">
              <a:avLst/>
            </a:prstGeom>
            <a:solidFill>
              <a:schemeClr val="accent2">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pPr defTabSz="1219170">
                <a:buClr>
                  <a:srgbClr val="000000"/>
                </a:buClr>
                <a:defRPr/>
              </a:pPr>
              <a:endParaRPr lang="en-US" sz="1867" kern="0">
                <a:solidFill>
                  <a:srgbClr val="0D0F41"/>
                </a:solidFill>
                <a:latin typeface="Arial"/>
                <a:sym typeface="Arial"/>
              </a:endParaRPr>
            </a:p>
          </p:txBody>
        </p:sp>
        <p:sp>
          <p:nvSpPr>
            <p:cNvPr id="8" name="Oval 4">
              <a:extLst>
                <a:ext uri="{FF2B5EF4-FFF2-40B4-BE49-F238E27FC236}">
                  <a16:creationId xmlns:a16="http://schemas.microsoft.com/office/drawing/2014/main" id="{785EFBE5-5D40-46AF-BD2F-591EDA13DDEB}"/>
                </a:ext>
              </a:extLst>
            </p:cNvPr>
            <p:cNvSpPr txBox="1"/>
            <p:nvPr/>
          </p:nvSpPr>
          <p:spPr>
            <a:xfrm>
              <a:off x="1865374" y="435422"/>
              <a:ext cx="1630519" cy="14312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1303834">
                <a:lnSpc>
                  <a:spcPct val="90000"/>
                </a:lnSpc>
                <a:spcBef>
                  <a:spcPct val="0"/>
                </a:spcBef>
                <a:spcAft>
                  <a:spcPct val="35000"/>
                </a:spcAft>
                <a:buClr>
                  <a:srgbClr val="000000"/>
                </a:buClr>
                <a:defRPr/>
              </a:pPr>
              <a:r>
                <a:rPr lang="en-US" sz="2400" dirty="0">
                  <a:solidFill>
                    <a:srgbClr val="FFFFFF"/>
                  </a:solidFill>
                  <a:latin typeface="Poppins Medium" panose="020B0604020202020204" charset="0"/>
                  <a:cs typeface="Poppins Medium" panose="020B0604020202020204" charset="0"/>
                  <a:sym typeface="Arial"/>
                </a:rPr>
                <a:t>Practices</a:t>
              </a:r>
            </a:p>
          </p:txBody>
        </p:sp>
      </p:grpSp>
    </p:spTree>
    <p:extLst>
      <p:ext uri="{BB962C8B-B14F-4D97-AF65-F5344CB8AC3E}">
        <p14:creationId xmlns:p14="http://schemas.microsoft.com/office/powerpoint/2010/main" val="39475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A6E3C4B-E491-4C26-A72B-D8FAA08668E9}"/>
              </a:ext>
            </a:extLst>
          </p:cNvPr>
          <p:cNvSpPr>
            <a:spLocks noGrp="1"/>
          </p:cNvSpPr>
          <p:nvPr>
            <p:ph type="title"/>
          </p:nvPr>
        </p:nvSpPr>
        <p:spPr>
          <a:xfrm>
            <a:off x="415600" y="593367"/>
            <a:ext cx="11360800" cy="763600"/>
          </a:xfrm>
        </p:spPr>
        <p:txBody>
          <a:bodyPr/>
          <a:lstStyle/>
          <a:p>
            <a:r>
              <a:rPr lang="en-US" dirty="0"/>
              <a:t>Targeted Interventions Matrix</a:t>
            </a:r>
          </a:p>
        </p:txBody>
      </p:sp>
      <p:sp>
        <p:nvSpPr>
          <p:cNvPr id="12" name="Content Placeholder 2">
            <a:extLst>
              <a:ext uri="{FF2B5EF4-FFF2-40B4-BE49-F238E27FC236}">
                <a16:creationId xmlns:a16="http://schemas.microsoft.com/office/drawing/2014/main" id="{78331C41-6C6A-4822-835F-ECB93484AF90}"/>
              </a:ext>
            </a:extLst>
          </p:cNvPr>
          <p:cNvSpPr>
            <a:spLocks noGrp="1"/>
          </p:cNvSpPr>
          <p:nvPr>
            <p:ph sz="half" idx="1"/>
          </p:nvPr>
        </p:nvSpPr>
        <p:spPr>
          <a:xfrm>
            <a:off x="609600" y="1255594"/>
            <a:ext cx="4167116" cy="5431809"/>
          </a:xfrm>
          <a:solidFill>
            <a:schemeClr val="bg1"/>
          </a:solidFill>
        </p:spPr>
        <p:txBody>
          <a:bodyPr/>
          <a:lstStyle/>
          <a:p>
            <a:r>
              <a:rPr lang="en-US" dirty="0">
                <a:solidFill>
                  <a:schemeClr val="accent6"/>
                </a:solidFill>
              </a:rPr>
              <a:t>Do the interventions we have in place provide a range of function-based supports? </a:t>
            </a:r>
          </a:p>
          <a:p>
            <a:endParaRPr lang="en-US" dirty="0">
              <a:solidFill>
                <a:schemeClr val="accent6"/>
              </a:solidFill>
            </a:endParaRPr>
          </a:p>
          <a:p>
            <a:r>
              <a:rPr lang="en-US" dirty="0">
                <a:solidFill>
                  <a:schemeClr val="accent6"/>
                </a:solidFill>
              </a:rPr>
              <a:t>Are there additional interventions we should add to meet the needs of our students? </a:t>
            </a:r>
          </a:p>
        </p:txBody>
      </p:sp>
      <p:pic>
        <p:nvPicPr>
          <p:cNvPr id="4" name="Content Placeholder 3">
            <a:extLst>
              <a:ext uri="{FF2B5EF4-FFF2-40B4-BE49-F238E27FC236}">
                <a16:creationId xmlns:a16="http://schemas.microsoft.com/office/drawing/2014/main" id="{04482F92-6F04-5FB5-DC73-CD5F327D4AED}"/>
              </a:ext>
            </a:extLst>
          </p:cNvPr>
          <p:cNvPicPr>
            <a:picLocks noGrp="1" noChangeAspect="1"/>
          </p:cNvPicPr>
          <p:nvPr>
            <p:ph sz="half" idx="2"/>
          </p:nvPr>
        </p:nvPicPr>
        <p:blipFill>
          <a:blip r:embed="rId2"/>
          <a:stretch>
            <a:fillRect/>
          </a:stretch>
        </p:blipFill>
        <p:spPr>
          <a:xfrm>
            <a:off x="4426137" y="2233001"/>
            <a:ext cx="7350263" cy="4136397"/>
          </a:xfrm>
          <a:prstGeom prst="rect">
            <a:avLst/>
          </a:prstGeom>
          <a:ln>
            <a:solidFill>
              <a:schemeClr val="tx1"/>
            </a:solidFill>
          </a:ln>
        </p:spPr>
      </p:pic>
    </p:spTree>
    <p:extLst>
      <p:ext uri="{BB962C8B-B14F-4D97-AF65-F5344CB8AC3E}">
        <p14:creationId xmlns:p14="http://schemas.microsoft.com/office/powerpoint/2010/main" val="2258066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Google Shape;662;p43">
            <a:extLst>
              <a:ext uri="{FF2B5EF4-FFF2-40B4-BE49-F238E27FC236}">
                <a16:creationId xmlns:a16="http://schemas.microsoft.com/office/drawing/2014/main" id="{C1DA5F5D-DA4E-4DFE-9249-ACAA9C7213CB}"/>
              </a:ext>
            </a:extLst>
          </p:cNvPr>
          <p:cNvSpPr/>
          <p:nvPr/>
        </p:nvSpPr>
        <p:spPr>
          <a:xfrm>
            <a:off x="11008376" y="323027"/>
            <a:ext cx="1158240" cy="115824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209900E1-52DF-4869-AC2D-AC9A9D6C8B24}"/>
              </a:ext>
            </a:extLst>
          </p:cNvPr>
          <p:cNvSpPr>
            <a:spLocks noGrp="1"/>
          </p:cNvSpPr>
          <p:nvPr>
            <p:ph type="subTitle" idx="1"/>
          </p:nvPr>
        </p:nvSpPr>
        <p:spPr>
          <a:xfrm flipH="1">
            <a:off x="556879" y="1138519"/>
            <a:ext cx="9437365" cy="5545850"/>
          </a:xfrm>
          <a:prstGeom prst="roundRect">
            <a:avLst/>
          </a:prstGeom>
          <a:solidFill>
            <a:schemeClr val="bg1"/>
          </a:solidFill>
          <a:ln w="38100">
            <a:noFill/>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795655" indent="-457200">
              <a:buClr>
                <a:schemeClr val="bg1"/>
              </a:buClr>
              <a:buSzPct val="100000"/>
              <a:buFont typeface="Hind Vadodara"/>
              <a:buAutoNum type="arabicPeriod"/>
            </a:pPr>
            <a:endParaRPr lang="en-US" sz="2667" b="1" dirty="0">
              <a:solidFill>
                <a:schemeClr val="tx1"/>
              </a:solidFill>
              <a:cs typeface="Calibri" panose="020F0502020204030204"/>
            </a:endParaRPr>
          </a:p>
          <a:p>
            <a:pPr marL="338455" indent="0">
              <a:spcBef>
                <a:spcPts val="600"/>
              </a:spcBef>
              <a:buClr>
                <a:schemeClr val="bg1"/>
              </a:buClr>
              <a:buSzPct val="100000"/>
            </a:pPr>
            <a:r>
              <a:rPr lang="en-US" sz="2800" dirty="0">
                <a:solidFill>
                  <a:schemeClr val="tx1"/>
                </a:solidFill>
                <a:cs typeface="Calibri" panose="020F0502020204030204"/>
              </a:rPr>
              <a:t>1. “BRING” / SHARE your school’s Targeted Intervention Organizer</a:t>
            </a:r>
          </a:p>
          <a:p>
            <a:pPr marL="795655" indent="-457200">
              <a:spcBef>
                <a:spcPts val="600"/>
              </a:spcBef>
              <a:buClr>
                <a:schemeClr val="bg1"/>
              </a:buClr>
              <a:buSzPct val="100000"/>
              <a:buFont typeface="Hind Vadodara"/>
              <a:buAutoNum type="arabicPeriod"/>
            </a:pPr>
            <a:endParaRPr lang="en-US" sz="2800" dirty="0">
              <a:solidFill>
                <a:schemeClr val="tx1"/>
              </a:solidFill>
              <a:cs typeface="Calibri" panose="020F0502020204030204"/>
            </a:endParaRPr>
          </a:p>
          <a:p>
            <a:pPr marL="338455" indent="0">
              <a:spcBef>
                <a:spcPts val="600"/>
              </a:spcBef>
              <a:buClr>
                <a:schemeClr val="bg1"/>
              </a:buClr>
              <a:buSzPct val="100000"/>
            </a:pPr>
            <a:r>
              <a:rPr lang="en-US" sz="2800" dirty="0">
                <a:solidFill>
                  <a:schemeClr val="tx1"/>
                </a:solidFill>
                <a:cs typeface="Calibri" panose="020F0502020204030204"/>
              </a:rPr>
              <a:t>2. Share examples of your </a:t>
            </a:r>
            <a:r>
              <a:rPr lang="en-US" sz="2800" b="1" dirty="0">
                <a:solidFill>
                  <a:schemeClr val="tx1"/>
                </a:solidFill>
                <a:cs typeface="Calibri" panose="020F0502020204030204"/>
              </a:rPr>
              <a:t>T2 INTERVENTION CHECKLIST </a:t>
            </a:r>
            <a:r>
              <a:rPr lang="en-US" sz="2800" dirty="0">
                <a:solidFill>
                  <a:schemeClr val="tx1"/>
                </a:solidFill>
                <a:cs typeface="Calibri" panose="020F0502020204030204"/>
              </a:rPr>
              <a:t>-  self-assess systems/features  </a:t>
            </a:r>
          </a:p>
          <a:p>
            <a:pPr marL="338455" indent="0">
              <a:spcBef>
                <a:spcPts val="600"/>
              </a:spcBef>
              <a:buClr>
                <a:schemeClr val="bg1"/>
              </a:buClr>
              <a:buSzPct val="100000"/>
            </a:pPr>
            <a:r>
              <a:rPr lang="en-US" sz="2800" dirty="0">
                <a:solidFill>
                  <a:schemeClr val="tx1"/>
                </a:solidFill>
                <a:cs typeface="Calibri" panose="020F0502020204030204"/>
              </a:rPr>
              <a:t>        e.g., </a:t>
            </a:r>
            <a:r>
              <a:rPr lang="en-US" sz="2800" dirty="0">
                <a:solidFill>
                  <a:schemeClr val="tx1"/>
                </a:solidFill>
                <a:cs typeface="Calibri" panose="020F0502020204030204"/>
                <a:hlinkClick r:id="rId3">
                  <a:extLst>
                    <a:ext uri="{A12FA001-AC4F-418D-AE19-62706E023703}">
                      <ahyp:hlinkClr xmlns:ahyp="http://schemas.microsoft.com/office/drawing/2018/hyperlinkcolor" val="tx"/>
                    </a:ext>
                  </a:extLst>
                </a:hlinkClick>
              </a:rPr>
              <a:t>CICO Rollout</a:t>
            </a:r>
            <a:r>
              <a:rPr lang="en-US" sz="2800" dirty="0">
                <a:solidFill>
                  <a:schemeClr val="tx1"/>
                </a:solidFill>
                <a:cs typeface="Calibri" panose="020F0502020204030204"/>
              </a:rPr>
              <a:t> or </a:t>
            </a:r>
            <a:r>
              <a:rPr lang="en-US" sz="2800" dirty="0">
                <a:solidFill>
                  <a:schemeClr val="tx1"/>
                </a:solidFill>
                <a:cs typeface="Calibri" panose="020F0502020204030204"/>
                <a:hlinkClick r:id="rId4">
                  <a:extLst>
                    <a:ext uri="{A12FA001-AC4F-418D-AE19-62706E023703}">
                      <ahyp:hlinkClr xmlns:ahyp="http://schemas.microsoft.com/office/drawing/2018/hyperlinkcolor" val="tx"/>
                    </a:ext>
                  </a:extLst>
                </a:hlinkClick>
              </a:rPr>
              <a:t>CICO Self-Assessment</a:t>
            </a:r>
            <a:endParaRPr lang="en-US" sz="2800" dirty="0">
              <a:solidFill>
                <a:schemeClr val="tx1"/>
              </a:solidFill>
              <a:cs typeface="Calibri" panose="020F0502020204030204"/>
            </a:endParaRPr>
          </a:p>
          <a:p>
            <a:pPr marL="338455" indent="0">
              <a:spcBef>
                <a:spcPts val="600"/>
              </a:spcBef>
              <a:buClr>
                <a:schemeClr val="bg1"/>
              </a:buClr>
              <a:buSzPct val="100000"/>
            </a:pPr>
            <a:endParaRPr lang="en-US" sz="2800" dirty="0">
              <a:solidFill>
                <a:schemeClr val="tx1"/>
              </a:solidFill>
              <a:cs typeface="Calibri" panose="020F0502020204030204"/>
            </a:endParaRPr>
          </a:p>
          <a:p>
            <a:pPr marL="338455" indent="0">
              <a:spcBef>
                <a:spcPts val="600"/>
              </a:spcBef>
              <a:buClr>
                <a:schemeClr val="bg1"/>
              </a:buClr>
              <a:buSzPct val="100000"/>
            </a:pPr>
            <a:r>
              <a:rPr lang="en-US" sz="2800" dirty="0">
                <a:solidFill>
                  <a:schemeClr val="tx1"/>
                </a:solidFill>
                <a:cs typeface="Calibri" panose="020F0502020204030204"/>
              </a:rPr>
              <a:t>3. ADAPTING CICO to match to need</a:t>
            </a:r>
            <a:endParaRPr lang="en-US" sz="2533" dirty="0">
              <a:solidFill>
                <a:schemeClr val="tx1"/>
              </a:solidFill>
              <a:cs typeface="Calibri" panose="020F0502020204030204"/>
            </a:endParaRPr>
          </a:p>
          <a:p>
            <a:pPr marL="338455" indent="0">
              <a:buClr>
                <a:schemeClr val="bg1"/>
              </a:buClr>
              <a:buSzPct val="100000"/>
            </a:pPr>
            <a:endParaRPr lang="en-US" sz="2800" dirty="0">
              <a:solidFill>
                <a:schemeClr val="tx1"/>
              </a:solidFill>
              <a:cs typeface="Calibri" panose="020F0502020204030204"/>
            </a:endParaRPr>
          </a:p>
          <a:p>
            <a:pPr marL="338455" indent="0">
              <a:buClr>
                <a:schemeClr val="bg1"/>
              </a:buClr>
              <a:buSzPct val="100000"/>
            </a:pPr>
            <a:r>
              <a:rPr lang="en-US" sz="2667" b="1" dirty="0">
                <a:solidFill>
                  <a:schemeClr val="tx1"/>
                </a:solidFill>
                <a:cs typeface="Calibri" panose="020F0502020204030204"/>
              </a:rPr>
              <a:t>DISCUSS: Common themes, barriers to implementation </a:t>
            </a:r>
          </a:p>
          <a:p>
            <a:pPr marL="1252855" lvl="1" indent="-457200">
              <a:buClr>
                <a:schemeClr val="bg1"/>
              </a:buClr>
              <a:buSzPct val="100000"/>
            </a:pPr>
            <a:r>
              <a:rPr lang="en-US" sz="2400" dirty="0">
                <a:solidFill>
                  <a:schemeClr val="tx1"/>
                </a:solidFill>
                <a:cs typeface="Arial"/>
                <a:hlinkClick r:id="rId5">
                  <a:extLst>
                    <a:ext uri="{A12FA001-AC4F-418D-AE19-62706E023703}">
                      <ahyp:hlinkClr xmlns:ahyp="http://schemas.microsoft.com/office/drawing/2018/hyperlinkcolor" val="tx"/>
                    </a:ext>
                  </a:extLst>
                </a:hlinkClick>
              </a:rPr>
              <a:t>https://sebacademy.edc.org/list-of-pbis-resources</a:t>
            </a:r>
            <a:endParaRPr lang="en-US" sz="2400" dirty="0">
              <a:solidFill>
                <a:schemeClr val="tx1"/>
              </a:solidFill>
              <a:cs typeface="Arial"/>
            </a:endParaRPr>
          </a:p>
          <a:p>
            <a:pPr marL="1252855" lvl="1" indent="-457200">
              <a:buClr>
                <a:schemeClr val="bg1"/>
              </a:buClr>
              <a:buSzPct val="100000"/>
            </a:pPr>
            <a:endParaRPr lang="en-US" sz="2400" dirty="0">
              <a:solidFill>
                <a:schemeClr val="tx1"/>
              </a:solidFill>
              <a:cs typeface="Calibri" panose="020F0502020204030204"/>
            </a:endParaRP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556879" y="323193"/>
            <a:ext cx="10595605" cy="845600"/>
          </a:xfrm>
        </p:spPr>
        <p:txBody>
          <a:bodyPr>
            <a:noAutofit/>
          </a:bodyPr>
          <a:lstStyle/>
          <a:p>
            <a:r>
              <a:rPr lang="en-US" sz="3600" dirty="0">
                <a:solidFill>
                  <a:srgbClr val="FFFF00"/>
                </a:solidFill>
                <a:cs typeface="Calibri Light"/>
              </a:rPr>
              <a:t>JANUARY: MATCH TO INTERVENTION</a:t>
            </a:r>
            <a:endParaRPr lang="en-US" sz="3600" dirty="0">
              <a:solidFill>
                <a:srgbClr val="FFFF00"/>
              </a:solidFill>
            </a:endParaRPr>
          </a:p>
        </p:txBody>
      </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11351399" y="667567"/>
            <a:ext cx="472193" cy="46915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4" name="Rounded Rectangular Callout 83">
            <a:extLst>
              <a:ext uri="{FF2B5EF4-FFF2-40B4-BE49-F238E27FC236}">
                <a16:creationId xmlns:a16="http://schemas.microsoft.com/office/drawing/2014/main" id="{FAE3442E-9B6F-BD4E-9E43-DBC48782CA4E}"/>
              </a:ext>
            </a:extLst>
          </p:cNvPr>
          <p:cNvSpPr/>
          <p:nvPr/>
        </p:nvSpPr>
        <p:spPr>
          <a:xfrm>
            <a:off x="9938478" y="3102963"/>
            <a:ext cx="2228137" cy="2442887"/>
          </a:xfrm>
          <a:prstGeom prst="wedgeRoundRectCallout">
            <a:avLst>
              <a:gd name="adj1" fmla="val -41725"/>
              <a:gd name="adj2" fmla="val 692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cs typeface="Arial"/>
              </a:rPr>
              <a:t> Questions? </a:t>
            </a:r>
          </a:p>
        </p:txBody>
      </p:sp>
      <p:sp>
        <p:nvSpPr>
          <p:cNvPr id="4" name="Text Placeholder 4">
            <a:extLst>
              <a:ext uri="{FF2B5EF4-FFF2-40B4-BE49-F238E27FC236}">
                <a16:creationId xmlns:a16="http://schemas.microsoft.com/office/drawing/2014/main" id="{070E7F39-3814-BAE2-4424-8252EBD15209}"/>
              </a:ext>
            </a:extLst>
          </p:cNvPr>
          <p:cNvSpPr txBox="1">
            <a:spLocks/>
          </p:cNvSpPr>
          <p:nvPr/>
        </p:nvSpPr>
        <p:spPr>
          <a:xfrm>
            <a:off x="9069512" y="5809381"/>
            <a:ext cx="2660481"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0" indent="0" defTabSz="1219140">
              <a:lnSpc>
                <a:spcPct val="150000"/>
              </a:lnSpc>
              <a:buClr>
                <a:prstClr val="white"/>
              </a:buClr>
              <a:buNone/>
              <a:defRPr/>
            </a:pPr>
            <a:r>
              <a:rPr lang="en-US" sz="2133" dirty="0">
                <a:solidFill>
                  <a:prstClr val="white"/>
                </a:solidFill>
                <a:latin typeface="Calibri" panose="020F0502020204030204" pitchFamily="34" charset="0"/>
                <a:cs typeface="Calibri" panose="020F0502020204030204" pitchFamily="34" charset="0"/>
              </a:rPr>
              <a:t> </a:t>
            </a:r>
            <a:endParaRPr lang="en-US" sz="2667" dirty="0">
              <a:solidFill>
                <a:prstClr val="white"/>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5B2A4AA-5E7E-A0E3-63D2-4803F65B95F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096734" y="5824075"/>
            <a:ext cx="877311" cy="845600"/>
          </a:xfrm>
          <a:prstGeom prst="ellipse">
            <a:avLst/>
          </a:prstGeom>
          <a:ln w="19050">
            <a:solidFill>
              <a:schemeClr val="accent2">
                <a:lumMod val="50000"/>
              </a:schemeClr>
            </a:solidFill>
          </a:ln>
        </p:spPr>
      </p:pic>
    </p:spTree>
    <p:extLst>
      <p:ext uri="{BB962C8B-B14F-4D97-AF65-F5344CB8AC3E}">
        <p14:creationId xmlns:p14="http://schemas.microsoft.com/office/powerpoint/2010/main" val="3980850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51E9BC9-E5C6-1349-D174-F52980084981}"/>
              </a:ext>
            </a:extLst>
          </p:cNvPr>
          <p:cNvPicPr>
            <a:picLocks noChangeAspect="1"/>
          </p:cNvPicPr>
          <p:nvPr/>
        </p:nvPicPr>
        <p:blipFill>
          <a:blip r:embed="rId3"/>
          <a:stretch>
            <a:fillRect/>
          </a:stretch>
        </p:blipFill>
        <p:spPr>
          <a:xfrm>
            <a:off x="524467" y="1437519"/>
            <a:ext cx="4240389" cy="5232156"/>
          </a:xfrm>
          <a:prstGeom prst="rect">
            <a:avLst/>
          </a:prstGeom>
        </p:spPr>
      </p:pic>
      <p:sp>
        <p:nvSpPr>
          <p:cNvPr id="2" name="Text Placeholder 1">
            <a:extLst>
              <a:ext uri="{FF2B5EF4-FFF2-40B4-BE49-F238E27FC236}">
                <a16:creationId xmlns:a16="http://schemas.microsoft.com/office/drawing/2014/main" id="{61691EFF-9E11-0E21-2087-79F575F5B124}"/>
              </a:ext>
            </a:extLst>
          </p:cNvPr>
          <p:cNvSpPr>
            <a:spLocks noGrp="1"/>
          </p:cNvSpPr>
          <p:nvPr>
            <p:ph type="body" idx="1"/>
          </p:nvPr>
        </p:nvSpPr>
        <p:spPr>
          <a:xfrm>
            <a:off x="7333323" y="6004201"/>
            <a:ext cx="2554224" cy="895561"/>
          </a:xfrm>
        </p:spPr>
        <p:txBody>
          <a:bodyPr/>
          <a:lstStyle/>
          <a:p>
            <a:pPr marL="169329" indent="0">
              <a:buNone/>
            </a:pPr>
            <a:r>
              <a:rPr lang="en-US" i="1" dirty="0">
                <a:solidFill>
                  <a:srgbClr val="00B0F0"/>
                </a:solidFill>
              </a:rPr>
              <a:t>Preview page 5 </a:t>
            </a:r>
          </a:p>
          <a:p>
            <a:pPr marL="169329" indent="0">
              <a:buNone/>
            </a:pPr>
            <a:endParaRPr lang="en-US" i="1" dirty="0">
              <a:solidFill>
                <a:srgbClr val="00B0F0"/>
              </a:solidFill>
            </a:endParaRPr>
          </a:p>
        </p:txBody>
      </p:sp>
      <p:sp>
        <p:nvSpPr>
          <p:cNvPr id="3" name="Title 2">
            <a:extLst>
              <a:ext uri="{FF2B5EF4-FFF2-40B4-BE49-F238E27FC236}">
                <a16:creationId xmlns:a16="http://schemas.microsoft.com/office/drawing/2014/main" id="{823A61CB-9518-80D0-17BE-F60406D207F5}"/>
              </a:ext>
            </a:extLst>
          </p:cNvPr>
          <p:cNvSpPr>
            <a:spLocks noGrp="1"/>
          </p:cNvSpPr>
          <p:nvPr>
            <p:ph type="title"/>
          </p:nvPr>
        </p:nvSpPr>
        <p:spPr>
          <a:xfrm>
            <a:off x="590594" y="347744"/>
            <a:ext cx="7668503" cy="845600"/>
          </a:xfrm>
        </p:spPr>
        <p:txBody>
          <a:bodyPr/>
          <a:lstStyle/>
          <a:p>
            <a:r>
              <a:rPr lang="en-US" dirty="0"/>
              <a:t>BREAKOUT ROOM ACTIVITY: </a:t>
            </a:r>
            <a:br>
              <a:rPr lang="en-US" dirty="0"/>
            </a:br>
            <a:r>
              <a:rPr lang="en-US" dirty="0">
                <a:solidFill>
                  <a:srgbClr val="FFFF00"/>
                </a:solidFill>
              </a:rPr>
              <a:t>TIER 2 IN THE CLASSROOM</a:t>
            </a:r>
          </a:p>
        </p:txBody>
      </p:sp>
      <p:pic>
        <p:nvPicPr>
          <p:cNvPr id="4" name="Picture 3">
            <a:extLst>
              <a:ext uri="{FF2B5EF4-FFF2-40B4-BE49-F238E27FC236}">
                <a16:creationId xmlns:a16="http://schemas.microsoft.com/office/drawing/2014/main" id="{930C2220-0542-EA8B-58A3-6E2EE3D3DC62}"/>
              </a:ext>
            </a:extLst>
          </p:cNvPr>
          <p:cNvPicPr>
            <a:picLocks noChangeAspect="1"/>
          </p:cNvPicPr>
          <p:nvPr/>
        </p:nvPicPr>
        <p:blipFill>
          <a:blip r:embed="rId4"/>
          <a:stretch>
            <a:fillRect/>
          </a:stretch>
        </p:blipFill>
        <p:spPr>
          <a:xfrm>
            <a:off x="10191349" y="251000"/>
            <a:ext cx="1619171" cy="1641556"/>
          </a:xfrm>
          <a:prstGeom prst="rect">
            <a:avLst/>
          </a:prstGeom>
        </p:spPr>
      </p:pic>
      <p:sp>
        <p:nvSpPr>
          <p:cNvPr id="6" name="Text Placeholder 4">
            <a:extLst>
              <a:ext uri="{FF2B5EF4-FFF2-40B4-BE49-F238E27FC236}">
                <a16:creationId xmlns:a16="http://schemas.microsoft.com/office/drawing/2014/main" id="{AABF4B7D-C8EC-DA36-17A5-CA6FF88FE766}"/>
              </a:ext>
            </a:extLst>
          </p:cNvPr>
          <p:cNvSpPr txBox="1">
            <a:spLocks/>
          </p:cNvSpPr>
          <p:nvPr/>
        </p:nvSpPr>
        <p:spPr>
          <a:xfrm>
            <a:off x="9240253" y="5809381"/>
            <a:ext cx="2320385"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0" indent="0" defTabSz="1219140">
              <a:lnSpc>
                <a:spcPct val="150000"/>
              </a:lnSpc>
              <a:buClr>
                <a:prstClr val="white"/>
              </a:buClr>
              <a:buNone/>
              <a:defRPr/>
            </a:pPr>
            <a:r>
              <a:rPr lang="en-US" sz="2133" dirty="0">
                <a:solidFill>
                  <a:prstClr val="white"/>
                </a:solidFill>
                <a:latin typeface="Calibri" panose="020F0502020204030204" pitchFamily="34" charset="0"/>
                <a:cs typeface="Calibri" panose="020F0502020204030204" pitchFamily="34" charset="0"/>
              </a:rPr>
              <a:t>20</a:t>
            </a:r>
            <a:r>
              <a:rPr lang="en-US" sz="2667" dirty="0">
                <a:solidFill>
                  <a:prstClr val="white"/>
                </a:solidFill>
                <a:latin typeface="Calibri" panose="020F0502020204030204" pitchFamily="34" charset="0"/>
                <a:cs typeface="Calibri" panose="020F0502020204030204" pitchFamily="34" charset="0"/>
              </a:rPr>
              <a:t> minutes</a:t>
            </a:r>
          </a:p>
        </p:txBody>
      </p:sp>
      <p:pic>
        <p:nvPicPr>
          <p:cNvPr id="7" name="Picture 6">
            <a:extLst>
              <a:ext uri="{FF2B5EF4-FFF2-40B4-BE49-F238E27FC236}">
                <a16:creationId xmlns:a16="http://schemas.microsoft.com/office/drawing/2014/main" id="{D7825750-7E2B-30BF-2EC7-BEC28F20A49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096734" y="5824075"/>
            <a:ext cx="877311" cy="845600"/>
          </a:xfrm>
          <a:prstGeom prst="ellipse">
            <a:avLst/>
          </a:prstGeom>
          <a:ln w="19050">
            <a:solidFill>
              <a:schemeClr val="accent2">
                <a:lumMod val="50000"/>
              </a:schemeClr>
            </a:solidFill>
          </a:ln>
        </p:spPr>
      </p:pic>
      <p:sp>
        <p:nvSpPr>
          <p:cNvPr id="8" name="Rounded Rectangular Callout 83">
            <a:extLst>
              <a:ext uri="{FF2B5EF4-FFF2-40B4-BE49-F238E27FC236}">
                <a16:creationId xmlns:a16="http://schemas.microsoft.com/office/drawing/2014/main" id="{FF99AC6D-B9B1-A19D-4F7E-7296CE236B8C}"/>
              </a:ext>
            </a:extLst>
          </p:cNvPr>
          <p:cNvSpPr/>
          <p:nvPr/>
        </p:nvSpPr>
        <p:spPr>
          <a:xfrm>
            <a:off x="9997151" y="2326105"/>
            <a:ext cx="2196999" cy="3147691"/>
          </a:xfrm>
          <a:prstGeom prst="wedgeRoundRectCallout">
            <a:avLst>
              <a:gd name="adj1" fmla="val -41725"/>
              <a:gd name="adj2" fmla="val 692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u="sng" strike="noStrike">
                <a:solidFill>
                  <a:srgbClr val="FFFF00"/>
                </a:solidFill>
                <a:effectLst/>
                <a:latin typeface="Calibri" panose="020F0502020204030204" pitchFamily="34" charset="0"/>
                <a:hlinkClick r:id="rId6">
                  <a:extLst>
                    <a:ext uri="{A12FA001-AC4F-418D-AE19-62706E023703}">
                      <ahyp:hlinkClr xmlns:ahyp="http://schemas.microsoft.com/office/drawing/2018/hyperlinkcolor" val="tx"/>
                    </a:ext>
                  </a:extLst>
                </a:hlinkClick>
              </a:rPr>
              <a:t>https://www.pbis.org/resource/multi-tiered-system-of-supports-mtss-in-the-classroom</a:t>
            </a:r>
            <a:r>
              <a:rPr lang="en-US" sz="2400">
                <a:solidFill>
                  <a:srgbClr val="FFFF00"/>
                </a:solidFill>
              </a:rPr>
              <a:t> </a:t>
            </a:r>
            <a:endParaRPr lang="en-US" sz="2400" dirty="0">
              <a:solidFill>
                <a:srgbClr val="FFFF00"/>
              </a:solidFill>
              <a:cs typeface="Arial"/>
            </a:endParaRPr>
          </a:p>
        </p:txBody>
      </p:sp>
      <p:pic>
        <p:nvPicPr>
          <p:cNvPr id="9" name="Picture 8">
            <a:extLst>
              <a:ext uri="{FF2B5EF4-FFF2-40B4-BE49-F238E27FC236}">
                <a16:creationId xmlns:a16="http://schemas.microsoft.com/office/drawing/2014/main" id="{7DC86D47-FBE4-011C-9819-F1F5E39591FA}"/>
              </a:ext>
            </a:extLst>
          </p:cNvPr>
          <p:cNvPicPr>
            <a:picLocks noChangeAspect="1"/>
          </p:cNvPicPr>
          <p:nvPr/>
        </p:nvPicPr>
        <p:blipFill>
          <a:blip r:embed="rId7"/>
          <a:stretch>
            <a:fillRect/>
          </a:stretch>
        </p:blipFill>
        <p:spPr>
          <a:xfrm>
            <a:off x="4529847" y="3593432"/>
            <a:ext cx="5248095" cy="3016918"/>
          </a:xfrm>
          <a:prstGeom prst="rect">
            <a:avLst/>
          </a:prstGeom>
        </p:spPr>
      </p:pic>
    </p:spTree>
    <p:extLst>
      <p:ext uri="{BB962C8B-B14F-4D97-AF65-F5344CB8AC3E}">
        <p14:creationId xmlns:p14="http://schemas.microsoft.com/office/powerpoint/2010/main" val="569811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5316;p65">
            <a:extLst>
              <a:ext uri="{FF2B5EF4-FFF2-40B4-BE49-F238E27FC236}">
                <a16:creationId xmlns:a16="http://schemas.microsoft.com/office/drawing/2014/main" id="{A185F171-CCA1-4859-8F6F-88F6C8951CE7}"/>
              </a:ext>
            </a:extLst>
          </p:cNvPr>
          <p:cNvGrpSpPr/>
          <p:nvPr/>
        </p:nvGrpSpPr>
        <p:grpSpPr>
          <a:xfrm>
            <a:off x="1724604" y="1360133"/>
            <a:ext cx="7866743" cy="5421081"/>
            <a:chOff x="6598258" y="2078634"/>
            <a:chExt cx="868882" cy="684240"/>
          </a:xfrm>
        </p:grpSpPr>
        <p:sp>
          <p:nvSpPr>
            <p:cNvPr id="10" name="Google Shape;5317;p65">
              <a:extLst>
                <a:ext uri="{FF2B5EF4-FFF2-40B4-BE49-F238E27FC236}">
                  <a16:creationId xmlns:a16="http://schemas.microsoft.com/office/drawing/2014/main" id="{0994D908-C2BB-43FE-B813-3F92E2251CB0}"/>
                </a:ext>
              </a:extLst>
            </p:cNvPr>
            <p:cNvSpPr/>
            <p:nvPr/>
          </p:nvSpPr>
          <p:spPr>
            <a:xfrm>
              <a:off x="7165956" y="2159753"/>
              <a:ext cx="300022" cy="107120"/>
            </a:xfrm>
            <a:custGeom>
              <a:avLst/>
              <a:gdLst/>
              <a:ahLst/>
              <a:cxnLst/>
              <a:rect l="l" t="t" r="r" b="b"/>
              <a:pathLst>
                <a:path w="48506" h="18156" extrusionOk="0">
                  <a:moveTo>
                    <a:pt x="1" y="1"/>
                  </a:moveTo>
                  <a:lnTo>
                    <a:pt x="1" y="18156"/>
                  </a:lnTo>
                  <a:lnTo>
                    <a:pt x="48506" y="18156"/>
                  </a:lnTo>
                  <a:lnTo>
                    <a:pt x="48506" y="1"/>
                  </a:lnTo>
                  <a:close/>
                </a:path>
              </a:pathLst>
            </a:custGeom>
            <a:solidFill>
              <a:schemeClr val="accent2">
                <a:lumMod val="20000"/>
                <a:lumOff val="80000"/>
              </a:schemeClr>
            </a:solidFill>
            <a:ln>
              <a:noFill/>
            </a:ln>
          </p:spPr>
          <p:txBody>
            <a:bodyPr spcFirstLastPara="1" wrap="square" lIns="121900" tIns="121900" rIns="121900" bIns="121900" anchor="ctr" anchorCtr="0">
              <a:noAutofit/>
            </a:bodyPr>
            <a:lstStyle/>
            <a:p>
              <a:pPr lvl="0" algn="r"/>
              <a:r>
                <a:rPr lang="en-US" sz="2400" dirty="0">
                  <a:solidFill>
                    <a:schemeClr val="accent6"/>
                  </a:solidFill>
                  <a:latin typeface="Poppins Medium" panose="020B0604020202020204" charset="0"/>
                  <a:cs typeface="Poppins Medium" panose="020B0604020202020204" charset="0"/>
                </a:rPr>
                <a:t>Establish</a:t>
              </a:r>
            </a:p>
            <a:p>
              <a:pPr lvl="0" algn="r"/>
              <a:r>
                <a:rPr lang="en-US" sz="2400" dirty="0">
                  <a:solidFill>
                    <a:schemeClr val="accent6"/>
                  </a:solidFill>
                  <a:latin typeface="Poppins Medium" panose="020B0604020202020204" charset="0"/>
                  <a:cs typeface="Poppins Medium" panose="020B0604020202020204" charset="0"/>
                </a:rPr>
                <a:t>Routines</a:t>
              </a:r>
            </a:p>
          </p:txBody>
        </p:sp>
        <p:sp>
          <p:nvSpPr>
            <p:cNvPr id="11" name="Google Shape;5318;p65">
              <a:extLst>
                <a:ext uri="{FF2B5EF4-FFF2-40B4-BE49-F238E27FC236}">
                  <a16:creationId xmlns:a16="http://schemas.microsoft.com/office/drawing/2014/main" id="{75D4FE61-190F-48EF-A8A2-BB721B690B12}"/>
                </a:ext>
              </a:extLst>
            </p:cNvPr>
            <p:cNvSpPr/>
            <p:nvPr/>
          </p:nvSpPr>
          <p:spPr>
            <a:xfrm>
              <a:off x="7085764" y="2536793"/>
              <a:ext cx="380215" cy="107120"/>
            </a:xfrm>
            <a:custGeom>
              <a:avLst/>
              <a:gdLst/>
              <a:ahLst/>
              <a:cxnLst/>
              <a:rect l="l" t="t" r="r" b="b"/>
              <a:pathLst>
                <a:path w="59233" h="18156" extrusionOk="0">
                  <a:moveTo>
                    <a:pt x="1" y="1"/>
                  </a:moveTo>
                  <a:lnTo>
                    <a:pt x="1" y="18156"/>
                  </a:lnTo>
                  <a:lnTo>
                    <a:pt x="59233" y="18156"/>
                  </a:lnTo>
                  <a:lnTo>
                    <a:pt x="59233" y="1"/>
                  </a:lnTo>
                  <a:close/>
                </a:path>
              </a:pathLst>
            </a:custGeom>
            <a:solidFill>
              <a:schemeClr val="accent5"/>
            </a:solidFill>
            <a:ln>
              <a:noFill/>
            </a:ln>
          </p:spPr>
          <p:txBody>
            <a:bodyPr spcFirstLastPara="1" wrap="square" lIns="121900" tIns="121900" rIns="121900" bIns="121900" anchor="ctr" anchorCtr="0">
              <a:noAutofit/>
            </a:bodyPr>
            <a:lstStyle/>
            <a:p>
              <a:pPr algn="r"/>
              <a:r>
                <a:rPr lang="en-US" sz="2400" dirty="0">
                  <a:solidFill>
                    <a:schemeClr val="bg1"/>
                  </a:solidFill>
                  <a:latin typeface="Poppins Medium" panose="020B0604020202020204" charset="0"/>
                  <a:cs typeface="Poppins Medium" panose="020B0604020202020204" charset="0"/>
                </a:rPr>
                <a:t> Problem solve barriers</a:t>
              </a:r>
              <a:endParaRPr sz="2400" dirty="0">
                <a:solidFill>
                  <a:schemeClr val="bg1"/>
                </a:solidFill>
                <a:latin typeface="Poppins Medium" panose="020B0604020202020204" charset="0"/>
                <a:cs typeface="Poppins Medium" panose="020B0604020202020204" charset="0"/>
              </a:endParaRPr>
            </a:p>
          </p:txBody>
        </p:sp>
        <p:sp>
          <p:nvSpPr>
            <p:cNvPr id="12" name="Google Shape;5319;p65">
              <a:extLst>
                <a:ext uri="{FF2B5EF4-FFF2-40B4-BE49-F238E27FC236}">
                  <a16:creationId xmlns:a16="http://schemas.microsoft.com/office/drawing/2014/main" id="{1BB942C2-90D6-4D46-8941-18B1DDF30A2A}"/>
                </a:ext>
              </a:extLst>
            </p:cNvPr>
            <p:cNvSpPr/>
            <p:nvPr/>
          </p:nvSpPr>
          <p:spPr>
            <a:xfrm>
              <a:off x="6598258" y="2195183"/>
              <a:ext cx="271241" cy="107120"/>
            </a:xfrm>
            <a:custGeom>
              <a:avLst/>
              <a:gdLst/>
              <a:ahLst/>
              <a:cxnLst/>
              <a:rect l="l" t="t" r="r" b="b"/>
              <a:pathLst>
                <a:path w="45973" h="18156" extrusionOk="0">
                  <a:moveTo>
                    <a:pt x="1" y="0"/>
                  </a:moveTo>
                  <a:lnTo>
                    <a:pt x="1" y="18156"/>
                  </a:lnTo>
                  <a:lnTo>
                    <a:pt x="45972" y="18156"/>
                  </a:lnTo>
                  <a:lnTo>
                    <a:pt x="45972" y="0"/>
                  </a:lnTo>
                  <a:close/>
                </a:path>
              </a:pathLst>
            </a:custGeom>
            <a:solidFill>
              <a:schemeClr val="accent1"/>
            </a:solidFill>
            <a:ln>
              <a:noFill/>
            </a:ln>
          </p:spPr>
          <p:txBody>
            <a:bodyPr spcFirstLastPara="1" wrap="square" lIns="121900" tIns="121900" rIns="121900" bIns="121900" anchor="ctr" anchorCtr="0">
              <a:noAutofit/>
            </a:bodyPr>
            <a:lstStyle/>
            <a:p>
              <a:r>
                <a:rPr lang="en-US" sz="2400" dirty="0">
                  <a:solidFill>
                    <a:schemeClr val="bg1"/>
                  </a:solidFill>
                  <a:latin typeface="Poppins Medium" panose="020B0604020202020204" charset="0"/>
                  <a:cs typeface="Poppins Medium" panose="020B0604020202020204" charset="0"/>
                </a:rPr>
                <a:t>Work </a:t>
              </a:r>
            </a:p>
            <a:p>
              <a:r>
                <a:rPr lang="en-US" sz="2400" dirty="0">
                  <a:solidFill>
                    <a:schemeClr val="bg1"/>
                  </a:solidFill>
                  <a:latin typeface="Poppins Medium" panose="020B0604020202020204" charset="0"/>
                  <a:cs typeface="Poppins Medium" panose="020B0604020202020204" charset="0"/>
                </a:rPr>
                <a:t>smarter!</a:t>
              </a:r>
              <a:endParaRPr sz="2400" dirty="0">
                <a:solidFill>
                  <a:schemeClr val="bg1"/>
                </a:solidFill>
                <a:latin typeface="Poppins Medium" panose="020B0604020202020204" charset="0"/>
                <a:cs typeface="Poppins Medium" panose="020B0604020202020204" charset="0"/>
              </a:endParaRPr>
            </a:p>
          </p:txBody>
        </p:sp>
        <p:sp>
          <p:nvSpPr>
            <p:cNvPr id="13" name="Google Shape;5320;p65">
              <a:extLst>
                <a:ext uri="{FF2B5EF4-FFF2-40B4-BE49-F238E27FC236}">
                  <a16:creationId xmlns:a16="http://schemas.microsoft.com/office/drawing/2014/main" id="{33B2F697-CA87-48A8-8443-34C581741397}"/>
                </a:ext>
              </a:extLst>
            </p:cNvPr>
            <p:cNvSpPr/>
            <p:nvPr/>
          </p:nvSpPr>
          <p:spPr>
            <a:xfrm>
              <a:off x="6598259" y="2370778"/>
              <a:ext cx="278226" cy="107126"/>
            </a:xfrm>
            <a:custGeom>
              <a:avLst/>
              <a:gdLst/>
              <a:ahLst/>
              <a:cxnLst/>
              <a:rect l="l" t="t" r="r" b="b"/>
              <a:pathLst>
                <a:path w="60796" h="18157" extrusionOk="0">
                  <a:moveTo>
                    <a:pt x="0" y="1"/>
                  </a:moveTo>
                  <a:lnTo>
                    <a:pt x="0" y="18156"/>
                  </a:lnTo>
                  <a:lnTo>
                    <a:pt x="60796" y="18156"/>
                  </a:lnTo>
                  <a:lnTo>
                    <a:pt x="60796" y="1"/>
                  </a:lnTo>
                  <a:close/>
                </a:path>
              </a:pathLst>
            </a:custGeom>
            <a:solidFill>
              <a:schemeClr val="accent1">
                <a:lumMod val="60000"/>
                <a:lumOff val="40000"/>
              </a:schemeClr>
            </a:solidFill>
            <a:ln>
              <a:noFill/>
            </a:ln>
          </p:spPr>
          <p:txBody>
            <a:bodyPr spcFirstLastPara="1" wrap="square" lIns="121900" tIns="121900" rIns="121900" bIns="121900" anchor="ctr" anchorCtr="0">
              <a:noAutofit/>
            </a:bodyPr>
            <a:lstStyle/>
            <a:p>
              <a:r>
                <a:rPr lang="en-US" sz="2400" dirty="0">
                  <a:solidFill>
                    <a:schemeClr val="accent6"/>
                  </a:solidFill>
                  <a:latin typeface="Poppins Medium" panose="020B0604020202020204" charset="0"/>
                  <a:cs typeface="Poppins Medium" panose="020B0604020202020204" charset="0"/>
                </a:rPr>
                <a:t>Data-based Decisions</a:t>
              </a:r>
              <a:endParaRPr sz="2400" dirty="0">
                <a:solidFill>
                  <a:schemeClr val="accent6"/>
                </a:solidFill>
                <a:latin typeface="Poppins Medium" panose="020B0604020202020204" charset="0"/>
                <a:cs typeface="Poppins Medium" panose="020B0604020202020204" charset="0"/>
              </a:endParaRPr>
            </a:p>
          </p:txBody>
        </p:sp>
        <p:sp>
          <p:nvSpPr>
            <p:cNvPr id="14" name="Google Shape;5321;p65">
              <a:extLst>
                <a:ext uri="{FF2B5EF4-FFF2-40B4-BE49-F238E27FC236}">
                  <a16:creationId xmlns:a16="http://schemas.microsoft.com/office/drawing/2014/main" id="{990DB0DD-C34B-42B4-A103-3D0A60A8F686}"/>
                </a:ext>
              </a:extLst>
            </p:cNvPr>
            <p:cNvSpPr/>
            <p:nvPr/>
          </p:nvSpPr>
          <p:spPr>
            <a:xfrm>
              <a:off x="6598258" y="2545743"/>
              <a:ext cx="405595" cy="109044"/>
            </a:xfrm>
            <a:custGeom>
              <a:avLst/>
              <a:gdLst/>
              <a:ahLst/>
              <a:cxnLst/>
              <a:rect l="l" t="t" r="r" b="b"/>
              <a:pathLst>
                <a:path w="60796" h="18482" extrusionOk="0">
                  <a:moveTo>
                    <a:pt x="1" y="0"/>
                  </a:moveTo>
                  <a:lnTo>
                    <a:pt x="1" y="18482"/>
                  </a:lnTo>
                  <a:lnTo>
                    <a:pt x="60796" y="18482"/>
                  </a:lnTo>
                  <a:lnTo>
                    <a:pt x="60796" y="0"/>
                  </a:ln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r>
                <a:rPr lang="en-US" sz="2400" dirty="0">
                  <a:solidFill>
                    <a:schemeClr val="accent6"/>
                  </a:solidFill>
                  <a:latin typeface="Poppins Medium" panose="020B0604020202020204" charset="0"/>
                  <a:cs typeface="Poppins Medium" panose="020B0604020202020204" charset="0"/>
                </a:rPr>
                <a:t>Evaluate</a:t>
              </a:r>
            </a:p>
            <a:p>
              <a:r>
                <a:rPr lang="en-US" sz="2400" dirty="0">
                  <a:solidFill>
                    <a:schemeClr val="accent6"/>
                  </a:solidFill>
                  <a:latin typeface="Poppins Medium" panose="020B0604020202020204" charset="0"/>
                  <a:cs typeface="Poppins Medium" panose="020B0604020202020204" charset="0"/>
                </a:rPr>
                <a:t>outcomes</a:t>
              </a:r>
              <a:endParaRPr sz="2400" dirty="0">
                <a:solidFill>
                  <a:schemeClr val="accent6"/>
                </a:solidFill>
                <a:latin typeface="Poppins Medium" panose="020B0604020202020204" charset="0"/>
                <a:cs typeface="Poppins Medium" panose="020B0604020202020204" charset="0"/>
              </a:endParaRPr>
            </a:p>
          </p:txBody>
        </p:sp>
        <p:sp>
          <p:nvSpPr>
            <p:cNvPr id="15" name="Google Shape;5322;p65">
              <a:extLst>
                <a:ext uri="{FF2B5EF4-FFF2-40B4-BE49-F238E27FC236}">
                  <a16:creationId xmlns:a16="http://schemas.microsoft.com/office/drawing/2014/main" id="{4317D1EE-96BF-4A8F-80ED-EA6C44F55253}"/>
                </a:ext>
              </a:extLst>
            </p:cNvPr>
            <p:cNvSpPr/>
            <p:nvPr/>
          </p:nvSpPr>
          <p:spPr>
            <a:xfrm>
              <a:off x="7155838" y="2352960"/>
              <a:ext cx="311302" cy="107120"/>
            </a:xfrm>
            <a:custGeom>
              <a:avLst/>
              <a:gdLst/>
              <a:ahLst/>
              <a:cxnLst/>
              <a:rect l="l" t="t" r="r" b="b"/>
              <a:pathLst>
                <a:path w="52763" h="18156" extrusionOk="0">
                  <a:moveTo>
                    <a:pt x="0" y="0"/>
                  </a:moveTo>
                  <a:lnTo>
                    <a:pt x="0" y="18155"/>
                  </a:lnTo>
                  <a:lnTo>
                    <a:pt x="52763" y="18155"/>
                  </a:lnTo>
                  <a:lnTo>
                    <a:pt x="52763" y="0"/>
                  </a:ln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pPr algn="r"/>
              <a:r>
                <a:rPr lang="en-US" sz="2400" dirty="0">
                  <a:solidFill>
                    <a:schemeClr val="bg1"/>
                  </a:solidFill>
                  <a:latin typeface="Poppins Medium" panose="020B0604020202020204" charset="0"/>
                  <a:cs typeface="Poppins Medium" panose="020B0604020202020204" charset="0"/>
                </a:rPr>
                <a:t>Review </a:t>
              </a:r>
            </a:p>
            <a:p>
              <a:pPr algn="r"/>
              <a:r>
                <a:rPr lang="en-US" sz="2400" dirty="0">
                  <a:solidFill>
                    <a:schemeClr val="bg1"/>
                  </a:solidFill>
                  <a:latin typeface="Poppins Medium" panose="020B0604020202020204" charset="0"/>
                  <a:cs typeface="Poppins Medium" panose="020B0604020202020204" charset="0"/>
                </a:rPr>
                <a:t>Practices</a:t>
              </a:r>
              <a:endParaRPr sz="2400" dirty="0">
                <a:solidFill>
                  <a:schemeClr val="bg1"/>
                </a:solidFill>
                <a:latin typeface="Poppins Medium" panose="020B0604020202020204" charset="0"/>
                <a:cs typeface="Poppins Medium" panose="020B0604020202020204" charset="0"/>
              </a:endParaRPr>
            </a:p>
          </p:txBody>
        </p:sp>
        <p:grpSp>
          <p:nvGrpSpPr>
            <p:cNvPr id="16" name="Google Shape;5323;p65">
              <a:extLst>
                <a:ext uri="{FF2B5EF4-FFF2-40B4-BE49-F238E27FC236}">
                  <a16:creationId xmlns:a16="http://schemas.microsoft.com/office/drawing/2014/main" id="{99B2A441-CCDF-4F5C-9124-05B2D950F365}"/>
                </a:ext>
              </a:extLst>
            </p:cNvPr>
            <p:cNvGrpSpPr/>
            <p:nvPr/>
          </p:nvGrpSpPr>
          <p:grpSpPr>
            <a:xfrm>
              <a:off x="6808175" y="2078634"/>
              <a:ext cx="452229" cy="684240"/>
              <a:chOff x="6808175" y="2078634"/>
              <a:chExt cx="452229" cy="684240"/>
            </a:xfrm>
          </p:grpSpPr>
          <p:sp>
            <p:nvSpPr>
              <p:cNvPr id="17" name="Google Shape;5324;p65">
                <a:extLst>
                  <a:ext uri="{FF2B5EF4-FFF2-40B4-BE49-F238E27FC236}">
                    <a16:creationId xmlns:a16="http://schemas.microsoft.com/office/drawing/2014/main" id="{02A2BD61-AA4E-4510-9B19-D8F07E4F939D}"/>
                  </a:ext>
                </a:extLst>
              </p:cNvPr>
              <p:cNvSpPr/>
              <p:nvPr/>
            </p:nvSpPr>
            <p:spPr>
              <a:xfrm>
                <a:off x="7165957" y="2159753"/>
                <a:ext cx="94447" cy="107120"/>
              </a:xfrm>
              <a:custGeom>
                <a:avLst/>
                <a:gdLst/>
                <a:ahLst/>
                <a:cxnLst/>
                <a:rect l="l" t="t" r="r" b="b"/>
                <a:pathLst>
                  <a:path w="16008" h="18156" extrusionOk="0">
                    <a:moveTo>
                      <a:pt x="1" y="1"/>
                    </a:moveTo>
                    <a:lnTo>
                      <a:pt x="1" y="18156"/>
                    </a:lnTo>
                    <a:lnTo>
                      <a:pt x="16007" y="18156"/>
                    </a:lnTo>
                    <a:cubicBezTo>
                      <a:pt x="15291" y="11568"/>
                      <a:pt x="12904" y="5350"/>
                      <a:pt x="9054" y="1"/>
                    </a:cubicBezTo>
                    <a:close/>
                  </a:path>
                </a:pathLst>
              </a:custGeom>
              <a:solidFill>
                <a:srgbClr val="869FB1"/>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18" name="Google Shape;5325;p65">
                <a:extLst>
                  <a:ext uri="{FF2B5EF4-FFF2-40B4-BE49-F238E27FC236}">
                    <a16:creationId xmlns:a16="http://schemas.microsoft.com/office/drawing/2014/main" id="{F30D6190-4D8E-405F-B2BB-E1ADE63BD2CB}"/>
                  </a:ext>
                </a:extLst>
              </p:cNvPr>
              <p:cNvSpPr/>
              <p:nvPr/>
            </p:nvSpPr>
            <p:spPr>
              <a:xfrm>
                <a:off x="7085764" y="2536793"/>
                <a:ext cx="61100" cy="107120"/>
              </a:xfrm>
              <a:custGeom>
                <a:avLst/>
                <a:gdLst/>
                <a:ahLst/>
                <a:cxnLst/>
                <a:rect l="l" t="t" r="r" b="b"/>
                <a:pathLst>
                  <a:path w="10356" h="18156" extrusionOk="0">
                    <a:moveTo>
                      <a:pt x="1" y="1"/>
                    </a:moveTo>
                    <a:lnTo>
                      <a:pt x="1" y="18156"/>
                    </a:lnTo>
                    <a:lnTo>
                      <a:pt x="5804" y="18156"/>
                    </a:lnTo>
                    <a:cubicBezTo>
                      <a:pt x="5810" y="18084"/>
                      <a:pt x="5813" y="18013"/>
                      <a:pt x="5813" y="17941"/>
                    </a:cubicBezTo>
                    <a:cubicBezTo>
                      <a:pt x="5815" y="17225"/>
                      <a:pt x="5579" y="16528"/>
                      <a:pt x="5146" y="15958"/>
                    </a:cubicBezTo>
                    <a:cubicBezTo>
                      <a:pt x="5764" y="15144"/>
                      <a:pt x="5967" y="14089"/>
                      <a:pt x="5696" y="13103"/>
                    </a:cubicBezTo>
                    <a:cubicBezTo>
                      <a:pt x="6334" y="11805"/>
                      <a:pt x="6339" y="10352"/>
                      <a:pt x="6343" y="9017"/>
                    </a:cubicBezTo>
                    <a:lnTo>
                      <a:pt x="6343" y="8907"/>
                    </a:lnTo>
                    <a:cubicBezTo>
                      <a:pt x="6346" y="8040"/>
                      <a:pt x="6573" y="6922"/>
                      <a:pt x="6952" y="5914"/>
                    </a:cubicBezTo>
                    <a:cubicBezTo>
                      <a:pt x="7745" y="3797"/>
                      <a:pt x="8890" y="1817"/>
                      <a:pt x="10355" y="1"/>
                    </a:cubicBezTo>
                    <a:close/>
                  </a:path>
                </a:pathLst>
              </a:custGeom>
              <a:solidFill>
                <a:srgbClr val="213B55"/>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19" name="Google Shape;5326;p65">
                <a:extLst>
                  <a:ext uri="{FF2B5EF4-FFF2-40B4-BE49-F238E27FC236}">
                    <a16:creationId xmlns:a16="http://schemas.microsoft.com/office/drawing/2014/main" id="{F878A675-B839-45E1-8A97-AFBD70CF9A6B}"/>
                  </a:ext>
                </a:extLst>
              </p:cNvPr>
              <p:cNvSpPr/>
              <p:nvPr/>
            </p:nvSpPr>
            <p:spPr>
              <a:xfrm>
                <a:off x="6808175" y="2195183"/>
                <a:ext cx="61325" cy="107120"/>
              </a:xfrm>
              <a:custGeom>
                <a:avLst/>
                <a:gdLst/>
                <a:ahLst/>
                <a:cxnLst/>
                <a:rect l="l" t="t" r="r" b="b"/>
                <a:pathLst>
                  <a:path w="10394" h="18156" extrusionOk="0">
                    <a:moveTo>
                      <a:pt x="3660" y="0"/>
                    </a:moveTo>
                    <a:cubicBezTo>
                      <a:pt x="1279" y="5051"/>
                      <a:pt x="19" y="10605"/>
                      <a:pt x="14" y="16353"/>
                    </a:cubicBezTo>
                    <a:cubicBezTo>
                      <a:pt x="11" y="16529"/>
                      <a:pt x="0" y="17161"/>
                      <a:pt x="51" y="18156"/>
                    </a:cubicBezTo>
                    <a:lnTo>
                      <a:pt x="10393" y="18156"/>
                    </a:lnTo>
                    <a:lnTo>
                      <a:pt x="10393" y="0"/>
                    </a:lnTo>
                    <a:close/>
                  </a:path>
                </a:pathLst>
              </a:custGeom>
              <a:solidFill>
                <a:srgbClr val="667E9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0" name="Google Shape;5327;p65">
                <a:extLst>
                  <a:ext uri="{FF2B5EF4-FFF2-40B4-BE49-F238E27FC236}">
                    <a16:creationId xmlns:a16="http://schemas.microsoft.com/office/drawing/2014/main" id="{12FF08CB-5CC0-4C3F-B30A-345582EEE3D5}"/>
                  </a:ext>
                </a:extLst>
              </p:cNvPr>
              <p:cNvSpPr/>
              <p:nvPr/>
            </p:nvSpPr>
            <p:spPr>
              <a:xfrm>
                <a:off x="6820441" y="2370778"/>
                <a:ext cx="142320" cy="107126"/>
              </a:xfrm>
              <a:custGeom>
                <a:avLst/>
                <a:gdLst/>
                <a:ahLst/>
                <a:cxnLst/>
                <a:rect l="l" t="t" r="r" b="b"/>
                <a:pathLst>
                  <a:path w="24122" h="18157" extrusionOk="0">
                    <a:moveTo>
                      <a:pt x="0" y="1"/>
                    </a:moveTo>
                    <a:cubicBezTo>
                      <a:pt x="1532" y="5312"/>
                      <a:pt x="4200" y="11690"/>
                      <a:pt x="8823" y="18156"/>
                    </a:cubicBezTo>
                    <a:lnTo>
                      <a:pt x="24122" y="18156"/>
                    </a:lnTo>
                    <a:lnTo>
                      <a:pt x="24122" y="1"/>
                    </a:lnTo>
                    <a:close/>
                  </a:path>
                </a:pathLst>
              </a:custGeom>
              <a:solidFill>
                <a:srgbClr val="A5B7C5"/>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1" name="Google Shape;5328;p65">
                <a:extLst>
                  <a:ext uri="{FF2B5EF4-FFF2-40B4-BE49-F238E27FC236}">
                    <a16:creationId xmlns:a16="http://schemas.microsoft.com/office/drawing/2014/main" id="{6DCF41AD-46CD-4940-8BDE-0BD9C7F723AA}"/>
                  </a:ext>
                </a:extLst>
              </p:cNvPr>
              <p:cNvSpPr/>
              <p:nvPr/>
            </p:nvSpPr>
            <p:spPr>
              <a:xfrm>
                <a:off x="6929774" y="2545743"/>
                <a:ext cx="74092" cy="109044"/>
              </a:xfrm>
              <a:custGeom>
                <a:avLst/>
                <a:gdLst/>
                <a:ahLst/>
                <a:cxnLst/>
                <a:rect l="l" t="t" r="r" b="b"/>
                <a:pathLst>
                  <a:path w="12558" h="18482" extrusionOk="0">
                    <a:moveTo>
                      <a:pt x="0" y="0"/>
                    </a:moveTo>
                    <a:cubicBezTo>
                      <a:pt x="938" y="1387"/>
                      <a:pt x="1707" y="2855"/>
                      <a:pt x="2285" y="4397"/>
                    </a:cubicBezTo>
                    <a:cubicBezTo>
                      <a:pt x="2664" y="5405"/>
                      <a:pt x="2891" y="6523"/>
                      <a:pt x="2895" y="7390"/>
                    </a:cubicBezTo>
                    <a:lnTo>
                      <a:pt x="2895" y="7500"/>
                    </a:lnTo>
                    <a:cubicBezTo>
                      <a:pt x="2898" y="8835"/>
                      <a:pt x="2904" y="10288"/>
                      <a:pt x="3541" y="11586"/>
                    </a:cubicBezTo>
                    <a:cubicBezTo>
                      <a:pt x="3270" y="12572"/>
                      <a:pt x="3473" y="13627"/>
                      <a:pt x="4092" y="14441"/>
                    </a:cubicBezTo>
                    <a:cubicBezTo>
                      <a:pt x="3202" y="15613"/>
                      <a:pt x="3202" y="17235"/>
                      <a:pt x="4092" y="18407"/>
                    </a:cubicBezTo>
                    <a:cubicBezTo>
                      <a:pt x="4072" y="18431"/>
                      <a:pt x="4057" y="18457"/>
                      <a:pt x="4039" y="18482"/>
                    </a:cubicBezTo>
                    <a:lnTo>
                      <a:pt x="12558" y="18482"/>
                    </a:lnTo>
                    <a:lnTo>
                      <a:pt x="12558" y="0"/>
                    </a:lnTo>
                    <a:close/>
                  </a:path>
                </a:pathLst>
              </a:custGeom>
              <a:solidFill>
                <a:srgbClr val="CFD9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2" name="Google Shape;5329;p65">
                <a:extLst>
                  <a:ext uri="{FF2B5EF4-FFF2-40B4-BE49-F238E27FC236}">
                    <a16:creationId xmlns:a16="http://schemas.microsoft.com/office/drawing/2014/main" id="{4C1B0CD9-FCA1-4D99-AD28-A41C4700E7F8}"/>
                  </a:ext>
                </a:extLst>
              </p:cNvPr>
              <p:cNvSpPr/>
              <p:nvPr/>
            </p:nvSpPr>
            <p:spPr>
              <a:xfrm>
                <a:off x="7155838" y="2352960"/>
                <a:ext cx="98377" cy="107120"/>
              </a:xfrm>
              <a:custGeom>
                <a:avLst/>
                <a:gdLst/>
                <a:ahLst/>
                <a:cxnLst/>
                <a:rect l="l" t="t" r="r" b="b"/>
                <a:pathLst>
                  <a:path w="16674" h="18156" extrusionOk="0">
                    <a:moveTo>
                      <a:pt x="0" y="0"/>
                    </a:moveTo>
                    <a:lnTo>
                      <a:pt x="0" y="18155"/>
                    </a:lnTo>
                    <a:lnTo>
                      <a:pt x="9101" y="18155"/>
                    </a:lnTo>
                    <a:cubicBezTo>
                      <a:pt x="13299" y="11475"/>
                      <a:pt x="15509" y="5056"/>
                      <a:pt x="16674" y="0"/>
                    </a:cubicBezTo>
                    <a:close/>
                  </a:path>
                </a:pathLst>
              </a:custGeom>
              <a:solidFill>
                <a:srgbClr val="445D73"/>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grpSp>
            <p:nvGrpSpPr>
              <p:cNvPr id="23" name="Google Shape;5330;p65">
                <a:extLst>
                  <a:ext uri="{FF2B5EF4-FFF2-40B4-BE49-F238E27FC236}">
                    <a16:creationId xmlns:a16="http://schemas.microsoft.com/office/drawing/2014/main" id="{C14DFB0A-FDD6-4EB8-8C17-98AF9EB07DA0}"/>
                  </a:ext>
                </a:extLst>
              </p:cNvPr>
              <p:cNvGrpSpPr/>
              <p:nvPr/>
            </p:nvGrpSpPr>
            <p:grpSpPr>
              <a:xfrm>
                <a:off x="6821586" y="2078634"/>
                <a:ext cx="426871" cy="684240"/>
                <a:chOff x="6821586" y="2078634"/>
                <a:chExt cx="426871" cy="684240"/>
              </a:xfrm>
            </p:grpSpPr>
            <p:grpSp>
              <p:nvGrpSpPr>
                <p:cNvPr id="24" name="Google Shape;5331;p65">
                  <a:extLst>
                    <a:ext uri="{FF2B5EF4-FFF2-40B4-BE49-F238E27FC236}">
                      <a16:creationId xmlns:a16="http://schemas.microsoft.com/office/drawing/2014/main" id="{9D5977C8-9464-40D6-AA80-C55ED6350588}"/>
                    </a:ext>
                  </a:extLst>
                </p:cNvPr>
                <p:cNvGrpSpPr/>
                <p:nvPr/>
              </p:nvGrpSpPr>
              <p:grpSpPr>
                <a:xfrm>
                  <a:off x="6821586" y="2078634"/>
                  <a:ext cx="426871" cy="684240"/>
                  <a:chOff x="6821586" y="2078634"/>
                  <a:chExt cx="426871" cy="684240"/>
                </a:xfrm>
              </p:grpSpPr>
              <p:sp>
                <p:nvSpPr>
                  <p:cNvPr id="31" name="Google Shape;5332;p65">
                    <a:extLst>
                      <a:ext uri="{FF2B5EF4-FFF2-40B4-BE49-F238E27FC236}">
                        <a16:creationId xmlns:a16="http://schemas.microsoft.com/office/drawing/2014/main" id="{87474C95-4324-486F-B1BE-4E8A907B3C98}"/>
                      </a:ext>
                    </a:extLst>
                  </p:cNvPr>
                  <p:cNvSpPr/>
                  <p:nvPr/>
                </p:nvSpPr>
                <p:spPr>
                  <a:xfrm>
                    <a:off x="6990036" y="2693797"/>
                    <a:ext cx="89963" cy="69077"/>
                  </a:xfrm>
                  <a:custGeom>
                    <a:avLst/>
                    <a:gdLst/>
                    <a:ahLst/>
                    <a:cxnLst/>
                    <a:rect l="l" t="t" r="r" b="b"/>
                    <a:pathLst>
                      <a:path w="15248" h="11708" extrusionOk="0">
                        <a:moveTo>
                          <a:pt x="1" y="0"/>
                        </a:moveTo>
                        <a:lnTo>
                          <a:pt x="1" y="4083"/>
                        </a:lnTo>
                        <a:cubicBezTo>
                          <a:pt x="1" y="8276"/>
                          <a:pt x="3430" y="11707"/>
                          <a:pt x="7623" y="11707"/>
                        </a:cubicBezTo>
                        <a:cubicBezTo>
                          <a:pt x="11816" y="11707"/>
                          <a:pt x="15247" y="8276"/>
                          <a:pt x="15247" y="4083"/>
                        </a:cubicBezTo>
                        <a:lnTo>
                          <a:pt x="15247" y="0"/>
                        </a:lnTo>
                        <a:close/>
                      </a:path>
                    </a:pathLst>
                  </a:custGeom>
                  <a:solidFill>
                    <a:srgbClr val="EEF0F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2" name="Google Shape;5333;p65">
                    <a:extLst>
                      <a:ext uri="{FF2B5EF4-FFF2-40B4-BE49-F238E27FC236}">
                        <a16:creationId xmlns:a16="http://schemas.microsoft.com/office/drawing/2014/main" id="{978F0256-D4A8-4DAD-9C5F-95AA024AC894}"/>
                      </a:ext>
                    </a:extLst>
                  </p:cNvPr>
                  <p:cNvSpPr/>
                  <p:nvPr/>
                </p:nvSpPr>
                <p:spPr>
                  <a:xfrm>
                    <a:off x="6968649" y="2671926"/>
                    <a:ext cx="132738" cy="72712"/>
                  </a:xfrm>
                  <a:custGeom>
                    <a:avLst/>
                    <a:gdLst/>
                    <a:ahLst/>
                    <a:cxnLst/>
                    <a:rect l="l" t="t" r="r" b="b"/>
                    <a:pathLst>
                      <a:path w="22498" h="12324" extrusionOk="0">
                        <a:moveTo>
                          <a:pt x="1" y="0"/>
                        </a:moveTo>
                        <a:lnTo>
                          <a:pt x="1" y="2864"/>
                        </a:lnTo>
                        <a:cubicBezTo>
                          <a:pt x="1" y="8528"/>
                          <a:pt x="10476" y="12324"/>
                          <a:pt x="11248" y="12324"/>
                        </a:cubicBezTo>
                        <a:cubicBezTo>
                          <a:pt x="12022" y="12324"/>
                          <a:pt x="22498" y="7684"/>
                          <a:pt x="22498" y="2864"/>
                        </a:cubicBezTo>
                        <a:lnTo>
                          <a:pt x="22498" y="0"/>
                        </a:lnTo>
                        <a:close/>
                      </a:path>
                    </a:pathLst>
                  </a:custGeom>
                  <a:solidFill>
                    <a:srgbClr val="E3E7EA"/>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3" name="Google Shape;5334;p65">
                    <a:extLst>
                      <a:ext uri="{FF2B5EF4-FFF2-40B4-BE49-F238E27FC236}">
                        <a16:creationId xmlns:a16="http://schemas.microsoft.com/office/drawing/2014/main" id="{663927E6-6E78-4460-84C9-3ED399B31B4E}"/>
                      </a:ext>
                    </a:extLst>
                  </p:cNvPr>
                  <p:cNvSpPr/>
                  <p:nvPr/>
                </p:nvSpPr>
                <p:spPr>
                  <a:xfrm>
                    <a:off x="6968649" y="2679891"/>
                    <a:ext cx="132738" cy="64747"/>
                  </a:xfrm>
                  <a:custGeom>
                    <a:avLst/>
                    <a:gdLst/>
                    <a:ahLst/>
                    <a:cxnLst/>
                    <a:rect l="l" t="t" r="r" b="b"/>
                    <a:pathLst>
                      <a:path w="22498" h="10974" extrusionOk="0">
                        <a:moveTo>
                          <a:pt x="1" y="1"/>
                        </a:moveTo>
                        <a:lnTo>
                          <a:pt x="1" y="1514"/>
                        </a:lnTo>
                        <a:cubicBezTo>
                          <a:pt x="1" y="7178"/>
                          <a:pt x="10476" y="10974"/>
                          <a:pt x="11248" y="10974"/>
                        </a:cubicBezTo>
                        <a:cubicBezTo>
                          <a:pt x="12022" y="10974"/>
                          <a:pt x="22498" y="6335"/>
                          <a:pt x="22498" y="1514"/>
                        </a:cubicBezTo>
                        <a:lnTo>
                          <a:pt x="22498" y="1"/>
                        </a:lnTo>
                        <a:cubicBezTo>
                          <a:pt x="22498" y="4821"/>
                          <a:pt x="12022" y="9459"/>
                          <a:pt x="11248" y="9459"/>
                        </a:cubicBezTo>
                        <a:cubicBezTo>
                          <a:pt x="10476" y="9459"/>
                          <a:pt x="1" y="5665"/>
                          <a:pt x="1" y="1"/>
                        </a:cubicBezTo>
                        <a:close/>
                      </a:path>
                    </a:pathLst>
                  </a:custGeom>
                  <a:solidFill>
                    <a:srgbClr val="D6DB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4" name="Google Shape;5335;p65">
                    <a:extLst>
                      <a:ext uri="{FF2B5EF4-FFF2-40B4-BE49-F238E27FC236}">
                        <a16:creationId xmlns:a16="http://schemas.microsoft.com/office/drawing/2014/main" id="{F085FBD2-0BA8-467A-8DF3-4197605CC990}"/>
                      </a:ext>
                    </a:extLst>
                  </p:cNvPr>
                  <p:cNvSpPr/>
                  <p:nvPr/>
                </p:nvSpPr>
                <p:spPr>
                  <a:xfrm>
                    <a:off x="6969091" y="2693467"/>
                    <a:ext cx="131729" cy="11765"/>
                  </a:xfrm>
                  <a:custGeom>
                    <a:avLst/>
                    <a:gdLst/>
                    <a:ahLst/>
                    <a:cxnLst/>
                    <a:rect l="l" t="t" r="r" b="b"/>
                    <a:pathLst>
                      <a:path w="22327" h="1994" extrusionOk="0">
                        <a:moveTo>
                          <a:pt x="52" y="1"/>
                        </a:moveTo>
                        <a:cubicBezTo>
                          <a:pt x="34" y="1"/>
                          <a:pt x="18" y="4"/>
                          <a:pt x="1" y="4"/>
                        </a:cubicBezTo>
                        <a:cubicBezTo>
                          <a:pt x="122" y="701"/>
                          <a:pt x="392" y="1367"/>
                          <a:pt x="778" y="1994"/>
                        </a:cubicBezTo>
                        <a:lnTo>
                          <a:pt x="21362" y="1994"/>
                        </a:lnTo>
                        <a:cubicBezTo>
                          <a:pt x="21834" y="1347"/>
                          <a:pt x="22173" y="680"/>
                          <a:pt x="22326" y="2"/>
                        </a:cubicBezTo>
                        <a:cubicBezTo>
                          <a:pt x="22316" y="2"/>
                          <a:pt x="22307" y="1"/>
                          <a:pt x="22297" y="1"/>
                        </a:cubicBezTo>
                        <a:close/>
                      </a:path>
                    </a:pathLst>
                  </a:custGeom>
                  <a:solidFill>
                    <a:srgbClr val="D6DB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5" name="Google Shape;5336;p65">
                    <a:extLst>
                      <a:ext uri="{FF2B5EF4-FFF2-40B4-BE49-F238E27FC236}">
                        <a16:creationId xmlns:a16="http://schemas.microsoft.com/office/drawing/2014/main" id="{D2EC7D89-122B-464B-84E2-16F24467EC8D}"/>
                      </a:ext>
                    </a:extLst>
                  </p:cNvPr>
                  <p:cNvSpPr/>
                  <p:nvPr/>
                </p:nvSpPr>
                <p:spPr>
                  <a:xfrm>
                    <a:off x="6821586" y="2078634"/>
                    <a:ext cx="426871" cy="544694"/>
                  </a:xfrm>
                  <a:custGeom>
                    <a:avLst/>
                    <a:gdLst/>
                    <a:ahLst/>
                    <a:cxnLst/>
                    <a:rect l="l" t="t" r="r" b="b"/>
                    <a:pathLst>
                      <a:path w="72351" h="92321" extrusionOk="0">
                        <a:moveTo>
                          <a:pt x="36174" y="1"/>
                        </a:moveTo>
                        <a:cubicBezTo>
                          <a:pt x="16216" y="1"/>
                          <a:pt x="37" y="16180"/>
                          <a:pt x="37" y="36140"/>
                        </a:cubicBezTo>
                        <a:cubicBezTo>
                          <a:pt x="37" y="36140"/>
                          <a:pt x="0" y="37141"/>
                          <a:pt x="140" y="38891"/>
                        </a:cubicBezTo>
                        <a:cubicBezTo>
                          <a:pt x="143" y="38928"/>
                          <a:pt x="147" y="38965"/>
                          <a:pt x="149" y="39003"/>
                        </a:cubicBezTo>
                        <a:cubicBezTo>
                          <a:pt x="164" y="39192"/>
                          <a:pt x="182" y="39386"/>
                          <a:pt x="201" y="39590"/>
                        </a:cubicBezTo>
                        <a:cubicBezTo>
                          <a:pt x="222" y="39817"/>
                          <a:pt x="246" y="40044"/>
                          <a:pt x="273" y="40271"/>
                        </a:cubicBezTo>
                        <a:cubicBezTo>
                          <a:pt x="281" y="40354"/>
                          <a:pt x="292" y="40436"/>
                          <a:pt x="301" y="40521"/>
                        </a:cubicBezTo>
                        <a:cubicBezTo>
                          <a:pt x="313" y="40621"/>
                          <a:pt x="325" y="40722"/>
                          <a:pt x="337" y="40822"/>
                        </a:cubicBezTo>
                        <a:cubicBezTo>
                          <a:pt x="1211" y="47845"/>
                          <a:pt x="4544" y="61615"/>
                          <a:pt x="17111" y="74112"/>
                        </a:cubicBezTo>
                        <a:cubicBezTo>
                          <a:pt x="19581" y="76568"/>
                          <a:pt x="21548" y="79501"/>
                          <a:pt x="22771" y="82763"/>
                        </a:cubicBezTo>
                        <a:cubicBezTo>
                          <a:pt x="23307" y="84192"/>
                          <a:pt x="23522" y="85567"/>
                          <a:pt x="23526" y="86552"/>
                        </a:cubicBezTo>
                        <a:cubicBezTo>
                          <a:pt x="23540" y="90527"/>
                          <a:pt x="23421" y="92321"/>
                          <a:pt x="36174" y="92321"/>
                        </a:cubicBezTo>
                        <a:cubicBezTo>
                          <a:pt x="48929" y="92321"/>
                          <a:pt x="48811" y="90527"/>
                          <a:pt x="48825" y="86552"/>
                        </a:cubicBezTo>
                        <a:cubicBezTo>
                          <a:pt x="48828" y="85567"/>
                          <a:pt x="49043" y="84192"/>
                          <a:pt x="49579" y="82763"/>
                        </a:cubicBezTo>
                        <a:cubicBezTo>
                          <a:pt x="50802" y="79501"/>
                          <a:pt x="52769" y="76568"/>
                          <a:pt x="55240" y="74112"/>
                        </a:cubicBezTo>
                        <a:cubicBezTo>
                          <a:pt x="67806" y="61615"/>
                          <a:pt x="71138" y="47845"/>
                          <a:pt x="72011" y="40822"/>
                        </a:cubicBezTo>
                        <a:cubicBezTo>
                          <a:pt x="72025" y="40722"/>
                          <a:pt x="72038" y="40621"/>
                          <a:pt x="72050" y="40521"/>
                        </a:cubicBezTo>
                        <a:cubicBezTo>
                          <a:pt x="72059" y="40436"/>
                          <a:pt x="72069" y="40354"/>
                          <a:pt x="72078" y="40271"/>
                        </a:cubicBezTo>
                        <a:cubicBezTo>
                          <a:pt x="72104" y="40044"/>
                          <a:pt x="72127" y="39817"/>
                          <a:pt x="72149" y="39590"/>
                        </a:cubicBezTo>
                        <a:cubicBezTo>
                          <a:pt x="72169" y="39386"/>
                          <a:pt x="72186" y="39192"/>
                          <a:pt x="72202" y="39003"/>
                        </a:cubicBezTo>
                        <a:cubicBezTo>
                          <a:pt x="72205" y="38966"/>
                          <a:pt x="72207" y="38928"/>
                          <a:pt x="72211" y="38891"/>
                        </a:cubicBezTo>
                        <a:cubicBezTo>
                          <a:pt x="72350" y="37141"/>
                          <a:pt x="72314" y="36140"/>
                          <a:pt x="72314" y="36140"/>
                        </a:cubicBezTo>
                        <a:cubicBezTo>
                          <a:pt x="72314" y="16180"/>
                          <a:pt x="56134" y="1"/>
                          <a:pt x="36174" y="1"/>
                        </a:cubicBezTo>
                        <a:close/>
                      </a:path>
                    </a:pathLst>
                  </a:custGeom>
                  <a:solidFill>
                    <a:srgbClr val="FEFEFE"/>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6" name="Google Shape;5337;p65">
                    <a:extLst>
                      <a:ext uri="{FF2B5EF4-FFF2-40B4-BE49-F238E27FC236}">
                        <a16:creationId xmlns:a16="http://schemas.microsoft.com/office/drawing/2014/main" id="{23AC98AE-977F-4F52-9DE7-8E714EC14F5D}"/>
                      </a:ext>
                    </a:extLst>
                  </p:cNvPr>
                  <p:cNvSpPr/>
                  <p:nvPr/>
                </p:nvSpPr>
                <p:spPr>
                  <a:xfrm>
                    <a:off x="6984514" y="2448953"/>
                    <a:ext cx="101008" cy="164409"/>
                  </a:xfrm>
                  <a:custGeom>
                    <a:avLst/>
                    <a:gdLst/>
                    <a:ahLst/>
                    <a:cxnLst/>
                    <a:rect l="l" t="t" r="r" b="b"/>
                    <a:pathLst>
                      <a:path w="17120" h="27866" extrusionOk="0">
                        <a:moveTo>
                          <a:pt x="1" y="0"/>
                        </a:moveTo>
                        <a:lnTo>
                          <a:pt x="4920" y="27866"/>
                        </a:lnTo>
                        <a:lnTo>
                          <a:pt x="12200" y="27866"/>
                        </a:lnTo>
                        <a:lnTo>
                          <a:pt x="17120" y="0"/>
                        </a:lnTo>
                        <a:close/>
                      </a:path>
                    </a:pathLst>
                  </a:custGeom>
                  <a:solidFill>
                    <a:srgbClr val="EDF1F3"/>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7" name="Google Shape;5338;p65">
                    <a:extLst>
                      <a:ext uri="{FF2B5EF4-FFF2-40B4-BE49-F238E27FC236}">
                        <a16:creationId xmlns:a16="http://schemas.microsoft.com/office/drawing/2014/main" id="{D4FE77BD-1A2F-4B9B-BF6C-B130446D7BCF}"/>
                      </a:ext>
                    </a:extLst>
                  </p:cNvPr>
                  <p:cNvSpPr/>
                  <p:nvPr/>
                </p:nvSpPr>
                <p:spPr>
                  <a:xfrm>
                    <a:off x="6984514" y="2448953"/>
                    <a:ext cx="101008" cy="140963"/>
                  </a:xfrm>
                  <a:custGeom>
                    <a:avLst/>
                    <a:gdLst/>
                    <a:ahLst/>
                    <a:cxnLst/>
                    <a:rect l="l" t="t" r="r" b="b"/>
                    <a:pathLst>
                      <a:path w="17120" h="23892" extrusionOk="0">
                        <a:moveTo>
                          <a:pt x="1" y="0"/>
                        </a:moveTo>
                        <a:lnTo>
                          <a:pt x="4218" y="23891"/>
                        </a:lnTo>
                        <a:lnTo>
                          <a:pt x="12902" y="23891"/>
                        </a:lnTo>
                        <a:lnTo>
                          <a:pt x="17120" y="0"/>
                        </a:lnTo>
                        <a:close/>
                      </a:path>
                    </a:pathLst>
                  </a:custGeom>
                  <a:solidFill>
                    <a:srgbClr val="E3E9ED"/>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8" name="Google Shape;5339;p65">
                    <a:extLst>
                      <a:ext uri="{FF2B5EF4-FFF2-40B4-BE49-F238E27FC236}">
                        <a16:creationId xmlns:a16="http://schemas.microsoft.com/office/drawing/2014/main" id="{25DB0604-6244-4B12-BE0E-213BFE6CFC6D}"/>
                      </a:ext>
                    </a:extLst>
                  </p:cNvPr>
                  <p:cNvSpPr/>
                  <p:nvPr/>
                </p:nvSpPr>
                <p:spPr>
                  <a:xfrm>
                    <a:off x="7012451" y="2607162"/>
                    <a:ext cx="45141" cy="6201"/>
                  </a:xfrm>
                  <a:custGeom>
                    <a:avLst/>
                    <a:gdLst/>
                    <a:ahLst/>
                    <a:cxnLst/>
                    <a:rect l="l" t="t" r="r" b="b"/>
                    <a:pathLst>
                      <a:path w="7651" h="1051" extrusionOk="0">
                        <a:moveTo>
                          <a:pt x="0" y="1"/>
                        </a:moveTo>
                        <a:lnTo>
                          <a:pt x="185" y="1051"/>
                        </a:lnTo>
                        <a:lnTo>
                          <a:pt x="7465" y="1051"/>
                        </a:lnTo>
                        <a:lnTo>
                          <a:pt x="7650" y="1"/>
                        </a:lnTo>
                        <a:close/>
                      </a:path>
                    </a:pathLst>
                  </a:custGeom>
                  <a:solidFill>
                    <a:srgbClr val="E3E9ED"/>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9" name="Google Shape;5340;p65">
                    <a:extLst>
                      <a:ext uri="{FF2B5EF4-FFF2-40B4-BE49-F238E27FC236}">
                        <a16:creationId xmlns:a16="http://schemas.microsoft.com/office/drawing/2014/main" id="{39EAA4B5-FB14-4B4C-8EC2-F65339D3DD64}"/>
                      </a:ext>
                    </a:extLst>
                  </p:cNvPr>
                  <p:cNvSpPr/>
                  <p:nvPr/>
                </p:nvSpPr>
                <p:spPr>
                  <a:xfrm>
                    <a:off x="6968649" y="2664244"/>
                    <a:ext cx="132738" cy="25199"/>
                  </a:xfrm>
                  <a:custGeom>
                    <a:avLst/>
                    <a:gdLst/>
                    <a:ahLst/>
                    <a:cxnLst/>
                    <a:rect l="l" t="t" r="r" b="b"/>
                    <a:pathLst>
                      <a:path w="22498" h="4271" extrusionOk="0">
                        <a:moveTo>
                          <a:pt x="93" y="1"/>
                        </a:moveTo>
                        <a:cubicBezTo>
                          <a:pt x="43" y="1"/>
                          <a:pt x="1" y="43"/>
                          <a:pt x="1" y="95"/>
                        </a:cubicBezTo>
                        <a:lnTo>
                          <a:pt x="1" y="4176"/>
                        </a:lnTo>
                        <a:cubicBezTo>
                          <a:pt x="1" y="4229"/>
                          <a:pt x="43" y="4270"/>
                          <a:pt x="93" y="4270"/>
                        </a:cubicBezTo>
                        <a:lnTo>
                          <a:pt x="22405" y="4270"/>
                        </a:lnTo>
                        <a:cubicBezTo>
                          <a:pt x="22456" y="4270"/>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0" name="Google Shape;5341;p65">
                    <a:extLst>
                      <a:ext uri="{FF2B5EF4-FFF2-40B4-BE49-F238E27FC236}">
                        <a16:creationId xmlns:a16="http://schemas.microsoft.com/office/drawing/2014/main" id="{B2C9ED6F-DD16-4153-A3AF-01E6C9BB64CE}"/>
                      </a:ext>
                    </a:extLst>
                  </p:cNvPr>
                  <p:cNvSpPr/>
                  <p:nvPr/>
                </p:nvSpPr>
                <p:spPr>
                  <a:xfrm>
                    <a:off x="6968649" y="2667389"/>
                    <a:ext cx="132738" cy="11776"/>
                  </a:xfrm>
                  <a:custGeom>
                    <a:avLst/>
                    <a:gdLst/>
                    <a:ahLst/>
                    <a:cxnLst/>
                    <a:rect l="l" t="t" r="r" b="b"/>
                    <a:pathLst>
                      <a:path w="22498" h="1996" extrusionOk="0">
                        <a:moveTo>
                          <a:pt x="22185" y="1"/>
                        </a:moveTo>
                        <a:lnTo>
                          <a:pt x="314" y="2"/>
                        </a:lnTo>
                        <a:cubicBezTo>
                          <a:pt x="113" y="247"/>
                          <a:pt x="3" y="556"/>
                          <a:pt x="1" y="874"/>
                        </a:cubicBezTo>
                        <a:lnTo>
                          <a:pt x="1" y="1880"/>
                        </a:lnTo>
                        <a:cubicBezTo>
                          <a:pt x="1" y="1915"/>
                          <a:pt x="8" y="1948"/>
                          <a:pt x="11" y="1983"/>
                        </a:cubicBezTo>
                        <a:cubicBezTo>
                          <a:pt x="48" y="1990"/>
                          <a:pt x="88" y="1994"/>
                          <a:pt x="127" y="1996"/>
                        </a:cubicBezTo>
                        <a:lnTo>
                          <a:pt x="22372" y="1996"/>
                        </a:lnTo>
                        <a:cubicBezTo>
                          <a:pt x="22410" y="1994"/>
                          <a:pt x="22449" y="1990"/>
                          <a:pt x="22487" y="1983"/>
                        </a:cubicBezTo>
                        <a:cubicBezTo>
                          <a:pt x="22491" y="1948"/>
                          <a:pt x="22498" y="1915"/>
                          <a:pt x="22498" y="1880"/>
                        </a:cubicBezTo>
                        <a:lnTo>
                          <a:pt x="22498" y="872"/>
                        </a:lnTo>
                        <a:cubicBezTo>
                          <a:pt x="22496" y="554"/>
                          <a:pt x="22386" y="247"/>
                          <a:pt x="22185" y="1"/>
                        </a:cubicBezTo>
                        <a:close/>
                      </a:path>
                    </a:pathLst>
                  </a:custGeom>
                  <a:solidFill>
                    <a:srgbClr val="D6DB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1" name="Google Shape;5342;p65">
                    <a:extLst>
                      <a:ext uri="{FF2B5EF4-FFF2-40B4-BE49-F238E27FC236}">
                        <a16:creationId xmlns:a16="http://schemas.microsoft.com/office/drawing/2014/main" id="{9F30BBE4-F12E-45DB-A267-EB6EFA7170BE}"/>
                      </a:ext>
                    </a:extLst>
                  </p:cNvPr>
                  <p:cNvSpPr/>
                  <p:nvPr/>
                </p:nvSpPr>
                <p:spPr>
                  <a:xfrm>
                    <a:off x="6963510" y="2683549"/>
                    <a:ext cx="143022" cy="11776"/>
                  </a:xfrm>
                  <a:custGeom>
                    <a:avLst/>
                    <a:gdLst/>
                    <a:ahLst/>
                    <a:cxnLst/>
                    <a:rect l="l" t="t" r="r" b="b"/>
                    <a:pathLst>
                      <a:path w="24241" h="1996" extrusionOk="0">
                        <a:moveTo>
                          <a:pt x="46" y="1"/>
                        </a:moveTo>
                        <a:cubicBezTo>
                          <a:pt x="19" y="1"/>
                          <a:pt x="0" y="22"/>
                          <a:pt x="0" y="46"/>
                        </a:cubicBezTo>
                        <a:lnTo>
                          <a:pt x="0" y="1951"/>
                        </a:lnTo>
                        <a:cubicBezTo>
                          <a:pt x="0" y="1975"/>
                          <a:pt x="19" y="1996"/>
                          <a:pt x="46" y="1996"/>
                        </a:cubicBezTo>
                        <a:lnTo>
                          <a:pt x="24195" y="1996"/>
                        </a:lnTo>
                        <a:cubicBezTo>
                          <a:pt x="24219" y="1996"/>
                          <a:pt x="24240" y="1975"/>
                          <a:pt x="24240" y="1951"/>
                        </a:cubicBezTo>
                        <a:lnTo>
                          <a:pt x="24240" y="46"/>
                        </a:lnTo>
                        <a:cubicBezTo>
                          <a:pt x="24240" y="22"/>
                          <a:pt x="24219" y="1"/>
                          <a:pt x="24195" y="1"/>
                        </a:cubicBezTo>
                        <a:close/>
                      </a:path>
                    </a:pathLst>
                  </a:custGeom>
                  <a:solidFill>
                    <a:srgbClr val="EEF0F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2" name="Google Shape;5343;p65">
                    <a:extLst>
                      <a:ext uri="{FF2B5EF4-FFF2-40B4-BE49-F238E27FC236}">
                        <a16:creationId xmlns:a16="http://schemas.microsoft.com/office/drawing/2014/main" id="{C6B1E0FB-538D-4E67-B77A-E8D1BE07B692}"/>
                      </a:ext>
                    </a:extLst>
                  </p:cNvPr>
                  <p:cNvSpPr/>
                  <p:nvPr/>
                </p:nvSpPr>
                <p:spPr>
                  <a:xfrm>
                    <a:off x="6968649" y="2642639"/>
                    <a:ext cx="132738" cy="25199"/>
                  </a:xfrm>
                  <a:custGeom>
                    <a:avLst/>
                    <a:gdLst/>
                    <a:ahLst/>
                    <a:cxnLst/>
                    <a:rect l="l" t="t" r="r" b="b"/>
                    <a:pathLst>
                      <a:path w="22498" h="4271" extrusionOk="0">
                        <a:moveTo>
                          <a:pt x="93" y="1"/>
                        </a:moveTo>
                        <a:cubicBezTo>
                          <a:pt x="43" y="1"/>
                          <a:pt x="1" y="43"/>
                          <a:pt x="1" y="95"/>
                        </a:cubicBezTo>
                        <a:lnTo>
                          <a:pt x="1" y="4176"/>
                        </a:lnTo>
                        <a:cubicBezTo>
                          <a:pt x="1" y="4229"/>
                          <a:pt x="43" y="4271"/>
                          <a:pt x="93" y="4271"/>
                        </a:cubicBezTo>
                        <a:lnTo>
                          <a:pt x="22405" y="4271"/>
                        </a:lnTo>
                        <a:cubicBezTo>
                          <a:pt x="22456" y="4271"/>
                          <a:pt x="22498" y="4229"/>
                          <a:pt x="22498" y="4176"/>
                        </a:cubicBezTo>
                        <a:lnTo>
                          <a:pt x="22498" y="95"/>
                        </a:lnTo>
                        <a:cubicBezTo>
                          <a:pt x="22498" y="43"/>
                          <a:pt x="22456" y="1"/>
                          <a:pt x="22405" y="1"/>
                        </a:cubicBezTo>
                        <a:close/>
                      </a:path>
                    </a:pathLst>
                  </a:custGeom>
                  <a:solidFill>
                    <a:srgbClr val="E3E7EA"/>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3" name="Google Shape;5344;p65">
                    <a:extLst>
                      <a:ext uri="{FF2B5EF4-FFF2-40B4-BE49-F238E27FC236}">
                        <a16:creationId xmlns:a16="http://schemas.microsoft.com/office/drawing/2014/main" id="{C8F2594C-BF0F-478E-8095-44BFFEAA2BA2}"/>
                      </a:ext>
                    </a:extLst>
                  </p:cNvPr>
                  <p:cNvSpPr/>
                  <p:nvPr/>
                </p:nvSpPr>
                <p:spPr>
                  <a:xfrm>
                    <a:off x="6968649" y="2643990"/>
                    <a:ext cx="132738" cy="11776"/>
                  </a:xfrm>
                  <a:custGeom>
                    <a:avLst/>
                    <a:gdLst/>
                    <a:ahLst/>
                    <a:cxnLst/>
                    <a:rect l="l" t="t" r="r" b="b"/>
                    <a:pathLst>
                      <a:path w="22498" h="1996" extrusionOk="0">
                        <a:moveTo>
                          <a:pt x="642" y="1"/>
                        </a:moveTo>
                        <a:cubicBezTo>
                          <a:pt x="242" y="259"/>
                          <a:pt x="1" y="701"/>
                          <a:pt x="1" y="1177"/>
                        </a:cubicBezTo>
                        <a:lnTo>
                          <a:pt x="1" y="1984"/>
                        </a:lnTo>
                        <a:cubicBezTo>
                          <a:pt x="41" y="1991"/>
                          <a:pt x="83" y="1994"/>
                          <a:pt x="127" y="1996"/>
                        </a:cubicBezTo>
                        <a:lnTo>
                          <a:pt x="22372" y="1996"/>
                        </a:lnTo>
                        <a:cubicBezTo>
                          <a:pt x="22414" y="1994"/>
                          <a:pt x="22456" y="1991"/>
                          <a:pt x="22498" y="1984"/>
                        </a:cubicBezTo>
                        <a:lnTo>
                          <a:pt x="22498" y="1177"/>
                        </a:lnTo>
                        <a:cubicBezTo>
                          <a:pt x="22496" y="701"/>
                          <a:pt x="22255" y="259"/>
                          <a:pt x="21856" y="1"/>
                        </a:cubicBezTo>
                        <a:close/>
                      </a:path>
                    </a:pathLst>
                  </a:custGeom>
                  <a:solidFill>
                    <a:srgbClr val="D6DB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4" name="Google Shape;5345;p65">
                    <a:extLst>
                      <a:ext uri="{FF2B5EF4-FFF2-40B4-BE49-F238E27FC236}">
                        <a16:creationId xmlns:a16="http://schemas.microsoft.com/office/drawing/2014/main" id="{1B12314F-10B6-47E6-A822-15B7DC3EFD74}"/>
                      </a:ext>
                    </a:extLst>
                  </p:cNvPr>
                  <p:cNvSpPr/>
                  <p:nvPr/>
                </p:nvSpPr>
                <p:spPr>
                  <a:xfrm>
                    <a:off x="6963510" y="2660156"/>
                    <a:ext cx="143022" cy="11776"/>
                  </a:xfrm>
                  <a:custGeom>
                    <a:avLst/>
                    <a:gdLst/>
                    <a:ahLst/>
                    <a:cxnLst/>
                    <a:rect l="l" t="t" r="r" b="b"/>
                    <a:pathLst>
                      <a:path w="24241" h="1996" extrusionOk="0">
                        <a:moveTo>
                          <a:pt x="998" y="0"/>
                        </a:moveTo>
                        <a:cubicBezTo>
                          <a:pt x="447" y="2"/>
                          <a:pt x="2" y="447"/>
                          <a:pt x="0" y="998"/>
                        </a:cubicBezTo>
                        <a:cubicBezTo>
                          <a:pt x="2" y="1548"/>
                          <a:pt x="447" y="1993"/>
                          <a:pt x="998" y="1995"/>
                        </a:cubicBezTo>
                        <a:lnTo>
                          <a:pt x="23243" y="1995"/>
                        </a:lnTo>
                        <a:cubicBezTo>
                          <a:pt x="23793" y="1993"/>
                          <a:pt x="24239" y="1548"/>
                          <a:pt x="24240" y="998"/>
                        </a:cubicBezTo>
                        <a:cubicBezTo>
                          <a:pt x="24239" y="447"/>
                          <a:pt x="23793" y="2"/>
                          <a:pt x="23243" y="0"/>
                        </a:cubicBezTo>
                        <a:close/>
                      </a:path>
                    </a:pathLst>
                  </a:custGeom>
                  <a:solidFill>
                    <a:srgbClr val="EEF0F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5" name="Google Shape;5346;p65">
                    <a:extLst>
                      <a:ext uri="{FF2B5EF4-FFF2-40B4-BE49-F238E27FC236}">
                        <a16:creationId xmlns:a16="http://schemas.microsoft.com/office/drawing/2014/main" id="{EC9D98D3-7FFA-4261-9C4A-6A466161536B}"/>
                      </a:ext>
                    </a:extLst>
                  </p:cNvPr>
                  <p:cNvSpPr/>
                  <p:nvPr/>
                </p:nvSpPr>
                <p:spPr>
                  <a:xfrm>
                    <a:off x="6968649" y="2617451"/>
                    <a:ext cx="132738" cy="25193"/>
                  </a:xfrm>
                  <a:custGeom>
                    <a:avLst/>
                    <a:gdLst/>
                    <a:ahLst/>
                    <a:cxnLst/>
                    <a:rect l="l" t="t" r="r" b="b"/>
                    <a:pathLst>
                      <a:path w="22498" h="4270" extrusionOk="0">
                        <a:moveTo>
                          <a:pt x="93" y="0"/>
                        </a:moveTo>
                        <a:cubicBezTo>
                          <a:pt x="43" y="0"/>
                          <a:pt x="1" y="42"/>
                          <a:pt x="1" y="94"/>
                        </a:cubicBezTo>
                        <a:lnTo>
                          <a:pt x="1" y="4176"/>
                        </a:lnTo>
                        <a:cubicBezTo>
                          <a:pt x="1" y="4228"/>
                          <a:pt x="43" y="4270"/>
                          <a:pt x="93" y="4270"/>
                        </a:cubicBezTo>
                        <a:lnTo>
                          <a:pt x="22405" y="4270"/>
                        </a:lnTo>
                        <a:cubicBezTo>
                          <a:pt x="22456" y="4270"/>
                          <a:pt x="22498" y="4228"/>
                          <a:pt x="22498" y="4176"/>
                        </a:cubicBezTo>
                        <a:lnTo>
                          <a:pt x="22498" y="94"/>
                        </a:lnTo>
                        <a:cubicBezTo>
                          <a:pt x="22498" y="42"/>
                          <a:pt x="22456" y="0"/>
                          <a:pt x="22405" y="0"/>
                        </a:cubicBezTo>
                        <a:close/>
                      </a:path>
                    </a:pathLst>
                  </a:custGeom>
                  <a:solidFill>
                    <a:srgbClr val="E3E7EA"/>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6" name="Google Shape;5347;p65">
                    <a:extLst>
                      <a:ext uri="{FF2B5EF4-FFF2-40B4-BE49-F238E27FC236}">
                        <a16:creationId xmlns:a16="http://schemas.microsoft.com/office/drawing/2014/main" id="{19EED3DA-016F-4C16-8085-00196B2911A3}"/>
                      </a:ext>
                    </a:extLst>
                  </p:cNvPr>
                  <p:cNvSpPr/>
                  <p:nvPr/>
                </p:nvSpPr>
                <p:spPr>
                  <a:xfrm>
                    <a:off x="6968649" y="2620590"/>
                    <a:ext cx="132738" cy="11782"/>
                  </a:xfrm>
                  <a:custGeom>
                    <a:avLst/>
                    <a:gdLst/>
                    <a:ahLst/>
                    <a:cxnLst/>
                    <a:rect l="l" t="t" r="r" b="b"/>
                    <a:pathLst>
                      <a:path w="22498" h="1997" extrusionOk="0">
                        <a:moveTo>
                          <a:pt x="314" y="1"/>
                        </a:moveTo>
                        <a:cubicBezTo>
                          <a:pt x="113" y="247"/>
                          <a:pt x="3" y="555"/>
                          <a:pt x="1" y="873"/>
                        </a:cubicBezTo>
                        <a:lnTo>
                          <a:pt x="1" y="1982"/>
                        </a:lnTo>
                        <a:cubicBezTo>
                          <a:pt x="41" y="1989"/>
                          <a:pt x="83" y="1994"/>
                          <a:pt x="127" y="1996"/>
                        </a:cubicBezTo>
                        <a:lnTo>
                          <a:pt x="22372" y="1996"/>
                        </a:lnTo>
                        <a:cubicBezTo>
                          <a:pt x="22414" y="1994"/>
                          <a:pt x="22456" y="1989"/>
                          <a:pt x="22498" y="1982"/>
                        </a:cubicBezTo>
                        <a:lnTo>
                          <a:pt x="22498" y="873"/>
                        </a:lnTo>
                        <a:cubicBezTo>
                          <a:pt x="22496" y="555"/>
                          <a:pt x="22386" y="247"/>
                          <a:pt x="22185" y="1"/>
                        </a:cubicBezTo>
                        <a:close/>
                      </a:path>
                    </a:pathLst>
                  </a:custGeom>
                  <a:solidFill>
                    <a:srgbClr val="D6DBE0"/>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7" name="Google Shape;5348;p65">
                    <a:extLst>
                      <a:ext uri="{FF2B5EF4-FFF2-40B4-BE49-F238E27FC236}">
                        <a16:creationId xmlns:a16="http://schemas.microsoft.com/office/drawing/2014/main" id="{3E6BCD38-5274-40F3-8D1A-20CAEDE99281}"/>
                      </a:ext>
                    </a:extLst>
                  </p:cNvPr>
                  <p:cNvSpPr/>
                  <p:nvPr/>
                </p:nvSpPr>
                <p:spPr>
                  <a:xfrm>
                    <a:off x="6963510" y="2613357"/>
                    <a:ext cx="143022" cy="11765"/>
                  </a:xfrm>
                  <a:custGeom>
                    <a:avLst/>
                    <a:gdLst/>
                    <a:ahLst/>
                    <a:cxnLst/>
                    <a:rect l="l" t="t" r="r" b="b"/>
                    <a:pathLst>
                      <a:path w="24241" h="1994" extrusionOk="0">
                        <a:moveTo>
                          <a:pt x="998" y="1"/>
                        </a:moveTo>
                        <a:cubicBezTo>
                          <a:pt x="447" y="2"/>
                          <a:pt x="2" y="448"/>
                          <a:pt x="0" y="996"/>
                        </a:cubicBezTo>
                        <a:cubicBezTo>
                          <a:pt x="2" y="1547"/>
                          <a:pt x="447" y="1992"/>
                          <a:pt x="998" y="1994"/>
                        </a:cubicBezTo>
                        <a:lnTo>
                          <a:pt x="23243" y="1994"/>
                        </a:lnTo>
                        <a:cubicBezTo>
                          <a:pt x="23793" y="1992"/>
                          <a:pt x="24239" y="1547"/>
                          <a:pt x="24240" y="996"/>
                        </a:cubicBezTo>
                        <a:cubicBezTo>
                          <a:pt x="24239" y="448"/>
                          <a:pt x="23793" y="2"/>
                          <a:pt x="23243" y="1"/>
                        </a:cubicBezTo>
                        <a:close/>
                      </a:path>
                    </a:pathLst>
                  </a:custGeom>
                  <a:solidFill>
                    <a:srgbClr val="EEF0F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8" name="Google Shape;5349;p65">
                    <a:extLst>
                      <a:ext uri="{FF2B5EF4-FFF2-40B4-BE49-F238E27FC236}">
                        <a16:creationId xmlns:a16="http://schemas.microsoft.com/office/drawing/2014/main" id="{07911C2F-404E-46B6-AAF6-3A39DC244D90}"/>
                      </a:ext>
                    </a:extLst>
                  </p:cNvPr>
                  <p:cNvSpPr/>
                  <p:nvPr/>
                </p:nvSpPr>
                <p:spPr>
                  <a:xfrm>
                    <a:off x="6850372" y="2107302"/>
                    <a:ext cx="369293" cy="477399"/>
                  </a:xfrm>
                  <a:custGeom>
                    <a:avLst/>
                    <a:gdLst/>
                    <a:ahLst/>
                    <a:cxnLst/>
                    <a:rect l="l" t="t" r="r" b="b"/>
                    <a:pathLst>
                      <a:path w="62592" h="80915" extrusionOk="0">
                        <a:moveTo>
                          <a:pt x="31297" y="0"/>
                        </a:moveTo>
                        <a:cubicBezTo>
                          <a:pt x="14049" y="0"/>
                          <a:pt x="16" y="14032"/>
                          <a:pt x="16" y="31281"/>
                        </a:cubicBezTo>
                        <a:lnTo>
                          <a:pt x="16" y="31387"/>
                        </a:lnTo>
                        <a:lnTo>
                          <a:pt x="13" y="31445"/>
                        </a:lnTo>
                        <a:cubicBezTo>
                          <a:pt x="11" y="31548"/>
                          <a:pt x="1" y="32341"/>
                          <a:pt x="104" y="33646"/>
                        </a:cubicBezTo>
                        <a:lnTo>
                          <a:pt x="104" y="33657"/>
                        </a:lnTo>
                        <a:lnTo>
                          <a:pt x="104" y="33667"/>
                        </a:lnTo>
                        <a:lnTo>
                          <a:pt x="105" y="33683"/>
                        </a:lnTo>
                        <a:lnTo>
                          <a:pt x="111" y="33746"/>
                        </a:lnTo>
                        <a:cubicBezTo>
                          <a:pt x="125" y="33912"/>
                          <a:pt x="139" y="34083"/>
                          <a:pt x="156" y="34265"/>
                        </a:cubicBezTo>
                        <a:cubicBezTo>
                          <a:pt x="175" y="34469"/>
                          <a:pt x="198" y="34667"/>
                          <a:pt x="219" y="34862"/>
                        </a:cubicBezTo>
                        <a:lnTo>
                          <a:pt x="245" y="35093"/>
                        </a:lnTo>
                        <a:lnTo>
                          <a:pt x="257" y="35191"/>
                        </a:lnTo>
                        <a:cubicBezTo>
                          <a:pt x="264" y="35241"/>
                          <a:pt x="270" y="35290"/>
                          <a:pt x="277" y="35341"/>
                        </a:cubicBezTo>
                        <a:lnTo>
                          <a:pt x="278" y="35353"/>
                        </a:lnTo>
                        <a:lnTo>
                          <a:pt x="278" y="35364"/>
                        </a:lnTo>
                        <a:cubicBezTo>
                          <a:pt x="1082" y="41822"/>
                          <a:pt x="4150" y="54364"/>
                          <a:pt x="15656" y="65807"/>
                        </a:cubicBezTo>
                        <a:cubicBezTo>
                          <a:pt x="18711" y="68844"/>
                          <a:pt x="20993" y="72340"/>
                          <a:pt x="22440" y="76197"/>
                        </a:cubicBezTo>
                        <a:cubicBezTo>
                          <a:pt x="22707" y="76910"/>
                          <a:pt x="22927" y="77638"/>
                          <a:pt x="23098" y="78379"/>
                        </a:cubicBezTo>
                        <a:cubicBezTo>
                          <a:pt x="23441" y="79855"/>
                          <a:pt x="24733" y="80914"/>
                          <a:pt x="26250" y="80914"/>
                        </a:cubicBezTo>
                        <a:lnTo>
                          <a:pt x="36339" y="80914"/>
                        </a:lnTo>
                        <a:cubicBezTo>
                          <a:pt x="37855" y="80914"/>
                          <a:pt x="39148" y="79855"/>
                          <a:pt x="39491" y="78379"/>
                        </a:cubicBezTo>
                        <a:cubicBezTo>
                          <a:pt x="39662" y="77638"/>
                          <a:pt x="39882" y="76910"/>
                          <a:pt x="40149" y="76197"/>
                        </a:cubicBezTo>
                        <a:cubicBezTo>
                          <a:pt x="41596" y="72340"/>
                          <a:pt x="43879" y="68844"/>
                          <a:pt x="46933" y="65807"/>
                        </a:cubicBezTo>
                        <a:cubicBezTo>
                          <a:pt x="58441" y="54364"/>
                          <a:pt x="61509" y="41822"/>
                          <a:pt x="62312" y="35364"/>
                        </a:cubicBezTo>
                        <a:lnTo>
                          <a:pt x="62314" y="35351"/>
                        </a:lnTo>
                        <a:lnTo>
                          <a:pt x="62314" y="35341"/>
                        </a:lnTo>
                        <a:cubicBezTo>
                          <a:pt x="62321" y="35290"/>
                          <a:pt x="62326" y="35240"/>
                          <a:pt x="62333" y="35191"/>
                        </a:cubicBezTo>
                        <a:lnTo>
                          <a:pt x="62346" y="35091"/>
                        </a:lnTo>
                        <a:lnTo>
                          <a:pt x="62370" y="34871"/>
                        </a:lnTo>
                        <a:cubicBezTo>
                          <a:pt x="62393" y="34667"/>
                          <a:pt x="62414" y="34469"/>
                          <a:pt x="62433" y="34272"/>
                        </a:cubicBezTo>
                        <a:cubicBezTo>
                          <a:pt x="62452" y="34083"/>
                          <a:pt x="62466" y="33912"/>
                          <a:pt x="62480" y="33746"/>
                        </a:cubicBezTo>
                        <a:lnTo>
                          <a:pt x="62485" y="33681"/>
                        </a:lnTo>
                        <a:lnTo>
                          <a:pt x="62487" y="33662"/>
                        </a:lnTo>
                        <a:cubicBezTo>
                          <a:pt x="62592" y="32338"/>
                          <a:pt x="62581" y="31543"/>
                          <a:pt x="62580" y="31443"/>
                        </a:cubicBezTo>
                        <a:lnTo>
                          <a:pt x="62574" y="31345"/>
                        </a:lnTo>
                        <a:lnTo>
                          <a:pt x="62576" y="31281"/>
                        </a:lnTo>
                        <a:cubicBezTo>
                          <a:pt x="62576" y="14032"/>
                          <a:pt x="48544" y="0"/>
                          <a:pt x="31297" y="0"/>
                        </a:cubicBezTo>
                        <a:close/>
                      </a:path>
                    </a:pathLst>
                  </a:custGeom>
                  <a:solidFill>
                    <a:srgbClr val="F3F5F7"/>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49" name="Google Shape;5350;p65">
                    <a:extLst>
                      <a:ext uri="{FF2B5EF4-FFF2-40B4-BE49-F238E27FC236}">
                        <a16:creationId xmlns:a16="http://schemas.microsoft.com/office/drawing/2014/main" id="{5F98BB35-265F-4944-B722-29BAF9DAE16C}"/>
                      </a:ext>
                    </a:extLst>
                  </p:cNvPr>
                  <p:cNvSpPr/>
                  <p:nvPr/>
                </p:nvSpPr>
                <p:spPr>
                  <a:xfrm>
                    <a:off x="6963510" y="2636756"/>
                    <a:ext cx="143022" cy="11776"/>
                  </a:xfrm>
                  <a:custGeom>
                    <a:avLst/>
                    <a:gdLst/>
                    <a:ahLst/>
                    <a:cxnLst/>
                    <a:rect l="l" t="t" r="r" b="b"/>
                    <a:pathLst>
                      <a:path w="24241" h="1996" extrusionOk="0">
                        <a:moveTo>
                          <a:pt x="998" y="0"/>
                        </a:moveTo>
                        <a:cubicBezTo>
                          <a:pt x="447" y="2"/>
                          <a:pt x="2" y="448"/>
                          <a:pt x="0" y="998"/>
                        </a:cubicBezTo>
                        <a:cubicBezTo>
                          <a:pt x="2" y="1548"/>
                          <a:pt x="447" y="1994"/>
                          <a:pt x="998" y="1995"/>
                        </a:cubicBezTo>
                        <a:lnTo>
                          <a:pt x="23243" y="1995"/>
                        </a:lnTo>
                        <a:cubicBezTo>
                          <a:pt x="23793" y="1994"/>
                          <a:pt x="24239" y="1548"/>
                          <a:pt x="24240" y="998"/>
                        </a:cubicBezTo>
                        <a:cubicBezTo>
                          <a:pt x="24239" y="448"/>
                          <a:pt x="23793" y="2"/>
                          <a:pt x="23243" y="0"/>
                        </a:cubicBezTo>
                        <a:close/>
                      </a:path>
                    </a:pathLst>
                  </a:custGeom>
                  <a:solidFill>
                    <a:srgbClr val="EEF0F2"/>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grpSp>
            <p:sp>
              <p:nvSpPr>
                <p:cNvPr id="25" name="Google Shape;5351;p65">
                  <a:extLst>
                    <a:ext uri="{FF2B5EF4-FFF2-40B4-BE49-F238E27FC236}">
                      <a16:creationId xmlns:a16="http://schemas.microsoft.com/office/drawing/2014/main" id="{71DE9C40-C328-42FA-8BCA-5E80FA5B3AE6}"/>
                    </a:ext>
                  </a:extLst>
                </p:cNvPr>
                <p:cNvSpPr/>
                <p:nvPr/>
              </p:nvSpPr>
              <p:spPr>
                <a:xfrm>
                  <a:off x="7046588" y="2275942"/>
                  <a:ext cx="173076" cy="113894"/>
                </a:xfrm>
                <a:custGeom>
                  <a:avLst/>
                  <a:gdLst/>
                  <a:ahLst/>
                  <a:cxnLst/>
                  <a:rect l="l" t="t" r="r" b="b"/>
                  <a:pathLst>
                    <a:path w="29335" h="19304" extrusionOk="0">
                      <a:moveTo>
                        <a:pt x="0" y="0"/>
                      </a:moveTo>
                      <a:lnTo>
                        <a:pt x="0" y="19303"/>
                      </a:lnTo>
                      <a:lnTo>
                        <a:pt x="25725" y="19303"/>
                      </a:lnTo>
                      <a:cubicBezTo>
                        <a:pt x="27782" y="14272"/>
                        <a:pt x="28673" y="9841"/>
                        <a:pt x="29054" y="6781"/>
                      </a:cubicBezTo>
                      <a:lnTo>
                        <a:pt x="29055" y="6770"/>
                      </a:lnTo>
                      <a:lnTo>
                        <a:pt x="29057" y="6758"/>
                      </a:lnTo>
                      <a:cubicBezTo>
                        <a:pt x="29064" y="6707"/>
                        <a:pt x="29069" y="6657"/>
                        <a:pt x="29075" y="6608"/>
                      </a:cubicBezTo>
                      <a:lnTo>
                        <a:pt x="29087" y="6508"/>
                      </a:lnTo>
                      <a:lnTo>
                        <a:pt x="29113" y="6288"/>
                      </a:lnTo>
                      <a:cubicBezTo>
                        <a:pt x="29136" y="6084"/>
                        <a:pt x="29157" y="5886"/>
                        <a:pt x="29176" y="5689"/>
                      </a:cubicBezTo>
                      <a:cubicBezTo>
                        <a:pt x="29193" y="5500"/>
                        <a:pt x="29209" y="5329"/>
                        <a:pt x="29221" y="5163"/>
                      </a:cubicBezTo>
                      <a:lnTo>
                        <a:pt x="29227" y="5098"/>
                      </a:lnTo>
                      <a:lnTo>
                        <a:pt x="29228" y="5079"/>
                      </a:lnTo>
                      <a:cubicBezTo>
                        <a:pt x="29335" y="3755"/>
                        <a:pt x="29323" y="2960"/>
                        <a:pt x="29321" y="2860"/>
                      </a:cubicBezTo>
                      <a:lnTo>
                        <a:pt x="29316" y="2762"/>
                      </a:lnTo>
                      <a:lnTo>
                        <a:pt x="29317" y="2698"/>
                      </a:lnTo>
                      <a:cubicBezTo>
                        <a:pt x="29317" y="1789"/>
                        <a:pt x="29277" y="890"/>
                        <a:pt x="29200" y="0"/>
                      </a:cubicBezTo>
                      <a:close/>
                    </a:path>
                  </a:pathLst>
                </a:custGeom>
                <a:solidFill>
                  <a:schemeClr val="accent5">
                    <a:lumMod val="60000"/>
                    <a:lumOff val="40000"/>
                  </a:schemeClr>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6" name="Google Shape;5352;p65">
                  <a:extLst>
                    <a:ext uri="{FF2B5EF4-FFF2-40B4-BE49-F238E27FC236}">
                      <a16:creationId xmlns:a16="http://schemas.microsoft.com/office/drawing/2014/main" id="{A19A367F-F518-4DE7-B740-E1DF2B42B1CF}"/>
                    </a:ext>
                  </a:extLst>
                </p:cNvPr>
                <p:cNvSpPr/>
                <p:nvPr/>
              </p:nvSpPr>
              <p:spPr>
                <a:xfrm>
                  <a:off x="7046588" y="2107680"/>
                  <a:ext cx="168811" cy="145128"/>
                </a:xfrm>
                <a:custGeom>
                  <a:avLst/>
                  <a:gdLst/>
                  <a:ahLst/>
                  <a:cxnLst/>
                  <a:rect l="l" t="t" r="r" b="b"/>
                  <a:pathLst>
                    <a:path w="28612" h="24598" extrusionOk="0">
                      <a:moveTo>
                        <a:pt x="0" y="1"/>
                      </a:moveTo>
                      <a:lnTo>
                        <a:pt x="0" y="24597"/>
                      </a:lnTo>
                      <a:lnTo>
                        <a:pt x="28612" y="24597"/>
                      </a:lnTo>
                      <a:cubicBezTo>
                        <a:pt x="25701" y="11138"/>
                        <a:pt x="14102" y="876"/>
                        <a:pt x="0" y="1"/>
                      </a:cubicBezTo>
                      <a:close/>
                    </a:path>
                  </a:pathLst>
                </a:custGeom>
                <a:solidFill>
                  <a:schemeClr val="accent5">
                    <a:lumMod val="20000"/>
                    <a:lumOff val="80000"/>
                  </a:schemeClr>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7" name="Google Shape;5353;p65">
                  <a:extLst>
                    <a:ext uri="{FF2B5EF4-FFF2-40B4-BE49-F238E27FC236}">
                      <a16:creationId xmlns:a16="http://schemas.microsoft.com/office/drawing/2014/main" id="{04E9BFEE-EC21-4D4C-A060-0AFF225CDBDB}"/>
                    </a:ext>
                  </a:extLst>
                </p:cNvPr>
                <p:cNvSpPr/>
                <p:nvPr/>
              </p:nvSpPr>
              <p:spPr>
                <a:xfrm>
                  <a:off x="6850372" y="2275942"/>
                  <a:ext cx="173082" cy="113894"/>
                </a:xfrm>
                <a:custGeom>
                  <a:avLst/>
                  <a:gdLst/>
                  <a:ahLst/>
                  <a:cxnLst/>
                  <a:rect l="l" t="t" r="r" b="b"/>
                  <a:pathLst>
                    <a:path w="29336" h="19304" extrusionOk="0">
                      <a:moveTo>
                        <a:pt x="133" y="0"/>
                      </a:moveTo>
                      <a:cubicBezTo>
                        <a:pt x="58" y="890"/>
                        <a:pt x="16" y="1789"/>
                        <a:pt x="16" y="2698"/>
                      </a:cubicBezTo>
                      <a:lnTo>
                        <a:pt x="16" y="2804"/>
                      </a:lnTo>
                      <a:lnTo>
                        <a:pt x="13" y="2862"/>
                      </a:lnTo>
                      <a:cubicBezTo>
                        <a:pt x="11" y="2965"/>
                        <a:pt x="1" y="3758"/>
                        <a:pt x="104" y="5065"/>
                      </a:cubicBezTo>
                      <a:lnTo>
                        <a:pt x="104" y="5075"/>
                      </a:lnTo>
                      <a:lnTo>
                        <a:pt x="104" y="5086"/>
                      </a:lnTo>
                      <a:lnTo>
                        <a:pt x="105" y="5100"/>
                      </a:lnTo>
                      <a:lnTo>
                        <a:pt x="111" y="5163"/>
                      </a:lnTo>
                      <a:cubicBezTo>
                        <a:pt x="125" y="5329"/>
                        <a:pt x="139" y="5500"/>
                        <a:pt x="156" y="5682"/>
                      </a:cubicBezTo>
                      <a:cubicBezTo>
                        <a:pt x="175" y="5886"/>
                        <a:pt x="198" y="6084"/>
                        <a:pt x="219" y="6279"/>
                      </a:cubicBezTo>
                      <a:lnTo>
                        <a:pt x="245" y="6510"/>
                      </a:lnTo>
                      <a:lnTo>
                        <a:pt x="257" y="6608"/>
                      </a:lnTo>
                      <a:cubicBezTo>
                        <a:pt x="264" y="6658"/>
                        <a:pt x="270" y="6709"/>
                        <a:pt x="277" y="6758"/>
                      </a:cubicBezTo>
                      <a:lnTo>
                        <a:pt x="278" y="6770"/>
                      </a:lnTo>
                      <a:lnTo>
                        <a:pt x="278" y="6781"/>
                      </a:lnTo>
                      <a:cubicBezTo>
                        <a:pt x="661" y="9843"/>
                        <a:pt x="1552" y="14272"/>
                        <a:pt x="3608" y="19303"/>
                      </a:cubicBezTo>
                      <a:lnTo>
                        <a:pt x="29333" y="19303"/>
                      </a:lnTo>
                      <a:lnTo>
                        <a:pt x="29335" y="0"/>
                      </a:lnTo>
                      <a:close/>
                    </a:path>
                  </a:pathLst>
                </a:custGeom>
                <a:solidFill>
                  <a:schemeClr val="accent1">
                    <a:lumMod val="60000"/>
                    <a:lumOff val="40000"/>
                  </a:schemeClr>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8" name="Google Shape;5354;p65">
                  <a:extLst>
                    <a:ext uri="{FF2B5EF4-FFF2-40B4-BE49-F238E27FC236}">
                      <a16:creationId xmlns:a16="http://schemas.microsoft.com/office/drawing/2014/main" id="{EDAA8727-07D5-4B56-9CB7-38FEB521DA5C}"/>
                    </a:ext>
                  </a:extLst>
                </p:cNvPr>
                <p:cNvSpPr/>
                <p:nvPr/>
              </p:nvSpPr>
              <p:spPr>
                <a:xfrm>
                  <a:off x="6882243" y="2412957"/>
                  <a:ext cx="141211" cy="171743"/>
                </a:xfrm>
                <a:custGeom>
                  <a:avLst/>
                  <a:gdLst/>
                  <a:ahLst/>
                  <a:cxnLst/>
                  <a:rect l="l" t="t" r="r" b="b"/>
                  <a:pathLst>
                    <a:path w="23934" h="29109" extrusionOk="0">
                      <a:moveTo>
                        <a:pt x="0" y="1"/>
                      </a:moveTo>
                      <a:cubicBezTo>
                        <a:pt x="2303" y="4529"/>
                        <a:pt x="5584" y="9356"/>
                        <a:pt x="10256" y="14001"/>
                      </a:cubicBezTo>
                      <a:cubicBezTo>
                        <a:pt x="13309" y="17038"/>
                        <a:pt x="15593" y="20534"/>
                        <a:pt x="17039" y="24391"/>
                      </a:cubicBezTo>
                      <a:cubicBezTo>
                        <a:pt x="17307" y="25104"/>
                        <a:pt x="17527" y="25832"/>
                        <a:pt x="17698" y="26573"/>
                      </a:cubicBezTo>
                      <a:cubicBezTo>
                        <a:pt x="18040" y="28049"/>
                        <a:pt x="19333" y="29108"/>
                        <a:pt x="20850" y="29108"/>
                      </a:cubicBezTo>
                      <a:lnTo>
                        <a:pt x="23933" y="29108"/>
                      </a:lnTo>
                      <a:lnTo>
                        <a:pt x="23933" y="1"/>
                      </a:ln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29" name="Google Shape;5355;p65">
                  <a:extLst>
                    <a:ext uri="{FF2B5EF4-FFF2-40B4-BE49-F238E27FC236}">
                      <a16:creationId xmlns:a16="http://schemas.microsoft.com/office/drawing/2014/main" id="{919FF551-F5BD-4D06-86FB-328051741B96}"/>
                    </a:ext>
                  </a:extLst>
                </p:cNvPr>
                <p:cNvSpPr/>
                <p:nvPr/>
              </p:nvSpPr>
              <p:spPr>
                <a:xfrm>
                  <a:off x="6854637" y="2107680"/>
                  <a:ext cx="168817" cy="145128"/>
                </a:xfrm>
                <a:custGeom>
                  <a:avLst/>
                  <a:gdLst/>
                  <a:ahLst/>
                  <a:cxnLst/>
                  <a:rect l="l" t="t" r="r" b="b"/>
                  <a:pathLst>
                    <a:path w="28613" h="24598" extrusionOk="0">
                      <a:moveTo>
                        <a:pt x="28612" y="1"/>
                      </a:moveTo>
                      <a:cubicBezTo>
                        <a:pt x="14512" y="876"/>
                        <a:pt x="2911" y="11138"/>
                        <a:pt x="1" y="24597"/>
                      </a:cubicBezTo>
                      <a:lnTo>
                        <a:pt x="28612" y="24597"/>
                      </a:lnTo>
                      <a:lnTo>
                        <a:pt x="28612" y="1"/>
                      </a:lnTo>
                      <a:close/>
                    </a:path>
                  </a:pathLst>
                </a:custGeom>
                <a:solidFill>
                  <a:schemeClr val="accent1"/>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sp>
              <p:nvSpPr>
                <p:cNvPr id="30" name="Google Shape;5356;p65">
                  <a:extLst>
                    <a:ext uri="{FF2B5EF4-FFF2-40B4-BE49-F238E27FC236}">
                      <a16:creationId xmlns:a16="http://schemas.microsoft.com/office/drawing/2014/main" id="{610E4DCB-0BDB-4C84-B5E1-F0E9DD8416E9}"/>
                    </a:ext>
                  </a:extLst>
                </p:cNvPr>
                <p:cNvSpPr/>
                <p:nvPr/>
              </p:nvSpPr>
              <p:spPr>
                <a:xfrm>
                  <a:off x="7046588" y="2412957"/>
                  <a:ext cx="141205" cy="171743"/>
                </a:xfrm>
                <a:custGeom>
                  <a:avLst/>
                  <a:gdLst/>
                  <a:ahLst/>
                  <a:cxnLst/>
                  <a:rect l="l" t="t" r="r" b="b"/>
                  <a:pathLst>
                    <a:path w="23933" h="29109" extrusionOk="0">
                      <a:moveTo>
                        <a:pt x="0" y="1"/>
                      </a:moveTo>
                      <a:lnTo>
                        <a:pt x="0" y="29108"/>
                      </a:lnTo>
                      <a:lnTo>
                        <a:pt x="3084" y="29108"/>
                      </a:lnTo>
                      <a:cubicBezTo>
                        <a:pt x="4600" y="29108"/>
                        <a:pt x="5893" y="28049"/>
                        <a:pt x="6235" y="26573"/>
                      </a:cubicBezTo>
                      <a:cubicBezTo>
                        <a:pt x="6407" y="25832"/>
                        <a:pt x="6627" y="25104"/>
                        <a:pt x="6894" y="24391"/>
                      </a:cubicBezTo>
                      <a:cubicBezTo>
                        <a:pt x="8341" y="20534"/>
                        <a:pt x="10622" y="17038"/>
                        <a:pt x="13678" y="14001"/>
                      </a:cubicBezTo>
                      <a:cubicBezTo>
                        <a:pt x="18349" y="9356"/>
                        <a:pt x="21630" y="4529"/>
                        <a:pt x="23933" y="1"/>
                      </a:cubicBezTo>
                      <a:close/>
                    </a:path>
                  </a:pathLst>
                </a:custGeom>
                <a:solidFill>
                  <a:schemeClr val="accent5"/>
                </a:solidFill>
                <a:ln>
                  <a:noFill/>
                </a:ln>
              </p:spPr>
              <p:txBody>
                <a:bodyPr spcFirstLastPara="1" wrap="square" lIns="121900" tIns="121900" rIns="121900" bIns="121900" anchor="ctr" anchorCtr="0">
                  <a:noAutofit/>
                </a:bodyPr>
                <a:lstStyle/>
                <a:p>
                  <a:endParaRPr sz="2400">
                    <a:solidFill>
                      <a:schemeClr val="accent6"/>
                    </a:solidFill>
                    <a:latin typeface="Poppins Medium" panose="020B0604020202020204" charset="0"/>
                    <a:cs typeface="Poppins Medium" panose="020B0604020202020204" charset="0"/>
                  </a:endParaRPr>
                </a:p>
              </p:txBody>
            </p:sp>
          </p:grpSp>
        </p:grpSp>
      </p:grpSp>
      <p:sp>
        <p:nvSpPr>
          <p:cNvPr id="2" name="Title 17">
            <a:extLst>
              <a:ext uri="{FF2B5EF4-FFF2-40B4-BE49-F238E27FC236}">
                <a16:creationId xmlns:a16="http://schemas.microsoft.com/office/drawing/2014/main" id="{534D0755-51A2-8667-9C09-873453358FC5}"/>
              </a:ext>
            </a:extLst>
          </p:cNvPr>
          <p:cNvSpPr>
            <a:spLocks noGrp="1"/>
          </p:cNvSpPr>
          <p:nvPr>
            <p:ph type="title"/>
          </p:nvPr>
        </p:nvSpPr>
        <p:spPr>
          <a:xfrm>
            <a:off x="294028" y="298379"/>
            <a:ext cx="10273751" cy="840155"/>
          </a:xfrm>
        </p:spPr>
        <p:txBody>
          <a:bodyPr/>
          <a:lstStyle/>
          <a:p>
            <a:pPr algn="l"/>
            <a:r>
              <a:rPr lang="en-US" sz="4000" dirty="0"/>
              <a:t>WINTER Technical Assistance (TA)</a:t>
            </a:r>
            <a:br>
              <a:rPr lang="en-US" sz="4000" dirty="0"/>
            </a:br>
            <a:r>
              <a:rPr lang="en-US" sz="3600" dirty="0">
                <a:solidFill>
                  <a:srgbClr val="FFFF00"/>
                </a:solidFill>
              </a:rPr>
              <a:t>SCHEDULE DATES / SET GOALS</a:t>
            </a:r>
            <a:endParaRPr lang="en-US" sz="3600" dirty="0"/>
          </a:p>
        </p:txBody>
      </p:sp>
      <p:pic>
        <p:nvPicPr>
          <p:cNvPr id="3" name="Graphic 2" descr="Meeting with solid fill">
            <a:extLst>
              <a:ext uri="{FF2B5EF4-FFF2-40B4-BE49-F238E27FC236}">
                <a16:creationId xmlns:a16="http://schemas.microsoft.com/office/drawing/2014/main" id="{3E6A07F0-8BEC-16D5-51B5-39498999BD7C}"/>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2512" y="2444237"/>
            <a:ext cx="1582092" cy="1582092"/>
          </a:xfrm>
          <a:prstGeom prst="rect">
            <a:avLst/>
          </a:prstGeom>
        </p:spPr>
      </p:pic>
      <p:sp>
        <p:nvSpPr>
          <p:cNvPr id="4" name="Cloud Callout 2">
            <a:extLst>
              <a:ext uri="{FF2B5EF4-FFF2-40B4-BE49-F238E27FC236}">
                <a16:creationId xmlns:a16="http://schemas.microsoft.com/office/drawing/2014/main" id="{466659BB-5690-C0B5-AC08-C7017087F664}"/>
              </a:ext>
            </a:extLst>
          </p:cNvPr>
          <p:cNvSpPr/>
          <p:nvPr/>
        </p:nvSpPr>
        <p:spPr>
          <a:xfrm>
            <a:off x="9713946" y="76780"/>
            <a:ext cx="2451781" cy="238385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6262" algn="ctr"/>
            <a:r>
              <a:rPr lang="en-US" sz="2000" kern="0" dirty="0"/>
              <a:t>1:1 Coaching Support </a:t>
            </a:r>
          </a:p>
          <a:p>
            <a:pPr marL="186262" algn="ctr"/>
            <a:r>
              <a:rPr lang="en-US" sz="2000" kern="0" dirty="0"/>
              <a:t>or </a:t>
            </a:r>
          </a:p>
          <a:p>
            <a:pPr marL="186262" algn="ctr"/>
            <a:r>
              <a:rPr lang="en-US" sz="2000" kern="0" dirty="0"/>
              <a:t>Team Support  </a:t>
            </a:r>
          </a:p>
        </p:txBody>
      </p:sp>
    </p:spTree>
    <p:extLst>
      <p:ext uri="{BB962C8B-B14F-4D97-AF65-F5344CB8AC3E}">
        <p14:creationId xmlns:p14="http://schemas.microsoft.com/office/powerpoint/2010/main" val="128719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294028" y="298379"/>
            <a:ext cx="10273751" cy="840155"/>
          </a:xfrm>
        </p:spPr>
        <p:txBody>
          <a:bodyPr/>
          <a:lstStyle/>
          <a:p>
            <a:r>
              <a:rPr lang="en-US" dirty="0"/>
              <a:t>WINTER Coaches Meeting</a:t>
            </a:r>
          </a:p>
        </p:txBody>
      </p:sp>
      <p:sp>
        <p:nvSpPr>
          <p:cNvPr id="2" name="TextBox 1">
            <a:extLst>
              <a:ext uri="{FF2B5EF4-FFF2-40B4-BE49-F238E27FC236}">
                <a16:creationId xmlns:a16="http://schemas.microsoft.com/office/drawing/2014/main" id="{D70B76EC-CEE8-3A41-849F-4DBD50BE82CB}"/>
              </a:ext>
            </a:extLst>
          </p:cNvPr>
          <p:cNvSpPr txBox="1"/>
          <p:nvPr/>
        </p:nvSpPr>
        <p:spPr>
          <a:xfrm>
            <a:off x="294028" y="943731"/>
            <a:ext cx="412292" cy="584775"/>
          </a:xfrm>
          <a:prstGeom prst="rect">
            <a:avLst/>
          </a:prstGeom>
          <a:noFill/>
        </p:spPr>
        <p:txBody>
          <a:bodyPr wrap="none" rtlCol="0">
            <a:spAutoFit/>
          </a:bodyPr>
          <a:lstStyle/>
          <a:p>
            <a:r>
              <a:rPr lang="en-US" sz="3200" b="1" dirty="0">
                <a:solidFill>
                  <a:srgbClr val="FFFF00"/>
                </a:solidFill>
              </a:rPr>
              <a:t>  </a:t>
            </a:r>
          </a:p>
        </p:txBody>
      </p:sp>
      <p:sp>
        <p:nvSpPr>
          <p:cNvPr id="4" name="Content Placeholder 2">
            <a:extLst>
              <a:ext uri="{FF2B5EF4-FFF2-40B4-BE49-F238E27FC236}">
                <a16:creationId xmlns:a16="http://schemas.microsoft.com/office/drawing/2014/main" id="{48595CA0-E03E-8148-A160-F0A8FF35D9C3}"/>
              </a:ext>
            </a:extLst>
          </p:cNvPr>
          <p:cNvSpPr txBox="1">
            <a:spLocks/>
          </p:cNvSpPr>
          <p:nvPr/>
        </p:nvSpPr>
        <p:spPr>
          <a:xfrm>
            <a:off x="2229549" y="1716505"/>
            <a:ext cx="9323822" cy="5054329"/>
          </a:xfrm>
          <a:prstGeom prst="roundRect">
            <a:avLst/>
          </a:prstGeom>
          <a:noFill/>
          <a:ln w="3810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867"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9pPr>
          </a:lstStyle>
          <a:p>
            <a:pPr marL="186262" indent="0"/>
            <a:r>
              <a:rPr lang="en-US" sz="2800" b="1" kern="0" dirty="0"/>
              <a:t>BIG IDEAS</a:t>
            </a:r>
          </a:p>
          <a:p>
            <a:pPr marL="643462" indent="-457200">
              <a:buFont typeface="Arial" panose="020B0604020202020204" pitchFamily="34" charset="0"/>
              <a:buChar char="•"/>
            </a:pPr>
            <a:r>
              <a:rPr lang="en-US" sz="2800" kern="0" dirty="0"/>
              <a:t>Matching &amp; Selecting Tier 2 Practices</a:t>
            </a:r>
          </a:p>
          <a:p>
            <a:pPr marL="643462" indent="-457200">
              <a:buFont typeface="Arial" panose="020B0604020202020204" pitchFamily="34" charset="0"/>
              <a:buChar char="•"/>
            </a:pPr>
            <a:r>
              <a:rPr lang="en-US" sz="2800" kern="0" dirty="0"/>
              <a:t>Evaluating T2 outcomes</a:t>
            </a:r>
          </a:p>
          <a:p>
            <a:pPr marL="643462" indent="-457200">
              <a:buFont typeface="Arial" panose="020B0604020202020204" pitchFamily="34" charset="0"/>
              <a:buChar char="•"/>
            </a:pPr>
            <a:endParaRPr lang="en-US" sz="2800" kern="0" dirty="0"/>
          </a:p>
          <a:p>
            <a:pPr marL="186262" indent="0"/>
            <a:r>
              <a:rPr lang="en-US" sz="2800" kern="0" dirty="0"/>
              <a:t>Discussion Topics: </a:t>
            </a:r>
            <a:endParaRPr lang="en-US" sz="2266" kern="0" dirty="0"/>
          </a:p>
          <a:p>
            <a:pPr marL="643255" indent="-457200">
              <a:buClr>
                <a:schemeClr val="bg1"/>
              </a:buClr>
              <a:buSzPct val="100000"/>
              <a:buFont typeface="Arial"/>
              <a:buChar char="•"/>
            </a:pPr>
            <a:r>
              <a:rPr lang="en-US" sz="2200" kern="0" dirty="0">
                <a:latin typeface="Arial" panose="020B0604020202020204" pitchFamily="34" charset="0"/>
                <a:cs typeface="Arial" panose="020B0604020202020204" pitchFamily="34" charset="0"/>
              </a:rPr>
              <a:t>Data-based decisions (e.g., using the T2/T3 monitoring tool, when to continue/modify) </a:t>
            </a:r>
          </a:p>
          <a:p>
            <a:pPr marL="643255" indent="-457200">
              <a:buClr>
                <a:schemeClr val="bg1"/>
              </a:buClr>
              <a:buSzPct val="100000"/>
              <a:buFont typeface="Arial"/>
              <a:buChar char="•"/>
            </a:pPr>
            <a:r>
              <a:rPr lang="en-US" sz="2200" kern="0" dirty="0">
                <a:latin typeface="Arial" panose="020B0604020202020204" pitchFamily="34" charset="0"/>
                <a:cs typeface="Arial" panose="020B0604020202020204" pitchFamily="34" charset="0"/>
              </a:rPr>
              <a:t>Evidence-based interventions (e.g., CBI, Skills Groups, Check and Connect, Mentoring)</a:t>
            </a:r>
          </a:p>
          <a:p>
            <a:pPr marL="643255" indent="-457200">
              <a:buClr>
                <a:schemeClr val="bg1"/>
              </a:buClr>
              <a:buSzPct val="100000"/>
              <a:buFont typeface="Arial"/>
              <a:buChar char="•"/>
            </a:pPr>
            <a:endParaRPr lang="en-US" sz="2200" kern="0" dirty="0">
              <a:latin typeface="Arial" panose="020B0604020202020204" pitchFamily="34" charset="0"/>
              <a:cs typeface="Arial" panose="020B0604020202020204" pitchFamily="34" charset="0"/>
            </a:endParaRPr>
          </a:p>
          <a:p>
            <a:pPr marL="643462" indent="-457200">
              <a:buFont typeface="Arial" panose="020B0604020202020204" pitchFamily="34" charset="0"/>
              <a:buChar char="•"/>
            </a:pPr>
            <a:endParaRPr lang="en-US" sz="2800" kern="0" dirty="0"/>
          </a:p>
        </p:txBody>
      </p:sp>
      <p:sp>
        <p:nvSpPr>
          <p:cNvPr id="3" name="Cloud Callout 2">
            <a:extLst>
              <a:ext uri="{FF2B5EF4-FFF2-40B4-BE49-F238E27FC236}">
                <a16:creationId xmlns:a16="http://schemas.microsoft.com/office/drawing/2014/main" id="{70C10658-A432-F744-BCC6-EC4638996F61}"/>
              </a:ext>
            </a:extLst>
          </p:cNvPr>
          <p:cNvSpPr/>
          <p:nvPr/>
        </p:nvSpPr>
        <p:spPr>
          <a:xfrm>
            <a:off x="8998857" y="252467"/>
            <a:ext cx="3075204" cy="166341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6262"/>
            <a:r>
              <a:rPr lang="en-US" sz="2000" kern="0" dirty="0"/>
              <a:t>Communicate Interest in Topic Areas</a:t>
            </a:r>
          </a:p>
        </p:txBody>
      </p:sp>
      <p:pic>
        <p:nvPicPr>
          <p:cNvPr id="7" name="Graphic 6" descr="Meeting with solid fill">
            <a:extLst>
              <a:ext uri="{FF2B5EF4-FFF2-40B4-BE49-F238E27FC236}">
                <a16:creationId xmlns:a16="http://schemas.microsoft.com/office/drawing/2014/main" id="{2A31F542-CB9C-F149-8FF0-EDD2AEA7EC3E}"/>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1490" y="2382301"/>
            <a:ext cx="1046699" cy="1046699"/>
          </a:xfrm>
          <a:prstGeom prst="rect">
            <a:avLst/>
          </a:prstGeom>
        </p:spPr>
      </p:pic>
      <p:pic>
        <p:nvPicPr>
          <p:cNvPr id="6" name="Graphic 5" descr="Meeting with solid fill">
            <a:extLst>
              <a:ext uri="{FF2B5EF4-FFF2-40B4-BE49-F238E27FC236}">
                <a16:creationId xmlns:a16="http://schemas.microsoft.com/office/drawing/2014/main" id="{FE26F6E3-2498-3542-9C0B-CACD5F62C27A}"/>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64235" y="2924455"/>
            <a:ext cx="1046699" cy="1046699"/>
          </a:xfrm>
          <a:prstGeom prst="rect">
            <a:avLst/>
          </a:prstGeom>
        </p:spPr>
      </p:pic>
      <p:pic>
        <p:nvPicPr>
          <p:cNvPr id="8" name="Graphic 7" descr="Meeting with solid fill">
            <a:extLst>
              <a:ext uri="{FF2B5EF4-FFF2-40B4-BE49-F238E27FC236}">
                <a16:creationId xmlns:a16="http://schemas.microsoft.com/office/drawing/2014/main" id="{DB7A5077-57DE-AA41-BA41-D8976D4DCF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42876" y="3485046"/>
            <a:ext cx="1046699" cy="1046699"/>
          </a:xfrm>
          <a:prstGeom prst="ellipse">
            <a:avLst/>
          </a:prstGeom>
        </p:spPr>
      </p:pic>
    </p:spTree>
    <p:extLst>
      <p:ext uri="{BB962C8B-B14F-4D97-AF65-F5344CB8AC3E}">
        <p14:creationId xmlns:p14="http://schemas.microsoft.com/office/powerpoint/2010/main" val="732097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463808" y="1203082"/>
            <a:ext cx="7252323" cy="4946820"/>
          </a:xfrm>
          <a:prstGeom prst="roundRect">
            <a:avLst/>
          </a:prstGeom>
          <a:ln w="5715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0" indent="406390">
              <a:buClr>
                <a:schemeClr val="accent4"/>
              </a:buClr>
              <a:buSzPct val="90000"/>
            </a:pPr>
            <a:r>
              <a:rPr lang="en-US" sz="2933" dirty="0">
                <a:solidFill>
                  <a:schemeClr val="accent6"/>
                </a:solidFill>
                <a:latin typeface="Calibri" panose="020F0502020204030204" pitchFamily="34" charset="0"/>
                <a:cs typeface="Calibri" panose="020F0502020204030204" pitchFamily="34" charset="0"/>
              </a:rPr>
              <a:t>Login to </a:t>
            </a:r>
            <a:r>
              <a:rPr lang="en-US" sz="2933" dirty="0">
                <a:solidFill>
                  <a:schemeClr val="accent6"/>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www.pbisapps.org</a:t>
            </a:r>
            <a:endParaRPr lang="en-US" sz="2933" dirty="0">
              <a:solidFill>
                <a:schemeClr val="accent6"/>
              </a:solidFill>
              <a:latin typeface="Calibri" panose="020F0502020204030204" pitchFamily="34" charset="0"/>
              <a:cs typeface="Calibri" panose="020F0502020204030204" pitchFamily="34" charset="0"/>
            </a:endParaRPr>
          </a:p>
          <a:p>
            <a:pPr marL="0" indent="406390">
              <a:buClr>
                <a:schemeClr val="accent4"/>
              </a:buClr>
              <a:buSzPct val="90000"/>
            </a:pPr>
            <a:r>
              <a:rPr lang="en-US" sz="2933" dirty="0">
                <a:solidFill>
                  <a:schemeClr val="accent6"/>
                </a:solidFill>
                <a:latin typeface="Calibri" panose="020F0502020204030204" pitchFamily="34" charset="0"/>
                <a:cs typeface="Calibri" panose="020F0502020204030204" pitchFamily="34" charset="0"/>
              </a:rPr>
              <a:t>Click on PBIS assessments, then “open survey window.”</a:t>
            </a:r>
          </a:p>
          <a:p>
            <a:pPr marL="0" indent="406390">
              <a:buClr>
                <a:schemeClr val="accent4"/>
              </a:buClr>
              <a:buSzPct val="90000"/>
            </a:pPr>
            <a:r>
              <a:rPr lang="en-US" sz="2933" dirty="0">
                <a:solidFill>
                  <a:schemeClr val="accent6"/>
                </a:solidFill>
                <a:latin typeface="Calibri" panose="020F0502020204030204" pitchFamily="34" charset="0"/>
                <a:cs typeface="Calibri" panose="020F0502020204030204" pitchFamily="34" charset="0"/>
              </a:rPr>
              <a:t>Click on SWPBIS TFI 2.1; “take survey”</a:t>
            </a:r>
          </a:p>
          <a:p>
            <a:pPr marL="0" indent="406390">
              <a:buClr>
                <a:schemeClr val="accent4"/>
              </a:buClr>
              <a:buSzPct val="90000"/>
            </a:pPr>
            <a:r>
              <a:rPr lang="en-US" sz="2933" dirty="0">
                <a:solidFill>
                  <a:schemeClr val="accent6"/>
                </a:solidFill>
                <a:latin typeface="Calibri" panose="020F0502020204030204" pitchFamily="34" charset="0"/>
                <a:cs typeface="Calibri" panose="020F0502020204030204" pitchFamily="34" charset="0"/>
              </a:rPr>
              <a:t>Choose today’s date, team members 	w/o coach, and no walkthrough </a:t>
            </a:r>
          </a:p>
          <a:p>
            <a:pPr marL="0" indent="406390">
              <a:buClr>
                <a:schemeClr val="accent4"/>
              </a:buClr>
              <a:buSzPct val="90000"/>
            </a:pPr>
            <a:r>
              <a:rPr lang="en-US" sz="2933" dirty="0">
                <a:solidFill>
                  <a:srgbClr val="C00000"/>
                </a:solidFill>
                <a:latin typeface="Calibri" panose="020F0502020204030204" pitchFamily="34" charset="0"/>
                <a:cs typeface="Calibri" panose="020F0502020204030204" pitchFamily="34" charset="0"/>
              </a:rPr>
              <a:t>Complete </a:t>
            </a:r>
            <a:r>
              <a:rPr lang="en-US" sz="2933" u="sng" dirty="0">
                <a:solidFill>
                  <a:srgbClr val="C00000"/>
                </a:solidFill>
                <a:latin typeface="Calibri" panose="020F0502020204030204" pitchFamily="34" charset="0"/>
                <a:cs typeface="Calibri" panose="020F0502020204030204" pitchFamily="34" charset="0"/>
              </a:rPr>
              <a:t>only</a:t>
            </a:r>
            <a:r>
              <a:rPr lang="en-US" sz="2933" dirty="0">
                <a:solidFill>
                  <a:srgbClr val="C00000"/>
                </a:solidFill>
                <a:latin typeface="Calibri" panose="020F0502020204030204" pitchFamily="34" charset="0"/>
                <a:cs typeface="Calibri" panose="020F0502020204030204" pitchFamily="34" charset="0"/>
              </a:rPr>
              <a:t> Tier 2 items as a team </a:t>
            </a:r>
          </a:p>
          <a:p>
            <a:pPr marL="0" indent="0">
              <a:buClr>
                <a:schemeClr val="accent4"/>
              </a:buClr>
              <a:buSzPct val="90000"/>
              <a:buNone/>
            </a:pPr>
            <a:r>
              <a:rPr lang="en-US" sz="2933" dirty="0">
                <a:solidFill>
                  <a:srgbClr val="C00000"/>
                </a:solidFill>
                <a:latin typeface="Calibri" panose="020F0502020204030204" pitchFamily="34" charset="0"/>
                <a:cs typeface="Calibri" panose="020F0502020204030204" pitchFamily="34" charset="0"/>
              </a:rPr>
              <a:t>	(2.1-2.13)</a:t>
            </a:r>
          </a:p>
          <a:p>
            <a:pPr marL="514350" indent="-514350">
              <a:buClr>
                <a:schemeClr val="accent4"/>
              </a:buClr>
              <a:buSzPct val="90000"/>
              <a:buAutoNum type="arabicPeriod" startAt="6"/>
            </a:pPr>
            <a:r>
              <a:rPr lang="en-US" sz="2933" dirty="0">
                <a:solidFill>
                  <a:srgbClr val="C00000"/>
                </a:solidFill>
                <a:latin typeface="Calibri" panose="020F0502020204030204" pitchFamily="34" charset="0"/>
                <a:cs typeface="Calibri" panose="020F0502020204030204" pitchFamily="34" charset="0"/>
              </a:rPr>
              <a:t>Add priority items to your action plan </a:t>
            </a:r>
            <a:r>
              <a:rPr lang="en-US" sz="2933" dirty="0">
                <a:solidFill>
                  <a:schemeClr val="accent6"/>
                </a:solidFill>
                <a:latin typeface="Calibri" panose="020F0502020204030204" pitchFamily="34" charset="0"/>
                <a:cs typeface="Calibri" panose="020F0502020204030204" pitchFamily="34" charset="0"/>
              </a:rPr>
              <a:t>	</a:t>
            </a:r>
          </a:p>
          <a:p>
            <a:pPr marL="0" indent="0">
              <a:buClr>
                <a:schemeClr val="accent4"/>
              </a:buClr>
              <a:buSzPct val="90000"/>
              <a:buNone/>
            </a:pPr>
            <a:r>
              <a:rPr lang="en-US" sz="2933" dirty="0">
                <a:solidFill>
                  <a:schemeClr val="accent6"/>
                </a:solidFill>
                <a:latin typeface="Calibri" panose="020F0502020204030204" pitchFamily="34" charset="0"/>
                <a:cs typeface="Calibri" panose="020F0502020204030204" pitchFamily="34" charset="0"/>
              </a:rPr>
              <a:t> </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211159" y="87476"/>
            <a:ext cx="11762886" cy="845600"/>
          </a:xfrm>
        </p:spPr>
        <p:txBody>
          <a:bodyPr>
            <a:noAutofit/>
          </a:bodyPr>
          <a:lstStyle/>
          <a:p>
            <a:r>
              <a:rPr lang="en-US" b="1" dirty="0">
                <a:solidFill>
                  <a:srgbClr val="FFFF00"/>
                </a:solidFill>
                <a:latin typeface="Calibri" panose="020F0502020204030204" pitchFamily="34" charset="0"/>
                <a:cs typeface="Calibri" panose="020F0502020204030204" pitchFamily="34" charset="0"/>
              </a:rPr>
              <a:t>ACTIVITY: SELF-ASSESS TIER 2 TFI (WINTER)</a:t>
            </a:r>
          </a:p>
        </p:txBody>
      </p: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8025107" y="5759173"/>
            <a:ext cx="3088919"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0" marR="0" lvl="0" indent="0" algn="l" defTabSz="121914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Hind Vadodara"/>
              </a:rPr>
              <a:t> Plan for </a:t>
            </a:r>
            <a:r>
              <a:rPr kumimoji="0" lang="en-US" sz="2667"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Hind Vadodara"/>
              </a:rPr>
              <a:t>30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7546854" y="6096178"/>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pic>
        <p:nvPicPr>
          <p:cNvPr id="160" name="Picture 159">
            <a:extLst>
              <a:ext uri="{FF2B5EF4-FFF2-40B4-BE49-F238E27FC236}">
                <a16:creationId xmlns:a16="http://schemas.microsoft.com/office/drawing/2014/main" id="{00FB7ECE-DD5B-1178-376C-EA86BB44068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96734" y="5824075"/>
            <a:ext cx="877311" cy="845600"/>
          </a:xfrm>
          <a:prstGeom prst="ellipse">
            <a:avLst/>
          </a:prstGeom>
          <a:ln w="19050">
            <a:solidFill>
              <a:schemeClr val="accent2">
                <a:lumMod val="50000"/>
              </a:schemeClr>
            </a:solidFill>
          </a:ln>
        </p:spPr>
      </p:pic>
      <p:pic>
        <p:nvPicPr>
          <p:cNvPr id="32" name="Picture 2" descr="A close up of text on a white background&#10;&#10;Description automatically generated">
            <a:extLst>
              <a:ext uri="{FF2B5EF4-FFF2-40B4-BE49-F238E27FC236}">
                <a16:creationId xmlns:a16="http://schemas.microsoft.com/office/drawing/2014/main" id="{9C91DC8E-D1FA-6425-2403-C2DF365856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35360" y="1560120"/>
            <a:ext cx="3592833" cy="40708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extBox 3">
            <a:extLst>
              <a:ext uri="{FF2B5EF4-FFF2-40B4-BE49-F238E27FC236}">
                <a16:creationId xmlns:a16="http://schemas.microsoft.com/office/drawing/2014/main" id="{4677F4CE-AC5D-3EC0-226A-E74AA9FA0463}"/>
              </a:ext>
            </a:extLst>
          </p:cNvPr>
          <p:cNvSpPr txBox="1"/>
          <p:nvPr/>
        </p:nvSpPr>
        <p:spPr>
          <a:xfrm>
            <a:off x="8494178" y="3676492"/>
            <a:ext cx="3041211" cy="369332"/>
          </a:xfrm>
          <a:prstGeom prst="rect">
            <a:avLst/>
          </a:prstGeom>
          <a:solidFill>
            <a:srgbClr val="64E90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0F41">
                    <a:lumMod val="50000"/>
                    <a:lumOff val="50000"/>
                  </a:srgbClr>
                </a:solidFill>
                <a:effectLst/>
                <a:uLnTx/>
                <a:uFillTx/>
                <a:latin typeface="Arial"/>
                <a:ea typeface="+mn-ea"/>
                <a:cs typeface="+mn-cs"/>
                <a:hlinkClick r:id="rId6"/>
              </a:rPr>
              <a:t>PBIS TFI document</a:t>
            </a:r>
            <a:endParaRPr kumimoji="0" lang="en-US" sz="1800" b="0" i="0" u="none" strike="noStrike" kern="1200" cap="none" spc="0" normalizeH="0" baseline="0" noProof="0" dirty="0">
              <a:ln>
                <a:noFill/>
              </a:ln>
              <a:solidFill>
                <a:srgbClr val="0D0F41">
                  <a:lumMod val="50000"/>
                  <a:lumOff val="50000"/>
                </a:srgbClr>
              </a:solidFill>
              <a:effectLst/>
              <a:uLnTx/>
              <a:uFillTx/>
              <a:latin typeface="Arial"/>
              <a:ea typeface="+mn-ea"/>
              <a:cs typeface="+mn-cs"/>
            </a:endParaRPr>
          </a:p>
        </p:txBody>
      </p:sp>
    </p:spTree>
    <p:extLst>
      <p:ext uri="{BB962C8B-B14F-4D97-AF65-F5344CB8AC3E}">
        <p14:creationId xmlns:p14="http://schemas.microsoft.com/office/powerpoint/2010/main" val="5800034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2041909100"/>
              </p:ext>
            </p:extLst>
          </p:nvPr>
        </p:nvGraphicFramePr>
        <p:xfrm>
          <a:off x="1803265" y="1313063"/>
          <a:ext cx="9111478"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dirty="0"/>
              <a:t>Agenda &amp; Coaches' Tasks</a:t>
            </a:r>
          </a:p>
        </p:txBody>
      </p:sp>
      <p:sp>
        <p:nvSpPr>
          <p:cNvPr id="3" name="Oval 2">
            <a:extLst>
              <a:ext uri="{FF2B5EF4-FFF2-40B4-BE49-F238E27FC236}">
                <a16:creationId xmlns:a16="http://schemas.microsoft.com/office/drawing/2014/main" id="{217C9D08-ADA9-84CE-5754-F22D012FCD34}"/>
              </a:ext>
            </a:extLst>
          </p:cNvPr>
          <p:cNvSpPr/>
          <p:nvPr/>
        </p:nvSpPr>
        <p:spPr>
          <a:xfrm>
            <a:off x="10032641" y="206061"/>
            <a:ext cx="1957589" cy="189319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EVERY TEAM NEEDS GOALS</a:t>
            </a:r>
          </a:p>
        </p:txBody>
      </p:sp>
    </p:spTree>
    <p:extLst>
      <p:ext uri="{BB962C8B-B14F-4D97-AF65-F5344CB8AC3E}">
        <p14:creationId xmlns:p14="http://schemas.microsoft.com/office/powerpoint/2010/main" val="25203368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title"/>
          </p:nvPr>
        </p:nvSpPr>
        <p:spPr>
          <a:xfrm rot="-294">
            <a:off x="1839153" y="3834372"/>
            <a:ext cx="4935981" cy="1122400"/>
          </a:xfrm>
        </p:spPr>
        <p:txBody>
          <a:bodyPr/>
          <a:lstStyle/>
          <a:p>
            <a:r>
              <a:rPr lang="en-US" sz="6000" dirty="0">
                <a:solidFill>
                  <a:srgbClr val="FFFF00"/>
                </a:solidFill>
                <a:hlinkClick r:id="rId3">
                  <a:extLst>
                    <a:ext uri="{A12FA001-AC4F-418D-AE19-62706E023703}">
                      <ahyp:hlinkClr xmlns:ahyp="http://schemas.microsoft.com/office/drawing/2018/hyperlinkcolor" val="tx"/>
                    </a:ext>
                  </a:extLst>
                </a:hlinkClick>
              </a:rPr>
              <a:t>EVALUATION</a:t>
            </a:r>
            <a:endParaRPr lang="en-US" sz="6000" dirty="0">
              <a:solidFill>
                <a:srgbClr val="FFFF00"/>
              </a:solidFill>
            </a:endParaRP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flipH="1">
            <a:off x="1125199" y="5826412"/>
            <a:ext cx="6632913" cy="1429600"/>
          </a:xfrm>
        </p:spPr>
        <p:txBody>
          <a:bodyPr anchor="ctr"/>
          <a:lstStyle/>
          <a:p>
            <a:pPr marL="0" indent="0"/>
            <a:r>
              <a:rPr lang="en-US" dirty="0"/>
              <a:t>Please remember to complete the evaluation to </a:t>
            </a:r>
            <a:r>
              <a:rPr lang="en-US" u="sng" dirty="0"/>
              <a:t>receive your Certificate of Attendance</a:t>
            </a:r>
            <a:r>
              <a:rPr lang="en-US" dirty="0"/>
              <a:t>! </a:t>
            </a:r>
          </a:p>
          <a:p>
            <a:pPr marL="0" indent="0"/>
            <a:endParaRPr lang="en-US" dirty="0"/>
          </a:p>
          <a:p>
            <a:pPr marL="0" indent="0"/>
            <a:r>
              <a:rPr lang="en-US" dirty="0"/>
              <a:t> </a:t>
            </a:r>
          </a:p>
        </p:txBody>
      </p:sp>
      <p:sp>
        <p:nvSpPr>
          <p:cNvPr id="8" name="Subtitle 2">
            <a:extLst>
              <a:ext uri="{FF2B5EF4-FFF2-40B4-BE49-F238E27FC236}">
                <a16:creationId xmlns:a16="http://schemas.microsoft.com/office/drawing/2014/main" id="{BF0F991C-7416-ED70-DC2E-2769DBF7B02F}"/>
              </a:ext>
            </a:extLst>
          </p:cNvPr>
          <p:cNvSpPr txBox="1">
            <a:spLocks/>
          </p:cNvSpPr>
          <p:nvPr/>
        </p:nvSpPr>
        <p:spPr>
          <a:xfrm flipH="1">
            <a:off x="1042392" y="1844390"/>
            <a:ext cx="5984407" cy="142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lt1"/>
              </a:buClr>
              <a:buSzPts val="1400"/>
              <a:buFont typeface="Hind Vadodara"/>
              <a:buNone/>
              <a:defRPr sz="2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9pPr>
          </a:lstStyle>
          <a:p>
            <a:pPr marL="0" indent="0"/>
            <a:r>
              <a:rPr lang="en-US" sz="3600" kern="0" dirty="0"/>
              <a:t>CONTACT INFORMATION: </a:t>
            </a:r>
          </a:p>
          <a:p>
            <a:pPr marL="0" indent="0"/>
            <a:r>
              <a:rPr lang="en-US" sz="3600" kern="0" dirty="0"/>
              <a:t>Marcie Handler </a:t>
            </a:r>
          </a:p>
          <a:p>
            <a:pPr marL="0" indent="0"/>
            <a:r>
              <a:rPr lang="en-US" sz="3600" kern="0" dirty="0">
                <a:hlinkClick r:id="rId4"/>
              </a:rPr>
              <a:t>mwhandler@gmail.com</a:t>
            </a:r>
            <a:endParaRPr lang="en-US" sz="3600" kern="0" dirty="0"/>
          </a:p>
          <a:p>
            <a:pPr marL="0" indent="0"/>
            <a:endParaRPr lang="en-US" sz="3600" kern="0" dirty="0"/>
          </a:p>
          <a:p>
            <a:pPr marL="0" indent="0"/>
            <a:r>
              <a:rPr lang="en-US" sz="3600" kern="0" dirty="0"/>
              <a:t> </a:t>
            </a:r>
          </a:p>
        </p:txBody>
      </p:sp>
    </p:spTree>
    <p:extLst>
      <p:ext uri="{BB962C8B-B14F-4D97-AF65-F5344CB8AC3E}">
        <p14:creationId xmlns:p14="http://schemas.microsoft.com/office/powerpoint/2010/main" val="358288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anim calcmode="lin" valueType="num">
                                      <p:cBhvr>
                                        <p:cTn id="2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1000"/>
                                        <p:tgtEl>
                                          <p:spTgt spid="8">
                                            <p:txEl>
                                              <p:pRg st="1" end="1"/>
                                            </p:txEl>
                                          </p:spTgt>
                                        </p:tgtEl>
                                      </p:cBhvr>
                                    </p:animEffect>
                                    <p:anim calcmode="lin" valueType="num">
                                      <p:cBhvr>
                                        <p:cTn id="2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fade">
                                      <p:cBhvr>
                                        <p:cTn id="35" dur="1000"/>
                                        <p:tgtEl>
                                          <p:spTgt spid="8">
                                            <p:txEl>
                                              <p:pRg st="2" end="2"/>
                                            </p:txEl>
                                          </p:spTgt>
                                        </p:tgtEl>
                                      </p:cBhvr>
                                    </p:animEffect>
                                    <p:anim calcmode="lin" valueType="num">
                                      <p:cBhvr>
                                        <p:cTn id="36"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1000"/>
                                        <p:tgtEl>
                                          <p:spTgt spid="8">
                                            <p:txEl>
                                              <p:pRg st="4" end="4"/>
                                            </p:txEl>
                                          </p:spTgt>
                                        </p:tgtEl>
                                      </p:cBhvr>
                                    </p:animEffect>
                                    <p:anim calcmode="lin" valueType="num">
                                      <p:cBhvr>
                                        <p:cTn id="4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68D272-A1E1-D816-4266-B6FBBC0596F5}"/>
              </a:ext>
            </a:extLst>
          </p:cNvPr>
          <p:cNvPicPr>
            <a:picLocks noChangeAspect="1"/>
          </p:cNvPicPr>
          <p:nvPr/>
        </p:nvPicPr>
        <p:blipFill>
          <a:blip r:embed="rId3"/>
          <a:stretch>
            <a:fillRect/>
          </a:stretch>
        </p:blipFill>
        <p:spPr>
          <a:xfrm>
            <a:off x="5235644" y="26021"/>
            <a:ext cx="6901319" cy="6831979"/>
          </a:xfrm>
          <a:prstGeom prst="rect">
            <a:avLst/>
          </a:prstGeom>
        </p:spPr>
      </p:pic>
      <p:sp>
        <p:nvSpPr>
          <p:cNvPr id="5" name="Subtitle 4">
            <a:extLst>
              <a:ext uri="{FF2B5EF4-FFF2-40B4-BE49-F238E27FC236}">
                <a16:creationId xmlns:a16="http://schemas.microsoft.com/office/drawing/2014/main" id="{B9F96E92-15A6-FF41-8141-4761DDDD3D6B}"/>
              </a:ext>
            </a:extLst>
          </p:cNvPr>
          <p:cNvSpPr>
            <a:spLocks noGrp="1"/>
          </p:cNvSpPr>
          <p:nvPr>
            <p:ph type="subTitle" idx="1"/>
          </p:nvPr>
        </p:nvSpPr>
        <p:spPr>
          <a:xfrm flipH="1">
            <a:off x="6935331" y="473071"/>
            <a:ext cx="4170058" cy="2842195"/>
          </a:xfrm>
        </p:spPr>
        <p:txBody>
          <a:bodyPr/>
          <a:lstStyle/>
          <a:p>
            <a:pPr marL="139700" indent="0" algn="l"/>
            <a:r>
              <a:rPr lang="en-US" sz="2800" dirty="0"/>
              <a:t> </a:t>
            </a:r>
          </a:p>
          <a:p>
            <a:pPr marL="596900" indent="-457200" algn="l">
              <a:buFont typeface="+mj-lt"/>
              <a:buAutoNum type="arabicPeriod"/>
            </a:pPr>
            <a:endParaRPr lang="en-US" dirty="0"/>
          </a:p>
        </p:txBody>
      </p:sp>
      <p:sp>
        <p:nvSpPr>
          <p:cNvPr id="6" name="Title 5">
            <a:extLst>
              <a:ext uri="{FF2B5EF4-FFF2-40B4-BE49-F238E27FC236}">
                <a16:creationId xmlns:a16="http://schemas.microsoft.com/office/drawing/2014/main" id="{F9CA5F54-D0F1-894C-8EE5-D99E59DBB3F8}"/>
              </a:ext>
            </a:extLst>
          </p:cNvPr>
          <p:cNvSpPr>
            <a:spLocks noGrp="1"/>
          </p:cNvSpPr>
          <p:nvPr>
            <p:ph type="ctrTitle" idx="2"/>
          </p:nvPr>
        </p:nvSpPr>
        <p:spPr>
          <a:xfrm flipH="1">
            <a:off x="798076" y="936451"/>
            <a:ext cx="5002211" cy="1500694"/>
          </a:xfrm>
        </p:spPr>
        <p:txBody>
          <a:bodyPr/>
          <a:lstStyle/>
          <a:p>
            <a:r>
              <a:rPr lang="en-US" sz="5400" dirty="0">
                <a:solidFill>
                  <a:schemeClr val="accent6">
                    <a:lumMod val="50000"/>
                  </a:schemeClr>
                </a:solidFill>
              </a:rPr>
              <a:t>Expect to Connect! </a:t>
            </a:r>
          </a:p>
        </p:txBody>
      </p:sp>
      <p:grpSp>
        <p:nvGrpSpPr>
          <p:cNvPr id="8" name="Google Shape;16036;p73">
            <a:extLst>
              <a:ext uri="{FF2B5EF4-FFF2-40B4-BE49-F238E27FC236}">
                <a16:creationId xmlns:a16="http://schemas.microsoft.com/office/drawing/2014/main" id="{511585F6-725F-1B4C-BFB0-C547B4CB10F5}"/>
              </a:ext>
            </a:extLst>
          </p:cNvPr>
          <p:cNvGrpSpPr/>
          <p:nvPr/>
        </p:nvGrpSpPr>
        <p:grpSpPr>
          <a:xfrm>
            <a:off x="1628684" y="3315266"/>
            <a:ext cx="2065453" cy="1500694"/>
            <a:chOff x="1798763" y="3395401"/>
            <a:chExt cx="376185" cy="280448"/>
          </a:xfrm>
        </p:grpSpPr>
        <p:sp>
          <p:nvSpPr>
            <p:cNvPr id="9" name="Google Shape;16037;p73">
              <a:extLst>
                <a:ext uri="{FF2B5EF4-FFF2-40B4-BE49-F238E27FC236}">
                  <a16:creationId xmlns:a16="http://schemas.microsoft.com/office/drawing/2014/main" id="{2DD3C545-BE79-5945-8220-1965C719D8F5}"/>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16038;p73">
              <a:extLst>
                <a:ext uri="{FF2B5EF4-FFF2-40B4-BE49-F238E27FC236}">
                  <a16:creationId xmlns:a16="http://schemas.microsoft.com/office/drawing/2014/main" id="{D74C9749-6992-E54F-915A-B82862C01DEE}"/>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16039;p73">
              <a:extLst>
                <a:ext uri="{FF2B5EF4-FFF2-40B4-BE49-F238E27FC236}">
                  <a16:creationId xmlns:a16="http://schemas.microsoft.com/office/drawing/2014/main" id="{A0E3788C-C69B-F146-AB42-13CBC3CA82E5}"/>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 name="Google Shape;16040;p73">
              <a:extLst>
                <a:ext uri="{FF2B5EF4-FFF2-40B4-BE49-F238E27FC236}">
                  <a16:creationId xmlns:a16="http://schemas.microsoft.com/office/drawing/2014/main" id="{4D7E6ED9-09F0-1642-BF85-E67921312DD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 name="Google Shape;16041;p73">
              <a:extLst>
                <a:ext uri="{FF2B5EF4-FFF2-40B4-BE49-F238E27FC236}">
                  <a16:creationId xmlns:a16="http://schemas.microsoft.com/office/drawing/2014/main" id="{3FED11B2-AB41-2C47-A1D7-86688A865CEF}"/>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16042;p73">
              <a:extLst>
                <a:ext uri="{FF2B5EF4-FFF2-40B4-BE49-F238E27FC236}">
                  <a16:creationId xmlns:a16="http://schemas.microsoft.com/office/drawing/2014/main" id="{A088ED4D-C998-7B41-BE2C-83519F208A46}"/>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16043;p73">
              <a:extLst>
                <a:ext uri="{FF2B5EF4-FFF2-40B4-BE49-F238E27FC236}">
                  <a16:creationId xmlns:a16="http://schemas.microsoft.com/office/drawing/2014/main" id="{9EF81DA4-5ED3-6943-B546-FFA9182AB5FE}"/>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16044;p73">
              <a:extLst>
                <a:ext uri="{FF2B5EF4-FFF2-40B4-BE49-F238E27FC236}">
                  <a16:creationId xmlns:a16="http://schemas.microsoft.com/office/drawing/2014/main" id="{87AD01FE-AC01-BA4C-8FF7-62F2DE0328DE}"/>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16045;p73">
              <a:extLst>
                <a:ext uri="{FF2B5EF4-FFF2-40B4-BE49-F238E27FC236}">
                  <a16:creationId xmlns:a16="http://schemas.microsoft.com/office/drawing/2014/main" id="{5088D8E8-16D6-3F45-B65D-1480BC22D12B}"/>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16046;p73">
              <a:extLst>
                <a:ext uri="{FF2B5EF4-FFF2-40B4-BE49-F238E27FC236}">
                  <a16:creationId xmlns:a16="http://schemas.microsoft.com/office/drawing/2014/main" id="{73725372-5DD7-E041-B2A8-C0E13B4FAE6C}"/>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16047;p73">
              <a:extLst>
                <a:ext uri="{FF2B5EF4-FFF2-40B4-BE49-F238E27FC236}">
                  <a16:creationId xmlns:a16="http://schemas.microsoft.com/office/drawing/2014/main" id="{28AA9D48-07B2-BD4B-AC44-621C9801E1BF}"/>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16048;p73">
              <a:extLst>
                <a:ext uri="{FF2B5EF4-FFF2-40B4-BE49-F238E27FC236}">
                  <a16:creationId xmlns:a16="http://schemas.microsoft.com/office/drawing/2014/main" id="{75A0B315-A05F-494C-9A6E-E0406232B4A2}"/>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16049;p73">
              <a:extLst>
                <a:ext uri="{FF2B5EF4-FFF2-40B4-BE49-F238E27FC236}">
                  <a16:creationId xmlns:a16="http://schemas.microsoft.com/office/drawing/2014/main" id="{2D02787B-B255-D642-8014-084C122729E2}"/>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16050;p73">
              <a:extLst>
                <a:ext uri="{FF2B5EF4-FFF2-40B4-BE49-F238E27FC236}">
                  <a16:creationId xmlns:a16="http://schemas.microsoft.com/office/drawing/2014/main" id="{55E1D100-F723-7342-BB2E-9C3281513A62}"/>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16051;p73">
              <a:extLst>
                <a:ext uri="{FF2B5EF4-FFF2-40B4-BE49-F238E27FC236}">
                  <a16:creationId xmlns:a16="http://schemas.microsoft.com/office/drawing/2014/main" id="{DB9D67D8-4253-614D-A20E-E90876E0EB3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16052;p73">
              <a:extLst>
                <a:ext uri="{FF2B5EF4-FFF2-40B4-BE49-F238E27FC236}">
                  <a16:creationId xmlns:a16="http://schemas.microsoft.com/office/drawing/2014/main" id="{9ECE0286-D734-1143-89C6-C1F9766978CD}"/>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16053;p73">
              <a:extLst>
                <a:ext uri="{FF2B5EF4-FFF2-40B4-BE49-F238E27FC236}">
                  <a16:creationId xmlns:a16="http://schemas.microsoft.com/office/drawing/2014/main" id="{FC30DC55-A367-B343-BC88-B826237AAB51}"/>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16054;p73">
              <a:extLst>
                <a:ext uri="{FF2B5EF4-FFF2-40B4-BE49-F238E27FC236}">
                  <a16:creationId xmlns:a16="http://schemas.microsoft.com/office/drawing/2014/main" id="{8D58C537-A6C6-CC40-91E3-45D1D2CBE96E}"/>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16055;p73">
              <a:extLst>
                <a:ext uri="{FF2B5EF4-FFF2-40B4-BE49-F238E27FC236}">
                  <a16:creationId xmlns:a16="http://schemas.microsoft.com/office/drawing/2014/main" id="{A1E77989-B8FB-FE4B-B9D2-8FA688F0E62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16056;p73">
              <a:extLst>
                <a:ext uri="{FF2B5EF4-FFF2-40B4-BE49-F238E27FC236}">
                  <a16:creationId xmlns:a16="http://schemas.microsoft.com/office/drawing/2014/main" id="{211AFDF0-082B-4547-B6CD-BAFF6DA73415}"/>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16057;p73">
              <a:extLst>
                <a:ext uri="{FF2B5EF4-FFF2-40B4-BE49-F238E27FC236}">
                  <a16:creationId xmlns:a16="http://schemas.microsoft.com/office/drawing/2014/main" id="{C5CE5867-75BF-AC4E-9EA7-8E9C498E8478}"/>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16058;p73">
              <a:extLst>
                <a:ext uri="{FF2B5EF4-FFF2-40B4-BE49-F238E27FC236}">
                  <a16:creationId xmlns:a16="http://schemas.microsoft.com/office/drawing/2014/main" id="{376782BD-74D2-5145-9A7E-4A58B91C06CF}"/>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16059;p73">
              <a:extLst>
                <a:ext uri="{FF2B5EF4-FFF2-40B4-BE49-F238E27FC236}">
                  <a16:creationId xmlns:a16="http://schemas.microsoft.com/office/drawing/2014/main" id="{720A212F-9A03-C540-A762-896532517C7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16060;p73">
              <a:extLst>
                <a:ext uri="{FF2B5EF4-FFF2-40B4-BE49-F238E27FC236}">
                  <a16:creationId xmlns:a16="http://schemas.microsoft.com/office/drawing/2014/main" id="{7B2C465D-5230-6442-9CAD-9B9F1DA51DC2}"/>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16061;p73">
              <a:extLst>
                <a:ext uri="{FF2B5EF4-FFF2-40B4-BE49-F238E27FC236}">
                  <a16:creationId xmlns:a16="http://schemas.microsoft.com/office/drawing/2014/main" id="{8333F127-BCEF-3E46-89E1-7B7EE7E04D45}"/>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16062;p73">
              <a:extLst>
                <a:ext uri="{FF2B5EF4-FFF2-40B4-BE49-F238E27FC236}">
                  <a16:creationId xmlns:a16="http://schemas.microsoft.com/office/drawing/2014/main" id="{A6BC83EB-E22A-D14E-9672-E214A30DFAFC}"/>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16063;p73">
              <a:extLst>
                <a:ext uri="{FF2B5EF4-FFF2-40B4-BE49-F238E27FC236}">
                  <a16:creationId xmlns:a16="http://schemas.microsoft.com/office/drawing/2014/main" id="{DBDE81AC-6910-5C4D-BD7E-FB81DF496168}"/>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16064;p73">
              <a:extLst>
                <a:ext uri="{FF2B5EF4-FFF2-40B4-BE49-F238E27FC236}">
                  <a16:creationId xmlns:a16="http://schemas.microsoft.com/office/drawing/2014/main" id="{BC6F076B-78AD-234F-AF86-E72249E9C7B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16065;p73">
              <a:extLst>
                <a:ext uri="{FF2B5EF4-FFF2-40B4-BE49-F238E27FC236}">
                  <a16:creationId xmlns:a16="http://schemas.microsoft.com/office/drawing/2014/main" id="{E7896705-2320-974B-A429-FE779E3C0D72}"/>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16066;p73">
              <a:extLst>
                <a:ext uri="{FF2B5EF4-FFF2-40B4-BE49-F238E27FC236}">
                  <a16:creationId xmlns:a16="http://schemas.microsoft.com/office/drawing/2014/main" id="{C371013C-6D91-F147-A6BD-301D5B4C6461}"/>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16067;p73">
              <a:extLst>
                <a:ext uri="{FF2B5EF4-FFF2-40B4-BE49-F238E27FC236}">
                  <a16:creationId xmlns:a16="http://schemas.microsoft.com/office/drawing/2014/main" id="{CF5BE033-6B0C-9643-BE13-6F5653982812}"/>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40" name="Google Shape;9682;p69">
            <a:extLst>
              <a:ext uri="{FF2B5EF4-FFF2-40B4-BE49-F238E27FC236}">
                <a16:creationId xmlns:a16="http://schemas.microsoft.com/office/drawing/2014/main" id="{0C90A0EC-80FB-D044-8BB3-29143D135CF0}"/>
              </a:ext>
            </a:extLst>
          </p:cNvPr>
          <p:cNvGrpSpPr/>
          <p:nvPr/>
        </p:nvGrpSpPr>
        <p:grpSpPr>
          <a:xfrm>
            <a:off x="2392896" y="2560979"/>
            <a:ext cx="2155592" cy="2295489"/>
            <a:chOff x="7159964" y="1971904"/>
            <a:chExt cx="291564" cy="348103"/>
          </a:xfrm>
        </p:grpSpPr>
        <p:sp>
          <p:nvSpPr>
            <p:cNvPr id="41" name="Google Shape;9683;p69">
              <a:extLst>
                <a:ext uri="{FF2B5EF4-FFF2-40B4-BE49-F238E27FC236}">
                  <a16:creationId xmlns:a16="http://schemas.microsoft.com/office/drawing/2014/main" id="{B1348872-C4D8-D041-8561-88B6C20BD4A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684;p69">
              <a:extLst>
                <a:ext uri="{FF2B5EF4-FFF2-40B4-BE49-F238E27FC236}">
                  <a16:creationId xmlns:a16="http://schemas.microsoft.com/office/drawing/2014/main" id="{D683677D-E1B0-B04C-B0E5-692B66E5495B}"/>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694;p69">
              <a:extLst>
                <a:ext uri="{FF2B5EF4-FFF2-40B4-BE49-F238E27FC236}">
                  <a16:creationId xmlns:a16="http://schemas.microsoft.com/office/drawing/2014/main" id="{41D2D8B7-00C6-B44A-8AA5-C68169E26E43}"/>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695;p69">
              <a:extLst>
                <a:ext uri="{FF2B5EF4-FFF2-40B4-BE49-F238E27FC236}">
                  <a16:creationId xmlns:a16="http://schemas.microsoft.com/office/drawing/2014/main" id="{A1622676-A998-0B47-8105-6EB84AC77BD1}"/>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696;p69">
              <a:extLst>
                <a:ext uri="{FF2B5EF4-FFF2-40B4-BE49-F238E27FC236}">
                  <a16:creationId xmlns:a16="http://schemas.microsoft.com/office/drawing/2014/main" id="{67D000CD-268C-EB4D-AD7D-197C185BA5A4}"/>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697;p69">
              <a:extLst>
                <a:ext uri="{FF2B5EF4-FFF2-40B4-BE49-F238E27FC236}">
                  <a16:creationId xmlns:a16="http://schemas.microsoft.com/office/drawing/2014/main" id="{C21EC9E4-68CB-024E-8DAD-399F14632880}"/>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698;p69">
              <a:extLst>
                <a:ext uri="{FF2B5EF4-FFF2-40B4-BE49-F238E27FC236}">
                  <a16:creationId xmlns:a16="http://schemas.microsoft.com/office/drawing/2014/main" id="{BD4BFD6A-625D-CF4F-9958-8F59CDC202C3}"/>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 name="Google Shape;9699;p69">
              <a:extLst>
                <a:ext uri="{FF2B5EF4-FFF2-40B4-BE49-F238E27FC236}">
                  <a16:creationId xmlns:a16="http://schemas.microsoft.com/office/drawing/2014/main" id="{E9D76A59-7925-674E-A576-8A25C372F675}"/>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9" name="Google Shape;9700;p69">
              <a:extLst>
                <a:ext uri="{FF2B5EF4-FFF2-40B4-BE49-F238E27FC236}">
                  <a16:creationId xmlns:a16="http://schemas.microsoft.com/office/drawing/2014/main" id="{3D4CCDE9-A0C1-DC44-B3AC-C535B27184BF}"/>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 name="Google Shape;9701;p69">
              <a:extLst>
                <a:ext uri="{FF2B5EF4-FFF2-40B4-BE49-F238E27FC236}">
                  <a16:creationId xmlns:a16="http://schemas.microsoft.com/office/drawing/2014/main" id="{AC82132B-5721-9747-8F68-02ED2889DC09}"/>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 name="Google Shape;9702;p69">
              <a:extLst>
                <a:ext uri="{FF2B5EF4-FFF2-40B4-BE49-F238E27FC236}">
                  <a16:creationId xmlns:a16="http://schemas.microsoft.com/office/drawing/2014/main" id="{A4BDCBCD-208C-E54B-BC23-CF0306C7188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2" name="Google Shape;9703;p69">
              <a:extLst>
                <a:ext uri="{FF2B5EF4-FFF2-40B4-BE49-F238E27FC236}">
                  <a16:creationId xmlns:a16="http://schemas.microsoft.com/office/drawing/2014/main" id="{561A16FE-6769-B342-B710-ADC7CEEB1CB1}"/>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3" name="Google Shape;9704;p69">
              <a:extLst>
                <a:ext uri="{FF2B5EF4-FFF2-40B4-BE49-F238E27FC236}">
                  <a16:creationId xmlns:a16="http://schemas.microsoft.com/office/drawing/2014/main" id="{1F27F539-35B9-3746-BE48-BB80118D4CA4}"/>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4" name="Google Shape;9705;p69">
              <a:extLst>
                <a:ext uri="{FF2B5EF4-FFF2-40B4-BE49-F238E27FC236}">
                  <a16:creationId xmlns:a16="http://schemas.microsoft.com/office/drawing/2014/main" id="{3D90DD80-CE44-B945-BE8A-A1DAD8EFB6DC}"/>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5" name="Google Shape;9706;p69">
              <a:extLst>
                <a:ext uri="{FF2B5EF4-FFF2-40B4-BE49-F238E27FC236}">
                  <a16:creationId xmlns:a16="http://schemas.microsoft.com/office/drawing/2014/main" id="{6D2D043A-9319-AD4E-970E-71FF368341F1}"/>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6" name="Google Shape;9707;p69">
              <a:extLst>
                <a:ext uri="{FF2B5EF4-FFF2-40B4-BE49-F238E27FC236}">
                  <a16:creationId xmlns:a16="http://schemas.microsoft.com/office/drawing/2014/main" id="{273A0F89-8261-1A45-A7C9-F23D659E1D8D}"/>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7" name="Google Shape;9708;p69">
              <a:extLst>
                <a:ext uri="{FF2B5EF4-FFF2-40B4-BE49-F238E27FC236}">
                  <a16:creationId xmlns:a16="http://schemas.microsoft.com/office/drawing/2014/main" id="{D02A304A-9B30-D642-BB21-9E3AC58EE2E7}"/>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8" name="Google Shape;9709;p69">
              <a:extLst>
                <a:ext uri="{FF2B5EF4-FFF2-40B4-BE49-F238E27FC236}">
                  <a16:creationId xmlns:a16="http://schemas.microsoft.com/office/drawing/2014/main" id="{C58D086B-0136-C442-96FC-E1A02B63394E}"/>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9" name="Google Shape;9710;p69">
              <a:extLst>
                <a:ext uri="{FF2B5EF4-FFF2-40B4-BE49-F238E27FC236}">
                  <a16:creationId xmlns:a16="http://schemas.microsoft.com/office/drawing/2014/main" id="{BB2F033D-FE86-0F4A-B89B-90C80286622D}"/>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0" name="Google Shape;9711;p69">
              <a:extLst>
                <a:ext uri="{FF2B5EF4-FFF2-40B4-BE49-F238E27FC236}">
                  <a16:creationId xmlns:a16="http://schemas.microsoft.com/office/drawing/2014/main" id="{AFA24D98-8F8C-E74E-B15D-B2E7D61FA2A4}"/>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1" name="Google Shape;9712;p69">
              <a:extLst>
                <a:ext uri="{FF2B5EF4-FFF2-40B4-BE49-F238E27FC236}">
                  <a16:creationId xmlns:a16="http://schemas.microsoft.com/office/drawing/2014/main" id="{367A58A0-556B-0047-B4FC-97124EA03611}"/>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73114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30" name="Google Shape;330;p32"/>
          <p:cNvGrpSpPr/>
          <p:nvPr/>
        </p:nvGrpSpPr>
        <p:grpSpPr>
          <a:xfrm>
            <a:off x="9405521" y="-17"/>
            <a:ext cx="2786500" cy="3101017"/>
            <a:chOff x="7054140" y="-13"/>
            <a:chExt cx="2089875" cy="2325763"/>
          </a:xfrm>
        </p:grpSpPr>
        <p:sp>
          <p:nvSpPr>
            <p:cNvPr id="331" name="Google Shape;331;p32"/>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endParaRPr sz="2400"/>
            </a:p>
          </p:txBody>
        </p:sp>
        <p:sp>
          <p:nvSpPr>
            <p:cNvPr id="332" name="Google Shape;332;p32"/>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endParaRPr sz="2400"/>
            </a:p>
          </p:txBody>
        </p:sp>
        <p:sp>
          <p:nvSpPr>
            <p:cNvPr id="333" name="Google Shape;333;p32"/>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endParaRPr sz="2400"/>
            </a:p>
          </p:txBody>
        </p:sp>
      </p:grpSp>
      <p:grpSp>
        <p:nvGrpSpPr>
          <p:cNvPr id="326" name="Google Shape;326;p32"/>
          <p:cNvGrpSpPr/>
          <p:nvPr/>
        </p:nvGrpSpPr>
        <p:grpSpPr>
          <a:xfrm>
            <a:off x="-572003" y="4254339"/>
            <a:ext cx="2339700" cy="2603661"/>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121900" tIns="121900" rIns="121900" bIns="121900" anchor="ctr" anchorCtr="0">
              <a:noAutofit/>
            </a:bodyPr>
            <a:lstStyle/>
            <a:p>
              <a:endParaRPr sz="2400"/>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endParaRPr sz="2400"/>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endParaRPr sz="2400"/>
            </a:p>
          </p:txBody>
        </p:sp>
      </p:grpSp>
      <p:graphicFrame>
        <p:nvGraphicFramePr>
          <p:cNvPr id="3" name="Diagram 2">
            <a:extLst>
              <a:ext uri="{FF2B5EF4-FFF2-40B4-BE49-F238E27FC236}">
                <a16:creationId xmlns:a16="http://schemas.microsoft.com/office/drawing/2014/main" id="{63B24D00-2905-428E-AB35-01C8365E60D3}"/>
              </a:ext>
            </a:extLst>
          </p:cNvPr>
          <p:cNvGraphicFramePr/>
          <p:nvPr>
            <p:extLst>
              <p:ext uri="{D42A27DB-BD31-4B8C-83A1-F6EECF244321}">
                <p14:modId xmlns:p14="http://schemas.microsoft.com/office/powerpoint/2010/main" val="3969075958"/>
              </p:ext>
            </p:extLst>
          </p:nvPr>
        </p:nvGraphicFramePr>
        <p:xfrm>
          <a:off x="359428" y="-1220571"/>
          <a:ext cx="11984199" cy="848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6102340" y="5851226"/>
            <a:ext cx="5279600" cy="845600"/>
          </a:xfrm>
          <a:prstGeom prst="rect">
            <a:avLst/>
          </a:prstGeom>
        </p:spPr>
        <p:txBody>
          <a:bodyPr spcFirstLastPara="1" wrap="square" lIns="121900" tIns="121900" rIns="121900" bIns="121900" anchor="t" anchorCtr="0">
            <a:noAutofit/>
          </a:bodyPr>
          <a:lstStyle/>
          <a:p>
            <a:r>
              <a:rPr lang="en"/>
              <a:t>EXPECTATIONS</a:t>
            </a:r>
            <a:endParaRPr/>
          </a:p>
        </p:txBody>
      </p:sp>
      <p:pic>
        <p:nvPicPr>
          <p:cNvPr id="323" name="Google Shape;323;p32"/>
          <p:cNvPicPr preferRelativeResize="0"/>
          <p:nvPr/>
        </p:nvPicPr>
        <p:blipFill>
          <a:blip r:embed="rId8">
            <a:extLst>
              <a:ext uri="{28A0092B-C50C-407E-A947-70E740481C1C}">
                <a14:useLocalDpi xmlns:a14="http://schemas.microsoft.com/office/drawing/2010/main"/>
              </a:ext>
              <a:ext uri="{837473B0-CC2E-450A-ABE3-18F120FF3D39}">
                <a1611:picAttrSrcUrl xmlns:a1611="http://schemas.microsoft.com/office/drawing/2016/11/main" r:id="rId9"/>
              </a:ext>
            </a:extLst>
          </a:blip>
          <a:srcRect/>
          <a:stretch/>
        </p:blipFill>
        <p:spPr>
          <a:xfrm flipH="1">
            <a:off x="-3662681" y="3260300"/>
            <a:ext cx="8120417" cy="459072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9" name="Picture 198">
            <a:extLst>
              <a:ext uri="{FF2B5EF4-FFF2-40B4-BE49-F238E27FC236}">
                <a16:creationId xmlns:a16="http://schemas.microsoft.com/office/drawing/2014/main" id="{03126541-CBBD-734D-B129-409C5E0CD6E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77872" y="1863151"/>
            <a:ext cx="1045880" cy="1008078"/>
          </a:xfrm>
          <a:prstGeom prst="ellipse">
            <a:avLst/>
          </a:prstGeom>
          <a:ln w="19050">
            <a:solidFill>
              <a:schemeClr val="accent2">
                <a:lumMod val="50000"/>
              </a:schemeClr>
            </a:solidFill>
          </a:ln>
        </p:spPr>
      </p:pic>
      <p:pic>
        <p:nvPicPr>
          <p:cNvPr id="205" name="Picture 204">
            <a:extLst>
              <a:ext uri="{FF2B5EF4-FFF2-40B4-BE49-F238E27FC236}">
                <a16:creationId xmlns:a16="http://schemas.microsoft.com/office/drawing/2014/main" id="{3922E28D-4F2C-CB40-A771-88AE1C5E08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58573" y="622876"/>
            <a:ext cx="1109563" cy="1089388"/>
          </a:xfrm>
          <a:prstGeom prst="ellipse">
            <a:avLst/>
          </a:prstGeom>
          <a:ln w="19050">
            <a:solidFill>
              <a:schemeClr val="accent2">
                <a:lumMod val="50000"/>
              </a:schemeClr>
            </a:solidFill>
          </a:ln>
        </p:spPr>
      </p:pic>
      <p:pic>
        <p:nvPicPr>
          <p:cNvPr id="207" name="Picture 206">
            <a:extLst>
              <a:ext uri="{FF2B5EF4-FFF2-40B4-BE49-F238E27FC236}">
                <a16:creationId xmlns:a16="http://schemas.microsoft.com/office/drawing/2014/main" id="{766A4EA4-C29B-2F41-B1A3-A8EDBDCE375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58573" y="2074283"/>
            <a:ext cx="1135955" cy="1089389"/>
          </a:xfrm>
          <a:prstGeom prst="ellipse">
            <a:avLst/>
          </a:prstGeom>
          <a:ln w="19050">
            <a:solidFill>
              <a:schemeClr val="accent2">
                <a:lumMod val="50000"/>
              </a:schemeClr>
            </a:solidFill>
          </a:ln>
        </p:spPr>
      </p:pic>
      <p:pic>
        <p:nvPicPr>
          <p:cNvPr id="213" name="Picture 212">
            <a:extLst>
              <a:ext uri="{FF2B5EF4-FFF2-40B4-BE49-F238E27FC236}">
                <a16:creationId xmlns:a16="http://schemas.microsoft.com/office/drawing/2014/main" id="{F999399D-0426-5141-AA3F-586EB4F0DDD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39854" y="4361776"/>
            <a:ext cx="1045880" cy="1033632"/>
          </a:xfrm>
          <a:prstGeom prst="ellipse">
            <a:avLst/>
          </a:prstGeom>
          <a:ln w="19050">
            <a:solidFill>
              <a:schemeClr val="accent2">
                <a:lumMod val="50000"/>
              </a:schemeClr>
            </a:solidFill>
          </a:ln>
        </p:spPr>
      </p:pic>
      <p:pic>
        <p:nvPicPr>
          <p:cNvPr id="215" name="Picture 214">
            <a:extLst>
              <a:ext uri="{FF2B5EF4-FFF2-40B4-BE49-F238E27FC236}">
                <a16:creationId xmlns:a16="http://schemas.microsoft.com/office/drawing/2014/main" id="{BEEFB166-9A4E-CA46-BCA5-63EDD50EE0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12145" y="3087693"/>
            <a:ext cx="1045880" cy="969496"/>
          </a:xfrm>
          <a:prstGeom prst="ellipse">
            <a:avLst/>
          </a:prstGeom>
          <a:ln w="19050">
            <a:solidFill>
              <a:schemeClr val="accent2">
                <a:lumMod val="50000"/>
              </a:schemeClr>
            </a:solidFill>
          </a:ln>
        </p:spPr>
      </p:pic>
      <p:sp>
        <p:nvSpPr>
          <p:cNvPr id="230" name="TextBox 229">
            <a:extLst>
              <a:ext uri="{FF2B5EF4-FFF2-40B4-BE49-F238E27FC236}">
                <a16:creationId xmlns:a16="http://schemas.microsoft.com/office/drawing/2014/main" id="{B3219281-B0C8-1A42-86A2-C9669FC07A04}"/>
              </a:ext>
            </a:extLst>
          </p:cNvPr>
          <p:cNvSpPr txBox="1"/>
          <p:nvPr/>
        </p:nvSpPr>
        <p:spPr>
          <a:xfrm>
            <a:off x="3328346" y="875182"/>
            <a:ext cx="131318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Timing</a:t>
            </a:r>
          </a:p>
        </p:txBody>
      </p:sp>
      <p:sp>
        <p:nvSpPr>
          <p:cNvPr id="231" name="TextBox 230">
            <a:extLst>
              <a:ext uri="{FF2B5EF4-FFF2-40B4-BE49-F238E27FC236}">
                <a16:creationId xmlns:a16="http://schemas.microsoft.com/office/drawing/2014/main" id="{AD1A0ACC-C9C5-A346-B316-65B21ADCB593}"/>
              </a:ext>
            </a:extLst>
          </p:cNvPr>
          <p:cNvSpPr txBox="1"/>
          <p:nvPr/>
        </p:nvSpPr>
        <p:spPr>
          <a:xfrm>
            <a:off x="3335273" y="2074802"/>
            <a:ext cx="14318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Activity</a:t>
            </a:r>
          </a:p>
        </p:txBody>
      </p:sp>
      <p:sp>
        <p:nvSpPr>
          <p:cNvPr id="232" name="TextBox 231">
            <a:extLst>
              <a:ext uri="{FF2B5EF4-FFF2-40B4-BE49-F238E27FC236}">
                <a16:creationId xmlns:a16="http://schemas.microsoft.com/office/drawing/2014/main" id="{13EBD371-F38D-A24B-9AEA-289DFFEB4FC1}"/>
              </a:ext>
            </a:extLst>
          </p:cNvPr>
          <p:cNvSpPr txBox="1"/>
          <p:nvPr/>
        </p:nvSpPr>
        <p:spPr>
          <a:xfrm>
            <a:off x="3335273" y="3280053"/>
            <a:ext cx="194476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Guidelines</a:t>
            </a:r>
          </a:p>
        </p:txBody>
      </p:sp>
      <p:sp>
        <p:nvSpPr>
          <p:cNvPr id="233" name="TextBox 232">
            <a:extLst>
              <a:ext uri="{FF2B5EF4-FFF2-40B4-BE49-F238E27FC236}">
                <a16:creationId xmlns:a16="http://schemas.microsoft.com/office/drawing/2014/main" id="{03765390-13AC-4042-8040-26ADAFFFD6C0}"/>
              </a:ext>
            </a:extLst>
          </p:cNvPr>
          <p:cNvSpPr txBox="1"/>
          <p:nvPr/>
        </p:nvSpPr>
        <p:spPr>
          <a:xfrm>
            <a:off x="3335273" y="4586204"/>
            <a:ext cx="151035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Big Idea</a:t>
            </a:r>
          </a:p>
        </p:txBody>
      </p:sp>
      <p:sp>
        <p:nvSpPr>
          <p:cNvPr id="235" name="TextBox 234">
            <a:extLst>
              <a:ext uri="{FF2B5EF4-FFF2-40B4-BE49-F238E27FC236}">
                <a16:creationId xmlns:a16="http://schemas.microsoft.com/office/drawing/2014/main" id="{6F3A206B-9280-4B41-9406-8C42E7E046B1}"/>
              </a:ext>
            </a:extLst>
          </p:cNvPr>
          <p:cNvSpPr txBox="1"/>
          <p:nvPr/>
        </p:nvSpPr>
        <p:spPr>
          <a:xfrm>
            <a:off x="9304917" y="834527"/>
            <a:ext cx="15958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Example</a:t>
            </a:r>
          </a:p>
        </p:txBody>
      </p:sp>
      <p:sp>
        <p:nvSpPr>
          <p:cNvPr id="236" name="TextBox 235">
            <a:extLst>
              <a:ext uri="{FF2B5EF4-FFF2-40B4-BE49-F238E27FC236}">
                <a16:creationId xmlns:a16="http://schemas.microsoft.com/office/drawing/2014/main" id="{0C8A3C15-3F55-A841-93DA-195E64FAC21D}"/>
              </a:ext>
            </a:extLst>
          </p:cNvPr>
          <p:cNvSpPr txBox="1"/>
          <p:nvPr/>
        </p:nvSpPr>
        <p:spPr>
          <a:xfrm>
            <a:off x="9267212" y="2326591"/>
            <a:ext cx="241521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Non-example</a:t>
            </a:r>
          </a:p>
        </p:txBody>
      </p:sp>
      <p:pic>
        <p:nvPicPr>
          <p:cNvPr id="16" name="Picture 15">
            <a:extLst>
              <a:ext uri="{FF2B5EF4-FFF2-40B4-BE49-F238E27FC236}">
                <a16:creationId xmlns:a16="http://schemas.microsoft.com/office/drawing/2014/main" id="{976E88FA-5AA2-EF4D-97D8-72ACB3EB9F7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32181" y="5059535"/>
            <a:ext cx="1135955" cy="1019019"/>
          </a:xfrm>
          <a:prstGeom prst="ellipse">
            <a:avLst/>
          </a:prstGeom>
          <a:ln w="19050">
            <a:solidFill>
              <a:schemeClr val="accent2">
                <a:lumMod val="50000"/>
              </a:schemeClr>
            </a:solidFill>
          </a:ln>
        </p:spPr>
      </p:pic>
      <p:sp>
        <p:nvSpPr>
          <p:cNvPr id="2" name="TextBox 1">
            <a:extLst>
              <a:ext uri="{FF2B5EF4-FFF2-40B4-BE49-F238E27FC236}">
                <a16:creationId xmlns:a16="http://schemas.microsoft.com/office/drawing/2014/main" id="{563A4A20-8C5B-0A4A-BE77-A2BBB44AF347}"/>
              </a:ext>
            </a:extLst>
          </p:cNvPr>
          <p:cNvSpPr txBox="1"/>
          <p:nvPr/>
        </p:nvSpPr>
        <p:spPr>
          <a:xfrm>
            <a:off x="9267212" y="5361633"/>
            <a:ext cx="137730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Review</a:t>
            </a:r>
          </a:p>
        </p:txBody>
      </p:sp>
      <p:pic>
        <p:nvPicPr>
          <p:cNvPr id="18" name="Picture 17">
            <a:extLst>
              <a:ext uri="{FF2B5EF4-FFF2-40B4-BE49-F238E27FC236}">
                <a16:creationId xmlns:a16="http://schemas.microsoft.com/office/drawing/2014/main" id="{6DA72635-31EF-F84F-8C60-4390669A4DE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873449" y="3539408"/>
            <a:ext cx="1100240" cy="1072921"/>
          </a:xfrm>
          <a:prstGeom prst="ellipse">
            <a:avLst/>
          </a:prstGeom>
          <a:ln w="19050">
            <a:solidFill>
              <a:schemeClr val="accent2">
                <a:lumMod val="50000"/>
              </a:schemeClr>
            </a:solidFill>
          </a:ln>
        </p:spPr>
      </p:pic>
      <p:sp>
        <p:nvSpPr>
          <p:cNvPr id="3" name="TextBox 2">
            <a:extLst>
              <a:ext uri="{FF2B5EF4-FFF2-40B4-BE49-F238E27FC236}">
                <a16:creationId xmlns:a16="http://schemas.microsoft.com/office/drawing/2014/main" id="{DDEC07BF-2886-0C49-9719-20409424D891}"/>
              </a:ext>
            </a:extLst>
          </p:cNvPr>
          <p:cNvSpPr txBox="1"/>
          <p:nvPr/>
        </p:nvSpPr>
        <p:spPr>
          <a:xfrm>
            <a:off x="9236196" y="3818655"/>
            <a:ext cx="1510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Preview</a:t>
            </a:r>
          </a:p>
        </p:txBody>
      </p:sp>
      <p:sp>
        <p:nvSpPr>
          <p:cNvPr id="4" name="TextBox 3">
            <a:extLst>
              <a:ext uri="{FF2B5EF4-FFF2-40B4-BE49-F238E27FC236}">
                <a16:creationId xmlns:a16="http://schemas.microsoft.com/office/drawing/2014/main" id="{0084CB6F-275E-F64E-91C0-DD9161762593}"/>
              </a:ext>
            </a:extLst>
          </p:cNvPr>
          <p:cNvSpPr txBox="1"/>
          <p:nvPr/>
        </p:nvSpPr>
        <p:spPr>
          <a:xfrm>
            <a:off x="3335273" y="5728446"/>
            <a:ext cx="230242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panose="020F0502020204030204"/>
                <a:ea typeface="ＭＳ Ｐゴシック" pitchFamily="-108" charset="-128"/>
                <a:cs typeface="+mn-cs"/>
              </a:rPr>
              <a:t>Organization</a:t>
            </a:r>
          </a:p>
        </p:txBody>
      </p:sp>
      <p:pic>
        <p:nvPicPr>
          <p:cNvPr id="22" name="Picture 21">
            <a:extLst>
              <a:ext uri="{FF2B5EF4-FFF2-40B4-BE49-F238E27FC236}">
                <a16:creationId xmlns:a16="http://schemas.microsoft.com/office/drawing/2014/main" id="{66DD8ECD-D370-8545-9BC1-259362DA065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139854" y="5588008"/>
            <a:ext cx="1045881" cy="981092"/>
          </a:xfrm>
          <a:prstGeom prst="ellipse">
            <a:avLst/>
          </a:prstGeom>
          <a:ln w="19050">
            <a:solidFill>
              <a:schemeClr val="accent2">
                <a:lumMod val="50000"/>
              </a:schemeClr>
            </a:solidFill>
          </a:ln>
        </p:spPr>
      </p:pic>
      <p:pic>
        <p:nvPicPr>
          <p:cNvPr id="25" name="Picture 24">
            <a:extLst>
              <a:ext uri="{FF2B5EF4-FFF2-40B4-BE49-F238E27FC236}">
                <a16:creationId xmlns:a16="http://schemas.microsoft.com/office/drawing/2014/main" id="{CEDC4854-52B7-1642-BDFB-0D639CE01F9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077872" y="664246"/>
            <a:ext cx="1026746" cy="1008078"/>
          </a:xfrm>
          <a:prstGeom prst="ellipse">
            <a:avLst/>
          </a:prstGeom>
          <a:ln w="19050">
            <a:solidFill>
              <a:schemeClr val="accent2">
                <a:lumMod val="50000"/>
              </a:schemeClr>
            </a:solidFill>
          </a:ln>
        </p:spPr>
      </p:pic>
      <p:sp>
        <p:nvSpPr>
          <p:cNvPr id="20" name="Title 5">
            <a:extLst>
              <a:ext uri="{FF2B5EF4-FFF2-40B4-BE49-F238E27FC236}">
                <a16:creationId xmlns:a16="http://schemas.microsoft.com/office/drawing/2014/main" id="{75127F09-11EF-354E-95D1-FBA4F113BD68}"/>
              </a:ext>
            </a:extLst>
          </p:cNvPr>
          <p:cNvSpPr txBox="1">
            <a:spLocks/>
          </p:cNvSpPr>
          <p:nvPr/>
        </p:nvSpPr>
        <p:spPr>
          <a:xfrm flipH="1">
            <a:off x="-471418" y="70101"/>
            <a:ext cx="2611272" cy="608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1pPr>
            <a:lvl2pPr marL="914400" marR="0" lvl="1"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2pPr>
            <a:lvl3pPr marL="1371600" marR="0" lvl="2"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3pPr>
            <a:lvl4pPr marL="1828800" marR="0" lvl="3"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4pPr>
            <a:lvl5pPr marL="2286000" marR="0" lvl="4"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5pPr>
            <a:lvl6pPr marL="2743200" marR="0" lvl="5"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6pPr>
            <a:lvl7pPr marL="3200400" marR="0" lvl="6"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7pPr>
            <a:lvl8pPr marL="3657600" marR="0" lvl="7"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8pPr>
            <a:lvl9pPr marL="4114800" marR="0" lvl="8" indent="-317500" algn="ctr" rtl="0" eaLnBrk="1" hangingPunct="1">
              <a:lnSpc>
                <a:spcPct val="100000"/>
              </a:lnSpc>
              <a:spcBef>
                <a:spcPts val="0"/>
              </a:spcBef>
              <a:spcAft>
                <a:spcPts val="0"/>
              </a:spcAft>
              <a:buClr>
                <a:schemeClr val="lt1"/>
              </a:buClr>
              <a:buSzPts val="1400"/>
              <a:buFont typeface="Hind Vadodara"/>
              <a:buNone/>
              <a:defRPr sz="1867" b="0" i="0" u="none" strike="noStrike" cap="none">
                <a:solidFill>
                  <a:schemeClr val="lt1"/>
                </a:solidFill>
                <a:latin typeface="Hind Vadodara"/>
                <a:ea typeface="Hind Vadodara"/>
                <a:cs typeface="Hind Vadodara"/>
                <a:sym typeface="Hind Vadodara"/>
              </a:defRPr>
            </a:lvl9pPr>
          </a:lstStyle>
          <a:p>
            <a:pPr marL="457200" marR="0" lvl="0" indent="-317500" algn="r" defTabSz="914400" rtl="0" eaLnBrk="1" fontAlgn="auto" latinLnBrk="0" hangingPunct="1">
              <a:lnSpc>
                <a:spcPct val="100000"/>
              </a:lnSpc>
              <a:spcBef>
                <a:spcPts val="0"/>
              </a:spcBef>
              <a:spcAft>
                <a:spcPts val="0"/>
              </a:spcAft>
              <a:buClr>
                <a:srgbClr val="FFFFFF"/>
              </a:buClr>
              <a:buSzPts val="1400"/>
              <a:buFont typeface="Hind Vadodara"/>
              <a:buNone/>
              <a:tabLst/>
              <a:defRPr/>
            </a:pPr>
            <a:r>
              <a:rPr kumimoji="0" lang="en-US" sz="40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sym typeface="Hind Vadodara"/>
              </a:rPr>
              <a:t>LEGEND</a:t>
            </a:r>
          </a:p>
        </p:txBody>
      </p:sp>
      <p:pic>
        <p:nvPicPr>
          <p:cNvPr id="21" name="Picture 20">
            <a:extLst>
              <a:ext uri="{FF2B5EF4-FFF2-40B4-BE49-F238E27FC236}">
                <a16:creationId xmlns:a16="http://schemas.microsoft.com/office/drawing/2014/main" id="{51625BFC-BC02-3945-98C2-C3B66C2928E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1277600" y="6000244"/>
            <a:ext cx="914400" cy="857756"/>
          </a:xfrm>
          <a:prstGeom prst="ellipse">
            <a:avLst/>
          </a:prstGeom>
          <a:ln w="19050">
            <a:solidFill>
              <a:schemeClr val="accent2">
                <a:lumMod val="50000"/>
              </a:schemeClr>
            </a:solidFill>
          </a:ln>
        </p:spPr>
      </p:pic>
    </p:spTree>
    <p:extLst>
      <p:ext uri="{BB962C8B-B14F-4D97-AF65-F5344CB8AC3E}">
        <p14:creationId xmlns:p14="http://schemas.microsoft.com/office/powerpoint/2010/main" val="2159385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FCF2-47E8-C0F9-60C4-9D283A55C614}"/>
              </a:ext>
            </a:extLst>
          </p:cNvPr>
          <p:cNvSpPr>
            <a:spLocks noGrp="1"/>
          </p:cNvSpPr>
          <p:nvPr>
            <p:ph type="title"/>
          </p:nvPr>
        </p:nvSpPr>
        <p:spPr/>
        <p:txBody>
          <a:bodyPr/>
          <a:lstStyle/>
          <a:p>
            <a:r>
              <a:rPr lang="en-US" dirty="0"/>
              <a:t>PBIS MEETING DATES – for us! </a:t>
            </a:r>
          </a:p>
        </p:txBody>
      </p:sp>
      <p:sp>
        <p:nvSpPr>
          <p:cNvPr id="3" name="Content Placeholder 2">
            <a:extLst>
              <a:ext uri="{FF2B5EF4-FFF2-40B4-BE49-F238E27FC236}">
                <a16:creationId xmlns:a16="http://schemas.microsoft.com/office/drawing/2014/main" id="{782221F8-DF30-2BC0-EF12-F4B7625FB788}"/>
              </a:ext>
            </a:extLst>
          </p:cNvPr>
          <p:cNvSpPr>
            <a:spLocks noGrp="1"/>
          </p:cNvSpPr>
          <p:nvPr>
            <p:ph sz="half" idx="1"/>
          </p:nvPr>
        </p:nvSpPr>
        <p:spPr>
          <a:xfrm>
            <a:off x="609599" y="1356967"/>
            <a:ext cx="6071420" cy="5080818"/>
          </a:xfrm>
          <a:solidFill>
            <a:schemeClr val="accent5"/>
          </a:solidFill>
        </p:spPr>
        <p:txBody>
          <a:bodyPr/>
          <a:lstStyle/>
          <a:p>
            <a:pPr marL="0" marR="0" indent="0">
              <a:lnSpc>
                <a:spcPct val="107000"/>
              </a:lnSpc>
              <a:spcBef>
                <a:spcPts val="900"/>
              </a:spcBef>
              <a:spcAft>
                <a:spcPts val="900"/>
              </a:spcAft>
              <a:buNone/>
            </a:pPr>
            <a:r>
              <a:rPr lang="en-US" sz="2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Coaching Meetings / Peer Share Calls (9-11am)*</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SzPts val="1000"/>
              <a:buFont typeface="Symbol" panose="05050102010706020507" pitchFamily="18" charset="2"/>
              <a:buChar char=""/>
              <a:tabLst>
                <a:tab pos="457200" algn="l"/>
              </a:tabLst>
            </a:pPr>
            <a:r>
              <a:rPr lang="en-US" sz="18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Thursday, October 5, 2023</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SzPts val="1000"/>
              <a:buFont typeface="Symbol" panose="05050102010706020507" pitchFamily="18" charset="2"/>
              <a:buChar char=""/>
              <a:tabLst>
                <a:tab pos="457200" algn="l"/>
              </a:tabLst>
            </a:pPr>
            <a:r>
              <a:rPr lang="en-US" sz="18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Thursday, November 2, 2023</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SzPts val="1000"/>
              <a:buFont typeface="Symbol" panose="05050102010706020507" pitchFamily="18" charset="2"/>
              <a:buChar char=""/>
              <a:tabLst>
                <a:tab pos="457200" algn="l"/>
              </a:tabLst>
            </a:pPr>
            <a:r>
              <a:rPr lang="en-US" sz="18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Tuesday, December 5, 2023</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SzPts val="1000"/>
              <a:buFont typeface="Symbol" panose="05050102010706020507" pitchFamily="18" charset="2"/>
              <a:buChar char=""/>
              <a:tabLst>
                <a:tab pos="457200" algn="l"/>
              </a:tabLst>
            </a:pPr>
            <a:r>
              <a:rPr lang="en-US" sz="18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Thursday, January 4, 2024</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SzPts val="1000"/>
              <a:buFont typeface="Symbol" panose="05050102010706020507" pitchFamily="18" charset="2"/>
              <a:buChar char=""/>
              <a:tabLst>
                <a:tab pos="457200" algn="l"/>
              </a:tabLst>
            </a:pPr>
            <a:r>
              <a:rPr lang="en-US" sz="18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Thursday, February 1, 2024</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SzPts val="1000"/>
              <a:buFont typeface="Symbol" panose="05050102010706020507" pitchFamily="18" charset="2"/>
              <a:buChar char=""/>
              <a:tabLst>
                <a:tab pos="457200" algn="l"/>
              </a:tabLst>
            </a:pPr>
            <a:r>
              <a:rPr lang="en-US" sz="18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Tuesday, March 5, 2024</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SzPts val="1000"/>
              <a:buFont typeface="Symbol" panose="05050102010706020507" pitchFamily="18" charset="2"/>
              <a:buChar char=""/>
              <a:tabLst>
                <a:tab pos="457200" algn="l"/>
              </a:tabLst>
            </a:pPr>
            <a:r>
              <a:rPr lang="en-US" sz="1800" dirty="0">
                <a:solidFill>
                  <a:schemeClr val="accent6">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Thursday, April 4, 2024 – considering 4/2 or 4/11</a:t>
            </a:r>
            <a:endParaRPr lang="en-US" sz="18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SzPts val="1000"/>
              <a:buFont typeface="Symbol" panose="05050102010706020507" pitchFamily="18" charset="2"/>
              <a:buChar char=""/>
              <a:tabLst>
                <a:tab pos="457200" algn="l"/>
              </a:tabLst>
            </a:pPr>
            <a:r>
              <a:rPr lang="en-US" sz="1800"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rPr>
              <a:t>Thursday, June 6, 2024</a:t>
            </a:r>
            <a:endParaRPr lang="en-US"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FFC000"/>
              </a:solidFill>
            </a:endParaRPr>
          </a:p>
          <a:p>
            <a:r>
              <a:rPr lang="en-US"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Meetings may end at 10:30am to provide additional opportunities for school specific technical assistance. </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rgbClr val="FFC000"/>
              </a:solidFill>
            </a:endParaRPr>
          </a:p>
        </p:txBody>
      </p:sp>
      <p:sp>
        <p:nvSpPr>
          <p:cNvPr id="4" name="Content Placeholder 3">
            <a:extLst>
              <a:ext uri="{FF2B5EF4-FFF2-40B4-BE49-F238E27FC236}">
                <a16:creationId xmlns:a16="http://schemas.microsoft.com/office/drawing/2014/main" id="{13F5876A-92FB-B3C0-7C89-25663BA8FFF0}"/>
              </a:ext>
            </a:extLst>
          </p:cNvPr>
          <p:cNvSpPr>
            <a:spLocks noGrp="1"/>
          </p:cNvSpPr>
          <p:nvPr>
            <p:ph sz="half" idx="2"/>
          </p:nvPr>
        </p:nvSpPr>
        <p:spPr>
          <a:xfrm>
            <a:off x="7877909" y="1634394"/>
            <a:ext cx="3898491" cy="4525963"/>
          </a:xfrm>
          <a:solidFill>
            <a:schemeClr val="accent5"/>
          </a:solidFill>
        </p:spPr>
        <p:txBody>
          <a:bodyPr/>
          <a:lstStyle/>
          <a:p>
            <a:pPr marL="139700" indent="0">
              <a:buNone/>
            </a:pPr>
            <a:r>
              <a:rPr lang="en-US" sz="2400" b="1" dirty="0">
                <a:solidFill>
                  <a:schemeClr val="bg1"/>
                </a:solidFill>
                <a:effectLst/>
                <a:latin typeface="Arial" panose="020B0604020202020204" pitchFamily="34" charset="0"/>
                <a:ea typeface="Times New Roman" panose="02020603050405020304" pitchFamily="18" charset="0"/>
              </a:rPr>
              <a:t>TA</a:t>
            </a:r>
          </a:p>
          <a:p>
            <a:r>
              <a:rPr lang="en-US" sz="2400" b="1" strike="sngStrike" dirty="0">
                <a:solidFill>
                  <a:srgbClr val="FFFF00"/>
                </a:solidFill>
                <a:latin typeface="Arial" panose="020B0604020202020204" pitchFamily="34" charset="0"/>
                <a:ea typeface="Times New Roman" panose="02020603050405020304" pitchFamily="18" charset="0"/>
              </a:rPr>
              <a:t>Fall Connection </a:t>
            </a:r>
          </a:p>
          <a:p>
            <a:r>
              <a:rPr lang="en-US" sz="2400" b="1" dirty="0">
                <a:solidFill>
                  <a:srgbClr val="FFFF00"/>
                </a:solidFill>
                <a:effectLst/>
                <a:latin typeface="Arial" panose="020B0604020202020204" pitchFamily="34" charset="0"/>
                <a:ea typeface="Times New Roman" panose="02020603050405020304" pitchFamily="18" charset="0"/>
              </a:rPr>
              <a:t>Winter Connection (12/19, 12/14 midday, 12/11)</a:t>
            </a:r>
            <a:endParaRPr lang="en-US" sz="2000" b="1" dirty="0">
              <a:solidFill>
                <a:schemeClr val="tx1"/>
              </a:solidFill>
              <a:latin typeface="Arial" panose="020B0604020202020204" pitchFamily="34" charset="0"/>
              <a:ea typeface="Times New Roman" panose="02020603050405020304" pitchFamily="18" charset="0"/>
            </a:endParaRPr>
          </a:p>
          <a:p>
            <a:endParaRPr lang="en-US" sz="2400" b="1" dirty="0">
              <a:solidFill>
                <a:srgbClr val="FFFF00"/>
              </a:solidFill>
              <a:effectLst/>
              <a:latin typeface="Arial" panose="020B0604020202020204" pitchFamily="34" charset="0"/>
              <a:ea typeface="Times New Roman" panose="02020603050405020304" pitchFamily="18" charset="0"/>
            </a:endParaRPr>
          </a:p>
          <a:p>
            <a:r>
              <a:rPr lang="en-US" sz="2400" b="1" dirty="0">
                <a:solidFill>
                  <a:srgbClr val="FFFF00"/>
                </a:solidFill>
                <a:effectLst/>
                <a:latin typeface="Arial" panose="020B0604020202020204" pitchFamily="34" charset="0"/>
                <a:ea typeface="Times New Roman" panose="02020603050405020304" pitchFamily="18" charset="0"/>
              </a:rPr>
              <a:t>Spring Connection </a:t>
            </a:r>
          </a:p>
          <a:p>
            <a:pPr marL="139700" indent="0">
              <a:buNone/>
            </a:pPr>
            <a:r>
              <a:rPr lang="en-US" sz="2400" b="1" dirty="0">
                <a:solidFill>
                  <a:srgbClr val="FFFF00"/>
                </a:solidFill>
                <a:effectLst/>
                <a:latin typeface="Arial" panose="020B0604020202020204" pitchFamily="34" charset="0"/>
                <a:ea typeface="Times New Roman" panose="02020603050405020304" pitchFamily="18" charset="0"/>
              </a:rPr>
              <a:t>* Individual meetings will be scheduled in April/May for Tier 2 TFI self-assessments. </a:t>
            </a:r>
            <a:endParaRPr lang="en-US" sz="2400" dirty="0">
              <a:solidFill>
                <a:srgbClr val="FFFF00"/>
              </a:solidFill>
            </a:endParaRPr>
          </a:p>
        </p:txBody>
      </p:sp>
    </p:spTree>
    <p:extLst>
      <p:ext uri="{BB962C8B-B14F-4D97-AF65-F5344CB8AC3E}">
        <p14:creationId xmlns:p14="http://schemas.microsoft.com/office/powerpoint/2010/main" val="4280148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492073" y="398343"/>
            <a:ext cx="9378000" cy="845600"/>
          </a:xfrm>
        </p:spPr>
        <p:txBody>
          <a:bodyPr/>
          <a:lstStyle/>
          <a:p>
            <a:r>
              <a:rPr lang="en-US" b="1" dirty="0">
                <a:latin typeface="Arial" panose="020B0604020202020204" pitchFamily="34" charset="0"/>
                <a:cs typeface="Arial" panose="020B0604020202020204" pitchFamily="34" charset="0"/>
              </a:rPr>
              <a:t>SEB Academy Updates </a:t>
            </a:r>
          </a:p>
        </p:txBody>
      </p:sp>
      <p:sp>
        <p:nvSpPr>
          <p:cNvPr id="8" name="Rectangle: Rounded Corners 7">
            <a:extLst>
              <a:ext uri="{FF2B5EF4-FFF2-40B4-BE49-F238E27FC236}">
                <a16:creationId xmlns:a16="http://schemas.microsoft.com/office/drawing/2014/main" id="{B6A3E588-6F31-4171-8D4B-7705ECAC308A}"/>
              </a:ext>
            </a:extLst>
          </p:cNvPr>
          <p:cNvSpPr/>
          <p:nvPr/>
        </p:nvSpPr>
        <p:spPr>
          <a:xfrm>
            <a:off x="7692972" y="364829"/>
            <a:ext cx="3801138" cy="912627"/>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Arial"/>
              </a:rPr>
              <a:t>Website</a:t>
            </a:r>
            <a:br>
              <a:rPr kumimoji="0" lang="en-US" sz="2800" b="0" i="0" u="none" strike="noStrike" kern="1200" cap="none" spc="0" normalizeH="0" baseline="0" noProof="0" dirty="0">
                <a:ln>
                  <a:noFill/>
                </a:ln>
                <a:solidFill>
                  <a:srgbClr val="FFFFFF"/>
                </a:solidFill>
                <a:effectLst/>
                <a:uLnTx/>
                <a:uFillTx/>
                <a:latin typeface="Arial"/>
                <a:ea typeface="+mn-ea"/>
                <a:cs typeface="Arial"/>
              </a:rPr>
            </a:br>
            <a:r>
              <a:rPr kumimoji="0" lang="en-US" sz="2000" b="0" i="0" u="none" strike="noStrike" kern="1200" cap="none" spc="0" normalizeH="0" baseline="0" noProof="0" dirty="0">
                <a:ln>
                  <a:noFill/>
                </a:ln>
                <a:solidFill>
                  <a:srgbClr val="FFFFFF"/>
                </a:solidFill>
                <a:effectLst/>
                <a:uLnTx/>
                <a:uFillTx/>
                <a:latin typeface="Arial"/>
                <a:ea typeface="+mn-ea"/>
                <a:cs typeface="+mn-cs"/>
              </a:rPr>
              <a:t>https://sebacademy.edc.org</a:t>
            </a:r>
            <a:endParaRPr kumimoji="0" lang="en-US"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Rounded Corners 3">
            <a:extLst>
              <a:ext uri="{FF2B5EF4-FFF2-40B4-BE49-F238E27FC236}">
                <a16:creationId xmlns:a16="http://schemas.microsoft.com/office/drawing/2014/main" id="{DDCF3F47-27FD-4BD9-BD23-5B3DDDAA1DE9}"/>
              </a:ext>
            </a:extLst>
          </p:cNvPr>
          <p:cNvSpPr/>
          <p:nvPr/>
        </p:nvSpPr>
        <p:spPr>
          <a:xfrm>
            <a:off x="632848" y="1804366"/>
            <a:ext cx="10926304" cy="4086979"/>
          </a:xfrm>
          <a:prstGeom prst="round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R="0" lvl="0"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srgbClr val="0070C0"/>
                </a:solidFill>
                <a:effectLst/>
                <a:uLnTx/>
                <a:uFillTx/>
                <a:latin typeface="Arial"/>
                <a:ea typeface="+mn-ea"/>
                <a:cs typeface="Arial"/>
                <a:hlinkClick r:id="rId3">
                  <a:extLst>
                    <a:ext uri="{A12FA001-AC4F-418D-AE19-62706E023703}">
                      <ahyp:hlinkClr xmlns:ahyp="http://schemas.microsoft.com/office/drawing/2018/hyperlinkcolor" val="tx"/>
                    </a:ext>
                  </a:extLst>
                </a:hlinkClick>
              </a:rPr>
              <a:t>SEB ACADEMY Upcoming Events</a:t>
            </a:r>
            <a:endParaRPr kumimoji="0" lang="en-US" sz="3200" b="0" i="0" u="none" strike="noStrike" kern="1200" cap="none" spc="0" normalizeH="0" baseline="0" noProof="0" dirty="0">
              <a:ln>
                <a:noFill/>
              </a:ln>
              <a:solidFill>
                <a:srgbClr val="0070C0"/>
              </a:solidFill>
              <a:effectLst/>
              <a:uLnTx/>
              <a:uFillTx/>
              <a:latin typeface="Arial"/>
              <a:ea typeface="+mn-ea"/>
              <a:cs typeface="Arial"/>
            </a:endParaRPr>
          </a:p>
          <a:p>
            <a:pPr marL="457200" marR="0" lvl="0" indent="-45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sngStrike" kern="1200" cap="none" spc="0" normalizeH="0" baseline="0" noProof="0" dirty="0">
                <a:ln>
                  <a:noFill/>
                </a:ln>
                <a:solidFill>
                  <a:srgbClr val="0D0F41"/>
                </a:solidFill>
                <a:effectLst/>
                <a:uLnTx/>
                <a:uFillTx/>
                <a:latin typeface="Arial"/>
                <a:ea typeface="+mn-ea"/>
                <a:cs typeface="Arial"/>
              </a:rPr>
              <a:t>Webinar 10/17 - Screening and Surveys</a:t>
            </a:r>
          </a:p>
          <a:p>
            <a:pPr marL="457200" marR="0" lvl="0" indent="-45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sngStrike" kern="1200" cap="none" spc="0" normalizeH="0" baseline="0" noProof="0" dirty="0">
                <a:ln>
                  <a:noFill/>
                </a:ln>
                <a:solidFill>
                  <a:srgbClr val="0D0F41"/>
                </a:solidFill>
                <a:effectLst/>
                <a:uLnTx/>
                <a:uFillTx/>
                <a:latin typeface="Arial"/>
                <a:ea typeface="+mn-ea"/>
                <a:cs typeface="Arial"/>
              </a:rPr>
              <a:t>November PSC series on Tier 2 – 11/9, 11/14, 11/30</a:t>
            </a:r>
          </a:p>
          <a:p>
            <a:pPr marL="457200" marR="0" lvl="0" indent="-45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sngStrike" kern="1200" cap="none" spc="0" normalizeH="0" baseline="0" noProof="0" dirty="0">
                <a:ln>
                  <a:noFill/>
                </a:ln>
                <a:solidFill>
                  <a:srgbClr val="0D0F41"/>
                </a:solidFill>
                <a:effectLst/>
                <a:uLnTx/>
                <a:uFillTx/>
                <a:latin typeface="Arial"/>
                <a:ea typeface="+mn-ea"/>
                <a:cs typeface="Arial"/>
              </a:rPr>
              <a:t>Webinar 11/16, 3-4:30pm: </a:t>
            </a:r>
            <a:r>
              <a:rPr kumimoji="0" lang="en-US" sz="2800" b="0" i="1" u="none" strike="sngStrike" kern="1200" cap="none" spc="0" normalizeH="0" baseline="0" noProof="0" dirty="0">
                <a:ln>
                  <a:noFill/>
                </a:ln>
                <a:solidFill>
                  <a:schemeClr val="accent6">
                    <a:lumMod val="60000"/>
                    <a:lumOff val="40000"/>
                  </a:schemeClr>
                </a:solidFill>
                <a:effectLst/>
                <a:uLnTx/>
                <a:uFillTx/>
                <a:latin typeface="Arial"/>
                <a:ea typeface="+mn-ea"/>
                <a:cs typeface="Arial"/>
              </a:rPr>
              <a:t>MTSS through an Equity Lens</a:t>
            </a:r>
          </a:p>
          <a:p>
            <a:pPr marL="457200" marR="0" lvl="0" indent="-45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D0F41"/>
              </a:solidFill>
              <a:effectLst/>
              <a:uLnTx/>
              <a:uFillTx/>
              <a:latin typeface="Arial"/>
              <a:ea typeface="+mn-ea"/>
              <a:cs typeface="Arial"/>
            </a:endParaRPr>
          </a:p>
          <a:p>
            <a:pPr marL="457200" marR="0" lvl="0" indent="-45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D0F41"/>
                </a:solidFill>
                <a:effectLst/>
                <a:uLnTx/>
                <a:uFillTx/>
                <a:latin typeface="Arial"/>
                <a:ea typeface="+mn-ea"/>
                <a:cs typeface="Arial"/>
              </a:rPr>
              <a:t>Webinar 12/12, 9:30-11: </a:t>
            </a:r>
            <a:r>
              <a:rPr kumimoji="0" lang="en-US" sz="2800" b="0" i="1" u="none" strike="noStrike" kern="1200" cap="none" spc="0" normalizeH="0" baseline="0" noProof="0" dirty="0">
                <a:ln>
                  <a:noFill/>
                </a:ln>
                <a:solidFill>
                  <a:schemeClr val="accent6">
                    <a:lumMod val="60000"/>
                    <a:lumOff val="40000"/>
                  </a:schemeClr>
                </a:solidFill>
                <a:effectLst/>
                <a:uLnTx/>
                <a:uFillTx/>
                <a:latin typeface="Arial"/>
                <a:ea typeface="+mn-ea"/>
                <a:cs typeface="Arial"/>
              </a:rPr>
              <a:t>High Leverage Classroom Practices</a:t>
            </a:r>
            <a:endParaRPr lang="en-US" sz="2800" i="1" dirty="0">
              <a:solidFill>
                <a:schemeClr val="accent6">
                  <a:lumMod val="60000"/>
                  <a:lumOff val="40000"/>
                </a:schemeClr>
              </a:solidFill>
              <a:latin typeface="Arial"/>
              <a:cs typeface="Arial"/>
            </a:endParaRPr>
          </a:p>
          <a:p>
            <a:pPr marR="0" lvl="0" defTabSz="914400" rtl="0" eaLnBrk="1" fontAlgn="auto" latinLnBrk="0" hangingPunct="1">
              <a:lnSpc>
                <a:spcPct val="100000"/>
              </a:lnSpc>
              <a:spcBef>
                <a:spcPts val="0"/>
              </a:spcBef>
              <a:spcAft>
                <a:spcPts val="0"/>
              </a:spcAft>
              <a:buClrTx/>
              <a:buSzTx/>
              <a:tabLst/>
              <a:defRPr/>
            </a:pPr>
            <a:r>
              <a:rPr lang="en-US" sz="2800" i="1" dirty="0">
                <a:solidFill>
                  <a:schemeClr val="accent6">
                    <a:lumMod val="60000"/>
                    <a:lumOff val="40000"/>
                  </a:schemeClr>
                </a:solidFill>
                <a:latin typeface="Arial"/>
                <a:cs typeface="Arial"/>
              </a:rPr>
              <a:t>     </a:t>
            </a:r>
            <a:r>
              <a:rPr lang="en-US" sz="2800" i="1" dirty="0">
                <a:solidFill>
                  <a:srgbClr val="0D0F41"/>
                </a:solidFill>
                <a:latin typeface="Arial"/>
                <a:cs typeface="Arial"/>
              </a:rPr>
              <a:t>(review on “new” for other team members)</a:t>
            </a:r>
          </a:p>
          <a:p>
            <a:pPr marL="457200" marR="0" lvl="0" indent="-45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1" u="none" strike="noStrike" kern="1200" cap="none" spc="0" normalizeH="0" baseline="0" noProof="0" dirty="0">
              <a:ln>
                <a:noFill/>
              </a:ln>
              <a:solidFill>
                <a:schemeClr val="accent6">
                  <a:lumMod val="60000"/>
                  <a:lumOff val="40000"/>
                </a:schemeClr>
              </a:solidFill>
              <a:effectLst/>
              <a:uLnTx/>
              <a:uFillTx/>
              <a:latin typeface="Arial"/>
              <a:ea typeface="+mn-ea"/>
              <a:cs typeface="Arial"/>
            </a:endParaRPr>
          </a:p>
        </p:txBody>
      </p:sp>
      <p:pic>
        <p:nvPicPr>
          <p:cNvPr id="2" name="Picture 1">
            <a:extLst>
              <a:ext uri="{FF2B5EF4-FFF2-40B4-BE49-F238E27FC236}">
                <a16:creationId xmlns:a16="http://schemas.microsoft.com/office/drawing/2014/main" id="{35460213-811D-EEF1-439E-95E8B1A4D5E3}"/>
              </a:ext>
            </a:extLst>
          </p:cNvPr>
          <p:cNvPicPr>
            <a:picLocks noChangeAspect="1"/>
          </p:cNvPicPr>
          <p:nvPr/>
        </p:nvPicPr>
        <p:blipFill>
          <a:blip r:embed="rId4"/>
          <a:stretch>
            <a:fillRect/>
          </a:stretch>
        </p:blipFill>
        <p:spPr>
          <a:xfrm>
            <a:off x="-254831" y="4924438"/>
            <a:ext cx="3357796" cy="1898213"/>
          </a:xfrm>
          <a:prstGeom prst="rect">
            <a:avLst/>
          </a:prstGeom>
        </p:spPr>
      </p:pic>
    </p:spTree>
    <p:extLst>
      <p:ext uri="{BB962C8B-B14F-4D97-AF65-F5344CB8AC3E}">
        <p14:creationId xmlns:p14="http://schemas.microsoft.com/office/powerpoint/2010/main" val="240106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221318" y="303400"/>
            <a:ext cx="11378651" cy="845600"/>
          </a:xfrm>
          <a:prstGeom prst="rect">
            <a:avLst/>
          </a:prstGeom>
        </p:spPr>
        <p:txBody>
          <a:bodyPr spcFirstLastPara="1" wrap="square" lIns="121900" tIns="121900" rIns="121900" bIns="121900" anchor="t" anchorCtr="0">
            <a:noAutofit/>
          </a:bodyPr>
          <a:lstStyle/>
          <a:p>
            <a:r>
              <a:rPr lang="en" dirty="0"/>
              <a:t>NEW RESOURCES </a:t>
            </a:r>
            <a:endParaRPr dirty="0"/>
          </a:p>
        </p:txBody>
      </p:sp>
      <p:cxnSp>
        <p:nvCxnSpPr>
          <p:cNvPr id="1014" name="Google Shape;1014;p54"/>
          <p:cNvCxnSpPr>
            <a:cxnSpLocks/>
          </p:cNvCxnSpPr>
          <p:nvPr/>
        </p:nvCxnSpPr>
        <p:spPr>
          <a:xfrm>
            <a:off x="4062848" y="6256792"/>
            <a:ext cx="3968393" cy="0"/>
          </a:xfrm>
          <a:prstGeom prst="straightConnector1">
            <a:avLst/>
          </a:prstGeom>
          <a:noFill/>
          <a:ln w="9525" cap="flat" cmpd="sng">
            <a:solidFill>
              <a:schemeClr val="lt1"/>
            </a:solidFill>
            <a:prstDash val="dot"/>
            <a:round/>
            <a:headEnd type="none" w="med" len="med"/>
            <a:tailEnd type="none" w="med" len="med"/>
          </a:ln>
        </p:spPr>
      </p:cxn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6476999" y="2637690"/>
            <a:ext cx="4985824" cy="2906466"/>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indent="0" defTabSz="1219140">
              <a:spcAft>
                <a:spcPts val="800"/>
              </a:spcAft>
              <a:buClr>
                <a:srgbClr val="FFFFFF"/>
              </a:buClr>
              <a:defRPr/>
            </a:pPr>
            <a:r>
              <a:rPr lang="en-US" sz="2400" b="1" dirty="0">
                <a:solidFill>
                  <a:srgbClr val="00ACC2">
                    <a:lumMod val="40000"/>
                    <a:lumOff val="60000"/>
                  </a:srgbClr>
                </a:solidFill>
              </a:rPr>
              <a:t>RESOURCES:</a:t>
            </a:r>
          </a:p>
          <a:p>
            <a:pPr marL="139697" indent="0"/>
            <a:r>
              <a:rPr lang="en-US" sz="2400" dirty="0">
                <a:solidFill>
                  <a:srgbClr val="FFFFFF"/>
                </a:solidFill>
              </a:rPr>
              <a:t> </a:t>
            </a:r>
          </a:p>
          <a:p>
            <a:pPr marL="482588" indent="-342891">
              <a:buFont typeface="Arial" panose="020B0604020202020204" pitchFamily="34" charset="0"/>
              <a:buChar char="•"/>
            </a:pPr>
            <a:r>
              <a:rPr lang="en-US" sz="2400" dirty="0">
                <a:solidFill>
                  <a:srgbClr val="FFFFFF"/>
                </a:solidFill>
                <a:hlinkClick r:id="rId3"/>
              </a:rPr>
              <a:t>https://sebacademy.edc.org/list-of-pbis-resources</a:t>
            </a:r>
            <a:endParaRPr lang="en-US" sz="2400" dirty="0">
              <a:solidFill>
                <a:srgbClr val="FFFFFF"/>
              </a:solidFill>
            </a:endParaRPr>
          </a:p>
          <a:p>
            <a:pPr algn="l"/>
            <a:endParaRPr lang="en-US" sz="3200" b="1" i="0" dirty="0">
              <a:solidFill>
                <a:srgbClr val="212529"/>
              </a:solidFill>
              <a:effectLst/>
              <a:latin typeface="Open Sans" panose="020B0606030504020204" pitchFamily="34" charset="0"/>
            </a:endParaRPr>
          </a:p>
          <a:p>
            <a:pPr marL="596900" indent="-457200" algn="l">
              <a:buFont typeface="Arial" panose="020B0604020202020204" pitchFamily="34" charset="0"/>
              <a:buChar char="•"/>
            </a:pPr>
            <a:r>
              <a:rPr lang="en-US" sz="2800" i="0" dirty="0">
                <a:solidFill>
                  <a:srgbClr val="FFFF00"/>
                </a:solidFill>
                <a:effectLst/>
                <a:latin typeface="Open Sans" panose="020B0606030504020204" pitchFamily="34" charset="0"/>
                <a:hlinkClick r:id="rId4">
                  <a:extLst>
                    <a:ext uri="{A12FA001-AC4F-418D-AE19-62706E023703}">
                      <ahyp:hlinkClr xmlns:ahyp="http://schemas.microsoft.com/office/drawing/2018/hyperlinkcolor" val="tx"/>
                    </a:ext>
                  </a:extLst>
                </a:hlinkClick>
              </a:rPr>
              <a:t>Needs Assessment and Planning Process</a:t>
            </a:r>
            <a:endParaRPr lang="en-US" sz="2800" i="0" dirty="0">
              <a:solidFill>
                <a:srgbClr val="FFFF00"/>
              </a:solidFill>
              <a:effectLst/>
              <a:latin typeface="Open Sans" panose="020B0606030504020204" pitchFamily="34" charset="0"/>
            </a:endParaRPr>
          </a:p>
          <a:p>
            <a:pPr marL="482588" indent="-342891">
              <a:buFont typeface="Arial" panose="020B0604020202020204" pitchFamily="34" charset="0"/>
              <a:buChar char="•"/>
            </a:pPr>
            <a:endParaRPr lang="en-US" sz="2400" dirty="0">
              <a:solidFill>
                <a:srgbClr val="FFFFFF"/>
              </a:solidFill>
            </a:endParaRPr>
          </a:p>
          <a:p>
            <a:pPr marL="482588" indent="-342891">
              <a:buFont typeface="Arial" panose="020B0604020202020204" pitchFamily="34" charset="0"/>
              <a:buChar char="•"/>
            </a:pPr>
            <a:endParaRPr lang="en-US" sz="2400" dirty="0">
              <a:solidFill>
                <a:srgbClr val="FFFFFF"/>
              </a:solidFill>
            </a:endParaRPr>
          </a:p>
        </p:txBody>
      </p:sp>
      <p:pic>
        <p:nvPicPr>
          <p:cNvPr id="5" name="Picture 4">
            <a:extLst>
              <a:ext uri="{FF2B5EF4-FFF2-40B4-BE49-F238E27FC236}">
                <a16:creationId xmlns:a16="http://schemas.microsoft.com/office/drawing/2014/main" id="{FD47AE74-BA92-A187-523F-402C497CD382}"/>
              </a:ext>
            </a:extLst>
          </p:cNvPr>
          <p:cNvPicPr>
            <a:picLocks noChangeAspect="1"/>
          </p:cNvPicPr>
          <p:nvPr/>
        </p:nvPicPr>
        <p:blipFill>
          <a:blip r:embed="rId5"/>
          <a:stretch>
            <a:fillRect/>
          </a:stretch>
        </p:blipFill>
        <p:spPr>
          <a:xfrm>
            <a:off x="296943" y="1099806"/>
            <a:ext cx="6261151" cy="5621033"/>
          </a:xfrm>
          <a:prstGeom prst="rect">
            <a:avLst/>
          </a:prstGeom>
        </p:spPr>
      </p:pic>
    </p:spTree>
    <p:extLst>
      <p:ext uri="{BB962C8B-B14F-4D97-AF65-F5344CB8AC3E}">
        <p14:creationId xmlns:p14="http://schemas.microsoft.com/office/powerpoint/2010/main" val="1709036392"/>
      </p:ext>
    </p:extLst>
  </p:cSld>
  <p:clrMapOvr>
    <a:masterClrMapping/>
  </p:clrMapOvr>
</p:sld>
</file>

<file path=ppt/theme/theme1.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188AE11363A44C8D6A98CD1960C803" ma:contentTypeVersion="12" ma:contentTypeDescription="Create a new document." ma:contentTypeScope="" ma:versionID="f863398f7efc7f46bfbf889784e304ed">
  <xsd:schema xmlns:xsd="http://www.w3.org/2001/XMLSchema" xmlns:xs="http://www.w3.org/2001/XMLSchema" xmlns:p="http://schemas.microsoft.com/office/2006/metadata/properties" xmlns:ns2="fa4c7253-cea3-4165-8b8a-856476806840" xmlns:ns3="bd4136c0-7c27-4378-bc59-5e31d22b10cd" targetNamespace="http://schemas.microsoft.com/office/2006/metadata/properties" ma:root="true" ma:fieldsID="a3f5418fb929d2ab969ab60f240f00c8" ns2:_="" ns3:_="">
    <xsd:import namespace="fa4c7253-cea3-4165-8b8a-856476806840"/>
    <xsd:import namespace="bd4136c0-7c27-4378-bc59-5e31d22b10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4c7253-cea3-4165-8b8a-8564768068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4136c0-7c27-4378-bc59-5e31d22b10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84627E-F1E7-433D-B4BD-DF0854E5E2CA}">
  <ds:schemaRefs>
    <ds:schemaRef ds:uri="http://schemas.microsoft.com/sharepoint/v3/contenttype/forms"/>
  </ds:schemaRefs>
</ds:datastoreItem>
</file>

<file path=customXml/itemProps2.xml><?xml version="1.0" encoding="utf-8"?>
<ds:datastoreItem xmlns:ds="http://schemas.openxmlformats.org/officeDocument/2006/customXml" ds:itemID="{373DDA53-F964-47DD-8EE4-28ACA9E3B0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4c7253-cea3-4165-8b8a-856476806840"/>
    <ds:schemaRef ds:uri="bd4136c0-7c27-4378-bc59-5e31d22b1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EDE2E6-1D7C-455C-B396-0F9E435F55B4}">
  <ds:schemaRefs>
    <ds:schemaRef ds:uri="http://purl.org/dc/dcmitype/"/>
    <ds:schemaRef ds:uri="bd4136c0-7c27-4378-bc59-5e31d22b10cd"/>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fa4c7253-cea3-4165-8b8a-85647680684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8722</TotalTime>
  <Words>2381</Words>
  <Application>Microsoft Office PowerPoint</Application>
  <PresentationFormat>Widescreen</PresentationFormat>
  <Paragraphs>429</Paragraphs>
  <Slides>39</Slides>
  <Notes>36</Notes>
  <HiddenSlides>12</HiddenSlides>
  <MMClips>0</MMClips>
  <ScaleCrop>false</ScaleCrop>
  <HeadingPairs>
    <vt:vector size="6" baseType="variant">
      <vt:variant>
        <vt:lpstr>Fonts Used</vt:lpstr>
      </vt:variant>
      <vt:variant>
        <vt:i4>17</vt:i4>
      </vt:variant>
      <vt:variant>
        <vt:lpstr>Theme</vt:lpstr>
      </vt:variant>
      <vt:variant>
        <vt:i4>5</vt:i4>
      </vt:variant>
      <vt:variant>
        <vt:lpstr>Slide Titles</vt:lpstr>
      </vt:variant>
      <vt:variant>
        <vt:i4>39</vt:i4>
      </vt:variant>
    </vt:vector>
  </HeadingPairs>
  <TitlesOfParts>
    <vt:vector size="61" baseType="lpstr">
      <vt:lpstr>Arial</vt:lpstr>
      <vt:lpstr>Calibri</vt:lpstr>
      <vt:lpstr>Fira Sans Extra Condensed Medium</vt:lpstr>
      <vt:lpstr>Franklin Gothic Book</vt:lpstr>
      <vt:lpstr>Hind Vadodara</vt:lpstr>
      <vt:lpstr>Montserrat SemiBold</vt:lpstr>
      <vt:lpstr>Nunito Light</vt:lpstr>
      <vt:lpstr>Open Sans</vt:lpstr>
      <vt:lpstr>Open Sans SemiBold</vt:lpstr>
      <vt:lpstr>Oswald</vt:lpstr>
      <vt:lpstr>Poppins</vt:lpstr>
      <vt:lpstr>Poppins Medium</vt:lpstr>
      <vt:lpstr>Poppins SemiBold</vt:lpstr>
      <vt:lpstr>Raleway Thin</vt:lpstr>
      <vt:lpstr>Roboto Condensed Light</vt:lpstr>
      <vt:lpstr>Symbol</vt:lpstr>
      <vt:lpstr>Wingdings</vt:lpstr>
      <vt:lpstr>Ophthalmology Center by Slidesgo</vt:lpstr>
      <vt:lpstr>7_Ophthalmology Center by Slidesgo</vt:lpstr>
      <vt:lpstr>1_Ophthalmology Center by Slidesgo</vt:lpstr>
      <vt:lpstr>4_Ophthalmology Center by Slidesgo</vt:lpstr>
      <vt:lpstr>2_Ophthalmology Center by Slidesgo</vt:lpstr>
      <vt:lpstr>Welcome tO THE Tier 2 COACHES’ MEETing!</vt:lpstr>
      <vt:lpstr>PBIS Coaching Meeting TIER 2, Year 2 December 2023</vt:lpstr>
      <vt:lpstr>ACKNOWLEDGEMENTS</vt:lpstr>
      <vt:lpstr>Expect to Connect! </vt:lpstr>
      <vt:lpstr>EXPECTATIONS</vt:lpstr>
      <vt:lpstr>PowerPoint Presentation</vt:lpstr>
      <vt:lpstr>PBIS MEETING DATES – for us! </vt:lpstr>
      <vt:lpstr>SEB Academy Updates </vt:lpstr>
      <vt:lpstr>NEW RESOURCES </vt:lpstr>
      <vt:lpstr> HELPFUL RESOURCES</vt:lpstr>
      <vt:lpstr>Agenda &amp; Coaches' Tasks</vt:lpstr>
      <vt:lpstr>Resources: Measuring Fidelity of Tier 2 Systems and Practices</vt:lpstr>
      <vt:lpstr>PowerPoint Presentation</vt:lpstr>
      <vt:lpstr>TEAM STRUCTURES</vt:lpstr>
      <vt:lpstr>PowerPoint Presentation</vt:lpstr>
      <vt:lpstr>Working Smarter at Tier 2</vt:lpstr>
      <vt:lpstr>BUILD SYSTEMS: TIER 2 ANNUAL PLANNING</vt:lpstr>
      <vt:lpstr>Sample Action Plan </vt:lpstr>
      <vt:lpstr>NOVEMBER:  REVIEW METHODS TO IDENTIFY STUDENTS</vt:lpstr>
      <vt:lpstr> ADDITIONAL RESOURCES</vt:lpstr>
      <vt:lpstr>Glows &amp; Grows: Tier 2 Foundational Systems  to support  Implementation</vt:lpstr>
      <vt:lpstr>BUILD SYSTEMS: TIER 2 ANNUAL PLANNING</vt:lpstr>
      <vt:lpstr>Sample Action Plan </vt:lpstr>
      <vt:lpstr>ACTIVITY &amp; DISCUSSION:  GLOWS &amp; GROWS</vt:lpstr>
      <vt:lpstr>RESOURCES</vt:lpstr>
      <vt:lpstr>PowerPoint Presentation</vt:lpstr>
      <vt:lpstr>Big Ideas Check In:  Establishing routines for the team process  </vt:lpstr>
      <vt:lpstr>TOOLS / RESOURCES</vt:lpstr>
      <vt:lpstr>Big Ideas Check In:  Match to Intervention</vt:lpstr>
      <vt:lpstr>TARGETED INTERVENTIONS ORGANIZER</vt:lpstr>
      <vt:lpstr>Considering Function and Skill </vt:lpstr>
      <vt:lpstr>Targeted Interventions Matrix</vt:lpstr>
      <vt:lpstr>JANUARY: MATCH TO INTERVENTION</vt:lpstr>
      <vt:lpstr>BREAKOUT ROOM ACTIVITY:  TIER 2 IN THE CLASSROOM</vt:lpstr>
      <vt:lpstr>WINTER Technical Assistance (TA) SCHEDULE DATES / SET GOALS</vt:lpstr>
      <vt:lpstr>WINTER Coaches Meeting</vt:lpstr>
      <vt:lpstr>ACTIVITY: SELF-ASSESS TIER 2 TFI (WINTER)</vt:lpstr>
      <vt:lpstr>Agenda &amp; Coaches' Tasks</vt:lpstr>
      <vt:lpstr>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 of  PBIS School-Wide COACHES Training!</dc:title>
  <dc:creator>Everett, Susannah;Marcie Handler</dc:creator>
  <cp:lastModifiedBy>Marcie Handler</cp:lastModifiedBy>
  <cp:revision>199</cp:revision>
  <cp:lastPrinted>2022-09-20T12:35:34Z</cp:lastPrinted>
  <dcterms:created xsi:type="dcterms:W3CDTF">2021-09-01T22:16:30Z</dcterms:created>
  <dcterms:modified xsi:type="dcterms:W3CDTF">2023-12-05T13:57:50Z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0x01010080188AE11363A44C8D6A98CD1960C803</vt:lpwstr>
  </property>
</Properties>
</file>