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Lst>
  <p:sldSz cx="9144000" cy="5143500" type="screen16x9"/>
  <p:notesSz cx="6858000" cy="9144000"/>
  <p:embeddedFontLst>
    <p:embeddedFont>
      <p:font typeface="Garamond" panose="02020404030301010803" pitchFamily="18"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BF5A212-2DF5-496F-8D72-E33889219B4B}">
  <a:tblStyle styleId="{DBF5A212-2DF5-496F-8D72-E33889219B4B}"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3"/>
  </p:normalViewPr>
  <p:slideViewPr>
    <p:cSldViewPr snapToGrid="0">
      <p:cViewPr varScale="1">
        <p:scale>
          <a:sx n="139" d="100"/>
          <a:sy n="139" d="100"/>
        </p:scale>
        <p:origin x="80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dc.gov/coronavirus/2019-ncov/prevent-getting-sick/how-to-wear-cloth-face-coverings.html#:~:text=%E2%80%A2%20Wash%20your%20hands%20before,an%20exhalation%20valve%20or%20ven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94c50cae3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94c50cae3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1" indent="-298450" algn="l" rtl="0">
              <a:spcBef>
                <a:spcPts val="0"/>
              </a:spcBef>
              <a:spcAft>
                <a:spcPts val="0"/>
              </a:spcAft>
              <a:buClr>
                <a:srgbClr val="FF0000"/>
              </a:buClr>
              <a:buSzPts val="1100"/>
              <a:buChar char="○"/>
            </a:pPr>
            <a:endParaRPr>
              <a:solidFill>
                <a:srgbClr val="FF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94c50cae37_0_1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94c50cae37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92f3da1702_0_1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92f3da1702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94c50cae37_3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94c50cae37_3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94c50cae37_0_1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94c50cae37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92f3da1702_0_1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92f3da1702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ab1825cc61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ab1825cc6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930d37be98_17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930d37be98_17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92f3da1702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92f3da1702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92f3da1702_0_1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92f3da1702_0_1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abfdfc524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abfdfc524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541c560fc7_5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541c560fc7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a2a52197db_0_1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a2a52197db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a2a52197db_0_1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a2a52197db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a2a52197db_0_1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a2a52197db_0_1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94c50cae37_0_1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94c50cae37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9586ab1f34_5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9586ab1f34_5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94c50cae37_3_1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94c50cae37_3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Teachers - if a lockdown is called, you should </a:t>
            </a:r>
            <a:r>
              <a:rPr lang="en" b="1"/>
              <a:t>STOP</a:t>
            </a:r>
            <a:r>
              <a:rPr lang="en"/>
              <a:t> teaching and direct students to the nearest part of your classroom that </a:t>
            </a:r>
            <a:r>
              <a:rPr lang="en" b="1"/>
              <a:t>CANNOT</a:t>
            </a:r>
            <a:r>
              <a:rPr lang="en"/>
              <a:t> be seen from the door/windows.  If you have any windows, the blinds should be closed.  You should also lock your door (pull the magnetic strip off your door).  All technologies should be off as well (this includes student chromebooks and the projector).  If there are any students out in the hall near your room, have them come into your room.  Staff and students should remain silent until the lockdown is lifted when an announcement comes over the loudspeaker.  Once the lockdown has been lifted, you may begin teaching again.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9586ab1f34_1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9586ab1f34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Teachers - When you are presenting, please let students know how to exit the building from the room that you are in.  You should have a clipboard with the red and green signs and attendance lists for ALL classes somewhere where you can easily grab it.  Escort students outside (making sure to turn off the lights, pull the magnetic strip/lock your door, and close all windows as you exit the room).  Once outside, take attendance.  If you are missing any students or have extra students, hold up the red sign.  If you have all students, hold up the green sign.  As we wait for the call to go back into the building, monitior students, making sure that cell phones are away, students are being socially distant, and are not talking.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95cc1a92d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95cc1a92d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94c50cae37_0_1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94c50cae37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965d9e6d16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965d9e6d16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94c50cae37_0_14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94c50cae37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965d9e6d16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965d9e6d16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965d9e6d16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965d9e6d16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7th and 8th grade can point out that we aren’t using “are you refusing?” this year but we are going to ask the student if they are consciously making the choice to continue with their behavior.</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965d9e6d16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965d9e6d16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541c560fc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541c560fc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aa78808674_0_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aa78808674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Teachers - please choose a student or two to model a teacher.  Teachers, then please model what NOT to do with a cell phone while having the selected student model what the teacher should do.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94c50cae37_0_1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94c50cae37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92f3da1702_0_2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92f3da1702_0_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ab1825cc61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ab1825cc6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a2a52197db_0_3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a2a52197db_0_3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b1cb4adb7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b1cb4adb7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you feel comfortable, you could do a Jamboard here for the students.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a2a52197d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a2a52197d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https://www.cdc.gov/coronavirus/2019-ncov/prevent-getting-sick/how-to-wear-cloth-face-coverings.html#:~:text=%E2%80%A2%20Wash%20your%20hands%20before,an%20exhalation%20valve%20or%20vent</a:t>
            </a:r>
            <a:endParaRPr/>
          </a:p>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a2a52197db_0_3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7" name="Google Shape;367;ga2a52197db_0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b1cb4adb72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b1cb4adb72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If you feel comfortable, you could do a Jamboard here for the students.</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a2a52197db_0_3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a2a52197db_0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a2a52197db_0_3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a2a52197db_0_3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9586ab1f34_1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9586ab1f34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969da30607_19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969da30607_19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a2a52197db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a2a52197db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abfdfc5244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abfdfc524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aa7880867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aa7880867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1.gi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png"/><Relationship Id="rId4" Type="http://schemas.openxmlformats.org/officeDocument/2006/relationships/image" Target="../media/image13.gi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20.gif"/></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drive.google.com/file/d/1z7PVDAfCgHdm7sV3-E3Ino0ACvzK9JAW/view" TargetMode="External"/><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DB0000"/>
            </a:gs>
            <a:gs pos="100000">
              <a:srgbClr val="540303"/>
            </a:gs>
          </a:gsLst>
          <a:lin ang="5400012" scaled="0"/>
        </a:gra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210125" y="2912450"/>
            <a:ext cx="8520600" cy="990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900">
                <a:solidFill>
                  <a:srgbClr val="FFFFFF"/>
                </a:solidFill>
              </a:rPr>
              <a:t>Revisiting Schoolwide Expectations</a:t>
            </a:r>
            <a:endParaRPr sz="3900">
              <a:solidFill>
                <a:srgbClr val="FFFFFF"/>
              </a:solidFill>
            </a:endParaRPr>
          </a:p>
        </p:txBody>
      </p:sp>
      <p:sp>
        <p:nvSpPr>
          <p:cNvPr id="55" name="Google Shape;55;p13"/>
          <p:cNvSpPr txBox="1">
            <a:spLocks noGrp="1"/>
          </p:cNvSpPr>
          <p:nvPr>
            <p:ph type="subTitle" idx="1"/>
          </p:nvPr>
        </p:nvSpPr>
        <p:spPr>
          <a:xfrm>
            <a:off x="283500" y="3891750"/>
            <a:ext cx="8732100" cy="9909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2000" b="1" i="1">
              <a:solidFill>
                <a:schemeClr val="dk1"/>
              </a:solidFill>
            </a:endParaRPr>
          </a:p>
          <a:p>
            <a:pPr marL="0" lvl="0" indent="0" algn="l" rtl="0">
              <a:lnSpc>
                <a:spcPct val="115000"/>
              </a:lnSpc>
              <a:spcBef>
                <a:spcPts val="1600"/>
              </a:spcBef>
              <a:spcAft>
                <a:spcPts val="1600"/>
              </a:spcAft>
              <a:buClr>
                <a:schemeClr val="dk1"/>
              </a:buClr>
              <a:buSzPts val="1100"/>
              <a:buFont typeface="Arial"/>
              <a:buNone/>
            </a:pPr>
            <a:r>
              <a:rPr lang="en" sz="2000" b="1" i="1">
                <a:solidFill>
                  <a:schemeClr val="dk1"/>
                </a:solidFill>
              </a:rPr>
              <a:t>Safety-Respect-Responsibility-Achievement- Teamwork</a:t>
            </a:r>
            <a:endParaRPr sz="2000">
              <a:solidFill>
                <a:srgbClr val="CCCCCC"/>
              </a:solidFill>
            </a:endParaRPr>
          </a:p>
        </p:txBody>
      </p:sp>
      <p:pic>
        <p:nvPicPr>
          <p:cNvPr id="56" name="Google Shape;56;p13"/>
          <p:cNvPicPr preferRelativeResize="0"/>
          <p:nvPr/>
        </p:nvPicPr>
        <p:blipFill>
          <a:blip r:embed="rId3">
            <a:alphaModFix/>
          </a:blip>
          <a:stretch>
            <a:fillRect/>
          </a:stretch>
        </p:blipFill>
        <p:spPr>
          <a:xfrm>
            <a:off x="0" y="-7"/>
            <a:ext cx="9144000" cy="2988664"/>
          </a:xfrm>
          <a:prstGeom prst="rect">
            <a:avLst/>
          </a:prstGeom>
          <a:noFill/>
          <a:ln>
            <a:noFill/>
          </a:ln>
        </p:spPr>
      </p:pic>
      <p:pic>
        <p:nvPicPr>
          <p:cNvPr id="57" name="Google Shape;57;p13"/>
          <p:cNvPicPr preferRelativeResize="0"/>
          <p:nvPr/>
        </p:nvPicPr>
        <p:blipFill>
          <a:blip r:embed="rId4">
            <a:alphaModFix/>
          </a:blip>
          <a:stretch>
            <a:fillRect/>
          </a:stretch>
        </p:blipFill>
        <p:spPr>
          <a:xfrm>
            <a:off x="7433643" y="3891800"/>
            <a:ext cx="1581957" cy="990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DB0000"/>
            </a:gs>
            <a:gs pos="100000">
              <a:srgbClr val="540303"/>
            </a:gs>
          </a:gsLst>
          <a:lin ang="5400012" scaled="0"/>
        </a:gradFill>
        <a:effectLst/>
      </p:bgPr>
    </p:bg>
    <p:spTree>
      <p:nvGrpSpPr>
        <p:cNvPr id="1" name="Shape 117"/>
        <p:cNvGrpSpPr/>
        <p:nvPr/>
      </p:nvGrpSpPr>
      <p:grpSpPr>
        <a:xfrm>
          <a:off x="0" y="0"/>
          <a:ext cx="0" cy="0"/>
          <a:chOff x="0" y="0"/>
          <a:chExt cx="0" cy="0"/>
        </a:xfrm>
      </p:grpSpPr>
      <p:sp>
        <p:nvSpPr>
          <p:cNvPr id="118" name="Google Shape;118;p22"/>
          <p:cNvSpPr txBox="1">
            <a:spLocks noGrp="1"/>
          </p:cNvSpPr>
          <p:nvPr>
            <p:ph type="ctrTitle"/>
          </p:nvPr>
        </p:nvSpPr>
        <p:spPr>
          <a:xfrm>
            <a:off x="104425" y="1544200"/>
            <a:ext cx="8520600" cy="1497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500">
                <a:solidFill>
                  <a:srgbClr val="FFFFFF"/>
                </a:solidFill>
              </a:rPr>
              <a:t>Bathrooms</a:t>
            </a:r>
            <a:endParaRPr sz="4500">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Bathroom Matrix</a:t>
            </a:r>
            <a:endParaRPr/>
          </a:p>
        </p:txBody>
      </p:sp>
      <p:graphicFrame>
        <p:nvGraphicFramePr>
          <p:cNvPr id="124" name="Google Shape;124;p23"/>
          <p:cNvGraphicFramePr/>
          <p:nvPr/>
        </p:nvGraphicFramePr>
        <p:xfrm>
          <a:off x="762000" y="1143000"/>
          <a:ext cx="3000000" cy="3000000"/>
        </p:xfrm>
        <a:graphic>
          <a:graphicData uri="http://schemas.openxmlformats.org/drawingml/2006/table">
            <a:tbl>
              <a:tblPr>
                <a:noFill/>
                <a:tableStyleId>{DBF5A212-2DF5-496F-8D72-E33889219B4B}</a:tableStyleId>
              </a:tblPr>
              <a:tblGrid>
                <a:gridCol w="2535325">
                  <a:extLst>
                    <a:ext uri="{9D8B030D-6E8A-4147-A177-3AD203B41FA5}">
                      <a16:colId xmlns:a16="http://schemas.microsoft.com/office/drawing/2014/main" val="20000"/>
                    </a:ext>
                  </a:extLst>
                </a:gridCol>
                <a:gridCol w="2535325">
                  <a:extLst>
                    <a:ext uri="{9D8B030D-6E8A-4147-A177-3AD203B41FA5}">
                      <a16:colId xmlns:a16="http://schemas.microsoft.com/office/drawing/2014/main" val="20001"/>
                    </a:ext>
                  </a:extLst>
                </a:gridCol>
                <a:gridCol w="2535325">
                  <a:extLst>
                    <a:ext uri="{9D8B030D-6E8A-4147-A177-3AD203B41FA5}">
                      <a16:colId xmlns:a16="http://schemas.microsoft.com/office/drawing/2014/main" val="20002"/>
                    </a:ext>
                  </a:extLst>
                </a:gridCol>
              </a:tblGrid>
              <a:tr h="594350">
                <a:tc>
                  <a:txBody>
                    <a:bodyPr/>
                    <a:lstStyle/>
                    <a:p>
                      <a:pPr marL="0" lvl="0" indent="0" algn="ctr" rtl="0">
                        <a:spcBef>
                          <a:spcPts val="0"/>
                        </a:spcBef>
                        <a:spcAft>
                          <a:spcPts val="0"/>
                        </a:spcAft>
                        <a:buNone/>
                      </a:pPr>
                      <a:r>
                        <a:rPr lang="en" sz="1600" b="1"/>
                        <a:t>Safe</a:t>
                      </a:r>
                      <a:endParaRPr sz="1600" b="1"/>
                    </a:p>
                  </a:txBody>
                  <a:tcPr marL="63500" marR="63500" marT="63500" marB="6350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231F20"/>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600" b="1"/>
                        <a:t>Respectful</a:t>
                      </a:r>
                      <a:endParaRPr sz="1600" b="1"/>
                    </a:p>
                  </a:txBody>
                  <a:tcPr marL="63500" marR="63500" marT="63500" marB="6350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600" b="1"/>
                        <a:t>Responsible</a:t>
                      </a:r>
                      <a:endParaRPr sz="1600" b="1"/>
                    </a:p>
                  </a:txBody>
                  <a:tcPr marL="63500" marR="63500" marT="63500" marB="6350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231F2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2984425">
                <a:tc>
                  <a:txBody>
                    <a:bodyPr/>
                    <a:lstStyle/>
                    <a:p>
                      <a:pPr marL="219075" marR="184785" lvl="0" indent="-171450" algn="l" rtl="0">
                        <a:spcBef>
                          <a:spcPts val="0"/>
                        </a:spcBef>
                        <a:spcAft>
                          <a:spcPts val="0"/>
                        </a:spcAft>
                        <a:buNone/>
                      </a:pPr>
                      <a:r>
                        <a:rPr lang="en" sz="1600"/>
                        <a:t>Wash your hands</a:t>
                      </a:r>
                      <a:endParaRPr sz="1600"/>
                    </a:p>
                    <a:p>
                      <a:pPr marL="47625" marR="184785" lvl="0" indent="0" algn="l" rtl="0">
                        <a:spcBef>
                          <a:spcPts val="0"/>
                        </a:spcBef>
                        <a:spcAft>
                          <a:spcPts val="0"/>
                        </a:spcAft>
                        <a:buNone/>
                      </a:pPr>
                      <a:endParaRPr sz="1600"/>
                    </a:p>
                    <a:p>
                      <a:pPr marL="47625" marR="184785" lvl="0" indent="0" algn="l" rtl="0">
                        <a:spcBef>
                          <a:spcPts val="0"/>
                        </a:spcBef>
                        <a:spcAft>
                          <a:spcPts val="0"/>
                        </a:spcAft>
                        <a:buNone/>
                      </a:pPr>
                      <a:r>
                        <a:rPr lang="en" sz="1600"/>
                        <a:t>Have a pass to use the restroom</a:t>
                      </a:r>
                      <a:endParaRPr sz="1600"/>
                    </a:p>
                    <a:p>
                      <a:pPr marL="47625" marR="184785" lvl="0" indent="0" algn="l" rtl="0">
                        <a:spcBef>
                          <a:spcPts val="0"/>
                        </a:spcBef>
                        <a:spcAft>
                          <a:spcPts val="0"/>
                        </a:spcAft>
                        <a:buNone/>
                      </a:pPr>
                      <a:endParaRPr sz="1600"/>
                    </a:p>
                    <a:p>
                      <a:pPr marL="47625" marR="184785" lvl="0" indent="0" algn="l" rtl="0">
                        <a:spcBef>
                          <a:spcPts val="0"/>
                        </a:spcBef>
                        <a:spcAft>
                          <a:spcPts val="0"/>
                        </a:spcAft>
                        <a:buNone/>
                      </a:pPr>
                      <a:r>
                        <a:rPr lang="en" sz="1600"/>
                        <a:t>Use nearest restroom</a:t>
                      </a:r>
                      <a:endParaRPr sz="1600"/>
                    </a:p>
                  </a:txBody>
                  <a:tcPr marL="63500" marR="63500" marT="63500" marB="63500">
                    <a:lnL w="28575" cap="flat" cmpd="sng">
                      <a:solidFill>
                        <a:srgbClr val="231F2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231F20"/>
                      </a:solidFill>
                      <a:prstDash val="solid"/>
                      <a:round/>
                      <a:headEnd type="none" w="sm" len="sm"/>
                      <a:tailEnd type="none" w="sm" len="sm"/>
                    </a:lnT>
                    <a:lnB w="28575" cap="flat" cmpd="sng">
                      <a:solidFill>
                        <a:srgbClr val="231F20"/>
                      </a:solidFill>
                      <a:prstDash val="solid"/>
                      <a:round/>
                      <a:headEnd type="none" w="sm" len="sm"/>
                      <a:tailEnd type="none" w="sm" len="sm"/>
                    </a:lnB>
                  </a:tcPr>
                </a:tc>
                <a:tc>
                  <a:txBody>
                    <a:bodyPr/>
                    <a:lstStyle/>
                    <a:p>
                      <a:pPr marL="47625" marR="0" lvl="0" indent="-47625" algn="l" rtl="0">
                        <a:spcBef>
                          <a:spcPts val="0"/>
                        </a:spcBef>
                        <a:spcAft>
                          <a:spcPts val="0"/>
                        </a:spcAft>
                        <a:buNone/>
                      </a:pPr>
                      <a:r>
                        <a:rPr lang="en" sz="1600"/>
                        <a:t>Flush every time</a:t>
                      </a:r>
                      <a:endParaRPr sz="1600"/>
                    </a:p>
                    <a:p>
                      <a:pPr marL="47625" marR="0" lvl="0" indent="-47625" algn="l" rtl="0">
                        <a:spcBef>
                          <a:spcPts val="0"/>
                        </a:spcBef>
                        <a:spcAft>
                          <a:spcPts val="0"/>
                        </a:spcAft>
                        <a:buNone/>
                      </a:pPr>
                      <a:endParaRPr sz="1600"/>
                    </a:p>
                    <a:p>
                      <a:pPr marL="47625" marR="0" lvl="0" indent="-47625" algn="l" rtl="0">
                        <a:spcBef>
                          <a:spcPts val="0"/>
                        </a:spcBef>
                        <a:spcAft>
                          <a:spcPts val="0"/>
                        </a:spcAft>
                        <a:buNone/>
                      </a:pPr>
                      <a:r>
                        <a:rPr lang="en" sz="1600"/>
                        <a:t>Mind the privacy of others</a:t>
                      </a:r>
                      <a:endParaRPr sz="1600"/>
                    </a:p>
                    <a:p>
                      <a:pPr marL="47625" marR="0" lvl="0" indent="-47625" algn="l" rtl="0">
                        <a:spcBef>
                          <a:spcPts val="0"/>
                        </a:spcBef>
                        <a:spcAft>
                          <a:spcPts val="0"/>
                        </a:spcAft>
                        <a:buNone/>
                      </a:pPr>
                      <a:endParaRPr sz="1600"/>
                    </a:p>
                    <a:p>
                      <a:pPr marL="47625" marR="0" lvl="0" indent="-47625" algn="l" rtl="0">
                        <a:spcBef>
                          <a:spcPts val="0"/>
                        </a:spcBef>
                        <a:spcAft>
                          <a:spcPts val="0"/>
                        </a:spcAft>
                        <a:buNone/>
                      </a:pPr>
                      <a:r>
                        <a:rPr lang="en" sz="1600"/>
                        <a:t>Use kind and positive words and actions</a:t>
                      </a:r>
                      <a:endParaRPr sz="1600"/>
                    </a:p>
                    <a:p>
                      <a:pPr marL="47625" marR="0" lvl="0" indent="-47625" algn="l" rtl="0">
                        <a:spcBef>
                          <a:spcPts val="0"/>
                        </a:spcBef>
                        <a:spcAft>
                          <a:spcPts val="0"/>
                        </a:spcAft>
                        <a:buNone/>
                      </a:pPr>
                      <a:endParaRPr sz="1600"/>
                    </a:p>
                    <a:p>
                      <a:pPr marL="47625" marR="0" lvl="0" indent="-47625" algn="l" rtl="0">
                        <a:spcBef>
                          <a:spcPts val="0"/>
                        </a:spcBef>
                        <a:spcAft>
                          <a:spcPts val="0"/>
                        </a:spcAft>
                        <a:buNone/>
                      </a:pPr>
                      <a:endParaRPr sz="1600"/>
                    </a:p>
                  </a:txBody>
                  <a:tcPr marL="63500" marR="63500" marT="63500" marB="63500">
                    <a:lnL w="28575" cap="flat" cmpd="sng">
                      <a:solidFill>
                        <a:srgbClr val="000000"/>
                      </a:solidFill>
                      <a:prstDash val="solid"/>
                      <a:round/>
                      <a:headEnd type="none" w="sm" len="sm"/>
                      <a:tailEnd type="none" w="sm" len="sm"/>
                    </a:lnL>
                    <a:lnR w="28575" cap="flat" cmpd="sng">
                      <a:solidFill>
                        <a:srgbClr val="231F2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47625" marR="61595" lvl="0" indent="0" algn="l" rtl="0">
                        <a:spcBef>
                          <a:spcPts val="0"/>
                        </a:spcBef>
                        <a:spcAft>
                          <a:spcPts val="0"/>
                        </a:spcAft>
                        <a:buNone/>
                      </a:pPr>
                      <a:r>
                        <a:rPr lang="en" sz="1600"/>
                        <a:t>Put trash in the trash can</a:t>
                      </a:r>
                      <a:endParaRPr sz="1600"/>
                    </a:p>
                    <a:p>
                      <a:pPr marL="47625" marR="61595" lvl="0" indent="0" algn="l" rtl="0">
                        <a:spcBef>
                          <a:spcPts val="0"/>
                        </a:spcBef>
                        <a:spcAft>
                          <a:spcPts val="0"/>
                        </a:spcAft>
                        <a:buNone/>
                      </a:pPr>
                      <a:endParaRPr sz="1600"/>
                    </a:p>
                    <a:p>
                      <a:pPr marL="47625" marR="61595" lvl="0" indent="0" algn="l" rtl="0">
                        <a:spcBef>
                          <a:spcPts val="0"/>
                        </a:spcBef>
                        <a:spcAft>
                          <a:spcPts val="0"/>
                        </a:spcAft>
                        <a:buNone/>
                      </a:pPr>
                      <a:r>
                        <a:rPr lang="en" sz="1600"/>
                        <a:t>Be quick and return to class</a:t>
                      </a:r>
                      <a:endParaRPr sz="1600"/>
                    </a:p>
                    <a:p>
                      <a:pPr marL="47625" marR="61595" lvl="0" indent="0" algn="l" rtl="0">
                        <a:spcBef>
                          <a:spcPts val="0"/>
                        </a:spcBef>
                        <a:spcAft>
                          <a:spcPts val="0"/>
                        </a:spcAft>
                        <a:buNone/>
                      </a:pPr>
                      <a:endParaRPr sz="1600"/>
                    </a:p>
                    <a:p>
                      <a:pPr marL="47625" marR="61595" lvl="0" indent="0" algn="l" rtl="0">
                        <a:spcBef>
                          <a:spcPts val="0"/>
                        </a:spcBef>
                        <a:spcAft>
                          <a:spcPts val="0"/>
                        </a:spcAft>
                        <a:buNone/>
                      </a:pPr>
                      <a:r>
                        <a:rPr lang="en" sz="1600"/>
                        <a:t>Keep walls, stalls, and floors clean and dry</a:t>
                      </a:r>
                      <a:endParaRPr sz="1600"/>
                    </a:p>
                    <a:p>
                      <a:pPr marL="47625" marR="61595" lvl="0" indent="0" algn="l" rtl="0">
                        <a:spcBef>
                          <a:spcPts val="0"/>
                        </a:spcBef>
                        <a:spcAft>
                          <a:spcPts val="0"/>
                        </a:spcAft>
                        <a:buNone/>
                      </a:pPr>
                      <a:endParaRPr sz="1600"/>
                    </a:p>
                    <a:p>
                      <a:pPr marL="47625" marR="61595" lvl="0" indent="0" algn="l" rtl="0">
                        <a:spcBef>
                          <a:spcPts val="0"/>
                        </a:spcBef>
                        <a:spcAft>
                          <a:spcPts val="0"/>
                        </a:spcAft>
                        <a:buNone/>
                      </a:pPr>
                      <a:r>
                        <a:rPr lang="en" sz="1600"/>
                        <a:t>Keep cell phone off/put away</a:t>
                      </a:r>
                      <a:endParaRPr sz="1600"/>
                    </a:p>
                  </a:txBody>
                  <a:tcPr marL="63500" marR="63500" marT="63500" marB="63500">
                    <a:lnL w="28575" cap="flat" cmpd="sng">
                      <a:solidFill>
                        <a:srgbClr val="231F20"/>
                      </a:solidFill>
                      <a:prstDash val="solid"/>
                      <a:round/>
                      <a:headEnd type="none" w="sm" len="sm"/>
                      <a:tailEnd type="none" w="sm" len="sm"/>
                    </a:lnL>
                    <a:lnR w="28575" cap="flat" cmpd="sng">
                      <a:solidFill>
                        <a:srgbClr val="231F20"/>
                      </a:solidFill>
                      <a:prstDash val="solid"/>
                      <a:round/>
                      <a:headEnd type="none" w="sm" len="sm"/>
                      <a:tailEnd type="none" w="sm" len="sm"/>
                    </a:lnR>
                    <a:lnT w="28575" cap="flat" cmpd="sng">
                      <a:solidFill>
                        <a:srgbClr val="231F20"/>
                      </a:solidFill>
                      <a:prstDash val="solid"/>
                      <a:round/>
                      <a:headEnd type="none" w="sm" len="sm"/>
                      <a:tailEnd type="none" w="sm" len="sm"/>
                    </a:lnT>
                    <a:lnB w="28575" cap="flat" cmpd="sng">
                      <a:solidFill>
                        <a:srgbClr val="231F2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Bathroom Procedure</a:t>
            </a:r>
            <a:endParaRPr/>
          </a:p>
        </p:txBody>
      </p:sp>
      <p:sp>
        <p:nvSpPr>
          <p:cNvPr id="130" name="Google Shape;130;p24"/>
          <p:cNvSpPr txBox="1">
            <a:spLocks noGrp="1"/>
          </p:cNvSpPr>
          <p:nvPr>
            <p:ph type="body" idx="1"/>
          </p:nvPr>
        </p:nvSpPr>
        <p:spPr>
          <a:xfrm>
            <a:off x="159300" y="1152475"/>
            <a:ext cx="71892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a:t>Get permission from your teacher</a:t>
            </a:r>
            <a:endParaRPr/>
          </a:p>
          <a:p>
            <a:pPr marL="457200" lvl="0" indent="-342900" algn="l" rtl="0">
              <a:spcBef>
                <a:spcPts val="0"/>
              </a:spcBef>
              <a:spcAft>
                <a:spcPts val="0"/>
              </a:spcAft>
              <a:buSzPts val="1800"/>
              <a:buAutoNum type="arabicPeriod"/>
            </a:pPr>
            <a:r>
              <a:rPr lang="en"/>
              <a:t>Fill out a pass and get it signed by your teacher</a:t>
            </a:r>
            <a:endParaRPr/>
          </a:p>
          <a:p>
            <a:pPr marL="457200" lvl="0" indent="-342900" algn="l" rtl="0">
              <a:spcBef>
                <a:spcPts val="0"/>
              </a:spcBef>
              <a:spcAft>
                <a:spcPts val="0"/>
              </a:spcAft>
              <a:buSzPts val="1800"/>
              <a:buAutoNum type="arabicPeriod"/>
            </a:pPr>
            <a:r>
              <a:rPr lang="en"/>
              <a:t>Follow the one-way signs and walk to the </a:t>
            </a:r>
            <a:br>
              <a:rPr lang="en"/>
            </a:br>
            <a:r>
              <a:rPr lang="en"/>
              <a:t>bathroom.</a:t>
            </a:r>
            <a:endParaRPr/>
          </a:p>
          <a:p>
            <a:pPr marL="457200" lvl="0" indent="-342900" algn="l" rtl="0">
              <a:spcBef>
                <a:spcPts val="0"/>
              </a:spcBef>
              <a:spcAft>
                <a:spcPts val="0"/>
              </a:spcAft>
              <a:buSzPts val="1800"/>
              <a:buAutoNum type="arabicPeriod"/>
            </a:pPr>
            <a:r>
              <a:rPr lang="en"/>
              <a:t>Check in with the bathroom monitor. .</a:t>
            </a:r>
            <a:endParaRPr/>
          </a:p>
          <a:p>
            <a:pPr marL="457200" lvl="0" indent="-342900" algn="l" rtl="0">
              <a:spcBef>
                <a:spcPts val="0"/>
              </a:spcBef>
              <a:spcAft>
                <a:spcPts val="0"/>
              </a:spcAft>
              <a:buSzPts val="1800"/>
              <a:buAutoNum type="arabicPeriod"/>
            </a:pPr>
            <a:r>
              <a:rPr lang="en"/>
              <a:t>Follow directions of the bathroom monitor.</a:t>
            </a:r>
            <a:endParaRPr/>
          </a:p>
          <a:p>
            <a:pPr marL="914400" lvl="1" indent="-317500" algn="l" rtl="0">
              <a:spcBef>
                <a:spcPts val="0"/>
              </a:spcBef>
              <a:spcAft>
                <a:spcPts val="0"/>
              </a:spcAft>
              <a:buSzPts val="1400"/>
              <a:buAutoNum type="alphaLcPeriod"/>
            </a:pPr>
            <a:r>
              <a:rPr lang="en"/>
              <a:t>Only one student in the bathroom at a time</a:t>
            </a:r>
            <a:endParaRPr/>
          </a:p>
          <a:p>
            <a:pPr marL="914400" lvl="1" indent="-317500" algn="l" rtl="0">
              <a:spcBef>
                <a:spcPts val="0"/>
              </a:spcBef>
              <a:spcAft>
                <a:spcPts val="0"/>
              </a:spcAft>
              <a:buSzPts val="1400"/>
              <a:buAutoNum type="alphaLcPeriod"/>
            </a:pPr>
            <a:r>
              <a:rPr lang="en"/>
              <a:t>If waiting, use 6-foot markings on floor and wait </a:t>
            </a:r>
            <a:r>
              <a:rPr lang="en" b="1" u="sng"/>
              <a:t>calmly </a:t>
            </a:r>
            <a:r>
              <a:rPr lang="en"/>
              <a:t>in line</a:t>
            </a:r>
            <a:endParaRPr/>
          </a:p>
          <a:p>
            <a:pPr marL="457200" lvl="0" indent="-342900" algn="l" rtl="0">
              <a:spcBef>
                <a:spcPts val="0"/>
              </a:spcBef>
              <a:spcAft>
                <a:spcPts val="0"/>
              </a:spcAft>
              <a:buSzPts val="1800"/>
              <a:buAutoNum type="arabicPeriod"/>
            </a:pPr>
            <a:r>
              <a:rPr lang="en"/>
              <a:t>Use the bathroom.</a:t>
            </a:r>
            <a:endParaRPr/>
          </a:p>
          <a:p>
            <a:pPr marL="457200" lvl="0" indent="-342900" algn="l" rtl="0">
              <a:spcBef>
                <a:spcPts val="0"/>
              </a:spcBef>
              <a:spcAft>
                <a:spcPts val="0"/>
              </a:spcAft>
              <a:buSzPts val="1800"/>
              <a:buAutoNum type="arabicPeriod"/>
            </a:pPr>
            <a:r>
              <a:rPr lang="en"/>
              <a:t>Wash your hands for at least 20 seconds using soap.</a:t>
            </a:r>
            <a:endParaRPr/>
          </a:p>
          <a:p>
            <a:pPr marL="457200" lvl="0" indent="-342900" algn="l" rtl="0">
              <a:spcBef>
                <a:spcPts val="0"/>
              </a:spcBef>
              <a:spcAft>
                <a:spcPts val="0"/>
              </a:spcAft>
              <a:buSzPts val="1800"/>
              <a:buAutoNum type="arabicPeriod"/>
            </a:pPr>
            <a:r>
              <a:rPr lang="en"/>
              <a:t>Return to class following the one-way signs.</a:t>
            </a:r>
            <a:endParaRPr/>
          </a:p>
        </p:txBody>
      </p:sp>
      <p:sp>
        <p:nvSpPr>
          <p:cNvPr id="131" name="Google Shape;131;p24"/>
          <p:cNvSpPr txBox="1"/>
          <p:nvPr/>
        </p:nvSpPr>
        <p:spPr>
          <a:xfrm>
            <a:off x="5739200" y="2667700"/>
            <a:ext cx="32016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300"/>
              <a:t>Don’t forget to wash your hands!</a:t>
            </a:r>
            <a:endParaRPr sz="2300"/>
          </a:p>
        </p:txBody>
      </p:sp>
      <p:pic>
        <p:nvPicPr>
          <p:cNvPr id="132" name="Google Shape;132;p24"/>
          <p:cNvPicPr preferRelativeResize="0"/>
          <p:nvPr/>
        </p:nvPicPr>
        <p:blipFill>
          <a:blip r:embed="rId3">
            <a:alphaModFix/>
          </a:blip>
          <a:stretch>
            <a:fillRect/>
          </a:stretch>
        </p:blipFill>
        <p:spPr>
          <a:xfrm>
            <a:off x="7433643" y="3891800"/>
            <a:ext cx="1581957" cy="990900"/>
          </a:xfrm>
          <a:prstGeom prst="rect">
            <a:avLst/>
          </a:prstGeom>
          <a:noFill/>
          <a:ln>
            <a:noFill/>
          </a:ln>
        </p:spPr>
      </p:pic>
      <p:pic>
        <p:nvPicPr>
          <p:cNvPr id="133" name="Google Shape;133;p24"/>
          <p:cNvPicPr preferRelativeResize="0"/>
          <p:nvPr/>
        </p:nvPicPr>
        <p:blipFill>
          <a:blip r:embed="rId4">
            <a:alphaModFix/>
          </a:blip>
          <a:stretch>
            <a:fillRect/>
          </a:stretch>
        </p:blipFill>
        <p:spPr>
          <a:xfrm>
            <a:off x="6387500" y="710400"/>
            <a:ext cx="1905000" cy="19050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DB0000"/>
            </a:gs>
            <a:gs pos="100000">
              <a:srgbClr val="540303"/>
            </a:gs>
          </a:gsLst>
          <a:lin ang="5400012" scaled="0"/>
        </a:gradFill>
        <a:effectLst/>
      </p:bgPr>
    </p:bg>
    <p:spTree>
      <p:nvGrpSpPr>
        <p:cNvPr id="1" name="Shape 137"/>
        <p:cNvGrpSpPr/>
        <p:nvPr/>
      </p:nvGrpSpPr>
      <p:grpSpPr>
        <a:xfrm>
          <a:off x="0" y="0"/>
          <a:ext cx="0" cy="0"/>
          <a:chOff x="0" y="0"/>
          <a:chExt cx="0" cy="0"/>
        </a:xfrm>
      </p:grpSpPr>
      <p:sp>
        <p:nvSpPr>
          <p:cNvPr id="138" name="Google Shape;138;p25"/>
          <p:cNvSpPr txBox="1">
            <a:spLocks noGrp="1"/>
          </p:cNvSpPr>
          <p:nvPr>
            <p:ph type="ctrTitle"/>
          </p:nvPr>
        </p:nvSpPr>
        <p:spPr>
          <a:xfrm>
            <a:off x="104425" y="1544200"/>
            <a:ext cx="8520600" cy="1497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500">
                <a:solidFill>
                  <a:srgbClr val="FFFFFF"/>
                </a:solidFill>
              </a:rPr>
              <a:t>Breakfast &amp; Lunch</a:t>
            </a:r>
            <a:endParaRPr sz="4500">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Eating in Classrooms Matrix</a:t>
            </a:r>
            <a:endParaRPr/>
          </a:p>
        </p:txBody>
      </p:sp>
      <p:graphicFrame>
        <p:nvGraphicFramePr>
          <p:cNvPr id="144" name="Google Shape;144;p26"/>
          <p:cNvGraphicFramePr/>
          <p:nvPr/>
        </p:nvGraphicFramePr>
        <p:xfrm>
          <a:off x="575000" y="1408100"/>
          <a:ext cx="3000000" cy="3000000"/>
        </p:xfrm>
        <a:graphic>
          <a:graphicData uri="http://schemas.openxmlformats.org/drawingml/2006/table">
            <a:tbl>
              <a:tblPr>
                <a:noFill/>
                <a:tableStyleId>{DBF5A212-2DF5-496F-8D72-E33889219B4B}</a:tableStyleId>
              </a:tblPr>
              <a:tblGrid>
                <a:gridCol w="2534650">
                  <a:extLst>
                    <a:ext uri="{9D8B030D-6E8A-4147-A177-3AD203B41FA5}">
                      <a16:colId xmlns:a16="http://schemas.microsoft.com/office/drawing/2014/main" val="20000"/>
                    </a:ext>
                  </a:extLst>
                </a:gridCol>
                <a:gridCol w="2534650">
                  <a:extLst>
                    <a:ext uri="{9D8B030D-6E8A-4147-A177-3AD203B41FA5}">
                      <a16:colId xmlns:a16="http://schemas.microsoft.com/office/drawing/2014/main" val="20001"/>
                    </a:ext>
                  </a:extLst>
                </a:gridCol>
                <a:gridCol w="2534650">
                  <a:extLst>
                    <a:ext uri="{9D8B030D-6E8A-4147-A177-3AD203B41FA5}">
                      <a16:colId xmlns:a16="http://schemas.microsoft.com/office/drawing/2014/main" val="20002"/>
                    </a:ext>
                  </a:extLst>
                </a:gridCol>
              </a:tblGrid>
              <a:tr h="550775">
                <a:tc>
                  <a:txBody>
                    <a:bodyPr/>
                    <a:lstStyle/>
                    <a:p>
                      <a:pPr marL="0" lvl="0" indent="0" algn="ctr" rtl="0">
                        <a:spcBef>
                          <a:spcPts val="0"/>
                        </a:spcBef>
                        <a:spcAft>
                          <a:spcPts val="0"/>
                        </a:spcAft>
                        <a:buNone/>
                      </a:pPr>
                      <a:r>
                        <a:rPr lang="en" sz="1600" b="1"/>
                        <a:t>Safe</a:t>
                      </a:r>
                      <a:endParaRPr sz="1600" b="1"/>
                    </a:p>
                  </a:txBody>
                  <a:tcPr marL="63500" marR="63500" marT="63500" marB="6350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231F20"/>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600" b="1"/>
                        <a:t>Respectful</a:t>
                      </a:r>
                      <a:endParaRPr sz="1600" b="1"/>
                    </a:p>
                  </a:txBody>
                  <a:tcPr marL="63500" marR="63500" marT="63500" marB="6350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600" b="1"/>
                        <a:t>Responsible</a:t>
                      </a:r>
                      <a:endParaRPr sz="1600" b="1"/>
                    </a:p>
                  </a:txBody>
                  <a:tcPr marL="63500" marR="63500" marT="63500" marB="6350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231F2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2449225">
                <a:tc>
                  <a:txBody>
                    <a:bodyPr/>
                    <a:lstStyle/>
                    <a:p>
                      <a:pPr marL="0" marR="0" lvl="0" indent="0" algn="l" rtl="0">
                        <a:spcBef>
                          <a:spcPts val="0"/>
                        </a:spcBef>
                        <a:spcAft>
                          <a:spcPts val="0"/>
                        </a:spcAft>
                        <a:buNone/>
                      </a:pPr>
                      <a:r>
                        <a:rPr lang="en" sz="1600"/>
                        <a:t>Dispose of food in a trash container.</a:t>
                      </a:r>
                      <a:endParaRPr sz="1600"/>
                    </a:p>
                    <a:p>
                      <a:pPr marL="0" marR="0" lvl="0" indent="0" algn="l" rtl="0">
                        <a:spcBef>
                          <a:spcPts val="0"/>
                        </a:spcBef>
                        <a:spcAft>
                          <a:spcPts val="0"/>
                        </a:spcAft>
                        <a:buNone/>
                      </a:pPr>
                      <a:endParaRPr sz="1600"/>
                    </a:p>
                    <a:p>
                      <a:pPr marL="0" marR="0" lvl="0" indent="0" algn="l" rtl="0">
                        <a:spcBef>
                          <a:spcPts val="0"/>
                        </a:spcBef>
                        <a:spcAft>
                          <a:spcPts val="0"/>
                        </a:spcAft>
                        <a:buNone/>
                      </a:pPr>
                      <a:r>
                        <a:rPr lang="en" sz="1600"/>
                        <a:t>Follow all safety and cleaning rules. </a:t>
                      </a:r>
                      <a:endParaRPr sz="1600"/>
                    </a:p>
                    <a:p>
                      <a:pPr marL="457200" marR="0" lvl="0" indent="0" algn="l" rtl="0">
                        <a:spcBef>
                          <a:spcPts val="0"/>
                        </a:spcBef>
                        <a:spcAft>
                          <a:spcPts val="0"/>
                        </a:spcAft>
                        <a:buNone/>
                      </a:pPr>
                      <a:endParaRPr sz="1600"/>
                    </a:p>
                    <a:p>
                      <a:pPr marL="0" marR="0" lvl="0" indent="0" algn="l" rtl="0">
                        <a:spcBef>
                          <a:spcPts val="0"/>
                        </a:spcBef>
                        <a:spcAft>
                          <a:spcPts val="0"/>
                        </a:spcAft>
                        <a:buNone/>
                      </a:pPr>
                      <a:r>
                        <a:rPr lang="en" sz="1600"/>
                        <a:t>Keep your hands to yourself. </a:t>
                      </a:r>
                      <a:endParaRPr sz="1600"/>
                    </a:p>
                  </a:txBody>
                  <a:tcPr marL="63500" marR="63500" marT="63500" marB="63500">
                    <a:lnL w="28575" cap="flat" cmpd="sng">
                      <a:solidFill>
                        <a:srgbClr val="231F2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231F20"/>
                      </a:solidFill>
                      <a:prstDash val="solid"/>
                      <a:round/>
                      <a:headEnd type="none" w="sm" len="sm"/>
                      <a:tailEnd type="none" w="sm" len="sm"/>
                    </a:lnT>
                    <a:lnB w="28575" cap="flat" cmpd="sng">
                      <a:solidFill>
                        <a:srgbClr val="231F20"/>
                      </a:solidFill>
                      <a:prstDash val="solid"/>
                      <a:round/>
                      <a:headEnd type="none" w="sm" len="sm"/>
                      <a:tailEnd type="none" w="sm" len="sm"/>
                    </a:lnB>
                  </a:tcPr>
                </a:tc>
                <a:tc>
                  <a:txBody>
                    <a:bodyPr/>
                    <a:lstStyle/>
                    <a:p>
                      <a:pPr marL="0" marR="0" lvl="0" indent="0" algn="l" rtl="0">
                        <a:spcBef>
                          <a:spcPts val="0"/>
                        </a:spcBef>
                        <a:spcAft>
                          <a:spcPts val="0"/>
                        </a:spcAft>
                        <a:buNone/>
                      </a:pPr>
                      <a:r>
                        <a:rPr lang="en" sz="1600"/>
                        <a:t>Be kind to all staff involved in lunch procedures. </a:t>
                      </a:r>
                      <a:endParaRPr sz="1600"/>
                    </a:p>
                    <a:p>
                      <a:pPr marL="457200" marR="0" lvl="0" indent="0" algn="l" rtl="0">
                        <a:spcBef>
                          <a:spcPts val="0"/>
                        </a:spcBef>
                        <a:spcAft>
                          <a:spcPts val="0"/>
                        </a:spcAft>
                        <a:buNone/>
                      </a:pPr>
                      <a:endParaRPr sz="1600"/>
                    </a:p>
                    <a:p>
                      <a:pPr marL="0" marR="0" lvl="0" indent="0" algn="l" rtl="0">
                        <a:spcBef>
                          <a:spcPts val="0"/>
                        </a:spcBef>
                        <a:spcAft>
                          <a:spcPts val="0"/>
                        </a:spcAft>
                        <a:buNone/>
                      </a:pPr>
                      <a:r>
                        <a:rPr lang="en" sz="1600"/>
                        <a:t>Listen to teachers and staff and follow their direction.</a:t>
                      </a:r>
                      <a:endParaRPr sz="1600"/>
                    </a:p>
                    <a:p>
                      <a:pPr marL="457200" marR="0" lvl="0" indent="0" algn="l" rtl="0">
                        <a:spcBef>
                          <a:spcPts val="0"/>
                        </a:spcBef>
                        <a:spcAft>
                          <a:spcPts val="0"/>
                        </a:spcAft>
                        <a:buNone/>
                      </a:pPr>
                      <a:endParaRPr sz="1600"/>
                    </a:p>
                    <a:p>
                      <a:pPr marL="0" marR="0" lvl="0" indent="0" algn="l" rtl="0">
                        <a:spcBef>
                          <a:spcPts val="0"/>
                        </a:spcBef>
                        <a:spcAft>
                          <a:spcPts val="0"/>
                        </a:spcAft>
                        <a:buNone/>
                      </a:pPr>
                      <a:r>
                        <a:rPr lang="en" sz="1600"/>
                        <a:t>Stay at your desk.</a:t>
                      </a:r>
                      <a:endParaRPr sz="1600"/>
                    </a:p>
                  </a:txBody>
                  <a:tcPr marL="63500" marR="63500" marT="63500" marB="63500">
                    <a:lnL w="28575" cap="flat" cmpd="sng">
                      <a:solidFill>
                        <a:srgbClr val="000000"/>
                      </a:solidFill>
                      <a:prstDash val="solid"/>
                      <a:round/>
                      <a:headEnd type="none" w="sm" len="sm"/>
                      <a:tailEnd type="none" w="sm" len="sm"/>
                    </a:lnL>
                    <a:lnR w="28575" cap="flat" cmpd="sng">
                      <a:solidFill>
                        <a:srgbClr val="231F2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 sz="1600"/>
                        <a:t>At the end of lunch, be sure that your space is ready for class.</a:t>
                      </a:r>
                      <a:endParaRPr sz="1600"/>
                    </a:p>
                    <a:p>
                      <a:pPr marL="0" marR="0" lvl="0" indent="0" algn="l" rtl="0">
                        <a:spcBef>
                          <a:spcPts val="0"/>
                        </a:spcBef>
                        <a:spcAft>
                          <a:spcPts val="0"/>
                        </a:spcAft>
                        <a:buNone/>
                      </a:pPr>
                      <a:endParaRPr sz="1600"/>
                    </a:p>
                    <a:p>
                      <a:pPr marL="0" marR="0" lvl="0" indent="0" algn="l" rtl="0">
                        <a:spcBef>
                          <a:spcPts val="0"/>
                        </a:spcBef>
                        <a:spcAft>
                          <a:spcPts val="0"/>
                        </a:spcAft>
                        <a:buNone/>
                      </a:pPr>
                      <a:r>
                        <a:rPr lang="en" sz="1600"/>
                        <a:t>Follow mask rules.</a:t>
                      </a:r>
                      <a:endParaRPr sz="1600"/>
                    </a:p>
                  </a:txBody>
                  <a:tcPr marL="63500" marR="63500" marT="63500" marB="63500">
                    <a:lnL w="28575" cap="flat" cmpd="sng">
                      <a:solidFill>
                        <a:srgbClr val="231F20"/>
                      </a:solidFill>
                      <a:prstDash val="solid"/>
                      <a:round/>
                      <a:headEnd type="none" w="sm" len="sm"/>
                      <a:tailEnd type="none" w="sm" len="sm"/>
                    </a:lnL>
                    <a:lnR w="28575" cap="flat" cmpd="sng">
                      <a:solidFill>
                        <a:srgbClr val="231F20"/>
                      </a:solidFill>
                      <a:prstDash val="solid"/>
                      <a:round/>
                      <a:headEnd type="none" w="sm" len="sm"/>
                      <a:tailEnd type="none" w="sm" len="sm"/>
                    </a:lnR>
                    <a:lnT w="28575" cap="flat" cmpd="sng">
                      <a:solidFill>
                        <a:srgbClr val="231F20"/>
                      </a:solidFill>
                      <a:prstDash val="solid"/>
                      <a:round/>
                      <a:headEnd type="none" w="sm" len="sm"/>
                      <a:tailEnd type="none" w="sm" len="sm"/>
                    </a:lnT>
                    <a:lnB w="28575" cap="flat" cmpd="sng">
                      <a:solidFill>
                        <a:srgbClr val="231F2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Notes about eating in classrooms</a:t>
            </a:r>
            <a:endParaRPr/>
          </a:p>
        </p:txBody>
      </p:sp>
      <p:sp>
        <p:nvSpPr>
          <p:cNvPr id="150" name="Google Shape;150;p27"/>
          <p:cNvSpPr txBox="1">
            <a:spLocks noGrp="1"/>
          </p:cNvSpPr>
          <p:nvPr>
            <p:ph type="body" idx="1"/>
          </p:nvPr>
        </p:nvSpPr>
        <p:spPr>
          <a:xfrm>
            <a:off x="311700" y="1152475"/>
            <a:ext cx="6044400" cy="3416400"/>
          </a:xfrm>
          <a:prstGeom prst="rect">
            <a:avLst/>
          </a:prstGeom>
        </p:spPr>
        <p:txBody>
          <a:bodyPr spcFirstLastPara="1" wrap="square" lIns="91425" tIns="91425" rIns="91425" bIns="91425" anchor="t" anchorCtr="0">
            <a:noAutofit/>
          </a:bodyPr>
          <a:lstStyle/>
          <a:p>
            <a:pPr marL="457200" lvl="0" indent="-361950" algn="l" rtl="0">
              <a:spcBef>
                <a:spcPts val="0"/>
              </a:spcBef>
              <a:spcAft>
                <a:spcPts val="0"/>
              </a:spcAft>
              <a:buClr>
                <a:srgbClr val="000000"/>
              </a:buClr>
              <a:buSzPts val="2100"/>
              <a:buChar char="-"/>
            </a:pPr>
            <a:r>
              <a:rPr lang="en" sz="2100">
                <a:solidFill>
                  <a:srgbClr val="000000"/>
                </a:solidFill>
              </a:rPr>
              <a:t>Clean your desk before you eat and after you eat.</a:t>
            </a:r>
            <a:endParaRPr sz="2100">
              <a:solidFill>
                <a:srgbClr val="000000"/>
              </a:solidFill>
            </a:endParaRPr>
          </a:p>
          <a:p>
            <a:pPr marL="457200" lvl="0" indent="-361950" algn="l" rtl="0">
              <a:spcBef>
                <a:spcPts val="0"/>
              </a:spcBef>
              <a:spcAft>
                <a:spcPts val="0"/>
              </a:spcAft>
              <a:buClr>
                <a:srgbClr val="000000"/>
              </a:buClr>
              <a:buSzPts val="2100"/>
              <a:buChar char="-"/>
            </a:pPr>
            <a:r>
              <a:rPr lang="en" sz="2100">
                <a:solidFill>
                  <a:srgbClr val="000000"/>
                </a:solidFill>
              </a:rPr>
              <a:t>Sanitize your hands before and after eating.</a:t>
            </a:r>
            <a:endParaRPr sz="2100">
              <a:solidFill>
                <a:srgbClr val="000000"/>
              </a:solidFill>
            </a:endParaRPr>
          </a:p>
          <a:p>
            <a:pPr marL="457200" lvl="0" indent="-361950" algn="l" rtl="0">
              <a:spcBef>
                <a:spcPts val="0"/>
              </a:spcBef>
              <a:spcAft>
                <a:spcPts val="0"/>
              </a:spcAft>
              <a:buClr>
                <a:srgbClr val="000000"/>
              </a:buClr>
              <a:buSzPts val="2100"/>
              <a:buChar char="-"/>
            </a:pPr>
            <a:r>
              <a:rPr lang="en" sz="2100">
                <a:solidFill>
                  <a:srgbClr val="000000"/>
                </a:solidFill>
              </a:rPr>
              <a:t>Phones can be out as long as you are following the phone rules and put them away when breakfast/lunch has ended.</a:t>
            </a:r>
            <a:endParaRPr sz="2100">
              <a:solidFill>
                <a:srgbClr val="000000"/>
              </a:solidFill>
            </a:endParaRPr>
          </a:p>
          <a:p>
            <a:pPr marL="457200" lvl="0" indent="-361950" algn="l" rtl="0">
              <a:spcBef>
                <a:spcPts val="0"/>
              </a:spcBef>
              <a:spcAft>
                <a:spcPts val="0"/>
              </a:spcAft>
              <a:buClr>
                <a:srgbClr val="000000"/>
              </a:buClr>
              <a:buSzPts val="2100"/>
              <a:buChar char="-"/>
            </a:pPr>
            <a:r>
              <a:rPr lang="en" sz="2100">
                <a:solidFill>
                  <a:srgbClr val="000000"/>
                </a:solidFill>
              </a:rPr>
              <a:t>If you need to get up, your mask must be on.</a:t>
            </a:r>
            <a:endParaRPr sz="2100">
              <a:solidFill>
                <a:srgbClr val="000000"/>
              </a:solidFill>
            </a:endParaRPr>
          </a:p>
          <a:p>
            <a:pPr marL="457200" lvl="0" indent="-361950" algn="l" rtl="0">
              <a:spcBef>
                <a:spcPts val="0"/>
              </a:spcBef>
              <a:spcAft>
                <a:spcPts val="0"/>
              </a:spcAft>
              <a:buClr>
                <a:srgbClr val="000000"/>
              </a:buClr>
              <a:buSzPts val="2100"/>
              <a:buChar char="-"/>
            </a:pPr>
            <a:r>
              <a:rPr lang="en" sz="2100">
                <a:solidFill>
                  <a:srgbClr val="000000"/>
                </a:solidFill>
              </a:rPr>
              <a:t>Throw out all trash.</a:t>
            </a:r>
            <a:endParaRPr sz="2100">
              <a:solidFill>
                <a:srgbClr val="000000"/>
              </a:solidFill>
            </a:endParaRPr>
          </a:p>
          <a:p>
            <a:pPr marL="457200" lvl="0" indent="-361950" algn="l" rtl="0">
              <a:spcBef>
                <a:spcPts val="0"/>
              </a:spcBef>
              <a:spcAft>
                <a:spcPts val="0"/>
              </a:spcAft>
              <a:buClr>
                <a:srgbClr val="000000"/>
              </a:buClr>
              <a:buSzPts val="2100"/>
              <a:buChar char="-"/>
            </a:pPr>
            <a:r>
              <a:rPr lang="en" sz="2100">
                <a:solidFill>
                  <a:srgbClr val="000000"/>
                </a:solidFill>
              </a:rPr>
              <a:t>Follow the directions of staff during meals.</a:t>
            </a:r>
            <a:endParaRPr sz="2100">
              <a:solidFill>
                <a:srgbClr val="000000"/>
              </a:solidFill>
            </a:endParaRPr>
          </a:p>
        </p:txBody>
      </p:sp>
      <p:pic>
        <p:nvPicPr>
          <p:cNvPr id="151" name="Google Shape;151;p27"/>
          <p:cNvPicPr preferRelativeResize="0"/>
          <p:nvPr/>
        </p:nvPicPr>
        <p:blipFill>
          <a:blip r:embed="rId3">
            <a:alphaModFix/>
          </a:blip>
          <a:stretch>
            <a:fillRect/>
          </a:stretch>
        </p:blipFill>
        <p:spPr>
          <a:xfrm>
            <a:off x="6451050" y="2343138"/>
            <a:ext cx="2381250" cy="1590675"/>
          </a:xfrm>
          <a:prstGeom prst="rect">
            <a:avLst/>
          </a:prstGeom>
          <a:noFill/>
          <a:ln>
            <a:noFill/>
          </a:ln>
        </p:spPr>
      </p:pic>
      <p:pic>
        <p:nvPicPr>
          <p:cNvPr id="152" name="Google Shape;152;p27"/>
          <p:cNvPicPr preferRelativeResize="0"/>
          <p:nvPr/>
        </p:nvPicPr>
        <p:blipFill>
          <a:blip r:embed="rId4">
            <a:alphaModFix/>
          </a:blip>
          <a:stretch>
            <a:fillRect/>
          </a:stretch>
        </p:blipFill>
        <p:spPr>
          <a:xfrm>
            <a:off x="6749838" y="216425"/>
            <a:ext cx="1783675" cy="1783675"/>
          </a:xfrm>
          <a:prstGeom prst="rect">
            <a:avLst/>
          </a:prstGeom>
          <a:noFill/>
          <a:ln>
            <a:noFill/>
          </a:ln>
        </p:spPr>
      </p:pic>
      <p:pic>
        <p:nvPicPr>
          <p:cNvPr id="153" name="Google Shape;153;p27"/>
          <p:cNvPicPr preferRelativeResize="0"/>
          <p:nvPr/>
        </p:nvPicPr>
        <p:blipFill>
          <a:blip r:embed="rId5">
            <a:alphaModFix/>
          </a:blip>
          <a:stretch>
            <a:fillRect/>
          </a:stretch>
        </p:blipFill>
        <p:spPr>
          <a:xfrm>
            <a:off x="7493568" y="4071575"/>
            <a:ext cx="1581957" cy="990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rgbClr val="DB0000"/>
            </a:gs>
            <a:gs pos="100000">
              <a:srgbClr val="540303"/>
            </a:gs>
          </a:gsLst>
          <a:lin ang="5400012" scaled="0"/>
        </a:gradFill>
        <a:effectLst/>
      </p:bgPr>
    </p:bg>
    <p:spTree>
      <p:nvGrpSpPr>
        <p:cNvPr id="1" name="Shape 157"/>
        <p:cNvGrpSpPr/>
        <p:nvPr/>
      </p:nvGrpSpPr>
      <p:grpSpPr>
        <a:xfrm>
          <a:off x="0" y="0"/>
          <a:ext cx="0" cy="0"/>
          <a:chOff x="0" y="0"/>
          <a:chExt cx="0" cy="0"/>
        </a:xfrm>
      </p:grpSpPr>
      <p:sp>
        <p:nvSpPr>
          <p:cNvPr id="158" name="Google Shape;158;p28"/>
          <p:cNvSpPr txBox="1">
            <a:spLocks noGrp="1"/>
          </p:cNvSpPr>
          <p:nvPr>
            <p:ph type="ctrTitle"/>
          </p:nvPr>
        </p:nvSpPr>
        <p:spPr>
          <a:xfrm>
            <a:off x="104425" y="1544200"/>
            <a:ext cx="8520600" cy="1497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500">
                <a:solidFill>
                  <a:srgbClr val="FFFFFF"/>
                </a:solidFill>
              </a:rPr>
              <a:t>Hallways &amp; Transitions</a:t>
            </a:r>
            <a:endParaRPr sz="4500">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Hallway Matrix</a:t>
            </a:r>
            <a:endParaRPr/>
          </a:p>
        </p:txBody>
      </p:sp>
      <p:graphicFrame>
        <p:nvGraphicFramePr>
          <p:cNvPr id="164" name="Google Shape;164;p29"/>
          <p:cNvGraphicFramePr/>
          <p:nvPr/>
        </p:nvGraphicFramePr>
        <p:xfrm>
          <a:off x="1037350" y="1312325"/>
          <a:ext cx="3000000" cy="3000000"/>
        </p:xfrm>
        <a:graphic>
          <a:graphicData uri="http://schemas.openxmlformats.org/drawingml/2006/table">
            <a:tbl>
              <a:tblPr>
                <a:noFill/>
                <a:tableStyleId>{DBF5A212-2DF5-496F-8D72-E33889219B4B}</a:tableStyleId>
              </a:tblPr>
              <a:tblGrid>
                <a:gridCol w="2508425">
                  <a:extLst>
                    <a:ext uri="{9D8B030D-6E8A-4147-A177-3AD203B41FA5}">
                      <a16:colId xmlns:a16="http://schemas.microsoft.com/office/drawing/2014/main" val="20000"/>
                    </a:ext>
                  </a:extLst>
                </a:gridCol>
                <a:gridCol w="2508425">
                  <a:extLst>
                    <a:ext uri="{9D8B030D-6E8A-4147-A177-3AD203B41FA5}">
                      <a16:colId xmlns:a16="http://schemas.microsoft.com/office/drawing/2014/main" val="20001"/>
                    </a:ext>
                  </a:extLst>
                </a:gridCol>
                <a:gridCol w="2508425">
                  <a:extLst>
                    <a:ext uri="{9D8B030D-6E8A-4147-A177-3AD203B41FA5}">
                      <a16:colId xmlns:a16="http://schemas.microsoft.com/office/drawing/2014/main" val="20002"/>
                    </a:ext>
                  </a:extLst>
                </a:gridCol>
              </a:tblGrid>
              <a:tr h="395475">
                <a:tc>
                  <a:txBody>
                    <a:bodyPr/>
                    <a:lstStyle/>
                    <a:p>
                      <a:pPr marL="0" lvl="0" indent="0" algn="ctr" rtl="0">
                        <a:spcBef>
                          <a:spcPts val="0"/>
                        </a:spcBef>
                        <a:spcAft>
                          <a:spcPts val="0"/>
                        </a:spcAft>
                        <a:buNone/>
                      </a:pPr>
                      <a:r>
                        <a:rPr lang="en" sz="1500" b="1"/>
                        <a:t>Safe</a:t>
                      </a:r>
                      <a:endParaRPr sz="1500" b="1"/>
                    </a:p>
                  </a:txBody>
                  <a:tcPr marL="63500" marR="63500" marT="63500" marB="6350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231F20"/>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500" b="1"/>
                        <a:t>Respectful</a:t>
                      </a:r>
                      <a:endParaRPr sz="1500" b="1"/>
                    </a:p>
                  </a:txBody>
                  <a:tcPr marL="63500" marR="63500" marT="63500" marB="6350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500" b="1"/>
                        <a:t>Responsible</a:t>
                      </a:r>
                      <a:endParaRPr sz="1500" b="1"/>
                    </a:p>
                  </a:txBody>
                  <a:tcPr marL="63500" marR="63500" marT="63500" marB="6350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231F2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2894675">
                <a:tc>
                  <a:txBody>
                    <a:bodyPr/>
                    <a:lstStyle/>
                    <a:p>
                      <a:pPr marL="0" marR="0" lvl="0" indent="0" algn="l" rtl="0">
                        <a:spcBef>
                          <a:spcPts val="0"/>
                        </a:spcBef>
                        <a:spcAft>
                          <a:spcPts val="0"/>
                        </a:spcAft>
                        <a:buNone/>
                      </a:pPr>
                      <a:r>
                        <a:rPr lang="en" sz="1500"/>
                        <a:t>Keep all body parts to yourself.</a:t>
                      </a:r>
                      <a:endParaRPr sz="1500"/>
                    </a:p>
                    <a:p>
                      <a:pPr marL="0" marR="0" lvl="0" indent="0" algn="l" rtl="0">
                        <a:spcBef>
                          <a:spcPts val="0"/>
                        </a:spcBef>
                        <a:spcAft>
                          <a:spcPts val="0"/>
                        </a:spcAft>
                        <a:buNone/>
                      </a:pPr>
                      <a:endParaRPr sz="1500"/>
                    </a:p>
                    <a:p>
                      <a:pPr marL="0" marR="0" lvl="0" indent="0" algn="l" rtl="0">
                        <a:spcBef>
                          <a:spcPts val="0"/>
                        </a:spcBef>
                        <a:spcAft>
                          <a:spcPts val="0"/>
                        </a:spcAft>
                        <a:buNone/>
                      </a:pPr>
                      <a:r>
                        <a:rPr lang="en" sz="1500"/>
                        <a:t>Walk to the right in hallways and stairways.</a:t>
                      </a:r>
                      <a:endParaRPr sz="1500"/>
                    </a:p>
                    <a:p>
                      <a:pPr marL="0" marR="0" lvl="0" indent="0" algn="l" rtl="0">
                        <a:spcBef>
                          <a:spcPts val="0"/>
                        </a:spcBef>
                        <a:spcAft>
                          <a:spcPts val="0"/>
                        </a:spcAft>
                        <a:buNone/>
                      </a:pPr>
                      <a:endParaRPr sz="1500"/>
                    </a:p>
                    <a:p>
                      <a:pPr marL="0" marR="0" lvl="0" indent="0" algn="l" rtl="0">
                        <a:spcBef>
                          <a:spcPts val="0"/>
                        </a:spcBef>
                        <a:spcAft>
                          <a:spcPts val="0"/>
                        </a:spcAft>
                        <a:buNone/>
                      </a:pPr>
                      <a:r>
                        <a:rPr lang="en" sz="1500"/>
                        <a:t>Walk at all times.</a:t>
                      </a:r>
                      <a:endParaRPr sz="1500"/>
                    </a:p>
                    <a:p>
                      <a:pPr marL="0" marR="0" lvl="0" indent="0" algn="l" rtl="0">
                        <a:spcBef>
                          <a:spcPts val="0"/>
                        </a:spcBef>
                        <a:spcAft>
                          <a:spcPts val="0"/>
                        </a:spcAft>
                        <a:buNone/>
                      </a:pPr>
                      <a:endParaRPr sz="1500"/>
                    </a:p>
                    <a:p>
                      <a:pPr marL="0" marR="0" lvl="0" indent="0" algn="l" rtl="0">
                        <a:spcBef>
                          <a:spcPts val="0"/>
                        </a:spcBef>
                        <a:spcAft>
                          <a:spcPts val="0"/>
                        </a:spcAft>
                        <a:buNone/>
                      </a:pPr>
                      <a:r>
                        <a:rPr lang="en" sz="1500"/>
                        <a:t>Keep all materials and objects to yourself.  </a:t>
                      </a:r>
                      <a:endParaRPr sz="1500"/>
                    </a:p>
                  </a:txBody>
                  <a:tcPr marL="63500" marR="63500" marT="63500" marB="63500">
                    <a:lnL w="28575" cap="flat" cmpd="sng">
                      <a:solidFill>
                        <a:srgbClr val="231F2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231F20"/>
                      </a:solidFill>
                      <a:prstDash val="solid"/>
                      <a:round/>
                      <a:headEnd type="none" w="sm" len="sm"/>
                      <a:tailEnd type="none" w="sm" len="sm"/>
                    </a:lnT>
                    <a:lnB w="28575" cap="flat" cmpd="sng">
                      <a:solidFill>
                        <a:srgbClr val="231F20"/>
                      </a:solidFill>
                      <a:prstDash val="solid"/>
                      <a:round/>
                      <a:headEnd type="none" w="sm" len="sm"/>
                      <a:tailEnd type="none" w="sm" len="sm"/>
                    </a:lnB>
                  </a:tcPr>
                </a:tc>
                <a:tc>
                  <a:txBody>
                    <a:bodyPr/>
                    <a:lstStyle/>
                    <a:p>
                      <a:pPr marL="47625" marR="0" lvl="0" indent="-47625" algn="l" rtl="0">
                        <a:spcBef>
                          <a:spcPts val="0"/>
                        </a:spcBef>
                        <a:spcAft>
                          <a:spcPts val="0"/>
                        </a:spcAft>
                        <a:buNone/>
                      </a:pPr>
                      <a:r>
                        <a:rPr lang="en" sz="1500"/>
                        <a:t>Appropriately greet and listen to staff. </a:t>
                      </a:r>
                      <a:endParaRPr sz="1500"/>
                    </a:p>
                    <a:p>
                      <a:pPr marL="47625" marR="0" lvl="0" indent="-47625" algn="l" rtl="0">
                        <a:spcBef>
                          <a:spcPts val="0"/>
                        </a:spcBef>
                        <a:spcAft>
                          <a:spcPts val="0"/>
                        </a:spcAft>
                        <a:buNone/>
                      </a:pPr>
                      <a:endParaRPr sz="1500"/>
                    </a:p>
                    <a:p>
                      <a:pPr marL="47625" marR="0" lvl="0" indent="-47625" algn="l" rtl="0">
                        <a:spcBef>
                          <a:spcPts val="0"/>
                        </a:spcBef>
                        <a:spcAft>
                          <a:spcPts val="0"/>
                        </a:spcAft>
                        <a:buNone/>
                      </a:pPr>
                      <a:r>
                        <a:rPr lang="en" sz="1500"/>
                        <a:t>Use inside voices.</a:t>
                      </a:r>
                      <a:endParaRPr sz="1500"/>
                    </a:p>
                    <a:p>
                      <a:pPr marL="47625" marR="0" lvl="0" indent="-47625" algn="l" rtl="0">
                        <a:spcBef>
                          <a:spcPts val="0"/>
                        </a:spcBef>
                        <a:spcAft>
                          <a:spcPts val="0"/>
                        </a:spcAft>
                        <a:buNone/>
                      </a:pPr>
                      <a:endParaRPr sz="1500"/>
                    </a:p>
                    <a:p>
                      <a:pPr marL="47625" marR="0" lvl="0" indent="-47625" algn="l" rtl="0">
                        <a:spcBef>
                          <a:spcPts val="0"/>
                        </a:spcBef>
                        <a:spcAft>
                          <a:spcPts val="0"/>
                        </a:spcAft>
                        <a:buNone/>
                      </a:pPr>
                      <a:r>
                        <a:rPr lang="en" sz="1500"/>
                        <a:t>Keep hallways clean. </a:t>
                      </a:r>
                      <a:endParaRPr sz="1500"/>
                    </a:p>
                    <a:p>
                      <a:pPr marL="47625" marR="0" lvl="0" indent="-47625" algn="l" rtl="0">
                        <a:spcBef>
                          <a:spcPts val="0"/>
                        </a:spcBef>
                        <a:spcAft>
                          <a:spcPts val="0"/>
                        </a:spcAft>
                        <a:buNone/>
                      </a:pPr>
                      <a:endParaRPr sz="1500"/>
                    </a:p>
                    <a:p>
                      <a:pPr marL="0" marR="0" lvl="0" indent="0" algn="l" rtl="0">
                        <a:spcBef>
                          <a:spcPts val="0"/>
                        </a:spcBef>
                        <a:spcAft>
                          <a:spcPts val="0"/>
                        </a:spcAft>
                        <a:buNone/>
                      </a:pPr>
                      <a:r>
                        <a:rPr lang="en" sz="1500"/>
                        <a:t>Respect others’ learning in classrooms.</a:t>
                      </a:r>
                      <a:endParaRPr sz="1500"/>
                    </a:p>
                  </a:txBody>
                  <a:tcPr marL="63500" marR="63500" marT="63500" marB="63500">
                    <a:lnL w="28575" cap="flat" cmpd="sng">
                      <a:solidFill>
                        <a:srgbClr val="000000"/>
                      </a:solidFill>
                      <a:prstDash val="solid"/>
                      <a:round/>
                      <a:headEnd type="none" w="sm" len="sm"/>
                      <a:tailEnd type="none" w="sm" len="sm"/>
                    </a:lnL>
                    <a:lnR w="28575" cap="flat" cmpd="sng">
                      <a:solidFill>
                        <a:srgbClr val="231F2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61595" lvl="0" indent="0" algn="l" rtl="0">
                        <a:spcBef>
                          <a:spcPts val="0"/>
                        </a:spcBef>
                        <a:spcAft>
                          <a:spcPts val="0"/>
                        </a:spcAft>
                        <a:buNone/>
                      </a:pPr>
                      <a:r>
                        <a:rPr lang="en" sz="1500"/>
                        <a:t>Keep personal items, including food, in your locker.</a:t>
                      </a:r>
                      <a:endParaRPr sz="1500"/>
                    </a:p>
                    <a:p>
                      <a:pPr marL="0" marR="61595" lvl="0" indent="0" algn="l" rtl="0">
                        <a:spcBef>
                          <a:spcPts val="0"/>
                        </a:spcBef>
                        <a:spcAft>
                          <a:spcPts val="0"/>
                        </a:spcAft>
                        <a:buNone/>
                      </a:pPr>
                      <a:endParaRPr sz="1500"/>
                    </a:p>
                    <a:p>
                      <a:pPr marL="0" marR="61595" lvl="0" indent="0" algn="l" rtl="0">
                        <a:spcBef>
                          <a:spcPts val="0"/>
                        </a:spcBef>
                        <a:spcAft>
                          <a:spcPts val="0"/>
                        </a:spcAft>
                        <a:buNone/>
                      </a:pPr>
                      <a:r>
                        <a:rPr lang="en" sz="1500"/>
                        <a:t>Have a pass and show politely when asked.</a:t>
                      </a:r>
                      <a:endParaRPr sz="1500"/>
                    </a:p>
                    <a:p>
                      <a:pPr marL="47625" marR="61595" lvl="0" indent="0" algn="l" rtl="0">
                        <a:spcBef>
                          <a:spcPts val="0"/>
                        </a:spcBef>
                        <a:spcAft>
                          <a:spcPts val="0"/>
                        </a:spcAft>
                        <a:buNone/>
                      </a:pPr>
                      <a:endParaRPr sz="1500"/>
                    </a:p>
                    <a:p>
                      <a:pPr marL="0" marR="61595" lvl="0" indent="0" algn="l" rtl="0">
                        <a:spcBef>
                          <a:spcPts val="0"/>
                        </a:spcBef>
                        <a:spcAft>
                          <a:spcPts val="0"/>
                        </a:spcAft>
                        <a:buNone/>
                      </a:pPr>
                      <a:r>
                        <a:rPr lang="en" sz="1500"/>
                        <a:t>Walk to your destination.</a:t>
                      </a:r>
                      <a:endParaRPr sz="1500"/>
                    </a:p>
                    <a:p>
                      <a:pPr marL="47625" marR="61595" lvl="0" indent="0" algn="l" rtl="0">
                        <a:spcBef>
                          <a:spcPts val="0"/>
                        </a:spcBef>
                        <a:spcAft>
                          <a:spcPts val="0"/>
                        </a:spcAft>
                        <a:buNone/>
                      </a:pPr>
                      <a:endParaRPr sz="1500"/>
                    </a:p>
                    <a:p>
                      <a:pPr marL="0" marR="61595" lvl="0" indent="0" algn="l" rtl="0">
                        <a:spcBef>
                          <a:spcPts val="0"/>
                        </a:spcBef>
                        <a:spcAft>
                          <a:spcPts val="0"/>
                        </a:spcAft>
                        <a:buNone/>
                      </a:pPr>
                      <a:r>
                        <a:rPr lang="en" sz="1500"/>
                        <a:t>Own your behavior.</a:t>
                      </a:r>
                      <a:endParaRPr sz="1500"/>
                    </a:p>
                    <a:p>
                      <a:pPr marL="47625" marR="61595" lvl="0" indent="0" algn="l" rtl="0">
                        <a:spcBef>
                          <a:spcPts val="0"/>
                        </a:spcBef>
                        <a:spcAft>
                          <a:spcPts val="0"/>
                        </a:spcAft>
                        <a:buNone/>
                      </a:pPr>
                      <a:endParaRPr sz="1500"/>
                    </a:p>
                    <a:p>
                      <a:pPr marL="0" marR="61595" lvl="0" indent="0" algn="l" rtl="0">
                        <a:spcBef>
                          <a:spcPts val="0"/>
                        </a:spcBef>
                        <a:spcAft>
                          <a:spcPts val="0"/>
                        </a:spcAft>
                        <a:buNone/>
                      </a:pPr>
                      <a:r>
                        <a:rPr lang="en" sz="1500"/>
                        <a:t>Tell adults about any safety concerns.</a:t>
                      </a:r>
                      <a:endParaRPr sz="1500"/>
                    </a:p>
                  </a:txBody>
                  <a:tcPr marL="63500" marR="63500" marT="63500" marB="63500">
                    <a:lnL w="28575" cap="flat" cmpd="sng">
                      <a:solidFill>
                        <a:srgbClr val="231F20"/>
                      </a:solidFill>
                      <a:prstDash val="solid"/>
                      <a:round/>
                      <a:headEnd type="none" w="sm" len="sm"/>
                      <a:tailEnd type="none" w="sm" len="sm"/>
                    </a:lnL>
                    <a:lnR w="28575" cap="flat" cmpd="sng">
                      <a:solidFill>
                        <a:srgbClr val="231F20"/>
                      </a:solidFill>
                      <a:prstDash val="solid"/>
                      <a:round/>
                      <a:headEnd type="none" w="sm" len="sm"/>
                      <a:tailEnd type="none" w="sm" len="sm"/>
                    </a:lnR>
                    <a:lnT w="28575" cap="flat" cmpd="sng">
                      <a:solidFill>
                        <a:srgbClr val="231F20"/>
                      </a:solidFill>
                      <a:prstDash val="solid"/>
                      <a:round/>
                      <a:headEnd type="none" w="sm" len="sm"/>
                      <a:tailEnd type="none" w="sm" len="sm"/>
                    </a:lnT>
                    <a:lnB w="28575" cap="flat" cmpd="sng">
                      <a:solidFill>
                        <a:srgbClr val="231F2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0"/>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Additional Hallway Expectations</a:t>
            </a:r>
            <a:endParaRPr/>
          </a:p>
        </p:txBody>
      </p:sp>
      <p:sp>
        <p:nvSpPr>
          <p:cNvPr id="170" name="Google Shape;170;p30"/>
          <p:cNvSpPr txBox="1">
            <a:spLocks noGrp="1"/>
          </p:cNvSpPr>
          <p:nvPr>
            <p:ph type="body" idx="1"/>
          </p:nvPr>
        </p:nvSpPr>
        <p:spPr>
          <a:xfrm>
            <a:off x="3273125" y="923875"/>
            <a:ext cx="5559300" cy="34164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Clr>
                <a:srgbClr val="000000"/>
              </a:buClr>
              <a:buSzPts val="1900"/>
              <a:buChar char="●"/>
            </a:pPr>
            <a:r>
              <a:rPr lang="en" sz="1900">
                <a:solidFill>
                  <a:srgbClr val="000000"/>
                </a:solidFill>
              </a:rPr>
              <a:t>6 feet distance between </a:t>
            </a:r>
            <a:r>
              <a:rPr lang="en" sz="1900" b="1" u="sng">
                <a:solidFill>
                  <a:srgbClr val="000000"/>
                </a:solidFill>
              </a:rPr>
              <a:t>all</a:t>
            </a:r>
            <a:r>
              <a:rPr lang="en" sz="1900">
                <a:solidFill>
                  <a:srgbClr val="000000"/>
                </a:solidFill>
              </a:rPr>
              <a:t> individuals. Use markings on the floor to help you gauge 6 feet.</a:t>
            </a:r>
            <a:endParaRPr sz="1900">
              <a:solidFill>
                <a:srgbClr val="000000"/>
              </a:solidFill>
            </a:endParaRPr>
          </a:p>
          <a:p>
            <a:pPr marL="457200" lvl="0" indent="-349250" algn="l" rtl="0">
              <a:spcBef>
                <a:spcPts val="0"/>
              </a:spcBef>
              <a:spcAft>
                <a:spcPts val="0"/>
              </a:spcAft>
              <a:buClr>
                <a:srgbClr val="000000"/>
              </a:buClr>
              <a:buSzPts val="1900"/>
              <a:buChar char="●"/>
            </a:pPr>
            <a:r>
              <a:rPr lang="en" sz="1900">
                <a:solidFill>
                  <a:srgbClr val="000000"/>
                </a:solidFill>
              </a:rPr>
              <a:t>Teachers will be monitoring hallways or escorting groups during transitions. Be sure to listen and follow directions for safety!</a:t>
            </a:r>
            <a:endParaRPr sz="1900">
              <a:solidFill>
                <a:srgbClr val="000000"/>
              </a:solidFill>
            </a:endParaRPr>
          </a:p>
          <a:p>
            <a:pPr marL="457200" lvl="0" indent="-349250" algn="l" rtl="0">
              <a:spcBef>
                <a:spcPts val="0"/>
              </a:spcBef>
              <a:spcAft>
                <a:spcPts val="0"/>
              </a:spcAft>
              <a:buClr>
                <a:srgbClr val="000000"/>
              </a:buClr>
              <a:buSzPts val="1900"/>
              <a:buChar char="●"/>
            </a:pPr>
            <a:r>
              <a:rPr lang="en" sz="1900">
                <a:solidFill>
                  <a:srgbClr val="000000"/>
                </a:solidFill>
              </a:rPr>
              <a:t>Masks must be worn </a:t>
            </a:r>
            <a:endParaRPr sz="1900">
              <a:solidFill>
                <a:srgbClr val="000000"/>
              </a:solidFill>
            </a:endParaRPr>
          </a:p>
          <a:p>
            <a:pPr marL="457200" lvl="0" indent="-349250" algn="l" rtl="0">
              <a:spcBef>
                <a:spcPts val="0"/>
              </a:spcBef>
              <a:spcAft>
                <a:spcPts val="0"/>
              </a:spcAft>
              <a:buClr>
                <a:srgbClr val="000000"/>
              </a:buClr>
              <a:buSzPts val="1900"/>
              <a:buChar char="●"/>
            </a:pPr>
            <a:r>
              <a:rPr lang="en" sz="1900">
                <a:solidFill>
                  <a:srgbClr val="000000"/>
                </a:solidFill>
              </a:rPr>
              <a:t>One-way hallway at all times. Use signs on the walls to be sure you are moving in the correct direction.</a:t>
            </a:r>
            <a:endParaRPr sz="1900" b="1">
              <a:solidFill>
                <a:srgbClr val="38761D"/>
              </a:solidFill>
            </a:endParaRPr>
          </a:p>
        </p:txBody>
      </p:sp>
      <p:pic>
        <p:nvPicPr>
          <p:cNvPr id="171" name="Google Shape;171;p30"/>
          <p:cNvPicPr preferRelativeResize="0"/>
          <p:nvPr/>
        </p:nvPicPr>
        <p:blipFill>
          <a:blip r:embed="rId3">
            <a:alphaModFix/>
          </a:blip>
          <a:stretch>
            <a:fillRect/>
          </a:stretch>
        </p:blipFill>
        <p:spPr>
          <a:xfrm>
            <a:off x="177500" y="1670050"/>
            <a:ext cx="3171825" cy="2381250"/>
          </a:xfrm>
          <a:prstGeom prst="rect">
            <a:avLst/>
          </a:prstGeom>
          <a:noFill/>
          <a:ln>
            <a:noFill/>
          </a:ln>
        </p:spPr>
      </p:pic>
      <p:pic>
        <p:nvPicPr>
          <p:cNvPr id="172" name="Google Shape;172;p30"/>
          <p:cNvPicPr preferRelativeResize="0"/>
          <p:nvPr/>
        </p:nvPicPr>
        <p:blipFill>
          <a:blip r:embed="rId4">
            <a:alphaModFix/>
          </a:blip>
          <a:stretch>
            <a:fillRect/>
          </a:stretch>
        </p:blipFill>
        <p:spPr>
          <a:xfrm>
            <a:off x="7562043" y="4152600"/>
            <a:ext cx="1581957" cy="9909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31"/>
          <p:cNvSpPr txBox="1">
            <a:spLocks noGrp="1"/>
          </p:cNvSpPr>
          <p:nvPr>
            <p:ph type="title"/>
          </p:nvPr>
        </p:nvSpPr>
        <p:spPr>
          <a:xfrm>
            <a:off x="311700" y="2164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t>Important Transition Reminders</a:t>
            </a:r>
            <a:endParaRPr sz="3600"/>
          </a:p>
        </p:txBody>
      </p:sp>
      <p:sp>
        <p:nvSpPr>
          <p:cNvPr id="178" name="Google Shape;178;p31"/>
          <p:cNvSpPr txBox="1">
            <a:spLocks noGrp="1"/>
          </p:cNvSpPr>
          <p:nvPr>
            <p:ph type="body" idx="1"/>
          </p:nvPr>
        </p:nvSpPr>
        <p:spPr>
          <a:xfrm>
            <a:off x="311700" y="1076275"/>
            <a:ext cx="85206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sz="2700">
                <a:solidFill>
                  <a:srgbClr val="000000"/>
                </a:solidFill>
              </a:rPr>
              <a:t>Students MUST remain at their seats until they are picked up by a teacher to go to their next class. This is a SAFETY issue to prevent the spread of Covid-19.</a:t>
            </a:r>
            <a:endParaRPr sz="2700">
              <a:solidFill>
                <a:srgbClr val="000000"/>
              </a:solidFill>
            </a:endParaRPr>
          </a:p>
        </p:txBody>
      </p:sp>
      <p:pic>
        <p:nvPicPr>
          <p:cNvPr id="179" name="Google Shape;179;p31"/>
          <p:cNvPicPr preferRelativeResize="0"/>
          <p:nvPr/>
        </p:nvPicPr>
        <p:blipFill>
          <a:blip r:embed="rId3">
            <a:alphaModFix/>
          </a:blip>
          <a:stretch>
            <a:fillRect/>
          </a:stretch>
        </p:blipFill>
        <p:spPr>
          <a:xfrm>
            <a:off x="2271875" y="2640650"/>
            <a:ext cx="4072726" cy="2290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Our Vision/Goal</a:t>
            </a:r>
            <a:endParaRPr/>
          </a:p>
        </p:txBody>
      </p:sp>
      <p:sp>
        <p:nvSpPr>
          <p:cNvPr id="63" name="Google Shape;63;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a:solidFill>
                  <a:schemeClr val="dk1"/>
                </a:solidFill>
              </a:rPr>
              <a:t>We envision a climate &amp; culture that fosters (encourages) safety, belonging, </a:t>
            </a:r>
            <a:br>
              <a:rPr lang="en">
                <a:solidFill>
                  <a:schemeClr val="dk1"/>
                </a:solidFill>
              </a:rPr>
            </a:br>
            <a:r>
              <a:rPr lang="en">
                <a:solidFill>
                  <a:schemeClr val="dk1"/>
                </a:solidFill>
              </a:rPr>
              <a:t>and high academic achievement.</a:t>
            </a:r>
            <a:endParaRPr>
              <a:solidFill>
                <a:schemeClr val="dk1"/>
              </a:solidFill>
            </a:endParaRPr>
          </a:p>
          <a:p>
            <a:pPr marL="0" lvl="0" indent="0" algn="ctr" rtl="0">
              <a:spcBef>
                <a:spcPts val="0"/>
              </a:spcBef>
              <a:spcAft>
                <a:spcPts val="0"/>
              </a:spcAft>
              <a:buClr>
                <a:schemeClr val="dk1"/>
              </a:buClr>
              <a:buSzPts val="1100"/>
              <a:buFont typeface="Arial"/>
              <a:buNone/>
            </a:pPr>
            <a:endParaRPr>
              <a:solidFill>
                <a:schemeClr val="dk1"/>
              </a:solidFill>
            </a:endParaRPr>
          </a:p>
          <a:p>
            <a:pPr marL="0" lvl="0" indent="0" algn="ctr" rtl="0">
              <a:spcBef>
                <a:spcPts val="0"/>
              </a:spcBef>
              <a:spcAft>
                <a:spcPts val="0"/>
              </a:spcAft>
              <a:buNone/>
            </a:pPr>
            <a:r>
              <a:rPr lang="en">
                <a:solidFill>
                  <a:schemeClr val="dk1"/>
                </a:solidFill>
              </a:rPr>
              <a:t>Every student, everyday, will have experiences that make them feel that teachers and staff at Southbridge Middle School are here to support and help them be the best versions of themselves. </a:t>
            </a:r>
            <a:endParaRPr>
              <a:solidFill>
                <a:schemeClr val="dk1"/>
              </a:solidFill>
            </a:endParaRPr>
          </a:p>
          <a:p>
            <a:pPr marL="0" lvl="0" indent="0" algn="ctr" rtl="0">
              <a:spcBef>
                <a:spcPts val="0"/>
              </a:spcBef>
              <a:spcAft>
                <a:spcPts val="0"/>
              </a:spcAft>
              <a:buNone/>
            </a:pPr>
            <a:endParaRPr>
              <a:solidFill>
                <a:schemeClr val="dk1"/>
              </a:solidFill>
            </a:endParaRPr>
          </a:p>
          <a:p>
            <a:pPr marL="0" lvl="0" indent="0" algn="ctr" rtl="0">
              <a:spcBef>
                <a:spcPts val="0"/>
              </a:spcBef>
              <a:spcAft>
                <a:spcPts val="0"/>
              </a:spcAft>
              <a:buClr>
                <a:schemeClr val="dk1"/>
              </a:buClr>
              <a:buSzPts val="1100"/>
              <a:buFont typeface="Arial"/>
              <a:buNone/>
            </a:pPr>
            <a:r>
              <a:rPr lang="en">
                <a:solidFill>
                  <a:schemeClr val="dk1"/>
                </a:solidFill>
              </a:rPr>
              <a:t>Teachers and staff will work together to create, implement (use), and sustain (keep it going) systems of student support that reach students across grades six through eight, regardless of their level of need. </a:t>
            </a:r>
            <a:endParaRPr>
              <a:solidFill>
                <a:srgbClr val="000000"/>
              </a:solidFill>
            </a:endParaRPr>
          </a:p>
        </p:txBody>
      </p:sp>
      <p:sp>
        <p:nvSpPr>
          <p:cNvPr id="64" name="Google Shape;64;p14"/>
          <p:cNvSpPr/>
          <p:nvPr/>
        </p:nvSpPr>
        <p:spPr>
          <a:xfrm>
            <a:off x="137150" y="137150"/>
            <a:ext cx="8874300" cy="4841700"/>
          </a:xfrm>
          <a:prstGeom prst="rect">
            <a:avLst/>
          </a:prstGeom>
          <a:noFill/>
          <a:ln w="28575"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6th Grade Notes</a:t>
            </a:r>
            <a:endParaRPr/>
          </a:p>
        </p:txBody>
      </p:sp>
      <p:pic>
        <p:nvPicPr>
          <p:cNvPr id="185" name="Google Shape;185;p32"/>
          <p:cNvPicPr preferRelativeResize="0"/>
          <p:nvPr/>
        </p:nvPicPr>
        <p:blipFill>
          <a:blip r:embed="rId3">
            <a:alphaModFix/>
          </a:blip>
          <a:stretch>
            <a:fillRect/>
          </a:stretch>
        </p:blipFill>
        <p:spPr>
          <a:xfrm>
            <a:off x="3557375" y="372725"/>
            <a:ext cx="5494399" cy="4120799"/>
          </a:xfrm>
          <a:prstGeom prst="rect">
            <a:avLst/>
          </a:prstGeom>
          <a:noFill/>
          <a:ln>
            <a:noFill/>
          </a:ln>
        </p:spPr>
      </p:pic>
      <p:sp>
        <p:nvSpPr>
          <p:cNvPr id="186" name="Google Shape;186;p32"/>
          <p:cNvSpPr txBox="1"/>
          <p:nvPr/>
        </p:nvSpPr>
        <p:spPr>
          <a:xfrm>
            <a:off x="5715075" y="896725"/>
            <a:ext cx="934500" cy="28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Lyon</a:t>
            </a:r>
            <a:endParaRPr/>
          </a:p>
        </p:txBody>
      </p:sp>
      <p:sp>
        <p:nvSpPr>
          <p:cNvPr id="187" name="Google Shape;187;p32"/>
          <p:cNvSpPr txBox="1"/>
          <p:nvPr/>
        </p:nvSpPr>
        <p:spPr>
          <a:xfrm>
            <a:off x="7924875" y="896725"/>
            <a:ext cx="934500" cy="28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Union</a:t>
            </a:r>
            <a:endParaRPr/>
          </a:p>
        </p:txBody>
      </p:sp>
      <p:sp>
        <p:nvSpPr>
          <p:cNvPr id="188" name="Google Shape;188;p32"/>
          <p:cNvSpPr txBox="1"/>
          <p:nvPr/>
        </p:nvSpPr>
        <p:spPr>
          <a:xfrm>
            <a:off x="3474750" y="896725"/>
            <a:ext cx="1117500" cy="28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LaRochelle</a:t>
            </a:r>
            <a:endParaRPr/>
          </a:p>
        </p:txBody>
      </p:sp>
      <p:sp>
        <p:nvSpPr>
          <p:cNvPr id="189" name="Google Shape;189;p32"/>
          <p:cNvSpPr txBox="1"/>
          <p:nvPr/>
        </p:nvSpPr>
        <p:spPr>
          <a:xfrm rot="-5400000">
            <a:off x="7071050" y="1425125"/>
            <a:ext cx="934500" cy="28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Lombardi</a:t>
            </a:r>
            <a:endParaRPr/>
          </a:p>
        </p:txBody>
      </p:sp>
      <p:sp>
        <p:nvSpPr>
          <p:cNvPr id="190" name="Google Shape;190;p32"/>
          <p:cNvSpPr txBox="1"/>
          <p:nvPr/>
        </p:nvSpPr>
        <p:spPr>
          <a:xfrm rot="-5400000">
            <a:off x="8061650" y="1806125"/>
            <a:ext cx="934500" cy="28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Teczar</a:t>
            </a:r>
            <a:endParaRPr/>
          </a:p>
        </p:txBody>
      </p:sp>
      <p:sp>
        <p:nvSpPr>
          <p:cNvPr id="191" name="Google Shape;191;p32"/>
          <p:cNvSpPr txBox="1"/>
          <p:nvPr/>
        </p:nvSpPr>
        <p:spPr>
          <a:xfrm rot="-5400000">
            <a:off x="8061650" y="2872925"/>
            <a:ext cx="934500" cy="28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Hanlan</a:t>
            </a:r>
            <a:endParaRPr/>
          </a:p>
        </p:txBody>
      </p:sp>
      <p:sp>
        <p:nvSpPr>
          <p:cNvPr id="192" name="Google Shape;192;p32"/>
          <p:cNvSpPr txBox="1"/>
          <p:nvPr/>
        </p:nvSpPr>
        <p:spPr>
          <a:xfrm rot="-5400000">
            <a:off x="3413450" y="1882325"/>
            <a:ext cx="934500" cy="28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Murray</a:t>
            </a:r>
            <a:endParaRPr/>
          </a:p>
        </p:txBody>
      </p:sp>
      <p:sp>
        <p:nvSpPr>
          <p:cNvPr id="193" name="Google Shape;193;p32"/>
          <p:cNvSpPr txBox="1"/>
          <p:nvPr/>
        </p:nvSpPr>
        <p:spPr>
          <a:xfrm rot="-5400000">
            <a:off x="3413450" y="2949125"/>
            <a:ext cx="934500" cy="28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Hebert</a:t>
            </a:r>
            <a:endParaRPr/>
          </a:p>
        </p:txBody>
      </p:sp>
      <p:cxnSp>
        <p:nvCxnSpPr>
          <p:cNvPr id="194" name="Google Shape;194;p32"/>
          <p:cNvCxnSpPr/>
          <p:nvPr/>
        </p:nvCxnSpPr>
        <p:spPr>
          <a:xfrm rot="10800000">
            <a:off x="7274625" y="2352250"/>
            <a:ext cx="498300" cy="0"/>
          </a:xfrm>
          <a:prstGeom prst="straightConnector1">
            <a:avLst/>
          </a:prstGeom>
          <a:noFill/>
          <a:ln w="38100" cap="flat" cmpd="sng">
            <a:solidFill>
              <a:srgbClr val="FF0000"/>
            </a:solidFill>
            <a:prstDash val="solid"/>
            <a:round/>
            <a:headEnd type="none" w="med" len="med"/>
            <a:tailEnd type="triangle" w="med" len="med"/>
          </a:ln>
        </p:spPr>
      </p:cxnSp>
      <p:cxnSp>
        <p:nvCxnSpPr>
          <p:cNvPr id="195" name="Google Shape;195;p32"/>
          <p:cNvCxnSpPr/>
          <p:nvPr/>
        </p:nvCxnSpPr>
        <p:spPr>
          <a:xfrm rot="10800000">
            <a:off x="6055425" y="2352250"/>
            <a:ext cx="498300" cy="0"/>
          </a:xfrm>
          <a:prstGeom prst="straightConnector1">
            <a:avLst/>
          </a:prstGeom>
          <a:noFill/>
          <a:ln w="38100" cap="flat" cmpd="sng">
            <a:solidFill>
              <a:srgbClr val="FF0000"/>
            </a:solidFill>
            <a:prstDash val="solid"/>
            <a:round/>
            <a:headEnd type="none" w="med" len="med"/>
            <a:tailEnd type="triangle" w="med" len="med"/>
          </a:ln>
        </p:spPr>
      </p:cxnSp>
      <p:cxnSp>
        <p:nvCxnSpPr>
          <p:cNvPr id="196" name="Google Shape;196;p32"/>
          <p:cNvCxnSpPr/>
          <p:nvPr/>
        </p:nvCxnSpPr>
        <p:spPr>
          <a:xfrm rot="10800000">
            <a:off x="4760025" y="2352250"/>
            <a:ext cx="498300" cy="0"/>
          </a:xfrm>
          <a:prstGeom prst="straightConnector1">
            <a:avLst/>
          </a:prstGeom>
          <a:noFill/>
          <a:ln w="38100" cap="flat" cmpd="sng">
            <a:solidFill>
              <a:srgbClr val="FF0000"/>
            </a:solidFill>
            <a:prstDash val="solid"/>
            <a:round/>
            <a:headEnd type="none" w="med" len="med"/>
            <a:tailEnd type="triangle" w="med" len="med"/>
          </a:ln>
        </p:spPr>
      </p:cxnSp>
      <p:cxnSp>
        <p:nvCxnSpPr>
          <p:cNvPr id="197" name="Google Shape;197;p32"/>
          <p:cNvCxnSpPr/>
          <p:nvPr/>
        </p:nvCxnSpPr>
        <p:spPr>
          <a:xfrm>
            <a:off x="4412150" y="2783375"/>
            <a:ext cx="7500" cy="868200"/>
          </a:xfrm>
          <a:prstGeom prst="straightConnector1">
            <a:avLst/>
          </a:prstGeom>
          <a:noFill/>
          <a:ln w="38100" cap="flat" cmpd="sng">
            <a:solidFill>
              <a:srgbClr val="FF0000"/>
            </a:solidFill>
            <a:prstDash val="solid"/>
            <a:round/>
            <a:headEnd type="none" w="med" len="med"/>
            <a:tailEnd type="triangle" w="med" len="med"/>
          </a:ln>
        </p:spPr>
      </p:cxnSp>
      <p:cxnSp>
        <p:nvCxnSpPr>
          <p:cNvPr id="198" name="Google Shape;198;p32"/>
          <p:cNvCxnSpPr/>
          <p:nvPr/>
        </p:nvCxnSpPr>
        <p:spPr>
          <a:xfrm>
            <a:off x="4968050" y="4294425"/>
            <a:ext cx="451200" cy="0"/>
          </a:xfrm>
          <a:prstGeom prst="straightConnector1">
            <a:avLst/>
          </a:prstGeom>
          <a:noFill/>
          <a:ln w="38100" cap="flat" cmpd="sng">
            <a:solidFill>
              <a:srgbClr val="FF0000"/>
            </a:solidFill>
            <a:prstDash val="solid"/>
            <a:round/>
            <a:headEnd type="none" w="med" len="med"/>
            <a:tailEnd type="triangle" w="med" len="med"/>
          </a:ln>
        </p:spPr>
      </p:cxnSp>
      <p:cxnSp>
        <p:nvCxnSpPr>
          <p:cNvPr id="199" name="Google Shape;199;p32"/>
          <p:cNvCxnSpPr/>
          <p:nvPr/>
        </p:nvCxnSpPr>
        <p:spPr>
          <a:xfrm>
            <a:off x="7101650" y="4294425"/>
            <a:ext cx="451200" cy="0"/>
          </a:xfrm>
          <a:prstGeom prst="straightConnector1">
            <a:avLst/>
          </a:prstGeom>
          <a:noFill/>
          <a:ln w="38100" cap="flat" cmpd="sng">
            <a:solidFill>
              <a:srgbClr val="FF0000"/>
            </a:solidFill>
            <a:prstDash val="solid"/>
            <a:round/>
            <a:headEnd type="none" w="med" len="med"/>
            <a:tailEnd type="triangle" w="med" len="med"/>
          </a:ln>
        </p:spPr>
      </p:cxnSp>
      <p:cxnSp>
        <p:nvCxnSpPr>
          <p:cNvPr id="200" name="Google Shape;200;p32"/>
          <p:cNvCxnSpPr/>
          <p:nvPr/>
        </p:nvCxnSpPr>
        <p:spPr>
          <a:xfrm rot="10800000" flipH="1">
            <a:off x="8094925" y="2724675"/>
            <a:ext cx="11400" cy="855600"/>
          </a:xfrm>
          <a:prstGeom prst="straightConnector1">
            <a:avLst/>
          </a:prstGeom>
          <a:noFill/>
          <a:ln w="38100" cap="flat" cmpd="sng">
            <a:solidFill>
              <a:srgbClr val="FF0000"/>
            </a:solidFill>
            <a:prstDash val="solid"/>
            <a:round/>
            <a:headEnd type="none" w="med" len="med"/>
            <a:tailEnd type="triangle" w="med" len="med"/>
          </a:ln>
        </p:spPr>
      </p:cxnSp>
      <p:sp>
        <p:nvSpPr>
          <p:cNvPr id="201" name="Google Shape;201;p32"/>
          <p:cNvSpPr txBox="1">
            <a:spLocks noGrp="1"/>
          </p:cNvSpPr>
          <p:nvPr>
            <p:ph type="body" idx="1"/>
          </p:nvPr>
        </p:nvSpPr>
        <p:spPr>
          <a:xfrm>
            <a:off x="311700" y="1152475"/>
            <a:ext cx="3013500" cy="3416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You will be picked up by a teacher and escorted to classes using the one-way halls. This is for SAFETY from fewer students in the hall!</a:t>
            </a:r>
            <a:endParaRPr/>
          </a:p>
          <a:p>
            <a:pPr marL="457200" lvl="0" indent="-317500" algn="l" rtl="0">
              <a:spcBef>
                <a:spcPts val="0"/>
              </a:spcBef>
              <a:spcAft>
                <a:spcPts val="0"/>
              </a:spcAft>
              <a:buSzPts val="1400"/>
              <a:buChar char="-"/>
            </a:pPr>
            <a:r>
              <a:rPr lang="en"/>
              <a:t>The red arrows show the direction we will walk in the halls.</a:t>
            </a:r>
            <a:endParaRPr/>
          </a:p>
          <a:p>
            <a:pPr marL="457200" lvl="0" indent="-317500" algn="l" rtl="0">
              <a:spcBef>
                <a:spcPts val="0"/>
              </a:spcBef>
              <a:spcAft>
                <a:spcPts val="0"/>
              </a:spcAft>
              <a:buSzPts val="1400"/>
              <a:buChar char="-"/>
            </a:pPr>
            <a:r>
              <a:rPr lang="en"/>
              <a:t>6th grade will be using the FRONT STAIRS</a:t>
            </a:r>
            <a:endParaRPr/>
          </a:p>
        </p:txBody>
      </p:sp>
      <p:sp>
        <p:nvSpPr>
          <p:cNvPr id="202" name="Google Shape;202;p32"/>
          <p:cNvSpPr txBox="1"/>
          <p:nvPr/>
        </p:nvSpPr>
        <p:spPr>
          <a:xfrm rot="-5400000">
            <a:off x="4441125" y="1211725"/>
            <a:ext cx="1136100" cy="506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Sanchez</a:t>
            </a:r>
            <a:endParaRPr/>
          </a:p>
        </p:txBody>
      </p:sp>
      <p:sp>
        <p:nvSpPr>
          <p:cNvPr id="203" name="Google Shape;203;p32"/>
          <p:cNvSpPr txBox="1"/>
          <p:nvPr/>
        </p:nvSpPr>
        <p:spPr>
          <a:xfrm rot="-5400000">
            <a:off x="7265925" y="3413875"/>
            <a:ext cx="729300" cy="28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Scott</a:t>
            </a:r>
            <a:endParaRPr/>
          </a:p>
        </p:txBody>
      </p:sp>
      <p:cxnSp>
        <p:nvCxnSpPr>
          <p:cNvPr id="204" name="Google Shape;204;p32"/>
          <p:cNvCxnSpPr/>
          <p:nvPr/>
        </p:nvCxnSpPr>
        <p:spPr>
          <a:xfrm rot="10800000">
            <a:off x="8511475" y="4015925"/>
            <a:ext cx="498300" cy="0"/>
          </a:xfrm>
          <a:prstGeom prst="straightConnector1">
            <a:avLst/>
          </a:prstGeom>
          <a:noFill/>
          <a:ln w="38100" cap="flat" cmpd="sng">
            <a:solidFill>
              <a:srgbClr val="FF0000"/>
            </a:solidFill>
            <a:prstDash val="solid"/>
            <a:round/>
            <a:headEnd type="none" w="med" len="med"/>
            <a:tailEnd type="triangle" w="med" len="med"/>
          </a:ln>
        </p:spPr>
      </p:cxnSp>
      <p:cxnSp>
        <p:nvCxnSpPr>
          <p:cNvPr id="205" name="Google Shape;205;p32"/>
          <p:cNvCxnSpPr/>
          <p:nvPr/>
        </p:nvCxnSpPr>
        <p:spPr>
          <a:xfrm rot="10800000">
            <a:off x="4944500" y="4096975"/>
            <a:ext cx="498300" cy="0"/>
          </a:xfrm>
          <a:prstGeom prst="straightConnector1">
            <a:avLst/>
          </a:prstGeom>
          <a:noFill/>
          <a:ln w="38100" cap="flat" cmpd="sng">
            <a:solidFill>
              <a:srgbClr val="FF0000"/>
            </a:solidFill>
            <a:prstDash val="solid"/>
            <a:round/>
            <a:headEnd type="none" w="med" len="med"/>
            <a:tailEnd type="triangle" w="med" len="med"/>
          </a:ln>
        </p:spPr>
      </p:cxnSp>
      <p:cxnSp>
        <p:nvCxnSpPr>
          <p:cNvPr id="206" name="Google Shape;206;p32"/>
          <p:cNvCxnSpPr/>
          <p:nvPr/>
        </p:nvCxnSpPr>
        <p:spPr>
          <a:xfrm rot="10800000">
            <a:off x="6989925" y="4096975"/>
            <a:ext cx="498300" cy="0"/>
          </a:xfrm>
          <a:prstGeom prst="straightConnector1">
            <a:avLst/>
          </a:prstGeom>
          <a:noFill/>
          <a:ln w="38100" cap="flat" cmpd="sng">
            <a:solidFill>
              <a:srgbClr val="FF0000"/>
            </a:solidFill>
            <a:prstDash val="solid"/>
            <a:round/>
            <a:headEnd type="none" w="med" len="med"/>
            <a:tailEnd type="triangle" w="med" len="med"/>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7th Grade Notes</a:t>
            </a:r>
            <a:endParaRPr/>
          </a:p>
        </p:txBody>
      </p:sp>
      <p:pic>
        <p:nvPicPr>
          <p:cNvPr id="212" name="Google Shape;212;p33"/>
          <p:cNvPicPr preferRelativeResize="0"/>
          <p:nvPr/>
        </p:nvPicPr>
        <p:blipFill>
          <a:blip r:embed="rId3">
            <a:alphaModFix/>
          </a:blip>
          <a:stretch>
            <a:fillRect/>
          </a:stretch>
        </p:blipFill>
        <p:spPr>
          <a:xfrm>
            <a:off x="3573400" y="445025"/>
            <a:ext cx="5494399" cy="4120799"/>
          </a:xfrm>
          <a:prstGeom prst="rect">
            <a:avLst/>
          </a:prstGeom>
          <a:noFill/>
          <a:ln>
            <a:noFill/>
          </a:ln>
        </p:spPr>
      </p:pic>
      <p:sp>
        <p:nvSpPr>
          <p:cNvPr id="213" name="Google Shape;213;p33"/>
          <p:cNvSpPr txBox="1"/>
          <p:nvPr/>
        </p:nvSpPr>
        <p:spPr>
          <a:xfrm>
            <a:off x="5715075" y="896725"/>
            <a:ext cx="934500" cy="28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Buccini</a:t>
            </a:r>
            <a:endParaRPr/>
          </a:p>
        </p:txBody>
      </p:sp>
      <p:sp>
        <p:nvSpPr>
          <p:cNvPr id="214" name="Google Shape;214;p33"/>
          <p:cNvSpPr txBox="1"/>
          <p:nvPr/>
        </p:nvSpPr>
        <p:spPr>
          <a:xfrm>
            <a:off x="7924875" y="896725"/>
            <a:ext cx="934500" cy="28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Davis</a:t>
            </a:r>
            <a:endParaRPr/>
          </a:p>
        </p:txBody>
      </p:sp>
      <p:sp>
        <p:nvSpPr>
          <p:cNvPr id="215" name="Google Shape;215;p33"/>
          <p:cNvSpPr txBox="1"/>
          <p:nvPr/>
        </p:nvSpPr>
        <p:spPr>
          <a:xfrm>
            <a:off x="3657675" y="896725"/>
            <a:ext cx="934500" cy="28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Clark</a:t>
            </a:r>
            <a:endParaRPr/>
          </a:p>
        </p:txBody>
      </p:sp>
      <p:sp>
        <p:nvSpPr>
          <p:cNvPr id="216" name="Google Shape;216;p33"/>
          <p:cNvSpPr txBox="1"/>
          <p:nvPr/>
        </p:nvSpPr>
        <p:spPr>
          <a:xfrm rot="-5400000">
            <a:off x="7071050" y="1425125"/>
            <a:ext cx="934500" cy="28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March</a:t>
            </a:r>
            <a:endParaRPr/>
          </a:p>
        </p:txBody>
      </p:sp>
      <p:sp>
        <p:nvSpPr>
          <p:cNvPr id="217" name="Google Shape;217;p33"/>
          <p:cNvSpPr txBox="1"/>
          <p:nvPr/>
        </p:nvSpPr>
        <p:spPr>
          <a:xfrm rot="-5400000">
            <a:off x="8061650" y="1806125"/>
            <a:ext cx="934500" cy="28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McIver</a:t>
            </a:r>
            <a:endParaRPr/>
          </a:p>
        </p:txBody>
      </p:sp>
      <p:sp>
        <p:nvSpPr>
          <p:cNvPr id="218" name="Google Shape;218;p33"/>
          <p:cNvSpPr txBox="1"/>
          <p:nvPr/>
        </p:nvSpPr>
        <p:spPr>
          <a:xfrm rot="-5400000">
            <a:off x="8061650" y="2872925"/>
            <a:ext cx="934500" cy="28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McGarry</a:t>
            </a:r>
            <a:endParaRPr/>
          </a:p>
        </p:txBody>
      </p:sp>
      <p:sp>
        <p:nvSpPr>
          <p:cNvPr id="219" name="Google Shape;219;p33"/>
          <p:cNvSpPr txBox="1"/>
          <p:nvPr/>
        </p:nvSpPr>
        <p:spPr>
          <a:xfrm rot="-5400000">
            <a:off x="3413450" y="1882325"/>
            <a:ext cx="934500" cy="28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Towns</a:t>
            </a:r>
            <a:endParaRPr/>
          </a:p>
        </p:txBody>
      </p:sp>
      <p:sp>
        <p:nvSpPr>
          <p:cNvPr id="220" name="Google Shape;220;p33"/>
          <p:cNvSpPr txBox="1"/>
          <p:nvPr/>
        </p:nvSpPr>
        <p:spPr>
          <a:xfrm rot="-5400000">
            <a:off x="3413450" y="2949125"/>
            <a:ext cx="934500" cy="28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Murphy</a:t>
            </a:r>
            <a:endParaRPr/>
          </a:p>
        </p:txBody>
      </p:sp>
      <p:sp>
        <p:nvSpPr>
          <p:cNvPr id="221" name="Google Shape;221;p33"/>
          <p:cNvSpPr txBox="1"/>
          <p:nvPr/>
        </p:nvSpPr>
        <p:spPr>
          <a:xfrm rot="-5400000">
            <a:off x="4541925" y="1425125"/>
            <a:ext cx="934500" cy="28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Mero</a:t>
            </a:r>
            <a:endParaRPr/>
          </a:p>
        </p:txBody>
      </p:sp>
      <p:cxnSp>
        <p:nvCxnSpPr>
          <p:cNvPr id="222" name="Google Shape;222;p33"/>
          <p:cNvCxnSpPr/>
          <p:nvPr/>
        </p:nvCxnSpPr>
        <p:spPr>
          <a:xfrm rot="10800000">
            <a:off x="7274625" y="2352250"/>
            <a:ext cx="498300" cy="0"/>
          </a:xfrm>
          <a:prstGeom prst="straightConnector1">
            <a:avLst/>
          </a:prstGeom>
          <a:noFill/>
          <a:ln w="38100" cap="flat" cmpd="sng">
            <a:solidFill>
              <a:srgbClr val="FF0000"/>
            </a:solidFill>
            <a:prstDash val="solid"/>
            <a:round/>
            <a:headEnd type="none" w="med" len="med"/>
            <a:tailEnd type="triangle" w="med" len="med"/>
          </a:ln>
        </p:spPr>
      </p:cxnSp>
      <p:cxnSp>
        <p:nvCxnSpPr>
          <p:cNvPr id="223" name="Google Shape;223;p33"/>
          <p:cNvCxnSpPr/>
          <p:nvPr/>
        </p:nvCxnSpPr>
        <p:spPr>
          <a:xfrm rot="10800000">
            <a:off x="6055425" y="2352250"/>
            <a:ext cx="498300" cy="0"/>
          </a:xfrm>
          <a:prstGeom prst="straightConnector1">
            <a:avLst/>
          </a:prstGeom>
          <a:noFill/>
          <a:ln w="38100" cap="flat" cmpd="sng">
            <a:solidFill>
              <a:srgbClr val="FF0000"/>
            </a:solidFill>
            <a:prstDash val="solid"/>
            <a:round/>
            <a:headEnd type="none" w="med" len="med"/>
            <a:tailEnd type="triangle" w="med" len="med"/>
          </a:ln>
        </p:spPr>
      </p:cxnSp>
      <p:cxnSp>
        <p:nvCxnSpPr>
          <p:cNvPr id="224" name="Google Shape;224;p33"/>
          <p:cNvCxnSpPr/>
          <p:nvPr/>
        </p:nvCxnSpPr>
        <p:spPr>
          <a:xfrm rot="10800000">
            <a:off x="4760025" y="2352250"/>
            <a:ext cx="498300" cy="0"/>
          </a:xfrm>
          <a:prstGeom prst="straightConnector1">
            <a:avLst/>
          </a:prstGeom>
          <a:noFill/>
          <a:ln w="38100" cap="flat" cmpd="sng">
            <a:solidFill>
              <a:srgbClr val="FF0000"/>
            </a:solidFill>
            <a:prstDash val="solid"/>
            <a:round/>
            <a:headEnd type="none" w="med" len="med"/>
            <a:tailEnd type="triangle" w="med" len="med"/>
          </a:ln>
        </p:spPr>
      </p:cxnSp>
      <p:cxnSp>
        <p:nvCxnSpPr>
          <p:cNvPr id="225" name="Google Shape;225;p33"/>
          <p:cNvCxnSpPr/>
          <p:nvPr/>
        </p:nvCxnSpPr>
        <p:spPr>
          <a:xfrm>
            <a:off x="4412150" y="2783375"/>
            <a:ext cx="7500" cy="868200"/>
          </a:xfrm>
          <a:prstGeom prst="straightConnector1">
            <a:avLst/>
          </a:prstGeom>
          <a:noFill/>
          <a:ln w="38100" cap="flat" cmpd="sng">
            <a:solidFill>
              <a:srgbClr val="FF0000"/>
            </a:solidFill>
            <a:prstDash val="solid"/>
            <a:round/>
            <a:headEnd type="none" w="med" len="med"/>
            <a:tailEnd type="triangle" w="med" len="med"/>
          </a:ln>
        </p:spPr>
      </p:cxnSp>
      <p:cxnSp>
        <p:nvCxnSpPr>
          <p:cNvPr id="226" name="Google Shape;226;p33"/>
          <p:cNvCxnSpPr/>
          <p:nvPr/>
        </p:nvCxnSpPr>
        <p:spPr>
          <a:xfrm>
            <a:off x="4968050" y="4294425"/>
            <a:ext cx="451200" cy="0"/>
          </a:xfrm>
          <a:prstGeom prst="straightConnector1">
            <a:avLst/>
          </a:prstGeom>
          <a:noFill/>
          <a:ln w="38100" cap="flat" cmpd="sng">
            <a:solidFill>
              <a:srgbClr val="FF0000"/>
            </a:solidFill>
            <a:prstDash val="solid"/>
            <a:round/>
            <a:headEnd type="none" w="med" len="med"/>
            <a:tailEnd type="triangle" w="med" len="med"/>
          </a:ln>
        </p:spPr>
      </p:cxnSp>
      <p:cxnSp>
        <p:nvCxnSpPr>
          <p:cNvPr id="227" name="Google Shape;227;p33"/>
          <p:cNvCxnSpPr/>
          <p:nvPr/>
        </p:nvCxnSpPr>
        <p:spPr>
          <a:xfrm>
            <a:off x="7101650" y="4294425"/>
            <a:ext cx="451200" cy="0"/>
          </a:xfrm>
          <a:prstGeom prst="straightConnector1">
            <a:avLst/>
          </a:prstGeom>
          <a:noFill/>
          <a:ln w="38100" cap="flat" cmpd="sng">
            <a:solidFill>
              <a:srgbClr val="FF0000"/>
            </a:solidFill>
            <a:prstDash val="solid"/>
            <a:round/>
            <a:headEnd type="none" w="med" len="med"/>
            <a:tailEnd type="triangle" w="med" len="med"/>
          </a:ln>
        </p:spPr>
      </p:cxnSp>
      <p:cxnSp>
        <p:nvCxnSpPr>
          <p:cNvPr id="228" name="Google Shape;228;p33"/>
          <p:cNvCxnSpPr/>
          <p:nvPr/>
        </p:nvCxnSpPr>
        <p:spPr>
          <a:xfrm rot="10800000" flipH="1">
            <a:off x="8094925" y="2724675"/>
            <a:ext cx="11400" cy="855600"/>
          </a:xfrm>
          <a:prstGeom prst="straightConnector1">
            <a:avLst/>
          </a:prstGeom>
          <a:noFill/>
          <a:ln w="38100" cap="flat" cmpd="sng">
            <a:solidFill>
              <a:srgbClr val="FF0000"/>
            </a:solidFill>
            <a:prstDash val="solid"/>
            <a:round/>
            <a:headEnd type="none" w="med" len="med"/>
            <a:tailEnd type="triangle" w="med" len="med"/>
          </a:ln>
        </p:spPr>
      </p:cxnSp>
      <p:sp>
        <p:nvSpPr>
          <p:cNvPr id="229" name="Google Shape;229;p33"/>
          <p:cNvSpPr txBox="1">
            <a:spLocks noGrp="1"/>
          </p:cNvSpPr>
          <p:nvPr>
            <p:ph type="body" idx="1"/>
          </p:nvPr>
        </p:nvSpPr>
        <p:spPr>
          <a:xfrm>
            <a:off x="311700" y="1152475"/>
            <a:ext cx="3013500" cy="3416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You will be picked up by a teacher and escorted to classes using the one-way halls. This is for SAFETY from fewer students in the hall!</a:t>
            </a:r>
            <a:endParaRPr/>
          </a:p>
          <a:p>
            <a:pPr marL="457200" lvl="0" indent="-317500" algn="l" rtl="0">
              <a:spcBef>
                <a:spcPts val="0"/>
              </a:spcBef>
              <a:spcAft>
                <a:spcPts val="0"/>
              </a:spcAft>
              <a:buSzPts val="1400"/>
              <a:buChar char="-"/>
            </a:pPr>
            <a:r>
              <a:rPr lang="en"/>
              <a:t>The red arrows show the direction we will walk in the halls.</a:t>
            </a:r>
            <a:endParaRPr/>
          </a:p>
          <a:p>
            <a:pPr marL="457200" lvl="0" indent="-317500" algn="l" rtl="0">
              <a:spcBef>
                <a:spcPts val="0"/>
              </a:spcBef>
              <a:spcAft>
                <a:spcPts val="0"/>
              </a:spcAft>
              <a:buSzPts val="1400"/>
              <a:buChar char="-"/>
            </a:pPr>
            <a:r>
              <a:rPr lang="en"/>
              <a:t>7th grade will be using the BACK STAIRS</a:t>
            </a:r>
            <a:endParaRPr/>
          </a:p>
        </p:txBody>
      </p:sp>
      <p:cxnSp>
        <p:nvCxnSpPr>
          <p:cNvPr id="230" name="Google Shape;230;p33"/>
          <p:cNvCxnSpPr/>
          <p:nvPr/>
        </p:nvCxnSpPr>
        <p:spPr>
          <a:xfrm rot="10800000">
            <a:off x="4944500" y="4122250"/>
            <a:ext cx="498300" cy="0"/>
          </a:xfrm>
          <a:prstGeom prst="straightConnector1">
            <a:avLst/>
          </a:prstGeom>
          <a:noFill/>
          <a:ln w="38100" cap="flat" cmpd="sng">
            <a:solidFill>
              <a:srgbClr val="FF0000"/>
            </a:solidFill>
            <a:prstDash val="solid"/>
            <a:round/>
            <a:headEnd type="none" w="med" len="med"/>
            <a:tailEnd type="triangle" w="med" len="med"/>
          </a:ln>
        </p:spPr>
      </p:cxnSp>
      <p:cxnSp>
        <p:nvCxnSpPr>
          <p:cNvPr id="231" name="Google Shape;231;p33"/>
          <p:cNvCxnSpPr/>
          <p:nvPr/>
        </p:nvCxnSpPr>
        <p:spPr>
          <a:xfrm rot="10800000">
            <a:off x="7054550" y="4122250"/>
            <a:ext cx="498300" cy="0"/>
          </a:xfrm>
          <a:prstGeom prst="straightConnector1">
            <a:avLst/>
          </a:prstGeom>
          <a:noFill/>
          <a:ln w="38100" cap="flat" cmpd="sng">
            <a:solidFill>
              <a:srgbClr val="FF0000"/>
            </a:solidFill>
            <a:prstDash val="solid"/>
            <a:round/>
            <a:headEnd type="none" w="med" len="med"/>
            <a:tailEnd type="triangle" w="med" len="med"/>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8th Grade Notes</a:t>
            </a:r>
            <a:endParaRPr/>
          </a:p>
        </p:txBody>
      </p:sp>
      <p:pic>
        <p:nvPicPr>
          <p:cNvPr id="237" name="Google Shape;237;p34"/>
          <p:cNvPicPr preferRelativeResize="0"/>
          <p:nvPr/>
        </p:nvPicPr>
        <p:blipFill>
          <a:blip r:embed="rId3">
            <a:alphaModFix/>
          </a:blip>
          <a:stretch>
            <a:fillRect/>
          </a:stretch>
        </p:blipFill>
        <p:spPr>
          <a:xfrm>
            <a:off x="3573400" y="445025"/>
            <a:ext cx="5494399" cy="4120799"/>
          </a:xfrm>
          <a:prstGeom prst="rect">
            <a:avLst/>
          </a:prstGeom>
          <a:noFill/>
          <a:ln>
            <a:noFill/>
          </a:ln>
        </p:spPr>
      </p:pic>
      <p:sp>
        <p:nvSpPr>
          <p:cNvPr id="238" name="Google Shape;238;p34"/>
          <p:cNvSpPr txBox="1"/>
          <p:nvPr/>
        </p:nvSpPr>
        <p:spPr>
          <a:xfrm>
            <a:off x="5715075" y="896725"/>
            <a:ext cx="934500" cy="28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Yoder</a:t>
            </a:r>
            <a:endParaRPr/>
          </a:p>
        </p:txBody>
      </p:sp>
      <p:sp>
        <p:nvSpPr>
          <p:cNvPr id="239" name="Google Shape;239;p34"/>
          <p:cNvSpPr txBox="1"/>
          <p:nvPr/>
        </p:nvSpPr>
        <p:spPr>
          <a:xfrm>
            <a:off x="7924875" y="896725"/>
            <a:ext cx="934500" cy="28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Pierce</a:t>
            </a:r>
            <a:endParaRPr/>
          </a:p>
        </p:txBody>
      </p:sp>
      <p:sp>
        <p:nvSpPr>
          <p:cNvPr id="240" name="Google Shape;240;p34"/>
          <p:cNvSpPr txBox="1"/>
          <p:nvPr/>
        </p:nvSpPr>
        <p:spPr>
          <a:xfrm>
            <a:off x="3657675" y="896725"/>
            <a:ext cx="934500" cy="28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Batista</a:t>
            </a:r>
            <a:endParaRPr/>
          </a:p>
        </p:txBody>
      </p:sp>
      <p:sp>
        <p:nvSpPr>
          <p:cNvPr id="241" name="Google Shape;241;p34"/>
          <p:cNvSpPr txBox="1"/>
          <p:nvPr/>
        </p:nvSpPr>
        <p:spPr>
          <a:xfrm rot="-5400000">
            <a:off x="7071050" y="1425125"/>
            <a:ext cx="934500" cy="28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Khoda</a:t>
            </a:r>
            <a:endParaRPr/>
          </a:p>
        </p:txBody>
      </p:sp>
      <p:sp>
        <p:nvSpPr>
          <p:cNvPr id="242" name="Google Shape;242;p34"/>
          <p:cNvSpPr txBox="1"/>
          <p:nvPr/>
        </p:nvSpPr>
        <p:spPr>
          <a:xfrm rot="-5400000">
            <a:off x="8061650" y="1806125"/>
            <a:ext cx="934500" cy="28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Fournier</a:t>
            </a:r>
            <a:endParaRPr/>
          </a:p>
        </p:txBody>
      </p:sp>
      <p:sp>
        <p:nvSpPr>
          <p:cNvPr id="243" name="Google Shape;243;p34"/>
          <p:cNvSpPr txBox="1"/>
          <p:nvPr/>
        </p:nvSpPr>
        <p:spPr>
          <a:xfrm rot="-5400000">
            <a:off x="8061650" y="2872925"/>
            <a:ext cx="934500" cy="28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Hatch</a:t>
            </a:r>
            <a:endParaRPr/>
          </a:p>
        </p:txBody>
      </p:sp>
      <p:sp>
        <p:nvSpPr>
          <p:cNvPr id="244" name="Google Shape;244;p34"/>
          <p:cNvSpPr txBox="1"/>
          <p:nvPr/>
        </p:nvSpPr>
        <p:spPr>
          <a:xfrm rot="-5400000">
            <a:off x="3413450" y="1882325"/>
            <a:ext cx="934500" cy="28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Dyer</a:t>
            </a:r>
            <a:endParaRPr/>
          </a:p>
        </p:txBody>
      </p:sp>
      <p:sp>
        <p:nvSpPr>
          <p:cNvPr id="245" name="Google Shape;245;p34"/>
          <p:cNvSpPr txBox="1"/>
          <p:nvPr/>
        </p:nvSpPr>
        <p:spPr>
          <a:xfrm rot="-5400000">
            <a:off x="3413450" y="2949125"/>
            <a:ext cx="934500" cy="28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SSC</a:t>
            </a:r>
            <a:endParaRPr/>
          </a:p>
        </p:txBody>
      </p:sp>
      <p:sp>
        <p:nvSpPr>
          <p:cNvPr id="246" name="Google Shape;246;p34"/>
          <p:cNvSpPr txBox="1"/>
          <p:nvPr/>
        </p:nvSpPr>
        <p:spPr>
          <a:xfrm rot="-5400000">
            <a:off x="4365050" y="3367325"/>
            <a:ext cx="1164900" cy="28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McEachern</a:t>
            </a:r>
            <a:endParaRPr/>
          </a:p>
        </p:txBody>
      </p:sp>
      <p:cxnSp>
        <p:nvCxnSpPr>
          <p:cNvPr id="247" name="Google Shape;247;p34"/>
          <p:cNvCxnSpPr/>
          <p:nvPr/>
        </p:nvCxnSpPr>
        <p:spPr>
          <a:xfrm rot="10800000">
            <a:off x="7274625" y="2352250"/>
            <a:ext cx="498300" cy="0"/>
          </a:xfrm>
          <a:prstGeom prst="straightConnector1">
            <a:avLst/>
          </a:prstGeom>
          <a:noFill/>
          <a:ln w="38100" cap="flat" cmpd="sng">
            <a:solidFill>
              <a:srgbClr val="FF0000"/>
            </a:solidFill>
            <a:prstDash val="solid"/>
            <a:round/>
            <a:headEnd type="none" w="med" len="med"/>
            <a:tailEnd type="triangle" w="med" len="med"/>
          </a:ln>
        </p:spPr>
      </p:cxnSp>
      <p:cxnSp>
        <p:nvCxnSpPr>
          <p:cNvPr id="248" name="Google Shape;248;p34"/>
          <p:cNvCxnSpPr/>
          <p:nvPr/>
        </p:nvCxnSpPr>
        <p:spPr>
          <a:xfrm rot="10800000">
            <a:off x="6055425" y="2352250"/>
            <a:ext cx="498300" cy="0"/>
          </a:xfrm>
          <a:prstGeom prst="straightConnector1">
            <a:avLst/>
          </a:prstGeom>
          <a:noFill/>
          <a:ln w="38100" cap="flat" cmpd="sng">
            <a:solidFill>
              <a:srgbClr val="FF0000"/>
            </a:solidFill>
            <a:prstDash val="solid"/>
            <a:round/>
            <a:headEnd type="none" w="med" len="med"/>
            <a:tailEnd type="triangle" w="med" len="med"/>
          </a:ln>
        </p:spPr>
      </p:cxnSp>
      <p:cxnSp>
        <p:nvCxnSpPr>
          <p:cNvPr id="249" name="Google Shape;249;p34"/>
          <p:cNvCxnSpPr/>
          <p:nvPr/>
        </p:nvCxnSpPr>
        <p:spPr>
          <a:xfrm rot="10800000">
            <a:off x="4760025" y="2352250"/>
            <a:ext cx="498300" cy="0"/>
          </a:xfrm>
          <a:prstGeom prst="straightConnector1">
            <a:avLst/>
          </a:prstGeom>
          <a:noFill/>
          <a:ln w="38100" cap="flat" cmpd="sng">
            <a:solidFill>
              <a:srgbClr val="FF0000"/>
            </a:solidFill>
            <a:prstDash val="solid"/>
            <a:round/>
            <a:headEnd type="none" w="med" len="med"/>
            <a:tailEnd type="triangle" w="med" len="med"/>
          </a:ln>
        </p:spPr>
      </p:cxnSp>
      <p:cxnSp>
        <p:nvCxnSpPr>
          <p:cNvPr id="250" name="Google Shape;250;p34"/>
          <p:cNvCxnSpPr/>
          <p:nvPr/>
        </p:nvCxnSpPr>
        <p:spPr>
          <a:xfrm>
            <a:off x="4412150" y="2783375"/>
            <a:ext cx="7500" cy="868200"/>
          </a:xfrm>
          <a:prstGeom prst="straightConnector1">
            <a:avLst/>
          </a:prstGeom>
          <a:noFill/>
          <a:ln w="38100" cap="flat" cmpd="sng">
            <a:solidFill>
              <a:srgbClr val="FF0000"/>
            </a:solidFill>
            <a:prstDash val="solid"/>
            <a:round/>
            <a:headEnd type="none" w="med" len="med"/>
            <a:tailEnd type="triangle" w="med" len="med"/>
          </a:ln>
        </p:spPr>
      </p:cxnSp>
      <p:cxnSp>
        <p:nvCxnSpPr>
          <p:cNvPr id="251" name="Google Shape;251;p34"/>
          <p:cNvCxnSpPr/>
          <p:nvPr/>
        </p:nvCxnSpPr>
        <p:spPr>
          <a:xfrm>
            <a:off x="4968050" y="4294425"/>
            <a:ext cx="451200" cy="0"/>
          </a:xfrm>
          <a:prstGeom prst="straightConnector1">
            <a:avLst/>
          </a:prstGeom>
          <a:noFill/>
          <a:ln w="38100" cap="flat" cmpd="sng">
            <a:solidFill>
              <a:srgbClr val="FF0000"/>
            </a:solidFill>
            <a:prstDash val="solid"/>
            <a:round/>
            <a:headEnd type="none" w="med" len="med"/>
            <a:tailEnd type="triangle" w="med" len="med"/>
          </a:ln>
        </p:spPr>
      </p:cxnSp>
      <p:cxnSp>
        <p:nvCxnSpPr>
          <p:cNvPr id="252" name="Google Shape;252;p34"/>
          <p:cNvCxnSpPr/>
          <p:nvPr/>
        </p:nvCxnSpPr>
        <p:spPr>
          <a:xfrm>
            <a:off x="7101650" y="4294425"/>
            <a:ext cx="451200" cy="0"/>
          </a:xfrm>
          <a:prstGeom prst="straightConnector1">
            <a:avLst/>
          </a:prstGeom>
          <a:noFill/>
          <a:ln w="38100" cap="flat" cmpd="sng">
            <a:solidFill>
              <a:srgbClr val="FF0000"/>
            </a:solidFill>
            <a:prstDash val="solid"/>
            <a:round/>
            <a:headEnd type="none" w="med" len="med"/>
            <a:tailEnd type="triangle" w="med" len="med"/>
          </a:ln>
        </p:spPr>
      </p:cxnSp>
      <p:cxnSp>
        <p:nvCxnSpPr>
          <p:cNvPr id="253" name="Google Shape;253;p34"/>
          <p:cNvCxnSpPr/>
          <p:nvPr/>
        </p:nvCxnSpPr>
        <p:spPr>
          <a:xfrm rot="10800000" flipH="1">
            <a:off x="8094925" y="2724675"/>
            <a:ext cx="11400" cy="855600"/>
          </a:xfrm>
          <a:prstGeom prst="straightConnector1">
            <a:avLst/>
          </a:prstGeom>
          <a:noFill/>
          <a:ln w="38100" cap="flat" cmpd="sng">
            <a:solidFill>
              <a:srgbClr val="FF0000"/>
            </a:solidFill>
            <a:prstDash val="solid"/>
            <a:round/>
            <a:headEnd type="none" w="med" len="med"/>
            <a:tailEnd type="triangle" w="med" len="med"/>
          </a:ln>
        </p:spPr>
      </p:cxnSp>
      <p:sp>
        <p:nvSpPr>
          <p:cNvPr id="254" name="Google Shape;254;p34"/>
          <p:cNvSpPr txBox="1">
            <a:spLocks noGrp="1"/>
          </p:cNvSpPr>
          <p:nvPr>
            <p:ph type="body" idx="1"/>
          </p:nvPr>
        </p:nvSpPr>
        <p:spPr>
          <a:xfrm>
            <a:off x="311700" y="1152475"/>
            <a:ext cx="3013500" cy="34164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You will be picked up by a teacher and escorted to classes using the one-way halls. This is for SAFETY from fewer students in the hall!</a:t>
            </a:r>
            <a:endParaRPr/>
          </a:p>
          <a:p>
            <a:pPr marL="457200" lvl="0" indent="-317500" algn="l" rtl="0">
              <a:spcBef>
                <a:spcPts val="0"/>
              </a:spcBef>
              <a:spcAft>
                <a:spcPts val="0"/>
              </a:spcAft>
              <a:buSzPts val="1400"/>
              <a:buChar char="-"/>
            </a:pPr>
            <a:r>
              <a:rPr lang="en"/>
              <a:t>The red arrows show the direction we will walk in the halls.</a:t>
            </a:r>
            <a:endParaRPr/>
          </a:p>
          <a:p>
            <a:pPr marL="457200" lvl="0" indent="0" algn="l" rtl="0">
              <a:spcBef>
                <a:spcPts val="1600"/>
              </a:spcBef>
              <a:spcAft>
                <a:spcPts val="1600"/>
              </a:spcAft>
              <a:buNone/>
            </a:pPr>
            <a:endParaRPr/>
          </a:p>
        </p:txBody>
      </p:sp>
      <p:sp>
        <p:nvSpPr>
          <p:cNvPr id="255" name="Google Shape;255;p34"/>
          <p:cNvSpPr txBox="1"/>
          <p:nvPr/>
        </p:nvSpPr>
        <p:spPr>
          <a:xfrm rot="-5400000">
            <a:off x="4381400" y="1402475"/>
            <a:ext cx="1132200" cy="28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McDonald</a:t>
            </a:r>
            <a:endParaRPr/>
          </a:p>
        </p:txBody>
      </p:sp>
      <p:sp>
        <p:nvSpPr>
          <p:cNvPr id="256" name="Google Shape;256;p34"/>
          <p:cNvSpPr txBox="1"/>
          <p:nvPr/>
        </p:nvSpPr>
        <p:spPr>
          <a:xfrm rot="-5400000">
            <a:off x="7021550" y="3356825"/>
            <a:ext cx="1033500" cy="284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t>Gutiérrez</a:t>
            </a:r>
            <a:endParaRPr/>
          </a:p>
        </p:txBody>
      </p:sp>
      <p:cxnSp>
        <p:nvCxnSpPr>
          <p:cNvPr id="257" name="Google Shape;257;p34"/>
          <p:cNvCxnSpPr/>
          <p:nvPr/>
        </p:nvCxnSpPr>
        <p:spPr>
          <a:xfrm rot="10800000">
            <a:off x="4861875" y="4092125"/>
            <a:ext cx="498300" cy="0"/>
          </a:xfrm>
          <a:prstGeom prst="straightConnector1">
            <a:avLst/>
          </a:prstGeom>
          <a:noFill/>
          <a:ln w="38100" cap="flat" cmpd="sng">
            <a:solidFill>
              <a:srgbClr val="FF0000"/>
            </a:solidFill>
            <a:prstDash val="solid"/>
            <a:round/>
            <a:headEnd type="none" w="med" len="med"/>
            <a:tailEnd type="triangle" w="med" len="med"/>
          </a:ln>
        </p:spPr>
      </p:cxnSp>
      <p:cxnSp>
        <p:nvCxnSpPr>
          <p:cNvPr id="258" name="Google Shape;258;p34"/>
          <p:cNvCxnSpPr/>
          <p:nvPr/>
        </p:nvCxnSpPr>
        <p:spPr>
          <a:xfrm rot="10800000">
            <a:off x="7054550" y="4092125"/>
            <a:ext cx="498300" cy="0"/>
          </a:xfrm>
          <a:prstGeom prst="straightConnector1">
            <a:avLst/>
          </a:prstGeom>
          <a:noFill/>
          <a:ln w="38100" cap="flat" cmpd="sng">
            <a:solidFill>
              <a:srgbClr val="FF0000"/>
            </a:solidFill>
            <a:prstDash val="solid"/>
            <a:round/>
            <a:headEnd type="none" w="med" len="med"/>
            <a:tailEnd type="triangle" w="med" len="med"/>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rgbClr val="DB0000"/>
            </a:gs>
            <a:gs pos="100000">
              <a:srgbClr val="540303"/>
            </a:gs>
          </a:gsLst>
          <a:lin ang="5400012" scaled="0"/>
        </a:gradFill>
        <a:effectLst/>
      </p:bgPr>
    </p:bg>
    <p:spTree>
      <p:nvGrpSpPr>
        <p:cNvPr id="1" name="Shape 262"/>
        <p:cNvGrpSpPr/>
        <p:nvPr/>
      </p:nvGrpSpPr>
      <p:grpSpPr>
        <a:xfrm>
          <a:off x="0" y="0"/>
          <a:ext cx="0" cy="0"/>
          <a:chOff x="0" y="0"/>
          <a:chExt cx="0" cy="0"/>
        </a:xfrm>
      </p:grpSpPr>
      <p:sp>
        <p:nvSpPr>
          <p:cNvPr id="263" name="Google Shape;263;p35"/>
          <p:cNvSpPr txBox="1">
            <a:spLocks noGrp="1"/>
          </p:cNvSpPr>
          <p:nvPr>
            <p:ph type="ctrTitle"/>
          </p:nvPr>
        </p:nvSpPr>
        <p:spPr>
          <a:xfrm>
            <a:off x="104425" y="1544200"/>
            <a:ext cx="8520600" cy="1497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500">
                <a:solidFill>
                  <a:srgbClr val="FFFFFF"/>
                </a:solidFill>
              </a:rPr>
              <a:t>Lockdowns &amp; Fire Drills</a:t>
            </a:r>
            <a:endParaRPr sz="4500">
              <a:solidFill>
                <a:srgbClr val="FFFFF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Lockdown/Fire Drill Matrix</a:t>
            </a:r>
            <a:endParaRPr/>
          </a:p>
        </p:txBody>
      </p:sp>
      <p:graphicFrame>
        <p:nvGraphicFramePr>
          <p:cNvPr id="269" name="Google Shape;269;p36"/>
          <p:cNvGraphicFramePr/>
          <p:nvPr/>
        </p:nvGraphicFramePr>
        <p:xfrm>
          <a:off x="575000" y="1408100"/>
          <a:ext cx="3000000" cy="3000000"/>
        </p:xfrm>
        <a:graphic>
          <a:graphicData uri="http://schemas.openxmlformats.org/drawingml/2006/table">
            <a:tbl>
              <a:tblPr>
                <a:noFill/>
                <a:tableStyleId>{DBF5A212-2DF5-496F-8D72-E33889219B4B}</a:tableStyleId>
              </a:tblPr>
              <a:tblGrid>
                <a:gridCol w="2534650">
                  <a:extLst>
                    <a:ext uri="{9D8B030D-6E8A-4147-A177-3AD203B41FA5}">
                      <a16:colId xmlns:a16="http://schemas.microsoft.com/office/drawing/2014/main" val="20000"/>
                    </a:ext>
                  </a:extLst>
                </a:gridCol>
                <a:gridCol w="2534650">
                  <a:extLst>
                    <a:ext uri="{9D8B030D-6E8A-4147-A177-3AD203B41FA5}">
                      <a16:colId xmlns:a16="http://schemas.microsoft.com/office/drawing/2014/main" val="20001"/>
                    </a:ext>
                  </a:extLst>
                </a:gridCol>
                <a:gridCol w="2534650">
                  <a:extLst>
                    <a:ext uri="{9D8B030D-6E8A-4147-A177-3AD203B41FA5}">
                      <a16:colId xmlns:a16="http://schemas.microsoft.com/office/drawing/2014/main" val="20002"/>
                    </a:ext>
                  </a:extLst>
                </a:gridCol>
              </a:tblGrid>
              <a:tr h="550775">
                <a:tc>
                  <a:txBody>
                    <a:bodyPr/>
                    <a:lstStyle/>
                    <a:p>
                      <a:pPr marL="0" lvl="0" indent="0" algn="ctr" rtl="0">
                        <a:spcBef>
                          <a:spcPts val="0"/>
                        </a:spcBef>
                        <a:spcAft>
                          <a:spcPts val="0"/>
                        </a:spcAft>
                        <a:buNone/>
                      </a:pPr>
                      <a:r>
                        <a:rPr lang="en" sz="1600" b="1"/>
                        <a:t>Safe</a:t>
                      </a:r>
                      <a:endParaRPr sz="1600" b="1"/>
                    </a:p>
                  </a:txBody>
                  <a:tcPr marL="63500" marR="63500" marT="63500" marB="6350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231F20"/>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600" b="1"/>
                        <a:t>Respectful</a:t>
                      </a:r>
                      <a:endParaRPr sz="1600" b="1"/>
                    </a:p>
                  </a:txBody>
                  <a:tcPr marL="63500" marR="63500" marT="63500" marB="6350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600" b="1"/>
                        <a:t>Responsible</a:t>
                      </a:r>
                      <a:endParaRPr sz="1600" b="1"/>
                    </a:p>
                  </a:txBody>
                  <a:tcPr marL="63500" marR="63500" marT="63500" marB="6350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231F2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2449225">
                <a:tc>
                  <a:txBody>
                    <a:bodyPr/>
                    <a:lstStyle/>
                    <a:p>
                      <a:pPr marL="0" marR="0" lvl="0" indent="0" algn="l" rtl="0">
                        <a:spcBef>
                          <a:spcPts val="0"/>
                        </a:spcBef>
                        <a:spcAft>
                          <a:spcPts val="0"/>
                        </a:spcAft>
                        <a:buNone/>
                      </a:pPr>
                      <a:r>
                        <a:rPr lang="en" sz="1600"/>
                        <a:t>Walk calmly</a:t>
                      </a:r>
                      <a:endParaRPr sz="1600"/>
                    </a:p>
                    <a:p>
                      <a:pPr marL="0" marR="0" lvl="0" indent="0" algn="l" rtl="0">
                        <a:spcBef>
                          <a:spcPts val="0"/>
                        </a:spcBef>
                        <a:spcAft>
                          <a:spcPts val="0"/>
                        </a:spcAft>
                        <a:buNone/>
                      </a:pPr>
                      <a:endParaRPr sz="1600"/>
                    </a:p>
                    <a:p>
                      <a:pPr marL="0" marR="0" lvl="0" indent="0" algn="l" rtl="0">
                        <a:spcBef>
                          <a:spcPts val="0"/>
                        </a:spcBef>
                        <a:spcAft>
                          <a:spcPts val="0"/>
                        </a:spcAft>
                        <a:buNone/>
                      </a:pPr>
                      <a:r>
                        <a:rPr lang="en" sz="1600"/>
                        <a:t>Keep hands, body, and objects to self</a:t>
                      </a:r>
                      <a:endParaRPr sz="1600"/>
                    </a:p>
                    <a:p>
                      <a:pPr marL="0" marR="0" lvl="0" indent="0" algn="l" rtl="0">
                        <a:spcBef>
                          <a:spcPts val="0"/>
                        </a:spcBef>
                        <a:spcAft>
                          <a:spcPts val="0"/>
                        </a:spcAft>
                        <a:buNone/>
                      </a:pPr>
                      <a:endParaRPr sz="1600"/>
                    </a:p>
                    <a:p>
                      <a:pPr marL="0" marR="0" lvl="0" indent="0" algn="l" rtl="0">
                        <a:spcBef>
                          <a:spcPts val="0"/>
                        </a:spcBef>
                        <a:spcAft>
                          <a:spcPts val="0"/>
                        </a:spcAft>
                        <a:buNone/>
                      </a:pPr>
                      <a:r>
                        <a:rPr lang="en" sz="1600"/>
                        <a:t>Remain with your group/teacher</a:t>
                      </a:r>
                      <a:endParaRPr sz="1600"/>
                    </a:p>
                    <a:p>
                      <a:pPr marL="0" marR="0" lvl="0" indent="0" algn="l" rtl="0">
                        <a:spcBef>
                          <a:spcPts val="0"/>
                        </a:spcBef>
                        <a:spcAft>
                          <a:spcPts val="0"/>
                        </a:spcAft>
                        <a:buNone/>
                      </a:pPr>
                      <a:endParaRPr sz="1600"/>
                    </a:p>
                    <a:p>
                      <a:pPr marL="0" marR="0" lvl="0" indent="0" algn="l" rtl="0">
                        <a:spcBef>
                          <a:spcPts val="0"/>
                        </a:spcBef>
                        <a:spcAft>
                          <a:spcPts val="0"/>
                        </a:spcAft>
                        <a:buNone/>
                      </a:pPr>
                      <a:r>
                        <a:rPr lang="en" sz="1600"/>
                        <a:t>Remain silent</a:t>
                      </a:r>
                      <a:endParaRPr sz="1600"/>
                    </a:p>
                  </a:txBody>
                  <a:tcPr marL="63500" marR="63500" marT="63500" marB="63500">
                    <a:lnL w="28575" cap="flat" cmpd="sng">
                      <a:solidFill>
                        <a:srgbClr val="231F2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231F20"/>
                      </a:solidFill>
                      <a:prstDash val="solid"/>
                      <a:round/>
                      <a:headEnd type="none" w="sm" len="sm"/>
                      <a:tailEnd type="none" w="sm" len="sm"/>
                    </a:lnT>
                    <a:lnB w="28575" cap="flat" cmpd="sng">
                      <a:solidFill>
                        <a:srgbClr val="231F20"/>
                      </a:solidFill>
                      <a:prstDash val="solid"/>
                      <a:round/>
                      <a:headEnd type="none" w="sm" len="sm"/>
                      <a:tailEnd type="none" w="sm" len="sm"/>
                    </a:lnB>
                  </a:tcPr>
                </a:tc>
                <a:tc>
                  <a:txBody>
                    <a:bodyPr/>
                    <a:lstStyle/>
                    <a:p>
                      <a:pPr marL="0" marR="0" lvl="0" indent="0" algn="l" rtl="0">
                        <a:spcBef>
                          <a:spcPts val="0"/>
                        </a:spcBef>
                        <a:spcAft>
                          <a:spcPts val="0"/>
                        </a:spcAft>
                        <a:buNone/>
                      </a:pPr>
                      <a:r>
                        <a:rPr lang="en" sz="1600"/>
                        <a:t>Listen to and follow staff directions</a:t>
                      </a:r>
                      <a:endParaRPr sz="1600"/>
                    </a:p>
                    <a:p>
                      <a:pPr marL="0" marR="0" lvl="0" indent="0" algn="l" rtl="0">
                        <a:spcBef>
                          <a:spcPts val="0"/>
                        </a:spcBef>
                        <a:spcAft>
                          <a:spcPts val="0"/>
                        </a:spcAft>
                        <a:buNone/>
                      </a:pPr>
                      <a:endParaRPr sz="1600"/>
                    </a:p>
                    <a:p>
                      <a:pPr marL="0" marR="0" lvl="0" indent="0" algn="l" rtl="0">
                        <a:spcBef>
                          <a:spcPts val="0"/>
                        </a:spcBef>
                        <a:spcAft>
                          <a:spcPts val="0"/>
                        </a:spcAft>
                        <a:buNone/>
                      </a:pPr>
                      <a:r>
                        <a:rPr lang="en" sz="1600"/>
                        <a:t>Pay attention and respond during attendance</a:t>
                      </a:r>
                      <a:endParaRPr sz="1600"/>
                    </a:p>
                    <a:p>
                      <a:pPr marL="0" marR="0" lvl="0" indent="0" algn="l" rtl="0">
                        <a:spcBef>
                          <a:spcPts val="0"/>
                        </a:spcBef>
                        <a:spcAft>
                          <a:spcPts val="0"/>
                        </a:spcAft>
                        <a:buNone/>
                      </a:pPr>
                      <a:endParaRPr sz="1600"/>
                    </a:p>
                    <a:p>
                      <a:pPr marL="0" marR="0" lvl="0" indent="0" algn="l" rtl="0">
                        <a:spcBef>
                          <a:spcPts val="0"/>
                        </a:spcBef>
                        <a:spcAft>
                          <a:spcPts val="0"/>
                        </a:spcAft>
                        <a:buNone/>
                      </a:pPr>
                      <a:r>
                        <a:rPr lang="en" sz="1600"/>
                        <a:t>Keep cell phone</a:t>
                      </a:r>
                      <a:endParaRPr sz="1600"/>
                    </a:p>
                  </a:txBody>
                  <a:tcPr marL="63500" marR="63500" marT="63500" marB="63500">
                    <a:lnL w="28575" cap="flat" cmpd="sng">
                      <a:solidFill>
                        <a:srgbClr val="000000"/>
                      </a:solidFill>
                      <a:prstDash val="solid"/>
                      <a:round/>
                      <a:headEnd type="none" w="sm" len="sm"/>
                      <a:tailEnd type="none" w="sm" len="sm"/>
                    </a:lnL>
                    <a:lnR w="28575" cap="flat" cmpd="sng">
                      <a:solidFill>
                        <a:srgbClr val="231F2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 sz="1600"/>
                        <a:t>Remain socially distant if possible</a:t>
                      </a:r>
                      <a:endParaRPr sz="1600"/>
                    </a:p>
                    <a:p>
                      <a:pPr marL="0" marR="0" lvl="0" indent="0" algn="l" rtl="0">
                        <a:spcBef>
                          <a:spcPts val="0"/>
                        </a:spcBef>
                        <a:spcAft>
                          <a:spcPts val="0"/>
                        </a:spcAft>
                        <a:buNone/>
                      </a:pPr>
                      <a:endParaRPr sz="1600"/>
                    </a:p>
                    <a:p>
                      <a:pPr marL="0" marR="0" lvl="0" indent="0" algn="l" rtl="0">
                        <a:spcBef>
                          <a:spcPts val="0"/>
                        </a:spcBef>
                        <a:spcAft>
                          <a:spcPts val="0"/>
                        </a:spcAft>
                        <a:buNone/>
                      </a:pPr>
                      <a:r>
                        <a:rPr lang="en" sz="1600"/>
                        <a:t>Remain silent</a:t>
                      </a:r>
                      <a:endParaRPr sz="1600"/>
                    </a:p>
                  </a:txBody>
                  <a:tcPr marL="63500" marR="63500" marT="63500" marB="63500">
                    <a:lnL w="28575" cap="flat" cmpd="sng">
                      <a:solidFill>
                        <a:srgbClr val="231F20"/>
                      </a:solidFill>
                      <a:prstDash val="solid"/>
                      <a:round/>
                      <a:headEnd type="none" w="sm" len="sm"/>
                      <a:tailEnd type="none" w="sm" len="sm"/>
                    </a:lnL>
                    <a:lnR w="28575" cap="flat" cmpd="sng">
                      <a:solidFill>
                        <a:srgbClr val="231F20"/>
                      </a:solidFill>
                      <a:prstDash val="solid"/>
                      <a:round/>
                      <a:headEnd type="none" w="sm" len="sm"/>
                      <a:tailEnd type="none" w="sm" len="sm"/>
                    </a:lnR>
                    <a:lnT w="28575" cap="flat" cmpd="sng">
                      <a:solidFill>
                        <a:srgbClr val="231F20"/>
                      </a:solidFill>
                      <a:prstDash val="solid"/>
                      <a:round/>
                      <a:headEnd type="none" w="sm" len="sm"/>
                      <a:tailEnd type="none" w="sm" len="sm"/>
                    </a:lnT>
                    <a:lnB w="28575" cap="flat" cmpd="sng">
                      <a:solidFill>
                        <a:srgbClr val="231F2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Lockdown Procedure</a:t>
            </a:r>
            <a:endParaRPr/>
          </a:p>
        </p:txBody>
      </p:sp>
      <p:sp>
        <p:nvSpPr>
          <p:cNvPr id="275" name="Google Shape;275;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When a lockdown is called, you should go into the corner of the room away from the door and the windows.</a:t>
            </a:r>
            <a:endParaRPr/>
          </a:p>
          <a:p>
            <a:pPr marL="457200" lvl="0" indent="-342900" algn="l" rtl="0">
              <a:spcBef>
                <a:spcPts val="0"/>
              </a:spcBef>
              <a:spcAft>
                <a:spcPts val="0"/>
              </a:spcAft>
              <a:buSzPts val="1800"/>
              <a:buChar char="●"/>
            </a:pPr>
            <a:r>
              <a:rPr lang="en"/>
              <a:t>Your teacher will be locking the door, turning off the lights and projector, closing the curtains, and directing you to the appropriate spot in the classroom.</a:t>
            </a:r>
            <a:endParaRPr/>
          </a:p>
          <a:p>
            <a:pPr marL="457200" lvl="0" indent="-342900" algn="l" rtl="0">
              <a:spcBef>
                <a:spcPts val="0"/>
              </a:spcBef>
              <a:spcAft>
                <a:spcPts val="0"/>
              </a:spcAft>
              <a:buSzPts val="1800"/>
              <a:buChar char="●"/>
            </a:pPr>
            <a:r>
              <a:rPr lang="en"/>
              <a:t>All students and staff should be </a:t>
            </a:r>
            <a:r>
              <a:rPr lang="en" b="1"/>
              <a:t>SILENT</a:t>
            </a:r>
            <a:r>
              <a:rPr lang="en"/>
              <a:t> until the lockdown is over.</a:t>
            </a:r>
            <a:endParaRPr/>
          </a:p>
          <a:p>
            <a:pPr marL="457200" lvl="0" indent="-342900" algn="l" rtl="0">
              <a:spcBef>
                <a:spcPts val="0"/>
              </a:spcBef>
              <a:spcAft>
                <a:spcPts val="0"/>
              </a:spcAft>
              <a:buSzPts val="1800"/>
              <a:buChar char="●"/>
            </a:pPr>
            <a:r>
              <a:rPr lang="en"/>
              <a:t>Cell phones should be put away.  </a:t>
            </a:r>
            <a:endParaRPr/>
          </a:p>
          <a:p>
            <a:pPr marL="457200" lvl="0" indent="-342900" algn="l" rtl="0">
              <a:spcBef>
                <a:spcPts val="0"/>
              </a:spcBef>
              <a:spcAft>
                <a:spcPts val="0"/>
              </a:spcAft>
              <a:buSzPts val="1800"/>
              <a:buChar char="●"/>
            </a:pPr>
            <a:r>
              <a:rPr lang="en"/>
              <a:t>If you are in the hallway when a lockdown is called, go into the closest classroom.</a:t>
            </a:r>
            <a:endParaRPr/>
          </a:p>
        </p:txBody>
      </p:sp>
      <p:pic>
        <p:nvPicPr>
          <p:cNvPr id="276" name="Google Shape;276;p37"/>
          <p:cNvPicPr preferRelativeResize="0"/>
          <p:nvPr/>
        </p:nvPicPr>
        <p:blipFill>
          <a:blip r:embed="rId3">
            <a:alphaModFix/>
          </a:blip>
          <a:stretch>
            <a:fillRect/>
          </a:stretch>
        </p:blipFill>
        <p:spPr>
          <a:xfrm>
            <a:off x="7433643" y="3891800"/>
            <a:ext cx="1581957" cy="9909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Fire Drill Procedure</a:t>
            </a:r>
            <a:endParaRPr/>
          </a:p>
        </p:txBody>
      </p:sp>
      <p:sp>
        <p:nvSpPr>
          <p:cNvPr id="282" name="Google Shape;282;p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Calmly walk to the nearest exit and exit the building.</a:t>
            </a:r>
            <a:endParaRPr/>
          </a:p>
          <a:p>
            <a:pPr marL="457200" lvl="0" indent="-342900" algn="l" rtl="0">
              <a:spcBef>
                <a:spcPts val="0"/>
              </a:spcBef>
              <a:spcAft>
                <a:spcPts val="0"/>
              </a:spcAft>
              <a:buSzPts val="1800"/>
              <a:buChar char="●"/>
            </a:pPr>
            <a:r>
              <a:rPr lang="en"/>
              <a:t>Once outside, students and staff will line up with a 6 foot distance between all individuals.</a:t>
            </a:r>
            <a:endParaRPr/>
          </a:p>
          <a:p>
            <a:pPr marL="457200" lvl="0" indent="-342900" algn="l" rtl="0">
              <a:spcBef>
                <a:spcPts val="0"/>
              </a:spcBef>
              <a:spcAft>
                <a:spcPts val="0"/>
              </a:spcAft>
              <a:buSzPts val="1800"/>
              <a:buChar char="●"/>
            </a:pPr>
            <a:r>
              <a:rPr lang="en"/>
              <a:t>Your teacher will take attendance for the class.  Be sure to pay attention and respond when your name is called.</a:t>
            </a:r>
            <a:endParaRPr/>
          </a:p>
          <a:p>
            <a:pPr marL="457200" lvl="0" indent="-342900" algn="l" rtl="0">
              <a:spcBef>
                <a:spcPts val="0"/>
              </a:spcBef>
              <a:spcAft>
                <a:spcPts val="0"/>
              </a:spcAft>
              <a:buSzPts val="1800"/>
              <a:buChar char="●"/>
            </a:pPr>
            <a:r>
              <a:rPr lang="en"/>
              <a:t> If you are in the bathroom, exit the building and check in with a teacher.  If there is a bathroom duty teacher, exit the building with them.</a:t>
            </a:r>
            <a:endParaRPr/>
          </a:p>
          <a:p>
            <a:pPr marL="457200" lvl="0" indent="-342900" algn="l" rtl="0">
              <a:spcBef>
                <a:spcPts val="0"/>
              </a:spcBef>
              <a:spcAft>
                <a:spcPts val="0"/>
              </a:spcAft>
              <a:buSzPts val="1800"/>
              <a:buChar char="●"/>
            </a:pPr>
            <a:r>
              <a:rPr lang="en"/>
              <a:t>If you are in a staff office (the nurse, SAC, or SSC), go with that staff member.</a:t>
            </a:r>
            <a:endParaRPr/>
          </a:p>
          <a:p>
            <a:pPr marL="457200" lvl="0" indent="-342900" algn="l" rtl="0">
              <a:spcBef>
                <a:spcPts val="0"/>
              </a:spcBef>
              <a:spcAft>
                <a:spcPts val="0"/>
              </a:spcAft>
              <a:buSzPts val="1800"/>
              <a:buChar char="●"/>
            </a:pPr>
            <a:r>
              <a:rPr lang="en"/>
              <a:t>As much as possible maintain a 6 foot distance between you and others.    </a:t>
            </a:r>
            <a:endParaRPr/>
          </a:p>
        </p:txBody>
      </p:sp>
      <p:pic>
        <p:nvPicPr>
          <p:cNvPr id="283" name="Google Shape;283;p38"/>
          <p:cNvPicPr preferRelativeResize="0"/>
          <p:nvPr/>
        </p:nvPicPr>
        <p:blipFill>
          <a:blip r:embed="rId3">
            <a:alphaModFix/>
          </a:blip>
          <a:stretch>
            <a:fillRect/>
          </a:stretch>
        </p:blipFill>
        <p:spPr>
          <a:xfrm>
            <a:off x="7419518" y="4061350"/>
            <a:ext cx="1581957" cy="9909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38761D"/>
        </a:solidFill>
        <a:effectLst/>
      </p:bgPr>
    </p:bg>
    <p:spTree>
      <p:nvGrpSpPr>
        <p:cNvPr id="1" name="Shape 287"/>
        <p:cNvGrpSpPr/>
        <p:nvPr/>
      </p:nvGrpSpPr>
      <p:grpSpPr>
        <a:xfrm>
          <a:off x="0" y="0"/>
          <a:ext cx="0" cy="0"/>
          <a:chOff x="0" y="0"/>
          <a:chExt cx="0" cy="0"/>
        </a:xfrm>
      </p:grpSpPr>
      <p:sp>
        <p:nvSpPr>
          <p:cNvPr id="288" name="Google Shape;288;p39"/>
          <p:cNvSpPr/>
          <p:nvPr/>
        </p:nvSpPr>
        <p:spPr>
          <a:xfrm>
            <a:off x="1523200" y="2130250"/>
            <a:ext cx="5604900" cy="3013200"/>
          </a:xfrm>
          <a:prstGeom prst="snip2SameRect">
            <a:avLst>
              <a:gd name="adj1" fmla="val 16667"/>
              <a:gd name="adj2" fmla="val 0"/>
            </a:avLst>
          </a:prstGeom>
          <a:solidFill>
            <a:srgbClr val="999999"/>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9"/>
          <p:cNvSpPr/>
          <p:nvPr/>
        </p:nvSpPr>
        <p:spPr>
          <a:xfrm>
            <a:off x="2483450" y="3189850"/>
            <a:ext cx="3796800" cy="1896300"/>
          </a:xfrm>
          <a:prstGeom prst="snip2SameRect">
            <a:avLst>
              <a:gd name="adj1" fmla="val 16667"/>
              <a:gd name="adj2" fmla="val 0"/>
            </a:avLst>
          </a:prstGeom>
          <a:solidFill>
            <a:srgbClr val="38761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300"/>
          </a:p>
          <a:p>
            <a:pPr marL="0" lvl="0" indent="0" algn="l" rtl="0">
              <a:spcBef>
                <a:spcPts val="0"/>
              </a:spcBef>
              <a:spcAft>
                <a:spcPts val="0"/>
              </a:spcAft>
              <a:buNone/>
            </a:pPr>
            <a:endParaRPr sz="1300"/>
          </a:p>
          <a:p>
            <a:pPr marL="0" lvl="0" indent="0" algn="l" rtl="0">
              <a:spcBef>
                <a:spcPts val="0"/>
              </a:spcBef>
              <a:spcAft>
                <a:spcPts val="0"/>
              </a:spcAft>
              <a:buNone/>
            </a:pPr>
            <a:endParaRPr sz="1200"/>
          </a:p>
          <a:p>
            <a:pPr marL="0" lvl="0" indent="0" algn="l" rtl="0">
              <a:spcBef>
                <a:spcPts val="0"/>
              </a:spcBef>
              <a:spcAft>
                <a:spcPts val="0"/>
              </a:spcAft>
              <a:buNone/>
            </a:pPr>
            <a:endParaRPr sz="1300"/>
          </a:p>
          <a:p>
            <a:pPr marL="0" lvl="0" indent="0" algn="l" rtl="0">
              <a:spcBef>
                <a:spcPts val="0"/>
              </a:spcBef>
              <a:spcAft>
                <a:spcPts val="0"/>
              </a:spcAft>
              <a:buNone/>
            </a:pPr>
            <a:endParaRPr sz="1300"/>
          </a:p>
          <a:p>
            <a:pPr marL="0" lvl="0" indent="0" algn="ctr" rtl="0">
              <a:spcBef>
                <a:spcPts val="0"/>
              </a:spcBef>
              <a:spcAft>
                <a:spcPts val="0"/>
              </a:spcAft>
              <a:buNone/>
            </a:pPr>
            <a:r>
              <a:rPr lang="en" sz="2400"/>
              <a:t>Back of School Building</a:t>
            </a:r>
            <a:endParaRPr sz="2400"/>
          </a:p>
        </p:txBody>
      </p:sp>
      <p:sp>
        <p:nvSpPr>
          <p:cNvPr id="290" name="Google Shape;290;p39"/>
          <p:cNvSpPr/>
          <p:nvPr/>
        </p:nvSpPr>
        <p:spPr>
          <a:xfrm>
            <a:off x="419425" y="1203075"/>
            <a:ext cx="1247100" cy="750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8th Grade</a:t>
            </a:r>
            <a:endParaRPr/>
          </a:p>
          <a:p>
            <a:pPr marL="0" lvl="0" indent="0" algn="ctr" rtl="0">
              <a:spcBef>
                <a:spcPts val="0"/>
              </a:spcBef>
              <a:spcAft>
                <a:spcPts val="0"/>
              </a:spcAft>
              <a:buNone/>
            </a:pPr>
            <a:r>
              <a:rPr lang="en"/>
              <a:t>Lines Here</a:t>
            </a:r>
            <a:endParaRPr/>
          </a:p>
        </p:txBody>
      </p:sp>
      <p:sp>
        <p:nvSpPr>
          <p:cNvPr id="291" name="Google Shape;291;p39"/>
          <p:cNvSpPr/>
          <p:nvPr/>
        </p:nvSpPr>
        <p:spPr>
          <a:xfrm>
            <a:off x="3702100" y="925025"/>
            <a:ext cx="1247100" cy="750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7th Grade</a:t>
            </a:r>
            <a:endParaRPr/>
          </a:p>
          <a:p>
            <a:pPr marL="0" lvl="0" indent="0" algn="ctr" rtl="0">
              <a:spcBef>
                <a:spcPts val="0"/>
              </a:spcBef>
              <a:spcAft>
                <a:spcPts val="0"/>
              </a:spcAft>
              <a:buNone/>
            </a:pPr>
            <a:r>
              <a:rPr lang="en"/>
              <a:t>Lines Here</a:t>
            </a:r>
            <a:endParaRPr/>
          </a:p>
        </p:txBody>
      </p:sp>
      <p:sp>
        <p:nvSpPr>
          <p:cNvPr id="292" name="Google Shape;292;p39"/>
          <p:cNvSpPr/>
          <p:nvPr/>
        </p:nvSpPr>
        <p:spPr>
          <a:xfrm>
            <a:off x="7375500" y="1379650"/>
            <a:ext cx="1247100" cy="7506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a:t>6th Grade Lines Here</a:t>
            </a:r>
            <a:endParaRPr/>
          </a:p>
        </p:txBody>
      </p:sp>
      <p:pic>
        <p:nvPicPr>
          <p:cNvPr id="293" name="Google Shape;293;p39"/>
          <p:cNvPicPr preferRelativeResize="0"/>
          <p:nvPr/>
        </p:nvPicPr>
        <p:blipFill>
          <a:blip r:embed="rId3">
            <a:alphaModFix/>
          </a:blip>
          <a:stretch>
            <a:fillRect/>
          </a:stretch>
        </p:blipFill>
        <p:spPr>
          <a:xfrm>
            <a:off x="7433643" y="3891800"/>
            <a:ext cx="1581957" cy="9909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rgbClr val="DB0000"/>
            </a:gs>
            <a:gs pos="100000">
              <a:srgbClr val="540303"/>
            </a:gs>
          </a:gsLst>
          <a:lin ang="5400012" scaled="0"/>
        </a:gradFill>
        <a:effectLst/>
      </p:bgPr>
    </p:bg>
    <p:spTree>
      <p:nvGrpSpPr>
        <p:cNvPr id="1" name="Shape 297"/>
        <p:cNvGrpSpPr/>
        <p:nvPr/>
      </p:nvGrpSpPr>
      <p:grpSpPr>
        <a:xfrm>
          <a:off x="0" y="0"/>
          <a:ext cx="0" cy="0"/>
          <a:chOff x="0" y="0"/>
          <a:chExt cx="0" cy="0"/>
        </a:xfrm>
      </p:grpSpPr>
      <p:sp>
        <p:nvSpPr>
          <p:cNvPr id="298" name="Google Shape;298;p40"/>
          <p:cNvSpPr txBox="1">
            <a:spLocks noGrp="1"/>
          </p:cNvSpPr>
          <p:nvPr>
            <p:ph type="ctrTitle"/>
          </p:nvPr>
        </p:nvSpPr>
        <p:spPr>
          <a:xfrm>
            <a:off x="104425" y="1544200"/>
            <a:ext cx="8520600" cy="1497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500">
                <a:solidFill>
                  <a:srgbClr val="FFFFFF"/>
                </a:solidFill>
              </a:rPr>
              <a:t>Code of Conduct/Consequence Ladder</a:t>
            </a:r>
            <a:endParaRPr sz="4500">
              <a:solidFill>
                <a:srgbClr val="FFFFFF"/>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1"/>
          <p:cNvSpPr txBox="1">
            <a:spLocks noGrp="1"/>
          </p:cNvSpPr>
          <p:nvPr>
            <p:ph type="title"/>
          </p:nvPr>
        </p:nvSpPr>
        <p:spPr>
          <a:xfrm>
            <a:off x="311700" y="445025"/>
            <a:ext cx="41793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The Non-Compliance </a:t>
            </a:r>
            <a:endParaRPr/>
          </a:p>
          <a:p>
            <a:pPr marL="0" lvl="0" indent="0" algn="ctr" rtl="0">
              <a:spcBef>
                <a:spcPts val="0"/>
              </a:spcBef>
              <a:spcAft>
                <a:spcPts val="0"/>
              </a:spcAft>
              <a:buNone/>
            </a:pPr>
            <a:r>
              <a:rPr lang="en"/>
              <a:t>Flowchart</a:t>
            </a:r>
            <a:endParaRPr/>
          </a:p>
          <a:p>
            <a:pPr marL="0" lvl="0" indent="0" algn="ctr" rtl="0">
              <a:spcBef>
                <a:spcPts val="0"/>
              </a:spcBef>
              <a:spcAft>
                <a:spcPts val="0"/>
              </a:spcAft>
              <a:buNone/>
            </a:pPr>
            <a:endParaRPr/>
          </a:p>
          <a:p>
            <a:pPr marL="0" lvl="0" indent="0" algn="ctr" rtl="0">
              <a:spcBef>
                <a:spcPts val="0"/>
              </a:spcBef>
              <a:spcAft>
                <a:spcPts val="0"/>
              </a:spcAft>
              <a:buNone/>
            </a:pPr>
            <a:r>
              <a:rPr lang="en" sz="1800"/>
              <a:t>These are the steps that teachers and staff will take when students are making a poor choice.</a:t>
            </a:r>
            <a:endParaRPr sz="1800"/>
          </a:p>
          <a:p>
            <a:pPr marL="0" lvl="0" indent="0" algn="ctr" rtl="0">
              <a:spcBef>
                <a:spcPts val="0"/>
              </a:spcBef>
              <a:spcAft>
                <a:spcPts val="0"/>
              </a:spcAft>
              <a:buNone/>
            </a:pPr>
            <a:endParaRPr sz="1800"/>
          </a:p>
          <a:p>
            <a:pPr marL="0" lvl="0" indent="0" algn="ctr" rtl="0">
              <a:spcBef>
                <a:spcPts val="0"/>
              </a:spcBef>
              <a:spcAft>
                <a:spcPts val="0"/>
              </a:spcAft>
              <a:buNone/>
            </a:pPr>
            <a:r>
              <a:rPr lang="en" sz="1800"/>
              <a:t>This is the whole picture, but we will zoom in to the sections.</a:t>
            </a:r>
            <a:endParaRPr sz="1800"/>
          </a:p>
        </p:txBody>
      </p:sp>
      <p:pic>
        <p:nvPicPr>
          <p:cNvPr id="304" name="Google Shape;304;p41"/>
          <p:cNvPicPr preferRelativeResize="0"/>
          <p:nvPr/>
        </p:nvPicPr>
        <p:blipFill>
          <a:blip r:embed="rId3">
            <a:alphaModFix/>
          </a:blip>
          <a:stretch>
            <a:fillRect/>
          </a:stretch>
        </p:blipFill>
        <p:spPr>
          <a:xfrm>
            <a:off x="4572000" y="65325"/>
            <a:ext cx="3368550" cy="50128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DB0000"/>
            </a:gs>
            <a:gs pos="100000">
              <a:srgbClr val="540303"/>
            </a:gs>
          </a:gsLst>
          <a:lin ang="5400012" scaled="0"/>
        </a:gradFill>
        <a:effectLst/>
      </p:bgPr>
    </p:bg>
    <p:spTree>
      <p:nvGrpSpPr>
        <p:cNvPr id="1" name="Shape 68"/>
        <p:cNvGrpSpPr/>
        <p:nvPr/>
      </p:nvGrpSpPr>
      <p:grpSpPr>
        <a:xfrm>
          <a:off x="0" y="0"/>
          <a:ext cx="0" cy="0"/>
          <a:chOff x="0" y="0"/>
          <a:chExt cx="0" cy="0"/>
        </a:xfrm>
      </p:grpSpPr>
      <p:sp>
        <p:nvSpPr>
          <p:cNvPr id="69" name="Google Shape;69;p15"/>
          <p:cNvSpPr txBox="1">
            <a:spLocks noGrp="1"/>
          </p:cNvSpPr>
          <p:nvPr>
            <p:ph type="ctrTitle"/>
          </p:nvPr>
        </p:nvSpPr>
        <p:spPr>
          <a:xfrm>
            <a:off x="104425" y="1544200"/>
            <a:ext cx="8520600" cy="1497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500">
                <a:solidFill>
                  <a:srgbClr val="FFFFFF"/>
                </a:solidFill>
              </a:rPr>
              <a:t>Masks, Hygiene, &amp; Cleaning</a:t>
            </a:r>
            <a:endParaRPr sz="4500">
              <a:solidFill>
                <a:srgbClr val="FFFFF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Google Shape;309;p42"/>
          <p:cNvPicPr preferRelativeResize="0"/>
          <p:nvPr/>
        </p:nvPicPr>
        <p:blipFill rotWithShape="1">
          <a:blip r:embed="rId3">
            <a:alphaModFix/>
          </a:blip>
          <a:srcRect b="48836"/>
          <a:stretch/>
        </p:blipFill>
        <p:spPr>
          <a:xfrm>
            <a:off x="933250" y="-106775"/>
            <a:ext cx="6438624" cy="49023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314" name="Google Shape;314;p43"/>
          <p:cNvPicPr preferRelativeResize="0"/>
          <p:nvPr/>
        </p:nvPicPr>
        <p:blipFill rotWithShape="1">
          <a:blip r:embed="rId3">
            <a:alphaModFix/>
          </a:blip>
          <a:srcRect t="39375" b="18480"/>
          <a:stretch/>
        </p:blipFill>
        <p:spPr>
          <a:xfrm>
            <a:off x="933250" y="389699"/>
            <a:ext cx="6438624" cy="4038201"/>
          </a:xfrm>
          <a:prstGeom prst="rect">
            <a:avLst/>
          </a:prstGeom>
          <a:noFill/>
          <a:ln>
            <a:noFill/>
          </a:ln>
        </p:spPr>
      </p:pic>
      <p:sp>
        <p:nvSpPr>
          <p:cNvPr id="315" name="Google Shape;315;p43"/>
          <p:cNvSpPr/>
          <p:nvPr/>
        </p:nvSpPr>
        <p:spPr>
          <a:xfrm>
            <a:off x="2270400" y="3391625"/>
            <a:ext cx="1555800" cy="11631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b="1"/>
              <a:t>Teacher Consequence</a:t>
            </a:r>
            <a:endParaRPr sz="900" b="1"/>
          </a:p>
          <a:p>
            <a:pPr marL="0" lvl="0" indent="0" algn="ctr" rtl="0">
              <a:spcBef>
                <a:spcPts val="0"/>
              </a:spcBef>
              <a:spcAft>
                <a:spcPts val="0"/>
              </a:spcAft>
              <a:buNone/>
            </a:pPr>
            <a:endParaRPr sz="900"/>
          </a:p>
          <a:p>
            <a:pPr marL="0" lvl="0" indent="0" algn="ctr" rtl="0">
              <a:spcBef>
                <a:spcPts val="0"/>
              </a:spcBef>
              <a:spcAft>
                <a:spcPts val="0"/>
              </a:spcAft>
              <a:buNone/>
            </a:pPr>
            <a:r>
              <a:rPr lang="en" sz="900"/>
              <a:t>Teacher issues a consequence (ie: call home)</a:t>
            </a:r>
            <a:endParaRPr sz="900"/>
          </a:p>
          <a:p>
            <a:pPr marL="0" lvl="0" indent="0" algn="ctr" rtl="0">
              <a:spcBef>
                <a:spcPts val="0"/>
              </a:spcBef>
              <a:spcAft>
                <a:spcPts val="0"/>
              </a:spcAft>
              <a:buNone/>
            </a:pPr>
            <a:endParaRPr sz="900"/>
          </a:p>
          <a:p>
            <a:pPr marL="0" lvl="0" indent="0" algn="ctr" rtl="0">
              <a:spcBef>
                <a:spcPts val="0"/>
              </a:spcBef>
              <a:spcAft>
                <a:spcPts val="0"/>
              </a:spcAft>
              <a:buNone/>
            </a:pPr>
            <a:r>
              <a:rPr lang="en" sz="900"/>
              <a:t>Teacher documents in SWIS as a </a:t>
            </a:r>
            <a:r>
              <a:rPr lang="en" sz="900" b="1"/>
              <a:t>MINOR</a:t>
            </a:r>
            <a:endParaRPr sz="900" b="1"/>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0" name="Google Shape;320;p44"/>
          <p:cNvPicPr preferRelativeResize="0"/>
          <p:nvPr/>
        </p:nvPicPr>
        <p:blipFill rotWithShape="1">
          <a:blip r:embed="rId3">
            <a:alphaModFix/>
          </a:blip>
          <a:srcRect t="53473"/>
          <a:stretch/>
        </p:blipFill>
        <p:spPr>
          <a:xfrm>
            <a:off x="933250" y="216525"/>
            <a:ext cx="6438624" cy="4458025"/>
          </a:xfrm>
          <a:prstGeom prst="rect">
            <a:avLst/>
          </a:prstGeom>
          <a:noFill/>
          <a:ln>
            <a:noFill/>
          </a:ln>
        </p:spPr>
      </p:pic>
      <p:sp>
        <p:nvSpPr>
          <p:cNvPr id="321" name="Google Shape;321;p44"/>
          <p:cNvSpPr/>
          <p:nvPr/>
        </p:nvSpPr>
        <p:spPr>
          <a:xfrm>
            <a:off x="2284400" y="1793925"/>
            <a:ext cx="1555800" cy="1163100"/>
          </a:xfrm>
          <a:prstGeom prst="rect">
            <a:avLst/>
          </a:prstGeom>
          <a:solidFill>
            <a:srgbClr val="FFFFFF"/>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900" b="1"/>
              <a:t>Teacher Consequence</a:t>
            </a:r>
            <a:endParaRPr sz="900" b="1"/>
          </a:p>
          <a:p>
            <a:pPr marL="0" lvl="0" indent="0" algn="ctr" rtl="0">
              <a:spcBef>
                <a:spcPts val="0"/>
              </a:spcBef>
              <a:spcAft>
                <a:spcPts val="0"/>
              </a:spcAft>
              <a:buNone/>
            </a:pPr>
            <a:endParaRPr sz="900"/>
          </a:p>
          <a:p>
            <a:pPr marL="0" lvl="0" indent="0" algn="ctr" rtl="0">
              <a:spcBef>
                <a:spcPts val="0"/>
              </a:spcBef>
              <a:spcAft>
                <a:spcPts val="0"/>
              </a:spcAft>
              <a:buNone/>
            </a:pPr>
            <a:r>
              <a:rPr lang="en" sz="900"/>
              <a:t>Teacher issues a consequence (ie: call home)</a:t>
            </a:r>
            <a:endParaRPr sz="900"/>
          </a:p>
          <a:p>
            <a:pPr marL="0" lvl="0" indent="0" algn="ctr" rtl="0">
              <a:spcBef>
                <a:spcPts val="0"/>
              </a:spcBef>
              <a:spcAft>
                <a:spcPts val="0"/>
              </a:spcAft>
              <a:buNone/>
            </a:pPr>
            <a:endParaRPr sz="900"/>
          </a:p>
          <a:p>
            <a:pPr marL="0" lvl="0" indent="0" algn="ctr" rtl="0">
              <a:spcBef>
                <a:spcPts val="0"/>
              </a:spcBef>
              <a:spcAft>
                <a:spcPts val="0"/>
              </a:spcAft>
              <a:buNone/>
            </a:pPr>
            <a:r>
              <a:rPr lang="en" sz="900"/>
              <a:t>Teacher documents in SWIS as a </a:t>
            </a:r>
            <a:r>
              <a:rPr lang="en" sz="900" b="1"/>
              <a:t>MINOR</a:t>
            </a:r>
            <a:endParaRPr sz="900" b="1"/>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5"/>
          <p:cNvSpPr txBox="1">
            <a:spLocks noGrp="1"/>
          </p:cNvSpPr>
          <p:nvPr>
            <p:ph type="title"/>
          </p:nvPr>
        </p:nvSpPr>
        <p:spPr>
          <a:xfrm>
            <a:off x="1612350" y="484950"/>
            <a:ext cx="22728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400"/>
              <a:t>Heads Up!</a:t>
            </a:r>
            <a:endParaRPr sz="3400"/>
          </a:p>
        </p:txBody>
      </p:sp>
      <p:sp>
        <p:nvSpPr>
          <p:cNvPr id="327" name="Google Shape;327;p45"/>
          <p:cNvSpPr txBox="1">
            <a:spLocks noGrp="1"/>
          </p:cNvSpPr>
          <p:nvPr>
            <p:ph type="body" idx="1"/>
          </p:nvPr>
        </p:nvSpPr>
        <p:spPr>
          <a:xfrm>
            <a:off x="311700" y="1389600"/>
            <a:ext cx="4874100" cy="317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200">
                <a:solidFill>
                  <a:srgbClr val="000000"/>
                </a:solidFill>
              </a:rPr>
              <a:t>That flowchart will be followed for choices that do not present immediate danger to yourself or others.  </a:t>
            </a:r>
            <a:endParaRPr sz="2200">
              <a:solidFill>
                <a:srgbClr val="000000"/>
              </a:solidFill>
            </a:endParaRPr>
          </a:p>
          <a:p>
            <a:pPr marL="0" lvl="0" indent="0" algn="ctr" rtl="0">
              <a:spcBef>
                <a:spcPts val="1600"/>
              </a:spcBef>
              <a:spcAft>
                <a:spcPts val="1600"/>
              </a:spcAft>
              <a:buNone/>
            </a:pPr>
            <a:r>
              <a:rPr lang="en" sz="2200">
                <a:solidFill>
                  <a:srgbClr val="000000"/>
                </a:solidFill>
              </a:rPr>
              <a:t>If a student is being incredibly unsafe or threatening, that will be handled by SSC or admin more quickly to prevent injury.</a:t>
            </a:r>
            <a:endParaRPr sz="2200">
              <a:solidFill>
                <a:srgbClr val="000000"/>
              </a:solidFill>
            </a:endParaRPr>
          </a:p>
        </p:txBody>
      </p:sp>
      <p:pic>
        <p:nvPicPr>
          <p:cNvPr id="328" name="Google Shape;328;p45"/>
          <p:cNvPicPr preferRelativeResize="0"/>
          <p:nvPr/>
        </p:nvPicPr>
        <p:blipFill>
          <a:blip r:embed="rId3">
            <a:alphaModFix/>
          </a:blip>
          <a:stretch>
            <a:fillRect/>
          </a:stretch>
        </p:blipFill>
        <p:spPr>
          <a:xfrm>
            <a:off x="5097975" y="205038"/>
            <a:ext cx="3653401" cy="4363970"/>
          </a:xfrm>
          <a:prstGeom prst="rect">
            <a:avLst/>
          </a:prstGeom>
          <a:noFill/>
          <a:ln>
            <a:noFill/>
          </a:ln>
        </p:spPr>
      </p:pic>
      <p:pic>
        <p:nvPicPr>
          <p:cNvPr id="329" name="Google Shape;329;p45"/>
          <p:cNvPicPr preferRelativeResize="0"/>
          <p:nvPr/>
        </p:nvPicPr>
        <p:blipFill>
          <a:blip r:embed="rId4">
            <a:alphaModFix/>
          </a:blip>
          <a:stretch>
            <a:fillRect/>
          </a:stretch>
        </p:blipFill>
        <p:spPr>
          <a:xfrm>
            <a:off x="7504293" y="4061375"/>
            <a:ext cx="1581957" cy="9909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Time to Practice!</a:t>
            </a:r>
            <a:endParaRPr/>
          </a:p>
        </p:txBody>
      </p:sp>
      <p:sp>
        <p:nvSpPr>
          <p:cNvPr id="335" name="Google Shape;335;p4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Teachers - it’s time to be a student!</a:t>
            </a:r>
            <a:endParaRPr>
              <a:solidFill>
                <a:srgbClr val="000000"/>
              </a:solidFill>
            </a:endParaRPr>
          </a:p>
          <a:p>
            <a:pPr marL="0" lvl="0" indent="0" algn="l" rtl="0">
              <a:spcBef>
                <a:spcPts val="1600"/>
              </a:spcBef>
              <a:spcAft>
                <a:spcPts val="1600"/>
              </a:spcAft>
              <a:buNone/>
            </a:pPr>
            <a:r>
              <a:rPr lang="en">
                <a:solidFill>
                  <a:srgbClr val="000000"/>
                </a:solidFill>
              </a:rPr>
              <a:t>Students - it’s time to be a teacher!</a:t>
            </a:r>
            <a:endParaRPr>
              <a:solidFill>
                <a:srgbClr val="000000"/>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rgbClr val="DB0000"/>
            </a:gs>
            <a:gs pos="100000">
              <a:srgbClr val="540303"/>
            </a:gs>
          </a:gsLst>
          <a:lin ang="5400012" scaled="0"/>
        </a:gradFill>
        <a:effectLst/>
      </p:bgPr>
    </p:bg>
    <p:spTree>
      <p:nvGrpSpPr>
        <p:cNvPr id="1" name="Shape 339"/>
        <p:cNvGrpSpPr/>
        <p:nvPr/>
      </p:nvGrpSpPr>
      <p:grpSpPr>
        <a:xfrm>
          <a:off x="0" y="0"/>
          <a:ext cx="0" cy="0"/>
          <a:chOff x="0" y="0"/>
          <a:chExt cx="0" cy="0"/>
        </a:xfrm>
      </p:grpSpPr>
      <p:sp>
        <p:nvSpPr>
          <p:cNvPr id="340" name="Google Shape;340;p47"/>
          <p:cNvSpPr txBox="1">
            <a:spLocks noGrp="1"/>
          </p:cNvSpPr>
          <p:nvPr>
            <p:ph type="ctrTitle"/>
          </p:nvPr>
        </p:nvSpPr>
        <p:spPr>
          <a:xfrm>
            <a:off x="104425" y="1544200"/>
            <a:ext cx="8520600" cy="1497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500">
                <a:solidFill>
                  <a:srgbClr val="FFFFFF"/>
                </a:solidFill>
              </a:rPr>
              <a:t>Support Staff Offices</a:t>
            </a:r>
            <a:endParaRPr sz="4500">
              <a:solidFill>
                <a:srgbClr val="FFFFFF"/>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Support Staff Offices Matrix</a:t>
            </a:r>
            <a:endParaRPr/>
          </a:p>
        </p:txBody>
      </p:sp>
      <p:graphicFrame>
        <p:nvGraphicFramePr>
          <p:cNvPr id="346" name="Google Shape;346;p48"/>
          <p:cNvGraphicFramePr/>
          <p:nvPr/>
        </p:nvGraphicFramePr>
        <p:xfrm>
          <a:off x="442175" y="1307500"/>
          <a:ext cx="3000000" cy="3000000"/>
        </p:xfrm>
        <a:graphic>
          <a:graphicData uri="http://schemas.openxmlformats.org/drawingml/2006/table">
            <a:tbl>
              <a:tblPr>
                <a:noFill/>
                <a:tableStyleId>{DBF5A212-2DF5-496F-8D72-E33889219B4B}</a:tableStyleId>
              </a:tblPr>
              <a:tblGrid>
                <a:gridCol w="2708375">
                  <a:extLst>
                    <a:ext uri="{9D8B030D-6E8A-4147-A177-3AD203B41FA5}">
                      <a16:colId xmlns:a16="http://schemas.microsoft.com/office/drawing/2014/main" val="20000"/>
                    </a:ext>
                  </a:extLst>
                </a:gridCol>
                <a:gridCol w="2708375">
                  <a:extLst>
                    <a:ext uri="{9D8B030D-6E8A-4147-A177-3AD203B41FA5}">
                      <a16:colId xmlns:a16="http://schemas.microsoft.com/office/drawing/2014/main" val="20001"/>
                    </a:ext>
                  </a:extLst>
                </a:gridCol>
                <a:gridCol w="2708375">
                  <a:extLst>
                    <a:ext uri="{9D8B030D-6E8A-4147-A177-3AD203B41FA5}">
                      <a16:colId xmlns:a16="http://schemas.microsoft.com/office/drawing/2014/main" val="20002"/>
                    </a:ext>
                  </a:extLst>
                </a:gridCol>
              </a:tblGrid>
              <a:tr h="511850">
                <a:tc>
                  <a:txBody>
                    <a:bodyPr/>
                    <a:lstStyle/>
                    <a:p>
                      <a:pPr marL="0" lvl="0" indent="0" algn="ctr" rtl="0">
                        <a:spcBef>
                          <a:spcPts val="0"/>
                        </a:spcBef>
                        <a:spcAft>
                          <a:spcPts val="0"/>
                        </a:spcAft>
                        <a:buNone/>
                      </a:pPr>
                      <a:r>
                        <a:rPr lang="en" sz="1800" b="1"/>
                        <a:t>Safe</a:t>
                      </a:r>
                      <a:endParaRPr sz="1800" b="1"/>
                    </a:p>
                  </a:txBody>
                  <a:tcPr marL="63500" marR="63500" marT="63500" marB="6350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231F20"/>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800" b="1"/>
                        <a:t>Respectful</a:t>
                      </a:r>
                      <a:endParaRPr sz="1800" b="1"/>
                    </a:p>
                  </a:txBody>
                  <a:tcPr marL="63500" marR="63500" marT="63500" marB="6350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800" b="1"/>
                        <a:t>Responsible</a:t>
                      </a:r>
                      <a:endParaRPr sz="1800" b="1"/>
                    </a:p>
                  </a:txBody>
                  <a:tcPr marL="63500" marR="63500" marT="63500" marB="6350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231F2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2864100">
                <a:tc>
                  <a:txBody>
                    <a:bodyPr/>
                    <a:lstStyle/>
                    <a:p>
                      <a:pPr marL="0" marR="184785" lvl="0" indent="0" algn="l" rtl="0">
                        <a:spcBef>
                          <a:spcPts val="0"/>
                        </a:spcBef>
                        <a:spcAft>
                          <a:spcPts val="0"/>
                        </a:spcAft>
                        <a:buNone/>
                      </a:pPr>
                      <a:r>
                        <a:rPr lang="en" sz="1800"/>
                        <a:t>Be in the location/office you have a pass for.</a:t>
                      </a:r>
                      <a:endParaRPr sz="1800"/>
                    </a:p>
                    <a:p>
                      <a:pPr marL="0" marR="184785" lvl="0" indent="0" algn="l" rtl="0">
                        <a:spcBef>
                          <a:spcPts val="0"/>
                        </a:spcBef>
                        <a:spcAft>
                          <a:spcPts val="0"/>
                        </a:spcAft>
                        <a:buNone/>
                      </a:pPr>
                      <a:endParaRPr sz="1800"/>
                    </a:p>
                    <a:p>
                      <a:pPr marL="0" marR="184785" lvl="0" indent="0" algn="l" rtl="0">
                        <a:spcBef>
                          <a:spcPts val="0"/>
                        </a:spcBef>
                        <a:spcAft>
                          <a:spcPts val="0"/>
                        </a:spcAft>
                        <a:buNone/>
                      </a:pPr>
                      <a:r>
                        <a:rPr lang="en" sz="1800"/>
                        <a:t>Return to class directly once visit is complete.</a:t>
                      </a:r>
                      <a:endParaRPr sz="1800"/>
                    </a:p>
                  </a:txBody>
                  <a:tcPr marL="63500" marR="63500" marT="63500" marB="63500">
                    <a:lnL w="28575" cap="flat" cmpd="sng">
                      <a:solidFill>
                        <a:srgbClr val="231F2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231F20"/>
                      </a:solidFill>
                      <a:prstDash val="solid"/>
                      <a:round/>
                      <a:headEnd type="none" w="sm" len="sm"/>
                      <a:tailEnd type="none" w="sm" len="sm"/>
                    </a:lnT>
                    <a:lnB w="28575" cap="flat" cmpd="sng">
                      <a:solidFill>
                        <a:srgbClr val="231F20"/>
                      </a:solidFill>
                      <a:prstDash val="solid"/>
                      <a:round/>
                      <a:headEnd type="none" w="sm" len="sm"/>
                      <a:tailEnd type="none" w="sm" len="sm"/>
                    </a:lnB>
                  </a:tcPr>
                </a:tc>
                <a:tc>
                  <a:txBody>
                    <a:bodyPr/>
                    <a:lstStyle/>
                    <a:p>
                      <a:pPr marL="0" marR="0" lvl="0" indent="0" algn="l" rtl="0">
                        <a:spcBef>
                          <a:spcPts val="0"/>
                        </a:spcBef>
                        <a:spcAft>
                          <a:spcPts val="0"/>
                        </a:spcAft>
                        <a:buNone/>
                      </a:pPr>
                      <a:r>
                        <a:rPr lang="en" sz="1800"/>
                        <a:t>Acknowledge and listen to the staff member in charge of space.</a:t>
                      </a:r>
                      <a:endParaRPr sz="1800"/>
                    </a:p>
                    <a:p>
                      <a:pPr marL="0" marR="0" lvl="0" indent="0" algn="l" rtl="0">
                        <a:spcBef>
                          <a:spcPts val="0"/>
                        </a:spcBef>
                        <a:spcAft>
                          <a:spcPts val="0"/>
                        </a:spcAft>
                        <a:buNone/>
                      </a:pPr>
                      <a:endParaRPr sz="1800"/>
                    </a:p>
                    <a:p>
                      <a:pPr marL="0" marR="0" lvl="0" indent="0" algn="l" rtl="0">
                        <a:spcBef>
                          <a:spcPts val="0"/>
                        </a:spcBef>
                        <a:spcAft>
                          <a:spcPts val="0"/>
                        </a:spcAft>
                        <a:buNone/>
                      </a:pPr>
                      <a:r>
                        <a:rPr lang="en" sz="1800"/>
                        <a:t>Sit in appropriate seating and wait until it is your turn. </a:t>
                      </a:r>
                      <a:endParaRPr sz="1800"/>
                    </a:p>
                  </a:txBody>
                  <a:tcPr marL="63500" marR="63500" marT="63500" marB="63500">
                    <a:lnL w="28575" cap="flat" cmpd="sng">
                      <a:solidFill>
                        <a:srgbClr val="000000"/>
                      </a:solidFill>
                      <a:prstDash val="solid"/>
                      <a:round/>
                      <a:headEnd type="none" w="sm" len="sm"/>
                      <a:tailEnd type="none" w="sm" len="sm"/>
                    </a:lnL>
                    <a:lnR w="28575" cap="flat" cmpd="sng">
                      <a:solidFill>
                        <a:srgbClr val="231F2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 sz="1800"/>
                        <a:t>Plan ahead and make an appointment with a staff member (if possible). </a:t>
                      </a:r>
                      <a:endParaRPr sz="1800"/>
                    </a:p>
                    <a:p>
                      <a:pPr marL="0" marR="0" lvl="0" indent="0" algn="l" rtl="0">
                        <a:spcBef>
                          <a:spcPts val="0"/>
                        </a:spcBef>
                        <a:spcAft>
                          <a:spcPts val="0"/>
                        </a:spcAft>
                        <a:buNone/>
                      </a:pPr>
                      <a:endParaRPr sz="1800"/>
                    </a:p>
                    <a:p>
                      <a:pPr marL="0" marR="0" lvl="0" indent="0" algn="l" rtl="0">
                        <a:spcBef>
                          <a:spcPts val="0"/>
                        </a:spcBef>
                        <a:spcAft>
                          <a:spcPts val="0"/>
                        </a:spcAft>
                        <a:buNone/>
                      </a:pPr>
                      <a:r>
                        <a:rPr lang="en" sz="1800"/>
                        <a:t>Be prepared to advocate for your needs. </a:t>
                      </a:r>
                      <a:endParaRPr sz="1800"/>
                    </a:p>
                    <a:p>
                      <a:pPr marL="0" marR="0" lvl="0" indent="-47625" algn="l" rtl="0">
                        <a:spcBef>
                          <a:spcPts val="0"/>
                        </a:spcBef>
                        <a:spcAft>
                          <a:spcPts val="0"/>
                        </a:spcAft>
                        <a:buNone/>
                      </a:pPr>
                      <a:endParaRPr sz="1800"/>
                    </a:p>
                    <a:p>
                      <a:pPr marL="0" marR="0" lvl="0" indent="0" algn="l" rtl="0">
                        <a:spcBef>
                          <a:spcPts val="0"/>
                        </a:spcBef>
                        <a:spcAft>
                          <a:spcPts val="0"/>
                        </a:spcAft>
                        <a:buNone/>
                      </a:pPr>
                      <a:r>
                        <a:rPr lang="en" sz="1800"/>
                        <a:t>Be sure to have an appropriate reason for visiting the office.  </a:t>
                      </a:r>
                      <a:endParaRPr sz="1800"/>
                    </a:p>
                  </a:txBody>
                  <a:tcPr marL="63500" marR="63500" marT="63500" marB="63500">
                    <a:lnL w="28575" cap="flat" cmpd="sng">
                      <a:solidFill>
                        <a:srgbClr val="231F20"/>
                      </a:solidFill>
                      <a:prstDash val="solid"/>
                      <a:round/>
                      <a:headEnd type="none" w="sm" len="sm"/>
                      <a:tailEnd type="none" w="sm" len="sm"/>
                    </a:lnL>
                    <a:lnR w="28575" cap="flat" cmpd="sng">
                      <a:solidFill>
                        <a:srgbClr val="231F20"/>
                      </a:solidFill>
                      <a:prstDash val="solid"/>
                      <a:round/>
                      <a:headEnd type="none" w="sm" len="sm"/>
                      <a:tailEnd type="none" w="sm" len="sm"/>
                    </a:lnR>
                    <a:lnT w="28575" cap="flat" cmpd="sng">
                      <a:solidFill>
                        <a:srgbClr val="231F20"/>
                      </a:solidFill>
                      <a:prstDash val="solid"/>
                      <a:round/>
                      <a:headEnd type="none" w="sm" len="sm"/>
                      <a:tailEnd type="none" w="sm" len="sm"/>
                    </a:lnT>
                    <a:lnB w="28575" cap="flat" cmpd="sng">
                      <a:solidFill>
                        <a:srgbClr val="231F2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49"/>
          <p:cNvSpPr txBox="1">
            <a:spLocks noGrp="1"/>
          </p:cNvSpPr>
          <p:nvPr>
            <p:ph type="title"/>
          </p:nvPr>
        </p:nvSpPr>
        <p:spPr>
          <a:xfrm>
            <a:off x="311700" y="555600"/>
            <a:ext cx="5124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Notes about Support Staff Offices</a:t>
            </a:r>
            <a:endParaRPr/>
          </a:p>
        </p:txBody>
      </p:sp>
      <p:sp>
        <p:nvSpPr>
          <p:cNvPr id="352" name="Google Shape;352;p49"/>
          <p:cNvSpPr txBox="1">
            <a:spLocks noGrp="1"/>
          </p:cNvSpPr>
          <p:nvPr>
            <p:ph type="body" idx="1"/>
          </p:nvPr>
        </p:nvSpPr>
        <p:spPr>
          <a:xfrm>
            <a:off x="311700" y="1389600"/>
            <a:ext cx="4598100" cy="3179400"/>
          </a:xfrm>
          <a:prstGeom prst="rect">
            <a:avLst/>
          </a:prstGeom>
        </p:spPr>
        <p:txBody>
          <a:bodyPr spcFirstLastPara="1" wrap="square" lIns="91425" tIns="91425" rIns="91425" bIns="91425" anchor="t" anchorCtr="0">
            <a:noAutofit/>
          </a:bodyPr>
          <a:lstStyle/>
          <a:p>
            <a:pPr marL="457200" lvl="0" indent="-355600" algn="l" rtl="0">
              <a:spcBef>
                <a:spcPts val="0"/>
              </a:spcBef>
              <a:spcAft>
                <a:spcPts val="0"/>
              </a:spcAft>
              <a:buClr>
                <a:srgbClr val="000000"/>
              </a:buClr>
              <a:buSzPts val="2000"/>
              <a:buChar char="-"/>
            </a:pPr>
            <a:r>
              <a:rPr lang="en" sz="2000">
                <a:solidFill>
                  <a:srgbClr val="000000"/>
                </a:solidFill>
              </a:rPr>
              <a:t>Always get a pass from your teacher first.</a:t>
            </a:r>
            <a:endParaRPr sz="2000">
              <a:solidFill>
                <a:srgbClr val="000000"/>
              </a:solidFill>
            </a:endParaRPr>
          </a:p>
          <a:p>
            <a:pPr marL="457200" lvl="0" indent="-355600" algn="l" rtl="0">
              <a:spcBef>
                <a:spcPts val="0"/>
              </a:spcBef>
              <a:spcAft>
                <a:spcPts val="0"/>
              </a:spcAft>
              <a:buClr>
                <a:srgbClr val="000000"/>
              </a:buClr>
              <a:buSzPts val="2000"/>
              <a:buChar char="-"/>
            </a:pPr>
            <a:r>
              <a:rPr lang="en" sz="2000">
                <a:solidFill>
                  <a:srgbClr val="000000"/>
                </a:solidFill>
              </a:rPr>
              <a:t>Go directly to the office and return to class when you’re done.</a:t>
            </a:r>
            <a:endParaRPr sz="2000">
              <a:solidFill>
                <a:srgbClr val="000000"/>
              </a:solidFill>
            </a:endParaRPr>
          </a:p>
          <a:p>
            <a:pPr marL="457200" lvl="0" indent="-355600" algn="l" rtl="0">
              <a:spcBef>
                <a:spcPts val="0"/>
              </a:spcBef>
              <a:spcAft>
                <a:spcPts val="0"/>
              </a:spcAft>
              <a:buClr>
                <a:srgbClr val="000000"/>
              </a:buClr>
              <a:buSzPts val="2000"/>
              <a:buChar char="-"/>
            </a:pPr>
            <a:r>
              <a:rPr lang="en" sz="2000">
                <a:solidFill>
                  <a:srgbClr val="000000"/>
                </a:solidFill>
              </a:rPr>
              <a:t>Be patient if you have to wait to go to the staff office.</a:t>
            </a:r>
            <a:endParaRPr sz="2000">
              <a:solidFill>
                <a:srgbClr val="000000"/>
              </a:solidFill>
            </a:endParaRPr>
          </a:p>
        </p:txBody>
      </p:sp>
      <p:pic>
        <p:nvPicPr>
          <p:cNvPr id="353" name="Google Shape;353;p49"/>
          <p:cNvPicPr preferRelativeResize="0"/>
          <p:nvPr/>
        </p:nvPicPr>
        <p:blipFill>
          <a:blip r:embed="rId3">
            <a:alphaModFix/>
          </a:blip>
          <a:stretch>
            <a:fillRect/>
          </a:stretch>
        </p:blipFill>
        <p:spPr>
          <a:xfrm>
            <a:off x="5724475" y="775850"/>
            <a:ext cx="2247900" cy="3381375"/>
          </a:xfrm>
          <a:prstGeom prst="rect">
            <a:avLst/>
          </a:prstGeom>
          <a:noFill/>
          <a:ln>
            <a:noFill/>
          </a:ln>
        </p:spPr>
      </p:pic>
      <p:pic>
        <p:nvPicPr>
          <p:cNvPr id="354" name="Google Shape;354;p49"/>
          <p:cNvPicPr preferRelativeResize="0"/>
          <p:nvPr/>
        </p:nvPicPr>
        <p:blipFill>
          <a:blip r:embed="rId4">
            <a:alphaModFix/>
          </a:blip>
          <a:stretch>
            <a:fillRect/>
          </a:stretch>
        </p:blipFill>
        <p:spPr>
          <a:xfrm>
            <a:off x="7433643" y="3891800"/>
            <a:ext cx="1581957" cy="9909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rgbClr val="DB0000"/>
            </a:gs>
            <a:gs pos="100000">
              <a:srgbClr val="540303"/>
            </a:gs>
          </a:gsLst>
          <a:lin ang="5400012" scaled="0"/>
        </a:gradFill>
        <a:effectLst/>
      </p:bgPr>
    </p:bg>
    <p:spTree>
      <p:nvGrpSpPr>
        <p:cNvPr id="1" name="Shape 358"/>
        <p:cNvGrpSpPr/>
        <p:nvPr/>
      </p:nvGrpSpPr>
      <p:grpSpPr>
        <a:xfrm>
          <a:off x="0" y="0"/>
          <a:ext cx="0" cy="0"/>
          <a:chOff x="0" y="0"/>
          <a:chExt cx="0" cy="0"/>
        </a:xfrm>
      </p:grpSpPr>
      <p:sp>
        <p:nvSpPr>
          <p:cNvPr id="359" name="Google Shape;359;p50"/>
          <p:cNvSpPr txBox="1">
            <a:spLocks noGrp="1"/>
          </p:cNvSpPr>
          <p:nvPr>
            <p:ph type="ctrTitle"/>
          </p:nvPr>
        </p:nvSpPr>
        <p:spPr>
          <a:xfrm>
            <a:off x="104425" y="1544200"/>
            <a:ext cx="8520600" cy="1497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500">
                <a:solidFill>
                  <a:srgbClr val="FFFFFF"/>
                </a:solidFill>
              </a:rPr>
              <a:t>Arrival, Dismissal &amp; Bus Procedures</a:t>
            </a:r>
            <a:endParaRPr sz="4500">
              <a:solidFill>
                <a:srgbClr val="FFFFFF"/>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51"/>
          <p:cNvSpPr txBox="1">
            <a:spLocks noGrp="1"/>
          </p:cNvSpPr>
          <p:nvPr>
            <p:ph type="title"/>
          </p:nvPr>
        </p:nvSpPr>
        <p:spPr>
          <a:xfrm>
            <a:off x="490250" y="450150"/>
            <a:ext cx="7765800" cy="409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What are the expectations for how we arrive at school?</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Masks 101</a:t>
            </a:r>
            <a:endParaRPr/>
          </a:p>
        </p:txBody>
      </p:sp>
      <p:pic>
        <p:nvPicPr>
          <p:cNvPr id="75" name="Google Shape;75;p16"/>
          <p:cNvPicPr preferRelativeResize="0"/>
          <p:nvPr/>
        </p:nvPicPr>
        <p:blipFill>
          <a:blip r:embed="rId3">
            <a:alphaModFix/>
          </a:blip>
          <a:stretch>
            <a:fillRect/>
          </a:stretch>
        </p:blipFill>
        <p:spPr>
          <a:xfrm>
            <a:off x="417775" y="1170125"/>
            <a:ext cx="3702075" cy="3702075"/>
          </a:xfrm>
          <a:prstGeom prst="rect">
            <a:avLst/>
          </a:prstGeom>
          <a:noFill/>
          <a:ln>
            <a:noFill/>
          </a:ln>
        </p:spPr>
      </p:pic>
      <p:sp>
        <p:nvSpPr>
          <p:cNvPr id="76" name="Google Shape;76;p16"/>
          <p:cNvSpPr txBox="1"/>
          <p:nvPr/>
        </p:nvSpPr>
        <p:spPr>
          <a:xfrm>
            <a:off x="4650625" y="1744000"/>
            <a:ext cx="3905100" cy="2376000"/>
          </a:xfrm>
          <a:prstGeom prst="rect">
            <a:avLst/>
          </a:prstGeom>
          <a:noFill/>
          <a:ln>
            <a:noFill/>
          </a:ln>
        </p:spPr>
        <p:txBody>
          <a:bodyPr spcFirstLastPara="1" wrap="square" lIns="91425" tIns="91425" rIns="91425" bIns="91425" anchor="t" anchorCtr="0">
            <a:noAutofit/>
          </a:bodyPr>
          <a:lstStyle/>
          <a:p>
            <a:pPr marL="457200" lvl="0" indent="-330200" algn="l" rtl="0">
              <a:lnSpc>
                <a:spcPct val="115000"/>
              </a:lnSpc>
              <a:spcBef>
                <a:spcPts val="1200"/>
              </a:spcBef>
              <a:spcAft>
                <a:spcPts val="0"/>
              </a:spcAft>
              <a:buClr>
                <a:schemeClr val="dk1"/>
              </a:buClr>
              <a:buSzPts val="1600"/>
              <a:buChar char="●"/>
            </a:pPr>
            <a:r>
              <a:rPr lang="en" sz="1800">
                <a:solidFill>
                  <a:schemeClr val="dk2"/>
                </a:solidFill>
              </a:rPr>
              <a:t>Wear a mask that covers your nose and mouth </a:t>
            </a:r>
            <a:endParaRPr sz="1800">
              <a:solidFill>
                <a:schemeClr val="dk2"/>
              </a:solidFill>
            </a:endParaRPr>
          </a:p>
          <a:p>
            <a:pPr marL="457200" lvl="0" indent="-330200" algn="l" rtl="0">
              <a:lnSpc>
                <a:spcPct val="115000"/>
              </a:lnSpc>
              <a:spcBef>
                <a:spcPts val="0"/>
              </a:spcBef>
              <a:spcAft>
                <a:spcPts val="0"/>
              </a:spcAft>
              <a:buClr>
                <a:schemeClr val="dk1"/>
              </a:buClr>
              <a:buSzPts val="1600"/>
              <a:buChar char="●"/>
            </a:pPr>
            <a:r>
              <a:rPr lang="en" sz="1800">
                <a:solidFill>
                  <a:schemeClr val="dk2"/>
                </a:solidFill>
              </a:rPr>
              <a:t>If you touch your mask, please wash your hands or use hand sanitizer to disinfect​</a:t>
            </a:r>
            <a:endParaRPr sz="1800">
              <a:solidFill>
                <a:schemeClr val="dk2"/>
              </a:solidFill>
            </a:endParaRPr>
          </a:p>
          <a:p>
            <a:pPr marL="0" lvl="0" indent="0" algn="l" rtl="0">
              <a:spcBef>
                <a:spcPts val="1200"/>
              </a:spcBef>
              <a:spcAft>
                <a:spcPts val="0"/>
              </a:spcAft>
              <a:buNone/>
            </a:pPr>
            <a:endParaRPr sz="1600"/>
          </a:p>
        </p:txBody>
      </p:sp>
      <p:pic>
        <p:nvPicPr>
          <p:cNvPr id="77" name="Google Shape;77;p16"/>
          <p:cNvPicPr preferRelativeResize="0"/>
          <p:nvPr/>
        </p:nvPicPr>
        <p:blipFill>
          <a:blip r:embed="rId4">
            <a:alphaModFix/>
          </a:blip>
          <a:stretch>
            <a:fillRect/>
          </a:stretch>
        </p:blipFill>
        <p:spPr>
          <a:xfrm>
            <a:off x="7433643" y="3891800"/>
            <a:ext cx="1581957" cy="9909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52"/>
          <p:cNvSpPr txBox="1">
            <a:spLocks noGrp="1"/>
          </p:cNvSpPr>
          <p:nvPr>
            <p:ph type="title"/>
          </p:nvPr>
        </p:nvSpPr>
        <p:spPr>
          <a:xfrm>
            <a:off x="311700" y="4249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Arrival Procedures</a:t>
            </a:r>
            <a:endParaRPr/>
          </a:p>
        </p:txBody>
      </p:sp>
      <p:sp>
        <p:nvSpPr>
          <p:cNvPr id="370" name="Google Shape;370;p5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rgbClr val="000000"/>
              </a:buClr>
              <a:buSzPts val="1800"/>
              <a:buAutoNum type="arabicPeriod"/>
            </a:pPr>
            <a:r>
              <a:rPr lang="en">
                <a:solidFill>
                  <a:srgbClr val="000000"/>
                </a:solidFill>
              </a:rPr>
              <a:t>Wait in your seat calmly on your bus until it is unloaded by a staff member. It may take a few minutes, so please be patient. (It’s to avoid crowding and to be safe!)</a:t>
            </a:r>
            <a:endParaRPr>
              <a:solidFill>
                <a:srgbClr val="000000"/>
              </a:solidFill>
            </a:endParaRPr>
          </a:p>
          <a:p>
            <a:pPr marL="457200" lvl="0" indent="-342900" algn="l" rtl="0">
              <a:spcBef>
                <a:spcPts val="0"/>
              </a:spcBef>
              <a:spcAft>
                <a:spcPts val="0"/>
              </a:spcAft>
              <a:buClr>
                <a:srgbClr val="000000"/>
              </a:buClr>
              <a:buSzPts val="1800"/>
              <a:buAutoNum type="arabicPeriod"/>
            </a:pPr>
            <a:r>
              <a:rPr lang="en">
                <a:solidFill>
                  <a:srgbClr val="000000"/>
                </a:solidFill>
              </a:rPr>
              <a:t>Walk directly to the Middle School doors.</a:t>
            </a:r>
            <a:endParaRPr>
              <a:solidFill>
                <a:srgbClr val="000000"/>
              </a:solidFill>
            </a:endParaRPr>
          </a:p>
          <a:p>
            <a:pPr marL="457200" lvl="0" indent="-342900" algn="l" rtl="0">
              <a:spcBef>
                <a:spcPts val="0"/>
              </a:spcBef>
              <a:spcAft>
                <a:spcPts val="0"/>
              </a:spcAft>
              <a:buClr>
                <a:srgbClr val="000000"/>
              </a:buClr>
              <a:buSzPts val="1800"/>
              <a:buAutoNum type="arabicPeriod"/>
            </a:pPr>
            <a:r>
              <a:rPr lang="en">
                <a:solidFill>
                  <a:srgbClr val="000000"/>
                </a:solidFill>
              </a:rPr>
              <a:t>If you forgot a mask, get one in the foyer just inside the doors.</a:t>
            </a:r>
            <a:endParaRPr>
              <a:solidFill>
                <a:srgbClr val="000000"/>
              </a:solidFill>
            </a:endParaRPr>
          </a:p>
          <a:p>
            <a:pPr marL="457200" lvl="0" indent="-342900" algn="l" rtl="0">
              <a:spcBef>
                <a:spcPts val="0"/>
              </a:spcBef>
              <a:spcAft>
                <a:spcPts val="0"/>
              </a:spcAft>
              <a:buClr>
                <a:srgbClr val="000000"/>
              </a:buClr>
              <a:buSzPts val="1800"/>
              <a:buAutoNum type="arabicPeriod"/>
            </a:pPr>
            <a:r>
              <a:rPr lang="en">
                <a:solidFill>
                  <a:srgbClr val="000000"/>
                </a:solidFill>
              </a:rPr>
              <a:t>Walk directly to your homeroom with your belongings.</a:t>
            </a:r>
            <a:endParaRPr>
              <a:solidFill>
                <a:srgbClr val="000000"/>
              </a:solidFill>
            </a:endParaRPr>
          </a:p>
          <a:p>
            <a:pPr marL="914400" lvl="1" indent="-317500" algn="l" rtl="0">
              <a:spcBef>
                <a:spcPts val="0"/>
              </a:spcBef>
              <a:spcAft>
                <a:spcPts val="0"/>
              </a:spcAft>
              <a:buClr>
                <a:srgbClr val="000000"/>
              </a:buClr>
              <a:buSzPts val="1400"/>
              <a:buAutoNum type="alphaLcPeriod"/>
            </a:pPr>
            <a:r>
              <a:rPr lang="en">
                <a:solidFill>
                  <a:srgbClr val="000000"/>
                </a:solidFill>
              </a:rPr>
              <a:t>6th grade: Use the middle staircase, then follow one-direction hallways.</a:t>
            </a:r>
            <a:endParaRPr>
              <a:solidFill>
                <a:srgbClr val="000000"/>
              </a:solidFill>
            </a:endParaRPr>
          </a:p>
          <a:p>
            <a:pPr marL="914400" lvl="1" indent="-317500" algn="l" rtl="0">
              <a:spcBef>
                <a:spcPts val="0"/>
              </a:spcBef>
              <a:spcAft>
                <a:spcPts val="0"/>
              </a:spcAft>
              <a:buClr>
                <a:srgbClr val="000000"/>
              </a:buClr>
              <a:buSzPts val="1400"/>
              <a:buAutoNum type="alphaLcPeriod"/>
            </a:pPr>
            <a:r>
              <a:rPr lang="en">
                <a:solidFill>
                  <a:srgbClr val="000000"/>
                </a:solidFill>
              </a:rPr>
              <a:t>7th grade: Use the back staircase, then follow one-direction hallways.</a:t>
            </a:r>
            <a:endParaRPr>
              <a:solidFill>
                <a:srgbClr val="000000"/>
              </a:solidFill>
            </a:endParaRPr>
          </a:p>
          <a:p>
            <a:pPr marL="914400" lvl="1" indent="-317500" algn="l" rtl="0">
              <a:spcBef>
                <a:spcPts val="0"/>
              </a:spcBef>
              <a:spcAft>
                <a:spcPts val="0"/>
              </a:spcAft>
              <a:buClr>
                <a:srgbClr val="000000"/>
              </a:buClr>
              <a:buSzPts val="1400"/>
              <a:buAutoNum type="alphaLcPeriod"/>
            </a:pPr>
            <a:r>
              <a:rPr lang="en">
                <a:solidFill>
                  <a:srgbClr val="000000"/>
                </a:solidFill>
              </a:rPr>
              <a:t>8th grade: Take first right into 8th grade pod and follow one-direction hallways.</a:t>
            </a:r>
            <a:endParaRPr>
              <a:solidFill>
                <a:srgbClr val="000000"/>
              </a:solidFill>
            </a:endParaRPr>
          </a:p>
        </p:txBody>
      </p:sp>
      <p:pic>
        <p:nvPicPr>
          <p:cNvPr id="371" name="Google Shape;371;p52"/>
          <p:cNvPicPr preferRelativeResize="0"/>
          <p:nvPr/>
        </p:nvPicPr>
        <p:blipFill>
          <a:blip r:embed="rId3">
            <a:alphaModFix/>
          </a:blip>
          <a:stretch>
            <a:fillRect/>
          </a:stretch>
        </p:blipFill>
        <p:spPr>
          <a:xfrm>
            <a:off x="7433643" y="3891800"/>
            <a:ext cx="1581957" cy="9909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53"/>
          <p:cNvSpPr txBox="1">
            <a:spLocks noGrp="1"/>
          </p:cNvSpPr>
          <p:nvPr>
            <p:ph type="title"/>
          </p:nvPr>
        </p:nvSpPr>
        <p:spPr>
          <a:xfrm>
            <a:off x="490250" y="450150"/>
            <a:ext cx="7765800" cy="409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What are the expectations for how we leave school?</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5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Dismissal Procedures</a:t>
            </a:r>
            <a:endParaRPr>
              <a:solidFill>
                <a:srgbClr val="000000"/>
              </a:solidFill>
            </a:endParaRPr>
          </a:p>
        </p:txBody>
      </p:sp>
      <p:sp>
        <p:nvSpPr>
          <p:cNvPr id="382" name="Google Shape;382;p54"/>
          <p:cNvSpPr txBox="1">
            <a:spLocks noGrp="1"/>
          </p:cNvSpPr>
          <p:nvPr>
            <p:ph type="body" idx="1"/>
          </p:nvPr>
        </p:nvSpPr>
        <p:spPr>
          <a:xfrm>
            <a:off x="311700" y="1152475"/>
            <a:ext cx="6917100" cy="34164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rgbClr val="000000"/>
              </a:buClr>
              <a:buSzPts val="1600"/>
              <a:buAutoNum type="arabicPeriod"/>
            </a:pPr>
            <a:r>
              <a:rPr lang="en" sz="1600">
                <a:solidFill>
                  <a:srgbClr val="000000"/>
                </a:solidFill>
              </a:rPr>
              <a:t>Students will be called by bus from their Period 5 class.</a:t>
            </a:r>
            <a:endParaRPr sz="1600">
              <a:solidFill>
                <a:srgbClr val="000000"/>
              </a:solidFill>
            </a:endParaRPr>
          </a:p>
          <a:p>
            <a:pPr marL="457200" lvl="0" indent="-330200" algn="l" rtl="0">
              <a:spcBef>
                <a:spcPts val="0"/>
              </a:spcBef>
              <a:spcAft>
                <a:spcPts val="0"/>
              </a:spcAft>
              <a:buClr>
                <a:srgbClr val="000000"/>
              </a:buClr>
              <a:buSzPts val="1600"/>
              <a:buAutoNum type="arabicPeriod"/>
            </a:pPr>
            <a:r>
              <a:rPr lang="en" sz="1600">
                <a:solidFill>
                  <a:srgbClr val="000000"/>
                </a:solidFill>
              </a:rPr>
              <a:t>The bus numbers will be announced over the loudspeaker, so it is important that everyone is able to hear the announcements.  </a:t>
            </a:r>
            <a:r>
              <a:rPr lang="en" sz="1600" b="1">
                <a:solidFill>
                  <a:srgbClr val="FF0000"/>
                </a:solidFill>
              </a:rPr>
              <a:t>Please be respectful and allow ALL students to hear the bus numbers as they are called. </a:t>
            </a:r>
            <a:endParaRPr sz="1600" b="1">
              <a:solidFill>
                <a:srgbClr val="FF0000"/>
              </a:solidFill>
            </a:endParaRPr>
          </a:p>
          <a:p>
            <a:pPr marL="457200" lvl="0" indent="-330200" algn="l" rtl="0">
              <a:spcBef>
                <a:spcPts val="0"/>
              </a:spcBef>
              <a:spcAft>
                <a:spcPts val="0"/>
              </a:spcAft>
              <a:buClr>
                <a:srgbClr val="000000"/>
              </a:buClr>
              <a:buSzPts val="1600"/>
              <a:buAutoNum type="arabicPeriod"/>
            </a:pPr>
            <a:r>
              <a:rPr lang="en" sz="1600">
                <a:solidFill>
                  <a:srgbClr val="000000"/>
                </a:solidFill>
              </a:rPr>
              <a:t>When your bus number is called, your teacher will check the bus list and make sure that you are on the correct bus.  </a:t>
            </a:r>
            <a:r>
              <a:rPr lang="en" sz="1600" b="1">
                <a:solidFill>
                  <a:srgbClr val="FF0000"/>
                </a:solidFill>
              </a:rPr>
              <a:t>Switching buses will not be allowed. </a:t>
            </a:r>
            <a:endParaRPr sz="1600" b="1">
              <a:solidFill>
                <a:srgbClr val="FF0000"/>
              </a:solidFill>
            </a:endParaRPr>
          </a:p>
          <a:p>
            <a:pPr marL="457200" lvl="0" indent="-330200" algn="l" rtl="0">
              <a:spcBef>
                <a:spcPts val="0"/>
              </a:spcBef>
              <a:spcAft>
                <a:spcPts val="0"/>
              </a:spcAft>
              <a:buClr>
                <a:srgbClr val="000000"/>
              </a:buClr>
              <a:buSzPts val="1600"/>
              <a:buAutoNum type="arabicPeriod"/>
            </a:pPr>
            <a:r>
              <a:rPr lang="en" sz="1600">
                <a:solidFill>
                  <a:srgbClr val="000000"/>
                </a:solidFill>
              </a:rPr>
              <a:t>You will leave the classroom and walk to your appropriate bus.</a:t>
            </a:r>
            <a:endParaRPr sz="1600">
              <a:solidFill>
                <a:srgbClr val="000000"/>
              </a:solidFill>
            </a:endParaRPr>
          </a:p>
          <a:p>
            <a:pPr marL="914400" lvl="1" indent="-330200" algn="l" rtl="0">
              <a:spcBef>
                <a:spcPts val="0"/>
              </a:spcBef>
              <a:spcAft>
                <a:spcPts val="0"/>
              </a:spcAft>
              <a:buClr>
                <a:srgbClr val="000000"/>
              </a:buClr>
              <a:buSzPts val="1600"/>
              <a:buAutoNum type="alphaLcPeriod"/>
            </a:pPr>
            <a:r>
              <a:rPr lang="en" sz="1600">
                <a:solidFill>
                  <a:srgbClr val="000000"/>
                </a:solidFill>
              </a:rPr>
              <a:t>8th - go out main hallway</a:t>
            </a:r>
            <a:endParaRPr sz="1600">
              <a:solidFill>
                <a:srgbClr val="000000"/>
              </a:solidFill>
            </a:endParaRPr>
          </a:p>
          <a:p>
            <a:pPr marL="914400" lvl="1" indent="-330200" algn="l" rtl="0">
              <a:spcBef>
                <a:spcPts val="0"/>
              </a:spcBef>
              <a:spcAft>
                <a:spcPts val="0"/>
              </a:spcAft>
              <a:buClr>
                <a:srgbClr val="000000"/>
              </a:buClr>
              <a:buSzPts val="1600"/>
              <a:buAutoNum type="alphaLcPeriod"/>
            </a:pPr>
            <a:r>
              <a:rPr lang="en" sz="1600">
                <a:solidFill>
                  <a:srgbClr val="000000"/>
                </a:solidFill>
              </a:rPr>
              <a:t>7th - go down the backstairs and go down main hallway</a:t>
            </a:r>
            <a:endParaRPr sz="1600">
              <a:solidFill>
                <a:srgbClr val="000000"/>
              </a:solidFill>
            </a:endParaRPr>
          </a:p>
          <a:p>
            <a:pPr marL="914400" lvl="1" indent="-330200" algn="l" rtl="0">
              <a:spcBef>
                <a:spcPts val="0"/>
              </a:spcBef>
              <a:spcAft>
                <a:spcPts val="0"/>
              </a:spcAft>
              <a:buClr>
                <a:srgbClr val="000000"/>
              </a:buClr>
              <a:buSzPts val="1600"/>
              <a:buAutoNum type="alphaLcPeriod"/>
            </a:pPr>
            <a:r>
              <a:rPr lang="en" sz="1600">
                <a:solidFill>
                  <a:srgbClr val="000000"/>
                </a:solidFill>
              </a:rPr>
              <a:t>6th - go down the middle stairs </a:t>
            </a:r>
            <a:endParaRPr sz="1600">
              <a:solidFill>
                <a:srgbClr val="000000"/>
              </a:solidFill>
            </a:endParaRPr>
          </a:p>
          <a:p>
            <a:pPr marL="457200" lvl="0" indent="-330200" algn="l" rtl="0">
              <a:spcBef>
                <a:spcPts val="0"/>
              </a:spcBef>
              <a:spcAft>
                <a:spcPts val="0"/>
              </a:spcAft>
              <a:buClr>
                <a:srgbClr val="000000"/>
              </a:buClr>
              <a:buSzPts val="1600"/>
              <a:buAutoNum type="arabicPeriod"/>
            </a:pPr>
            <a:r>
              <a:rPr lang="en" sz="1600">
                <a:solidFill>
                  <a:srgbClr val="000000"/>
                </a:solidFill>
              </a:rPr>
              <a:t>Be sure to follow all social distancing guidelines by keeping 6 feet apart and wearing your mask.</a:t>
            </a:r>
            <a:endParaRPr sz="1600">
              <a:solidFill>
                <a:srgbClr val="000000"/>
              </a:solidFill>
            </a:endParaRPr>
          </a:p>
        </p:txBody>
      </p:sp>
      <p:pic>
        <p:nvPicPr>
          <p:cNvPr id="383" name="Google Shape;383;p54"/>
          <p:cNvPicPr preferRelativeResize="0"/>
          <p:nvPr/>
        </p:nvPicPr>
        <p:blipFill>
          <a:blip r:embed="rId3">
            <a:alphaModFix/>
          </a:blip>
          <a:stretch>
            <a:fillRect/>
          </a:stretch>
        </p:blipFill>
        <p:spPr>
          <a:xfrm>
            <a:off x="7433643" y="3891800"/>
            <a:ext cx="1581957" cy="990900"/>
          </a:xfrm>
          <a:prstGeom prst="rect">
            <a:avLst/>
          </a:prstGeom>
          <a:noFill/>
          <a:ln>
            <a:noFill/>
          </a:ln>
        </p:spPr>
      </p:pic>
      <p:pic>
        <p:nvPicPr>
          <p:cNvPr id="384" name="Google Shape;384;p54"/>
          <p:cNvPicPr preferRelativeResize="0"/>
          <p:nvPr/>
        </p:nvPicPr>
        <p:blipFill>
          <a:blip r:embed="rId4">
            <a:alphaModFix/>
          </a:blip>
          <a:stretch>
            <a:fillRect/>
          </a:stretch>
        </p:blipFill>
        <p:spPr>
          <a:xfrm>
            <a:off x="6610025" y="33913"/>
            <a:ext cx="2480975" cy="139492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Bus Matrix</a:t>
            </a:r>
            <a:endParaRPr/>
          </a:p>
        </p:txBody>
      </p:sp>
      <p:graphicFrame>
        <p:nvGraphicFramePr>
          <p:cNvPr id="390" name="Google Shape;390;p55"/>
          <p:cNvGraphicFramePr/>
          <p:nvPr/>
        </p:nvGraphicFramePr>
        <p:xfrm>
          <a:off x="953025" y="1218650"/>
          <a:ext cx="3000000" cy="3000000"/>
        </p:xfrm>
        <a:graphic>
          <a:graphicData uri="http://schemas.openxmlformats.org/drawingml/2006/table">
            <a:tbl>
              <a:tblPr>
                <a:noFill/>
                <a:tableStyleId>{DBF5A212-2DF5-496F-8D72-E33889219B4B}</a:tableStyleId>
              </a:tblPr>
              <a:tblGrid>
                <a:gridCol w="2386425">
                  <a:extLst>
                    <a:ext uri="{9D8B030D-6E8A-4147-A177-3AD203B41FA5}">
                      <a16:colId xmlns:a16="http://schemas.microsoft.com/office/drawing/2014/main" val="20000"/>
                    </a:ext>
                  </a:extLst>
                </a:gridCol>
                <a:gridCol w="2386425">
                  <a:extLst>
                    <a:ext uri="{9D8B030D-6E8A-4147-A177-3AD203B41FA5}">
                      <a16:colId xmlns:a16="http://schemas.microsoft.com/office/drawing/2014/main" val="20001"/>
                    </a:ext>
                  </a:extLst>
                </a:gridCol>
                <a:gridCol w="2386425">
                  <a:extLst>
                    <a:ext uri="{9D8B030D-6E8A-4147-A177-3AD203B41FA5}">
                      <a16:colId xmlns:a16="http://schemas.microsoft.com/office/drawing/2014/main" val="20002"/>
                    </a:ext>
                  </a:extLst>
                </a:gridCol>
              </a:tblGrid>
              <a:tr h="506350">
                <a:tc>
                  <a:txBody>
                    <a:bodyPr/>
                    <a:lstStyle/>
                    <a:p>
                      <a:pPr marL="0" lvl="0" indent="0" algn="ctr" rtl="0">
                        <a:spcBef>
                          <a:spcPts val="0"/>
                        </a:spcBef>
                        <a:spcAft>
                          <a:spcPts val="0"/>
                        </a:spcAft>
                        <a:buNone/>
                      </a:pPr>
                      <a:r>
                        <a:rPr lang="en" sz="1600" b="1"/>
                        <a:t>Safe</a:t>
                      </a:r>
                      <a:endParaRPr sz="1600" b="1"/>
                    </a:p>
                  </a:txBody>
                  <a:tcPr marL="63500" marR="63500" marT="63500" marB="6350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231F20"/>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600" b="1"/>
                        <a:t>Respectful</a:t>
                      </a:r>
                      <a:endParaRPr sz="1600" b="1"/>
                    </a:p>
                  </a:txBody>
                  <a:tcPr marL="63500" marR="63500" marT="63500" marB="6350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600" b="1"/>
                        <a:t>Responsible</a:t>
                      </a:r>
                      <a:endParaRPr sz="1600" b="1"/>
                    </a:p>
                  </a:txBody>
                  <a:tcPr marL="63500" marR="63500" marT="63500" marB="63500">
                    <a:lnL w="28575" cap="flat" cmpd="sng">
                      <a:solidFill>
                        <a:srgbClr val="00000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231F20"/>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2833375">
                <a:tc>
                  <a:txBody>
                    <a:bodyPr/>
                    <a:lstStyle/>
                    <a:p>
                      <a:pPr marL="47625" marR="0" lvl="0" indent="-47625" algn="l" rtl="0">
                        <a:spcBef>
                          <a:spcPts val="0"/>
                        </a:spcBef>
                        <a:spcAft>
                          <a:spcPts val="0"/>
                        </a:spcAft>
                        <a:buNone/>
                      </a:pPr>
                      <a:r>
                        <a:rPr lang="en" sz="1600"/>
                        <a:t>Keep personal items, including food, in your bag.</a:t>
                      </a:r>
                      <a:endParaRPr sz="1600"/>
                    </a:p>
                    <a:p>
                      <a:pPr marL="47625" marR="0" lvl="0" indent="-47625" algn="l" rtl="0">
                        <a:spcBef>
                          <a:spcPts val="0"/>
                        </a:spcBef>
                        <a:spcAft>
                          <a:spcPts val="0"/>
                        </a:spcAft>
                        <a:buNone/>
                      </a:pPr>
                      <a:endParaRPr sz="1600"/>
                    </a:p>
                    <a:p>
                      <a:pPr marL="47625" marR="0" lvl="0" indent="-47625" algn="l" rtl="0">
                        <a:spcBef>
                          <a:spcPts val="0"/>
                        </a:spcBef>
                        <a:spcAft>
                          <a:spcPts val="0"/>
                        </a:spcAft>
                        <a:buNone/>
                      </a:pPr>
                      <a:r>
                        <a:rPr lang="en" sz="1600"/>
                        <a:t>Keep your bus clean.</a:t>
                      </a:r>
                      <a:endParaRPr sz="1600"/>
                    </a:p>
                    <a:p>
                      <a:pPr marL="47625" marR="184785" lvl="0" indent="0" algn="l" rtl="0">
                        <a:spcBef>
                          <a:spcPts val="0"/>
                        </a:spcBef>
                        <a:spcAft>
                          <a:spcPts val="0"/>
                        </a:spcAft>
                        <a:buNone/>
                      </a:pPr>
                      <a:endParaRPr sz="1600"/>
                    </a:p>
                    <a:p>
                      <a:pPr marL="47625" marR="184785" lvl="0" indent="0" algn="l" rtl="0">
                        <a:spcBef>
                          <a:spcPts val="0"/>
                        </a:spcBef>
                        <a:spcAft>
                          <a:spcPts val="0"/>
                        </a:spcAft>
                        <a:buNone/>
                      </a:pPr>
                      <a:endParaRPr sz="1600"/>
                    </a:p>
                  </a:txBody>
                  <a:tcPr marL="63500" marR="63500" marT="63500" marB="63500">
                    <a:lnL w="28575" cap="flat" cmpd="sng">
                      <a:solidFill>
                        <a:srgbClr val="231F20"/>
                      </a:solidFill>
                      <a:prstDash val="solid"/>
                      <a:round/>
                      <a:headEnd type="none" w="sm" len="sm"/>
                      <a:tailEnd type="none" w="sm" len="sm"/>
                    </a:lnL>
                    <a:lnR w="28575" cap="flat" cmpd="sng">
                      <a:solidFill>
                        <a:srgbClr val="000000"/>
                      </a:solidFill>
                      <a:prstDash val="solid"/>
                      <a:round/>
                      <a:headEnd type="none" w="sm" len="sm"/>
                      <a:tailEnd type="none" w="sm" len="sm"/>
                    </a:lnR>
                    <a:lnT w="28575" cap="flat" cmpd="sng">
                      <a:solidFill>
                        <a:srgbClr val="231F20"/>
                      </a:solidFill>
                      <a:prstDash val="solid"/>
                      <a:round/>
                      <a:headEnd type="none" w="sm" len="sm"/>
                      <a:tailEnd type="none" w="sm" len="sm"/>
                    </a:lnT>
                    <a:lnB w="28575" cap="flat" cmpd="sng">
                      <a:solidFill>
                        <a:srgbClr val="231F20"/>
                      </a:solidFill>
                      <a:prstDash val="solid"/>
                      <a:round/>
                      <a:headEnd type="none" w="sm" len="sm"/>
                      <a:tailEnd type="none" w="sm" len="sm"/>
                    </a:lnB>
                  </a:tcPr>
                </a:tc>
                <a:tc>
                  <a:txBody>
                    <a:bodyPr/>
                    <a:lstStyle/>
                    <a:p>
                      <a:pPr marL="0" marR="27940" lvl="0" indent="0" algn="l" rtl="0">
                        <a:spcBef>
                          <a:spcPts val="0"/>
                        </a:spcBef>
                        <a:spcAft>
                          <a:spcPts val="0"/>
                        </a:spcAft>
                        <a:buNone/>
                      </a:pPr>
                      <a:r>
                        <a:rPr lang="en" sz="1600"/>
                        <a:t>Acknowledge and listen to the bus driver.</a:t>
                      </a:r>
                      <a:endParaRPr sz="1600"/>
                    </a:p>
                    <a:p>
                      <a:pPr marL="0" marR="27940" lvl="0" indent="0" algn="l" rtl="0">
                        <a:spcBef>
                          <a:spcPts val="0"/>
                        </a:spcBef>
                        <a:spcAft>
                          <a:spcPts val="0"/>
                        </a:spcAft>
                        <a:buNone/>
                      </a:pPr>
                      <a:endParaRPr sz="1600"/>
                    </a:p>
                    <a:p>
                      <a:pPr marL="0" marR="27940" lvl="0" indent="0" algn="l" rtl="0">
                        <a:spcBef>
                          <a:spcPts val="0"/>
                        </a:spcBef>
                        <a:spcAft>
                          <a:spcPts val="0"/>
                        </a:spcAft>
                        <a:buNone/>
                      </a:pPr>
                      <a:r>
                        <a:rPr lang="en" sz="1600"/>
                        <a:t>Keep conversations quiet enough to hear the person next to you.</a:t>
                      </a:r>
                      <a:endParaRPr sz="1600"/>
                    </a:p>
                    <a:p>
                      <a:pPr marL="0" marR="27940" lvl="0" indent="0" algn="l" rtl="0">
                        <a:spcBef>
                          <a:spcPts val="0"/>
                        </a:spcBef>
                        <a:spcAft>
                          <a:spcPts val="0"/>
                        </a:spcAft>
                        <a:buNone/>
                      </a:pPr>
                      <a:endParaRPr sz="1600"/>
                    </a:p>
                    <a:p>
                      <a:pPr marL="0" marR="27940" lvl="0" indent="0" algn="l" rtl="0">
                        <a:spcBef>
                          <a:spcPts val="0"/>
                        </a:spcBef>
                        <a:spcAft>
                          <a:spcPts val="0"/>
                        </a:spcAft>
                        <a:buNone/>
                      </a:pPr>
                      <a:r>
                        <a:rPr lang="en" sz="1600"/>
                        <a:t>Use kind and positive words and actions.</a:t>
                      </a:r>
                      <a:endParaRPr sz="1600"/>
                    </a:p>
                  </a:txBody>
                  <a:tcPr marL="63500" marR="63500" marT="63500" marB="63500">
                    <a:lnL w="28575" cap="flat" cmpd="sng">
                      <a:solidFill>
                        <a:srgbClr val="000000"/>
                      </a:solidFill>
                      <a:prstDash val="solid"/>
                      <a:round/>
                      <a:headEnd type="none" w="sm" len="sm"/>
                      <a:tailEnd type="none" w="sm" len="sm"/>
                    </a:lnL>
                    <a:lnR w="28575" cap="flat" cmpd="sng">
                      <a:solidFill>
                        <a:srgbClr val="231F20"/>
                      </a:solidFill>
                      <a:prstDash val="solid"/>
                      <a:round/>
                      <a:headEnd type="none" w="sm" len="sm"/>
                      <a:tailEnd type="none" w="sm" len="sm"/>
                    </a:lnR>
                    <a:lnT w="28575" cap="flat" cmpd="sng">
                      <a:solidFill>
                        <a:srgbClr val="000000"/>
                      </a:solidFill>
                      <a:prstDash val="solid"/>
                      <a:round/>
                      <a:headEnd type="none" w="sm" len="sm"/>
                      <a:tailEnd type="none" w="sm" len="sm"/>
                    </a:lnT>
                    <a:lnB w="2857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n" sz="1600"/>
                        <a:t>Stay seated until your stop.</a:t>
                      </a:r>
                      <a:endParaRPr sz="1600"/>
                    </a:p>
                    <a:p>
                      <a:pPr marL="0" marR="0" lvl="0" indent="0" algn="l" rtl="0">
                        <a:spcBef>
                          <a:spcPts val="0"/>
                        </a:spcBef>
                        <a:spcAft>
                          <a:spcPts val="0"/>
                        </a:spcAft>
                        <a:buNone/>
                      </a:pPr>
                      <a:endParaRPr sz="1600"/>
                    </a:p>
                    <a:p>
                      <a:pPr marL="0" marR="0" lvl="0" indent="0" algn="l" rtl="0">
                        <a:spcBef>
                          <a:spcPts val="0"/>
                        </a:spcBef>
                        <a:spcAft>
                          <a:spcPts val="0"/>
                        </a:spcAft>
                        <a:buNone/>
                      </a:pPr>
                      <a:r>
                        <a:rPr lang="en" sz="1600"/>
                        <a:t>Keep all body parts to yourself.</a:t>
                      </a:r>
                      <a:endParaRPr sz="1600"/>
                    </a:p>
                  </a:txBody>
                  <a:tcPr marL="63500" marR="63500" marT="63500" marB="63500">
                    <a:lnL w="28575" cap="flat" cmpd="sng">
                      <a:solidFill>
                        <a:srgbClr val="231F20"/>
                      </a:solidFill>
                      <a:prstDash val="solid"/>
                      <a:round/>
                      <a:headEnd type="none" w="sm" len="sm"/>
                      <a:tailEnd type="none" w="sm" len="sm"/>
                    </a:lnL>
                    <a:lnR w="28575" cap="flat" cmpd="sng">
                      <a:solidFill>
                        <a:srgbClr val="231F20"/>
                      </a:solidFill>
                      <a:prstDash val="solid"/>
                      <a:round/>
                      <a:headEnd type="none" w="sm" len="sm"/>
                      <a:tailEnd type="none" w="sm" len="sm"/>
                    </a:lnR>
                    <a:lnT w="28575" cap="flat" cmpd="sng">
                      <a:solidFill>
                        <a:srgbClr val="231F20"/>
                      </a:solidFill>
                      <a:prstDash val="solid"/>
                      <a:round/>
                      <a:headEnd type="none" w="sm" len="sm"/>
                      <a:tailEnd type="none" w="sm" len="sm"/>
                    </a:lnT>
                    <a:lnB w="28575" cap="flat" cmpd="sng">
                      <a:solidFill>
                        <a:srgbClr val="231F20"/>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391" name="Google Shape;391;p55"/>
          <p:cNvSpPr txBox="1"/>
          <p:nvPr/>
        </p:nvSpPr>
        <p:spPr>
          <a:xfrm>
            <a:off x="304800" y="304800"/>
            <a:ext cx="2183100" cy="839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latin typeface="Garamond"/>
              <a:ea typeface="Garamond"/>
              <a:cs typeface="Garamond"/>
              <a:sym typeface="Garamond"/>
            </a:endParaRPr>
          </a:p>
          <a:p>
            <a:pPr marL="0" lvl="0" indent="0" algn="l" rtl="0">
              <a:spcBef>
                <a:spcPts val="0"/>
              </a:spcBef>
              <a:spcAft>
                <a:spcPts val="0"/>
              </a:spcAft>
              <a:buNone/>
            </a:pPr>
            <a:endParaRPr sz="1200">
              <a:latin typeface="Garamond"/>
              <a:ea typeface="Garamond"/>
              <a:cs typeface="Garamond"/>
              <a:sym typeface="Garamon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pic>
        <p:nvPicPr>
          <p:cNvPr id="82" name="Google Shape;82;p17"/>
          <p:cNvPicPr preferRelativeResize="0"/>
          <p:nvPr/>
        </p:nvPicPr>
        <p:blipFill>
          <a:blip r:embed="rId3">
            <a:alphaModFix/>
          </a:blip>
          <a:stretch>
            <a:fillRect/>
          </a:stretch>
        </p:blipFill>
        <p:spPr>
          <a:xfrm>
            <a:off x="3951825" y="152400"/>
            <a:ext cx="4525909" cy="4838701"/>
          </a:xfrm>
          <a:prstGeom prst="rect">
            <a:avLst/>
          </a:prstGeom>
          <a:noFill/>
          <a:ln>
            <a:noFill/>
          </a:ln>
        </p:spPr>
      </p:pic>
      <p:sp>
        <p:nvSpPr>
          <p:cNvPr id="83" name="Google Shape;83;p17"/>
          <p:cNvSpPr txBox="1"/>
          <p:nvPr/>
        </p:nvSpPr>
        <p:spPr>
          <a:xfrm>
            <a:off x="449825" y="1163700"/>
            <a:ext cx="3011700" cy="2816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200">
                <a:solidFill>
                  <a:srgbClr val="990000"/>
                </a:solidFill>
              </a:rPr>
              <a:t>Make sure your mask always covers your nose and your mouth!</a:t>
            </a:r>
            <a:endParaRPr sz="3200">
              <a:solidFill>
                <a:srgbClr val="990000"/>
              </a:solidFill>
            </a:endParaRPr>
          </a:p>
        </p:txBody>
      </p:sp>
      <p:pic>
        <p:nvPicPr>
          <p:cNvPr id="84" name="Google Shape;84;p17"/>
          <p:cNvPicPr preferRelativeResize="0"/>
          <p:nvPr/>
        </p:nvPicPr>
        <p:blipFill>
          <a:blip r:embed="rId4">
            <a:alphaModFix/>
          </a:blip>
          <a:stretch>
            <a:fillRect/>
          </a:stretch>
        </p:blipFill>
        <p:spPr>
          <a:xfrm>
            <a:off x="122893" y="4089650"/>
            <a:ext cx="1581957" cy="9909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8"/>
          <p:cNvSpPr txBox="1">
            <a:spLocks noGrp="1"/>
          </p:cNvSpPr>
          <p:nvPr>
            <p:ph type="title"/>
          </p:nvPr>
        </p:nvSpPr>
        <p:spPr>
          <a:xfrm>
            <a:off x="3129125" y="2150850"/>
            <a:ext cx="57033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Masks should only be taken off during meals and during designated mask breaks. </a:t>
            </a:r>
            <a:endParaRPr/>
          </a:p>
          <a:p>
            <a:pPr marL="0" lvl="0" indent="0" algn="ctr" rtl="0">
              <a:spcBef>
                <a:spcPts val="0"/>
              </a:spcBef>
              <a:spcAft>
                <a:spcPts val="0"/>
              </a:spcAft>
              <a:buNone/>
            </a:pPr>
            <a:r>
              <a:rPr lang="en" sz="1500"/>
              <a:t> </a:t>
            </a:r>
            <a:br>
              <a:rPr lang="en"/>
            </a:br>
            <a:r>
              <a:rPr lang="en"/>
              <a:t>Taking off your mask at other times will result in a consequence.</a:t>
            </a:r>
            <a:endParaRPr/>
          </a:p>
        </p:txBody>
      </p:sp>
      <p:pic>
        <p:nvPicPr>
          <p:cNvPr id="90" name="Google Shape;90;p18"/>
          <p:cNvPicPr preferRelativeResize="0"/>
          <p:nvPr/>
        </p:nvPicPr>
        <p:blipFill>
          <a:blip r:embed="rId3">
            <a:alphaModFix/>
          </a:blip>
          <a:stretch>
            <a:fillRect/>
          </a:stretch>
        </p:blipFill>
        <p:spPr>
          <a:xfrm>
            <a:off x="445900" y="1458975"/>
            <a:ext cx="2683213" cy="1846050"/>
          </a:xfrm>
          <a:prstGeom prst="rect">
            <a:avLst/>
          </a:prstGeom>
          <a:noFill/>
          <a:ln>
            <a:noFill/>
          </a:ln>
        </p:spPr>
      </p:pic>
      <p:pic>
        <p:nvPicPr>
          <p:cNvPr id="91" name="Google Shape;91;p18"/>
          <p:cNvPicPr preferRelativeResize="0"/>
          <p:nvPr/>
        </p:nvPicPr>
        <p:blipFill>
          <a:blip r:embed="rId4">
            <a:alphaModFix/>
          </a:blip>
          <a:stretch>
            <a:fillRect/>
          </a:stretch>
        </p:blipFill>
        <p:spPr>
          <a:xfrm>
            <a:off x="123631" y="4061575"/>
            <a:ext cx="1581957" cy="9909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Entering/Exiting Class</a:t>
            </a:r>
            <a:endParaRPr/>
          </a:p>
        </p:txBody>
      </p:sp>
      <p:sp>
        <p:nvSpPr>
          <p:cNvPr id="97" name="Google Shape;97;p19"/>
          <p:cNvSpPr txBox="1">
            <a:spLocks noGrp="1"/>
          </p:cNvSpPr>
          <p:nvPr>
            <p:ph type="body" idx="1"/>
          </p:nvPr>
        </p:nvSpPr>
        <p:spPr>
          <a:xfrm>
            <a:off x="311700" y="1152475"/>
            <a:ext cx="4705500" cy="3416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AutoNum type="arabicPeriod"/>
            </a:pPr>
            <a:r>
              <a:rPr lang="en"/>
              <a:t>Sanitize your hands with hand sanitizer when you walk into or out of a room.</a:t>
            </a:r>
            <a:br>
              <a:rPr lang="en"/>
            </a:br>
            <a:endParaRPr/>
          </a:p>
          <a:p>
            <a:pPr marL="457200" lvl="0" indent="-342900" algn="l" rtl="0">
              <a:spcBef>
                <a:spcPts val="0"/>
              </a:spcBef>
              <a:spcAft>
                <a:spcPts val="0"/>
              </a:spcAft>
              <a:buSzPts val="1800"/>
              <a:buAutoNum type="arabicPeriod"/>
            </a:pPr>
            <a:r>
              <a:rPr lang="en"/>
              <a:t>Sanitize your desk with the materials given to you by your teacher. Dispose of your materials according to your teacher’s directions.</a:t>
            </a:r>
            <a:endParaRPr/>
          </a:p>
        </p:txBody>
      </p:sp>
      <p:pic>
        <p:nvPicPr>
          <p:cNvPr id="98" name="Google Shape;98;p19"/>
          <p:cNvPicPr preferRelativeResize="0"/>
          <p:nvPr/>
        </p:nvPicPr>
        <p:blipFill>
          <a:blip r:embed="rId3">
            <a:alphaModFix/>
          </a:blip>
          <a:stretch>
            <a:fillRect/>
          </a:stretch>
        </p:blipFill>
        <p:spPr>
          <a:xfrm>
            <a:off x="7301245" y="1234026"/>
            <a:ext cx="1459574" cy="2107174"/>
          </a:xfrm>
          <a:prstGeom prst="rect">
            <a:avLst/>
          </a:prstGeom>
          <a:noFill/>
          <a:ln>
            <a:noFill/>
          </a:ln>
        </p:spPr>
      </p:pic>
      <p:pic>
        <p:nvPicPr>
          <p:cNvPr id="99" name="Google Shape;99;p19"/>
          <p:cNvPicPr preferRelativeResize="0"/>
          <p:nvPr/>
        </p:nvPicPr>
        <p:blipFill>
          <a:blip r:embed="rId4">
            <a:alphaModFix/>
          </a:blip>
          <a:stretch>
            <a:fillRect/>
          </a:stretch>
        </p:blipFill>
        <p:spPr>
          <a:xfrm>
            <a:off x="4899950" y="2282374"/>
            <a:ext cx="2286501" cy="2286501"/>
          </a:xfrm>
          <a:prstGeom prst="rect">
            <a:avLst/>
          </a:prstGeom>
          <a:noFill/>
          <a:ln>
            <a:noFill/>
          </a:ln>
        </p:spPr>
      </p:pic>
      <p:pic>
        <p:nvPicPr>
          <p:cNvPr id="100" name="Google Shape;100;p19"/>
          <p:cNvPicPr preferRelativeResize="0"/>
          <p:nvPr/>
        </p:nvPicPr>
        <p:blipFill>
          <a:blip r:embed="rId5">
            <a:alphaModFix/>
          </a:blip>
          <a:stretch>
            <a:fillRect/>
          </a:stretch>
        </p:blipFill>
        <p:spPr>
          <a:xfrm>
            <a:off x="7433643" y="3891800"/>
            <a:ext cx="1581957" cy="990900"/>
          </a:xfrm>
          <a:prstGeom prst="rect">
            <a:avLst/>
          </a:prstGeom>
          <a:noFill/>
          <a:ln>
            <a:noFill/>
          </a:ln>
        </p:spPr>
      </p:pic>
      <p:pic>
        <p:nvPicPr>
          <p:cNvPr id="101" name="Google Shape;101;p19"/>
          <p:cNvPicPr preferRelativeResize="0"/>
          <p:nvPr/>
        </p:nvPicPr>
        <p:blipFill>
          <a:blip r:embed="rId6">
            <a:alphaModFix/>
          </a:blip>
          <a:stretch>
            <a:fillRect/>
          </a:stretch>
        </p:blipFill>
        <p:spPr>
          <a:xfrm>
            <a:off x="5050238" y="266126"/>
            <a:ext cx="1968300" cy="16322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0"/>
          <p:cNvSpPr txBox="1">
            <a:spLocks noGrp="1"/>
          </p:cNvSpPr>
          <p:nvPr>
            <p:ph type="title"/>
          </p:nvPr>
        </p:nvSpPr>
        <p:spPr>
          <a:xfrm>
            <a:off x="3081025" y="88350"/>
            <a:ext cx="2952000" cy="755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200"/>
              <a:t>Sharing Items</a:t>
            </a:r>
            <a:endParaRPr sz="3200"/>
          </a:p>
        </p:txBody>
      </p:sp>
      <p:sp>
        <p:nvSpPr>
          <p:cNvPr id="107" name="Google Shape;107;p20"/>
          <p:cNvSpPr txBox="1">
            <a:spLocks noGrp="1"/>
          </p:cNvSpPr>
          <p:nvPr>
            <p:ph type="body" idx="1"/>
          </p:nvPr>
        </p:nvSpPr>
        <p:spPr>
          <a:xfrm>
            <a:off x="155425" y="844050"/>
            <a:ext cx="8803200" cy="317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300">
                <a:solidFill>
                  <a:srgbClr val="000000"/>
                </a:solidFill>
              </a:rPr>
              <a:t>To prevent the spread of Covid-19, students may not share items like pencils, computers, chargers, or food.</a:t>
            </a:r>
            <a:endParaRPr sz="2300">
              <a:solidFill>
                <a:srgbClr val="000000"/>
              </a:solidFill>
            </a:endParaRPr>
          </a:p>
          <a:p>
            <a:pPr marL="0" lvl="0" indent="0" algn="ctr" rtl="0">
              <a:spcBef>
                <a:spcPts val="1600"/>
              </a:spcBef>
              <a:spcAft>
                <a:spcPts val="1600"/>
              </a:spcAft>
              <a:buNone/>
            </a:pPr>
            <a:r>
              <a:rPr lang="en" sz="2300">
                <a:solidFill>
                  <a:srgbClr val="000000"/>
                </a:solidFill>
              </a:rPr>
              <a:t>If you must borrow an item from a teacher, be sure that it is sanitized before and after you use it!</a:t>
            </a:r>
            <a:endParaRPr sz="2300">
              <a:solidFill>
                <a:srgbClr val="000000"/>
              </a:solidFill>
            </a:endParaRPr>
          </a:p>
        </p:txBody>
      </p:sp>
      <p:pic>
        <p:nvPicPr>
          <p:cNvPr id="108" name="Google Shape;108;p20"/>
          <p:cNvPicPr preferRelativeResize="0"/>
          <p:nvPr/>
        </p:nvPicPr>
        <p:blipFill>
          <a:blip r:embed="rId3">
            <a:alphaModFix/>
          </a:blip>
          <a:stretch>
            <a:fillRect/>
          </a:stretch>
        </p:blipFill>
        <p:spPr>
          <a:xfrm>
            <a:off x="2615188" y="2959375"/>
            <a:ext cx="3913625" cy="19568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21" title="Hallway and entering class.mp4">
            <a:hlinkClick r:id="rId3"/>
          </p:cNvPr>
          <p:cNvPicPr preferRelativeResize="0"/>
          <p:nvPr/>
        </p:nvPicPr>
        <p:blipFill>
          <a:blip r:embed="rId4">
            <a:alphaModFix/>
          </a:blip>
          <a:stretch>
            <a:fillRect/>
          </a:stretch>
        </p:blipFill>
        <p:spPr>
          <a:xfrm>
            <a:off x="410700" y="231000"/>
            <a:ext cx="8134350" cy="45720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2285</Words>
  <Application>Microsoft Office PowerPoint</Application>
  <PresentationFormat>On-screen Show (16:9)</PresentationFormat>
  <Paragraphs>286</Paragraphs>
  <Slides>43</Slides>
  <Notes>43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43</vt:i4>
      </vt:variant>
    </vt:vector>
  </HeadingPairs>
  <TitlesOfParts>
    <vt:vector size="46" baseType="lpstr">
      <vt:lpstr>Garamond</vt:lpstr>
      <vt:lpstr>Arial</vt:lpstr>
      <vt:lpstr>Simple Light</vt:lpstr>
      <vt:lpstr>Revisiting Schoolwide Expectations</vt:lpstr>
      <vt:lpstr>Our Vision/Goal</vt:lpstr>
      <vt:lpstr>Masks, Hygiene, &amp; Cleaning</vt:lpstr>
      <vt:lpstr>Masks 101</vt:lpstr>
      <vt:lpstr>PowerPoint Presentation</vt:lpstr>
      <vt:lpstr>Masks should only be taken off during meals and during designated mask breaks.    Taking off your mask at other times will result in a consequence.</vt:lpstr>
      <vt:lpstr>Entering/Exiting Class</vt:lpstr>
      <vt:lpstr>Sharing Items</vt:lpstr>
      <vt:lpstr>PowerPoint Presentation</vt:lpstr>
      <vt:lpstr>Bathrooms</vt:lpstr>
      <vt:lpstr>Bathroom Matrix</vt:lpstr>
      <vt:lpstr>Bathroom Procedure</vt:lpstr>
      <vt:lpstr>Breakfast &amp; Lunch</vt:lpstr>
      <vt:lpstr>Eating in Classrooms Matrix</vt:lpstr>
      <vt:lpstr>Notes about eating in classrooms</vt:lpstr>
      <vt:lpstr>Hallways &amp; Transitions</vt:lpstr>
      <vt:lpstr>Hallway Matrix</vt:lpstr>
      <vt:lpstr>Additional Hallway Expectations</vt:lpstr>
      <vt:lpstr>Important Transition Reminders</vt:lpstr>
      <vt:lpstr>6th Grade Notes</vt:lpstr>
      <vt:lpstr>7th Grade Notes</vt:lpstr>
      <vt:lpstr>8th Grade Notes</vt:lpstr>
      <vt:lpstr>Lockdowns &amp; Fire Drills</vt:lpstr>
      <vt:lpstr>Lockdown/Fire Drill Matrix</vt:lpstr>
      <vt:lpstr>Lockdown Procedure</vt:lpstr>
      <vt:lpstr>Fire Drill Procedure</vt:lpstr>
      <vt:lpstr>PowerPoint Presentation</vt:lpstr>
      <vt:lpstr>Code of Conduct/Consequence Ladder</vt:lpstr>
      <vt:lpstr>The Non-Compliance  Flowchart  These are the steps that teachers and staff will take when students are making a poor choice.  This is the whole picture, but we will zoom in to the sections.</vt:lpstr>
      <vt:lpstr>PowerPoint Presentation</vt:lpstr>
      <vt:lpstr>PowerPoint Presentation</vt:lpstr>
      <vt:lpstr>PowerPoint Presentation</vt:lpstr>
      <vt:lpstr>Heads Up!</vt:lpstr>
      <vt:lpstr>Time to Practice!</vt:lpstr>
      <vt:lpstr>Support Staff Offices</vt:lpstr>
      <vt:lpstr>Support Staff Offices Matrix</vt:lpstr>
      <vt:lpstr>Notes about Support Staff Offices</vt:lpstr>
      <vt:lpstr>Arrival, Dismissal &amp; Bus Procedures</vt:lpstr>
      <vt:lpstr>What are the expectations for how we arrive at school?</vt:lpstr>
      <vt:lpstr>Arrival Procedures</vt:lpstr>
      <vt:lpstr>What are the expectations for how we leave school?</vt:lpstr>
      <vt:lpstr>Dismissal Procedures</vt:lpstr>
      <vt:lpstr>Bus Matrix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Revisiting Schoolwide Expectations</dc:title>
  <dc:creator>christine downs</dc:creator>
  <cp:lastModifiedBy>Christine Downs</cp:lastModifiedBy>
  <cp:revision>1</cp:revision>
  <dcterms:modified xsi:type="dcterms:W3CDTF">2023-02-24T20:52:02Z</dcterms:modified>
</cp:coreProperties>
</file>