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7" r:id="rId8"/>
  </p:sldMasterIdLst>
  <p:notesMasterIdLst>
    <p:notesMasterId r:id="rId45"/>
  </p:notesMasterIdLst>
  <p:handoutMasterIdLst>
    <p:handoutMasterId r:id="rId46"/>
  </p:handoutMasterIdLst>
  <p:sldIdLst>
    <p:sldId id="3181" r:id="rId9"/>
    <p:sldId id="4061" r:id="rId10"/>
    <p:sldId id="4463" r:id="rId11"/>
    <p:sldId id="4058" r:id="rId12"/>
    <p:sldId id="3209" r:id="rId13"/>
    <p:sldId id="4192" r:id="rId14"/>
    <p:sldId id="4482" r:id="rId15"/>
    <p:sldId id="4483" r:id="rId16"/>
    <p:sldId id="4472" r:id="rId17"/>
    <p:sldId id="4101" r:id="rId18"/>
    <p:sldId id="4461" r:id="rId19"/>
    <p:sldId id="4467" r:id="rId20"/>
    <p:sldId id="258" r:id="rId21"/>
    <p:sldId id="4484" r:id="rId22"/>
    <p:sldId id="4485" r:id="rId23"/>
    <p:sldId id="4486" r:id="rId24"/>
    <p:sldId id="4368" r:id="rId25"/>
    <p:sldId id="4490" r:id="rId26"/>
    <p:sldId id="4481" r:id="rId27"/>
    <p:sldId id="4026" r:id="rId28"/>
    <p:sldId id="4487" r:id="rId29"/>
    <p:sldId id="3393" r:id="rId30"/>
    <p:sldId id="4475" r:id="rId31"/>
    <p:sldId id="4457" r:id="rId32"/>
    <p:sldId id="4465" r:id="rId33"/>
    <p:sldId id="4488" r:id="rId34"/>
    <p:sldId id="4471" r:id="rId35"/>
    <p:sldId id="4052" r:id="rId36"/>
    <p:sldId id="4442" r:id="rId37"/>
    <p:sldId id="4158" r:id="rId38"/>
    <p:sldId id="4489" r:id="rId39"/>
    <p:sldId id="4468" r:id="rId40"/>
    <p:sldId id="4456" r:id="rId41"/>
    <p:sldId id="4366" r:id="rId42"/>
    <p:sldId id="4455" r:id="rId43"/>
    <p:sldId id="4193" r:id="rId4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5 minutes)" id="{D4CE4683-096C-B14E-B28E-FC6D7AF69508}">
          <p14:sldIdLst>
            <p14:sldId id="3181"/>
            <p14:sldId id="4061"/>
            <p14:sldId id="4463"/>
            <p14:sldId id="4058"/>
            <p14:sldId id="3209"/>
            <p14:sldId id="4192"/>
          </p14:sldIdLst>
        </p14:section>
        <p14:section name="SEB Academy" id="{4CBB0FBF-3A07-4769-B429-13641D9C3B61}">
          <p14:sldIdLst>
            <p14:sldId id="4482"/>
            <p14:sldId id="4483"/>
            <p14:sldId id="4472"/>
            <p14:sldId id="4101"/>
          </p14:sldIdLst>
        </p14:section>
        <p14:section name="Agenda" id="{D5FDB14F-D55C-42B1-8288-22F76F39FAEF}">
          <p14:sldIdLst>
            <p14:sldId id="4461"/>
          </p14:sldIdLst>
        </p14:section>
        <p14:section name="REVIEW" id="{FFB80B17-0214-DE42-B553-A6E35539407C}">
          <p14:sldIdLst>
            <p14:sldId id="4467"/>
            <p14:sldId id="258"/>
            <p14:sldId id="4484"/>
            <p14:sldId id="4485"/>
            <p14:sldId id="4486"/>
            <p14:sldId id="4368"/>
            <p14:sldId id="4490"/>
            <p14:sldId id="4481"/>
          </p14:sldIdLst>
        </p14:section>
        <p14:section name="Glows &amp; Grows" id="{4B257459-58E7-4D65-A222-90B02CA470FD}">
          <p14:sldIdLst>
            <p14:sldId id="4026"/>
            <p14:sldId id="4487"/>
            <p14:sldId id="3393"/>
            <p14:sldId id="4475"/>
            <p14:sldId id="4457"/>
            <p14:sldId id="4465"/>
          </p14:sldIdLst>
        </p14:section>
        <p14:section name="RESOURCE - PART 2" id="{0123B432-0C28-4330-A0FD-8CCD66000DF2}">
          <p14:sldIdLst>
            <p14:sldId id="4488"/>
            <p14:sldId id="4471"/>
          </p14:sldIdLst>
        </p14:section>
        <p14:section name="Big Idea Check In (30 minutes)" id="{4FAC4393-89DA-9E43-AB5C-27C393F04C63}">
          <p14:sldIdLst>
            <p14:sldId id="4052"/>
            <p14:sldId id="4442"/>
            <p14:sldId id="4158"/>
          </p14:sldIdLst>
        </p14:section>
        <p14:section name="Looking Ahead (5 minutes)" id="{EF4E117E-C94B-5045-8826-1052C5708A86}">
          <p14:sldIdLst>
            <p14:sldId id="4489"/>
            <p14:sldId id="4468"/>
            <p14:sldId id="4456"/>
            <p14:sldId id="4366"/>
          </p14:sldIdLst>
        </p14:section>
        <p14:section name="Wrapping Up (5 minutes)" id="{6F051F88-AA7C-3348-A7B8-892BA6C75A0D}">
          <p14:sldIdLst>
            <p14:sldId id="4455"/>
            <p14:sldId id="41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ie, Karen" initials="RK" lastIdx="6" clrIdx="0">
    <p:extLst>
      <p:ext uri="{19B8F6BF-5375-455C-9EA6-DF929625EA0E}">
        <p15:presenceInfo xmlns:p15="http://schemas.microsoft.com/office/powerpoint/2012/main" userId="S::karen.robbie@uconn.edu::a0e2d4cb-cdb8-43fd-ac47-453d7da32a99" providerId="AD"/>
      </p:ext>
    </p:extLst>
  </p:cmAuthor>
  <p:cmAuthor id="2" name="Feinberg, Adam" initials="FA" lastIdx="12" clrIdx="1">
    <p:extLst>
      <p:ext uri="{19B8F6BF-5375-455C-9EA6-DF929625EA0E}">
        <p15:presenceInfo xmlns:p15="http://schemas.microsoft.com/office/powerpoint/2012/main" userId="S::adam.feinberg@uconn.edu::177393b2-bc5b-4b41-8d24-c053677dafcb" providerId="AD"/>
      </p:ext>
    </p:extLst>
  </p:cmAuthor>
  <p:cmAuthor id="3" name="Everett, Susannah" initials="ES" lastIdx="12" clrIdx="2">
    <p:extLst>
      <p:ext uri="{19B8F6BF-5375-455C-9EA6-DF929625EA0E}">
        <p15:presenceInfo xmlns:p15="http://schemas.microsoft.com/office/powerpoint/2012/main" userId="S::susannah.everett@uconn.edu::21047c91-5e71-467d-a101-05b0dd81cc51" providerId="AD"/>
      </p:ext>
    </p:extLst>
  </p:cmAuthor>
  <p:cmAuthor id="4" name="Meyer, Katherine" initials="MK" lastIdx="12" clrIdx="3">
    <p:extLst>
      <p:ext uri="{19B8F6BF-5375-455C-9EA6-DF929625EA0E}">
        <p15:presenceInfo xmlns:p15="http://schemas.microsoft.com/office/powerpoint/2012/main" userId="S::katherine.meyer@uconn.edu::9a23d734-2d44-476e-aafb-e8c61e29b5f6" providerId="AD"/>
      </p:ext>
    </p:extLst>
  </p:cmAuthor>
  <p:cmAuthor id="5" name="Microsoft Office User" initials="MOU" lastIdx="3" clrIdx="4">
    <p:extLst>
      <p:ext uri="{19B8F6BF-5375-455C-9EA6-DF929625EA0E}">
        <p15:presenceInfo xmlns:p15="http://schemas.microsoft.com/office/powerpoint/2012/main" userId="Microsoft Office User" providerId="None"/>
      </p:ext>
    </p:extLst>
  </p:cmAuthor>
  <p:cmAuthor id="6" name="Marcie Handler" initials="MH" lastIdx="1" clrIdx="5">
    <p:extLst>
      <p:ext uri="{19B8F6BF-5375-455C-9EA6-DF929625EA0E}">
        <p15:presenceInfo xmlns:p15="http://schemas.microsoft.com/office/powerpoint/2012/main" userId="80fe18e597ca3e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3"/>
    <p:restoredTop sz="64430" autoAdjust="0"/>
  </p:normalViewPr>
  <p:slideViewPr>
    <p:cSldViewPr snapToGrid="0">
      <p:cViewPr varScale="1">
        <p:scale>
          <a:sx n="65" d="100"/>
          <a:sy n="65" d="100"/>
        </p:scale>
        <p:origin x="516" y="60"/>
      </p:cViewPr>
      <p:guideLst/>
    </p:cSldViewPr>
  </p:slideViewPr>
  <p:notesTextViewPr>
    <p:cViewPr>
      <p:scale>
        <a:sx n="3" d="2"/>
        <a:sy n="3" d="2"/>
      </p:scale>
      <p:origin x="0" y="0"/>
    </p:cViewPr>
  </p:notesTextViewPr>
  <p:sorterViewPr>
    <p:cViewPr>
      <p:scale>
        <a:sx n="140" d="100"/>
        <a:sy n="140" d="100"/>
      </p:scale>
      <p:origin x="0" y="-16470"/>
    </p:cViewPr>
  </p:sorterViewPr>
  <p:notesViewPr>
    <p:cSldViewPr snapToGrid="0">
      <p:cViewPr varScale="1">
        <p:scale>
          <a:sx n="77" d="100"/>
          <a:sy n="77" d="100"/>
        </p:scale>
        <p:origin x="35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solidFill>
                <a:srgbClr val="FF0000"/>
              </a:solidFill>
            </a:rPr>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electronics ready to use</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solidFill>
                <a:srgbClr val="FF0000"/>
              </a:solidFill>
            </a:rPr>
            <a:t>Obtain help</a:t>
          </a:r>
          <a:r>
            <a:rPr lang="en-US" dirty="0"/>
            <a:t> from peers and trainers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dirty="0"/>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8BEF0784-16FD-4B8F-B36B-B6FFAC816462}">
      <dgm:prSet/>
      <dgm:spPr/>
      <dgm:t>
        <a:bodyPr/>
        <a:lstStyle/>
        <a:p>
          <a:r>
            <a:rPr lang="en-US" dirty="0"/>
            <a:t>Complete tasks efficiently</a:t>
          </a:r>
        </a:p>
      </dgm:t>
    </dgm:pt>
    <dgm:pt modelId="{FFA13F28-4EFF-4D91-B9BC-B1EF69E86C86}" type="parTrans" cxnId="{680B263E-85AD-447B-B3B3-461E60DE20B9}">
      <dgm:prSet/>
      <dgm:spPr/>
      <dgm:t>
        <a:bodyPr/>
        <a:lstStyle/>
        <a:p>
          <a:endParaRPr lang="en-US"/>
        </a:p>
      </dgm:t>
    </dgm:pt>
    <dgm:pt modelId="{CF0B9066-52CD-4491-9232-BBCD12F1BF24}" type="sibTrans" cxnId="{680B263E-85AD-447B-B3B3-461E60DE20B9}">
      <dgm:prSet/>
      <dgm:spPr/>
      <dgm:t>
        <a:bodyPr/>
        <a:lstStyle/>
        <a:p>
          <a:endParaRPr lang="en-US"/>
        </a:p>
      </dgm:t>
    </dgm:pt>
    <dgm:pt modelId="{E9749CCE-B5D9-4A9B-B8E1-FE92072FC301}">
      <dgm:prSet/>
      <dgm:spPr/>
      <dgm:t>
        <a:bodyPr/>
        <a:lstStyle/>
        <a:p>
          <a:r>
            <a:rPr lang="en-US" dirty="0">
              <a:solidFill>
                <a:srgbClr val="FF0000"/>
              </a:solidFill>
            </a:rPr>
            <a:t>Share examples, celebrations and barriers</a:t>
          </a:r>
        </a:p>
      </dgm:t>
    </dgm:pt>
    <dgm:pt modelId="{3C18DD30-603A-4858-8394-C3D19B22C2AA}" type="parTrans" cxnId="{8ABE23DF-25D4-47AF-B16A-96803AEBD7D8}">
      <dgm:prSet/>
      <dgm:spPr/>
      <dgm:t>
        <a:bodyPr/>
        <a:lstStyle/>
        <a:p>
          <a:endParaRPr lang="en-US"/>
        </a:p>
      </dgm:t>
    </dgm:pt>
    <dgm:pt modelId="{20B35F65-EAFA-4648-B475-908F98D130C0}" type="sibTrans" cxnId="{8ABE23DF-25D4-47AF-B16A-96803AEBD7D8}">
      <dgm:prSet/>
      <dgm:spPr/>
      <dgm:t>
        <a:bodyPr/>
        <a:lstStyle/>
        <a:p>
          <a:endParaRPr lang="en-US"/>
        </a:p>
      </dgm:t>
    </dgm:pt>
    <dgm:pt modelId="{3B26EA64-7551-417C-8ED3-B6745460CFB5}">
      <dgm:prSet/>
      <dgm:spPr/>
      <dgm:t>
        <a:bodyPr/>
        <a:lstStyle/>
        <a:p>
          <a:endParaRPr lang="en-US" dirty="0"/>
        </a:p>
      </dgm:t>
    </dgm:pt>
    <dgm:pt modelId="{D8F59056-ECF5-4E70-B1BB-50F2349DFF99}" type="parTrans" cxnId="{E6D00AE4-8E11-4905-9CCE-4284853F4DB1}">
      <dgm:prSet/>
      <dgm:spPr/>
      <dgm:t>
        <a:bodyPr/>
        <a:lstStyle/>
        <a:p>
          <a:endParaRPr lang="en-US"/>
        </a:p>
      </dgm:t>
    </dgm:pt>
    <dgm:pt modelId="{B6264034-80D8-4E81-96E7-E7CEDA8F850C}" type="sibTrans" cxnId="{E6D00AE4-8E11-4905-9CCE-4284853F4DB1}">
      <dgm:prSet/>
      <dgm:spPr/>
      <dgm:t>
        <a:bodyPr/>
        <a:lstStyle/>
        <a:p>
          <a:endParaRPr lang="en-US"/>
        </a:p>
      </dgm:t>
    </dgm:pt>
    <dgm:pt modelId="{324914F8-67B6-44A8-9862-D9F14A17C707}">
      <dgm:prSet phldrT="[Text]"/>
      <dgm:spPr/>
      <dgm:t>
        <a:bodyPr/>
        <a:lstStyle/>
        <a:p>
          <a:r>
            <a:rPr lang="en-US" dirty="0"/>
            <a:t>Communicating your needs?</a:t>
          </a:r>
        </a:p>
      </dgm:t>
    </dgm:pt>
    <dgm:pt modelId="{474FAE95-4AE6-449F-A3A9-6FA5AFC711EF}" type="parTrans" cxnId="{54EF08CD-AF42-48D8-9A88-EEA10C3C416D}">
      <dgm:prSet/>
      <dgm:spPr/>
      <dgm:t>
        <a:bodyPr/>
        <a:lstStyle/>
        <a:p>
          <a:endParaRPr lang="en-US"/>
        </a:p>
      </dgm:t>
    </dgm:pt>
    <dgm:pt modelId="{EB66D093-A0FF-4B1E-8823-2318E8E51718}" type="sibTrans" cxnId="{54EF08CD-AF42-48D8-9A88-EEA10C3C416D}">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4"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66B0CE0B-DBE0-4947-BA87-11B17F16249B}" type="presOf" srcId="{8BEF0784-16FD-4B8F-B36B-B6FFAC816462}" destId="{173ADCC0-45AB-4F03-8B39-78AD7803ABF7}" srcOrd="0" destOrd="7" presId="urn:microsoft.com/office/officeart/2005/8/layout/bList2"/>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7"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86F80332-039C-4FF9-A630-B4AB07775125}" type="presOf" srcId="{324914F8-67B6-44A8-9862-D9F14A17C707}" destId="{F51D0157-A438-46CA-8EB0-F10C3EDBB633}" srcOrd="0" destOrd="3" presId="urn:microsoft.com/office/officeart/2005/8/layout/bList2"/>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680B263E-85AD-447B-B3B3-461E60DE20B9}" srcId="{6D196861-CC28-5141-BDFB-4E8105D813E6}" destId="{8BEF0784-16FD-4B8F-B36B-B6FFAC816462}" srcOrd="2" destOrd="0" parTransId="{FFA13F28-4EFF-4D91-B9BC-B1EF69E86C86}" sibTransId="{CF0B9066-52CD-4491-9232-BBCD12F1BF24}"/>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3"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5"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4"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4"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6"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5EE0B9B8-5731-4B99-BBA2-1C4B9AACFE47}" type="presOf" srcId="{E9749CCE-B5D9-4A9B-B8E1-FE92072FC301}" destId="{173ADCC0-45AB-4F03-8B39-78AD7803ABF7}" srcOrd="0" destOrd="2" presId="urn:microsoft.com/office/officeart/2005/8/layout/bList2"/>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5" presId="urn:microsoft.com/office/officeart/2005/8/layout/bList2"/>
    <dgm:cxn modelId="{54EF08CD-AF42-48D8-9A88-EEA10C3C416D}" srcId="{828ED403-1C9B-4A7D-8888-1BC05EA78903}" destId="{324914F8-67B6-44A8-9862-D9F14A17C707}" srcOrd="2" destOrd="0" parTransId="{474FAE95-4AE6-449F-A3A9-6FA5AFC711EF}" sibTransId="{EB66D093-A0FF-4B1E-8823-2318E8E51718}"/>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6" presId="urn:microsoft.com/office/officeart/2005/8/layout/bList2"/>
    <dgm:cxn modelId="{8ABE23DF-25D4-47AF-B16A-96803AEBD7D8}" srcId="{786F1C33-506F-487F-AA18-A30EE2A2534E}" destId="{E9749CCE-B5D9-4A9B-B8E1-FE92072FC301}" srcOrd="2" destOrd="0" parTransId="{3C18DD30-603A-4858-8394-C3D19B22C2AA}" sibTransId="{20B35F65-EAFA-4648-B475-908F98D130C0}"/>
    <dgm:cxn modelId="{31E286E3-76C0-F347-A8D5-EE52220A790C}" type="presOf" srcId="{D0B8DBFD-CF0C-8A44-AEE1-C61612C42B70}" destId="{5F2F90E6-CF6C-47CE-A6A2-78658417800F}" srcOrd="0" destOrd="6" presId="urn:microsoft.com/office/officeart/2005/8/layout/bList2"/>
    <dgm:cxn modelId="{E6D00AE4-8E11-4905-9CCE-4284853F4DB1}" srcId="{786F1C33-506F-487F-AA18-A30EE2A2534E}" destId="{3B26EA64-7551-417C-8ED3-B6745460CFB5}" srcOrd="3" destOrd="0" parTransId="{D8F59056-ECF5-4E70-B1BB-50F2349DFF99}" sibTransId="{B6264034-80D8-4E81-96E7-E7CEDA8F850C}"/>
    <dgm:cxn modelId="{9B5A4DEE-0EBF-1249-9227-306B20F9854E}" type="presOf" srcId="{0E36A602-1B9F-DE44-BC30-8E72568CF679}" destId="{173ADCC0-45AB-4F03-8B39-78AD7803ABF7}" srcOrd="0" destOrd="1" presId="urn:microsoft.com/office/officeart/2005/8/layout/bList2"/>
    <dgm:cxn modelId="{B560B9F9-4F9C-4B57-AF8C-BF1B59E6E902}" type="presOf" srcId="{3B26EA64-7551-417C-8ED3-B6745460CFB5}" destId="{173ADCC0-45AB-4F03-8B39-78AD7803ABF7}" srcOrd="0" destOrd="3"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b="0" i="0" dirty="0">
              <a:latin typeface="Hind Vadodara" panose="020B0604020202020204" charset="0"/>
              <a:cs typeface="Hind Vadodara" panose="020B0604020202020204" charset="0"/>
            </a:rPr>
            <a:t>As you update… Share documents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1" i="0" dirty="0">
              <a:latin typeface="Hind Vadodara" panose="020B0604020202020204" charset="0"/>
              <a:cs typeface="Hind Vadodara" panose="020B0604020202020204" charset="0"/>
            </a:rPr>
            <a:t>Glows and Grows</a:t>
          </a:r>
          <a:r>
            <a:rPr lang="en-US" b="0" i="0" dirty="0">
              <a:latin typeface="Hind Vadodara" panose="020B0604020202020204" charset="0"/>
              <a:cs typeface="Hind Vadodara" panose="020B0604020202020204" charset="0"/>
            </a:rPr>
            <a:t>: Goal setting and Foundation Steps</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EB3BA487-291F-47D4-A0FF-E11B6E48693B}">
      <dgm:prSet phldr="0"/>
      <dgm:spPr/>
      <dgm:t>
        <a:bodyPr/>
        <a:lstStyle/>
        <a:p>
          <a:pPr rtl="0"/>
          <a:r>
            <a:rPr lang="en-US" b="1" i="0" dirty="0">
              <a:latin typeface="Hind Vadodara" panose="020B0604020202020204" charset="0"/>
              <a:cs typeface="Hind Vadodara" panose="020B0604020202020204" charset="0"/>
            </a:rPr>
            <a:t>BIG IDEAS</a:t>
          </a:r>
          <a:r>
            <a:rPr lang="en-US" b="0" i="0" dirty="0">
              <a:latin typeface="Hind Vadodara" panose="020B0604020202020204" charset="0"/>
              <a:cs typeface="Hind Vadodara" panose="020B0604020202020204" charset="0"/>
            </a:rPr>
            <a:t>: From Installing to Full Implementation </a:t>
          </a:r>
        </a:p>
      </dgm:t>
    </dgm:pt>
    <dgm:pt modelId="{55EAEAB2-1ED8-4688-8BD3-7329AF00C8D6}" type="parTrans" cxnId="{979A1C3D-3DDC-418F-9C4A-566E69A1436A}">
      <dgm:prSet/>
      <dgm:spPr/>
      <dgm:t>
        <a:bodyPr/>
        <a:lstStyle/>
        <a:p>
          <a:endParaRPr lang="en-US"/>
        </a:p>
      </dgm:t>
    </dgm:pt>
    <dgm:pt modelId="{50B14E49-0CEB-4A28-809E-B67550209D8C}" type="sibTrans" cxnId="{979A1C3D-3DDC-418F-9C4A-566E69A1436A}">
      <dgm:prSet/>
      <dgm:spPr/>
      <dgm:t>
        <a:bodyPr/>
        <a:lstStyle/>
        <a:p>
          <a:endParaRPr lang="en-US"/>
        </a:p>
      </dgm:t>
    </dgm:pt>
    <dgm:pt modelId="{B3F9974B-7FAD-4521-9CF6-6EB6D0C44CB5}">
      <dgm:prSet/>
      <dgm:spPr/>
      <dgm:t>
        <a:bodyPr/>
        <a:lstStyle/>
        <a:p>
          <a:pPr rtl="0"/>
          <a:r>
            <a:rPr lang="en-US" b="0" i="0" dirty="0">
              <a:latin typeface="Hind Vadodara" panose="020B0604020202020204" charset="0"/>
              <a:cs typeface="Hind Vadodara" panose="020B0604020202020204" charset="0"/>
            </a:rPr>
            <a:t>IDENTIFYING: 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b="0" i="0" dirty="0">
              <a:latin typeface="Hind Vadodara" panose="020B0604020202020204" charset="0"/>
              <a:cs typeface="Hind Vadodara" panose="020B0604020202020204" charset="0"/>
            </a:rPr>
            <a:t>MATCHING: 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39322E4F-3B18-49A2-BBD6-3AB9987C1C27}">
      <dgm:prSet/>
      <dgm:spPr/>
      <dgm:t>
        <a:bodyPr/>
        <a:lstStyle/>
        <a:p>
          <a:pPr rtl="0"/>
          <a:r>
            <a:rPr lang="en-US" b="0" i="0" dirty="0">
              <a:latin typeface="Hind Vadodara" panose="020B0604020202020204" charset="0"/>
              <a:cs typeface="Hind Vadodara" panose="020B0604020202020204" charset="0"/>
            </a:rPr>
            <a:t>SYSTEMS: Action plan doc – goals, annual action planning doc  </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48E4FC52-D0AB-4024-A3D0-43E168324B8B}">
      <dgm:prSet phldr="0"/>
      <dgm:spPr/>
      <dgm:t>
        <a:bodyPr/>
        <a:lstStyle/>
        <a:p>
          <a:pPr rtl="0"/>
          <a:r>
            <a:rPr lang="en-US" b="1" i="0" dirty="0">
              <a:latin typeface="Hind Vadodara" panose="020B0604020202020204" charset="0"/>
              <a:cs typeface="Hind Vadodara" panose="020B0604020202020204" charset="0"/>
            </a:rPr>
            <a:t>Resources</a:t>
          </a:r>
          <a:r>
            <a:rPr lang="en-US" b="0" i="0" dirty="0">
              <a:latin typeface="Hind Vadodara" panose="020B0604020202020204" charset="0"/>
              <a:cs typeface="Hind Vadodara" panose="020B0604020202020204" charset="0"/>
            </a:rPr>
            <a:t>: Measuring Fidelity of Tier 2 Systems and Practices</a:t>
          </a:r>
        </a:p>
      </dgm:t>
    </dgm:pt>
    <dgm:pt modelId="{28BF3C25-6DF0-4F54-87AC-1D3C478D8FB1}" type="parTrans" cxnId="{3614FAB2-06FB-4A38-A5F4-3ABFC9B9B865}">
      <dgm:prSet/>
      <dgm:spPr/>
      <dgm:t>
        <a:bodyPr/>
        <a:lstStyle/>
        <a:p>
          <a:endParaRPr lang="en-US"/>
        </a:p>
      </dgm:t>
    </dgm:pt>
    <dgm:pt modelId="{0028ABBF-01C9-41E7-98D2-060075974762}" type="sibTrans" cxnId="{3614FAB2-06FB-4A38-A5F4-3ABFC9B9B86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custScaleY="105178">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CFA36605-B483-445C-89DB-7C5A5F0F44E2}" srcId="{139B28B7-98AE-2442-8242-E675E9F54483}" destId="{76937503-7550-41B3-8D88-C860E600B4A5}" srcOrd="0" destOrd="0" parTransId="{CB879ED8-C3F0-4B59-B2E3-178A8DD63439}" sibTransId="{D7118AEF-A539-46B0-983D-619275A2AEA0}"/>
    <dgm:cxn modelId="{979A1C3D-3DDC-418F-9C4A-566E69A1436A}" srcId="{76937503-7550-41B3-8D88-C860E600B4A5}" destId="{EB3BA487-291F-47D4-A0FF-E11B6E48693B}" srcOrd="2" destOrd="0" parTransId="{55EAEAB2-1ED8-4688-8BD3-7329AF00C8D6}" sibTransId="{50B14E49-0CEB-4A28-809E-B67550209D8C}"/>
    <dgm:cxn modelId="{D9BEA66A-03B2-400B-9BA6-769F20AC7A3F}" type="presOf" srcId="{48E4FC52-D0AB-4024-A3D0-43E168324B8B}" destId="{CDAAD9AB-76BA-4F20-9C80-4020D86AF54F}" srcOrd="0" destOrd="1" presId="urn:microsoft.com/office/officeart/2005/8/layout/list1"/>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2"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3614FAB2-06FB-4A38-A5F4-3ABFC9B9B865}" srcId="{76937503-7550-41B3-8D88-C860E600B4A5}" destId="{48E4FC52-D0AB-4024-A3D0-43E168324B8B}" srcOrd="1" destOrd="0" parTransId="{28BF3C25-6DF0-4F54-87AC-1D3C478D8FB1}" sibTransId="{0028ABBF-01C9-41E7-98D2-060075974762}"/>
    <dgm:cxn modelId="{545347B6-12EB-4A44-9865-9C6FF9D6EE16}" srcId="{88926E0B-BFF6-E944-B1DF-44240C496CA1}" destId="{B3F9974B-7FAD-4521-9CF6-6EB6D0C44CB5}" srcOrd="2" destOrd="0" parTransId="{35E392BC-3D2D-4957-BBA4-547785F758D7}" sibTransId="{8C1FE4BC-621D-479D-B595-1A810A44F14E}"/>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C036D8FD-3F49-4736-9FEC-A349C4BE7675}" type="presOf" srcId="{01B29E2B-212A-4B9B-B894-F2C5922AB5AC}" destId="{183C8042-F222-4C5B-948A-CA63CABAB28E}" srcOrd="0" destOrd="3"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panose="020B0604020202020204" charset="0"/>
              <a:cs typeface="Hind Vadodara" panose="020B0604020202020204" charset="0"/>
            </a:rPr>
            <a:t>WHAT”S NEXT FOR US??? 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b="0" i="0" dirty="0">
              <a:latin typeface="Hind Vadodara" panose="020B0604020202020204" charset="0"/>
              <a:cs typeface="Hind Vadodara" panose="020B0604020202020204" charset="0"/>
            </a:rPr>
            <a:t>Share documents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B3F9974B-7FAD-4521-9CF6-6EB6D0C44CB5}">
      <dgm:prSet/>
      <dgm:spPr/>
      <dgm:t>
        <a:bodyPr/>
        <a:lstStyle/>
        <a:p>
          <a:pPr rtl="0"/>
          <a:r>
            <a:rPr lang="en-US" b="0" i="0" dirty="0">
              <a:latin typeface="Hind Vadodara" panose="020B0604020202020204" charset="0"/>
              <a:cs typeface="Hind Vadodara" panose="020B0604020202020204" charset="0"/>
            </a:rPr>
            <a:t>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b="0" i="0" dirty="0">
              <a:latin typeface="Hind Vadodara" panose="020B0604020202020204" charset="0"/>
              <a:cs typeface="Hind Vadodara" panose="020B0604020202020204" charset="0"/>
            </a:rPr>
            <a:t>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39322E4F-3B18-49A2-BBD6-3AB9987C1C27}">
      <dgm:prSet/>
      <dgm:spPr/>
      <dgm:t>
        <a:bodyPr/>
        <a:lstStyle/>
        <a:p>
          <a:pPr rtl="0"/>
          <a:r>
            <a:rPr lang="en-US" b="0" i="0" dirty="0">
              <a:latin typeface="Hind Vadodara" panose="020B0604020202020204" charset="0"/>
              <a:cs typeface="Hind Vadodara" panose="020B0604020202020204" charset="0"/>
            </a:rPr>
            <a:t>Annual Action Plan - Team Profile, Meeting Schedule, Goals, etc. </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1"/>
      <dgm:spPr/>
    </dgm:pt>
    <dgm:pt modelId="{3EE32B02-DB9E-4A32-B892-2B06787A9E31}" type="pres">
      <dgm:prSet presAssocID="{88926E0B-BFF6-E944-B1DF-44240C496CA1}" presName="parentText" presStyleLbl="node1" presStyleIdx="0" presStyleCnt="1" custScaleX="119602" custScaleY="11678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0" presStyleCnt="1">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0" destOrd="0" parTransId="{53B66600-AFAC-9844-8FF3-FF95E01497A1}" sibTransId="{FAC168E4-A658-DD48-B776-1AB6580C5053}"/>
    <dgm:cxn modelId="{545347B6-12EB-4A44-9865-9C6FF9D6EE16}" srcId="{88926E0B-BFF6-E944-B1DF-44240C496CA1}" destId="{B3F9974B-7FAD-4521-9CF6-6EB6D0C44CB5}" srcOrd="2" destOrd="0" parTransId="{35E392BC-3D2D-4957-BBA4-547785F758D7}" sibTransId="{8C1FE4BC-621D-479D-B595-1A810A44F14E}"/>
    <dgm:cxn modelId="{C036D8FD-3F49-4736-9FEC-A349C4BE7675}" type="presOf" srcId="{01B29E2B-212A-4B9B-B894-F2C5922AB5AC}" destId="{183C8042-F222-4C5B-948A-CA63CABAB28E}" srcOrd="0" destOrd="3" presId="urn:microsoft.com/office/officeart/2005/8/layout/list1"/>
    <dgm:cxn modelId="{4152111E-D9E4-4D7F-AB4F-A531D96927D2}" type="presParOf" srcId="{107712AD-F0E7-8045-90F3-AA033147F7E7}" destId="{EFD0C82B-9526-4A75-BFD7-201196E11AEE}" srcOrd="0"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1" destOrd="0" presId="urn:microsoft.com/office/officeart/2005/8/layout/list1"/>
    <dgm:cxn modelId="{36DCC698-FCCB-4C6D-B7D6-D99D5A44FA69}" type="presParOf" srcId="{107712AD-F0E7-8045-90F3-AA033147F7E7}" destId="{183C8042-F222-4C5B-948A-CA63CABAB28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Self-monitor</a:t>
          </a:r>
        </a:p>
        <a:p>
          <a:pPr marL="457200" lvl="2" indent="-228600" algn="l" defTabSz="889000">
            <a:lnSpc>
              <a:spcPct val="90000"/>
            </a:lnSpc>
            <a:spcBef>
              <a:spcPct val="0"/>
            </a:spcBef>
            <a:spcAft>
              <a:spcPct val="15000"/>
            </a:spcAft>
            <a:buChar char="•"/>
          </a:pPr>
          <a:r>
            <a:rPr lang="en-US" sz="2000" kern="1200" dirty="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r>
            <a:rPr lang="en-US" sz="2000" kern="1200" dirty="0"/>
            <a:t>Communicating your needs?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FF0000"/>
              </a:solidFill>
            </a:rPr>
            <a:t>Obtain help</a:t>
          </a:r>
          <a:r>
            <a:rPr lang="en-US" sz="2000" kern="1200" dirty="0"/>
            <a:t> from peers and trainers</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solidFill>
                <a:srgbClr val="FF0000"/>
              </a:solidFill>
            </a:rPr>
            <a:t>Share examples, celebrations and barriers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dirty="0"/>
            <a:t>Reinforce participation</a:t>
          </a:r>
        </a:p>
        <a:p>
          <a:pPr marL="457200" lvl="2" indent="-228600" algn="l" defTabSz="889000">
            <a:lnSpc>
              <a:spcPct val="90000"/>
            </a:lnSpc>
            <a:spcBef>
              <a:spcPct val="0"/>
            </a:spcBef>
            <a:spcAft>
              <a:spcPct val="15000"/>
            </a:spcAft>
            <a:buChar char="•"/>
          </a:pPr>
          <a:r>
            <a:rPr lang="en-US" sz="2000" kern="1200" dirty="0"/>
            <a:t>Complete tasks efficiently</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electronics ready to use</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64505"/>
          <a:ext cx="10488370" cy="18254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4014" tIns="395732" rIns="814014" bIns="135128" numCol="1" spcCol="1270" anchor="t" anchorCtr="0">
          <a:noAutofit/>
        </a:bodyPr>
        <a:lstStyle/>
        <a:p>
          <a:pPr marL="171450" lvl="1" indent="-171450" algn="l" defTabSz="844550" rtl="0">
            <a:lnSpc>
              <a:spcPct val="90000"/>
            </a:lnSpc>
            <a:spcBef>
              <a:spcPct val="0"/>
            </a:spcBef>
            <a:spcAft>
              <a:spcPct val="15000"/>
            </a:spcAft>
            <a:buChar char="•"/>
          </a:pPr>
          <a:r>
            <a:rPr lang="en-US" sz="1900" b="1" i="0" kern="1200" dirty="0">
              <a:latin typeface="Hind Vadodara" panose="020B0604020202020204" charset="0"/>
              <a:cs typeface="Hind Vadodara" panose="020B0604020202020204" charset="0"/>
            </a:rPr>
            <a:t>Glows and Grows</a:t>
          </a:r>
          <a:r>
            <a:rPr lang="en-US" sz="1900" b="0" i="0" kern="1200" dirty="0">
              <a:latin typeface="Hind Vadodara" panose="020B0604020202020204" charset="0"/>
              <a:cs typeface="Hind Vadodara" panose="020B0604020202020204" charset="0"/>
            </a:rPr>
            <a:t>: Goal setting and Foundation Steps</a:t>
          </a:r>
        </a:p>
        <a:p>
          <a:pPr marL="171450" lvl="1" indent="-171450" algn="l" defTabSz="844550" rtl="0">
            <a:lnSpc>
              <a:spcPct val="90000"/>
            </a:lnSpc>
            <a:spcBef>
              <a:spcPct val="0"/>
            </a:spcBef>
            <a:spcAft>
              <a:spcPct val="15000"/>
            </a:spcAft>
            <a:buChar char="•"/>
          </a:pPr>
          <a:r>
            <a:rPr lang="en-US" sz="1900" b="1" i="0" kern="1200" dirty="0">
              <a:latin typeface="Hind Vadodara" panose="020B0604020202020204" charset="0"/>
              <a:cs typeface="Hind Vadodara" panose="020B0604020202020204" charset="0"/>
            </a:rPr>
            <a:t>Resources</a:t>
          </a:r>
          <a:r>
            <a:rPr lang="en-US" sz="1900" b="0" i="0" kern="1200" dirty="0">
              <a:latin typeface="Hind Vadodara" panose="020B0604020202020204" charset="0"/>
              <a:cs typeface="Hind Vadodara" panose="020B0604020202020204" charset="0"/>
            </a:rPr>
            <a:t>: Measuring Fidelity of Tier 2 Systems and Practices</a:t>
          </a:r>
        </a:p>
        <a:p>
          <a:pPr marL="171450" lvl="1" indent="-171450" algn="l" defTabSz="844550" rtl="0">
            <a:lnSpc>
              <a:spcPct val="90000"/>
            </a:lnSpc>
            <a:spcBef>
              <a:spcPct val="0"/>
            </a:spcBef>
            <a:spcAft>
              <a:spcPct val="15000"/>
            </a:spcAft>
            <a:buChar char="•"/>
          </a:pPr>
          <a:r>
            <a:rPr lang="en-US" sz="1900" b="1" i="0" kern="1200" dirty="0">
              <a:latin typeface="Hind Vadodara" panose="020B0604020202020204" charset="0"/>
              <a:cs typeface="Hind Vadodara" panose="020B0604020202020204" charset="0"/>
            </a:rPr>
            <a:t>BIG IDEAS</a:t>
          </a:r>
          <a:r>
            <a:rPr lang="en-US" sz="1900" b="0" i="0" kern="1200" dirty="0">
              <a:latin typeface="Hind Vadodara" panose="020B0604020202020204" charset="0"/>
              <a:cs typeface="Hind Vadodara" panose="020B0604020202020204" charset="0"/>
            </a:rPr>
            <a:t>: From Installing to Full Implementation </a:t>
          </a:r>
        </a:p>
      </dsp:txBody>
      <dsp:txXfrm>
        <a:off x="89110" y="653615"/>
        <a:ext cx="10310150" cy="1647205"/>
      </dsp:txXfrm>
    </dsp:sp>
    <dsp:sp modelId="{24EE546A-203E-45A1-AB96-5A4CB77AC5EC}">
      <dsp:nvSpPr>
        <dsp:cNvPr id="0" name=""/>
        <dsp:cNvSpPr/>
      </dsp:nvSpPr>
      <dsp:spPr>
        <a:xfrm>
          <a:off x="524418" y="284065"/>
          <a:ext cx="734185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7505" tIns="0" rIns="277505"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Presentation Content:</a:t>
          </a:r>
          <a:endParaRPr lang="en-US" sz="1900" b="0" i="0" u="none" strike="noStrike" kern="1200" cap="none" baseline="0" noProof="0">
            <a:solidFill>
              <a:srgbClr val="010000"/>
            </a:solidFill>
            <a:latin typeface="Hind Vadodara" panose="020B0604020202020204" charset="0"/>
            <a:cs typeface="Hind Vadodara" panose="020B0604020202020204" charset="0"/>
          </a:endParaRPr>
        </a:p>
      </dsp:txBody>
      <dsp:txXfrm>
        <a:off x="551798" y="311445"/>
        <a:ext cx="7287099" cy="506120"/>
      </dsp:txXfrm>
    </dsp:sp>
    <dsp:sp modelId="{183C8042-F222-4C5B-948A-CA63CABAB28E}">
      <dsp:nvSpPr>
        <dsp:cNvPr id="0" name=""/>
        <dsp:cNvSpPr/>
      </dsp:nvSpPr>
      <dsp:spPr>
        <a:xfrm>
          <a:off x="0" y="2772970"/>
          <a:ext cx="10488370" cy="2392063"/>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4014" tIns="395732" rIns="814014" bIns="135128" numCol="1" spcCol="1270" anchor="t" anchorCtr="0">
          <a:noAutofit/>
        </a:bodyPr>
        <a:lstStyle/>
        <a:p>
          <a:pPr marL="171450" lvl="1" indent="-171450" algn="l" defTabSz="844550" rtl="0">
            <a:lnSpc>
              <a:spcPct val="90000"/>
            </a:lnSpc>
            <a:spcBef>
              <a:spcPct val="0"/>
            </a:spcBef>
            <a:spcAft>
              <a:spcPct val="15000"/>
            </a:spcAft>
            <a:buFontTx/>
            <a:buNone/>
          </a:pPr>
          <a:r>
            <a:rPr lang="en-US" sz="1900" b="0" i="0" kern="1200" dirty="0">
              <a:latin typeface="Hind Vadodara" panose="020B0604020202020204" charset="0"/>
              <a:cs typeface="Hind Vadodara" panose="020B0604020202020204" charset="0"/>
            </a:rPr>
            <a:t>As you update… Share documents or folder with access to:</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SYSTEMS: Action plan doc – goals, annual action planning doc  </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IDENTIFYING: Nomination Form, Decision Rules, Universal Screening overview</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MATCHING: Targeted Intervention Organizer  </a:t>
          </a:r>
        </a:p>
      </dsp:txBody>
      <dsp:txXfrm>
        <a:off x="116771" y="2889741"/>
        <a:ext cx="10254828" cy="2158521"/>
      </dsp:txXfrm>
    </dsp:sp>
    <dsp:sp modelId="{3EE32B02-DB9E-4A32-B892-2B06787A9E31}">
      <dsp:nvSpPr>
        <dsp:cNvPr id="0" name=""/>
        <dsp:cNvSpPr/>
      </dsp:nvSpPr>
      <dsp:spPr>
        <a:xfrm>
          <a:off x="524418" y="2492530"/>
          <a:ext cx="734185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7505" tIns="0" rIns="277505"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Coaches’</a:t>
          </a:r>
          <a:r>
            <a:rPr lang="en-US" sz="1900" kern="1200">
              <a:latin typeface="Hind Vadodara" panose="020B0604020202020204" charset="0"/>
              <a:cs typeface="Hind Vadodara" panose="020B0604020202020204" charset="0"/>
            </a:rPr>
            <a:t> T</a:t>
          </a:r>
          <a:r>
            <a:rPr lang="en-US" sz="1900" b="0" i="0" kern="1200">
              <a:latin typeface="Hind Vadodara" panose="020B0604020202020204" charset="0"/>
              <a:cs typeface="Hind Vadodara" panose="020B0604020202020204" charset="0"/>
            </a:rPr>
            <a:t>asks:</a:t>
          </a:r>
          <a:endParaRPr lang="en-US" sz="1900" kern="1200">
            <a:latin typeface="Hind Vadodara" panose="020B0604020202020204" charset="0"/>
            <a:cs typeface="Hind Vadodara" panose="020B0604020202020204" charset="0"/>
          </a:endParaRPr>
        </a:p>
      </dsp:txBody>
      <dsp:txXfrm>
        <a:off x="551798" y="2519910"/>
        <a:ext cx="728709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8042-F222-4C5B-948A-CA63CABAB28E}">
      <dsp:nvSpPr>
        <dsp:cNvPr id="0" name=""/>
        <dsp:cNvSpPr/>
      </dsp:nvSpPr>
      <dsp:spPr>
        <a:xfrm>
          <a:off x="0" y="933332"/>
          <a:ext cx="9111478" cy="4095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541528" rIns="707152" bIns="184912" numCol="1" spcCol="1270" anchor="t" anchorCtr="0">
          <a:noAutofit/>
        </a:bodyPr>
        <a:lstStyle/>
        <a:p>
          <a:pPr marL="228600" lvl="1" indent="-228600" algn="l" defTabSz="1155700" rtl="0">
            <a:lnSpc>
              <a:spcPct val="90000"/>
            </a:lnSpc>
            <a:spcBef>
              <a:spcPct val="0"/>
            </a:spcBef>
            <a:spcAft>
              <a:spcPct val="15000"/>
            </a:spcAft>
            <a:buFontTx/>
            <a:buNone/>
          </a:pPr>
          <a:r>
            <a:rPr lang="en-US" sz="2600" b="0" i="0" kern="1200" dirty="0">
              <a:latin typeface="Hind Vadodara" panose="020B0604020202020204" charset="0"/>
              <a:cs typeface="Hind Vadodara" panose="020B0604020202020204" charset="0"/>
            </a:rPr>
            <a:t>Share documents or folder with access to:</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Annual Action Plan - Team Profile, Meeting Schedule, Goals, etc. </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Nomination Form, Decision Rules, Universal Screening overview</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Targeted Intervention Organizer  </a:t>
          </a:r>
        </a:p>
      </dsp:txBody>
      <dsp:txXfrm>
        <a:off x="199901" y="1133233"/>
        <a:ext cx="8711676" cy="3695198"/>
      </dsp:txXfrm>
    </dsp:sp>
    <dsp:sp modelId="{3EE32B02-DB9E-4A32-B892-2B06787A9E31}">
      <dsp:nvSpPr>
        <dsp:cNvPr id="0" name=""/>
        <dsp:cNvSpPr/>
      </dsp:nvSpPr>
      <dsp:spPr>
        <a:xfrm>
          <a:off x="455573" y="420766"/>
          <a:ext cx="7628256" cy="89632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Hind Vadodara" panose="020B0604020202020204" charset="0"/>
              <a:cs typeface="Hind Vadodara" panose="020B0604020202020204" charset="0"/>
            </a:rPr>
            <a:t>WHAT”S NEXT FOR US??? Coaches’</a:t>
          </a:r>
          <a:r>
            <a:rPr lang="en-US" sz="2600" kern="1200" dirty="0">
              <a:latin typeface="Hind Vadodara" panose="020B0604020202020204" charset="0"/>
              <a:cs typeface="Hind Vadodara" panose="020B0604020202020204" charset="0"/>
            </a:rPr>
            <a:t> T</a:t>
          </a:r>
          <a:r>
            <a:rPr lang="en-US" sz="2600" b="0" i="0" kern="1200" dirty="0">
              <a:latin typeface="Hind Vadodara" panose="020B0604020202020204" charset="0"/>
              <a:cs typeface="Hind Vadodara" panose="020B0604020202020204" charset="0"/>
            </a:rPr>
            <a:t>asks:</a:t>
          </a:r>
          <a:endParaRPr lang="en-US" sz="2600" kern="1200" dirty="0">
            <a:latin typeface="Hind Vadodara" panose="020B0604020202020204" charset="0"/>
            <a:cs typeface="Hind Vadodara" panose="020B0604020202020204" charset="0"/>
          </a:endParaRPr>
        </a:p>
      </dsp:txBody>
      <dsp:txXfrm>
        <a:off x="499328" y="464521"/>
        <a:ext cx="7540746" cy="80881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BE13B-8083-43BA-B937-642B6C854F1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F7B441D-D892-4475-A89C-D3D64544358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8BD5C16-02C7-4D6B-8486-D18136672073}" type="datetimeFigureOut">
              <a:rPr lang="en-US" smtClean="0"/>
              <a:t>11/1/2023</a:t>
            </a:fld>
            <a:endParaRPr lang="en-US"/>
          </a:p>
        </p:txBody>
      </p:sp>
      <p:sp>
        <p:nvSpPr>
          <p:cNvPr id="4" name="Footer Placeholder 3">
            <a:extLst>
              <a:ext uri="{FF2B5EF4-FFF2-40B4-BE49-F238E27FC236}">
                <a16:creationId xmlns:a16="http://schemas.microsoft.com/office/drawing/2014/main" id="{4B4B34A7-21A6-43AA-B2A0-54BC6B0CEA0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459BF1-1008-41C0-806E-301F02B4C44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47364C9-4C0E-42B0-9528-2E715C73D16A}" type="slidenum">
              <a:rPr lang="en-US" smtClean="0"/>
              <a:t>‹#›</a:t>
            </a:fld>
            <a:endParaRPr lang="en-US"/>
          </a:p>
        </p:txBody>
      </p:sp>
    </p:spTree>
    <p:extLst>
      <p:ext uri="{BB962C8B-B14F-4D97-AF65-F5344CB8AC3E}">
        <p14:creationId xmlns:p14="http://schemas.microsoft.com/office/powerpoint/2010/main" val="188975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C784DC4-116A-604D-ABC4-5425518CFE34}" type="datetimeFigureOut">
              <a:rPr lang="en-US" smtClean="0"/>
              <a:t>11/1/2023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c.co1.qualtrics.com/jfe/form/SV_81vbI1jl3cwmLY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rive.google.com/drive/folders/1lDQRTI2uRWYdNAUt6zlcsKV78a2t_W10?usp=drive_link" TargetMode="External"/><Relationship Id="rId5" Type="http://schemas.openxmlformats.org/officeDocument/2006/relationships/hyperlink" Target="https://sebacademy.edc.org/" TargetMode="External"/><Relationship Id="rId4" Type="http://schemas.openxmlformats.org/officeDocument/2006/relationships/hyperlink" Target="https://edc.co1.qualtrics.com/jfe/form/SV_cBF9GI7gVEBsfS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sets-global.website-files.com/5d3725188825e071f1670246/641c7addc35f27e4ccbd4452_Measuring%20Fidelity%20of%20Core%20Features%20of%20Tier%202%20Systems%20and%20Practices%20in%20Schools%20(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pbis.org/video/social-emotional-learning-cultivating-essential-life-skills" TargetMode="External"/><Relationship Id="rId3" Type="http://schemas.openxmlformats.org/officeDocument/2006/relationships/hyperlink" Target="https://nepbis.org/wp-content/uploads/2021/08/Team-Profile-and-Meeting-Schedule-Document-1.docx" TargetMode="External"/><Relationship Id="rId7" Type="http://schemas.openxmlformats.org/officeDocument/2006/relationships/hyperlink" Target="https://www.pbis.org/resource/aligning-and-integrating-family-engagement-in-pbi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pbis.org/resource/technical-guide-for-alignment-of-initiatives-programs-and-practices-in-school-districts" TargetMode="External"/><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nepbis.org/wp-content/uploads/2020/09/Conducting-Leadership-Meetings-Worksheet.docx"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ssets-global.website-files.com/5d3725188825e071f1670246/641c7addc35f27e4ccbd4452_Measuring%20Fidelity%20of%20Core%20Features%20of%20Tier%202%20Systems%20and%20Practices%20in%20Schools%20(1).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sz="1100" dirty="0">
                <a:solidFill>
                  <a:srgbClr val="000000"/>
                </a:solidFill>
                <a:latin typeface="Arial"/>
                <a:ea typeface="Arial"/>
                <a:cs typeface="Arial"/>
                <a:sym typeface="Arial"/>
              </a:rPr>
              <a:t>LINKS for today: </a:t>
            </a:r>
          </a:p>
          <a:p>
            <a:pPr algn="l"/>
            <a:endParaRPr lang="en-US" sz="1100" dirty="0">
              <a:solidFill>
                <a:srgbClr val="000000"/>
              </a:solidFill>
              <a:latin typeface="Arial"/>
              <a:cs typeface="Arial"/>
              <a:sym typeface="Arial"/>
            </a:endParaRPr>
          </a:p>
          <a:p>
            <a:pPr algn="l"/>
            <a:r>
              <a:rPr lang="en-US" b="1" i="0" u="none" strike="noStrike" dirty="0">
                <a:solidFill>
                  <a:srgbClr val="212529"/>
                </a:solidFill>
                <a:effectLst/>
                <a:latin typeface="Open Sans" panose="020B0606030504020204" pitchFamily="34" charset="0"/>
                <a:hlinkClick r:id="rId3"/>
              </a:rPr>
              <a:t>Attendance Survey</a:t>
            </a:r>
            <a:endParaRPr lang="en-US" b="0" i="0" dirty="0">
              <a:solidFill>
                <a:srgbClr val="212529"/>
              </a:solidFill>
              <a:effectLst/>
              <a:latin typeface="Open Sans" panose="020B0606030504020204" pitchFamily="34" charset="0"/>
            </a:endParaRPr>
          </a:p>
          <a:p>
            <a:pPr algn="l"/>
            <a:r>
              <a:rPr lang="en-US" b="1" i="0" u="none" strike="noStrike" dirty="0">
                <a:solidFill>
                  <a:srgbClr val="212529"/>
                </a:solidFill>
                <a:effectLst/>
                <a:latin typeface="Open Sans" panose="020B0606030504020204" pitchFamily="34" charset="0"/>
                <a:hlinkClick r:id="rId4"/>
              </a:rPr>
              <a:t>Evaluation Survey</a:t>
            </a:r>
            <a:endParaRPr lang="en-US" b="0" i="0" dirty="0">
              <a:solidFill>
                <a:srgbClr val="212529"/>
              </a:solidFill>
              <a:effectLst/>
              <a:latin typeface="Open Sans" panose="020B0606030504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EDC Website for SEB Academy </a:t>
            </a:r>
          </a:p>
          <a:p>
            <a:pPr algn="l"/>
            <a:r>
              <a:rPr lang="en-US" b="0" i="0" dirty="0">
                <a:solidFill>
                  <a:srgbClr val="1155CC"/>
                </a:solidFill>
                <a:effectLst/>
                <a:latin typeface="Arial" panose="020B0604020202020204" pitchFamily="34" charset="0"/>
                <a:hlinkClick r:id="rId5"/>
              </a:rPr>
              <a:t>https://sebacademy.edc.org/</a:t>
            </a:r>
            <a:endParaRPr lang="en-US" b="0" i="0" dirty="0">
              <a:solidFill>
                <a:srgbClr val="1155CC"/>
              </a:solidFill>
              <a:effectLst/>
              <a:latin typeface="Arial" panose="020B0604020202020204" pitchFamily="34" charset="0"/>
            </a:endParaRPr>
          </a:p>
          <a:p>
            <a:pPr algn="l"/>
            <a:endParaRPr lang="en-US" b="0" i="0" dirty="0">
              <a:solidFill>
                <a:srgbClr val="1155CC"/>
              </a:solidFill>
              <a:effectLst/>
              <a:latin typeface="Arial" panose="020B0604020202020204" pitchFamily="34" charset="0"/>
            </a:endParaRPr>
          </a:p>
          <a:p>
            <a:pPr algn="l"/>
            <a:r>
              <a:rPr lang="en-US" b="0" i="0" dirty="0">
                <a:solidFill>
                  <a:srgbClr val="1155CC"/>
                </a:solidFill>
                <a:effectLst/>
                <a:latin typeface="Arial" panose="020B0604020202020204" pitchFamily="34" charset="0"/>
              </a:rPr>
              <a:t>Google link to folder: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55CC"/>
                </a:solidFill>
                <a:effectLst/>
                <a:latin typeface="Arial" panose="020B0604020202020204" pitchFamily="34" charset="0"/>
              </a:rPr>
              <a:t>PBIS (SEB) Academy Tier 2 Year 2 2023-2024 - </a:t>
            </a:r>
            <a:r>
              <a:rPr lang="en-US" sz="1200" i="1" dirty="0">
                <a:solidFill>
                  <a:srgbClr val="FFFF00"/>
                </a:solidFill>
                <a:hlinkClick r:id="rId6"/>
              </a:rPr>
              <a:t>Google drive </a:t>
            </a:r>
            <a:endParaRPr lang="en-US" sz="1200" i="1"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FF00"/>
              </a:solidFill>
            </a:endParaRPr>
          </a:p>
          <a:p>
            <a:pPr algn="l"/>
            <a:endParaRPr lang="en-US" b="0" i="0" dirty="0">
              <a:solidFill>
                <a:srgbClr val="1155CC"/>
              </a:solidFill>
              <a:effectLst/>
              <a:latin typeface="Arial" panose="020B0604020202020204" pitchFamily="34" charset="0"/>
            </a:endParaRPr>
          </a:p>
          <a:p>
            <a:pPr rtl="0" fontAlgn="base"/>
            <a:endParaRPr lang="en-US" b="0" i="0" dirty="0">
              <a:effectLst/>
            </a:endParaRPr>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275406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Poppins SemiBold"/>
                <a:cs typeface="Poppins SemiBold"/>
                <a:sym typeface="Poppins SemiBold"/>
                <a:hlinkClick r:id="rId3"/>
              </a:rPr>
              <a:t>Measuring Fidelity of Tier 2 Systems and Practices</a:t>
            </a:r>
            <a:endParaRPr kumimoji="0" lang="en-US" sz="3200" b="1" i="0" u="none" strike="noStrike" kern="0" cap="none" spc="0" normalizeH="0" baseline="0" noProof="0" dirty="0">
              <a:ln>
                <a:noFill/>
              </a:ln>
              <a:solidFill>
                <a:srgbClr val="FFFFFF"/>
              </a:solidFill>
              <a:effectLst/>
              <a:uLnTx/>
              <a:uFillTx/>
              <a:latin typeface="Poppins SemiBold"/>
              <a:cs typeface="Poppins SemiBold"/>
              <a:sym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https://assets-global.website-files.com/5d3725188825e071f1670246/641c7addc35f27e4ccbd4452_Measuring%20Fidelity%20of%20Core%20Features%20of%20Tier%202%20Systems%20and%20Practices%20in%20Schools%20(1).pdf</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45842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34f1b17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gf34f1b17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Find action plan templates, team membership and meeting schedule tool under “</a:t>
            </a:r>
            <a:r>
              <a:rPr lang="en-US" dirty="0" err="1">
                <a:cs typeface="Calibri"/>
              </a:rPr>
              <a:t>pbis</a:t>
            </a:r>
            <a:r>
              <a:rPr lang="en-US" dirty="0">
                <a:cs typeface="Calibri"/>
              </a:rPr>
              <a:t> resources” on the website </a:t>
            </a:r>
          </a:p>
          <a:p>
            <a:pPr marL="163592"/>
            <a:r>
              <a:rPr lang="en-US" dirty="0">
                <a:cs typeface="Calibri"/>
              </a:rPr>
              <a:t>https://sebacademy.edc.org/list-of-pbis-resources</a:t>
            </a:r>
          </a:p>
          <a:p>
            <a:pPr marL="163592"/>
            <a:endParaRPr lang="en-US" dirty="0">
              <a:cs typeface="Calibri"/>
            </a:endParaRPr>
          </a:p>
          <a:p>
            <a:pPr marL="163592"/>
            <a:r>
              <a:rPr lang="en-US" dirty="0">
                <a:cs typeface="Calibri"/>
              </a:rPr>
              <a:t>https://sebacademy.edc.org/tier-2-team-profile-and-meeting-schedule</a:t>
            </a: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14</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652388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15</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15</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15</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If you’re in a smaller school, you may want to use an existing team as your Tier 2 team.</a:t>
            </a:r>
          </a:p>
          <a:p>
            <a:pPr eaLnBrk="1" hangingPunct="1"/>
            <a:r>
              <a:rPr lang="en-US" altLang="en-US" dirty="0">
                <a:latin typeface="Arial" panose="020B0604020202020204" pitchFamily="34" charset="0"/>
                <a:ea typeface="ＭＳ Ｐゴシック" panose="020B0600070205080204" pitchFamily="34" charset="-128"/>
              </a:rPr>
              <a:t>Your Tier 2 team could be the same or a subset of your Tier 1 team.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Tier 2 teams are often smaller than Tier 1 teams (4-6 members). Dedicate one meeting per month to Tier 2 systems.</a:t>
            </a:r>
          </a:p>
          <a:p>
            <a:pPr eaLnBrk="1" hangingPunct="1"/>
            <a:r>
              <a:rPr lang="en-US" altLang="en-US" dirty="0">
                <a:latin typeface="Arial" panose="020B0604020202020204" pitchFamily="34" charset="0"/>
                <a:ea typeface="ＭＳ Ｐゴシック" panose="020B0600070205080204" pitchFamily="34" charset="-128"/>
              </a:rPr>
              <a:t>Or Tier 2 team could be your existing problem solving team.</a:t>
            </a:r>
          </a:p>
          <a:p>
            <a:pPr eaLnBrk="1" hangingPunct="1"/>
            <a:r>
              <a:rPr lang="en-US" altLang="en-US" dirty="0">
                <a:latin typeface="Arial" panose="020B0604020202020204" pitchFamily="34" charset="0"/>
                <a:ea typeface="ＭＳ Ｐゴシック" panose="020B0600070205080204" pitchFamily="34" charset="-128"/>
              </a:rPr>
              <a:t>Or you may want a separate team to oversee the development and implementation of Tier 2 interventions and systems and have a separate Tier 2 team, especially if you are in a large school with a variety of Tier 2 interventions to coordinate and monitor.</a:t>
            </a:r>
          </a:p>
        </p:txBody>
      </p:sp>
    </p:spTree>
    <p:extLst>
      <p:ext uri="{BB962C8B-B14F-4D97-AF65-F5344CB8AC3E}">
        <p14:creationId xmlns:p14="http://schemas.microsoft.com/office/powerpoint/2010/main" val="377558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21154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r>
              <a:rPr lang="en-US" dirty="0"/>
              <a:t> </a:t>
            </a:r>
          </a:p>
          <a:p>
            <a:pPr defTabSz="942289">
              <a:defRPr/>
            </a:pP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900" dirty="0">
                <a:latin typeface="Calibri" panose="020F0502020204030204" pitchFamily="34" charset="0"/>
                <a:ea typeface="Calibri" panose="020F0502020204030204" pitchFamily="34" charset="0"/>
                <a:cs typeface="Times New Roman" panose="02020603050405020304" pitchFamily="18" charset="0"/>
              </a:rPr>
              <a:t>   </a:t>
            </a:r>
          </a:p>
          <a:p>
            <a:r>
              <a:rPr lang="en-US" dirty="0"/>
              <a:t>TIER 1 ANNUAL TEMPLATE</a:t>
            </a:r>
          </a:p>
          <a:p>
            <a:endParaRPr lang="en-US" dirty="0"/>
          </a:p>
          <a:p>
            <a:endParaRPr lang="en-US" dirty="0"/>
          </a:p>
          <a:p>
            <a:r>
              <a:rPr lang="en-US" dirty="0"/>
              <a:t>https://docs.google.com/document/d/1Pbgwf6u4tXLXPFK_4wvMpFGFKmGMKDhC/edit?usp=drive_link&amp;ouid=113908941090752513118&amp;rtpof=true&amp;sd=true</a:t>
            </a:r>
          </a:p>
          <a:p>
            <a:endParaRPr lang="en-US" dirty="0"/>
          </a:p>
          <a:p>
            <a:endParaRPr lang="en-US" dirty="0"/>
          </a:p>
          <a:p>
            <a:endParaRPr lang="en-US" dirty="0"/>
          </a:p>
        </p:txBody>
      </p:sp>
    </p:spTree>
    <p:extLst>
      <p:ext uri="{BB962C8B-B14F-4D97-AF65-F5344CB8AC3E}">
        <p14:creationId xmlns:p14="http://schemas.microsoft.com/office/powerpoint/2010/main" val="181417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A522-274E-844E-8AB9-DE74A71CC10D}" type="slidenum">
              <a:rPr lang="en-US" smtClean="0"/>
              <a:t>18</a:t>
            </a:fld>
            <a:endParaRPr lang="en-US"/>
          </a:p>
        </p:txBody>
      </p:sp>
    </p:spTree>
    <p:extLst>
      <p:ext uri="{BB962C8B-B14F-4D97-AF65-F5344CB8AC3E}">
        <p14:creationId xmlns:p14="http://schemas.microsoft.com/office/powerpoint/2010/main" val="201397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Virtual “gallery walk” – add to the shared google doc and review what others indicate are team goals.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8038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69412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ighlight>
                  <a:srgbClr val="FFFF00"/>
                </a:highlight>
              </a:rPr>
              <a:t>Initial step: </a:t>
            </a:r>
          </a:p>
          <a:p>
            <a:pPr marL="171450" lvl="0" indent="-171450" algn="l" rtl="0">
              <a:spcBef>
                <a:spcPts val="0"/>
              </a:spcBef>
              <a:spcAft>
                <a:spcPts val="0"/>
              </a:spcAft>
              <a:buFontTx/>
              <a:buChar char="-"/>
            </a:pPr>
            <a:r>
              <a:rPr lang="en-US" dirty="0">
                <a:highlight>
                  <a:srgbClr val="FFFF00"/>
                </a:highlight>
              </a:rPr>
              <a:t>Have you rolled out the nomination form? </a:t>
            </a:r>
          </a:p>
          <a:p>
            <a:pPr marL="171450" lvl="0" indent="-171450" algn="l" rtl="0">
              <a:spcBef>
                <a:spcPts val="0"/>
              </a:spcBef>
              <a:spcAft>
                <a:spcPts val="0"/>
              </a:spcAft>
              <a:buFontTx/>
              <a:buChar char="-"/>
            </a:pPr>
            <a:r>
              <a:rPr lang="en-US" dirty="0">
                <a:highlight>
                  <a:srgbClr val="FFFF00"/>
                </a:highlight>
              </a:rPr>
              <a:t>Identified data sources? </a:t>
            </a:r>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r>
              <a:rPr lang="en-US" dirty="0">
                <a:highlight>
                  <a:srgbClr val="FFFF00"/>
                </a:highlight>
              </a:rPr>
              <a:t>Advanced steps: </a:t>
            </a:r>
          </a:p>
          <a:p>
            <a:pPr marL="171450" lvl="0" indent="-171450" algn="l" rtl="0">
              <a:spcBef>
                <a:spcPts val="0"/>
              </a:spcBef>
              <a:spcAft>
                <a:spcPts val="0"/>
              </a:spcAft>
              <a:buFontTx/>
              <a:buChar char="-"/>
            </a:pPr>
            <a:r>
              <a:rPr lang="en-US" dirty="0">
                <a:highlight>
                  <a:srgbClr val="FFFF00"/>
                </a:highlight>
              </a:rPr>
              <a:t>Are the decision rules clear for various data sources? When do you review that data? </a:t>
            </a:r>
          </a:p>
          <a:p>
            <a:pPr marL="171450" lvl="0" indent="-171450" algn="l" rtl="0">
              <a:spcBef>
                <a:spcPts val="0"/>
              </a:spcBef>
              <a:spcAft>
                <a:spcPts val="0"/>
              </a:spcAft>
              <a:buFontTx/>
              <a:buChar char="-"/>
            </a:pPr>
            <a:r>
              <a:rPr lang="en-US" dirty="0">
                <a:highlight>
                  <a:srgbClr val="FFFF00"/>
                </a:highlight>
              </a:rPr>
              <a:t>Can you provide a one page overview for staff and families about the universal screener? </a:t>
            </a:r>
          </a:p>
          <a:p>
            <a:pPr marL="0" lvl="0" indent="0" algn="l" rtl="0">
              <a:spcBef>
                <a:spcPts val="0"/>
              </a:spcBef>
              <a:spcAft>
                <a:spcPts val="0"/>
              </a:spcAft>
              <a:buFontTx/>
              <a:buNone/>
            </a:pPr>
            <a:endParaRPr lang="en-US" dirty="0">
              <a:highlight>
                <a:srgbClr val="FFFF00"/>
              </a:highlight>
            </a:endParaRPr>
          </a:p>
          <a:p>
            <a:pPr marL="0" lvl="0" indent="0" algn="l" rtl="0">
              <a:spcBef>
                <a:spcPts val="0"/>
              </a:spcBef>
              <a:spcAft>
                <a:spcPts val="0"/>
              </a:spcAft>
              <a:buFontTx/>
              <a:buNone/>
            </a:pPr>
            <a:r>
              <a:rPr lang="en-US" dirty="0">
                <a:highlight>
                  <a:srgbClr val="FFFF00"/>
                </a:highlight>
              </a:rPr>
              <a:t>Additional Resources to guide your team discussion: </a:t>
            </a:r>
          </a:p>
          <a:p>
            <a:pPr marL="0" lvl="0" indent="0" algn="l" rtl="0">
              <a:spcBef>
                <a:spcPts val="0"/>
              </a:spcBef>
              <a:spcAft>
                <a:spcPts val="0"/>
              </a:spcAft>
              <a:buFontTx/>
              <a:buNone/>
            </a:pPr>
            <a:r>
              <a:rPr lang="en-US" dirty="0">
                <a:highlight>
                  <a:srgbClr val="FFFF00"/>
                </a:highlight>
              </a:rPr>
              <a:t>https://sebacademy.edc.org/identification-matching-and-monitoring-process</a:t>
            </a:r>
          </a:p>
          <a:p>
            <a:pPr marL="171450" lvl="0" indent="-171450" algn="l" rtl="0">
              <a:spcBef>
                <a:spcPts val="0"/>
              </a:spcBef>
              <a:spcAft>
                <a:spcPts val="0"/>
              </a:spcAft>
              <a:buFontTx/>
              <a:buChar char="-"/>
            </a:pPr>
            <a:endParaRPr dirty="0">
              <a:highlight>
                <a:srgbClr val="FFFF00"/>
              </a:highlight>
            </a:endParaRPr>
          </a:p>
        </p:txBody>
      </p:sp>
    </p:spTree>
    <p:extLst>
      <p:ext uri="{BB962C8B-B14F-4D97-AF65-F5344CB8AC3E}">
        <p14:creationId xmlns:p14="http://schemas.microsoft.com/office/powerpoint/2010/main" val="554059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https://docs.google.com/presentation/d/1cs8kepbXc1DDpL8440wTcwUHu0BRGgBxgPKTZPhIauI/edit?usp=drive_link</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806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Last month we shared examples from BCS</a:t>
            </a:r>
          </a:p>
          <a:p>
            <a:pPr marL="163592"/>
            <a:r>
              <a:rPr lang="en-US" dirty="0">
                <a:cs typeface="Calibri"/>
              </a:rPr>
              <a:t>Who else will share this month? </a:t>
            </a: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23</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93535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a:t>
            </a:r>
          </a:p>
          <a:p>
            <a:endParaRPr lang="en-US" dirty="0">
              <a:cs typeface="Calibri"/>
            </a:endParaRPr>
          </a:p>
          <a:p>
            <a:r>
              <a:rPr lang="en-US" dirty="0">
                <a:cs typeface="Calibri"/>
              </a:rPr>
              <a:t>Identification, Matching, and Monitoring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https://sebacademy.edc.org/identification-matching-and-monitoring-process</a:t>
            </a:r>
          </a:p>
          <a:p>
            <a:r>
              <a:rPr lang="en-US" dirty="0">
                <a:cs typeface="Calibri"/>
              </a:rPr>
              <a:t>or</a:t>
            </a:r>
          </a:p>
          <a:p>
            <a:r>
              <a:rPr lang="en-US" dirty="0"/>
              <a:t>https://docs.google.com/document/d/1iF5paaTaJdyiW5KCVNdsKTdzJF1rvPobXyBc-K7LGu4/edit?usp=drive_link</a:t>
            </a:r>
          </a:p>
          <a:p>
            <a:endParaRPr lang="en-US" dirty="0"/>
          </a:p>
          <a:p>
            <a:endParaRPr lang="en-US" dirty="0">
              <a:cs typeface="Calibri"/>
            </a:endParaRPr>
          </a:p>
        </p:txBody>
      </p:sp>
    </p:spTree>
    <p:extLst>
      <p:ext uri="{BB962C8B-B14F-4D97-AF65-F5344CB8AC3E}">
        <p14:creationId xmlns:p14="http://schemas.microsoft.com/office/powerpoint/2010/main" val="180680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a:t>
            </a:r>
            <a:endParaRPr lang="en-US" dirty="0"/>
          </a:p>
          <a:p>
            <a:r>
              <a:rPr lang="en-US" dirty="0"/>
              <a:t>- Team meeting profile &amp; meeting schedule: </a:t>
            </a:r>
            <a:r>
              <a:rPr lang="en-US" dirty="0">
                <a:hlinkClick r:id="rId3"/>
              </a:rPr>
              <a:t>https://nepbis.org/wp-content/uploads/2021/08/Team-Profile-and-Meeting-Schedule-Document-1.docx</a:t>
            </a:r>
            <a:endParaRPr lang="en-US" dirty="0">
              <a:cs typeface="Calibri"/>
            </a:endParaRPr>
          </a:p>
          <a:p>
            <a:r>
              <a:rPr lang="en-US" dirty="0"/>
              <a:t>- Team meeting foundations checklist: </a:t>
            </a:r>
            <a:r>
              <a:rPr lang="en-US" dirty="0">
                <a:hlinkClick r:id="rId4"/>
              </a:rPr>
              <a:t>https://nepbis.org/wp-content/uploads/2020/09/Conducting-Leadership-Meetings-Worksheet.docx</a:t>
            </a:r>
            <a:r>
              <a:rPr lang="en-US" dirty="0"/>
              <a:t> </a:t>
            </a:r>
            <a:endParaRPr lang="en-US" dirty="0">
              <a:cs typeface="Calibri"/>
            </a:endParaRPr>
          </a:p>
          <a:p>
            <a:r>
              <a:rPr lang="en-US" dirty="0"/>
              <a:t>- Alignment Checklist: </a:t>
            </a:r>
            <a:r>
              <a:rPr lang="en-US" dirty="0">
                <a:hlinkClick r:id="rId5"/>
              </a:rPr>
              <a:t>https://nepbis.org/wp-content/uploads/2021/09/MA-Academy-Integration-and-Alignment-Activity.docx</a:t>
            </a:r>
            <a:r>
              <a:rPr lang="en-US" dirty="0"/>
              <a:t> </a:t>
            </a:r>
            <a:endParaRPr lang="en-US" dirty="0">
              <a:cs typeface="Calibri"/>
            </a:endParaRPr>
          </a:p>
          <a:p>
            <a:endParaRPr lang="en-US" dirty="0">
              <a:cs typeface="Calibri"/>
            </a:endParaRPr>
          </a:p>
          <a:p>
            <a:r>
              <a:rPr lang="en-US" dirty="0">
                <a:cs typeface="Calibri"/>
              </a:rPr>
              <a:t>READINGS:</a:t>
            </a:r>
          </a:p>
          <a:p>
            <a:r>
              <a:rPr lang="en-US" dirty="0">
                <a:cs typeface="Calibri"/>
              </a:rPr>
              <a:t>- Technical Guide for Aligning Programs: </a:t>
            </a:r>
            <a:r>
              <a:rPr lang="en-US" dirty="0">
                <a:hlinkClick r:id="rId6"/>
              </a:rPr>
              <a:t>https://www.pbis.org/resource/technical-guide-for-alignment-of-initiatives-programs-and-practices-in-school-districts</a:t>
            </a:r>
            <a:r>
              <a:rPr lang="en-US" dirty="0"/>
              <a:t> </a:t>
            </a:r>
            <a:endParaRPr lang="en-US" dirty="0">
              <a:cs typeface="Calibri"/>
            </a:endParaRPr>
          </a:p>
          <a:p>
            <a:r>
              <a:rPr lang="en-US" dirty="0">
                <a:cs typeface="Calibri"/>
              </a:rPr>
              <a:t>- Integration &amp; Aligning Family Engagement in PBIS: </a:t>
            </a:r>
            <a:r>
              <a:rPr lang="en-US" dirty="0">
                <a:hlinkClick r:id="rId7"/>
              </a:rPr>
              <a:t>https://www.pbis.org/resource/aligning-and-integrating-family-engagement-in-pbis</a:t>
            </a:r>
            <a:r>
              <a:rPr lang="en-US" dirty="0"/>
              <a:t> </a:t>
            </a:r>
            <a:endParaRPr lang="en-US" dirty="0">
              <a:cs typeface="Calibri"/>
            </a:endParaRPr>
          </a:p>
          <a:p>
            <a:r>
              <a:rPr lang="en-US" dirty="0">
                <a:cs typeface="Calibri"/>
              </a:rPr>
              <a:t>- PBIS &amp; SEL as Essential Life Skills: </a:t>
            </a:r>
            <a:r>
              <a:rPr lang="en-US" dirty="0"/>
              <a:t> </a:t>
            </a:r>
            <a:r>
              <a:rPr lang="en-US" dirty="0">
                <a:hlinkClick r:id="rId8"/>
              </a:rPr>
              <a:t>https://www.pbis.org/video/social-emotional-learning-cultivating-essential-life-skills</a:t>
            </a:r>
            <a:endParaRPr lang="en-US" dirty="0">
              <a:cs typeface="Calibri"/>
              <a:hlinkClick r:id="rId8"/>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641932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Poppins SemiBold"/>
                <a:cs typeface="Poppins SemiBold"/>
                <a:sym typeface="Poppins SemiBold"/>
                <a:hlinkClick r:id="rId3"/>
              </a:rPr>
              <a:t>Measuring Fidelity of Tier 2 Systems and Practices</a:t>
            </a:r>
            <a:endParaRPr kumimoji="0" lang="en-US" sz="3200" b="1" i="0" u="none" strike="noStrike" kern="0" cap="none" spc="0" normalizeH="0" baseline="0" noProof="0" dirty="0">
              <a:ln>
                <a:noFill/>
              </a:ln>
              <a:solidFill>
                <a:srgbClr val="FFFFFF"/>
              </a:solidFill>
              <a:effectLst/>
              <a:uLnTx/>
              <a:uFillTx/>
              <a:latin typeface="Poppins SemiBold"/>
              <a:cs typeface="Poppins SemiBold"/>
              <a:sym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https://assets-global.website-files.com/5d3725188825e071f1670246/641c7addc35f27e4ccbd4452_Measuring%20Fidelity%20of%20Core%20Features%20of%20Tier%202%20Systems%20and%20Practices%20in%20Schools%20(1).pdf</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178850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 place? What needs to be developed? What needs to be improved? </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27</a:t>
            </a:fld>
            <a:endParaRPr lang="en-US"/>
          </a:p>
        </p:txBody>
      </p:sp>
    </p:spTree>
    <p:extLst>
      <p:ext uri="{BB962C8B-B14F-4D97-AF65-F5344CB8AC3E}">
        <p14:creationId xmlns:p14="http://schemas.microsoft.com/office/powerpoint/2010/main" val="139378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986581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36082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Targeted Interventions ORGANIZER </a:t>
            </a:r>
            <a:r>
              <a:rPr lang="en-US" dirty="0"/>
              <a:t>gives teams some guidance to document and evaluate their current interventions. </a:t>
            </a:r>
          </a:p>
          <a:p>
            <a:endParaRPr lang="en-US" dirty="0"/>
          </a:p>
          <a:p>
            <a:r>
              <a:rPr lang="en-US" dirty="0"/>
              <a:t>During this process, we try to consider “fit” and “resources” in order to enhance, eliminate, or add interventions. </a:t>
            </a:r>
          </a:p>
          <a:p>
            <a:pPr defTabSz="942289">
              <a:defRPr/>
            </a:pPr>
            <a:endParaRPr lang="en-US" dirty="0"/>
          </a:p>
          <a:p>
            <a:pPr defTabSz="942289">
              <a:defRPr/>
            </a:pPr>
            <a:r>
              <a:rPr lang="en-US" dirty="0"/>
              <a:t>By establishing SYSTEMS, teams will be able to evaluate how meaningful and effective the interventions, if aspects need to be refined for them to work better, and what other interventions might be needed to address student needs. </a:t>
            </a:r>
          </a:p>
          <a:p>
            <a:endParaRPr lang="en-US" dirty="0"/>
          </a:p>
          <a:p>
            <a:pPr defTabSz="942289">
              <a:defRPr/>
            </a:pPr>
            <a:endParaRPr lang="en-US" dirty="0"/>
          </a:p>
          <a:p>
            <a:pPr defTabSz="942289">
              <a:defRPr/>
            </a:pP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30</a:t>
            </a:fld>
            <a:endParaRPr lang="en-US"/>
          </a:p>
        </p:txBody>
      </p:sp>
    </p:spTree>
    <p:extLst>
      <p:ext uri="{BB962C8B-B14F-4D97-AF65-F5344CB8AC3E}">
        <p14:creationId xmlns:p14="http://schemas.microsoft.com/office/powerpoint/2010/main" val="251778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512779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Targeted Intervention Organizer - Elmwood example? </a:t>
            </a:r>
          </a:p>
          <a:p>
            <a:pPr marL="163592"/>
            <a:endParaRPr lang="en-US" dirty="0">
              <a:cs typeface="Calibri"/>
            </a:endParaRPr>
          </a:p>
          <a:p>
            <a:pPr marL="163592"/>
            <a:endParaRPr lang="en-US" dirty="0">
              <a:cs typeface="Calibri"/>
            </a:endParaRP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31</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4088471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Objectives: 1) self-reflection 2) set annual goals 3) fidelity of organizational systems / routines</a:t>
            </a:r>
          </a:p>
        </p:txBody>
      </p:sp>
      <p:sp>
        <p:nvSpPr>
          <p:cNvPr id="4" name="Slide Number Placeholder 3"/>
          <p:cNvSpPr>
            <a:spLocks noGrp="1"/>
          </p:cNvSpPr>
          <p:nvPr>
            <p:ph type="sldNum" sz="quarter" idx="5"/>
          </p:nvPr>
        </p:nvSpPr>
        <p:spPr/>
        <p:txBody>
          <a:bodyPr/>
          <a:lstStyle/>
          <a:p>
            <a:fld id="{D9E9A522-274E-844E-8AB9-DE74A71CC10D}" type="slidenum">
              <a:rPr lang="en-US" smtClean="0"/>
              <a:t>32</a:t>
            </a:fld>
            <a:endParaRPr lang="en-US"/>
          </a:p>
        </p:txBody>
      </p:sp>
    </p:spTree>
    <p:extLst>
      <p:ext uri="{BB962C8B-B14F-4D97-AF65-F5344CB8AC3E}">
        <p14:creationId xmlns:p14="http://schemas.microsoft.com/office/powerpoint/2010/main" val="573889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TRAINERS – Prompts for activity below; allow 30 minutes. Emphasize baseline for action planning </a:t>
            </a:r>
          </a:p>
          <a:p>
            <a:pPr>
              <a:lnSpc>
                <a:spcPct val="150000"/>
              </a:lnSpc>
              <a:buClr>
                <a:schemeClr val="bg1"/>
              </a:buClr>
            </a:pPr>
            <a:endParaRPr lang="en-US" sz="1600" dirty="0">
              <a:solidFill>
                <a:schemeClr val="bg1"/>
              </a:solidFill>
            </a:endParaRPr>
          </a:p>
          <a:p>
            <a:pPr>
              <a:lnSpc>
                <a:spcPct val="150000"/>
              </a:lnSpc>
              <a:buClr>
                <a:schemeClr val="bg1"/>
              </a:buClr>
            </a:pPr>
            <a:r>
              <a:rPr lang="en-US" sz="1600" dirty="0">
                <a:solidFill>
                  <a:schemeClr val="bg1"/>
                </a:solidFill>
              </a:rPr>
              <a:t>Login to </a:t>
            </a:r>
            <a:r>
              <a:rPr lang="en-US" sz="1600" dirty="0">
                <a:solidFill>
                  <a:schemeClr val="bg1"/>
                </a:solidFill>
                <a:hlinkClick r:id="rId3">
                  <a:extLst>
                    <a:ext uri="{A12FA001-AC4F-418D-AE19-62706E023703}">
                      <ahyp:hlinkClr xmlns:ahyp="http://schemas.microsoft.com/office/drawing/2018/hyperlinkcolor" val="tx"/>
                    </a:ext>
                  </a:extLst>
                </a:hlinkClick>
              </a:rPr>
              <a:t>www.pbisapps.org</a:t>
            </a:r>
            <a:endParaRPr lang="en-US" sz="1600" dirty="0">
              <a:solidFill>
                <a:schemeClr val="bg1"/>
              </a:solidFill>
            </a:endParaRPr>
          </a:p>
          <a:p>
            <a:pPr>
              <a:lnSpc>
                <a:spcPct val="150000"/>
              </a:lnSpc>
              <a:buClr>
                <a:schemeClr val="bg1"/>
              </a:buClr>
            </a:pPr>
            <a:r>
              <a:rPr lang="en-US" sz="1600" dirty="0">
                <a:solidFill>
                  <a:schemeClr val="bg1"/>
                </a:solidFill>
              </a:rPr>
              <a:t>Click on PBIS assessments, then “open survey window.”</a:t>
            </a:r>
          </a:p>
          <a:p>
            <a:pPr>
              <a:lnSpc>
                <a:spcPct val="150000"/>
              </a:lnSpc>
              <a:buClr>
                <a:schemeClr val="bg1"/>
              </a:buClr>
            </a:pPr>
            <a:r>
              <a:rPr lang="en-US" sz="1600" dirty="0">
                <a:solidFill>
                  <a:schemeClr val="bg1"/>
                </a:solidFill>
              </a:rPr>
              <a:t>Click on SWPBIS TFI 2.1; “take survey”</a:t>
            </a:r>
          </a:p>
          <a:p>
            <a:pPr>
              <a:lnSpc>
                <a:spcPct val="150000"/>
              </a:lnSpc>
              <a:buClr>
                <a:schemeClr val="bg1"/>
              </a:buClr>
            </a:pPr>
            <a:r>
              <a:rPr lang="en-US" sz="1600" dirty="0">
                <a:solidFill>
                  <a:schemeClr val="bg1"/>
                </a:solidFill>
              </a:rPr>
              <a:t>Choose today’s date, team members w/o external coach, and no walkthrough </a:t>
            </a:r>
          </a:p>
          <a:p>
            <a:pPr>
              <a:lnSpc>
                <a:spcPct val="150000"/>
              </a:lnSpc>
              <a:buClr>
                <a:schemeClr val="bg1"/>
              </a:buClr>
            </a:pPr>
            <a:r>
              <a:rPr lang="en-US" sz="1600" dirty="0">
                <a:solidFill>
                  <a:schemeClr val="bg1"/>
                </a:solidFill>
              </a:rPr>
              <a:t>Complete </a:t>
            </a:r>
            <a:r>
              <a:rPr lang="en-US" sz="1600" u="sng" dirty="0">
                <a:solidFill>
                  <a:schemeClr val="bg1"/>
                </a:solidFill>
              </a:rPr>
              <a:t>only</a:t>
            </a:r>
            <a:r>
              <a:rPr lang="en-US" sz="1600" dirty="0">
                <a:solidFill>
                  <a:schemeClr val="bg1"/>
                </a:solidFill>
              </a:rPr>
              <a:t> Tier 2 items as a team (2.1-2.13)</a:t>
            </a:r>
          </a:p>
          <a:p>
            <a:pPr>
              <a:lnSpc>
                <a:spcPct val="150000"/>
              </a:lnSpc>
              <a:buClr>
                <a:schemeClr val="bg1"/>
              </a:buClr>
            </a:pPr>
            <a:r>
              <a:rPr lang="en-US" sz="1600" dirty="0">
                <a:solidFill>
                  <a:schemeClr val="bg1"/>
                </a:solidFill>
              </a:rPr>
              <a:t>Add items to your action plan; remember this is just a baseline! </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8107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NEXT: </a:t>
            </a:r>
          </a:p>
          <a:p>
            <a:endParaRPr lang="en-US" dirty="0"/>
          </a:p>
          <a:p>
            <a:r>
              <a:rPr lang="en-US" dirty="0"/>
              <a:t>Selecting T2 EBP </a:t>
            </a:r>
          </a:p>
          <a:p>
            <a:endParaRPr lang="en-US" dirty="0"/>
          </a:p>
          <a:p>
            <a:r>
              <a:rPr lang="en-US" dirty="0"/>
              <a:t>Data based decisions – when progress monitoring indicates the need for modifications </a:t>
            </a:r>
          </a:p>
          <a:p>
            <a:endParaRPr lang="en-US" dirty="0"/>
          </a:p>
          <a:p>
            <a:endParaRPr lang="en-US" dirty="0"/>
          </a:p>
          <a:p>
            <a:r>
              <a:rPr lang="en-US" dirty="0"/>
              <a:t>CICO adaptations </a:t>
            </a:r>
          </a:p>
          <a:p>
            <a:r>
              <a:rPr lang="en-US" dirty="0"/>
              <a:t>Skills Groups </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34</a:t>
            </a:fld>
            <a:endParaRPr lang="en-US"/>
          </a:p>
        </p:txBody>
      </p:sp>
    </p:spTree>
    <p:extLst>
      <p:ext uri="{BB962C8B-B14F-4D97-AF65-F5344CB8AC3E}">
        <p14:creationId xmlns:p14="http://schemas.microsoft.com/office/powerpoint/2010/main" val="344615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2671222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br>
              <a:rPr lang="en-US" dirty="0"/>
            </a:br>
            <a:endParaRPr lang="en-US" dirty="0"/>
          </a:p>
        </p:txBody>
      </p:sp>
    </p:spTree>
    <p:extLst>
      <p:ext uri="{BB962C8B-B14F-4D97-AF65-F5344CB8AC3E}">
        <p14:creationId xmlns:p14="http://schemas.microsoft.com/office/powerpoint/2010/main" val="345035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4</a:t>
            </a:fld>
            <a:endParaRPr lang="en-US"/>
          </a:p>
        </p:txBody>
      </p:sp>
    </p:spTree>
    <p:extLst>
      <p:ext uri="{BB962C8B-B14F-4D97-AF65-F5344CB8AC3E}">
        <p14:creationId xmlns:p14="http://schemas.microsoft.com/office/powerpoint/2010/main" val="71851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Taking CARE of…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7</a:t>
            </a:fld>
            <a:endParaRPr lang="en-US"/>
          </a:p>
        </p:txBody>
      </p:sp>
    </p:spTree>
    <p:extLst>
      <p:ext uri="{BB962C8B-B14F-4D97-AF65-F5344CB8AC3E}">
        <p14:creationId xmlns:p14="http://schemas.microsoft.com/office/powerpoint/2010/main" val="71589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share the website address  https://sebacademy.edc.org</a:t>
            </a:r>
          </a:p>
          <a:p>
            <a:br>
              <a:rPr lang="en-US" dirty="0"/>
            </a:b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defTabSz="942289">
              <a:defRPr/>
            </a:pPr>
            <a:fld id="{D9E9A522-274E-844E-8AB9-DE74A71CC10D}" type="slidenum">
              <a:rPr lang="en-US">
                <a:solidFill>
                  <a:prstClr val="black"/>
                </a:solidFill>
                <a:latin typeface="Calibri" panose="020F0502020204030204"/>
              </a:rPr>
              <a:pPr defTabSz="94228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15343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endParaRPr lang="en-US" dirty="0">
              <a:solidFill>
                <a:srgbClr val="FFFFFF"/>
              </a:solidFill>
            </a:endParaRPr>
          </a:p>
          <a:p>
            <a:endParaRPr lang="en-US" dirty="0"/>
          </a:p>
        </p:txBody>
      </p:sp>
    </p:spTree>
    <p:extLst>
      <p:ext uri="{BB962C8B-B14F-4D97-AF65-F5344CB8AC3E}">
        <p14:creationId xmlns:p14="http://schemas.microsoft.com/office/powerpoint/2010/main" val="23457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Update </a:t>
            </a:r>
          </a:p>
          <a:p>
            <a:pPr marL="139700" lvl="0" indent="0">
              <a:spcAft>
                <a:spcPts val="1200"/>
              </a:spcAft>
              <a:buFont typeface="Arial" panose="020B0604020202020204" pitchFamily="34" charset="0"/>
              <a:buNone/>
            </a:pPr>
            <a:endParaRPr lang="en-US" sz="1200"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45571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53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8288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1">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a:t>Click to edit Master title style</a:t>
            </a:r>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961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58C4C7-6C68-6647-A7D8-72728947FB3F}"/>
              </a:ext>
            </a:extLst>
          </p:cNvPr>
          <p:cNvSpPr>
            <a:spLocks noGrp="1" noChangeArrowheads="1"/>
          </p:cNvSpPr>
          <p:nvPr>
            <p:ph type="dt" sz="half" idx="10"/>
          </p:nvPr>
        </p:nvSpPr>
        <p:spPr>
          <a:ln/>
        </p:spPr>
        <p:txBody>
          <a:bodyPr/>
          <a:lstStyle>
            <a:lvl1pPr>
              <a:defRPr/>
            </a:lvl1pPr>
          </a:lstStyle>
          <a:p>
            <a:pPr>
              <a:defRPr/>
            </a:pPr>
            <a:fld id="{44D1DE7C-8F89-AA41-A42B-11C53CA42EEE}" type="datetimeFigureOut">
              <a:rPr lang="en-US" altLang="en-US"/>
              <a:pPr>
                <a:defRPr/>
              </a:pPr>
              <a:t>11/1/2023</a:t>
            </a:fld>
            <a:endParaRPr lang="en-US" altLang="en-US"/>
          </a:p>
        </p:txBody>
      </p:sp>
      <p:sp>
        <p:nvSpPr>
          <p:cNvPr id="3" name="Rectangle 5">
            <a:extLst>
              <a:ext uri="{FF2B5EF4-FFF2-40B4-BE49-F238E27FC236}">
                <a16:creationId xmlns:a16="http://schemas.microsoft.com/office/drawing/2014/main" id="{B0DB422A-EE80-2A4D-8F03-8859D0B0C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30F72C1-FB79-4041-A765-7C4DC8D18AC3}"/>
              </a:ext>
            </a:extLst>
          </p:cNvPr>
          <p:cNvSpPr>
            <a:spLocks noGrp="1" noChangeArrowheads="1"/>
          </p:cNvSpPr>
          <p:nvPr>
            <p:ph type="sldNum" sz="quarter" idx="12"/>
          </p:nvPr>
        </p:nvSpPr>
        <p:spPr>
          <a:ln/>
        </p:spPr>
        <p:txBody>
          <a:bodyPr/>
          <a:lstStyle>
            <a:lvl1pPr>
              <a:defRPr/>
            </a:lvl1pPr>
          </a:lstStyle>
          <a:p>
            <a:fld id="{60BEF2C2-006B-7249-B07A-124B2E0A5171}" type="slidenum">
              <a:rPr lang="en-US" altLang="en-US"/>
              <a:pPr/>
              <a:t>‹#›</a:t>
            </a:fld>
            <a:endParaRPr lang="en-US" altLang="en-US"/>
          </a:p>
        </p:txBody>
      </p:sp>
    </p:spTree>
    <p:extLst>
      <p:ext uri="{BB962C8B-B14F-4D97-AF65-F5344CB8AC3E}">
        <p14:creationId xmlns:p14="http://schemas.microsoft.com/office/powerpoint/2010/main" val="386821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53096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98513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1363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2770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86440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6144642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8340546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096403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06712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01776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14534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13003412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514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00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heme" Target="../theme/theme3.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10" Type="http://schemas.openxmlformats.org/officeDocument/2006/relationships/theme" Target="../theme/theme5.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6" r:id="rId12"/>
    <p:sldLayoutId id="2147483770" r:id="rId13"/>
    <p:sldLayoutId id="2147483792" r:id="rId14"/>
    <p:sldLayoutId id="214748379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960391041"/>
      </p:ext>
    </p:extLst>
  </p:cSld>
  <p:clrMap bg1="lt1" tx1="dk1" bg2="dk2" tx2="lt2" accent1="accent1" accent2="accent2" accent3="accent3" accent4="accent4" accent5="accent5" accent6="accent6" hlink="hlink" folHlink="folHlink"/>
  <p:sldLayoutIdLst>
    <p:sldLayoutId id="2147483758" r:id="rId1"/>
    <p:sldLayoutId id="2147483760" r:id="rId2"/>
    <p:sldLayoutId id="2147483761" r:id="rId3"/>
    <p:sldLayoutId id="2147483762" r:id="rId4"/>
    <p:sldLayoutId id="2147483763" r:id="rId5"/>
    <p:sldLayoutId id="2147483764" r:id="rId6"/>
    <p:sldLayoutId id="2147483765" r:id="rId7"/>
    <p:sldLayoutId id="2147483768" r:id="rId8"/>
    <p:sldLayoutId id="21474837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ing.nmc.edu/knowledgebase/changing-your-name-in-a-zoom-meet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rive.google.com/drive/folders/1lDQRTI2uRWYdNAUt6zlcsKV78a2t_W10?usp=drive_link" TargetMode="External"/><Relationship Id="rId5" Type="http://schemas.openxmlformats.org/officeDocument/2006/relationships/hyperlink" Target="https://sebacademy.edc.org/pbis-tier-2-year-1" TargetMode="External"/><Relationship Id="rId4" Type="http://schemas.openxmlformats.org/officeDocument/2006/relationships/hyperlink" Target="https://edc.co1.qualtrics.com/jfe/form/SV_81vbI1jl3cwmLY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bisapps.org/articles/ep-13-the-who-why-how-of-tier-2-decision-makin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www.pbis.org/resource/multi-tiered-system-of-supports-mtss-in-the-classroom" TargetMode="External"/><Relationship Id="rId4" Type="http://schemas.openxmlformats.org/officeDocument/2006/relationships/hyperlink" Target="https://www.pbisapps.org/articles/the-future-is-now-for-students-who-need-more-suppor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assets-global.website-files.com/5d3725188825e071f1670246/641c7addc35f27e4ccbd4452_Measuring%20Fidelity%20of%20Core%20Features%20of%20Tier%202%20Systems%20and%20Practices%20in%20Schools%20(1).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hyperlink" Target="https://docs.google.com/document/d/1Pbgwf6u4tXLXPFK_4wvMpFGFKmGMKDhC/edit?usp=drive_link&amp;ouid=113908941090752513118&amp;rtpof=true&amp;sd=true" TargetMode="Externa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presentation/d/1cs8kepbXc1DDpL8440wTcwUHu0BRGgBxgPKTZPhIauI/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tiff"/><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presentation/d/1cs8kepbXc1DDpL8440wTcwUHu0BRGgBxgPKTZPhIauI/edit?usp=drive_link"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22.xml"/><Relationship Id="rId1" Type="http://schemas.openxmlformats.org/officeDocument/2006/relationships/slideLayout" Target="../slideLayouts/slideLayout85.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assets-global.website-files.com/5d3725188825e071f1670246/60c3c94750898f6729c84302_Selecting%20a%20Universal%20Behavior%20Screening%20Tool.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assets-global.website-files.com/5d3725188825e071f1670246/60c3c94750898f6729c84302_Selecting%20a%20Universal%20Behavior%20Screening%20Tool.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ssets-global.website-files.com/5d3725188825e071f1670246/641c7addc35f27e4ccbd4452_Measuring%20Fidelity%20of%20Core%20Features%20of%20Tier%202%20Systems%20and%20Practices%20in%20Schools%20(1).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2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nepbis.org" TargetMode="External"/><Relationship Id="rId7" Type="http://schemas.openxmlformats.org/officeDocument/2006/relationships/hyperlink" Target="https://www.google.com/url?sa=i&amp;url=https%3A%2F%2Fwww.cfchildren.org%2Fblog%2F2017%2F11%2Fcasel-committee-children-sponsor-briefing-improving-outcomes-sel%2F&amp;psig=AOvVaw2PJzefShM_lEkxSucgYHYz&amp;ust=1696539521898000&amp;source=images&amp;cd=vfe&amp;opi=89978449&amp;ved=2ahUKEwj-7dWtpN2BAxUpJ2IAHUw2DhAQr4kDegQIARB_" TargetMode="External"/><Relationship Id="rId2" Type="http://schemas.openxmlformats.org/officeDocument/2006/relationships/notesSlide" Target="../notesSlides/notesSlide3.xml"/><Relationship Id="rId1" Type="http://schemas.openxmlformats.org/officeDocument/2006/relationships/slideLayout" Target="../slideLayouts/slideLayout95.xml"/><Relationship Id="rId6" Type="http://schemas.openxmlformats.org/officeDocument/2006/relationships/image" Target="../media/image4.png"/><Relationship Id="rId5" Type="http://schemas.openxmlformats.org/officeDocument/2006/relationships/hyperlink" Target="pbis.org"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cz2vQkBk5IxbEbQtXtvGpD7jx_U9xkDG/edit?usp=drive_link&amp;ouid=113908941090752513118&amp;rtpof=true&amp;sd=true" TargetMode="External"/><Relationship Id="rId2" Type="http://schemas.openxmlformats.org/officeDocument/2006/relationships/notesSlide" Target="../notesSlides/notesSlide30.xml"/><Relationship Id="rId1" Type="http://schemas.openxmlformats.org/officeDocument/2006/relationships/slideLayout" Target="../slideLayouts/slideLayout85.xml"/><Relationship Id="rId6" Type="http://schemas.openxmlformats.org/officeDocument/2006/relationships/image" Target="../media/image43.png"/><Relationship Id="rId5" Type="http://schemas.openxmlformats.org/officeDocument/2006/relationships/hyperlink" Target="https://sebacademy.edc.org/list-of-pbis-resources" TargetMode="External"/><Relationship Id="rId4" Type="http://schemas.openxmlformats.org/officeDocument/2006/relationships/hyperlink" Target="https://drive.google.com/file/d/1ig423TDREzriUPPTy4u5ajhMmRTL5BYO/view?usp=drive_lin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2.xml"/><Relationship Id="rId4" Type="http://schemas.openxmlformats.org/officeDocument/2006/relationships/image" Target="../media/image50.svg"/></Relationships>
</file>

<file path=ppt/slides/_rels/slide33.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32.xml"/><Relationship Id="rId1" Type="http://schemas.openxmlformats.org/officeDocument/2006/relationships/slideLayout" Target="../slideLayouts/slideLayout68.xml"/><Relationship Id="rId6" Type="http://schemas.openxmlformats.org/officeDocument/2006/relationships/hyperlink" Target="https://www.pbisapps.org/resource/tfi" TargetMode="External"/><Relationship Id="rId5" Type="http://schemas.openxmlformats.org/officeDocument/2006/relationships/image" Target="../media/image51.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85.xml"/><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edc.co1.qualtrics.com/jfe/form/SV_cBF9GI7gVEBsfS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mailto:mwhandler@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GcsTNCBpUDMHc8sreyZ_MMC8y8_EAe67GQ2MfI3qIi8/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s://sebacademy.edc.org/needs-assessment-and-planning-pro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914400" y="158008"/>
            <a:ext cx="10363200" cy="1362075"/>
          </a:xfrm>
        </p:spPr>
        <p:txBody>
          <a:bodyPr/>
          <a:lstStyle/>
          <a:p>
            <a:pPr algn="ctr"/>
            <a:r>
              <a:rPr lang="en-US" dirty="0">
                <a:ea typeface="ＭＳ Ｐゴシック"/>
              </a:rPr>
              <a:t>Welcome </a:t>
            </a:r>
            <a:r>
              <a:rPr lang="en-US" dirty="0" err="1">
                <a:ea typeface="ＭＳ Ｐゴシック"/>
              </a:rPr>
              <a:t>tO</a:t>
            </a:r>
            <a:r>
              <a:rPr lang="en-US" dirty="0">
                <a:ea typeface="ＭＳ Ｐゴシック"/>
              </a:rPr>
              <a:t> THE</a:t>
            </a:r>
            <a:br>
              <a:rPr lang="en-US" dirty="0">
                <a:ea typeface="ＭＳ Ｐゴシック"/>
              </a:rPr>
            </a:br>
            <a:r>
              <a:rPr lang="en-US" dirty="0">
                <a:ea typeface="ＭＳ Ｐゴシック"/>
              </a:rPr>
              <a:t>Tier 2</a:t>
            </a:r>
            <a:r>
              <a:rPr lang="en-US" dirty="0">
                <a:ea typeface="ＭＳ Ｐゴシック"/>
                <a:cs typeface="ＭＳ Ｐゴシック" pitchFamily="-108" charset="-128"/>
              </a:rPr>
              <a:t> COACHES’ </a:t>
            </a:r>
            <a:r>
              <a:rPr lang="en-US" dirty="0" err="1">
                <a:ea typeface="ＭＳ Ｐゴシック"/>
                <a:cs typeface="ＭＳ Ｐゴシック" pitchFamily="-108" charset="-128"/>
              </a:rPr>
              <a:t>MEETing</a:t>
            </a:r>
            <a:r>
              <a:rPr lang="en-US" dirty="0">
                <a:ea typeface="ＭＳ Ｐゴシック"/>
                <a:cs typeface="ＭＳ Ｐゴシック" pitchFamily="-108" charset="-128"/>
              </a:rPr>
              <a:t>!</a:t>
            </a:r>
            <a:endParaRPr lang="en-US"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43629" y="1458742"/>
            <a:ext cx="4380603" cy="4614108"/>
          </a:xfrm>
        </p:spPr>
        <p:txBody>
          <a:bodyPr/>
          <a:lstStyle/>
          <a:p>
            <a:r>
              <a:rPr lang="en-US" sz="2800" b="1" dirty="0">
                <a:solidFill>
                  <a:schemeClr val="bg1"/>
                </a:solidFill>
              </a:rPr>
              <a:t>GETTING STARTED:</a:t>
            </a:r>
          </a:p>
          <a:p>
            <a:endParaRPr lang="en-US" sz="240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Update your display name in Zoom</a:t>
            </a:r>
            <a:r>
              <a:rPr lang="en-US" sz="2400" dirty="0">
                <a:solidFill>
                  <a:schemeClr val="accent4">
                    <a:lumMod val="60000"/>
                    <a:lumOff val="40000"/>
                  </a:schemeClr>
                </a:solidFill>
              </a:rPr>
              <a:t> </a:t>
            </a:r>
            <a:r>
              <a:rPr lang="en-US" sz="2400" dirty="0"/>
              <a:t>to read: [Your School], [Your Name] (e.g., Eastside HS, Joe Clark)</a:t>
            </a: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rPr>
              <a:t>Complete the </a:t>
            </a:r>
            <a:r>
              <a:rPr lang="en-US" sz="1400" b="1" i="0" u="none" strike="noStrike" dirty="0">
                <a:solidFill>
                  <a:srgbClr val="212529"/>
                </a:solidFill>
                <a:effectLst/>
                <a:latin typeface="Open Sans" panose="020B0606030504020204" pitchFamily="34" charset="0"/>
                <a:hlinkClick r:id="rId4"/>
              </a:rPr>
              <a:t>Attendance Survey</a:t>
            </a:r>
            <a:r>
              <a:rPr lang="en-US" sz="2400" dirty="0"/>
              <a:t> </a:t>
            </a:r>
          </a:p>
          <a:p>
            <a:pPr marL="380990" indent="-380990">
              <a:spcAft>
                <a:spcPts val="1200"/>
              </a:spcAft>
              <a:buClr>
                <a:srgbClr val="047E95"/>
              </a:buClr>
              <a:buFont typeface="Wingdings" panose="05000000000000000000" pitchFamily="2" charset="2"/>
              <a:buChar char="ü"/>
            </a:pPr>
            <a:endParaRPr lang="en-US" sz="2400" dirty="0"/>
          </a:p>
        </p:txBody>
      </p:sp>
      <p:sp>
        <p:nvSpPr>
          <p:cNvPr id="9" name="Left Arrow 8">
            <a:extLst>
              <a:ext uri="{FF2B5EF4-FFF2-40B4-BE49-F238E27FC236}">
                <a16:creationId xmlns:a16="http://schemas.microsoft.com/office/drawing/2014/main" id="{2CAEAB1B-5A49-A34E-8B93-DBEC5B63FD77}"/>
              </a:ext>
            </a:extLst>
          </p:cNvPr>
          <p:cNvSpPr/>
          <p:nvPr/>
        </p:nvSpPr>
        <p:spPr>
          <a:xfrm rot="19578596">
            <a:off x="9273012" y="2211829"/>
            <a:ext cx="1152134" cy="332756"/>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10781558" y="4200178"/>
            <a:ext cx="792697" cy="4336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grpSp>
        <p:nvGrpSpPr>
          <p:cNvPr id="3" name="Group 2">
            <a:extLst>
              <a:ext uri="{FF2B5EF4-FFF2-40B4-BE49-F238E27FC236}">
                <a16:creationId xmlns:a16="http://schemas.microsoft.com/office/drawing/2014/main" id="{C6C1DE00-29F9-E66F-C976-7BB7114B06C7}"/>
              </a:ext>
            </a:extLst>
          </p:cNvPr>
          <p:cNvGrpSpPr/>
          <p:nvPr/>
        </p:nvGrpSpPr>
        <p:grpSpPr>
          <a:xfrm>
            <a:off x="8793956" y="3708770"/>
            <a:ext cx="2947690" cy="2767021"/>
            <a:chOff x="170553" y="1106274"/>
            <a:chExt cx="4314664" cy="3819206"/>
          </a:xfrm>
        </p:grpSpPr>
        <p:grpSp>
          <p:nvGrpSpPr>
            <p:cNvPr id="6" name="Group 5">
              <a:extLst>
                <a:ext uri="{FF2B5EF4-FFF2-40B4-BE49-F238E27FC236}">
                  <a16:creationId xmlns:a16="http://schemas.microsoft.com/office/drawing/2014/main" id="{7DB21A64-07E1-9C17-B448-8A3259209D0C}"/>
                </a:ext>
              </a:extLst>
            </p:cNvPr>
            <p:cNvGrpSpPr/>
            <p:nvPr/>
          </p:nvGrpSpPr>
          <p:grpSpPr>
            <a:xfrm>
              <a:off x="170553" y="1106274"/>
              <a:ext cx="4314664" cy="3819206"/>
              <a:chOff x="2188680" y="865418"/>
              <a:chExt cx="4527569" cy="4218053"/>
            </a:xfrm>
          </p:grpSpPr>
          <p:sp>
            <p:nvSpPr>
              <p:cNvPr id="13" name="AutoShape 7">
                <a:extLst>
                  <a:ext uri="{FF2B5EF4-FFF2-40B4-BE49-F238E27FC236}">
                    <a16:creationId xmlns:a16="http://schemas.microsoft.com/office/drawing/2014/main" id="{EE257D89-CA10-66F5-95C5-33464CA06C9C}"/>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4" name="AutoShape 7">
                <a:extLst>
                  <a:ext uri="{FF2B5EF4-FFF2-40B4-BE49-F238E27FC236}">
                    <a16:creationId xmlns:a16="http://schemas.microsoft.com/office/drawing/2014/main" id="{73A2FF10-5A28-F61B-B284-317E5DC79232}"/>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5" name="AutoShape 7">
                <a:extLst>
                  <a:ext uri="{FF2B5EF4-FFF2-40B4-BE49-F238E27FC236}">
                    <a16:creationId xmlns:a16="http://schemas.microsoft.com/office/drawing/2014/main" id="{EEDD8767-EFCF-FC0E-4DD3-74C2E3317F43}"/>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6" name="AutoShape 7">
                <a:extLst>
                  <a:ext uri="{FF2B5EF4-FFF2-40B4-BE49-F238E27FC236}">
                    <a16:creationId xmlns:a16="http://schemas.microsoft.com/office/drawing/2014/main" id="{A0A168B7-5E4A-BD7E-DD0A-B88E05BB31F2}"/>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grpSp>
        <p:sp>
          <p:nvSpPr>
            <p:cNvPr id="11" name="Text Box 14">
              <a:extLst>
                <a:ext uri="{FF2B5EF4-FFF2-40B4-BE49-F238E27FC236}">
                  <a16:creationId xmlns:a16="http://schemas.microsoft.com/office/drawing/2014/main" id="{63A25198-F464-D774-3161-C1A943B83A21}"/>
                </a:ext>
              </a:extLst>
            </p:cNvPr>
            <p:cNvSpPr txBox="1">
              <a:spLocks noChangeArrowheads="1"/>
            </p:cNvSpPr>
            <p:nvPr/>
          </p:nvSpPr>
          <p:spPr bwMode="auto">
            <a:xfrm>
              <a:off x="1623618" y="2262213"/>
              <a:ext cx="1507040" cy="637217"/>
            </a:xfrm>
            <a:prstGeom prst="rect">
              <a:avLst/>
            </a:prstGeom>
            <a:noFill/>
            <a:ln w="9525">
              <a:noFill/>
              <a:miter lim="800000"/>
              <a:headEnd/>
              <a:tailEnd/>
            </a:ln>
          </p:spPr>
          <p:txBody>
            <a:bodyPr wrap="square">
              <a:prstTxWarp prst="textNoShape">
                <a:avLst/>
              </a:prstTxWarp>
              <a:spAutoFit/>
            </a:bodyPr>
            <a:lstStyle/>
            <a:p>
              <a:pPr algn="ctr" defTabSz="914377" eaLnBrk="0" hangingPunct="0">
                <a:defRPr/>
              </a:pPr>
              <a:r>
                <a:rPr lang="en-US" sz="2400" dirty="0">
                  <a:solidFill>
                    <a:srgbClr val="000000"/>
                  </a:solidFill>
                  <a:latin typeface="Calibri" panose="020F0502020204030204" pitchFamily="34" charset="0"/>
                  <a:cs typeface="Calibri" panose="020F0502020204030204" pitchFamily="34" charset="0"/>
                  <a:sym typeface="Arial"/>
                </a:rPr>
                <a:t>~15% </a:t>
              </a:r>
            </a:p>
          </p:txBody>
        </p:sp>
      </p:grpSp>
      <p:sp>
        <p:nvSpPr>
          <p:cNvPr id="19" name="Text Placeholder 4">
            <a:extLst>
              <a:ext uri="{FF2B5EF4-FFF2-40B4-BE49-F238E27FC236}">
                <a16:creationId xmlns:a16="http://schemas.microsoft.com/office/drawing/2014/main" id="{87C42081-12E6-2DD2-A673-115D803878DE}"/>
              </a:ext>
            </a:extLst>
          </p:cNvPr>
          <p:cNvSpPr txBox="1">
            <a:spLocks/>
          </p:cNvSpPr>
          <p:nvPr/>
        </p:nvSpPr>
        <p:spPr>
          <a:xfrm>
            <a:off x="4804703" y="2024518"/>
            <a:ext cx="4716658" cy="43697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ts val="1400"/>
              <a:buFont typeface="Hind Vadodara"/>
              <a:buNone/>
              <a:defRPr sz="2000" b="0" i="0" u="none" strike="noStrike" cap="none">
                <a:solidFill>
                  <a:schemeClr val="lt1"/>
                </a:solidFill>
                <a:latin typeface="Hind Vadodara"/>
                <a:ea typeface="Hind Vadodara"/>
                <a:cs typeface="Hind Vadodara"/>
                <a:sym typeface="Hind Vadodara"/>
              </a:defRPr>
            </a:lvl1pPr>
            <a:lvl2pPr marL="457189" marR="0" lvl="1" indent="0" algn="l" rtl="0">
              <a:lnSpc>
                <a:spcPct val="100000"/>
              </a:lnSpc>
              <a:spcBef>
                <a:spcPts val="1600"/>
              </a:spcBef>
              <a:spcAft>
                <a:spcPts val="0"/>
              </a:spcAft>
              <a:buClr>
                <a:schemeClr val="lt1"/>
              </a:buClr>
              <a:buSzPts val="1400"/>
              <a:buFont typeface="Hind Vadodara"/>
              <a:buNone/>
              <a:defRPr sz="1800" b="0" i="0" u="none" strike="noStrike" cap="none">
                <a:solidFill>
                  <a:schemeClr val="lt1"/>
                </a:solidFill>
                <a:latin typeface="Hind Vadodara"/>
                <a:ea typeface="Hind Vadodara"/>
                <a:cs typeface="Hind Vadodara"/>
                <a:sym typeface="Hind Vadodara"/>
              </a:defRPr>
            </a:lvl2pPr>
            <a:lvl3pPr marL="914377" marR="0" lvl="2" indent="0" algn="l" rtl="0">
              <a:lnSpc>
                <a:spcPct val="100000"/>
              </a:lnSpc>
              <a:spcBef>
                <a:spcPts val="1600"/>
              </a:spcBef>
              <a:spcAft>
                <a:spcPts val="0"/>
              </a:spcAft>
              <a:buClr>
                <a:schemeClr val="lt1"/>
              </a:buClr>
              <a:buSzPts val="1400"/>
              <a:buFont typeface="Hind Vadodara"/>
              <a:buNone/>
              <a:defRPr sz="1600" b="0" i="0" u="none" strike="noStrike" cap="none">
                <a:solidFill>
                  <a:schemeClr val="lt1"/>
                </a:solidFill>
                <a:latin typeface="Hind Vadodara"/>
                <a:ea typeface="Hind Vadodara"/>
                <a:cs typeface="Hind Vadodara"/>
                <a:sym typeface="Hind Vadodara"/>
              </a:defRPr>
            </a:lvl3pPr>
            <a:lvl4pPr marL="1371566" marR="0" lvl="3"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1828754" marR="0" lvl="4"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285943" marR="0" lvl="5"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2743131" marR="0" lvl="6"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200320" marR="0" lvl="7"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3657509" marR="0" lvl="8" indent="0" algn="l" rtl="0">
              <a:lnSpc>
                <a:spcPct val="100000"/>
              </a:lnSpc>
              <a:spcBef>
                <a:spcPts val="1600"/>
              </a:spcBef>
              <a:spcAft>
                <a:spcPts val="160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r>
              <a:rPr lang="en-US" sz="2400" kern="0" dirty="0"/>
              <a:t> </a:t>
            </a:r>
            <a:endParaRPr lang="en-US" sz="2400" kern="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kern="0" dirty="0">
                <a:solidFill>
                  <a:schemeClr val="accent4">
                    <a:lumMod val="60000"/>
                    <a:lumOff val="40000"/>
                  </a:schemeClr>
                </a:solidFill>
              </a:rPr>
              <a:t>Bookmark link to find training resources at : </a:t>
            </a:r>
            <a:r>
              <a:rPr lang="en-US" sz="2400" b="1" kern="0" dirty="0">
                <a:solidFill>
                  <a:srgbClr val="FFFF00"/>
                </a:solidFill>
                <a:hlinkClick r:id="rId5">
                  <a:extLst>
                    <a:ext uri="{A12FA001-AC4F-418D-AE19-62706E023703}">
                      <ahyp:hlinkClr xmlns:ahyp="http://schemas.microsoft.com/office/drawing/2018/hyperlinkcolor" val="tx"/>
                    </a:ext>
                  </a:extLst>
                </a:hlinkClick>
              </a:rPr>
              <a:t>SEB PBIS Tier 2 Academy</a:t>
            </a:r>
            <a:r>
              <a:rPr lang="en-US" sz="2400" kern="0" dirty="0">
                <a:solidFill>
                  <a:srgbClr val="FFFFFF"/>
                </a:solidFill>
                <a:hlinkClick r:id="rId5">
                  <a:extLst>
                    <a:ext uri="{A12FA001-AC4F-418D-AE19-62706E023703}">
                      <ahyp:hlinkClr xmlns:ahyp="http://schemas.microsoft.com/office/drawing/2018/hyperlinkcolor" val="tx"/>
                    </a:ext>
                  </a:extLst>
                </a:hlinkClick>
              </a:rPr>
              <a:t> </a:t>
            </a:r>
            <a:endParaRPr lang="en-US" sz="2400" kern="0" dirty="0"/>
          </a:p>
          <a:p>
            <a:pPr marL="380990" indent="-380990">
              <a:spcAft>
                <a:spcPts val="1200"/>
              </a:spcAft>
              <a:buClr>
                <a:srgbClr val="047E95"/>
              </a:buClr>
              <a:buFont typeface="Wingdings" panose="05000000000000000000" pitchFamily="2" charset="2"/>
              <a:buChar char="ü"/>
            </a:pPr>
            <a:r>
              <a:rPr lang="en-US" sz="2400" i="1" dirty="0">
                <a:solidFill>
                  <a:srgbClr val="FFFF00"/>
                </a:solidFill>
                <a:hlinkClick r:id="rId6">
                  <a:extLst>
                    <a:ext uri="{A12FA001-AC4F-418D-AE19-62706E023703}">
                      <ahyp:hlinkClr xmlns:ahyp="http://schemas.microsoft.com/office/drawing/2018/hyperlinkcolor" val="tx"/>
                    </a:ext>
                  </a:extLst>
                </a:hlinkClick>
              </a:rPr>
              <a:t>Google drive </a:t>
            </a:r>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r>
              <a:rPr lang="en-US" sz="2400" i="1" dirty="0">
                <a:solidFill>
                  <a:srgbClr val="FFFF00"/>
                </a:solidFill>
              </a:rPr>
              <a:t>In the chat, please share with me links to  your 2023-2024 TIER 2 TEAM FOLDER (if new)</a:t>
            </a:r>
          </a:p>
          <a:p>
            <a:pPr marL="380990" indent="-380990">
              <a:spcAft>
                <a:spcPts val="1200"/>
              </a:spcAft>
              <a:buClr>
                <a:srgbClr val="047E95"/>
              </a:buClr>
              <a:buFont typeface="Wingdings" panose="05000000000000000000" pitchFamily="2" charset="2"/>
              <a:buChar char="ü"/>
            </a:pPr>
            <a:endParaRPr lang="en-US" sz="2400" kern="0" dirty="0"/>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3912477" y="1718940"/>
            <a:ext cx="7394813" cy="430844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4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sng" strike="noStrike" kern="1200" cap="none" spc="0" normalizeH="0" baseline="0" noProof="0" dirty="0">
                <a:ln>
                  <a:noFill/>
                </a:ln>
                <a:solidFill>
                  <a:srgbClr val="FFFFFF"/>
                </a:solidFill>
                <a:effectLst/>
                <a:uLnTx/>
                <a:uFillTx/>
                <a:latin typeface="Hind Vadodara"/>
                <a:cs typeface="Hind Vadodara"/>
                <a:sym typeface="Hind Vadodara"/>
                <a:hlinkClick r:id="rId3"/>
              </a:rPr>
              <a:t>Expert Instruction Podcast: The Who Why How of Tier 2 Decision Making</a:t>
            </a:r>
            <a:endParaRPr kumimoji="0" lang="en-US" sz="24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The October Catch: The Future is Now for Students who Need More Support</a:t>
            </a: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5"/>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Multi-tiered system of supports in the classroom (see Tier 2) </a:t>
            </a: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rPr>
              <a:t>Video example of a TIPS Tier 2/3 Meeting</a:t>
            </a: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400" b="1" i="0" u="none" strike="noStrike" kern="1200" cap="none" spc="0" normalizeH="0" baseline="0" noProof="0" dirty="0">
              <a:ln>
                <a:noFill/>
              </a:ln>
              <a:solidFill>
                <a:srgbClr val="00ACC2">
                  <a:lumMod val="40000"/>
                  <a:lumOff val="60000"/>
                </a:srgbClr>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576680" y="1592788"/>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A3CB822F-CB1C-4F0B-A1DF-DF1099F0CC3A}"/>
              </a:ext>
            </a:extLst>
          </p:cNvPr>
          <p:cNvPicPr>
            <a:picLocks noChangeAspect="1"/>
          </p:cNvPicPr>
          <p:nvPr/>
        </p:nvPicPr>
        <p:blipFill>
          <a:blip r:embed="rId6"/>
          <a:stretch>
            <a:fillRect/>
          </a:stretch>
        </p:blipFill>
        <p:spPr>
          <a:xfrm>
            <a:off x="760923" y="1774591"/>
            <a:ext cx="2724121" cy="3490622"/>
          </a:xfrm>
          <a:prstGeom prst="rect">
            <a:avLst/>
          </a:prstGeom>
        </p:spPr>
      </p:pic>
    </p:spTree>
    <p:extLst>
      <p:ext uri="{BB962C8B-B14F-4D97-AF65-F5344CB8AC3E}">
        <p14:creationId xmlns:p14="http://schemas.microsoft.com/office/powerpoint/2010/main" val="174997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942637391"/>
              </p:ext>
            </p:extLst>
          </p:nvPr>
        </p:nvGraphicFramePr>
        <p:xfrm>
          <a:off x="972012" y="1313063"/>
          <a:ext cx="10488370"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pic>
        <p:nvPicPr>
          <p:cNvPr id="3" name="Picture 2">
            <a:extLst>
              <a:ext uri="{FF2B5EF4-FFF2-40B4-BE49-F238E27FC236}">
                <a16:creationId xmlns:a16="http://schemas.microsoft.com/office/drawing/2014/main" id="{4BB5288E-7066-2F93-E6E1-52ED36038441}"/>
              </a:ext>
            </a:extLst>
          </p:cNvPr>
          <p:cNvPicPr>
            <a:picLocks noChangeAspect="1"/>
          </p:cNvPicPr>
          <p:nvPr/>
        </p:nvPicPr>
        <p:blipFill>
          <a:blip r:embed="rId8"/>
          <a:stretch>
            <a:fillRect/>
          </a:stretch>
        </p:blipFill>
        <p:spPr>
          <a:xfrm>
            <a:off x="10369103" y="3889792"/>
            <a:ext cx="1091279" cy="1054699"/>
          </a:xfrm>
          <a:prstGeom prst="rect">
            <a:avLst/>
          </a:prstGeom>
        </p:spPr>
      </p:pic>
      <p:pic>
        <p:nvPicPr>
          <p:cNvPr id="4" name="Picture 3">
            <a:extLst>
              <a:ext uri="{FF2B5EF4-FFF2-40B4-BE49-F238E27FC236}">
                <a16:creationId xmlns:a16="http://schemas.microsoft.com/office/drawing/2014/main" id="{AE4873D9-FE35-E523-F2D9-E2A4D20CB514}"/>
              </a:ext>
            </a:extLst>
          </p:cNvPr>
          <p:cNvPicPr>
            <a:picLocks noChangeAspect="1"/>
          </p:cNvPicPr>
          <p:nvPr/>
        </p:nvPicPr>
        <p:blipFill>
          <a:blip r:embed="rId9"/>
          <a:stretch>
            <a:fillRect/>
          </a:stretch>
        </p:blipFill>
        <p:spPr>
          <a:xfrm>
            <a:off x="10388735" y="1313063"/>
            <a:ext cx="1097375" cy="1079086"/>
          </a:xfrm>
          <a:prstGeom prst="rect">
            <a:avLst/>
          </a:prstGeom>
        </p:spPr>
      </p:pic>
    </p:spTree>
    <p:extLst>
      <p:ext uri="{BB962C8B-B14F-4D97-AF65-F5344CB8AC3E}">
        <p14:creationId xmlns:p14="http://schemas.microsoft.com/office/powerpoint/2010/main" val="140557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a:off x="5926997" y="3429000"/>
            <a:ext cx="5279600" cy="2679547"/>
          </a:xfrm>
          <a:prstGeom prst="rect">
            <a:avLst/>
          </a:prstGeom>
        </p:spPr>
        <p:txBody>
          <a:bodyPr spcFirstLastPara="1" wrap="square" lIns="121900" tIns="121900" rIns="121900" bIns="121900" anchor="ctr" anchorCtr="0">
            <a:noAutofit/>
          </a:bodyPr>
          <a:lstStyle/>
          <a:p>
            <a:r>
              <a:rPr lang="en-US" sz="4800" b="1" dirty="0"/>
              <a:t>Resources:</a:t>
            </a:r>
            <a:br>
              <a:rPr lang="en-US" sz="4800" b="1" dirty="0"/>
            </a:br>
            <a:r>
              <a:rPr lang="en-US" sz="3200" b="1" dirty="0">
                <a:hlinkClick r:id="rId3"/>
              </a:rPr>
              <a:t>Measuring Fidelity of Tier 2 Systems and Practices</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6852" y="487277"/>
            <a:ext cx="4036196" cy="2260270"/>
          </a:xfrm>
          <a:prstGeom prst="rect">
            <a:avLst/>
          </a:prstGeom>
        </p:spPr>
      </p:pic>
      <p:pic>
        <p:nvPicPr>
          <p:cNvPr id="8" name="Picture 7">
            <a:extLst>
              <a:ext uri="{FF2B5EF4-FFF2-40B4-BE49-F238E27FC236}">
                <a16:creationId xmlns:a16="http://schemas.microsoft.com/office/drawing/2014/main" id="{1353202D-C590-51E8-DD07-F4CB6CCE9D83}"/>
              </a:ext>
            </a:extLst>
          </p:cNvPr>
          <p:cNvPicPr>
            <a:picLocks noChangeAspect="1"/>
          </p:cNvPicPr>
          <p:nvPr/>
        </p:nvPicPr>
        <p:blipFill>
          <a:blip r:embed="rId6"/>
          <a:stretch>
            <a:fillRect/>
          </a:stretch>
        </p:blipFill>
        <p:spPr>
          <a:xfrm>
            <a:off x="0" y="0"/>
            <a:ext cx="5392923" cy="6858000"/>
          </a:xfrm>
          <a:prstGeom prst="rect">
            <a:avLst/>
          </a:prstGeom>
        </p:spPr>
      </p:pic>
    </p:spTree>
    <p:extLst>
      <p:ext uri="{BB962C8B-B14F-4D97-AF65-F5344CB8AC3E}">
        <p14:creationId xmlns:p14="http://schemas.microsoft.com/office/powerpoint/2010/main" val="304707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15"/>
          <p:cNvSpPr txBox="1"/>
          <p:nvPr/>
        </p:nvSpPr>
        <p:spPr>
          <a:xfrm>
            <a:off x="0" y="398200"/>
            <a:ext cx="12192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solidFill>
                  <a:schemeClr val="lt1"/>
                </a:solidFill>
              </a:rPr>
              <a:t>TEAM FOUNDATION QUICK CHECK </a:t>
            </a:r>
            <a:endParaRPr sz="3600" b="1">
              <a:solidFill>
                <a:schemeClr val="lt1"/>
              </a:solidFill>
            </a:endParaRPr>
          </a:p>
        </p:txBody>
      </p:sp>
      <p:cxnSp>
        <p:nvCxnSpPr>
          <p:cNvPr id="114" name="Google Shape;114;p15"/>
          <p:cNvCxnSpPr/>
          <p:nvPr/>
        </p:nvCxnSpPr>
        <p:spPr>
          <a:xfrm>
            <a:off x="2580975" y="1137100"/>
            <a:ext cx="7271100" cy="23100"/>
          </a:xfrm>
          <a:prstGeom prst="straightConnector1">
            <a:avLst/>
          </a:prstGeom>
          <a:noFill/>
          <a:ln w="38100" cap="flat" cmpd="sng">
            <a:solidFill>
              <a:srgbClr val="6D8BA6"/>
            </a:solidFill>
            <a:prstDash val="solid"/>
            <a:round/>
            <a:headEnd type="none" w="med" len="med"/>
            <a:tailEnd type="none" w="med" len="med"/>
          </a:ln>
        </p:spPr>
      </p:cxnSp>
      <p:sp>
        <p:nvSpPr>
          <p:cNvPr id="115" name="Google Shape;115;p15"/>
          <p:cNvSpPr txBox="1"/>
          <p:nvPr/>
        </p:nvSpPr>
        <p:spPr>
          <a:xfrm>
            <a:off x="2302875" y="1281450"/>
            <a:ext cx="7549200" cy="1292631"/>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073763"/>
                </a:solidFill>
              </a:rPr>
              <a:t>Which features are in place? </a:t>
            </a:r>
            <a:endParaRPr sz="2400" dirty="0">
              <a:solidFill>
                <a:srgbClr val="073763"/>
              </a:solidFill>
            </a:endParaRPr>
          </a:p>
          <a:p>
            <a:pPr marL="0" lvl="0" indent="0" algn="ctr" rtl="0">
              <a:spcBef>
                <a:spcPts val="0"/>
              </a:spcBef>
              <a:spcAft>
                <a:spcPts val="0"/>
              </a:spcAft>
              <a:buNone/>
            </a:pPr>
            <a:r>
              <a:rPr lang="en-US" sz="2400" dirty="0">
                <a:solidFill>
                  <a:srgbClr val="073763"/>
                </a:solidFill>
              </a:rPr>
              <a:t>What barriers have you encountered? </a:t>
            </a:r>
            <a:endParaRPr sz="2400" dirty="0">
              <a:solidFill>
                <a:srgbClr val="073763"/>
              </a:solidFill>
            </a:endParaRPr>
          </a:p>
          <a:p>
            <a:pPr marL="0" lvl="0" indent="0" algn="ctr" rtl="0">
              <a:spcBef>
                <a:spcPts val="0"/>
              </a:spcBef>
              <a:spcAft>
                <a:spcPts val="0"/>
              </a:spcAft>
              <a:buNone/>
            </a:pPr>
            <a:r>
              <a:rPr lang="en-US" sz="2400" dirty="0">
                <a:solidFill>
                  <a:srgbClr val="073763"/>
                </a:solidFill>
              </a:rPr>
              <a:t>How can they be navigated/changed?</a:t>
            </a:r>
            <a:endParaRPr sz="2400" dirty="0">
              <a:solidFill>
                <a:srgbClr val="073763"/>
              </a:solidFill>
            </a:endParaRPr>
          </a:p>
        </p:txBody>
      </p:sp>
      <p:sp>
        <p:nvSpPr>
          <p:cNvPr id="116" name="Google Shape;116;p15"/>
          <p:cNvSpPr txBox="1"/>
          <p:nvPr/>
        </p:nvSpPr>
        <p:spPr>
          <a:xfrm>
            <a:off x="305884" y="3399938"/>
            <a:ext cx="4656900" cy="8925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Representative Team</a:t>
            </a:r>
          </a:p>
          <a:p>
            <a:pPr marL="0" lvl="0" indent="0" algn="l" rtl="0">
              <a:spcBef>
                <a:spcPts val="0"/>
              </a:spcBef>
              <a:spcAft>
                <a:spcPts val="0"/>
              </a:spcAft>
              <a:buNone/>
            </a:pPr>
            <a:r>
              <a:rPr lang="en-US" sz="1600" b="1" dirty="0">
                <a:solidFill>
                  <a:srgbClr val="FFFFFF"/>
                </a:solidFill>
              </a:rPr>
              <a:t>(admin, behavior specialist, coordinators, T1)</a:t>
            </a:r>
            <a:endParaRPr sz="1600" b="1" dirty="0">
              <a:solidFill>
                <a:srgbClr val="FFFFFF"/>
              </a:solidFill>
            </a:endParaRPr>
          </a:p>
        </p:txBody>
      </p:sp>
      <p:sp>
        <p:nvSpPr>
          <p:cNvPr id="117" name="Google Shape;117;p15"/>
          <p:cNvSpPr txBox="1"/>
          <p:nvPr/>
        </p:nvSpPr>
        <p:spPr>
          <a:xfrm>
            <a:off x="305884" y="4472017"/>
            <a:ext cx="4908404"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Family/Student Feedback</a:t>
            </a:r>
          </a:p>
        </p:txBody>
      </p:sp>
      <p:sp>
        <p:nvSpPr>
          <p:cNvPr id="118" name="Google Shape;118;p15"/>
          <p:cNvSpPr txBox="1"/>
          <p:nvPr/>
        </p:nvSpPr>
        <p:spPr>
          <a:xfrm>
            <a:off x="431636" y="5339608"/>
            <a:ext cx="4656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Scheduled meetings with agendas and roles</a:t>
            </a:r>
            <a:endParaRPr sz="3000" b="1" dirty="0">
              <a:solidFill>
                <a:srgbClr val="FFFFFF"/>
              </a:solidFill>
            </a:endParaRPr>
          </a:p>
        </p:txBody>
      </p:sp>
      <p:sp>
        <p:nvSpPr>
          <p:cNvPr id="119" name="Google Shape;119;p15"/>
          <p:cNvSpPr txBox="1"/>
          <p:nvPr/>
        </p:nvSpPr>
        <p:spPr>
          <a:xfrm>
            <a:off x="5718500" y="3399938"/>
            <a:ext cx="6291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00"/>
                </a:solidFill>
              </a:rPr>
              <a:t>Effective and efficient action plan</a:t>
            </a:r>
            <a:endParaRPr sz="3000" b="1" dirty="0">
              <a:solidFill>
                <a:srgbClr val="FFFF00"/>
              </a:solidFill>
            </a:endParaRPr>
          </a:p>
        </p:txBody>
      </p:sp>
      <p:sp>
        <p:nvSpPr>
          <p:cNvPr id="120" name="Google Shape;120;p15"/>
          <p:cNvSpPr txBox="1"/>
          <p:nvPr/>
        </p:nvSpPr>
        <p:spPr>
          <a:xfrm>
            <a:off x="5718500" y="4384988"/>
            <a:ext cx="6044714" cy="18158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Communication routines     </a:t>
            </a:r>
            <a:r>
              <a:rPr lang="en-US" b="1" dirty="0">
                <a:solidFill>
                  <a:srgbClr val="FFFFFF"/>
                </a:solidFill>
              </a:rPr>
              <a:t>(</a:t>
            </a:r>
            <a:r>
              <a:rPr lang="en-US" sz="2000" b="1" dirty="0">
                <a:solidFill>
                  <a:srgbClr val="FFFFFF"/>
                </a:solidFill>
              </a:rPr>
              <a:t>Across teams? Regarding referred students? Students receiving supports?) </a:t>
            </a:r>
          </a:p>
          <a:p>
            <a:pPr marL="0" lvl="0" indent="0" algn="l" rtl="0">
              <a:spcBef>
                <a:spcPts val="0"/>
              </a:spcBef>
              <a:spcAft>
                <a:spcPts val="0"/>
              </a:spcAft>
              <a:buNone/>
            </a:pPr>
            <a:endParaRPr lang="en-US" b="1" dirty="0">
              <a:solidFill>
                <a:srgbClr val="FFFFFF"/>
              </a:solidFill>
            </a:endParaRPr>
          </a:p>
          <a:p>
            <a:pPr marL="0" lvl="0" indent="0" algn="l" rtl="0">
              <a:spcBef>
                <a:spcPts val="0"/>
              </a:spcBef>
              <a:spcAft>
                <a:spcPts val="0"/>
              </a:spcAft>
              <a:buNone/>
            </a:pPr>
            <a:endParaRPr b="1" dirty="0">
              <a:solidFill>
                <a:srgbClr val="FFFFFF"/>
              </a:solidFill>
            </a:endParaRPr>
          </a:p>
        </p:txBody>
      </p:sp>
      <p:sp>
        <p:nvSpPr>
          <p:cNvPr id="121" name="Google Shape;121;p15"/>
          <p:cNvSpPr txBox="1"/>
          <p:nvPr/>
        </p:nvSpPr>
        <p:spPr>
          <a:xfrm>
            <a:off x="5970004" y="5339608"/>
            <a:ext cx="4656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US" sz="3000" b="1" dirty="0">
              <a:solidFill>
                <a:srgbClr val="FFFFFF"/>
              </a:solidFill>
            </a:endParaRPr>
          </a:p>
          <a:p>
            <a:pPr marL="0" lvl="0" indent="0" algn="l" rtl="0">
              <a:spcBef>
                <a:spcPts val="0"/>
              </a:spcBef>
              <a:spcAft>
                <a:spcPts val="0"/>
              </a:spcAft>
              <a:buNone/>
            </a:pPr>
            <a:r>
              <a:rPr lang="en-US" sz="3000" b="1" dirty="0">
                <a:solidFill>
                  <a:srgbClr val="FFFF00"/>
                </a:solidFill>
              </a:rPr>
              <a:t>Identified goals</a:t>
            </a:r>
            <a:endParaRPr sz="3000" b="1" dirty="0">
              <a:solidFill>
                <a:srgbClr val="FFFF00"/>
              </a:solidFill>
            </a:endParaRPr>
          </a:p>
        </p:txBody>
      </p:sp>
      <p:pic>
        <p:nvPicPr>
          <p:cNvPr id="122" name="Google Shape;122;p15"/>
          <p:cNvPicPr preferRelativeResize="0"/>
          <p:nvPr/>
        </p:nvPicPr>
        <p:blipFill>
          <a:blip r:embed="rId3">
            <a:alphaModFix/>
          </a:blip>
          <a:stretch>
            <a:fillRect/>
          </a:stretch>
        </p:blipFill>
        <p:spPr>
          <a:xfrm>
            <a:off x="0" y="1282649"/>
            <a:ext cx="1766455" cy="1661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000"/>
                                        <p:tgtEl>
                                          <p:spTgt spid="11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additive="base">
                                        <p:cTn id="22" dur="1000"/>
                                        <p:tgtEl>
                                          <p:spTgt spid="11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1000"/>
                                        <p:tgtEl>
                                          <p:spTgt spid="120"/>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21"/>
                                        </p:tgtEl>
                                        <p:attrNameLst>
                                          <p:attrName>style.visibility</p:attrName>
                                        </p:attrNameLst>
                                      </p:cBhvr>
                                      <p:to>
                                        <p:strVal val="visible"/>
                                      </p:to>
                                    </p:set>
                                    <p:anim calcmode="lin" valueType="num">
                                      <p:cBhvr additive="base">
                                        <p:cTn id="32" dur="1000"/>
                                        <p:tgtEl>
                                          <p:spTgt spid="1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0" y="1766806"/>
            <a:ext cx="9800492" cy="4872879"/>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Font typeface="Hind Vadodara"/>
              <a:buAutoNum type="arabicPeriod"/>
            </a:pPr>
            <a:r>
              <a:rPr lang="en-US" sz="2667" b="1" dirty="0">
                <a:solidFill>
                  <a:schemeClr val="bg1"/>
                </a:solidFill>
                <a:cs typeface="Calibri" panose="020F0502020204030204"/>
              </a:rPr>
              <a:t>Review team membership; if needed, invite new team members to make it representative </a:t>
            </a:r>
            <a:endParaRPr lang="en-US" sz="2667" b="1" dirty="0">
              <a:solidFill>
                <a:srgbClr val="FFFF00"/>
              </a:solidFill>
              <a:cs typeface="Calibri" panose="020F0502020204030204"/>
            </a:endParaRPr>
          </a:p>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Start a 2023-2024 action planning document or revisit            the one from last year</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Discuss </a:t>
            </a:r>
            <a:r>
              <a:rPr lang="en-US" sz="2667" b="1" dirty="0">
                <a:solidFill>
                  <a:srgbClr val="FFFF00"/>
                </a:solidFill>
                <a:cs typeface="Calibri" panose="020F0502020204030204"/>
              </a:rPr>
              <a:t>GOALS for the year </a:t>
            </a:r>
            <a:r>
              <a:rPr lang="en-US" sz="2667" dirty="0">
                <a:solidFill>
                  <a:schemeClr val="bg1"/>
                </a:solidFill>
                <a:cs typeface="Calibri" panose="020F0502020204030204"/>
              </a:rPr>
              <a:t>(guided by self-assessments like TFI, needs assessment, CICO tool)</a:t>
            </a:r>
            <a:r>
              <a:rPr lang="en-US" sz="2667" b="1" dirty="0">
                <a:solidFill>
                  <a:schemeClr val="bg1"/>
                </a:solidFill>
                <a:cs typeface="Calibri" panose="020F0502020204030204"/>
              </a:rPr>
              <a:t>.</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Establish a regular (monthly) team meeting schedule </a:t>
            </a:r>
          </a:p>
          <a:p>
            <a:pPr marL="338455" indent="0">
              <a:buClr>
                <a:schemeClr val="bg1"/>
              </a:buClr>
              <a:buSzPct val="100000"/>
            </a:pPr>
            <a:endParaRPr lang="en-US" sz="2667" b="1" dirty="0">
              <a:solidFill>
                <a:schemeClr val="bg1"/>
              </a:solidFill>
              <a:cs typeface="Calibri" panose="020F0502020204030204"/>
            </a:endParaRPr>
          </a:p>
          <a:p>
            <a:pPr marL="1252855" lvl="1" indent="-457200">
              <a:buClr>
                <a:schemeClr val="bg1"/>
              </a:buClr>
              <a:buSzPct val="100000"/>
            </a:pPr>
            <a:r>
              <a:rPr lang="en-US" sz="2400" dirty="0">
                <a:solidFill>
                  <a:srgbClr val="FFFF00"/>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rgbClr val="FFFF00"/>
              </a:solidFill>
              <a:cs typeface="Arial"/>
            </a:endParaRPr>
          </a:p>
          <a:p>
            <a:pPr marL="1252855" lvl="1" indent="-457200">
              <a:buClr>
                <a:schemeClr val="bg1"/>
              </a:buClr>
              <a:buSzPct val="100000"/>
            </a:pPr>
            <a:endParaRPr lang="en-US" sz="24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81" y="323193"/>
            <a:ext cx="9378000" cy="845600"/>
          </a:xfrm>
        </p:spPr>
        <p:txBody>
          <a:bodyPr>
            <a:noAutofit/>
          </a:bodyPr>
          <a:lstStyle/>
          <a:p>
            <a:r>
              <a:rPr lang="en-US" sz="3600" dirty="0">
                <a:solidFill>
                  <a:srgbClr val="FFFF00"/>
                </a:solidFill>
                <a:cs typeface="Calibri Light"/>
              </a:rPr>
              <a:t>TEAM STRUCTURES</a:t>
            </a:r>
            <a:endParaRPr lang="en-US" sz="3600" dirty="0">
              <a:solidFill>
                <a:srgbClr val="FFFF00"/>
              </a:solidFill>
            </a:endParaRPr>
          </a:p>
        </p:txBody>
      </p:sp>
      <p:sp>
        <p:nvSpPr>
          <p:cNvPr id="84" name="Rounded Rectangular Callout 83">
            <a:extLst>
              <a:ext uri="{FF2B5EF4-FFF2-40B4-BE49-F238E27FC236}">
                <a16:creationId xmlns:a16="http://schemas.microsoft.com/office/drawing/2014/main" id="{FAE3442E-9B6F-BD4E-9E43-DBC48782CA4E}"/>
              </a:ext>
            </a:extLst>
          </p:cNvPr>
          <p:cNvSpPr/>
          <p:nvPr/>
        </p:nvSpPr>
        <p:spPr>
          <a:xfrm>
            <a:off x="9800492" y="2470391"/>
            <a:ext cx="2366124" cy="3075460"/>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Arial"/>
            </a:endParaRPr>
          </a:p>
          <a:p>
            <a:pPr algn="ctr"/>
            <a:r>
              <a:rPr lang="en-US" sz="2400" dirty="0">
                <a:solidFill>
                  <a:schemeClr val="bg1"/>
                </a:solidFill>
                <a:cs typeface="Arial"/>
              </a:rPr>
              <a:t>Have you completed and shared this doc? </a:t>
            </a:r>
          </a:p>
        </p:txBody>
      </p:sp>
      <p:pic>
        <p:nvPicPr>
          <p:cNvPr id="6" name="Picture 5">
            <a:extLst>
              <a:ext uri="{FF2B5EF4-FFF2-40B4-BE49-F238E27FC236}">
                <a16:creationId xmlns:a16="http://schemas.microsoft.com/office/drawing/2014/main" id="{A591A8DD-1E39-FF33-D3A9-53A98F62B44A}"/>
              </a:ext>
            </a:extLst>
          </p:cNvPr>
          <p:cNvPicPr>
            <a:picLocks noChangeAspect="1"/>
          </p:cNvPicPr>
          <p:nvPr/>
        </p:nvPicPr>
        <p:blipFill>
          <a:blip r:embed="rId4"/>
          <a:stretch>
            <a:fillRect/>
          </a:stretch>
        </p:blipFill>
        <p:spPr>
          <a:xfrm>
            <a:off x="10505370" y="404559"/>
            <a:ext cx="1182727" cy="1066892"/>
          </a:xfrm>
          <a:prstGeom prst="rect">
            <a:avLst/>
          </a:prstGeom>
        </p:spPr>
      </p:pic>
    </p:spTree>
    <p:extLst>
      <p:ext uri="{BB962C8B-B14F-4D97-AF65-F5344CB8AC3E}">
        <p14:creationId xmlns:p14="http://schemas.microsoft.com/office/powerpoint/2010/main" val="121274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3" name="Oval 2">
            <a:extLst>
              <a:ext uri="{FF2B5EF4-FFF2-40B4-BE49-F238E27FC236}">
                <a16:creationId xmlns:a16="http://schemas.microsoft.com/office/drawing/2014/main" id="{89CDEA9C-5CD6-C54D-B30C-301B09EE7E5E}"/>
              </a:ext>
            </a:extLst>
          </p:cNvPr>
          <p:cNvSpPr/>
          <p:nvPr/>
        </p:nvSpPr>
        <p:spPr>
          <a:xfrm>
            <a:off x="1087821" y="914404"/>
            <a:ext cx="5008179"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9C39BB6-2CC0-934F-A4DB-E22ADB242E08}"/>
              </a:ext>
            </a:extLst>
          </p:cNvPr>
          <p:cNvSpPr/>
          <p:nvPr/>
        </p:nvSpPr>
        <p:spPr>
          <a:xfrm>
            <a:off x="3621782" y="780621"/>
            <a:ext cx="8000990"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with Corners Rounded 1">
            <a:extLst>
              <a:ext uri="{FF2B5EF4-FFF2-40B4-BE49-F238E27FC236}">
                <a16:creationId xmlns:a16="http://schemas.microsoft.com/office/drawing/2014/main" id="{B7732534-908F-5313-9596-411DDE1907B1}"/>
              </a:ext>
            </a:extLst>
          </p:cNvPr>
          <p:cNvSpPr/>
          <p:nvPr/>
        </p:nvSpPr>
        <p:spPr>
          <a:xfrm>
            <a:off x="244370" y="4968969"/>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 your teams work together to support students and staff? </a:t>
            </a:r>
          </a:p>
        </p:txBody>
      </p:sp>
      <p:sp>
        <p:nvSpPr>
          <p:cNvPr id="4" name="Speech Bubble: Rectangle with Corners Rounded 3">
            <a:extLst>
              <a:ext uri="{FF2B5EF4-FFF2-40B4-BE49-F238E27FC236}">
                <a16:creationId xmlns:a16="http://schemas.microsoft.com/office/drawing/2014/main" id="{9A28D13B-0D9B-B31F-78B2-DF9C021378F2}"/>
              </a:ext>
            </a:extLst>
          </p:cNvPr>
          <p:cNvSpPr/>
          <p:nvPr/>
        </p:nvSpPr>
        <p:spPr>
          <a:xfrm>
            <a:off x="4313182" y="4775200"/>
            <a:ext cx="3154449" cy="1590025"/>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 action="ppaction://noaction">
                  <a:extLst>
                    <a:ext uri="{A12FA001-AC4F-418D-AE19-62706E023703}">
                      <ahyp:hlinkClr xmlns:ahyp="http://schemas.microsoft.com/office/drawing/2018/hyperlinkcolor" val="tx"/>
                    </a:ext>
                  </a:extLst>
                </a:hlinkClick>
              </a:rPr>
              <a:t>WORKING SMARTER</a:t>
            </a:r>
          </a:p>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 action="ppaction://noaction">
                  <a:extLst>
                    <a:ext uri="{A12FA001-AC4F-418D-AE19-62706E023703}">
                      <ahyp:hlinkClr xmlns:ahyp="http://schemas.microsoft.com/office/drawing/2018/hyperlinkcolor" val="tx"/>
                    </a:ext>
                  </a:extLst>
                </a:hlinkClick>
              </a:rPr>
              <a:t>ACTIVITY</a:t>
            </a:r>
            <a:r>
              <a:rPr lang="en-US" sz="2400" kern="0" dirty="0">
                <a:solidFill>
                  <a:schemeClr val="tx1">
                    <a:lumMod val="50000"/>
                    <a:lumOff val="50000"/>
                  </a:schemeClr>
                </a:solidFill>
                <a:latin typeface="Poppins" panose="020B0604020202020204" charset="0"/>
                <a:cs typeface="Poppins" panose="020B0604020202020204" charset="0"/>
                <a:sym typeface="Arial"/>
              </a:rPr>
              <a:t> </a:t>
            </a:r>
          </a:p>
        </p:txBody>
      </p:sp>
      <p:sp>
        <p:nvSpPr>
          <p:cNvPr id="5" name="Speech Bubble: Rectangle with Corners Rounded 4">
            <a:extLst>
              <a:ext uri="{FF2B5EF4-FFF2-40B4-BE49-F238E27FC236}">
                <a16:creationId xmlns:a16="http://schemas.microsoft.com/office/drawing/2014/main" id="{4D937BDF-EA40-502B-8144-30CF40E6AED2}"/>
              </a:ext>
            </a:extLst>
          </p:cNvPr>
          <p:cNvSpPr/>
          <p:nvPr/>
        </p:nvSpPr>
        <p:spPr>
          <a:xfrm>
            <a:off x="8381995" y="4960458"/>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does the Tier 2 Team ‘fit’ with other teams? </a:t>
            </a:r>
          </a:p>
        </p:txBody>
      </p:sp>
    </p:spTree>
    <p:extLst>
      <p:ext uri="{BB962C8B-B14F-4D97-AF65-F5344CB8AC3E}">
        <p14:creationId xmlns:p14="http://schemas.microsoft.com/office/powerpoint/2010/main" val="3225380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9ADD152B-9680-D35F-F702-222861E95D0D}"/>
              </a:ext>
            </a:extLst>
          </p:cNvPr>
          <p:cNvSpPr>
            <a:spLocks noGrp="1"/>
          </p:cNvSpPr>
          <p:nvPr>
            <p:ph type="title"/>
          </p:nvPr>
        </p:nvSpPr>
        <p:spPr>
          <a:xfrm>
            <a:off x="415600" y="216351"/>
            <a:ext cx="11360800" cy="763600"/>
          </a:xfrm>
        </p:spPr>
        <p:txBody>
          <a:bodyPr/>
          <a:lstStyle/>
          <a:p>
            <a:pPr algn="l"/>
            <a:r>
              <a:rPr lang="en-US" b="1" dirty="0">
                <a:solidFill>
                  <a:schemeClr val="bg1"/>
                </a:solidFill>
                <a:latin typeface="Calibri" panose="020F0502020204030204" pitchFamily="34" charset="0"/>
                <a:cs typeface="Calibri" panose="020F0502020204030204" pitchFamily="34" charset="0"/>
              </a:rPr>
              <a:t>Working Smarter at Tier 2</a:t>
            </a:r>
          </a:p>
        </p:txBody>
      </p:sp>
      <p:pic>
        <p:nvPicPr>
          <p:cNvPr id="7" name="Content Placeholder 5">
            <a:extLst>
              <a:ext uri="{FF2B5EF4-FFF2-40B4-BE49-F238E27FC236}">
                <a16:creationId xmlns:a16="http://schemas.microsoft.com/office/drawing/2014/main" id="{DC244475-5907-6330-A173-AFD07B3787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890" y="934012"/>
            <a:ext cx="11157527" cy="5645979"/>
          </a:xfrm>
          <a:prstGeom prst="rect">
            <a:avLst/>
          </a:prstGeom>
          <a:noFill/>
          <a:ln>
            <a:noFill/>
          </a:ln>
        </p:spPr>
      </p:pic>
    </p:spTree>
    <p:extLst>
      <p:ext uri="{BB962C8B-B14F-4D97-AF65-F5344CB8AC3E}">
        <p14:creationId xmlns:p14="http://schemas.microsoft.com/office/powerpoint/2010/main" val="173466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203750" y="344600"/>
            <a:ext cx="11182005" cy="845600"/>
          </a:xfrm>
        </p:spPr>
        <p:txBody>
          <a:bodyPr/>
          <a:lstStyle/>
          <a:p>
            <a:r>
              <a:rPr lang="en-US" dirty="0"/>
              <a:t>BUILD SYSTEMS: </a:t>
            </a:r>
            <a:r>
              <a:rPr lang="en-US" dirty="0">
                <a:solidFill>
                  <a:srgbClr val="FFFF00"/>
                </a:solidFill>
              </a:rPr>
              <a:t>TIER 2 ANNUAL PLANNING</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72924" y="108884"/>
            <a:ext cx="1317031" cy="13170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rgbClr val="FFFF00"/>
                </a:solidFill>
              </a:rPr>
              <a:t>Team </a:t>
            </a:r>
          </a:p>
          <a:p>
            <a:r>
              <a:rPr lang="en-US" dirty="0">
                <a:solidFill>
                  <a:srgbClr val="FFFF00"/>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20539" y="593106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809545" y="1886540"/>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2037432" y="5931249"/>
            <a:ext cx="2142260" cy="646331"/>
          </a:xfrm>
          <a:prstGeom prst="rect">
            <a:avLst/>
          </a:prstGeom>
          <a:noFill/>
        </p:spPr>
        <p:txBody>
          <a:bodyPr wrap="square" rtlCol="0">
            <a:spAutoFit/>
          </a:bodyPr>
          <a:lstStyle/>
          <a:p>
            <a:r>
              <a:rPr lang="en-US" dirty="0">
                <a:solidFill>
                  <a:schemeClr val="bg1"/>
                </a:solidFill>
              </a:rPr>
              <a:t>Teaching T2 Routines</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809545" y="3341476"/>
            <a:ext cx="1178705" cy="646331"/>
          </a:xfrm>
          <a:prstGeom prst="rect">
            <a:avLst/>
          </a:prstGeom>
          <a:noFill/>
        </p:spPr>
        <p:txBody>
          <a:bodyPr wrap="square" rtlCol="0">
            <a:spAutoFit/>
          </a:bodyPr>
          <a:lstStyle/>
          <a:p>
            <a:r>
              <a:rPr lang="en-US" dirty="0">
                <a:solidFill>
                  <a:schemeClr val="bg1"/>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582758" cy="369332"/>
          </a:xfrm>
          <a:prstGeom prst="rect">
            <a:avLst/>
          </a:prstGeom>
          <a:noFill/>
        </p:spPr>
        <p:txBody>
          <a:bodyPr wrap="none" rtlCol="0">
            <a:spAutoFit/>
          </a:bodyPr>
          <a:lstStyle/>
          <a:p>
            <a:r>
              <a:rPr lang="en-US" dirty="0">
                <a:solidFill>
                  <a:schemeClr val="bg1"/>
                </a:solidFill>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8210429" y="5904539"/>
            <a:ext cx="2142260" cy="646331"/>
          </a:xfrm>
          <a:prstGeom prst="rect">
            <a:avLst/>
          </a:prstGeom>
          <a:noFill/>
        </p:spPr>
        <p:txBody>
          <a:bodyPr wrap="square" rtlCol="0">
            <a:spAutoFit/>
          </a:bodyPr>
          <a:lstStyle/>
          <a:p>
            <a:r>
              <a:rPr lang="en-US" dirty="0">
                <a:solidFill>
                  <a:schemeClr val="bg1"/>
                </a:solidFill>
              </a:rPr>
              <a:t>Tier 2 Student Follow Up</a:t>
            </a:r>
          </a:p>
        </p:txBody>
      </p:sp>
      <p:pic>
        <p:nvPicPr>
          <p:cNvPr id="11" name="Picture 10">
            <a:hlinkClick r:id="rId5"/>
            <a:extLst>
              <a:ext uri="{FF2B5EF4-FFF2-40B4-BE49-F238E27FC236}">
                <a16:creationId xmlns:a16="http://schemas.microsoft.com/office/drawing/2014/main" id="{CAB3FDDD-35B5-4C5D-0372-DF8E8FA5CD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9798" y="1723043"/>
            <a:ext cx="9491745" cy="4064832"/>
          </a:xfrm>
          <a:prstGeom prst="rect">
            <a:avLst/>
          </a:prstGeom>
        </p:spPr>
      </p:pic>
      <p:sp>
        <p:nvSpPr>
          <p:cNvPr id="12" name="Arrow: Down 11">
            <a:extLst>
              <a:ext uri="{FF2B5EF4-FFF2-40B4-BE49-F238E27FC236}">
                <a16:creationId xmlns:a16="http://schemas.microsoft.com/office/drawing/2014/main" id="{8818A9F3-7B80-C4D7-3E96-C72295E7BBDB}"/>
              </a:ext>
            </a:extLst>
          </p:cNvPr>
          <p:cNvSpPr/>
          <p:nvPr/>
        </p:nvSpPr>
        <p:spPr>
          <a:xfrm>
            <a:off x="1219076" y="1256690"/>
            <a:ext cx="657339" cy="718389"/>
          </a:xfrm>
          <a:prstGeom prst="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F0E5AF-BEFF-CACC-AFF8-A76F40B6F548}"/>
              </a:ext>
            </a:extLst>
          </p:cNvPr>
          <p:cNvSpPr/>
          <p:nvPr/>
        </p:nvSpPr>
        <p:spPr>
          <a:xfrm>
            <a:off x="6718323" y="3051735"/>
            <a:ext cx="5912796" cy="14074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5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94CDF-06C6-156C-0068-95F70D6D0102}"/>
              </a:ext>
            </a:extLst>
          </p:cNvPr>
          <p:cNvSpPr>
            <a:spLocks noGrp="1"/>
          </p:cNvSpPr>
          <p:nvPr>
            <p:ph type="body" idx="1"/>
          </p:nvPr>
        </p:nvSpPr>
        <p:spPr>
          <a:xfrm>
            <a:off x="693833" y="2846439"/>
            <a:ext cx="2506567" cy="3682830"/>
          </a:xfrm>
        </p:spPr>
        <p:txBody>
          <a:bodyPr/>
          <a:lstStyle/>
          <a:p>
            <a:endParaRPr lang="en-US" dirty="0"/>
          </a:p>
        </p:txBody>
      </p:sp>
      <p:sp>
        <p:nvSpPr>
          <p:cNvPr id="3" name="Title 2">
            <a:extLst>
              <a:ext uri="{FF2B5EF4-FFF2-40B4-BE49-F238E27FC236}">
                <a16:creationId xmlns:a16="http://schemas.microsoft.com/office/drawing/2014/main" id="{B3D111C1-6AE4-DB52-648F-51EEB43B4EA3}"/>
              </a:ext>
            </a:extLst>
          </p:cNvPr>
          <p:cNvSpPr>
            <a:spLocks noGrp="1"/>
          </p:cNvSpPr>
          <p:nvPr>
            <p:ph type="title"/>
          </p:nvPr>
        </p:nvSpPr>
        <p:spPr>
          <a:xfrm>
            <a:off x="813349" y="467463"/>
            <a:ext cx="2584782" cy="845600"/>
          </a:xfrm>
        </p:spPr>
        <p:txBody>
          <a:bodyPr/>
          <a:lstStyle/>
          <a:p>
            <a:r>
              <a:rPr lang="en-US" dirty="0"/>
              <a:t>Sample Action Plan </a:t>
            </a:r>
          </a:p>
        </p:txBody>
      </p:sp>
      <p:pic>
        <p:nvPicPr>
          <p:cNvPr id="5" name="Picture 4">
            <a:extLst>
              <a:ext uri="{FF2B5EF4-FFF2-40B4-BE49-F238E27FC236}">
                <a16:creationId xmlns:a16="http://schemas.microsoft.com/office/drawing/2014/main" id="{2D1AB3E2-50E9-AC8F-5519-FA6FEBE81583}"/>
              </a:ext>
            </a:extLst>
          </p:cNvPr>
          <p:cNvPicPr>
            <a:picLocks noChangeAspect="1"/>
          </p:cNvPicPr>
          <p:nvPr/>
        </p:nvPicPr>
        <p:blipFill>
          <a:blip r:embed="rId3"/>
          <a:stretch>
            <a:fillRect/>
          </a:stretch>
        </p:blipFill>
        <p:spPr>
          <a:xfrm>
            <a:off x="3398131" y="253215"/>
            <a:ext cx="8640381" cy="6354062"/>
          </a:xfrm>
          <a:prstGeom prst="rect">
            <a:avLst/>
          </a:prstGeom>
        </p:spPr>
      </p:pic>
    </p:spTree>
    <p:extLst>
      <p:ext uri="{BB962C8B-B14F-4D97-AF65-F5344CB8AC3E}">
        <p14:creationId xmlns:p14="http://schemas.microsoft.com/office/powerpoint/2010/main" val="363306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1587" y="1374152"/>
            <a:ext cx="7908817" cy="409327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b="1" i="1" dirty="0"/>
              <a:t>Last month you were using your TFI Spring assessment (and possibly the SEB Needs Assessment) to </a:t>
            </a:r>
            <a:r>
              <a:rPr lang="en-US" sz="2800" b="1" i="1" dirty="0">
                <a:solidFill>
                  <a:schemeClr val="accent1">
                    <a:lumMod val="40000"/>
                    <a:lumOff val="60000"/>
                  </a:schemeClr>
                </a:solidFill>
              </a:rPr>
              <a:t>IDENTIFY TEAM GOALS </a:t>
            </a:r>
          </a:p>
          <a:p>
            <a:pPr marL="186262" indent="0">
              <a:buNone/>
            </a:pPr>
            <a:endParaRPr lang="en-US" sz="2800" b="1" i="1" dirty="0"/>
          </a:p>
          <a:p>
            <a:pPr marL="186262" indent="0">
              <a:buNone/>
            </a:pPr>
            <a:r>
              <a:rPr lang="en-US" sz="2800" b="1" i="1" dirty="0"/>
              <a:t>Today…SHARE</a:t>
            </a:r>
          </a:p>
          <a:p>
            <a:pPr marL="186262" indent="0">
              <a:buNone/>
            </a:pPr>
            <a:r>
              <a:rPr lang="en-US" sz="2800" b="1" i="1" dirty="0">
                <a:solidFill>
                  <a:srgbClr val="FFFF00"/>
                </a:solidFill>
                <a:hlinkClick r:id="rId3">
                  <a:extLst>
                    <a:ext uri="{A12FA001-AC4F-418D-AE19-62706E023703}">
                      <ahyp:hlinkClr xmlns:ahyp="http://schemas.microsoft.com/office/drawing/2018/hyperlinkcolor" val="tx"/>
                    </a:ext>
                  </a:extLst>
                </a:hlinkClick>
              </a:rPr>
              <a:t>TIER 2 YR 2 PBIS Coaches share 2023-2024</a:t>
            </a:r>
            <a:endParaRPr lang="en-US" sz="2800" b="1" i="1" dirty="0">
              <a:solidFill>
                <a:srgbClr val="FFFF00"/>
              </a:solidFill>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ACTIVITY: IDENTIFY TEAM GOALS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Independent Review</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21468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453163" y="2020273"/>
            <a:ext cx="9258852" cy="1755600"/>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Coaching Meeting</a:t>
            </a:r>
            <a:br>
              <a:rPr lang="en-US" sz="4267" dirty="0">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TIER 2, Year 2</a:t>
            </a:r>
            <a:br>
              <a:rPr lang="en-US" sz="3733" dirty="0">
                <a:solidFill>
                  <a:schemeClr val="accent4">
                    <a:lumMod val="60000"/>
                    <a:lumOff val="40000"/>
                  </a:schemeClr>
                </a:solidFill>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November 2023</a:t>
            </a:r>
            <a:endParaRPr lang="en-US" sz="4267"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569110" y="3964818"/>
            <a:ext cx="6354917" cy="2477780"/>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Marcie Handler  </a:t>
            </a:r>
          </a:p>
          <a:p>
            <a:pPr marL="0" indent="0"/>
            <a:endParaRPr lang="en" sz="1867" dirty="0">
              <a:latin typeface="Arial" panose="020B0604020202020204" pitchFamily="34" charset="0"/>
              <a:cs typeface="Arial" panose="020B0604020202020204" pitchFamily="34" charset="0"/>
            </a:endParaRPr>
          </a:p>
          <a:p>
            <a:pPr marL="0" indent="0"/>
            <a:r>
              <a:rPr lang="en" i="1" dirty="0">
                <a:latin typeface="Arial" panose="020B0604020202020204" pitchFamily="34" charset="0"/>
                <a:cs typeface="Arial" panose="020B0604020202020204" pitchFamily="34" charset="0"/>
              </a:rPr>
              <a:t>with support from EDC, NEPBIS Network, May Institute &amp; Broad Reach Consulting</a:t>
            </a:r>
            <a:endParaRPr i="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7286" y="191050"/>
            <a:ext cx="6777428" cy="1189572"/>
          </a:xfrm>
          <a:prstGeom prst="rect">
            <a:avLst/>
          </a:prstGeom>
          <a:solidFill>
            <a:schemeClr val="bg1"/>
          </a:solidFill>
        </p:spPr>
      </p:pic>
      <p:pic>
        <p:nvPicPr>
          <p:cNvPr id="1026" name="Picture 2">
            <a:extLst>
              <a:ext uri="{FF2B5EF4-FFF2-40B4-BE49-F238E27FC236}">
                <a16:creationId xmlns:a16="http://schemas.microsoft.com/office/drawing/2014/main" id="{5EB1BC5F-AAF8-4149-DCC3-65BA0B56D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368" y="6061598"/>
            <a:ext cx="77724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844"/>
            <a:ext cx="8621514"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US" sz="3200" b="1" dirty="0"/>
              <a:t>Tier 2 Foundational Systems </a:t>
            </a:r>
            <a:br>
              <a:rPr lang="en-US" sz="3200" b="1" dirty="0"/>
            </a:br>
            <a:r>
              <a:rPr lang="en-US" sz="3200" b="1" dirty="0"/>
              <a:t>to support  Implementation</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EA124203-FAF7-B20B-EBC2-25FB30A266FF}"/>
              </a:ext>
            </a:extLst>
          </p:cNvPr>
          <p:cNvSpPr>
            <a:spLocks noGrp="1"/>
          </p:cNvSpPr>
          <p:nvPr>
            <p:ph type="title"/>
          </p:nvPr>
        </p:nvSpPr>
        <p:spPr>
          <a:xfrm>
            <a:off x="462719" y="216581"/>
            <a:ext cx="9378000" cy="845600"/>
          </a:xfrm>
        </p:spPr>
        <p:txBody>
          <a:bodyPr/>
          <a:lstStyle/>
          <a:p>
            <a:pPr algn="l"/>
            <a:r>
              <a:rPr lang="en-US" b="1" dirty="0">
                <a:solidFill>
                  <a:schemeClr val="bg1"/>
                </a:solidFill>
                <a:latin typeface="Calibri" panose="020F0502020204030204" pitchFamily="34" charset="0"/>
                <a:cs typeface="Calibri" panose="020F0502020204030204" pitchFamily="34" charset="0"/>
              </a:rPr>
              <a:t>Methods for Identification</a:t>
            </a:r>
          </a:p>
        </p:txBody>
      </p:sp>
      <p:sp>
        <p:nvSpPr>
          <p:cNvPr id="7" name="Text Placeholder 4">
            <a:extLst>
              <a:ext uri="{FF2B5EF4-FFF2-40B4-BE49-F238E27FC236}">
                <a16:creationId xmlns:a16="http://schemas.microsoft.com/office/drawing/2014/main" id="{BA267F11-5A33-163E-978B-3B77D9DD7A5B}"/>
              </a:ext>
            </a:extLst>
          </p:cNvPr>
          <p:cNvSpPr txBox="1">
            <a:spLocks/>
          </p:cNvSpPr>
          <p:nvPr/>
        </p:nvSpPr>
        <p:spPr>
          <a:xfrm>
            <a:off x="8186486" y="1435923"/>
            <a:ext cx="3308465" cy="8240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pPr marL="609570" indent="-304784" algn="ctr" defTabSz="1219140">
              <a:buClr>
                <a:srgbClr val="0D0F41"/>
              </a:buClr>
              <a:defRPr/>
            </a:pPr>
            <a:r>
              <a:rPr lang="en-US" sz="3200" dirty="0">
                <a:solidFill>
                  <a:schemeClr val="accent4"/>
                </a:solidFill>
                <a:latin typeface="Calibri" panose="020F0502020204030204" pitchFamily="34" charset="0"/>
                <a:cs typeface="Calibri" panose="020F0502020204030204" pitchFamily="34" charset="0"/>
              </a:rPr>
              <a:t>Screening</a:t>
            </a:r>
          </a:p>
        </p:txBody>
      </p:sp>
      <p:pic>
        <p:nvPicPr>
          <p:cNvPr id="8" name="Picture 7">
            <a:extLst>
              <a:ext uri="{FF2B5EF4-FFF2-40B4-BE49-F238E27FC236}">
                <a16:creationId xmlns:a16="http://schemas.microsoft.com/office/drawing/2014/main" id="{E6F22569-73DD-525A-F150-54456EB40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75353" y="2226246"/>
            <a:ext cx="3171100" cy="4223193"/>
          </a:xfrm>
          <a:prstGeom prst="rect">
            <a:avLst/>
          </a:prstGeom>
        </p:spPr>
      </p:pic>
      <p:pic>
        <p:nvPicPr>
          <p:cNvPr id="9" name="Picture 8" descr="Table&#10;&#10;Description automatically generated">
            <a:extLst>
              <a:ext uri="{FF2B5EF4-FFF2-40B4-BE49-F238E27FC236}">
                <a16:creationId xmlns:a16="http://schemas.microsoft.com/office/drawing/2014/main" id="{0073E0C9-924A-352B-5A7C-F4BD643E7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146" y="2631828"/>
            <a:ext cx="2906649" cy="3700347"/>
          </a:xfrm>
          <a:prstGeom prst="rect">
            <a:avLst/>
          </a:prstGeom>
        </p:spPr>
      </p:pic>
      <p:pic>
        <p:nvPicPr>
          <p:cNvPr id="10" name="Picture 9">
            <a:extLst>
              <a:ext uri="{FF2B5EF4-FFF2-40B4-BE49-F238E27FC236}">
                <a16:creationId xmlns:a16="http://schemas.microsoft.com/office/drawing/2014/main" id="{F8759F5A-F90D-5CD3-386B-4C924F0F2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5010" y="2752292"/>
            <a:ext cx="3427551" cy="3241389"/>
          </a:xfrm>
          <a:prstGeom prst="rect">
            <a:avLst/>
          </a:prstGeom>
        </p:spPr>
      </p:pic>
      <p:sp>
        <p:nvSpPr>
          <p:cNvPr id="11" name="Text Placeholder 4">
            <a:extLst>
              <a:ext uri="{FF2B5EF4-FFF2-40B4-BE49-F238E27FC236}">
                <a16:creationId xmlns:a16="http://schemas.microsoft.com/office/drawing/2014/main" id="{84D09693-8C42-F963-EADD-4F5657C2C40F}"/>
              </a:ext>
            </a:extLst>
          </p:cNvPr>
          <p:cNvSpPr txBox="1">
            <a:spLocks/>
          </p:cNvSpPr>
          <p:nvPr/>
        </p:nvSpPr>
        <p:spPr>
          <a:xfrm>
            <a:off x="217995" y="1543758"/>
            <a:ext cx="3308351" cy="825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Nomination</a:t>
            </a:r>
          </a:p>
        </p:txBody>
      </p:sp>
      <p:sp>
        <p:nvSpPr>
          <p:cNvPr id="12" name="Text Placeholder 6">
            <a:extLst>
              <a:ext uri="{FF2B5EF4-FFF2-40B4-BE49-F238E27FC236}">
                <a16:creationId xmlns:a16="http://schemas.microsoft.com/office/drawing/2014/main" id="{0C5BE862-6961-6D05-B283-0F3F9BB63A24}"/>
              </a:ext>
            </a:extLst>
          </p:cNvPr>
          <p:cNvSpPr txBox="1">
            <a:spLocks/>
          </p:cNvSpPr>
          <p:nvPr/>
        </p:nvSpPr>
        <p:spPr>
          <a:xfrm>
            <a:off x="3754301" y="1572933"/>
            <a:ext cx="4013200" cy="8233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Data Decision Rules</a:t>
            </a:r>
          </a:p>
        </p:txBody>
      </p:sp>
      <p:sp>
        <p:nvSpPr>
          <p:cNvPr id="2" name="TextBox 1">
            <a:extLst>
              <a:ext uri="{FF2B5EF4-FFF2-40B4-BE49-F238E27FC236}">
                <a16:creationId xmlns:a16="http://schemas.microsoft.com/office/drawing/2014/main" id="{D5087ABB-FB91-BFF5-3AB1-07F70983A76B}"/>
              </a:ext>
            </a:extLst>
          </p:cNvPr>
          <p:cNvSpPr txBox="1"/>
          <p:nvPr/>
        </p:nvSpPr>
        <p:spPr>
          <a:xfrm>
            <a:off x="6421346" y="307870"/>
            <a:ext cx="474931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i="1" dirty="0">
                <a:solidFill>
                  <a:srgbClr val="C00000"/>
                </a:solidFill>
              </a:rPr>
              <a:t>Gather information for the November meeting</a:t>
            </a:r>
          </a:p>
        </p:txBody>
      </p:sp>
      <p:sp>
        <p:nvSpPr>
          <p:cNvPr id="3" name="Google Shape;656;p43">
            <a:extLst>
              <a:ext uri="{FF2B5EF4-FFF2-40B4-BE49-F238E27FC236}">
                <a16:creationId xmlns:a16="http://schemas.microsoft.com/office/drawing/2014/main" id="{7F3F96B5-3D13-FB63-4691-5D156C0C718B}"/>
              </a:ext>
            </a:extLst>
          </p:cNvPr>
          <p:cNvSpPr/>
          <p:nvPr/>
        </p:nvSpPr>
        <p:spPr>
          <a:xfrm>
            <a:off x="738072" y="3443922"/>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Do we have something simple?</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 name="Google Shape;656;p43">
            <a:extLst>
              <a:ext uri="{FF2B5EF4-FFF2-40B4-BE49-F238E27FC236}">
                <a16:creationId xmlns:a16="http://schemas.microsoft.com/office/drawing/2014/main" id="{51BABC44-6F10-5BA4-D7DB-C9AE738D2508}"/>
              </a:ext>
            </a:extLst>
          </p:cNvPr>
          <p:cNvSpPr/>
          <p:nvPr/>
        </p:nvSpPr>
        <p:spPr>
          <a:xfrm>
            <a:off x="4699925"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What are some of our data sources?</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Google Shape;656;p43">
            <a:extLst>
              <a:ext uri="{FF2B5EF4-FFF2-40B4-BE49-F238E27FC236}">
                <a16:creationId xmlns:a16="http://schemas.microsoft.com/office/drawing/2014/main" id="{ADA918D0-72A9-2738-115F-CB62139A4FE7}"/>
              </a:ext>
            </a:extLst>
          </p:cNvPr>
          <p:cNvSpPr/>
          <p:nvPr/>
        </p:nvSpPr>
        <p:spPr>
          <a:xfrm>
            <a:off x="9072801"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kern="0" dirty="0">
                <a:solidFill>
                  <a:srgbClr val="0989B1">
                    <a:lumMod val="50000"/>
                  </a:srgbClr>
                </a:solidFill>
                <a:latin typeface="Calibri" panose="020F0502020204030204" pitchFamily="34" charset="0"/>
                <a:cs typeface="Calibri" panose="020F0502020204030204" pitchFamily="34" charset="0"/>
                <a:sym typeface="Arial"/>
              </a:rPr>
              <a:t>Is the school using a universal screener</a:t>
            </a: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13" name="Picture 12">
            <a:extLst>
              <a:ext uri="{FF2B5EF4-FFF2-40B4-BE49-F238E27FC236}">
                <a16:creationId xmlns:a16="http://schemas.microsoft.com/office/drawing/2014/main" id="{0395E62D-EDF6-57C9-717E-963BB9AEEE95}"/>
              </a:ext>
            </a:extLst>
          </p:cNvPr>
          <p:cNvPicPr>
            <a:picLocks noChangeAspect="1"/>
          </p:cNvPicPr>
          <p:nvPr/>
        </p:nvPicPr>
        <p:blipFill>
          <a:blip r:embed="rId6"/>
          <a:stretch>
            <a:fillRect/>
          </a:stretch>
        </p:blipFill>
        <p:spPr>
          <a:xfrm>
            <a:off x="10804556" y="162487"/>
            <a:ext cx="1146147" cy="1121761"/>
          </a:xfrm>
          <a:prstGeom prst="rect">
            <a:avLst/>
          </a:prstGeom>
        </p:spPr>
      </p:pic>
    </p:spTree>
    <p:extLst>
      <p:ext uri="{BB962C8B-B14F-4D97-AF65-F5344CB8AC3E}">
        <p14:creationId xmlns:p14="http://schemas.microsoft.com/office/powerpoint/2010/main" val="25491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2233" y="1967380"/>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endParaRPr lang="en-US" sz="2400" dirty="0">
              <a:latin typeface="Arial" panose="020B0604020202020204" pitchFamily="34" charset="0"/>
              <a:cs typeface="Arial" panose="020B0604020202020204" pitchFamily="34" charset="0"/>
            </a:endParaRPr>
          </a:p>
          <a:p>
            <a:pPr marL="186055" indent="0">
              <a:buNone/>
            </a:pPr>
            <a:endParaRPr lang="en-US" sz="2400" dirty="0">
              <a:latin typeface="Arial" panose="020B0604020202020204" pitchFamily="34" charset="0"/>
              <a:cs typeface="Arial" panose="020B0604020202020204" pitchFamily="34" charset="0"/>
            </a:endParaRPr>
          </a:p>
          <a:p>
            <a:pPr marL="186055" indent="0">
              <a:buNone/>
            </a:pPr>
            <a:r>
              <a:rPr lang="en-US" sz="2400" dirty="0">
                <a:latin typeface="Arial" panose="020B0604020202020204" pitchFamily="34" charset="0"/>
                <a:cs typeface="Arial" panose="020B0604020202020204" pitchFamily="34" charset="0"/>
              </a:rPr>
              <a:t>What is something to </a:t>
            </a:r>
            <a:r>
              <a:rPr lang="en-US" sz="2400" b="1" dirty="0">
                <a:solidFill>
                  <a:schemeClr val="accent1">
                    <a:lumMod val="60000"/>
                    <a:lumOff val="40000"/>
                  </a:schemeClr>
                </a:solidFill>
                <a:latin typeface="Arial" panose="020B0604020202020204" pitchFamily="34" charset="0"/>
                <a:cs typeface="Arial" panose="020B0604020202020204" pitchFamily="34" charset="0"/>
              </a:rPr>
              <a:t>celebrate</a:t>
            </a:r>
            <a:r>
              <a:rPr lang="en-US" sz="2400" dirty="0">
                <a:latin typeface="Arial" panose="020B0604020202020204" pitchFamily="34" charset="0"/>
                <a:cs typeface="Arial" panose="020B0604020202020204" pitchFamily="34" charset="0"/>
              </a:rPr>
              <a:t> &amp; something you’re </a:t>
            </a:r>
            <a:r>
              <a:rPr lang="en-US" sz="2400" b="1" dirty="0">
                <a:solidFill>
                  <a:schemeClr val="accent1">
                    <a:lumMod val="60000"/>
                    <a:lumOff val="40000"/>
                  </a:schemeClr>
                </a:solidFill>
                <a:latin typeface="Arial" panose="020B0604020202020204" pitchFamily="34" charset="0"/>
                <a:cs typeface="Arial" panose="020B0604020202020204" pitchFamily="34" charset="0"/>
              </a:rPr>
              <a:t>working on </a:t>
            </a:r>
            <a:r>
              <a:rPr lang="en-US" sz="2400" dirty="0">
                <a:latin typeface="Arial" panose="020B0604020202020204" pitchFamily="34" charset="0"/>
                <a:cs typeface="Arial" panose="020B0604020202020204" pitchFamily="34" charset="0"/>
              </a:rPr>
              <a:t>related to:</a:t>
            </a:r>
          </a:p>
          <a:p>
            <a:pPr marL="186055" indent="0">
              <a:buNone/>
            </a:pPr>
            <a:endParaRPr lang="en-US" sz="2400" dirty="0">
              <a:latin typeface="Arial" panose="020B0604020202020204" pitchFamily="34" charset="0"/>
              <a:cs typeface="Arial" panose="020B0604020202020204" pitchFamily="34" charset="0"/>
            </a:endParaRPr>
          </a:p>
          <a:p>
            <a:pPr marL="186055" indent="0">
              <a:buClr>
                <a:schemeClr val="bg1"/>
              </a:buClr>
              <a:buSzPct val="100000"/>
              <a:buNone/>
            </a:pPr>
            <a:r>
              <a:rPr lang="en-US" sz="2400" dirty="0">
                <a:solidFill>
                  <a:srgbClr val="FFFF00"/>
                </a:solidFill>
                <a:latin typeface="Arial" panose="020B0604020202020204" pitchFamily="34" charset="0"/>
                <a:cs typeface="Arial" panose="020B0604020202020204" pitchFamily="34" charset="0"/>
              </a:rPr>
              <a:t>Tier 2 organizational systems</a:t>
            </a:r>
          </a:p>
          <a:p>
            <a:pPr marL="186055" indent="0">
              <a:buClr>
                <a:schemeClr val="bg1"/>
              </a:buClr>
              <a:buSzPct val="100000"/>
              <a:buNone/>
            </a:pPr>
            <a:r>
              <a:rPr lang="en-US" sz="2400" dirty="0">
                <a:latin typeface="Arial" panose="020B0604020202020204" pitchFamily="34" charset="0"/>
                <a:cs typeface="Arial" panose="020B0604020202020204" pitchFamily="34" charset="0"/>
              </a:rPr>
              <a:t>Consider: </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Teaming</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Data systems</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PD / roll out to </a:t>
            </a:r>
            <a:r>
              <a:rPr lang="en-US" sz="2400" u="sng" dirty="0">
                <a:latin typeface="Arial" panose="020B0604020202020204" pitchFamily="34" charset="0"/>
                <a:cs typeface="Arial" panose="020B0604020202020204" pitchFamily="34" charset="0"/>
              </a:rPr>
              <a:t>staff</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students</a:t>
            </a:r>
            <a:r>
              <a:rPr lang="en-US" sz="2400" dirty="0">
                <a:latin typeface="Arial" panose="020B0604020202020204" pitchFamily="34" charset="0"/>
                <a:cs typeface="Arial" panose="020B0604020202020204" pitchFamily="34" charset="0"/>
              </a:rPr>
              <a:t>, and </a:t>
            </a:r>
            <a:r>
              <a:rPr lang="en-US" sz="2400" u="sng" dirty="0">
                <a:latin typeface="Arial" panose="020B0604020202020204" pitchFamily="34" charset="0"/>
                <a:cs typeface="Arial" panose="020B0604020202020204" pitchFamily="34" charset="0"/>
              </a:rPr>
              <a:t>families</a:t>
            </a:r>
          </a:p>
          <a:p>
            <a:pPr marL="643255" indent="-457200">
              <a:buClr>
                <a:schemeClr val="bg1"/>
              </a:buClr>
              <a:buSzPct val="100000"/>
              <a:buFont typeface="Arial"/>
              <a:buChar char="•"/>
            </a:pPr>
            <a:endParaRPr lang="en-US" sz="2400" u="sng" dirty="0">
              <a:latin typeface="Arial" panose="020B0604020202020204" pitchFamily="34" charset="0"/>
              <a:cs typeface="Arial" panose="020B0604020202020204" pitchFamily="34" charset="0"/>
            </a:endParaRPr>
          </a:p>
          <a:p>
            <a:pPr marL="643255" indent="-457200">
              <a:buClr>
                <a:prstClr val="white"/>
              </a:buClr>
              <a:buSzPct val="50000"/>
              <a:buFont typeface="Arial" panose="020B0604020202020204" pitchFamily="34" charset="0"/>
              <a:buChar char="•"/>
            </a:pPr>
            <a:endParaRPr lang="en-US" sz="2800" dirty="0"/>
          </a:p>
          <a:p>
            <a:pPr marL="186055" indent="0">
              <a:buNone/>
            </a:pP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00" b="1" dirty="0">
                <a:solidFill>
                  <a:schemeClr val="bg1"/>
                </a:solidFill>
                <a:latin typeface="Arial" panose="020B0604020202020204" pitchFamily="34" charset="0"/>
                <a:cs typeface="Arial" panose="020B0604020202020204" pitchFamily="34" charset="0"/>
              </a:rPr>
              <a:t>ACTIVITY &amp; DISCUSSION: </a:t>
            </a:r>
            <a:br>
              <a:rPr lang="en-US" sz="3700" b="1" dirty="0">
                <a:solidFill>
                  <a:schemeClr val="bg1"/>
                </a:solidFill>
                <a:latin typeface="Arial" panose="020B0604020202020204" pitchFamily="34" charset="0"/>
                <a:cs typeface="Arial" panose="020B0604020202020204" pitchFamily="34" charset="0"/>
              </a:rPr>
            </a:br>
            <a:r>
              <a:rPr lang="en-US" sz="3700" dirty="0">
                <a:solidFill>
                  <a:schemeClr val="bg1"/>
                </a:solidFill>
                <a:latin typeface="Arial" panose="020B0604020202020204" pitchFamily="34" charset="0"/>
                <a:cs typeface="Arial" panose="020B0604020202020204" pitchFamily="34" charset="0"/>
              </a:rPr>
              <a:t>GLOWS &amp; GROWS</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a:t>
            </a: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 minutes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lang="en-US" sz="2100" kern="0" dirty="0">
                <a:solidFill>
                  <a:prstClr val="white"/>
                </a:solidFill>
                <a:latin typeface="Arial" panose="020B0604020202020204" pitchFamily="34" charset="0"/>
                <a:cs typeface="Arial" panose="020B0604020202020204" pitchFamily="34" charset="0"/>
              </a:rPr>
              <a:t>15 </a:t>
            </a:r>
            <a:r>
              <a:rPr kumimoji="0" lang="en-US" sz="2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Independent Jot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Rounded Rectangular Callout 83">
            <a:extLst>
              <a:ext uri="{FF2B5EF4-FFF2-40B4-BE49-F238E27FC236}">
                <a16:creationId xmlns:a16="http://schemas.microsoft.com/office/drawing/2014/main" id="{FD1E6F60-1ACB-44B6-EC19-AE23CFDFEE1F}"/>
              </a:ext>
            </a:extLst>
          </p:cNvPr>
          <p:cNvSpPr/>
          <p:nvPr/>
        </p:nvSpPr>
        <p:spPr>
          <a:xfrm>
            <a:off x="9661166" y="2364156"/>
            <a:ext cx="2031152" cy="1107399"/>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cs typeface="Arial"/>
                <a:hlinkClick r:id="rId3">
                  <a:extLst>
                    <a:ext uri="{A12FA001-AC4F-418D-AE19-62706E023703}">
                      <ahyp:hlinkClr xmlns:ahyp="http://schemas.microsoft.com/office/drawing/2018/hyperlinkcolor" val="tx"/>
                    </a:ext>
                  </a:extLst>
                </a:hlinkClick>
              </a:rPr>
              <a:t>Add</a:t>
            </a:r>
            <a:r>
              <a:rPr lang="en-US" sz="2400" dirty="0">
                <a:solidFill>
                  <a:schemeClr val="bg1"/>
                </a:solidFill>
                <a:cs typeface="Arial"/>
              </a:rPr>
              <a:t> to our shared doc</a:t>
            </a:r>
          </a:p>
        </p:txBody>
      </p:sp>
    </p:spTree>
    <p:extLst>
      <p:ext uri="{BB962C8B-B14F-4D97-AF65-F5344CB8AC3E}">
        <p14:creationId xmlns:p14="http://schemas.microsoft.com/office/powerpoint/2010/main" val="233829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 name="Google Shape;662;p43">
            <a:extLst>
              <a:ext uri="{FF2B5EF4-FFF2-40B4-BE49-F238E27FC236}">
                <a16:creationId xmlns:a16="http://schemas.microsoft.com/office/drawing/2014/main" id="{C1DA5F5D-DA4E-4DFE-9249-ACAA9C7213CB}"/>
              </a:ext>
            </a:extLst>
          </p:cNvPr>
          <p:cNvSpPr/>
          <p:nvPr/>
        </p:nvSpPr>
        <p:spPr>
          <a:xfrm>
            <a:off x="11008376" y="323027"/>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0" y="1312150"/>
            <a:ext cx="9800492" cy="5327536"/>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spcBef>
                <a:spcPts val="600"/>
              </a:spcBef>
              <a:buClr>
                <a:schemeClr val="bg1"/>
              </a:buClr>
              <a:buSzPct val="100000"/>
              <a:buFont typeface="Hind Vadodara"/>
              <a:buAutoNum type="arabicPeriod"/>
            </a:pPr>
            <a:r>
              <a:rPr lang="en-US" sz="2800" dirty="0">
                <a:solidFill>
                  <a:schemeClr val="bg1"/>
                </a:solidFill>
                <a:cs typeface="Calibri" panose="020F0502020204030204"/>
              </a:rPr>
              <a:t>Share examples of your school’s Nomination / request for assistance form (</a:t>
            </a:r>
            <a:r>
              <a:rPr lang="en-US" sz="2800" dirty="0">
                <a:solidFill>
                  <a:srgbClr val="FFFF00"/>
                </a:solidFill>
                <a:cs typeface="Calibri" panose="020F0502020204030204"/>
              </a:rPr>
              <a:t>RFA</a:t>
            </a:r>
            <a:r>
              <a:rPr lang="en-US" sz="2800" dirty="0">
                <a:solidFill>
                  <a:schemeClr val="bg1"/>
                </a:solidFill>
                <a:cs typeface="Calibri" panose="020F0502020204030204"/>
              </a:rPr>
              <a:t>) (3 examples)</a:t>
            </a:r>
          </a:p>
          <a:p>
            <a:pPr marL="795655" indent="-457200">
              <a:spcBef>
                <a:spcPts val="600"/>
              </a:spcBef>
              <a:buClr>
                <a:schemeClr val="bg1"/>
              </a:buClr>
              <a:buSzPct val="100000"/>
              <a:buFont typeface="Hind Vadodara"/>
              <a:buAutoNum type="arabicPeriod"/>
            </a:pPr>
            <a:r>
              <a:rPr lang="en-US" sz="2800" dirty="0">
                <a:solidFill>
                  <a:schemeClr val="bg1"/>
                </a:solidFill>
                <a:cs typeface="Calibri" panose="020F0502020204030204"/>
              </a:rPr>
              <a:t>Share examples of your school’s </a:t>
            </a:r>
            <a:r>
              <a:rPr lang="en-US" sz="2800" dirty="0">
                <a:solidFill>
                  <a:srgbClr val="FFFF00"/>
                </a:solidFill>
                <a:cs typeface="Calibri" panose="020F0502020204030204"/>
              </a:rPr>
              <a:t>Data decision </a:t>
            </a:r>
            <a:r>
              <a:rPr lang="en-US" sz="2800" dirty="0">
                <a:solidFill>
                  <a:schemeClr val="bg1"/>
                </a:solidFill>
                <a:cs typeface="Calibri" panose="020F0502020204030204"/>
              </a:rPr>
              <a:t>Guidelines </a:t>
            </a:r>
          </a:p>
          <a:p>
            <a:pPr marL="795655" indent="-457200">
              <a:spcBef>
                <a:spcPts val="600"/>
              </a:spcBef>
              <a:buClr>
                <a:schemeClr val="bg1"/>
              </a:buClr>
              <a:buSzPct val="100000"/>
              <a:buFont typeface="Hind Vadodara"/>
              <a:buAutoNum type="arabicPeriod"/>
            </a:pPr>
            <a:r>
              <a:rPr lang="en-US" sz="2800" dirty="0">
                <a:solidFill>
                  <a:schemeClr val="bg1"/>
                </a:solidFill>
                <a:cs typeface="Calibri" panose="020F0502020204030204"/>
              </a:rPr>
              <a:t>Share example of your school’s </a:t>
            </a:r>
            <a:r>
              <a:rPr lang="en-US" sz="2800" dirty="0">
                <a:solidFill>
                  <a:srgbClr val="FFFF00"/>
                </a:solidFill>
                <a:cs typeface="Calibri" panose="020F0502020204030204"/>
              </a:rPr>
              <a:t>Screening</a:t>
            </a:r>
            <a:r>
              <a:rPr lang="en-US" sz="2800" dirty="0">
                <a:solidFill>
                  <a:schemeClr val="bg1"/>
                </a:solidFill>
                <a:cs typeface="Calibri" panose="020F0502020204030204"/>
              </a:rPr>
              <a:t> process (if applicable)</a:t>
            </a:r>
          </a:p>
          <a:p>
            <a:pPr marL="795655" indent="-457200">
              <a:buClr>
                <a:schemeClr val="bg1"/>
              </a:buClr>
              <a:buSzPct val="100000"/>
              <a:buFont typeface="Hind Vadodara"/>
              <a:buAutoNum type="arabicPeriod"/>
            </a:pPr>
            <a:endParaRPr lang="en-US" sz="2800" dirty="0">
              <a:solidFill>
                <a:schemeClr val="bg1"/>
              </a:solidFill>
              <a:cs typeface="Calibri" panose="020F0502020204030204"/>
            </a:endParaRPr>
          </a:p>
          <a:p>
            <a:pPr marL="338455" indent="0">
              <a:buClr>
                <a:schemeClr val="bg1"/>
              </a:buClr>
              <a:buSzPct val="100000"/>
            </a:pPr>
            <a:r>
              <a:rPr lang="en-US" sz="2667" b="1" dirty="0">
                <a:solidFill>
                  <a:schemeClr val="bg1"/>
                </a:solidFill>
                <a:cs typeface="Calibri" panose="020F0502020204030204"/>
              </a:rPr>
              <a:t>DISCUSS: Common themes, barriers to implementation </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endParaRPr lang="en-US" sz="2667" b="1" dirty="0">
              <a:solidFill>
                <a:schemeClr val="bg1"/>
              </a:solidFill>
              <a:cs typeface="Calibri" panose="020F0502020204030204"/>
            </a:endParaRPr>
          </a:p>
          <a:p>
            <a:pPr marL="1252855" lvl="1" indent="-457200">
              <a:buClr>
                <a:schemeClr val="bg1"/>
              </a:buClr>
              <a:buSzPct val="100000"/>
            </a:pPr>
            <a:r>
              <a:rPr lang="en-US" sz="2400" dirty="0">
                <a:solidFill>
                  <a:srgbClr val="FFFF00"/>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rgbClr val="FFFF00"/>
              </a:solidFill>
              <a:cs typeface="Arial"/>
            </a:endParaRPr>
          </a:p>
          <a:p>
            <a:pPr marL="1252855" lvl="1" indent="-457200">
              <a:buClr>
                <a:schemeClr val="bg1"/>
              </a:buClr>
              <a:buSzPct val="100000"/>
            </a:pPr>
            <a:endParaRPr lang="en-US" sz="24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79" y="323193"/>
            <a:ext cx="10595605" cy="845600"/>
          </a:xfrm>
        </p:spPr>
        <p:txBody>
          <a:bodyPr>
            <a:noAutofit/>
          </a:bodyPr>
          <a:lstStyle/>
          <a:p>
            <a:r>
              <a:rPr lang="en-US" sz="3600" dirty="0">
                <a:solidFill>
                  <a:srgbClr val="FFFF00"/>
                </a:solidFill>
                <a:cs typeface="Calibri Light"/>
              </a:rPr>
              <a:t>NOVEMBER: </a:t>
            </a:r>
            <a:br>
              <a:rPr lang="en-US" sz="3600" dirty="0">
                <a:solidFill>
                  <a:srgbClr val="FFFF00"/>
                </a:solidFill>
                <a:cs typeface="Calibri Light"/>
              </a:rPr>
            </a:br>
            <a:r>
              <a:rPr lang="en-US" sz="3600" dirty="0">
                <a:solidFill>
                  <a:srgbClr val="FFFF00"/>
                </a:solidFill>
                <a:cs typeface="Calibri Light"/>
              </a:rPr>
              <a:t>REVIEW METHODS TO IDENTIFY STUDENTS</a:t>
            </a:r>
            <a:endParaRPr lang="en-US" sz="3600" dirty="0">
              <a:solidFill>
                <a:srgbClr val="FFFF00"/>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351399" y="667567"/>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4" name="Rounded Rectangular Callout 83">
            <a:extLst>
              <a:ext uri="{FF2B5EF4-FFF2-40B4-BE49-F238E27FC236}">
                <a16:creationId xmlns:a16="http://schemas.microsoft.com/office/drawing/2014/main" id="{FAE3442E-9B6F-BD4E-9E43-DBC48782CA4E}"/>
              </a:ext>
            </a:extLst>
          </p:cNvPr>
          <p:cNvSpPr/>
          <p:nvPr/>
        </p:nvSpPr>
        <p:spPr>
          <a:xfrm>
            <a:off x="9800492" y="2470391"/>
            <a:ext cx="2366124" cy="3075460"/>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 Questions? </a:t>
            </a:r>
          </a:p>
        </p:txBody>
      </p:sp>
      <p:sp>
        <p:nvSpPr>
          <p:cNvPr id="4" name="Text Placeholder 4">
            <a:extLst>
              <a:ext uri="{FF2B5EF4-FFF2-40B4-BE49-F238E27FC236}">
                <a16:creationId xmlns:a16="http://schemas.microsoft.com/office/drawing/2014/main" id="{070E7F39-3814-BAE2-4424-8252EBD15209}"/>
              </a:ext>
            </a:extLst>
          </p:cNvPr>
          <p:cNvSpPr txBox="1">
            <a:spLocks/>
          </p:cNvSpPr>
          <p:nvPr/>
        </p:nvSpPr>
        <p:spPr>
          <a:xfrm>
            <a:off x="9069512"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endParaRPr lang="en-US" sz="2667" dirty="0">
              <a:solidFill>
                <a:prstClr val="white"/>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5B2A4AA-5E7E-A0E3-63D2-4803F65B95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2197352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b="1" dirty="0">
                <a:latin typeface="Arial" panose="020B0604020202020204" pitchFamily="34" charset="0"/>
                <a:cs typeface="Arial" panose="020B0604020202020204" pitchFamily="34" charset="0"/>
              </a:rPr>
              <a:t> ADDITIONAL RESOURCES</a:t>
            </a:r>
            <a:endParaRPr b="1" dirty="0">
              <a:latin typeface="Arial" panose="020B0604020202020204" pitchFamily="34" charset="0"/>
              <a:cs typeface="Arial" panose="020B0604020202020204" pitchFamily="34" charset="0"/>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459195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https://sebacademy.edc.org/identification-matching-and-monitoring-process</a:t>
            </a: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 for Systematic Screening: Lessons Learned from Practitioners </a:t>
            </a: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Selecting a Universal Behavior Screening Tool: Questions to Consider</a:t>
            </a:r>
            <a:endParaRPr lang="en-US" sz="2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spcAft>
                <a:spcPts val="800"/>
              </a:spcAft>
            </a:pPr>
            <a:endParaRPr lang="en-US" sz="2400" b="1" dirty="0">
              <a:solidFill>
                <a:srgbClr val="00ACC2"/>
              </a:solidFill>
            </a:endParaRPr>
          </a:p>
          <a:p>
            <a:pPr marL="0" indent="0">
              <a:spcAft>
                <a:spcPts val="800"/>
              </a:spcAft>
            </a:pPr>
            <a:endParaRPr lang="en-US" sz="2400" b="1" dirty="0">
              <a:solidFill>
                <a:srgbClr val="00ACC2"/>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991543" y="1348343"/>
            <a:ext cx="3968392" cy="528783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4" name="Picture 3">
            <a:extLst>
              <a:ext uri="{FF2B5EF4-FFF2-40B4-BE49-F238E27FC236}">
                <a16:creationId xmlns:a16="http://schemas.microsoft.com/office/drawing/2014/main" id="{45FB2CFE-C192-2DBE-3CF9-8ED1B73415EB}"/>
              </a:ext>
            </a:extLst>
          </p:cNvPr>
          <p:cNvPicPr>
            <a:picLocks noChangeAspect="1"/>
          </p:cNvPicPr>
          <p:nvPr/>
        </p:nvPicPr>
        <p:blipFill>
          <a:blip r:embed="rId6"/>
          <a:stretch>
            <a:fillRect/>
          </a:stretch>
        </p:blipFill>
        <p:spPr>
          <a:xfrm>
            <a:off x="719886" y="1316010"/>
            <a:ext cx="4586130" cy="5463343"/>
          </a:xfrm>
          <a:prstGeom prst="rect">
            <a:avLst/>
          </a:prstGeom>
        </p:spPr>
      </p:pic>
    </p:spTree>
    <p:extLst>
      <p:ext uri="{BB962C8B-B14F-4D97-AF65-F5344CB8AC3E}">
        <p14:creationId xmlns:p14="http://schemas.microsoft.com/office/powerpoint/2010/main" val="226065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b="1" dirty="0">
                <a:latin typeface="Arial" panose="020B0604020202020204" pitchFamily="34" charset="0"/>
                <a:cs typeface="Arial" panose="020B0604020202020204" pitchFamily="34" charset="0"/>
              </a:rPr>
              <a:t> ADDITIONAL RESOURCES</a:t>
            </a:r>
            <a:endParaRPr b="1" dirty="0">
              <a:latin typeface="Arial" panose="020B0604020202020204" pitchFamily="34" charset="0"/>
              <a:cs typeface="Arial" panose="020B0604020202020204" pitchFamily="34" charset="0"/>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solidFill>
                <a:latin typeface="Arial" panose="020B0604020202020204" pitchFamily="34" charset="0"/>
                <a:cs typeface="Arial" panose="020B0604020202020204" pitchFamily="34" charset="0"/>
              </a:rPr>
              <a:t>RESOURCES:</a:t>
            </a: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 for Systematic Screening: Lessons Learned from Practitioners </a:t>
            </a: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Selecting a Universal Behavior Screening Tool: Questions to Consider</a:t>
            </a:r>
            <a:endParaRPr lang="en-US" sz="2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spcAft>
                <a:spcPts val="800"/>
              </a:spcAft>
            </a:pPr>
            <a:endParaRPr lang="en-US" sz="2400" b="1" dirty="0">
              <a:solidFill>
                <a:srgbClr val="00ACC2"/>
              </a:solidFill>
            </a:endParaRPr>
          </a:p>
          <a:p>
            <a:pPr marL="0" indent="0">
              <a:spcAft>
                <a:spcPts val="800"/>
              </a:spcAft>
            </a:pPr>
            <a:endParaRPr lang="en-US" sz="2400" b="1" dirty="0">
              <a:solidFill>
                <a:srgbClr val="00ACC2"/>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991543" y="1348343"/>
            <a:ext cx="3968392" cy="528783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2" name="Picture 2" descr="Text&#10;&#10;Description automatically generated">
            <a:extLst>
              <a:ext uri="{FF2B5EF4-FFF2-40B4-BE49-F238E27FC236}">
                <a16:creationId xmlns:a16="http://schemas.microsoft.com/office/drawing/2014/main" id="{0EC05E0D-9D78-4BEE-AC36-23C9A75B00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3472" y="1540139"/>
            <a:ext cx="3818958" cy="4855720"/>
          </a:xfrm>
          <a:prstGeom prst="rect">
            <a:avLst/>
          </a:prstGeom>
        </p:spPr>
      </p:pic>
    </p:spTree>
    <p:extLst>
      <p:ext uri="{BB962C8B-B14F-4D97-AF65-F5344CB8AC3E}">
        <p14:creationId xmlns:p14="http://schemas.microsoft.com/office/powerpoint/2010/main" val="169953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a:off x="5926997" y="3429000"/>
            <a:ext cx="5279600" cy="2679547"/>
          </a:xfrm>
          <a:prstGeom prst="rect">
            <a:avLst/>
          </a:prstGeom>
        </p:spPr>
        <p:txBody>
          <a:bodyPr spcFirstLastPara="1" wrap="square" lIns="121900" tIns="121900" rIns="121900" bIns="121900" anchor="ctr" anchorCtr="0">
            <a:noAutofit/>
          </a:bodyPr>
          <a:lstStyle/>
          <a:p>
            <a:r>
              <a:rPr lang="en-US" sz="4800" b="1" dirty="0"/>
              <a:t>Resources:</a:t>
            </a:r>
            <a:br>
              <a:rPr lang="en-US" sz="4800" b="1" dirty="0"/>
            </a:br>
            <a:r>
              <a:rPr lang="en-US" sz="3200" b="1" dirty="0">
                <a:hlinkClick r:id="rId3"/>
              </a:rPr>
              <a:t>Measuring Fidelity of Tier 2 Systems and Practices</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6852" y="487277"/>
            <a:ext cx="4036196" cy="2260270"/>
          </a:xfrm>
          <a:prstGeom prst="rect">
            <a:avLst/>
          </a:prstGeom>
        </p:spPr>
      </p:pic>
      <p:pic>
        <p:nvPicPr>
          <p:cNvPr id="4" name="Picture 3">
            <a:extLst>
              <a:ext uri="{FF2B5EF4-FFF2-40B4-BE49-F238E27FC236}">
                <a16:creationId xmlns:a16="http://schemas.microsoft.com/office/drawing/2014/main" id="{A0557CA2-EEB1-CB5C-7D94-8DB874B01CDF}"/>
              </a:ext>
            </a:extLst>
          </p:cNvPr>
          <p:cNvPicPr>
            <a:picLocks noChangeAspect="1"/>
          </p:cNvPicPr>
          <p:nvPr/>
        </p:nvPicPr>
        <p:blipFill>
          <a:blip r:embed="rId6"/>
          <a:stretch>
            <a:fillRect/>
          </a:stretch>
        </p:blipFill>
        <p:spPr>
          <a:xfrm>
            <a:off x="117883" y="-88416"/>
            <a:ext cx="5725916" cy="6858000"/>
          </a:xfrm>
          <a:prstGeom prst="rect">
            <a:avLst/>
          </a:prstGeom>
        </p:spPr>
      </p:pic>
    </p:spTree>
    <p:extLst>
      <p:ext uri="{BB962C8B-B14F-4D97-AF65-F5344CB8AC3E}">
        <p14:creationId xmlns:p14="http://schemas.microsoft.com/office/powerpoint/2010/main" val="92238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691EFF-9E11-0E21-2087-79F575F5B124}"/>
              </a:ext>
            </a:extLst>
          </p:cNvPr>
          <p:cNvSpPr>
            <a:spLocks noGrp="1"/>
          </p:cNvSpPr>
          <p:nvPr>
            <p:ph type="body" idx="1"/>
          </p:nvPr>
        </p:nvSpPr>
        <p:spPr>
          <a:xfrm>
            <a:off x="381481" y="1114748"/>
            <a:ext cx="9539138" cy="5201915"/>
          </a:xfrm>
        </p:spPr>
        <p:txBody>
          <a:bodyPr/>
          <a:lstStyle/>
          <a:p>
            <a:pPr marL="169329" indent="0">
              <a:buNone/>
            </a:pPr>
            <a:r>
              <a:rPr lang="en-US" dirty="0"/>
              <a:t>Divide into 2 groups </a:t>
            </a:r>
          </a:p>
          <a:p>
            <a:r>
              <a:rPr lang="en-US" strike="sngStrike" dirty="0">
                <a:solidFill>
                  <a:srgbClr val="FFFF00"/>
                </a:solidFill>
                <a:effectLst>
                  <a:outerShdw blurRad="38100" dist="38100" dir="2700000" algn="tl">
                    <a:srgbClr val="000000">
                      <a:alpha val="43137"/>
                    </a:srgbClr>
                  </a:outerShdw>
                </a:effectLst>
              </a:rPr>
              <a:t>ALL READ: Page 3 first column “Importance of Tier 2 PBIS” </a:t>
            </a:r>
          </a:p>
          <a:p>
            <a:endParaRPr lang="en-US" strike="sngStrike" dirty="0">
              <a:solidFill>
                <a:srgbClr val="FFFF00"/>
              </a:solidFill>
              <a:effectLst>
                <a:outerShdw blurRad="38100" dist="38100" dir="2700000" algn="tl">
                  <a:srgbClr val="000000">
                    <a:alpha val="43137"/>
                  </a:srgbClr>
                </a:outerShdw>
              </a:effectLst>
            </a:endParaRPr>
          </a:p>
          <a:p>
            <a:pPr>
              <a:buFont typeface="Wingdings" panose="05000000000000000000" pitchFamily="2" charset="2"/>
              <a:buChar char="Ø"/>
            </a:pPr>
            <a:r>
              <a:rPr lang="en-US" strike="sngStrike" dirty="0">
                <a:solidFill>
                  <a:srgbClr val="FFFF00"/>
                </a:solidFill>
                <a:effectLst>
                  <a:outerShdw blurRad="38100" dist="38100" dir="2700000" algn="tl">
                    <a:srgbClr val="000000">
                      <a:alpha val="43137"/>
                    </a:srgbClr>
                  </a:outerShdw>
                </a:effectLst>
              </a:rPr>
              <a:t>GROUP 1</a:t>
            </a:r>
            <a:r>
              <a:rPr lang="en-US" strike="sngStrike" dirty="0">
                <a:effectLst>
                  <a:outerShdw blurRad="38100" dist="38100" dir="2700000" algn="tl">
                    <a:srgbClr val="000000">
                      <a:alpha val="43137"/>
                    </a:srgbClr>
                  </a:outerShdw>
                </a:effectLst>
              </a:rPr>
              <a:t> read: page 3-5 “Core Features of Tier 2 </a:t>
            </a:r>
            <a:r>
              <a:rPr lang="en-US" strike="sngStrike" dirty="0">
                <a:solidFill>
                  <a:schemeClr val="accent1">
                    <a:lumMod val="60000"/>
                    <a:lumOff val="40000"/>
                  </a:schemeClr>
                </a:solidFill>
                <a:effectLst>
                  <a:outerShdw blurRad="38100" dist="38100" dir="2700000" algn="tl">
                    <a:srgbClr val="000000">
                      <a:alpha val="43137"/>
                    </a:srgbClr>
                  </a:outerShdw>
                </a:effectLst>
              </a:rPr>
              <a:t>Organizational Systems</a:t>
            </a:r>
          </a:p>
          <a:p>
            <a:endParaRPr lang="en-US" dirty="0">
              <a:solidFill>
                <a:srgbClr val="FFFF00"/>
              </a:solidFill>
            </a:endParaRPr>
          </a:p>
          <a:p>
            <a:pPr>
              <a:buFont typeface="Wingdings" panose="05000000000000000000" pitchFamily="2" charset="2"/>
              <a:buChar char="Ø"/>
            </a:pPr>
            <a:r>
              <a:rPr lang="en-US" sz="2800" dirty="0">
                <a:solidFill>
                  <a:srgbClr val="FFFF00"/>
                </a:solidFill>
              </a:rPr>
              <a:t>READ</a:t>
            </a:r>
            <a:r>
              <a:rPr lang="en-US" sz="2800" dirty="0"/>
              <a:t>: page 5-6 Core Features of Tier 2 </a:t>
            </a:r>
            <a:r>
              <a:rPr lang="en-US" sz="2800" dirty="0">
                <a:solidFill>
                  <a:schemeClr val="accent1">
                    <a:lumMod val="60000"/>
                    <a:lumOff val="40000"/>
                  </a:schemeClr>
                </a:solidFill>
              </a:rPr>
              <a:t>Practices </a:t>
            </a:r>
          </a:p>
          <a:p>
            <a:endParaRPr lang="en-US" dirty="0">
              <a:solidFill>
                <a:schemeClr val="accent1">
                  <a:lumMod val="60000"/>
                  <a:lumOff val="40000"/>
                </a:schemeClr>
              </a:solidFill>
            </a:endParaRPr>
          </a:p>
          <a:p>
            <a:r>
              <a:rPr lang="en-US" dirty="0">
                <a:solidFill>
                  <a:srgbClr val="FFFF00"/>
                </a:solidFill>
              </a:rPr>
              <a:t>In each group… DISCUSS 2-3 of the 7 features; </a:t>
            </a:r>
          </a:p>
          <a:p>
            <a:pPr marL="169329" indent="0">
              <a:buNone/>
            </a:pPr>
            <a:r>
              <a:rPr lang="en-US" dirty="0">
                <a:solidFill>
                  <a:srgbClr val="FFFF00"/>
                </a:solidFill>
              </a:rPr>
              <a:t>      What has your team has put in place related to that feature?</a:t>
            </a:r>
          </a:p>
          <a:p>
            <a:endParaRPr lang="en-US" dirty="0">
              <a:solidFill>
                <a:schemeClr val="accent1">
                  <a:lumMod val="60000"/>
                  <a:lumOff val="40000"/>
                </a:schemeClr>
              </a:solidFill>
            </a:endParaRPr>
          </a:p>
          <a:p>
            <a:r>
              <a:rPr lang="en-US" i="1" dirty="0">
                <a:solidFill>
                  <a:schemeClr val="accent1">
                    <a:lumMod val="60000"/>
                    <a:lumOff val="40000"/>
                  </a:schemeClr>
                </a:solidFill>
              </a:rPr>
              <a:t>Read ahead… measuring fidelity of  the INTERVENTIONS.  </a:t>
            </a:r>
          </a:p>
        </p:txBody>
      </p:sp>
      <p:sp>
        <p:nvSpPr>
          <p:cNvPr id="3" name="Title 2">
            <a:extLst>
              <a:ext uri="{FF2B5EF4-FFF2-40B4-BE49-F238E27FC236}">
                <a16:creationId xmlns:a16="http://schemas.microsoft.com/office/drawing/2014/main" id="{823A61CB-9518-80D0-17BE-F60406D207F5}"/>
              </a:ext>
            </a:extLst>
          </p:cNvPr>
          <p:cNvSpPr>
            <a:spLocks noGrp="1"/>
          </p:cNvSpPr>
          <p:nvPr>
            <p:ph type="title"/>
          </p:nvPr>
        </p:nvSpPr>
        <p:spPr>
          <a:xfrm>
            <a:off x="590594" y="347744"/>
            <a:ext cx="7668503" cy="845600"/>
          </a:xfrm>
        </p:spPr>
        <p:txBody>
          <a:bodyPr/>
          <a:lstStyle/>
          <a:p>
            <a:r>
              <a:rPr lang="en-US" dirty="0"/>
              <a:t>BREAKOUT ROOM ACTIVITY</a:t>
            </a:r>
          </a:p>
        </p:txBody>
      </p:sp>
      <p:pic>
        <p:nvPicPr>
          <p:cNvPr id="4" name="Picture 3">
            <a:extLst>
              <a:ext uri="{FF2B5EF4-FFF2-40B4-BE49-F238E27FC236}">
                <a16:creationId xmlns:a16="http://schemas.microsoft.com/office/drawing/2014/main" id="{930C2220-0542-EA8B-58A3-6E2EE3D3DC62}"/>
              </a:ext>
            </a:extLst>
          </p:cNvPr>
          <p:cNvPicPr>
            <a:picLocks noChangeAspect="1"/>
          </p:cNvPicPr>
          <p:nvPr/>
        </p:nvPicPr>
        <p:blipFill>
          <a:blip r:embed="rId3"/>
          <a:stretch>
            <a:fillRect/>
          </a:stretch>
        </p:blipFill>
        <p:spPr>
          <a:xfrm>
            <a:off x="10191349" y="251000"/>
            <a:ext cx="1619171" cy="1641556"/>
          </a:xfrm>
          <a:prstGeom prst="rect">
            <a:avLst/>
          </a:prstGeom>
        </p:spPr>
      </p:pic>
      <p:sp>
        <p:nvSpPr>
          <p:cNvPr id="6" name="Text Placeholder 4">
            <a:extLst>
              <a:ext uri="{FF2B5EF4-FFF2-40B4-BE49-F238E27FC236}">
                <a16:creationId xmlns:a16="http://schemas.microsoft.com/office/drawing/2014/main" id="{AABF4B7D-C8EC-DA36-17A5-CA6FF88FE766}"/>
              </a:ext>
            </a:extLst>
          </p:cNvPr>
          <p:cNvSpPr txBox="1">
            <a:spLocks/>
          </p:cNvSpPr>
          <p:nvPr/>
        </p:nvSpPr>
        <p:spPr>
          <a:xfrm>
            <a:off x="8900157"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15</a:t>
            </a:r>
            <a:r>
              <a:rPr lang="en-US" sz="2667" dirty="0">
                <a:solidFill>
                  <a:prstClr val="white"/>
                </a:solidFill>
                <a:latin typeface="Calibri" panose="020F0502020204030204" pitchFamily="34" charset="0"/>
                <a:cs typeface="Calibri" panose="020F0502020204030204" pitchFamily="34" charset="0"/>
              </a:rPr>
              <a:t> minutes</a:t>
            </a:r>
          </a:p>
        </p:txBody>
      </p:sp>
      <p:pic>
        <p:nvPicPr>
          <p:cNvPr id="7" name="Picture 6">
            <a:extLst>
              <a:ext uri="{FF2B5EF4-FFF2-40B4-BE49-F238E27FC236}">
                <a16:creationId xmlns:a16="http://schemas.microsoft.com/office/drawing/2014/main" id="{D7825750-7E2B-30BF-2EC7-BEC28F20A4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
        <p:nvSpPr>
          <p:cNvPr id="8" name="Rounded Rectangular Callout 83">
            <a:extLst>
              <a:ext uri="{FF2B5EF4-FFF2-40B4-BE49-F238E27FC236}">
                <a16:creationId xmlns:a16="http://schemas.microsoft.com/office/drawing/2014/main" id="{FF99AC6D-B9B1-A19D-4F7E-7296CE236B8C}"/>
              </a:ext>
            </a:extLst>
          </p:cNvPr>
          <p:cNvSpPr/>
          <p:nvPr/>
        </p:nvSpPr>
        <p:spPr>
          <a:xfrm>
            <a:off x="10334025" y="2638755"/>
            <a:ext cx="1860125" cy="2835041"/>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Thoughts? </a:t>
            </a:r>
          </a:p>
          <a:p>
            <a:pPr algn="ctr"/>
            <a:r>
              <a:rPr lang="en-US" sz="2400" dirty="0">
                <a:solidFill>
                  <a:schemeClr val="bg1"/>
                </a:solidFill>
                <a:cs typeface="Arial"/>
              </a:rPr>
              <a:t>Barriers? </a:t>
            </a:r>
          </a:p>
        </p:txBody>
      </p:sp>
    </p:spTree>
    <p:extLst>
      <p:ext uri="{BB962C8B-B14F-4D97-AF65-F5344CB8AC3E}">
        <p14:creationId xmlns:p14="http://schemas.microsoft.com/office/powerpoint/2010/main" val="132196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17669" y="3652699"/>
            <a:ext cx="8730405" cy="2154763"/>
          </a:xfrm>
          <a:prstGeom prst="rect">
            <a:avLst/>
          </a:prstGeom>
        </p:spPr>
        <p:txBody>
          <a:bodyPr spcFirstLastPara="1" wrap="square" lIns="121900" tIns="121900" rIns="121900" bIns="121900" anchor="ctr" anchorCtr="0">
            <a:noAutofit/>
          </a:bodyPr>
          <a:lstStyle/>
          <a:p>
            <a:r>
              <a:rPr lang="en-US" sz="4800" b="1" dirty="0"/>
              <a:t>Big Ideas Check In:</a:t>
            </a:r>
            <a:br>
              <a:rPr lang="en-US" sz="4800" b="1" dirty="0"/>
            </a:br>
            <a:r>
              <a:rPr lang="en-US" sz="4800" b="1" dirty="0"/>
              <a:t> </a:t>
            </a:r>
            <a:r>
              <a:rPr lang="en-US" sz="3200" b="1" dirty="0"/>
              <a:t>Match to Intervention</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81812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11343"/>
            <a:chOff x="921620" y="915429"/>
            <a:chExt cx="3268588" cy="364132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88371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US" sz="3600" b="1" dirty="0">
                <a:solidFill>
                  <a:schemeClr val="accent4">
                    <a:lumMod val="60000"/>
                    <a:lumOff val="40000"/>
                  </a:schemeClr>
                </a:solidFill>
                <a:latin typeface="Calibri" panose="020F0502020204030204" pitchFamily="34" charset="0"/>
                <a:cs typeface="Calibri" panose="020F0502020204030204" pitchFamily="34" charset="0"/>
              </a:rPr>
              <a:t>Tier 2 FOUNDATION STEPS</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
        <p:nvSpPr>
          <p:cNvPr id="2" name="Rectangle 1">
            <a:extLst>
              <a:ext uri="{FF2B5EF4-FFF2-40B4-BE49-F238E27FC236}">
                <a16:creationId xmlns:a16="http://schemas.microsoft.com/office/drawing/2014/main" id="{40A203DF-6809-88E7-E14B-80B6D3E82B9C}"/>
              </a:ext>
            </a:extLst>
          </p:cNvPr>
          <p:cNvSpPr/>
          <p:nvPr/>
        </p:nvSpPr>
        <p:spPr>
          <a:xfrm>
            <a:off x="183456" y="3218479"/>
            <a:ext cx="5670329" cy="3518566"/>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95C07B-B0C2-404D-338C-A2186D3DAD06}"/>
              </a:ext>
            </a:extLst>
          </p:cNvPr>
          <p:cNvSpPr/>
          <p:nvPr/>
        </p:nvSpPr>
        <p:spPr>
          <a:xfrm>
            <a:off x="6096000" y="630404"/>
            <a:ext cx="5912544" cy="1217501"/>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12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01"/>
        <p:cNvGrpSpPr/>
        <p:nvPr/>
      </p:nvGrpSpPr>
      <p:grpSpPr>
        <a:xfrm>
          <a:off x="0" y="0"/>
          <a:ext cx="0" cy="0"/>
          <a:chOff x="0" y="0"/>
          <a:chExt cx="0" cy="0"/>
        </a:xfrm>
      </p:grpSpPr>
      <p:sp>
        <p:nvSpPr>
          <p:cNvPr id="17" name="Subtitle 16">
            <a:extLst>
              <a:ext uri="{FF2B5EF4-FFF2-40B4-BE49-F238E27FC236}">
                <a16:creationId xmlns:a16="http://schemas.microsoft.com/office/drawing/2014/main" id="{F77BC6BC-73FF-AC29-BED8-EDECCB42670E}"/>
              </a:ext>
            </a:extLst>
          </p:cNvPr>
          <p:cNvSpPr>
            <a:spLocks noGrp="1"/>
          </p:cNvSpPr>
          <p:nvPr>
            <p:ph type="subTitle" idx="1"/>
          </p:nvPr>
        </p:nvSpPr>
        <p:spPr/>
        <p:txBody>
          <a:bodyPr/>
          <a:lstStyle/>
          <a:p>
            <a:endParaRPr lang="en-US"/>
          </a:p>
        </p:txBody>
      </p:sp>
      <p:sp>
        <p:nvSpPr>
          <p:cNvPr id="309" name="Google Shape;309;p31"/>
          <p:cNvSpPr txBox="1">
            <a:spLocks noGrp="1"/>
          </p:cNvSpPr>
          <p:nvPr>
            <p:ph type="title"/>
          </p:nvPr>
        </p:nvSpPr>
        <p:spPr>
          <a:prstGeom prst="rect">
            <a:avLst/>
          </a:prstGeom>
        </p:spPr>
        <p:txBody>
          <a:bodyPr spcFirstLastPara="1" wrap="square" lIns="121900" tIns="121900" rIns="121900" bIns="121900" anchor="t" anchorCtr="0">
            <a:noAutofit/>
          </a:bodyPr>
          <a:lstStyle/>
          <a:p>
            <a:r>
              <a:rPr lang="en" dirty="0">
                <a:solidFill>
                  <a:schemeClr val="lt1"/>
                </a:solidFill>
                <a:latin typeface="Poppins SemiBold"/>
                <a:ea typeface="Poppins SemiBold"/>
                <a:cs typeface="Poppins SemiBold"/>
                <a:sym typeface="Poppins SemiBold"/>
              </a:rPr>
              <a:t>ACKNOWLEDGEMENTS</a:t>
            </a:r>
            <a:endParaRPr dirty="0">
              <a:solidFill>
                <a:schemeClr val="lt1"/>
              </a:solidFill>
              <a:latin typeface="Poppins SemiBold"/>
              <a:ea typeface="Poppins SemiBold"/>
              <a:cs typeface="Poppins SemiBold"/>
              <a:sym typeface="Poppins SemiBold"/>
            </a:endParaRPr>
          </a:p>
        </p:txBody>
      </p:sp>
      <p:sp>
        <p:nvSpPr>
          <p:cNvPr id="4" name="Google Shape;305;p31">
            <a:extLst>
              <a:ext uri="{FF2B5EF4-FFF2-40B4-BE49-F238E27FC236}">
                <a16:creationId xmlns:a16="http://schemas.microsoft.com/office/drawing/2014/main" id="{08F6483C-8C1C-15F5-45DD-A70FF8D8A363}"/>
              </a:ext>
            </a:extLst>
          </p:cNvPr>
          <p:cNvSpPr txBox="1">
            <a:spLocks/>
          </p:cNvSpPr>
          <p:nvPr/>
        </p:nvSpPr>
        <p:spPr>
          <a:xfrm flipH="1">
            <a:off x="574895" y="1935843"/>
            <a:ext cx="11164425" cy="422139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667"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9pPr>
          </a:lstStyle>
          <a:p>
            <a:pPr marL="0" indent="0">
              <a:lnSpc>
                <a:spcPct val="150000"/>
              </a:lnSpc>
            </a:pPr>
            <a:r>
              <a:rPr lang="en-US" sz="2267" kern="0" dirty="0"/>
              <a:t>PBIS.org</a:t>
            </a:r>
          </a:p>
          <a:p>
            <a:pPr marL="0" indent="0">
              <a:lnSpc>
                <a:spcPct val="150000"/>
              </a:lnSpc>
            </a:pPr>
            <a:r>
              <a:rPr lang="en-US" sz="2267" kern="0" dirty="0"/>
              <a:t>Northeast PBIS Network (nepbis.org)</a:t>
            </a:r>
          </a:p>
          <a:p>
            <a:pPr marL="0" indent="0">
              <a:lnSpc>
                <a:spcPct val="150000"/>
              </a:lnSpc>
            </a:pPr>
            <a:r>
              <a:rPr lang="en-US" sz="2267" dirty="0"/>
              <a:t>Michigan Integrated Behavior &amp; Learning Support Initiative</a:t>
            </a:r>
          </a:p>
          <a:p>
            <a:pPr marL="0" indent="0">
              <a:lnSpc>
                <a:spcPct val="150000"/>
              </a:lnSpc>
            </a:pPr>
            <a:r>
              <a:rPr lang="en-US" sz="2267" dirty="0"/>
              <a:t>FLPBIS</a:t>
            </a:r>
          </a:p>
          <a:p>
            <a:pPr marL="0" indent="0">
              <a:lnSpc>
                <a:spcPct val="150000"/>
              </a:lnSpc>
            </a:pPr>
            <a:r>
              <a:rPr lang="en-US" sz="2267" dirty="0"/>
              <a:t>Missouri PBIS</a:t>
            </a:r>
          </a:p>
          <a:p>
            <a:pPr marL="0" indent="0">
              <a:lnSpc>
                <a:spcPct val="150000"/>
              </a:lnSpc>
            </a:pPr>
            <a:r>
              <a:rPr lang="en-US" sz="2267" kern="0" dirty="0">
                <a:solidFill>
                  <a:srgbClr val="FFFFFF"/>
                </a:solidFill>
                <a:latin typeface="Poppins Medium" panose="020B0604020202020204" charset="0"/>
                <a:cs typeface="Poppins Medium" panose="020B0604020202020204" charset="0"/>
                <a:sym typeface="Arial"/>
              </a:rPr>
              <a:t>Midwest PBIS Network</a:t>
            </a:r>
          </a:p>
          <a:p>
            <a:pPr marL="0" indent="0">
              <a:lnSpc>
                <a:spcPct val="150000"/>
              </a:lnSpc>
            </a:pPr>
            <a:r>
              <a:rPr lang="en-US" sz="2267" kern="0" dirty="0">
                <a:solidFill>
                  <a:srgbClr val="FFFFFF"/>
                </a:solidFill>
              </a:rPr>
              <a:t>Drs. Leanne Hawken, Deanne Crone, &amp; Rob Horner</a:t>
            </a:r>
          </a:p>
          <a:p>
            <a:pPr marL="0" indent="0">
              <a:lnSpc>
                <a:spcPct val="150000"/>
              </a:lnSpc>
            </a:pPr>
            <a:endParaRPr lang="en-US" sz="2267" kern="0" dirty="0">
              <a:solidFill>
                <a:srgbClr val="FFFFFF"/>
              </a:solidFill>
            </a:endParaRPr>
          </a:p>
          <a:p>
            <a:pPr marL="0" indent="0">
              <a:lnSpc>
                <a:spcPct val="150000"/>
              </a:lnSpc>
            </a:pPr>
            <a:r>
              <a:rPr lang="en-US" sz="2267" kern="0" dirty="0">
                <a:solidFill>
                  <a:srgbClr val="FFFFFF"/>
                </a:solidFill>
              </a:rPr>
              <a:t>CASEL</a:t>
            </a:r>
          </a:p>
        </p:txBody>
      </p:sp>
      <p:pic>
        <p:nvPicPr>
          <p:cNvPr id="10" name="Picture 9">
            <a:hlinkClick r:id="rId3" action="ppaction://hlinkfile"/>
            <a:extLst>
              <a:ext uri="{FF2B5EF4-FFF2-40B4-BE49-F238E27FC236}">
                <a16:creationId xmlns:a16="http://schemas.microsoft.com/office/drawing/2014/main" id="{2CDD0D00-F4AC-A997-2E14-1B7A0D4E4E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8300" y="431624"/>
            <a:ext cx="1748805" cy="1801177"/>
          </a:xfrm>
          <a:prstGeom prst="rect">
            <a:avLst/>
          </a:prstGeom>
        </p:spPr>
      </p:pic>
      <p:pic>
        <p:nvPicPr>
          <p:cNvPr id="18" name="Picture 17">
            <a:hlinkClick r:id="rId5" action="ppaction://hlinkfile"/>
            <a:extLst>
              <a:ext uri="{FF2B5EF4-FFF2-40B4-BE49-F238E27FC236}">
                <a16:creationId xmlns:a16="http://schemas.microsoft.com/office/drawing/2014/main" id="{93378003-DAC8-77F8-FE78-58FDDE327F1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49660" y="3100290"/>
            <a:ext cx="2833687" cy="703251"/>
          </a:xfrm>
          <a:prstGeom prst="rect">
            <a:avLst/>
          </a:prstGeom>
          <a:solidFill>
            <a:srgbClr val="002060"/>
          </a:solidFill>
        </p:spPr>
      </p:pic>
      <p:pic>
        <p:nvPicPr>
          <p:cNvPr id="19" name="Picture 18">
            <a:hlinkClick r:id="rId7"/>
            <a:extLst>
              <a:ext uri="{FF2B5EF4-FFF2-40B4-BE49-F238E27FC236}">
                <a16:creationId xmlns:a16="http://schemas.microsoft.com/office/drawing/2014/main" id="{45562819-CB78-DD92-DA7E-CD43F26F90D0}"/>
              </a:ext>
            </a:extLst>
          </p:cNvPr>
          <p:cNvPicPr>
            <a:picLocks noChangeAspect="1"/>
          </p:cNvPicPr>
          <p:nvPr/>
        </p:nvPicPr>
        <p:blipFill>
          <a:blip r:embed="rId8"/>
          <a:stretch>
            <a:fillRect/>
          </a:stretch>
        </p:blipFill>
        <p:spPr>
          <a:xfrm>
            <a:off x="9461567" y="5354615"/>
            <a:ext cx="2258210" cy="1217662"/>
          </a:xfrm>
          <a:prstGeom prst="rect">
            <a:avLst/>
          </a:prstGeom>
        </p:spPr>
      </p:pic>
    </p:spTree>
    <p:extLst>
      <p:ext uri="{BB962C8B-B14F-4D97-AF65-F5344CB8AC3E}">
        <p14:creationId xmlns:p14="http://schemas.microsoft.com/office/powerpoint/2010/main" val="40431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520465" y="1462116"/>
            <a:ext cx="5954382" cy="4179647"/>
          </a:xfrm>
        </p:spPr>
        <p:txBody>
          <a:bodyPr/>
          <a:lstStyle/>
          <a:p>
            <a:pPr marL="0" marR="0" indent="0">
              <a:spcBef>
                <a:spcPts val="600"/>
              </a:spcBef>
              <a:spcAft>
                <a:spcPts val="600"/>
              </a:spcAft>
              <a:buNone/>
              <a:tabLst>
                <a:tab pos="2743200" algn="ctr"/>
                <a:tab pos="5486400" algn="r"/>
              </a:tabLst>
            </a:pPr>
            <a:r>
              <a:rPr lang="en-US" sz="2000" b="1" dirty="0">
                <a:effectLst/>
                <a:latin typeface="Poppins" panose="00000500000000000000" pitchFamily="2" charset="0"/>
                <a:ea typeface="Times New Roman" panose="02020603050405020304" pitchFamily="18" charset="0"/>
                <a:cs typeface="Poppins" panose="00000500000000000000" pitchFamily="2" charset="0"/>
              </a:rPr>
              <a:t>Purpose : </a:t>
            </a: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Document and evaluate current interventions </a:t>
            </a: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Determine whether targeted interventions </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1) meet the needs of students, and</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2) are implemented systematically </a:t>
            </a:r>
          </a:p>
          <a:p>
            <a:pPr marL="169329" lvl="1" indent="0">
              <a:spcBef>
                <a:spcPts val="600"/>
              </a:spcBef>
              <a:spcAft>
                <a:spcPts val="600"/>
              </a:spcAft>
              <a:buNone/>
            </a:pPr>
            <a:endParaRPr lang="en-US" sz="2000" dirty="0">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r>
              <a:rPr lang="en-US" sz="2800" dirty="0">
                <a:latin typeface="Poppins" panose="00000500000000000000" pitchFamily="2" charset="0"/>
                <a:ea typeface="Times New Roman" panose="02020603050405020304" pitchFamily="18" charset="0"/>
                <a:cs typeface="Poppins" panose="00000500000000000000" pitchFamily="2" charset="0"/>
              </a:rPr>
              <a:t>+ ENHANCED Communication  </a:t>
            </a:r>
            <a:endParaRPr lang="en-US" sz="2800" dirty="0">
              <a:effectLst/>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a:xfrm>
            <a:off x="520465" y="467462"/>
            <a:ext cx="9915993" cy="879125"/>
          </a:xfrm>
        </p:spPr>
        <p:txBody>
          <a:bodyPr/>
          <a:lstStyle/>
          <a:p>
            <a:r>
              <a:rPr lang="en-US" dirty="0">
                <a:solidFill>
                  <a:srgbClr val="FFFF00"/>
                </a:solidFill>
              </a:rPr>
              <a:t>TARGETED INTERVENTIONS ORGANIZER</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DFB553A0-BEC4-133E-1468-3FEB890663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3136" y="1608144"/>
            <a:ext cx="5048955" cy="5106113"/>
          </a:xfrm>
          <a:prstGeom prst="rect">
            <a:avLst/>
          </a:prstGeom>
        </p:spPr>
      </p:pic>
    </p:spTree>
    <p:extLst>
      <p:ext uri="{BB962C8B-B14F-4D97-AF65-F5344CB8AC3E}">
        <p14:creationId xmlns:p14="http://schemas.microsoft.com/office/powerpoint/2010/main" val="14605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oogle Shape;662;p43">
            <a:extLst>
              <a:ext uri="{FF2B5EF4-FFF2-40B4-BE49-F238E27FC236}">
                <a16:creationId xmlns:a16="http://schemas.microsoft.com/office/drawing/2014/main" id="{C1DA5F5D-DA4E-4DFE-9249-ACAA9C7213CB}"/>
              </a:ext>
            </a:extLst>
          </p:cNvPr>
          <p:cNvSpPr/>
          <p:nvPr/>
        </p:nvSpPr>
        <p:spPr>
          <a:xfrm>
            <a:off x="11008376" y="323027"/>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556879" y="1138519"/>
            <a:ext cx="9437365" cy="5545850"/>
          </a:xfrm>
          <a:prstGeom prst="roundRect">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tx1"/>
              </a:solidFill>
              <a:cs typeface="Calibri" panose="020F0502020204030204"/>
            </a:endParaRPr>
          </a:p>
          <a:p>
            <a:pPr marL="338455" indent="0">
              <a:spcBef>
                <a:spcPts val="600"/>
              </a:spcBef>
              <a:buClr>
                <a:schemeClr val="bg1"/>
              </a:buClr>
              <a:buSzPct val="100000"/>
            </a:pPr>
            <a:r>
              <a:rPr lang="en-US" sz="2800" dirty="0">
                <a:solidFill>
                  <a:schemeClr val="tx1"/>
                </a:solidFill>
                <a:cs typeface="Calibri" panose="020F0502020204030204"/>
              </a:rPr>
              <a:t>1. Share examples of your school’s Targeted Intervention Organizer</a:t>
            </a:r>
          </a:p>
          <a:p>
            <a:pPr marL="795655" indent="-457200">
              <a:spcBef>
                <a:spcPts val="600"/>
              </a:spcBef>
              <a:buClr>
                <a:schemeClr val="bg1"/>
              </a:buClr>
              <a:buSzPct val="100000"/>
              <a:buFont typeface="Hind Vadodara"/>
              <a:buAutoNum type="arabicPeriod"/>
            </a:pPr>
            <a:endParaRPr lang="en-US" sz="2800" dirty="0">
              <a:solidFill>
                <a:schemeClr val="tx1"/>
              </a:solidFill>
              <a:cs typeface="Calibri" panose="020F0502020204030204"/>
            </a:endParaRPr>
          </a:p>
          <a:p>
            <a:pPr marL="338455" indent="0">
              <a:spcBef>
                <a:spcPts val="600"/>
              </a:spcBef>
              <a:buClr>
                <a:schemeClr val="bg1"/>
              </a:buClr>
              <a:buSzPct val="100000"/>
            </a:pPr>
            <a:r>
              <a:rPr lang="en-US" sz="2800" dirty="0">
                <a:solidFill>
                  <a:schemeClr val="tx1"/>
                </a:solidFill>
                <a:cs typeface="Calibri" panose="020F0502020204030204"/>
              </a:rPr>
              <a:t>2. Share examples of your </a:t>
            </a:r>
            <a:r>
              <a:rPr lang="en-US" sz="2800" b="1" dirty="0">
                <a:solidFill>
                  <a:schemeClr val="tx1"/>
                </a:solidFill>
                <a:cs typeface="Calibri" panose="020F0502020204030204"/>
              </a:rPr>
              <a:t>T2 INTERVENTION CHECKLIST </a:t>
            </a:r>
            <a:r>
              <a:rPr lang="en-US" sz="2800" dirty="0">
                <a:solidFill>
                  <a:schemeClr val="tx1"/>
                </a:solidFill>
                <a:cs typeface="Calibri" panose="020F0502020204030204"/>
              </a:rPr>
              <a:t>-  self-assess systems/features  </a:t>
            </a:r>
          </a:p>
          <a:p>
            <a:pPr marL="338455" indent="0">
              <a:spcBef>
                <a:spcPts val="600"/>
              </a:spcBef>
              <a:buClr>
                <a:schemeClr val="bg1"/>
              </a:buClr>
              <a:buSzPct val="100000"/>
            </a:pPr>
            <a:r>
              <a:rPr lang="en-US" sz="2800" dirty="0">
                <a:solidFill>
                  <a:schemeClr val="tx1"/>
                </a:solidFill>
                <a:cs typeface="Calibri" panose="020F0502020204030204"/>
              </a:rPr>
              <a:t>        e.g., </a:t>
            </a:r>
            <a:r>
              <a:rPr lang="en-US" sz="2800" dirty="0">
                <a:solidFill>
                  <a:schemeClr val="tx1"/>
                </a:solidFill>
                <a:cs typeface="Calibri" panose="020F0502020204030204"/>
                <a:hlinkClick r:id="rId3">
                  <a:extLst>
                    <a:ext uri="{A12FA001-AC4F-418D-AE19-62706E023703}">
                      <ahyp:hlinkClr xmlns:ahyp="http://schemas.microsoft.com/office/drawing/2018/hyperlinkcolor" val="tx"/>
                    </a:ext>
                  </a:extLst>
                </a:hlinkClick>
              </a:rPr>
              <a:t>CICO Rollout</a:t>
            </a:r>
            <a:r>
              <a:rPr lang="en-US" sz="2800" dirty="0">
                <a:solidFill>
                  <a:schemeClr val="tx1"/>
                </a:solidFill>
                <a:cs typeface="Calibri" panose="020F0502020204030204"/>
              </a:rPr>
              <a:t> or </a:t>
            </a:r>
            <a:r>
              <a:rPr lang="en-US" sz="2800" dirty="0">
                <a:solidFill>
                  <a:schemeClr val="tx1"/>
                </a:solidFill>
                <a:cs typeface="Calibri" panose="020F0502020204030204"/>
                <a:hlinkClick r:id="rId4">
                  <a:extLst>
                    <a:ext uri="{A12FA001-AC4F-418D-AE19-62706E023703}">
                      <ahyp:hlinkClr xmlns:ahyp="http://schemas.microsoft.com/office/drawing/2018/hyperlinkcolor" val="tx"/>
                    </a:ext>
                  </a:extLst>
                </a:hlinkClick>
              </a:rPr>
              <a:t>CICO Self-Assessment</a:t>
            </a:r>
            <a:endParaRPr lang="en-US" sz="2800" dirty="0">
              <a:solidFill>
                <a:schemeClr val="tx1"/>
              </a:solidFill>
              <a:cs typeface="Calibri" panose="020F0502020204030204"/>
            </a:endParaRPr>
          </a:p>
          <a:p>
            <a:pPr marL="338455" indent="0">
              <a:spcBef>
                <a:spcPts val="600"/>
              </a:spcBef>
              <a:buClr>
                <a:schemeClr val="bg1"/>
              </a:buClr>
              <a:buSzPct val="100000"/>
            </a:pPr>
            <a:endParaRPr lang="en-US" sz="2800" dirty="0">
              <a:solidFill>
                <a:schemeClr val="tx1"/>
              </a:solidFill>
              <a:cs typeface="Calibri" panose="020F0502020204030204"/>
            </a:endParaRPr>
          </a:p>
          <a:p>
            <a:pPr marL="338455" indent="0">
              <a:spcBef>
                <a:spcPts val="600"/>
              </a:spcBef>
              <a:buClr>
                <a:schemeClr val="bg1"/>
              </a:buClr>
              <a:buSzPct val="100000"/>
            </a:pPr>
            <a:r>
              <a:rPr lang="en-US" sz="2800" dirty="0">
                <a:solidFill>
                  <a:schemeClr val="tx1"/>
                </a:solidFill>
                <a:cs typeface="Calibri" panose="020F0502020204030204"/>
              </a:rPr>
              <a:t>3. Consider or prepare additional PD for partners</a:t>
            </a:r>
            <a:endParaRPr lang="en-US" sz="2533" dirty="0">
              <a:solidFill>
                <a:schemeClr val="tx1"/>
              </a:solidFill>
              <a:cs typeface="Calibri" panose="020F0502020204030204"/>
            </a:endParaRPr>
          </a:p>
          <a:p>
            <a:pPr marL="338455" indent="0">
              <a:buClr>
                <a:schemeClr val="bg1"/>
              </a:buClr>
              <a:buSzPct val="100000"/>
            </a:pPr>
            <a:endParaRPr lang="en-US" sz="2800" dirty="0">
              <a:solidFill>
                <a:schemeClr val="tx1"/>
              </a:solidFill>
              <a:cs typeface="Calibri" panose="020F0502020204030204"/>
            </a:endParaRPr>
          </a:p>
          <a:p>
            <a:pPr marL="338455" indent="0">
              <a:buClr>
                <a:schemeClr val="bg1"/>
              </a:buClr>
              <a:buSzPct val="100000"/>
            </a:pPr>
            <a:r>
              <a:rPr lang="en-US" sz="2667" b="1" dirty="0">
                <a:solidFill>
                  <a:schemeClr val="tx1"/>
                </a:solidFill>
                <a:cs typeface="Calibri" panose="020F0502020204030204"/>
              </a:rPr>
              <a:t>DISCUSS: Common themes, barriers to implementation </a:t>
            </a:r>
          </a:p>
          <a:p>
            <a:pPr marL="1252855" lvl="1" indent="-457200">
              <a:buClr>
                <a:schemeClr val="bg1"/>
              </a:buClr>
              <a:buSzPct val="100000"/>
            </a:pPr>
            <a:r>
              <a:rPr lang="en-US" sz="2400" dirty="0">
                <a:solidFill>
                  <a:schemeClr val="tx1"/>
                </a:solidFill>
                <a:cs typeface="Arial"/>
                <a:hlinkClick r:id="rId5">
                  <a:extLst>
                    <a:ext uri="{A12FA001-AC4F-418D-AE19-62706E023703}">
                      <ahyp:hlinkClr xmlns:ahyp="http://schemas.microsoft.com/office/drawing/2018/hyperlinkcolor" val="tx"/>
                    </a:ext>
                  </a:extLst>
                </a:hlinkClick>
              </a:rPr>
              <a:t>https://sebacademy.edc.org/list-of-pbis-resources</a:t>
            </a:r>
            <a:endParaRPr lang="en-US" sz="2400" dirty="0">
              <a:solidFill>
                <a:schemeClr val="tx1"/>
              </a:solidFill>
              <a:cs typeface="Arial"/>
            </a:endParaRPr>
          </a:p>
          <a:p>
            <a:pPr marL="1252855" lvl="1" indent="-457200">
              <a:buClr>
                <a:schemeClr val="bg1"/>
              </a:buClr>
              <a:buSzPct val="100000"/>
            </a:pPr>
            <a:endParaRPr lang="en-US" sz="2400" dirty="0">
              <a:solidFill>
                <a:schemeClr val="tx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79" y="323193"/>
            <a:ext cx="10595605" cy="845600"/>
          </a:xfrm>
        </p:spPr>
        <p:txBody>
          <a:bodyPr>
            <a:noAutofit/>
          </a:bodyPr>
          <a:lstStyle/>
          <a:p>
            <a:r>
              <a:rPr lang="en-US" sz="3600" dirty="0">
                <a:solidFill>
                  <a:srgbClr val="FFFF00"/>
                </a:solidFill>
                <a:cs typeface="Calibri Light"/>
              </a:rPr>
              <a:t>DECEMBER: MATCH TO INTERVENTION</a:t>
            </a:r>
            <a:endParaRPr lang="en-US" sz="3600" dirty="0">
              <a:solidFill>
                <a:srgbClr val="FFFF00"/>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351399" y="667567"/>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4" name="Rounded Rectangular Callout 83">
            <a:extLst>
              <a:ext uri="{FF2B5EF4-FFF2-40B4-BE49-F238E27FC236}">
                <a16:creationId xmlns:a16="http://schemas.microsoft.com/office/drawing/2014/main" id="{FAE3442E-9B6F-BD4E-9E43-DBC48782CA4E}"/>
              </a:ext>
            </a:extLst>
          </p:cNvPr>
          <p:cNvSpPr/>
          <p:nvPr/>
        </p:nvSpPr>
        <p:spPr>
          <a:xfrm>
            <a:off x="9938478" y="3102963"/>
            <a:ext cx="2228137" cy="2442887"/>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 Questions? </a:t>
            </a:r>
          </a:p>
        </p:txBody>
      </p:sp>
      <p:sp>
        <p:nvSpPr>
          <p:cNvPr id="4" name="Text Placeholder 4">
            <a:extLst>
              <a:ext uri="{FF2B5EF4-FFF2-40B4-BE49-F238E27FC236}">
                <a16:creationId xmlns:a16="http://schemas.microsoft.com/office/drawing/2014/main" id="{070E7F39-3814-BAE2-4424-8252EBD15209}"/>
              </a:ext>
            </a:extLst>
          </p:cNvPr>
          <p:cNvSpPr txBox="1">
            <a:spLocks/>
          </p:cNvSpPr>
          <p:nvPr/>
        </p:nvSpPr>
        <p:spPr>
          <a:xfrm>
            <a:off x="9069512"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endParaRPr lang="en-US" sz="2667" dirty="0">
              <a:solidFill>
                <a:prstClr val="white"/>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5B2A4AA-5E7E-A0E3-63D2-4803F65B95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3980850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1724604" y="1360133"/>
            <a:ext cx="7866743" cy="5421081"/>
            <a:chOff x="6598258" y="2078634"/>
            <a:chExt cx="868882" cy="684240"/>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121900" tIns="121900" rIns="121900" bIns="121900" anchor="ctr" anchorCtr="0">
              <a:noAutofit/>
            </a:bodyPr>
            <a:lstStyle/>
            <a:p>
              <a:pPr lvl="0" algn="r"/>
              <a:r>
                <a:rPr lang="en-US" sz="2400" dirty="0">
                  <a:solidFill>
                    <a:schemeClr val="accent6"/>
                  </a:solidFill>
                  <a:latin typeface="Poppins Medium" panose="020B0604020202020204" charset="0"/>
                  <a:cs typeface="Poppins Medium" panose="020B0604020202020204" charset="0"/>
                </a:rPr>
                <a:t>Establish</a:t>
              </a:r>
            </a:p>
            <a:p>
              <a:pPr lvl="0" algn="r"/>
              <a:r>
                <a:rPr lang="en-US" sz="2400" dirty="0">
                  <a:solidFill>
                    <a:schemeClr val="accent6"/>
                  </a:solidFill>
                  <a:latin typeface="Poppins Medium" panose="020B0604020202020204" charset="0"/>
                  <a:cs typeface="Poppins Medium" panose="020B0604020202020204" charset="0"/>
                </a:rPr>
                <a:t>Routines</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 Problem solve barriers</a:t>
              </a:r>
              <a:endParaRPr sz="2400" dirty="0">
                <a:solidFill>
                  <a:schemeClr val="bg1"/>
                </a:solidFill>
                <a:latin typeface="Poppins Medium" panose="020B0604020202020204" charset="0"/>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121900" tIns="121900" rIns="121900" bIns="121900" anchor="ctr" anchorCtr="0">
              <a:noAutofit/>
            </a:bodyPr>
            <a:lstStyle/>
            <a:p>
              <a:r>
                <a:rPr lang="en-US" sz="2400" dirty="0">
                  <a:solidFill>
                    <a:schemeClr val="bg1"/>
                  </a:solidFill>
                  <a:latin typeface="Poppins Medium" panose="020B0604020202020204" charset="0"/>
                  <a:cs typeface="Poppins Medium" panose="020B0604020202020204" charset="0"/>
                </a:rPr>
                <a:t>Work </a:t>
              </a:r>
            </a:p>
            <a:p>
              <a:r>
                <a:rPr lang="en-US" sz="2400" dirty="0">
                  <a:solidFill>
                    <a:schemeClr val="bg1"/>
                  </a:solidFill>
                  <a:latin typeface="Poppins Medium" panose="020B0604020202020204" charset="0"/>
                  <a:cs typeface="Poppins Medium" panose="020B0604020202020204" charset="0"/>
                </a:rPr>
                <a:t>smarter!</a:t>
              </a:r>
              <a:endParaRPr sz="2400" dirty="0">
                <a:solidFill>
                  <a:schemeClr val="bg1"/>
                </a:solidFill>
                <a:latin typeface="Poppins Medium" panose="020B0604020202020204" charset="0"/>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278226"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Data-based Decisions</a:t>
              </a:r>
              <a:endParaRPr sz="2400" dirty="0">
                <a:solidFill>
                  <a:schemeClr val="accent6"/>
                </a:solidFill>
                <a:latin typeface="Poppins Medium" panose="020B0604020202020204" charset="0"/>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Evaluate</a:t>
              </a:r>
            </a:p>
            <a:p>
              <a:r>
                <a:rPr lang="en-US" sz="2400" dirty="0">
                  <a:solidFill>
                    <a:schemeClr val="accent6"/>
                  </a:solidFill>
                  <a:latin typeface="Poppins Medium" panose="020B0604020202020204" charset="0"/>
                  <a:cs typeface="Poppins Medium" panose="020B0604020202020204" charset="0"/>
                </a:rPr>
                <a:t>outcomes</a:t>
              </a:r>
              <a:endParaRPr sz="2400" dirty="0">
                <a:solidFill>
                  <a:schemeClr val="accent6"/>
                </a:solidFill>
                <a:latin typeface="Poppins Medium" panose="020B0604020202020204" charset="0"/>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Review </a:t>
              </a:r>
            </a:p>
            <a:p>
              <a:pPr algn="r"/>
              <a:r>
                <a:rPr lang="en-US" sz="2400" dirty="0">
                  <a:solidFill>
                    <a:schemeClr val="bg1"/>
                  </a:solidFill>
                  <a:latin typeface="Poppins Medium" panose="020B0604020202020204" charset="0"/>
                  <a:cs typeface="Poppins Medium" panose="020B0604020202020204" charset="0"/>
                </a:rPr>
                <a:t>Practices</a:t>
              </a:r>
              <a:endParaRPr sz="2400" dirty="0">
                <a:solidFill>
                  <a:schemeClr val="bg1"/>
                </a:solidFill>
                <a:latin typeface="Poppins Medium" panose="020B0604020202020204" charset="0"/>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0"/>
              <a:chOff x="6808175" y="2078634"/>
              <a:chExt cx="452229" cy="684240"/>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0"/>
                <a:chOff x="6821586" y="2078634"/>
                <a:chExt cx="426871" cy="684240"/>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0"/>
                  <a:chOff x="6821586" y="2078634"/>
                  <a:chExt cx="426871" cy="684240"/>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grpSp>
      </p:grpSp>
      <p:sp>
        <p:nvSpPr>
          <p:cNvPr id="2" name="Title 17">
            <a:extLst>
              <a:ext uri="{FF2B5EF4-FFF2-40B4-BE49-F238E27FC236}">
                <a16:creationId xmlns:a16="http://schemas.microsoft.com/office/drawing/2014/main" id="{534D0755-51A2-8667-9C09-873453358FC5}"/>
              </a:ext>
            </a:extLst>
          </p:cNvPr>
          <p:cNvSpPr>
            <a:spLocks noGrp="1"/>
          </p:cNvSpPr>
          <p:nvPr>
            <p:ph type="title"/>
          </p:nvPr>
        </p:nvSpPr>
        <p:spPr>
          <a:xfrm>
            <a:off x="294028" y="298379"/>
            <a:ext cx="10273751" cy="840155"/>
          </a:xfrm>
        </p:spPr>
        <p:txBody>
          <a:bodyPr/>
          <a:lstStyle/>
          <a:p>
            <a:pPr algn="l"/>
            <a:r>
              <a:rPr lang="en-US" sz="4000" dirty="0"/>
              <a:t>FALL Technical Assistance (TA)</a:t>
            </a:r>
            <a:br>
              <a:rPr lang="en-US" sz="4000" dirty="0"/>
            </a:br>
            <a:r>
              <a:rPr lang="en-US" sz="3600" dirty="0">
                <a:solidFill>
                  <a:srgbClr val="FFFF00"/>
                </a:solidFill>
              </a:rPr>
              <a:t>SCHEDULE DATES / SET GOALS</a:t>
            </a:r>
            <a:endParaRPr lang="en-US" sz="3600" dirty="0"/>
          </a:p>
        </p:txBody>
      </p:sp>
      <p:pic>
        <p:nvPicPr>
          <p:cNvPr id="3" name="Graphic 2" descr="Meeting with solid fill">
            <a:extLst>
              <a:ext uri="{FF2B5EF4-FFF2-40B4-BE49-F238E27FC236}">
                <a16:creationId xmlns:a16="http://schemas.microsoft.com/office/drawing/2014/main" id="{3E6A07F0-8BEC-16D5-51B5-39498999BD7C}"/>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512" y="2444237"/>
            <a:ext cx="1582092" cy="1582092"/>
          </a:xfrm>
          <a:prstGeom prst="rect">
            <a:avLst/>
          </a:prstGeom>
        </p:spPr>
      </p:pic>
      <p:sp>
        <p:nvSpPr>
          <p:cNvPr id="4" name="Cloud Callout 2">
            <a:extLst>
              <a:ext uri="{FF2B5EF4-FFF2-40B4-BE49-F238E27FC236}">
                <a16:creationId xmlns:a16="http://schemas.microsoft.com/office/drawing/2014/main" id="{466659BB-5690-C0B5-AC08-C7017087F664}"/>
              </a:ext>
            </a:extLst>
          </p:cNvPr>
          <p:cNvSpPr/>
          <p:nvPr/>
        </p:nvSpPr>
        <p:spPr>
          <a:xfrm>
            <a:off x="9713946" y="76780"/>
            <a:ext cx="2451781" cy="23838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lgn="ctr"/>
            <a:r>
              <a:rPr lang="en-US" sz="2000" kern="0" dirty="0"/>
              <a:t>1:1 Coaching Support </a:t>
            </a:r>
          </a:p>
          <a:p>
            <a:pPr marL="186262" algn="ctr"/>
            <a:r>
              <a:rPr lang="en-US" sz="2000" kern="0" dirty="0"/>
              <a:t>or </a:t>
            </a:r>
          </a:p>
          <a:p>
            <a:pPr marL="186262" algn="ctr"/>
            <a:r>
              <a:rPr lang="en-US" sz="2000" kern="0" dirty="0"/>
              <a:t>Team Support  </a:t>
            </a:r>
          </a:p>
        </p:txBody>
      </p:sp>
    </p:spTree>
    <p:extLst>
      <p:ext uri="{BB962C8B-B14F-4D97-AF65-F5344CB8AC3E}">
        <p14:creationId xmlns:p14="http://schemas.microsoft.com/office/powerpoint/2010/main" val="12871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63808" y="1203082"/>
            <a:ext cx="7252323" cy="4946820"/>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Login to </a:t>
            </a:r>
            <a:r>
              <a:rPr lang="en-US" sz="2933" dirty="0">
                <a:solidFill>
                  <a:schemeClr val="accent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www.pbisapps.org</a:t>
            </a:r>
            <a:endParaRPr lang="en-US" sz="2933" dirty="0">
              <a:solidFill>
                <a:schemeClr val="accent6"/>
              </a:solidFill>
              <a:latin typeface="Calibri" panose="020F0502020204030204" pitchFamily="34" charset="0"/>
              <a:cs typeface="Calibri" panose="020F0502020204030204" pitchFamily="34" charset="0"/>
            </a:endParaRP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PBIS assessments, then “open survey window.”</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SWPBIS TFI 2.1; “take survey”</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Choose today’s date, team members 	w/o coach, and no walkthrough </a:t>
            </a:r>
          </a:p>
          <a:p>
            <a:pPr marL="0" indent="406390">
              <a:buClr>
                <a:schemeClr val="accent4"/>
              </a:buClr>
              <a:buSzPct val="90000"/>
            </a:pPr>
            <a:r>
              <a:rPr lang="en-US" sz="2933" dirty="0">
                <a:solidFill>
                  <a:srgbClr val="C00000"/>
                </a:solidFill>
                <a:latin typeface="Calibri" panose="020F0502020204030204" pitchFamily="34" charset="0"/>
                <a:cs typeface="Calibri" panose="020F0502020204030204" pitchFamily="34" charset="0"/>
              </a:rPr>
              <a:t>Complete </a:t>
            </a:r>
            <a:r>
              <a:rPr lang="en-US" sz="2933" u="sng" dirty="0">
                <a:solidFill>
                  <a:srgbClr val="C00000"/>
                </a:solidFill>
                <a:latin typeface="Calibri" panose="020F0502020204030204" pitchFamily="34" charset="0"/>
                <a:cs typeface="Calibri" panose="020F0502020204030204" pitchFamily="34" charset="0"/>
              </a:rPr>
              <a:t>only</a:t>
            </a:r>
            <a:r>
              <a:rPr lang="en-US" sz="2933" dirty="0">
                <a:solidFill>
                  <a:srgbClr val="C00000"/>
                </a:solidFill>
                <a:latin typeface="Calibri" panose="020F0502020204030204" pitchFamily="34" charset="0"/>
                <a:cs typeface="Calibri" panose="020F0502020204030204" pitchFamily="34" charset="0"/>
              </a:rPr>
              <a:t> Tier 2 items as a team </a:t>
            </a:r>
          </a:p>
          <a:p>
            <a:pPr marL="0" indent="0">
              <a:buClr>
                <a:schemeClr val="accent4"/>
              </a:buClr>
              <a:buSzPct val="90000"/>
              <a:buNone/>
            </a:pPr>
            <a:r>
              <a:rPr lang="en-US" sz="2933" dirty="0">
                <a:solidFill>
                  <a:srgbClr val="C00000"/>
                </a:solidFill>
                <a:latin typeface="Calibri" panose="020F0502020204030204" pitchFamily="34" charset="0"/>
                <a:cs typeface="Calibri" panose="020F0502020204030204" pitchFamily="34" charset="0"/>
              </a:rPr>
              <a:t>	(2.1-2.13)</a:t>
            </a:r>
          </a:p>
          <a:p>
            <a:pPr marL="514350" indent="-514350">
              <a:buClr>
                <a:schemeClr val="accent4"/>
              </a:buClr>
              <a:buSzPct val="90000"/>
              <a:buAutoNum type="arabicPeriod" startAt="6"/>
            </a:pPr>
            <a:r>
              <a:rPr lang="en-US" sz="2933" dirty="0">
                <a:solidFill>
                  <a:srgbClr val="C00000"/>
                </a:solidFill>
                <a:latin typeface="Calibri" panose="020F0502020204030204" pitchFamily="34" charset="0"/>
                <a:cs typeface="Calibri" panose="020F0502020204030204" pitchFamily="34" charset="0"/>
              </a:rPr>
              <a:t>Add priority items to your action plan </a:t>
            </a:r>
            <a:r>
              <a:rPr lang="en-US" sz="2933" dirty="0">
                <a:solidFill>
                  <a:schemeClr val="accent6"/>
                </a:solidFill>
                <a:latin typeface="Calibri" panose="020F0502020204030204" pitchFamily="34" charset="0"/>
                <a:cs typeface="Calibri" panose="020F0502020204030204" pitchFamily="34" charset="0"/>
              </a:rPr>
              <a:t>	</a:t>
            </a:r>
          </a:p>
          <a:p>
            <a:pPr marL="0" indent="0">
              <a:buClr>
                <a:schemeClr val="accent4"/>
              </a:buClr>
              <a:buSzPct val="90000"/>
              <a:buNone/>
            </a:pPr>
            <a:r>
              <a:rPr lang="en-US" sz="2933" dirty="0">
                <a:solidFill>
                  <a:schemeClr val="accent6"/>
                </a:solidFill>
                <a:latin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11159" y="87476"/>
            <a:ext cx="11762886"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SELF-ASSESS TIER 2 TFI (WINTER)</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025107" y="5759173"/>
            <a:ext cx="3088919"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marR="0" lvl="0" indent="0" algn="l" defTabSz="121914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 Plan for </a:t>
            </a:r>
            <a:r>
              <a:rPr kumimoji="0" lang="en-US" sz="2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30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546854" y="6096178"/>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pic>
        <p:nvPicPr>
          <p:cNvPr id="32" name="Picture 2" descr="A close up of text on a white background&#10;&#10;Description automatically generated">
            <a:extLst>
              <a:ext uri="{FF2B5EF4-FFF2-40B4-BE49-F238E27FC236}">
                <a16:creationId xmlns:a16="http://schemas.microsoft.com/office/drawing/2014/main" id="{9C91DC8E-D1FA-6425-2403-C2DF365856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5360" y="1560120"/>
            <a:ext cx="3592833" cy="4070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4677F4CE-AC5D-3EC0-226A-E74AA9FA0463}"/>
              </a:ext>
            </a:extLst>
          </p:cNvPr>
          <p:cNvSpPr txBox="1"/>
          <p:nvPr/>
        </p:nvSpPr>
        <p:spPr>
          <a:xfrm>
            <a:off x="8494178" y="3676492"/>
            <a:ext cx="3041211" cy="369332"/>
          </a:xfrm>
          <a:prstGeom prst="rect">
            <a:avLst/>
          </a:prstGeom>
          <a:solidFill>
            <a:srgbClr val="64E90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hlinkClick r:id="rId6"/>
              </a:rPr>
              <a:t>PBIS TFI document</a:t>
            </a:r>
            <a:endPar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580003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dirty="0"/>
              <a:t>WINTER Coaches Meeting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943731"/>
            <a:ext cx="3852337" cy="584775"/>
          </a:xfrm>
          <a:prstGeom prst="rect">
            <a:avLst/>
          </a:prstGeom>
          <a:noFill/>
        </p:spPr>
        <p:txBody>
          <a:bodyPr wrap="none" rtlCol="0">
            <a:spAutoFit/>
          </a:bodyPr>
          <a:lstStyle/>
          <a:p>
            <a:r>
              <a:rPr lang="en-US" sz="3200" b="1" dirty="0">
                <a:solidFill>
                  <a:srgbClr val="FFFF00"/>
                </a:solidFill>
              </a:rPr>
              <a:t>December/January</a:t>
            </a: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2229549" y="1716505"/>
            <a:ext cx="9323822" cy="5054329"/>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indent="0"/>
            <a:r>
              <a:rPr lang="en-US" sz="2800" b="1" kern="0" dirty="0"/>
              <a:t>BIG IDEAS</a:t>
            </a:r>
          </a:p>
          <a:p>
            <a:pPr marL="643462" indent="-457200">
              <a:buFont typeface="Arial" panose="020B0604020202020204" pitchFamily="34" charset="0"/>
              <a:buChar char="•"/>
            </a:pPr>
            <a:r>
              <a:rPr lang="en-US" sz="2800" kern="0" dirty="0"/>
              <a:t>Matching &amp; Selecting Tier 2 Practices</a:t>
            </a:r>
          </a:p>
          <a:p>
            <a:pPr marL="643462" indent="-457200">
              <a:buFont typeface="Arial" panose="020B0604020202020204" pitchFamily="34" charset="0"/>
              <a:buChar char="•"/>
            </a:pPr>
            <a:r>
              <a:rPr lang="en-US" sz="2800" kern="0" dirty="0"/>
              <a:t>Evaluating T2 outcomes</a:t>
            </a:r>
          </a:p>
          <a:p>
            <a:pPr marL="643462" indent="-457200">
              <a:buFont typeface="Arial" panose="020B0604020202020204" pitchFamily="34" charset="0"/>
              <a:buChar char="•"/>
            </a:pPr>
            <a:endParaRPr lang="en-US" sz="2800" kern="0" dirty="0"/>
          </a:p>
          <a:p>
            <a:pPr marL="186262" indent="0"/>
            <a:r>
              <a:rPr lang="en-US" sz="2800" kern="0" dirty="0"/>
              <a:t>Possible Topics: </a:t>
            </a:r>
            <a:endParaRPr lang="en-US" sz="2266" kern="0" dirty="0"/>
          </a:p>
          <a:p>
            <a:pPr marL="643462" indent="-457200">
              <a:buFont typeface="Arial" panose="020B0604020202020204" pitchFamily="34" charset="0"/>
              <a:buChar char="•"/>
            </a:pPr>
            <a:r>
              <a:rPr lang="en-US" sz="2200" kern="0" dirty="0"/>
              <a:t>Data based decisions (drill down using the T2/T3 student monitoring tool) </a:t>
            </a:r>
          </a:p>
          <a:p>
            <a:pPr marL="643255" indent="-457200">
              <a:buClr>
                <a:schemeClr val="bg1"/>
              </a:buClr>
              <a:buSzPct val="100000"/>
              <a:buFont typeface="Arial"/>
              <a:buChar char="•"/>
            </a:pPr>
            <a:r>
              <a:rPr lang="en-US" sz="2200" kern="0" dirty="0">
                <a:latin typeface="Arial" panose="020B0604020202020204" pitchFamily="34" charset="0"/>
                <a:cs typeface="Arial" panose="020B0604020202020204" pitchFamily="34" charset="0"/>
              </a:rPr>
              <a:t>Evidence-based interventions (e.g., CBT, Skills Groups, Check and Connect, Mentoring)</a:t>
            </a:r>
          </a:p>
          <a:p>
            <a:pPr marL="643255" indent="-457200">
              <a:buClr>
                <a:schemeClr val="bg1"/>
              </a:buClr>
              <a:buSzPct val="100000"/>
              <a:buFont typeface="Arial"/>
              <a:buChar char="•"/>
            </a:pPr>
            <a:endParaRPr lang="en-US" sz="2200" kern="0" dirty="0">
              <a:latin typeface="Arial" panose="020B0604020202020204" pitchFamily="34" charset="0"/>
              <a:cs typeface="Arial" panose="020B0604020202020204" pitchFamily="34" charset="0"/>
            </a:endParaRPr>
          </a:p>
          <a:p>
            <a:pPr marL="643462" indent="-457200">
              <a:buFont typeface="Arial" panose="020B0604020202020204" pitchFamily="34" charset="0"/>
              <a:buChar char="•"/>
            </a:pPr>
            <a:endParaRPr lang="en-US" sz="2800" kern="0" dirty="0"/>
          </a:p>
        </p:txBody>
      </p:sp>
      <p:sp>
        <p:nvSpPr>
          <p:cNvPr id="3" name="Cloud Callout 2">
            <a:extLst>
              <a:ext uri="{FF2B5EF4-FFF2-40B4-BE49-F238E27FC236}">
                <a16:creationId xmlns:a16="http://schemas.microsoft.com/office/drawing/2014/main" id="{70C10658-A432-F744-BCC6-EC4638996F61}"/>
              </a:ext>
            </a:extLst>
          </p:cNvPr>
          <p:cNvSpPr/>
          <p:nvPr/>
        </p:nvSpPr>
        <p:spPr>
          <a:xfrm>
            <a:off x="8998857" y="252467"/>
            <a:ext cx="3075204" cy="16634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r>
              <a:rPr lang="en-US" sz="2000" kern="0" dirty="0"/>
              <a:t>Communicate Interest in Topic Areas</a:t>
            </a: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1490" y="2382301"/>
            <a:ext cx="1046699" cy="1046699"/>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64235" y="2924455"/>
            <a:ext cx="1046699" cy="1046699"/>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2876" y="3485046"/>
            <a:ext cx="1046699" cy="1046699"/>
          </a:xfrm>
          <a:prstGeom prst="ellipse">
            <a:avLst/>
          </a:prstGeom>
        </p:spPr>
      </p:pic>
    </p:spTree>
    <p:extLst>
      <p:ext uri="{BB962C8B-B14F-4D97-AF65-F5344CB8AC3E}">
        <p14:creationId xmlns:p14="http://schemas.microsoft.com/office/powerpoint/2010/main" val="732097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55234473"/>
              </p:ext>
            </p:extLst>
          </p:nvPr>
        </p:nvGraphicFramePr>
        <p:xfrm>
          <a:off x="1803265" y="1313063"/>
          <a:ext cx="9111478"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spTree>
    <p:extLst>
      <p:ext uri="{BB962C8B-B14F-4D97-AF65-F5344CB8AC3E}">
        <p14:creationId xmlns:p14="http://schemas.microsoft.com/office/powerpoint/2010/main" val="2520336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39153" y="3834372"/>
            <a:ext cx="4935981" cy="1122400"/>
          </a:xfrm>
        </p:spPr>
        <p:txBody>
          <a:bodyPr/>
          <a:lstStyle/>
          <a:p>
            <a:r>
              <a:rPr lang="en-US" sz="6000" dirty="0">
                <a:solidFill>
                  <a:srgbClr val="FFFF00"/>
                </a:solidFill>
                <a:hlinkClick r:id="rId3">
                  <a:extLst>
                    <a:ext uri="{A12FA001-AC4F-418D-AE19-62706E023703}">
                      <ahyp:hlinkClr xmlns:ahyp="http://schemas.microsoft.com/office/drawing/2018/hyperlinkcolor" val="tx"/>
                    </a:ext>
                  </a:extLst>
                </a:hlinkClick>
              </a:rPr>
              <a:t>EVALUATION</a:t>
            </a:r>
            <a:endParaRPr lang="en-US" sz="6000" dirty="0">
              <a:solidFill>
                <a:srgbClr val="FFFF00"/>
              </a:solidFill>
            </a:endParaRP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25199" y="5826412"/>
            <a:ext cx="6632913" cy="1429600"/>
          </a:xfrm>
        </p:spPr>
        <p:txBody>
          <a:bodyPr anchor="ctr"/>
          <a:lstStyle/>
          <a:p>
            <a:pPr marL="0" indent="0"/>
            <a:r>
              <a:rPr lang="en-US" dirty="0"/>
              <a:t>Please remember to complete the evaluation to </a:t>
            </a:r>
            <a:r>
              <a:rPr lang="en-US" u="sng" dirty="0"/>
              <a:t>receive your Certificate of Attendance</a:t>
            </a:r>
            <a:r>
              <a:rPr lang="en-US" dirty="0"/>
              <a:t>! </a:t>
            </a:r>
          </a:p>
          <a:p>
            <a:pPr marL="0" indent="0"/>
            <a:endParaRPr lang="en-US" dirty="0"/>
          </a:p>
          <a:p>
            <a:pPr marL="0" indent="0"/>
            <a:r>
              <a:rPr lang="en-US" dirty="0"/>
              <a:t> </a:t>
            </a:r>
          </a:p>
        </p:txBody>
      </p:sp>
      <p:sp>
        <p:nvSpPr>
          <p:cNvPr id="8" name="Subtitle 2">
            <a:extLst>
              <a:ext uri="{FF2B5EF4-FFF2-40B4-BE49-F238E27FC236}">
                <a16:creationId xmlns:a16="http://schemas.microsoft.com/office/drawing/2014/main" id="{BF0F991C-7416-ED70-DC2E-2769DBF7B02F}"/>
              </a:ext>
            </a:extLst>
          </p:cNvPr>
          <p:cNvSpPr txBox="1">
            <a:spLocks/>
          </p:cNvSpPr>
          <p:nvPr/>
        </p:nvSpPr>
        <p:spPr>
          <a:xfrm flipH="1">
            <a:off x="1042392" y="1844390"/>
            <a:ext cx="5984407" cy="1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Hind Vadodara"/>
              <a:buNone/>
              <a:defRPr sz="2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0" indent="0"/>
            <a:r>
              <a:rPr lang="en-US" sz="3600" kern="0" dirty="0"/>
              <a:t>CONTACT INFORMATION: </a:t>
            </a:r>
          </a:p>
          <a:p>
            <a:pPr marL="0" indent="0"/>
            <a:r>
              <a:rPr lang="en-US" sz="3600" kern="0" dirty="0"/>
              <a:t>Marcie Handler </a:t>
            </a:r>
          </a:p>
          <a:p>
            <a:pPr marL="0" indent="0"/>
            <a:r>
              <a:rPr lang="en-US" sz="3600" kern="0" dirty="0">
                <a:hlinkClick r:id="rId4"/>
              </a:rPr>
              <a:t>mwhandler@gmail.com</a:t>
            </a:r>
            <a:endParaRPr lang="en-US" sz="3600" kern="0" dirty="0"/>
          </a:p>
          <a:p>
            <a:pPr marL="0" indent="0"/>
            <a:endParaRPr lang="en-US" sz="3600" kern="0" dirty="0"/>
          </a:p>
          <a:p>
            <a:pPr marL="0" indent="0"/>
            <a:r>
              <a:rPr lang="en-US" sz="3600" kern="0" dirty="0"/>
              <a:t> </a:t>
            </a:r>
          </a:p>
        </p:txBody>
      </p:sp>
    </p:spTree>
    <p:extLst>
      <p:ext uri="{BB962C8B-B14F-4D97-AF65-F5344CB8AC3E}">
        <p14:creationId xmlns:p14="http://schemas.microsoft.com/office/powerpoint/2010/main" val="35828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8D272-A1E1-D816-4266-B6FBBC0596F5}"/>
              </a:ext>
            </a:extLst>
          </p:cNvPr>
          <p:cNvPicPr>
            <a:picLocks noChangeAspect="1"/>
          </p:cNvPicPr>
          <p:nvPr/>
        </p:nvPicPr>
        <p:blipFill>
          <a:blip r:embed="rId3"/>
          <a:stretch>
            <a:fillRect/>
          </a:stretch>
        </p:blipFill>
        <p:spPr>
          <a:xfrm>
            <a:off x="5235644" y="26021"/>
            <a:ext cx="6901319" cy="6831979"/>
          </a:xfrm>
          <a:prstGeom prst="rect">
            <a:avLst/>
          </a:prstGeom>
        </p:spPr>
      </p:pic>
      <p:sp>
        <p:nvSpPr>
          <p:cNvPr id="5" name="Subtitle 4">
            <a:extLst>
              <a:ext uri="{FF2B5EF4-FFF2-40B4-BE49-F238E27FC236}">
                <a16:creationId xmlns:a16="http://schemas.microsoft.com/office/drawing/2014/main" id="{B9F96E92-15A6-FF41-8141-4761DDDD3D6B}"/>
              </a:ext>
            </a:extLst>
          </p:cNvPr>
          <p:cNvSpPr>
            <a:spLocks noGrp="1"/>
          </p:cNvSpPr>
          <p:nvPr>
            <p:ph type="subTitle" idx="1"/>
          </p:nvPr>
        </p:nvSpPr>
        <p:spPr>
          <a:xfrm flipH="1">
            <a:off x="6935331" y="473071"/>
            <a:ext cx="4170058" cy="2842195"/>
          </a:xfrm>
        </p:spPr>
        <p:txBody>
          <a:bodyPr/>
          <a:lstStyle/>
          <a:p>
            <a:pPr marL="139700" indent="0" algn="l"/>
            <a:r>
              <a:rPr lang="en-US" sz="2800" dirty="0"/>
              <a:t> </a:t>
            </a:r>
          </a:p>
          <a:p>
            <a:pPr marL="596900" indent="-457200" algn="l">
              <a:buFont typeface="+mj-lt"/>
              <a:buAutoNum type="arabicPeriod"/>
            </a:pPr>
            <a:endParaRPr lang="en-US" dirty="0"/>
          </a:p>
        </p:txBody>
      </p:sp>
      <p:sp>
        <p:nvSpPr>
          <p:cNvPr id="6" name="Title 5">
            <a:extLst>
              <a:ext uri="{FF2B5EF4-FFF2-40B4-BE49-F238E27FC236}">
                <a16:creationId xmlns:a16="http://schemas.microsoft.com/office/drawing/2014/main" id="{F9CA5F54-D0F1-894C-8EE5-D99E59DBB3F8}"/>
              </a:ext>
            </a:extLst>
          </p:cNvPr>
          <p:cNvSpPr>
            <a:spLocks noGrp="1"/>
          </p:cNvSpPr>
          <p:nvPr>
            <p:ph type="ctrTitle" idx="2"/>
          </p:nvPr>
        </p:nvSpPr>
        <p:spPr>
          <a:xfrm flipH="1">
            <a:off x="798076" y="936451"/>
            <a:ext cx="5002211" cy="1500694"/>
          </a:xfrm>
        </p:spPr>
        <p:txBody>
          <a:bodyPr/>
          <a:lstStyle/>
          <a:p>
            <a:r>
              <a:rPr lang="en-US" sz="5400" dirty="0">
                <a:solidFill>
                  <a:schemeClr val="accent6">
                    <a:lumMod val="50000"/>
                  </a:schemeClr>
                </a:solidFill>
              </a:rPr>
              <a:t>Expect to Connect! </a:t>
            </a:r>
          </a:p>
        </p:txBody>
      </p:sp>
      <p:grpSp>
        <p:nvGrpSpPr>
          <p:cNvPr id="8" name="Google Shape;16036;p73">
            <a:extLst>
              <a:ext uri="{FF2B5EF4-FFF2-40B4-BE49-F238E27FC236}">
                <a16:creationId xmlns:a16="http://schemas.microsoft.com/office/drawing/2014/main" id="{511585F6-725F-1B4C-BFB0-C547B4CB10F5}"/>
              </a:ext>
            </a:extLst>
          </p:cNvPr>
          <p:cNvGrpSpPr/>
          <p:nvPr/>
        </p:nvGrpSpPr>
        <p:grpSpPr>
          <a:xfrm>
            <a:off x="1628684" y="3315266"/>
            <a:ext cx="2065453" cy="1500694"/>
            <a:chOff x="1798763" y="3395401"/>
            <a:chExt cx="376185" cy="280448"/>
          </a:xfrm>
        </p:grpSpPr>
        <p:sp>
          <p:nvSpPr>
            <p:cNvPr id="9" name="Google Shape;16037;p73">
              <a:extLst>
                <a:ext uri="{FF2B5EF4-FFF2-40B4-BE49-F238E27FC236}">
                  <a16:creationId xmlns:a16="http://schemas.microsoft.com/office/drawing/2014/main" id="{2DD3C545-BE79-5945-8220-1965C719D8F5}"/>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6038;p73">
              <a:extLst>
                <a:ext uri="{FF2B5EF4-FFF2-40B4-BE49-F238E27FC236}">
                  <a16:creationId xmlns:a16="http://schemas.microsoft.com/office/drawing/2014/main" id="{D74C9749-6992-E54F-915A-B82862C01DEE}"/>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6039;p73">
              <a:extLst>
                <a:ext uri="{FF2B5EF4-FFF2-40B4-BE49-F238E27FC236}">
                  <a16:creationId xmlns:a16="http://schemas.microsoft.com/office/drawing/2014/main" id="{A0E3788C-C69B-F146-AB42-13CBC3CA82E5}"/>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6040;p73">
              <a:extLst>
                <a:ext uri="{FF2B5EF4-FFF2-40B4-BE49-F238E27FC236}">
                  <a16:creationId xmlns:a16="http://schemas.microsoft.com/office/drawing/2014/main" id="{4D7E6ED9-09F0-1642-BF85-E67921312DD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16041;p73">
              <a:extLst>
                <a:ext uri="{FF2B5EF4-FFF2-40B4-BE49-F238E27FC236}">
                  <a16:creationId xmlns:a16="http://schemas.microsoft.com/office/drawing/2014/main" id="{3FED11B2-AB41-2C47-A1D7-86688A865CE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6042;p73">
              <a:extLst>
                <a:ext uri="{FF2B5EF4-FFF2-40B4-BE49-F238E27FC236}">
                  <a16:creationId xmlns:a16="http://schemas.microsoft.com/office/drawing/2014/main" id="{A088ED4D-C998-7B41-BE2C-83519F208A46}"/>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6043;p73">
              <a:extLst>
                <a:ext uri="{FF2B5EF4-FFF2-40B4-BE49-F238E27FC236}">
                  <a16:creationId xmlns:a16="http://schemas.microsoft.com/office/drawing/2014/main" id="{9EF81DA4-5ED3-6943-B546-FFA9182AB5F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6044;p73">
              <a:extLst>
                <a:ext uri="{FF2B5EF4-FFF2-40B4-BE49-F238E27FC236}">
                  <a16:creationId xmlns:a16="http://schemas.microsoft.com/office/drawing/2014/main" id="{87AD01FE-AC01-BA4C-8FF7-62F2DE0328DE}"/>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6045;p73">
              <a:extLst>
                <a:ext uri="{FF2B5EF4-FFF2-40B4-BE49-F238E27FC236}">
                  <a16:creationId xmlns:a16="http://schemas.microsoft.com/office/drawing/2014/main" id="{5088D8E8-16D6-3F45-B65D-1480BC22D12B}"/>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6046;p73">
              <a:extLst>
                <a:ext uri="{FF2B5EF4-FFF2-40B4-BE49-F238E27FC236}">
                  <a16:creationId xmlns:a16="http://schemas.microsoft.com/office/drawing/2014/main" id="{73725372-5DD7-E041-B2A8-C0E13B4FAE6C}"/>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6047;p73">
              <a:extLst>
                <a:ext uri="{FF2B5EF4-FFF2-40B4-BE49-F238E27FC236}">
                  <a16:creationId xmlns:a16="http://schemas.microsoft.com/office/drawing/2014/main" id="{28AA9D48-07B2-BD4B-AC44-621C9801E1BF}"/>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6048;p73">
              <a:extLst>
                <a:ext uri="{FF2B5EF4-FFF2-40B4-BE49-F238E27FC236}">
                  <a16:creationId xmlns:a16="http://schemas.microsoft.com/office/drawing/2014/main" id="{75A0B315-A05F-494C-9A6E-E0406232B4A2}"/>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6049;p73">
              <a:extLst>
                <a:ext uri="{FF2B5EF4-FFF2-40B4-BE49-F238E27FC236}">
                  <a16:creationId xmlns:a16="http://schemas.microsoft.com/office/drawing/2014/main" id="{2D02787B-B255-D642-8014-084C122729E2}"/>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6050;p73">
              <a:extLst>
                <a:ext uri="{FF2B5EF4-FFF2-40B4-BE49-F238E27FC236}">
                  <a16:creationId xmlns:a16="http://schemas.microsoft.com/office/drawing/2014/main" id="{55E1D100-F723-7342-BB2E-9C3281513A62}"/>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6051;p73">
              <a:extLst>
                <a:ext uri="{FF2B5EF4-FFF2-40B4-BE49-F238E27FC236}">
                  <a16:creationId xmlns:a16="http://schemas.microsoft.com/office/drawing/2014/main" id="{DB9D67D8-4253-614D-A20E-E90876E0EB3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6052;p73">
              <a:extLst>
                <a:ext uri="{FF2B5EF4-FFF2-40B4-BE49-F238E27FC236}">
                  <a16:creationId xmlns:a16="http://schemas.microsoft.com/office/drawing/2014/main" id="{9ECE0286-D734-1143-89C6-C1F9766978CD}"/>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6053;p73">
              <a:extLst>
                <a:ext uri="{FF2B5EF4-FFF2-40B4-BE49-F238E27FC236}">
                  <a16:creationId xmlns:a16="http://schemas.microsoft.com/office/drawing/2014/main" id="{FC30DC55-A367-B343-BC88-B826237AAB51}"/>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6054;p73">
              <a:extLst>
                <a:ext uri="{FF2B5EF4-FFF2-40B4-BE49-F238E27FC236}">
                  <a16:creationId xmlns:a16="http://schemas.microsoft.com/office/drawing/2014/main" id="{8D58C537-A6C6-CC40-91E3-45D1D2CBE96E}"/>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6055;p73">
              <a:extLst>
                <a:ext uri="{FF2B5EF4-FFF2-40B4-BE49-F238E27FC236}">
                  <a16:creationId xmlns:a16="http://schemas.microsoft.com/office/drawing/2014/main" id="{A1E77989-B8FB-FE4B-B9D2-8FA688F0E62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6056;p73">
              <a:extLst>
                <a:ext uri="{FF2B5EF4-FFF2-40B4-BE49-F238E27FC236}">
                  <a16:creationId xmlns:a16="http://schemas.microsoft.com/office/drawing/2014/main" id="{211AFDF0-082B-4547-B6CD-BAFF6DA73415}"/>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6057;p73">
              <a:extLst>
                <a:ext uri="{FF2B5EF4-FFF2-40B4-BE49-F238E27FC236}">
                  <a16:creationId xmlns:a16="http://schemas.microsoft.com/office/drawing/2014/main" id="{C5CE5867-75BF-AC4E-9EA7-8E9C498E8478}"/>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6058;p73">
              <a:extLst>
                <a:ext uri="{FF2B5EF4-FFF2-40B4-BE49-F238E27FC236}">
                  <a16:creationId xmlns:a16="http://schemas.microsoft.com/office/drawing/2014/main" id="{376782BD-74D2-5145-9A7E-4A58B91C06CF}"/>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6059;p73">
              <a:extLst>
                <a:ext uri="{FF2B5EF4-FFF2-40B4-BE49-F238E27FC236}">
                  <a16:creationId xmlns:a16="http://schemas.microsoft.com/office/drawing/2014/main" id="{720A212F-9A03-C540-A762-896532517C7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6060;p73">
              <a:extLst>
                <a:ext uri="{FF2B5EF4-FFF2-40B4-BE49-F238E27FC236}">
                  <a16:creationId xmlns:a16="http://schemas.microsoft.com/office/drawing/2014/main" id="{7B2C465D-5230-6442-9CAD-9B9F1DA51DC2}"/>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6061;p73">
              <a:extLst>
                <a:ext uri="{FF2B5EF4-FFF2-40B4-BE49-F238E27FC236}">
                  <a16:creationId xmlns:a16="http://schemas.microsoft.com/office/drawing/2014/main" id="{8333F127-BCEF-3E46-89E1-7B7EE7E04D45}"/>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6062;p73">
              <a:extLst>
                <a:ext uri="{FF2B5EF4-FFF2-40B4-BE49-F238E27FC236}">
                  <a16:creationId xmlns:a16="http://schemas.microsoft.com/office/drawing/2014/main" id="{A6BC83EB-E22A-D14E-9672-E214A30DFAFC}"/>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6063;p73">
              <a:extLst>
                <a:ext uri="{FF2B5EF4-FFF2-40B4-BE49-F238E27FC236}">
                  <a16:creationId xmlns:a16="http://schemas.microsoft.com/office/drawing/2014/main" id="{DBDE81AC-6910-5C4D-BD7E-FB81DF496168}"/>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6064;p73">
              <a:extLst>
                <a:ext uri="{FF2B5EF4-FFF2-40B4-BE49-F238E27FC236}">
                  <a16:creationId xmlns:a16="http://schemas.microsoft.com/office/drawing/2014/main" id="{BC6F076B-78AD-234F-AF86-E72249E9C7B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6065;p73">
              <a:extLst>
                <a:ext uri="{FF2B5EF4-FFF2-40B4-BE49-F238E27FC236}">
                  <a16:creationId xmlns:a16="http://schemas.microsoft.com/office/drawing/2014/main" id="{E7896705-2320-974B-A429-FE779E3C0D72}"/>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6066;p73">
              <a:extLst>
                <a:ext uri="{FF2B5EF4-FFF2-40B4-BE49-F238E27FC236}">
                  <a16:creationId xmlns:a16="http://schemas.microsoft.com/office/drawing/2014/main" id="{C371013C-6D91-F147-A6BD-301D5B4C646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6067;p73">
              <a:extLst>
                <a:ext uri="{FF2B5EF4-FFF2-40B4-BE49-F238E27FC236}">
                  <a16:creationId xmlns:a16="http://schemas.microsoft.com/office/drawing/2014/main" id="{CF5BE033-6B0C-9643-BE13-6F5653982812}"/>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0" name="Google Shape;9682;p69">
            <a:extLst>
              <a:ext uri="{FF2B5EF4-FFF2-40B4-BE49-F238E27FC236}">
                <a16:creationId xmlns:a16="http://schemas.microsoft.com/office/drawing/2014/main" id="{0C90A0EC-80FB-D044-8BB3-29143D135CF0}"/>
              </a:ext>
            </a:extLst>
          </p:cNvPr>
          <p:cNvGrpSpPr/>
          <p:nvPr/>
        </p:nvGrpSpPr>
        <p:grpSpPr>
          <a:xfrm>
            <a:off x="2392896" y="2560979"/>
            <a:ext cx="2155592" cy="2295489"/>
            <a:chOff x="7159964" y="1971904"/>
            <a:chExt cx="291564" cy="348103"/>
          </a:xfrm>
        </p:grpSpPr>
        <p:sp>
          <p:nvSpPr>
            <p:cNvPr id="41" name="Google Shape;9683;p69">
              <a:extLst>
                <a:ext uri="{FF2B5EF4-FFF2-40B4-BE49-F238E27FC236}">
                  <a16:creationId xmlns:a16="http://schemas.microsoft.com/office/drawing/2014/main" id="{B1348872-C4D8-D041-8561-88B6C20BD4A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684;p69">
              <a:extLst>
                <a:ext uri="{FF2B5EF4-FFF2-40B4-BE49-F238E27FC236}">
                  <a16:creationId xmlns:a16="http://schemas.microsoft.com/office/drawing/2014/main" id="{D683677D-E1B0-B04C-B0E5-692B66E5495B}"/>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694;p69">
              <a:extLst>
                <a:ext uri="{FF2B5EF4-FFF2-40B4-BE49-F238E27FC236}">
                  <a16:creationId xmlns:a16="http://schemas.microsoft.com/office/drawing/2014/main" id="{41D2D8B7-00C6-B44A-8AA5-C68169E26E43}"/>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695;p69">
              <a:extLst>
                <a:ext uri="{FF2B5EF4-FFF2-40B4-BE49-F238E27FC236}">
                  <a16:creationId xmlns:a16="http://schemas.microsoft.com/office/drawing/2014/main" id="{A1622676-A998-0B47-8105-6EB84AC77BD1}"/>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696;p69">
              <a:extLst>
                <a:ext uri="{FF2B5EF4-FFF2-40B4-BE49-F238E27FC236}">
                  <a16:creationId xmlns:a16="http://schemas.microsoft.com/office/drawing/2014/main" id="{67D000CD-268C-EB4D-AD7D-197C185BA5A4}"/>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697;p69">
              <a:extLst>
                <a:ext uri="{FF2B5EF4-FFF2-40B4-BE49-F238E27FC236}">
                  <a16:creationId xmlns:a16="http://schemas.microsoft.com/office/drawing/2014/main" id="{C21EC9E4-68CB-024E-8DAD-399F1463288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698;p69">
              <a:extLst>
                <a:ext uri="{FF2B5EF4-FFF2-40B4-BE49-F238E27FC236}">
                  <a16:creationId xmlns:a16="http://schemas.microsoft.com/office/drawing/2014/main" id="{BD4BFD6A-625D-CF4F-9958-8F59CDC202C3}"/>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9699;p69">
              <a:extLst>
                <a:ext uri="{FF2B5EF4-FFF2-40B4-BE49-F238E27FC236}">
                  <a16:creationId xmlns:a16="http://schemas.microsoft.com/office/drawing/2014/main" id="{E9D76A59-7925-674E-A576-8A25C372F675}"/>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9700;p69">
              <a:extLst>
                <a:ext uri="{FF2B5EF4-FFF2-40B4-BE49-F238E27FC236}">
                  <a16:creationId xmlns:a16="http://schemas.microsoft.com/office/drawing/2014/main" id="{3D4CCDE9-A0C1-DC44-B3AC-C535B27184BF}"/>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9701;p69">
              <a:extLst>
                <a:ext uri="{FF2B5EF4-FFF2-40B4-BE49-F238E27FC236}">
                  <a16:creationId xmlns:a16="http://schemas.microsoft.com/office/drawing/2014/main" id="{AC82132B-5721-9747-8F68-02ED2889DC09}"/>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9702;p69">
              <a:extLst>
                <a:ext uri="{FF2B5EF4-FFF2-40B4-BE49-F238E27FC236}">
                  <a16:creationId xmlns:a16="http://schemas.microsoft.com/office/drawing/2014/main" id="{A4BDCBCD-208C-E54B-BC23-CF0306C7188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9703;p69">
              <a:extLst>
                <a:ext uri="{FF2B5EF4-FFF2-40B4-BE49-F238E27FC236}">
                  <a16:creationId xmlns:a16="http://schemas.microsoft.com/office/drawing/2014/main" id="{561A16FE-6769-B342-B710-ADC7CEEB1CB1}"/>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9704;p69">
              <a:extLst>
                <a:ext uri="{FF2B5EF4-FFF2-40B4-BE49-F238E27FC236}">
                  <a16:creationId xmlns:a16="http://schemas.microsoft.com/office/drawing/2014/main" id="{1F27F539-35B9-3746-BE48-BB80118D4CA4}"/>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9705;p69">
              <a:extLst>
                <a:ext uri="{FF2B5EF4-FFF2-40B4-BE49-F238E27FC236}">
                  <a16:creationId xmlns:a16="http://schemas.microsoft.com/office/drawing/2014/main" id="{3D90DD80-CE44-B945-BE8A-A1DAD8EFB6DC}"/>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9706;p69">
              <a:extLst>
                <a:ext uri="{FF2B5EF4-FFF2-40B4-BE49-F238E27FC236}">
                  <a16:creationId xmlns:a16="http://schemas.microsoft.com/office/drawing/2014/main" id="{6D2D043A-9319-AD4E-970E-71FF368341F1}"/>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9707;p69">
              <a:extLst>
                <a:ext uri="{FF2B5EF4-FFF2-40B4-BE49-F238E27FC236}">
                  <a16:creationId xmlns:a16="http://schemas.microsoft.com/office/drawing/2014/main" id="{273A0F89-8261-1A45-A7C9-F23D659E1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9708;p69">
              <a:extLst>
                <a:ext uri="{FF2B5EF4-FFF2-40B4-BE49-F238E27FC236}">
                  <a16:creationId xmlns:a16="http://schemas.microsoft.com/office/drawing/2014/main" id="{D02A304A-9B30-D642-BB21-9E3AC58EE2E7}"/>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9709;p69">
              <a:extLst>
                <a:ext uri="{FF2B5EF4-FFF2-40B4-BE49-F238E27FC236}">
                  <a16:creationId xmlns:a16="http://schemas.microsoft.com/office/drawing/2014/main" id="{C58D086B-0136-C442-96FC-E1A02B63394E}"/>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9710;p69">
              <a:extLst>
                <a:ext uri="{FF2B5EF4-FFF2-40B4-BE49-F238E27FC236}">
                  <a16:creationId xmlns:a16="http://schemas.microsoft.com/office/drawing/2014/main" id="{BB2F033D-FE86-0F4A-B89B-90C80286622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9711;p69">
              <a:extLst>
                <a:ext uri="{FF2B5EF4-FFF2-40B4-BE49-F238E27FC236}">
                  <a16:creationId xmlns:a16="http://schemas.microsoft.com/office/drawing/2014/main" id="{AFA24D98-8F8C-E74E-B15D-B2E7D61FA2A4}"/>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9712;p69">
              <a:extLst>
                <a:ext uri="{FF2B5EF4-FFF2-40B4-BE49-F238E27FC236}">
                  <a16:creationId xmlns:a16="http://schemas.microsoft.com/office/drawing/2014/main" id="{367A58A0-556B-0047-B4FC-97124EA03611}"/>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7311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969075958"/>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03126541-CBBD-734D-B129-409C5E0CD6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7872" y="1863151"/>
            <a:ext cx="1045880" cy="1008078"/>
          </a:xfrm>
          <a:prstGeom prst="ellipse">
            <a:avLst/>
          </a:prstGeom>
          <a:ln w="19050">
            <a:solidFill>
              <a:schemeClr val="accent2">
                <a:lumMod val="50000"/>
              </a:schemeClr>
            </a:solidFill>
          </a:ln>
        </p:spPr>
      </p:pic>
      <p:pic>
        <p:nvPicPr>
          <p:cNvPr id="205" name="Picture 204">
            <a:extLst>
              <a:ext uri="{FF2B5EF4-FFF2-40B4-BE49-F238E27FC236}">
                <a16:creationId xmlns:a16="http://schemas.microsoft.com/office/drawing/2014/main" id="{3922E28D-4F2C-CB40-A771-88AE1C5E08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8573" y="622876"/>
            <a:ext cx="1109563" cy="1089388"/>
          </a:xfrm>
          <a:prstGeom prst="ellipse">
            <a:avLst/>
          </a:prstGeom>
          <a:ln w="19050">
            <a:solidFill>
              <a:schemeClr val="accent2">
                <a:lumMod val="50000"/>
              </a:schemeClr>
            </a:solidFill>
          </a:ln>
        </p:spPr>
      </p:pic>
      <p:pic>
        <p:nvPicPr>
          <p:cNvPr id="207" name="Picture 206">
            <a:extLst>
              <a:ext uri="{FF2B5EF4-FFF2-40B4-BE49-F238E27FC236}">
                <a16:creationId xmlns:a16="http://schemas.microsoft.com/office/drawing/2014/main" id="{766A4EA4-C29B-2F41-B1A3-A8EDBDCE37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8573" y="2074283"/>
            <a:ext cx="1135955" cy="1089389"/>
          </a:xfrm>
          <a:prstGeom prst="ellipse">
            <a:avLst/>
          </a:prstGeom>
          <a:ln w="19050">
            <a:solidFill>
              <a:schemeClr val="accent2">
                <a:lumMod val="50000"/>
              </a:schemeClr>
            </a:solidFill>
          </a:ln>
        </p:spPr>
      </p:pic>
      <p:pic>
        <p:nvPicPr>
          <p:cNvPr id="213" name="Picture 212">
            <a:extLst>
              <a:ext uri="{FF2B5EF4-FFF2-40B4-BE49-F238E27FC236}">
                <a16:creationId xmlns:a16="http://schemas.microsoft.com/office/drawing/2014/main" id="{F999399D-0426-5141-AA3F-586EB4F0DD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9854" y="4361776"/>
            <a:ext cx="1045880" cy="1033632"/>
          </a:xfrm>
          <a:prstGeom prst="ellipse">
            <a:avLst/>
          </a:prstGeom>
          <a:ln w="19050">
            <a:solidFill>
              <a:schemeClr val="accent2">
                <a:lumMod val="50000"/>
              </a:schemeClr>
            </a:solidFill>
          </a:ln>
        </p:spPr>
      </p:pic>
      <p:pic>
        <p:nvPicPr>
          <p:cNvPr id="215" name="Picture 214">
            <a:extLst>
              <a:ext uri="{FF2B5EF4-FFF2-40B4-BE49-F238E27FC236}">
                <a16:creationId xmlns:a16="http://schemas.microsoft.com/office/drawing/2014/main" id="{BEEFB166-9A4E-CA46-BCA5-63EDD50EE0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12145" y="3087693"/>
            <a:ext cx="1045880" cy="969496"/>
          </a:xfrm>
          <a:prstGeom prst="ellipse">
            <a:avLst/>
          </a:prstGeom>
          <a:ln w="19050">
            <a:solidFill>
              <a:schemeClr val="accent2">
                <a:lumMod val="50000"/>
              </a:schemeClr>
            </a:solidFill>
          </a:ln>
        </p:spPr>
      </p:pic>
      <p:sp>
        <p:nvSpPr>
          <p:cNvPr id="230" name="TextBox 229">
            <a:extLst>
              <a:ext uri="{FF2B5EF4-FFF2-40B4-BE49-F238E27FC236}">
                <a16:creationId xmlns:a16="http://schemas.microsoft.com/office/drawing/2014/main" id="{B3219281-B0C8-1A42-86A2-C9669FC07A04}"/>
              </a:ext>
            </a:extLst>
          </p:cNvPr>
          <p:cNvSpPr txBox="1"/>
          <p:nvPr/>
        </p:nvSpPr>
        <p:spPr>
          <a:xfrm>
            <a:off x="3328346" y="875182"/>
            <a:ext cx="13131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Timing</a:t>
            </a:r>
          </a:p>
        </p:txBody>
      </p:sp>
      <p:sp>
        <p:nvSpPr>
          <p:cNvPr id="231" name="TextBox 230">
            <a:extLst>
              <a:ext uri="{FF2B5EF4-FFF2-40B4-BE49-F238E27FC236}">
                <a16:creationId xmlns:a16="http://schemas.microsoft.com/office/drawing/2014/main" id="{AD1A0ACC-C9C5-A346-B316-65B21ADCB593}"/>
              </a:ext>
            </a:extLst>
          </p:cNvPr>
          <p:cNvSpPr txBox="1"/>
          <p:nvPr/>
        </p:nvSpPr>
        <p:spPr>
          <a:xfrm>
            <a:off x="3335273" y="2074802"/>
            <a:ext cx="14318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Activity</a:t>
            </a:r>
          </a:p>
        </p:txBody>
      </p:sp>
      <p:sp>
        <p:nvSpPr>
          <p:cNvPr id="232" name="TextBox 231">
            <a:extLst>
              <a:ext uri="{FF2B5EF4-FFF2-40B4-BE49-F238E27FC236}">
                <a16:creationId xmlns:a16="http://schemas.microsoft.com/office/drawing/2014/main" id="{13EBD371-F38D-A24B-9AEA-289DFFEB4FC1}"/>
              </a:ext>
            </a:extLst>
          </p:cNvPr>
          <p:cNvSpPr txBox="1"/>
          <p:nvPr/>
        </p:nvSpPr>
        <p:spPr>
          <a:xfrm>
            <a:off x="3335273" y="3280053"/>
            <a:ext cx="1944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Guidelines</a:t>
            </a:r>
          </a:p>
        </p:txBody>
      </p:sp>
      <p:sp>
        <p:nvSpPr>
          <p:cNvPr id="233" name="TextBox 232">
            <a:extLst>
              <a:ext uri="{FF2B5EF4-FFF2-40B4-BE49-F238E27FC236}">
                <a16:creationId xmlns:a16="http://schemas.microsoft.com/office/drawing/2014/main" id="{03765390-13AC-4042-8040-26ADAFFFD6C0}"/>
              </a:ext>
            </a:extLst>
          </p:cNvPr>
          <p:cNvSpPr txBox="1"/>
          <p:nvPr/>
        </p:nvSpPr>
        <p:spPr>
          <a:xfrm>
            <a:off x="3335273" y="4586204"/>
            <a:ext cx="15103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Big Idea</a:t>
            </a:r>
          </a:p>
        </p:txBody>
      </p:sp>
      <p:sp>
        <p:nvSpPr>
          <p:cNvPr id="235" name="TextBox 234">
            <a:extLst>
              <a:ext uri="{FF2B5EF4-FFF2-40B4-BE49-F238E27FC236}">
                <a16:creationId xmlns:a16="http://schemas.microsoft.com/office/drawing/2014/main" id="{6F3A206B-9280-4B41-9406-8C42E7E046B1}"/>
              </a:ext>
            </a:extLst>
          </p:cNvPr>
          <p:cNvSpPr txBox="1"/>
          <p:nvPr/>
        </p:nvSpPr>
        <p:spPr>
          <a:xfrm>
            <a:off x="9304917" y="834527"/>
            <a:ext cx="15958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Example</a:t>
            </a:r>
          </a:p>
        </p:txBody>
      </p:sp>
      <p:sp>
        <p:nvSpPr>
          <p:cNvPr id="236" name="TextBox 235">
            <a:extLst>
              <a:ext uri="{FF2B5EF4-FFF2-40B4-BE49-F238E27FC236}">
                <a16:creationId xmlns:a16="http://schemas.microsoft.com/office/drawing/2014/main" id="{0C8A3C15-3F55-A841-93DA-195E64FAC21D}"/>
              </a:ext>
            </a:extLst>
          </p:cNvPr>
          <p:cNvSpPr txBox="1"/>
          <p:nvPr/>
        </p:nvSpPr>
        <p:spPr>
          <a:xfrm>
            <a:off x="9267212" y="2326591"/>
            <a:ext cx="24152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Non-example</a:t>
            </a:r>
          </a:p>
        </p:txBody>
      </p:sp>
      <p:pic>
        <p:nvPicPr>
          <p:cNvPr id="16" name="Picture 15">
            <a:extLst>
              <a:ext uri="{FF2B5EF4-FFF2-40B4-BE49-F238E27FC236}">
                <a16:creationId xmlns:a16="http://schemas.microsoft.com/office/drawing/2014/main" id="{976E88FA-5AA2-EF4D-97D8-72ACB3EB9F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32181" y="5059535"/>
            <a:ext cx="1135955" cy="1019019"/>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563A4A20-8C5B-0A4A-BE77-A2BBB44AF347}"/>
              </a:ext>
            </a:extLst>
          </p:cNvPr>
          <p:cNvSpPr txBox="1"/>
          <p:nvPr/>
        </p:nvSpPr>
        <p:spPr>
          <a:xfrm>
            <a:off x="9267212" y="5361633"/>
            <a:ext cx="1377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Review</a:t>
            </a:r>
          </a:p>
        </p:txBody>
      </p:sp>
      <p:pic>
        <p:nvPicPr>
          <p:cNvPr id="18" name="Picture 17">
            <a:extLst>
              <a:ext uri="{FF2B5EF4-FFF2-40B4-BE49-F238E27FC236}">
                <a16:creationId xmlns:a16="http://schemas.microsoft.com/office/drawing/2014/main" id="{6DA72635-31EF-F84F-8C60-4390669A4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3449" y="3539408"/>
            <a:ext cx="1100240" cy="1072921"/>
          </a:xfrm>
          <a:prstGeom prst="ellipse">
            <a:avLst/>
          </a:prstGeom>
          <a:ln w="19050">
            <a:solidFill>
              <a:schemeClr val="accent2">
                <a:lumMod val="50000"/>
              </a:schemeClr>
            </a:solidFill>
          </a:ln>
        </p:spPr>
      </p:pic>
      <p:sp>
        <p:nvSpPr>
          <p:cNvPr id="3" name="TextBox 2">
            <a:extLst>
              <a:ext uri="{FF2B5EF4-FFF2-40B4-BE49-F238E27FC236}">
                <a16:creationId xmlns:a16="http://schemas.microsoft.com/office/drawing/2014/main" id="{DDEC07BF-2886-0C49-9719-20409424D891}"/>
              </a:ext>
            </a:extLst>
          </p:cNvPr>
          <p:cNvSpPr txBox="1"/>
          <p:nvPr/>
        </p:nvSpPr>
        <p:spPr>
          <a:xfrm>
            <a:off x="9236196" y="3818655"/>
            <a:ext cx="1510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Preview</a:t>
            </a:r>
          </a:p>
        </p:txBody>
      </p:sp>
      <p:sp>
        <p:nvSpPr>
          <p:cNvPr id="4" name="TextBox 3">
            <a:extLst>
              <a:ext uri="{FF2B5EF4-FFF2-40B4-BE49-F238E27FC236}">
                <a16:creationId xmlns:a16="http://schemas.microsoft.com/office/drawing/2014/main" id="{0084CB6F-275E-F64E-91C0-DD9161762593}"/>
              </a:ext>
            </a:extLst>
          </p:cNvPr>
          <p:cNvSpPr txBox="1"/>
          <p:nvPr/>
        </p:nvSpPr>
        <p:spPr>
          <a:xfrm>
            <a:off x="3335273" y="5728446"/>
            <a:ext cx="23024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Organization</a:t>
            </a:r>
          </a:p>
        </p:txBody>
      </p:sp>
      <p:pic>
        <p:nvPicPr>
          <p:cNvPr id="22" name="Picture 21">
            <a:extLst>
              <a:ext uri="{FF2B5EF4-FFF2-40B4-BE49-F238E27FC236}">
                <a16:creationId xmlns:a16="http://schemas.microsoft.com/office/drawing/2014/main" id="{66DD8ECD-D370-8545-9BC1-259362DA06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39854" y="5588008"/>
            <a:ext cx="1045881" cy="981092"/>
          </a:xfrm>
          <a:prstGeom prst="ellipse">
            <a:avLst/>
          </a:prstGeom>
          <a:ln w="19050">
            <a:solidFill>
              <a:schemeClr val="accent2">
                <a:lumMod val="50000"/>
              </a:schemeClr>
            </a:solidFill>
          </a:ln>
        </p:spPr>
      </p:pic>
      <p:pic>
        <p:nvPicPr>
          <p:cNvPr id="25" name="Picture 24">
            <a:extLst>
              <a:ext uri="{FF2B5EF4-FFF2-40B4-BE49-F238E27FC236}">
                <a16:creationId xmlns:a16="http://schemas.microsoft.com/office/drawing/2014/main" id="{CEDC4854-52B7-1642-BDFB-0D639CE01F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77872" y="664246"/>
            <a:ext cx="1026746" cy="1008078"/>
          </a:xfrm>
          <a:prstGeom prst="ellipse">
            <a:avLst/>
          </a:prstGeom>
          <a:ln w="19050">
            <a:solidFill>
              <a:schemeClr val="accent2">
                <a:lumMod val="50000"/>
              </a:schemeClr>
            </a:solidFill>
          </a:ln>
        </p:spPr>
      </p:pic>
      <p:sp>
        <p:nvSpPr>
          <p:cNvPr id="20" name="Title 5">
            <a:extLst>
              <a:ext uri="{FF2B5EF4-FFF2-40B4-BE49-F238E27FC236}">
                <a16:creationId xmlns:a16="http://schemas.microsoft.com/office/drawing/2014/main" id="{75127F09-11EF-354E-95D1-FBA4F113BD68}"/>
              </a:ext>
            </a:extLst>
          </p:cNvPr>
          <p:cNvSpPr txBox="1">
            <a:spLocks/>
          </p:cNvSpPr>
          <p:nvPr/>
        </p:nvSpPr>
        <p:spPr>
          <a:xfrm flipH="1">
            <a:off x="-471418" y="70101"/>
            <a:ext cx="2611272" cy="60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457200" marR="0" lvl="0" indent="-317500" algn="r" defTabSz="91440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Hind Vadodara"/>
              </a:rPr>
              <a:t>LEGEND</a:t>
            </a:r>
          </a:p>
        </p:txBody>
      </p:sp>
      <p:pic>
        <p:nvPicPr>
          <p:cNvPr id="21" name="Picture 20">
            <a:extLst>
              <a:ext uri="{FF2B5EF4-FFF2-40B4-BE49-F238E27FC236}">
                <a16:creationId xmlns:a16="http://schemas.microsoft.com/office/drawing/2014/main" id="{51625BFC-BC02-3945-98C2-C3B66C2928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277600" y="6000244"/>
            <a:ext cx="914400" cy="857756"/>
          </a:xfrm>
          <a:prstGeom prst="ellipse">
            <a:avLst/>
          </a:prstGeom>
          <a:ln w="19050">
            <a:solidFill>
              <a:schemeClr val="accent2">
                <a:lumMod val="50000"/>
              </a:schemeClr>
            </a:solidFill>
          </a:ln>
        </p:spPr>
      </p:pic>
    </p:spTree>
    <p:extLst>
      <p:ext uri="{BB962C8B-B14F-4D97-AF65-F5344CB8AC3E}">
        <p14:creationId xmlns:p14="http://schemas.microsoft.com/office/powerpoint/2010/main" val="21593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FCF2-47E8-C0F9-60C4-9D283A55C614}"/>
              </a:ext>
            </a:extLst>
          </p:cNvPr>
          <p:cNvSpPr>
            <a:spLocks noGrp="1"/>
          </p:cNvSpPr>
          <p:nvPr>
            <p:ph type="title"/>
          </p:nvPr>
        </p:nvSpPr>
        <p:spPr/>
        <p:txBody>
          <a:bodyPr/>
          <a:lstStyle/>
          <a:p>
            <a:r>
              <a:rPr lang="en-US" dirty="0"/>
              <a:t>PBIS MEETING DATES – for us! </a:t>
            </a:r>
          </a:p>
        </p:txBody>
      </p:sp>
      <p:sp>
        <p:nvSpPr>
          <p:cNvPr id="3" name="Content Placeholder 2">
            <a:extLst>
              <a:ext uri="{FF2B5EF4-FFF2-40B4-BE49-F238E27FC236}">
                <a16:creationId xmlns:a16="http://schemas.microsoft.com/office/drawing/2014/main" id="{782221F8-DF30-2BC0-EF12-F4B7625FB788}"/>
              </a:ext>
            </a:extLst>
          </p:cNvPr>
          <p:cNvSpPr>
            <a:spLocks noGrp="1"/>
          </p:cNvSpPr>
          <p:nvPr>
            <p:ph sz="half" idx="1"/>
          </p:nvPr>
        </p:nvSpPr>
        <p:spPr>
          <a:xfrm>
            <a:off x="609599" y="1356967"/>
            <a:ext cx="6071420" cy="5080818"/>
          </a:xfrm>
          <a:solidFill>
            <a:schemeClr val="accent5"/>
          </a:solidFill>
        </p:spPr>
        <p:txBody>
          <a:bodyPr/>
          <a:lstStyle/>
          <a:p>
            <a:pPr marL="0" marR="0" indent="0">
              <a:lnSpc>
                <a:spcPct val="107000"/>
              </a:lnSpc>
              <a:spcBef>
                <a:spcPts val="900"/>
              </a:spcBef>
              <a:spcAft>
                <a:spcPts val="900"/>
              </a:spcAft>
              <a:buNone/>
            </a:pP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Coaching Meetings / Peer Share Calls (9-11am)*</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October 5,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November 2,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Tuesday, December 5,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January 4,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February 1,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Tuesday, March 5,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Thursday, April 4, 2024 – considering 4/2 or 4/11</a:t>
            </a:r>
            <a:endParaRPr lang="en-US"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June 6,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C000"/>
              </a:solidFill>
            </a:endParaRPr>
          </a:p>
          <a:p>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Meetings may end at 10:30am to provide additional opportunities for school specific technical assistance.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C000"/>
              </a:solidFill>
            </a:endParaRPr>
          </a:p>
        </p:txBody>
      </p:sp>
      <p:sp>
        <p:nvSpPr>
          <p:cNvPr id="4" name="Content Placeholder 3">
            <a:extLst>
              <a:ext uri="{FF2B5EF4-FFF2-40B4-BE49-F238E27FC236}">
                <a16:creationId xmlns:a16="http://schemas.microsoft.com/office/drawing/2014/main" id="{13F5876A-92FB-B3C0-7C89-25663BA8FFF0}"/>
              </a:ext>
            </a:extLst>
          </p:cNvPr>
          <p:cNvSpPr>
            <a:spLocks noGrp="1"/>
          </p:cNvSpPr>
          <p:nvPr>
            <p:ph sz="half" idx="2"/>
          </p:nvPr>
        </p:nvSpPr>
        <p:spPr>
          <a:xfrm>
            <a:off x="7877909" y="1634394"/>
            <a:ext cx="3898491" cy="4525963"/>
          </a:xfrm>
          <a:solidFill>
            <a:schemeClr val="accent5"/>
          </a:solidFill>
        </p:spPr>
        <p:txBody>
          <a:bodyPr/>
          <a:lstStyle/>
          <a:p>
            <a:pPr marL="139700" indent="0">
              <a:buNone/>
            </a:pPr>
            <a:r>
              <a:rPr lang="en-US" sz="2400" b="1" dirty="0">
                <a:solidFill>
                  <a:schemeClr val="bg1"/>
                </a:solidFill>
                <a:effectLst/>
                <a:latin typeface="Arial" panose="020B0604020202020204" pitchFamily="34" charset="0"/>
                <a:ea typeface="Times New Roman" panose="02020603050405020304" pitchFamily="18" charset="0"/>
              </a:rPr>
              <a:t>TA</a:t>
            </a:r>
          </a:p>
          <a:p>
            <a:pPr marL="139700" indent="0">
              <a:buNone/>
            </a:pPr>
            <a:endParaRPr lang="en-US" sz="2400" b="1" dirty="0">
              <a:solidFill>
                <a:srgbClr val="FFFF00"/>
              </a:solidFill>
              <a:effectLst/>
              <a:latin typeface="Arial" panose="020B0604020202020204" pitchFamily="34" charset="0"/>
              <a:ea typeface="Times New Roman" panose="02020603050405020304" pitchFamily="18" charset="0"/>
            </a:endParaRPr>
          </a:p>
          <a:p>
            <a:r>
              <a:rPr lang="en-US" sz="2400" b="1" dirty="0">
                <a:solidFill>
                  <a:srgbClr val="FFFF00"/>
                </a:solidFill>
                <a:effectLst/>
                <a:latin typeface="Arial" panose="020B0604020202020204" pitchFamily="34" charset="0"/>
                <a:ea typeface="Times New Roman" panose="02020603050405020304" pitchFamily="18" charset="0"/>
              </a:rPr>
              <a:t>Fall Connection </a:t>
            </a:r>
          </a:p>
          <a:p>
            <a:endParaRPr lang="en-US" sz="2400" b="1" dirty="0">
              <a:solidFill>
                <a:srgbClr val="FFFF00"/>
              </a:solidFill>
              <a:latin typeface="Arial" panose="020B0604020202020204" pitchFamily="34" charset="0"/>
              <a:ea typeface="Times New Roman" panose="02020603050405020304" pitchFamily="18" charset="0"/>
            </a:endParaRPr>
          </a:p>
          <a:p>
            <a:r>
              <a:rPr lang="en-US" sz="2400" b="1" dirty="0">
                <a:solidFill>
                  <a:srgbClr val="FFFF00"/>
                </a:solidFill>
                <a:effectLst/>
                <a:latin typeface="Arial" panose="020B0604020202020204" pitchFamily="34" charset="0"/>
                <a:ea typeface="Times New Roman" panose="02020603050405020304" pitchFamily="18" charset="0"/>
              </a:rPr>
              <a:t>Winter Connection </a:t>
            </a:r>
          </a:p>
          <a:p>
            <a:endParaRPr lang="en-US" sz="2400" b="1" dirty="0">
              <a:solidFill>
                <a:srgbClr val="FFFF00"/>
              </a:solidFill>
              <a:latin typeface="Arial" panose="020B0604020202020204" pitchFamily="34" charset="0"/>
              <a:ea typeface="Times New Roman" panose="02020603050405020304" pitchFamily="18" charset="0"/>
            </a:endParaRPr>
          </a:p>
          <a:p>
            <a:r>
              <a:rPr lang="en-US" sz="2400" b="1" dirty="0">
                <a:solidFill>
                  <a:srgbClr val="FFFF00"/>
                </a:solidFill>
                <a:effectLst/>
                <a:latin typeface="Arial" panose="020B0604020202020204" pitchFamily="34" charset="0"/>
                <a:ea typeface="Times New Roman" panose="02020603050405020304" pitchFamily="18" charset="0"/>
              </a:rPr>
              <a:t>Spring Connection </a:t>
            </a:r>
          </a:p>
          <a:p>
            <a:pPr marL="139700" indent="0">
              <a:buNone/>
            </a:pPr>
            <a:r>
              <a:rPr lang="en-US" sz="2400" b="1" dirty="0">
                <a:solidFill>
                  <a:srgbClr val="FFFF00"/>
                </a:solidFill>
                <a:effectLst/>
                <a:latin typeface="Arial" panose="020B0604020202020204" pitchFamily="34" charset="0"/>
                <a:ea typeface="Times New Roman" panose="02020603050405020304" pitchFamily="18" charset="0"/>
              </a:rPr>
              <a:t>* Individual meetings will be scheduled in April/May for Tier 2 TFI self-assessments. </a:t>
            </a:r>
            <a:endParaRPr lang="en-US" sz="2400" dirty="0">
              <a:solidFill>
                <a:srgbClr val="FFFF00"/>
              </a:solidFill>
            </a:endParaRPr>
          </a:p>
        </p:txBody>
      </p:sp>
    </p:spTree>
    <p:extLst>
      <p:ext uri="{BB962C8B-B14F-4D97-AF65-F5344CB8AC3E}">
        <p14:creationId xmlns:p14="http://schemas.microsoft.com/office/powerpoint/2010/main" val="428014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92073" y="398343"/>
            <a:ext cx="9378000" cy="845600"/>
          </a:xfrm>
        </p:spPr>
        <p:txBody>
          <a:bodyPr/>
          <a:lstStyle/>
          <a:p>
            <a:r>
              <a:rPr lang="en-US" b="1" dirty="0">
                <a:latin typeface="Arial" panose="020B0604020202020204" pitchFamily="34" charset="0"/>
                <a:cs typeface="Arial" panose="020B0604020202020204" pitchFamily="34" charset="0"/>
              </a:rPr>
              <a:t>SEB Academy Updates </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7692972" y="364829"/>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Website</a:t>
            </a:r>
            <a:br>
              <a:rPr kumimoji="0" lang="en-US" sz="2800" b="0" i="0" u="none" strike="noStrike" kern="1200" cap="none" spc="0" normalizeH="0" baseline="0" noProof="0" dirty="0">
                <a:ln>
                  <a:noFill/>
                </a:ln>
                <a:solidFill>
                  <a:srgbClr val="FFFFFF"/>
                </a:solidFill>
                <a:effectLst/>
                <a:uLnTx/>
                <a:uFillTx/>
                <a:latin typeface="Arial"/>
                <a:ea typeface="+mn-ea"/>
                <a:cs typeface="Arial"/>
              </a:rPr>
            </a:br>
            <a:r>
              <a:rPr kumimoji="0" lang="en-US" sz="2000" b="0" i="0" u="none" strike="noStrike" kern="1200" cap="none" spc="0" normalizeH="0" baseline="0" noProof="0" dirty="0">
                <a:ln>
                  <a:noFill/>
                </a:ln>
                <a:solidFill>
                  <a:srgbClr val="FFFFFF"/>
                </a:solidFill>
                <a:effectLst/>
                <a:uLnTx/>
                <a:uFillTx/>
                <a:latin typeface="Arial"/>
                <a:ea typeface="+mn-ea"/>
                <a:cs typeface="+mn-cs"/>
              </a:rPr>
              <a:t>https://sebacademy.edc.org</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DDCF3F47-27FD-4BD9-BD23-5B3DDDAA1DE9}"/>
              </a:ext>
            </a:extLst>
          </p:cNvPr>
          <p:cNvSpPr/>
          <p:nvPr/>
        </p:nvSpPr>
        <p:spPr>
          <a:xfrm>
            <a:off x="632848" y="1714214"/>
            <a:ext cx="10926304" cy="4086979"/>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R="0" lvl="0"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chemeClr val="tx1">
                    <a:lumMod val="50000"/>
                    <a:lumOff val="50000"/>
                  </a:schemeClr>
                </a:solidFill>
                <a:effectLst/>
                <a:uLnTx/>
                <a:uFillTx/>
                <a:latin typeface="Arial"/>
                <a:ea typeface="+mn-ea"/>
                <a:cs typeface="Arial"/>
                <a:hlinkClick r:id="rId3">
                  <a:extLst>
                    <a:ext uri="{A12FA001-AC4F-418D-AE19-62706E023703}">
                      <ahyp:hlinkClr xmlns:ahyp="http://schemas.microsoft.com/office/drawing/2018/hyperlinkcolor" val="tx"/>
                    </a:ext>
                  </a:extLst>
                </a:hlinkClick>
              </a:rPr>
              <a:t>SEB ACADEMY Overview &amp; Calendar</a:t>
            </a:r>
            <a:endParaRPr kumimoji="0" lang="en-US" sz="3200" b="0"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Arial"/>
                <a:ea typeface="+mn-ea"/>
                <a:cs typeface="Arial"/>
              </a:rPr>
              <a:t>Webinar 10/17 - Screening and Surveys</a:t>
            </a:r>
          </a:p>
          <a:p>
            <a:pPr marR="0" lvl="0"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srgbClr val="0D0F41"/>
              </a:solidFill>
              <a:effectLst/>
              <a:uLnTx/>
              <a:uFillTx/>
              <a:latin typeface="Arial"/>
              <a:ea typeface="+mn-ea"/>
              <a:cs typeface="Arial"/>
            </a:endParaRP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Arial"/>
                <a:ea typeface="+mn-ea"/>
                <a:cs typeface="Arial"/>
              </a:rPr>
              <a:t>November PSC series on Tier 2 – 11/9, 11/14, 11/30</a:t>
            </a:r>
          </a:p>
          <a:p>
            <a:pPr marR="0" lvl="0" defTabSz="914400" rtl="0" eaLnBrk="1" fontAlgn="auto" latinLnBrk="0" hangingPunct="1">
              <a:lnSpc>
                <a:spcPct val="100000"/>
              </a:lnSpc>
              <a:spcBef>
                <a:spcPts val="0"/>
              </a:spcBef>
              <a:spcAft>
                <a:spcPts val="0"/>
              </a:spcAft>
              <a:buClrTx/>
              <a:buSzTx/>
              <a:tabLst/>
              <a:defRPr/>
            </a:pPr>
            <a:r>
              <a:rPr lang="en-US" sz="2000" i="1" dirty="0">
                <a:solidFill>
                  <a:srgbClr val="0D0F41"/>
                </a:solidFill>
                <a:latin typeface="Arial"/>
                <a:cs typeface="Arial"/>
              </a:rPr>
              <a:t>           (review for you, but consider as an “overview” for new team members)</a:t>
            </a:r>
          </a:p>
          <a:p>
            <a:pPr marR="0" lvl="0" defTabSz="914400" rtl="0" eaLnBrk="1" fontAlgn="auto" latinLnBrk="0" hangingPunct="1">
              <a:lnSpc>
                <a:spcPct val="100000"/>
              </a:lnSpc>
              <a:spcBef>
                <a:spcPts val="0"/>
              </a:spcBef>
              <a:spcAft>
                <a:spcPts val="0"/>
              </a:spcAft>
              <a:buClrTx/>
              <a:buSzTx/>
              <a:tabLst/>
              <a:defRPr/>
            </a:pPr>
            <a:endParaRPr lang="en-US" sz="2000" i="1" dirty="0">
              <a:solidFill>
                <a:srgbClr val="0D0F41"/>
              </a:solidFill>
              <a:latin typeface="Arial"/>
              <a:cs typeface="Arial"/>
            </a:endParaRP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Arial"/>
                <a:ea typeface="+mn-ea"/>
                <a:cs typeface="Arial"/>
              </a:rPr>
              <a:t>Webinar 11/16, 3-4:30pm: </a:t>
            </a:r>
            <a:r>
              <a:rPr kumimoji="0" lang="en-US" sz="2800" b="0" i="1" u="none" strike="noStrike" kern="1200" cap="none" spc="0" normalizeH="0" baseline="0" noProof="0" dirty="0">
                <a:ln>
                  <a:noFill/>
                </a:ln>
                <a:solidFill>
                  <a:schemeClr val="accent6">
                    <a:lumMod val="60000"/>
                    <a:lumOff val="40000"/>
                  </a:schemeClr>
                </a:solidFill>
                <a:effectLst/>
                <a:uLnTx/>
                <a:uFillTx/>
                <a:latin typeface="Arial"/>
                <a:ea typeface="+mn-ea"/>
                <a:cs typeface="Arial"/>
              </a:rPr>
              <a:t>MTSS through an Equity Lens</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Arial"/>
                <a:ea typeface="+mn-ea"/>
                <a:cs typeface="Arial"/>
              </a:rPr>
              <a:t>Webinar 12/12, 9:30-11: </a:t>
            </a:r>
            <a:r>
              <a:rPr kumimoji="0" lang="en-US" sz="2800" b="0" i="1" u="none" strike="noStrike" kern="1200" cap="none" spc="0" normalizeH="0" baseline="0" noProof="0" dirty="0">
                <a:ln>
                  <a:noFill/>
                </a:ln>
                <a:solidFill>
                  <a:schemeClr val="accent6">
                    <a:lumMod val="60000"/>
                    <a:lumOff val="40000"/>
                  </a:schemeClr>
                </a:solidFill>
                <a:effectLst/>
                <a:uLnTx/>
                <a:uFillTx/>
                <a:latin typeface="Arial"/>
                <a:ea typeface="+mn-ea"/>
                <a:cs typeface="Arial"/>
              </a:rPr>
              <a:t>High Leverage Classroom Practices</a:t>
            </a:r>
          </a:p>
        </p:txBody>
      </p:sp>
      <p:pic>
        <p:nvPicPr>
          <p:cNvPr id="2" name="Picture 1">
            <a:extLst>
              <a:ext uri="{FF2B5EF4-FFF2-40B4-BE49-F238E27FC236}">
                <a16:creationId xmlns:a16="http://schemas.microsoft.com/office/drawing/2014/main" id="{35460213-811D-EEF1-439E-95E8B1A4D5E3}"/>
              </a:ext>
            </a:extLst>
          </p:cNvPr>
          <p:cNvPicPr>
            <a:picLocks noChangeAspect="1"/>
          </p:cNvPicPr>
          <p:nvPr/>
        </p:nvPicPr>
        <p:blipFill>
          <a:blip r:embed="rId4"/>
          <a:stretch>
            <a:fillRect/>
          </a:stretch>
        </p:blipFill>
        <p:spPr>
          <a:xfrm>
            <a:off x="-254831" y="4924438"/>
            <a:ext cx="3357796" cy="1898213"/>
          </a:xfrm>
          <a:prstGeom prst="rect">
            <a:avLst/>
          </a:prstGeom>
        </p:spPr>
      </p:pic>
    </p:spTree>
    <p:extLst>
      <p:ext uri="{BB962C8B-B14F-4D97-AF65-F5344CB8AC3E}">
        <p14:creationId xmlns:p14="http://schemas.microsoft.com/office/powerpoint/2010/main" val="240106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221318" y="303400"/>
            <a:ext cx="11378651" cy="845600"/>
          </a:xfrm>
          <a:prstGeom prst="rect">
            <a:avLst/>
          </a:prstGeom>
        </p:spPr>
        <p:txBody>
          <a:bodyPr spcFirstLastPara="1" wrap="square" lIns="121900" tIns="121900" rIns="121900" bIns="121900" anchor="t" anchorCtr="0">
            <a:noAutofit/>
          </a:bodyPr>
          <a:lstStyle/>
          <a:p>
            <a:r>
              <a:rPr lang="en" dirty="0"/>
              <a:t>NEW RESOURCES </a:t>
            </a:r>
            <a:endParaRPr dirty="0"/>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6476999" y="2637690"/>
            <a:ext cx="4985824" cy="2906466"/>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lumMod val="40000"/>
                    <a:lumOff val="60000"/>
                  </a:srgbClr>
                </a:solidFill>
              </a:rPr>
              <a:t>RESOURCES:</a:t>
            </a:r>
          </a:p>
          <a:p>
            <a:pPr marL="139697" indent="0"/>
            <a:r>
              <a:rPr lang="en-US" sz="2400" dirty="0">
                <a:solidFill>
                  <a:srgbClr val="FFFFFF"/>
                </a:solidFill>
              </a:rPr>
              <a:t> </a:t>
            </a:r>
          </a:p>
          <a:p>
            <a:pPr marL="482588" indent="-342891">
              <a:buFont typeface="Arial" panose="020B0604020202020204" pitchFamily="34" charset="0"/>
              <a:buChar char="•"/>
            </a:pPr>
            <a:r>
              <a:rPr lang="en-US" sz="2400" dirty="0">
                <a:solidFill>
                  <a:srgbClr val="FFFFFF"/>
                </a:solidFill>
                <a:hlinkClick r:id="rId3"/>
              </a:rPr>
              <a:t>https://sebacademy.edc.org/list-of-pbis-resources</a:t>
            </a:r>
            <a:endParaRPr lang="en-US" sz="2400" dirty="0">
              <a:solidFill>
                <a:srgbClr val="FFFFFF"/>
              </a:solidFill>
            </a:endParaRPr>
          </a:p>
          <a:p>
            <a:pPr algn="l"/>
            <a:endParaRPr lang="en-US" sz="3200" b="1" i="0" dirty="0">
              <a:solidFill>
                <a:srgbClr val="212529"/>
              </a:solidFill>
              <a:effectLst/>
              <a:latin typeface="Open Sans" panose="020B0606030504020204" pitchFamily="34" charset="0"/>
            </a:endParaRPr>
          </a:p>
          <a:p>
            <a:pPr marL="596900" indent="-457200" algn="l">
              <a:buFont typeface="Arial" panose="020B0604020202020204" pitchFamily="34" charset="0"/>
              <a:buChar char="•"/>
            </a:pPr>
            <a:r>
              <a:rPr lang="en-US" sz="2800" i="0" dirty="0">
                <a:solidFill>
                  <a:srgbClr val="FFFF00"/>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Needs Assessment and Planning Process</a:t>
            </a:r>
            <a:endParaRPr lang="en-US" sz="2800" i="0" dirty="0">
              <a:solidFill>
                <a:srgbClr val="FFFF00"/>
              </a:solidFill>
              <a:effectLst/>
              <a:latin typeface="Open Sans" panose="020B0606030504020204" pitchFamily="34" charset="0"/>
            </a:endParaRPr>
          </a:p>
          <a:p>
            <a:pPr marL="482588" indent="-342891">
              <a:buFont typeface="Arial" panose="020B0604020202020204" pitchFamily="34" charset="0"/>
              <a:buChar char="•"/>
            </a:pP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p:txBody>
      </p:sp>
      <p:pic>
        <p:nvPicPr>
          <p:cNvPr id="5" name="Picture 4">
            <a:extLst>
              <a:ext uri="{FF2B5EF4-FFF2-40B4-BE49-F238E27FC236}">
                <a16:creationId xmlns:a16="http://schemas.microsoft.com/office/drawing/2014/main" id="{FD47AE74-BA92-A187-523F-402C497CD382}"/>
              </a:ext>
            </a:extLst>
          </p:cNvPr>
          <p:cNvPicPr>
            <a:picLocks noChangeAspect="1"/>
          </p:cNvPicPr>
          <p:nvPr/>
        </p:nvPicPr>
        <p:blipFill>
          <a:blip r:embed="rId5"/>
          <a:stretch>
            <a:fillRect/>
          </a:stretch>
        </p:blipFill>
        <p:spPr>
          <a:xfrm>
            <a:off x="296943" y="1099806"/>
            <a:ext cx="6261151" cy="5621033"/>
          </a:xfrm>
          <a:prstGeom prst="rect">
            <a:avLst/>
          </a:prstGeom>
        </p:spPr>
      </p:pic>
    </p:spTree>
    <p:extLst>
      <p:ext uri="{BB962C8B-B14F-4D97-AF65-F5344CB8AC3E}">
        <p14:creationId xmlns:p14="http://schemas.microsoft.com/office/powerpoint/2010/main" val="1709036392"/>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3DDA53-F964-47DD-8EE4-28ACA9E3B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4627E-F1E7-433D-B4BD-DF0854E5E2CA}">
  <ds:schemaRefs>
    <ds:schemaRef ds:uri="http://schemas.microsoft.com/sharepoint/v3/contenttype/forms"/>
  </ds:schemaRefs>
</ds:datastoreItem>
</file>

<file path=customXml/itemProps3.xml><?xml version="1.0" encoding="utf-8"?>
<ds:datastoreItem xmlns:ds="http://schemas.openxmlformats.org/officeDocument/2006/customXml" ds:itemID="{24EDE2E6-1D7C-455C-B396-0F9E435F55B4}">
  <ds:schemaRefs>
    <ds:schemaRef ds:uri="http://purl.org/dc/dcmitype/"/>
    <ds:schemaRef ds:uri="bd4136c0-7c27-4378-bc59-5e31d22b10c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fa4c7253-cea3-4165-8b8a-8564768068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8361</TotalTime>
  <Words>2638</Words>
  <Application>Microsoft Office PowerPoint</Application>
  <PresentationFormat>Widescreen</PresentationFormat>
  <Paragraphs>458</Paragraphs>
  <Slides>36</Slides>
  <Notes>35</Notes>
  <HiddenSlides>6</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36</vt:i4>
      </vt:variant>
    </vt:vector>
  </HeadingPairs>
  <TitlesOfParts>
    <vt:vector size="58" baseType="lpstr">
      <vt:lpstr>Arial</vt:lpstr>
      <vt:lpstr>Calibri</vt:lpstr>
      <vt:lpstr>Fira Sans Extra Condensed Medium</vt:lpstr>
      <vt:lpstr>Franklin Gothic Book</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Symbol</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Welcome tO THE Tier 2 COACHES’ MEETing!</vt:lpstr>
      <vt:lpstr>PBIS Coaching Meeting TIER 2, Year 2 November 2023</vt:lpstr>
      <vt:lpstr>ACKNOWLEDGEMENTS</vt:lpstr>
      <vt:lpstr>Expect to Connect! </vt:lpstr>
      <vt:lpstr>EXPECTATIONS</vt:lpstr>
      <vt:lpstr>PowerPoint Presentation</vt:lpstr>
      <vt:lpstr>PBIS MEETING DATES – for us! </vt:lpstr>
      <vt:lpstr>SEB Academy Updates </vt:lpstr>
      <vt:lpstr>NEW RESOURCES </vt:lpstr>
      <vt:lpstr> HELPFUL RESOURCES</vt:lpstr>
      <vt:lpstr>Agenda &amp; Coaches' Tasks</vt:lpstr>
      <vt:lpstr>Resources: Measuring Fidelity of Tier 2 Systems and Practices</vt:lpstr>
      <vt:lpstr>PowerPoint Presentation</vt:lpstr>
      <vt:lpstr>TEAM STRUCTURES</vt:lpstr>
      <vt:lpstr>PowerPoint Presentation</vt:lpstr>
      <vt:lpstr>Working Smarter at Tier 2</vt:lpstr>
      <vt:lpstr>BUILD SYSTEMS: TIER 2 ANNUAL PLANNING</vt:lpstr>
      <vt:lpstr>Sample Action Plan </vt:lpstr>
      <vt:lpstr>ACTIVITY: IDENTIFY TEAM GOALS</vt:lpstr>
      <vt:lpstr>Glows &amp; Grows: Tier 2 Foundational Systems  to support  Implementation</vt:lpstr>
      <vt:lpstr>Methods for Identification</vt:lpstr>
      <vt:lpstr>ACTIVITY &amp; DISCUSSION:  GLOWS &amp; GROWS</vt:lpstr>
      <vt:lpstr>NOVEMBER:  REVIEW METHODS TO IDENTIFY STUDENTS</vt:lpstr>
      <vt:lpstr> ADDITIONAL RESOURCES</vt:lpstr>
      <vt:lpstr> ADDITIONAL RESOURCES</vt:lpstr>
      <vt:lpstr>Resources: Measuring Fidelity of Tier 2 Systems and Practices</vt:lpstr>
      <vt:lpstr>BREAKOUT ROOM ACTIVITY</vt:lpstr>
      <vt:lpstr>Big Ideas Check In:  Match to Intervention</vt:lpstr>
      <vt:lpstr>PowerPoint Presentation</vt:lpstr>
      <vt:lpstr>TARGETED INTERVENTIONS ORGANIZER</vt:lpstr>
      <vt:lpstr>DECEMBER: MATCH TO INTERVENTION</vt:lpstr>
      <vt:lpstr>FALL Technical Assistance (TA) SCHEDULE DATES / SET GOALS</vt:lpstr>
      <vt:lpstr>ACTIVITY: SELF-ASSESS TIER 2 TFI (WINTER)</vt:lpstr>
      <vt:lpstr>WINTER Coaches Meeting</vt:lpstr>
      <vt:lpstr>Agenda &amp; Coaches' Tasks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Everett, Susannah;Marcie Handler</dc:creator>
  <cp:lastModifiedBy>Marcie Handler</cp:lastModifiedBy>
  <cp:revision>185</cp:revision>
  <cp:lastPrinted>2022-09-20T12:35:34Z</cp:lastPrinted>
  <dcterms:created xsi:type="dcterms:W3CDTF">2021-09-01T22:16:30Z</dcterms:created>
  <dcterms:modified xsi:type="dcterms:W3CDTF">2023-11-01T21:23:01Z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