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7" r:id="rId8"/>
  </p:sldMasterIdLst>
  <p:notesMasterIdLst>
    <p:notesMasterId r:id="rId56"/>
  </p:notesMasterIdLst>
  <p:handoutMasterIdLst>
    <p:handoutMasterId r:id="rId57"/>
  </p:handoutMasterIdLst>
  <p:sldIdLst>
    <p:sldId id="3181" r:id="rId9"/>
    <p:sldId id="4061" r:id="rId10"/>
    <p:sldId id="4463" r:id="rId11"/>
    <p:sldId id="4058" r:id="rId12"/>
    <p:sldId id="3209" r:id="rId13"/>
    <p:sldId id="4192" r:id="rId14"/>
    <p:sldId id="3210" r:id="rId15"/>
    <p:sldId id="4367" r:id="rId16"/>
    <p:sldId id="4464" r:id="rId17"/>
    <p:sldId id="4365" r:id="rId18"/>
    <p:sldId id="4024" r:id="rId19"/>
    <p:sldId id="4472" r:id="rId20"/>
    <p:sldId id="4461" r:id="rId21"/>
    <p:sldId id="4467" r:id="rId22"/>
    <p:sldId id="4471" r:id="rId23"/>
    <p:sldId id="4466" r:id="rId24"/>
    <p:sldId id="978" r:id="rId25"/>
    <p:sldId id="4032" r:id="rId26"/>
    <p:sldId id="4469" r:id="rId27"/>
    <p:sldId id="4043" r:id="rId28"/>
    <p:sldId id="3334" r:id="rId29"/>
    <p:sldId id="4368" r:id="rId30"/>
    <p:sldId id="4063" r:id="rId31"/>
    <p:sldId id="4052" r:id="rId32"/>
    <p:sldId id="4369" r:id="rId33"/>
    <p:sldId id="4357" r:id="rId34"/>
    <p:sldId id="3251" r:id="rId35"/>
    <p:sldId id="4385" r:id="rId36"/>
    <p:sldId id="4460" r:id="rId37"/>
    <p:sldId id="4041" r:id="rId38"/>
    <p:sldId id="4327" r:id="rId39"/>
    <p:sldId id="4358" r:id="rId40"/>
    <p:sldId id="4443" r:id="rId41"/>
    <p:sldId id="4453" r:id="rId42"/>
    <p:sldId id="3344" r:id="rId43"/>
    <p:sldId id="4457" r:id="rId44"/>
    <p:sldId id="4465" r:id="rId45"/>
    <p:sldId id="4475" r:id="rId46"/>
    <p:sldId id="4442" r:id="rId47"/>
    <p:sldId id="4158" r:id="rId48"/>
    <p:sldId id="4026" r:id="rId49"/>
    <p:sldId id="3393" r:id="rId50"/>
    <p:sldId id="4468" r:id="rId51"/>
    <p:sldId id="4456" r:id="rId52"/>
    <p:sldId id="4366" r:id="rId53"/>
    <p:sldId id="4455" r:id="rId54"/>
    <p:sldId id="4193"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5 minutes)" id="{D4CE4683-096C-B14E-B28E-FC6D7AF69508}">
          <p14:sldIdLst>
            <p14:sldId id="3181"/>
            <p14:sldId id="4061"/>
            <p14:sldId id="4463"/>
            <p14:sldId id="4058"/>
            <p14:sldId id="3209"/>
            <p14:sldId id="4192"/>
          </p14:sldIdLst>
        </p14:section>
        <p14:section name="SEB Academy Overview" id="{4CBB0FBF-3A07-4769-B429-13641D9C3B61}">
          <p14:sldIdLst>
            <p14:sldId id="3210"/>
            <p14:sldId id="4367"/>
            <p14:sldId id="4464"/>
            <p14:sldId id="4365"/>
            <p14:sldId id="4024"/>
            <p14:sldId id="4472"/>
          </p14:sldIdLst>
        </p14:section>
        <p14:section name="Agenda" id="{D5FDB14F-D55C-42B1-8288-22F76F39FAEF}">
          <p14:sldIdLst>
            <p14:sldId id="4461"/>
          </p14:sldIdLst>
        </p14:section>
        <p14:section name="Resource Spotlight (30 minutes)" id="{FFB80B17-0214-DE42-B553-A6E35539407C}">
          <p14:sldIdLst>
            <p14:sldId id="4467"/>
            <p14:sldId id="4471"/>
            <p14:sldId id="4466"/>
            <p14:sldId id="978"/>
            <p14:sldId id="4032"/>
            <p14:sldId id="4469"/>
            <p14:sldId id="4043"/>
            <p14:sldId id="3334"/>
            <p14:sldId id="4368"/>
            <p14:sldId id="4063"/>
          </p14:sldIdLst>
        </p14:section>
        <p14:section name="Big Idea Check In (30 minutes)" id="{4FAC4393-89DA-9E43-AB5C-27C393F04C63}">
          <p14:sldIdLst>
            <p14:sldId id="4052"/>
            <p14:sldId id="4369"/>
            <p14:sldId id="4357"/>
            <p14:sldId id="3251"/>
            <p14:sldId id="4385"/>
            <p14:sldId id="4460"/>
            <p14:sldId id="4041"/>
            <p14:sldId id="4327"/>
            <p14:sldId id="4358"/>
          </p14:sldIdLst>
        </p14:section>
        <p14:section name="Big Idea (Step 2)" id="{A39B9DAF-E17D-4AE7-878D-B397409E34A4}">
          <p14:sldIdLst>
            <p14:sldId id="4443"/>
            <p14:sldId id="4453"/>
            <p14:sldId id="3344"/>
            <p14:sldId id="4457"/>
            <p14:sldId id="4465"/>
            <p14:sldId id="4475"/>
          </p14:sldIdLst>
        </p14:section>
        <p14:section name="Big Idea (Step 3)" id="{97632C63-86C3-48D5-90BC-A18B36A42BD6}">
          <p14:sldIdLst>
            <p14:sldId id="4442"/>
            <p14:sldId id="4158"/>
          </p14:sldIdLst>
        </p14:section>
        <p14:section name="Glows and Grows (15 minutes)" id="{E918D8D8-C51E-CF45-8A07-ABB390550EA3}">
          <p14:sldIdLst>
            <p14:sldId id="4026"/>
            <p14:sldId id="3393"/>
          </p14:sldIdLst>
        </p14:section>
        <p14:section name="Looking Ahead (5 minutes)" id="{EF4E117E-C94B-5045-8826-1052C5708A86}">
          <p14:sldIdLst>
            <p14:sldId id="4468"/>
            <p14:sldId id="4456"/>
            <p14:sldId id="4366"/>
          </p14:sldIdLst>
        </p14:section>
        <p14:section name="Wrapping Up (5 minutes)" id="{6F051F88-AA7C-3348-A7B8-892BA6C75A0D}">
          <p14:sldIdLst>
            <p14:sldId id="4455"/>
            <p14:sldId id="41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aren" initials="RK" lastIdx="6" clrIdx="0">
    <p:extLst>
      <p:ext uri="{19B8F6BF-5375-455C-9EA6-DF929625EA0E}">
        <p15:presenceInfo xmlns:p15="http://schemas.microsoft.com/office/powerpoint/2012/main" userId="S::karen.robbie@uconn.edu::a0e2d4cb-cdb8-43fd-ac47-453d7da32a99" providerId="AD"/>
      </p:ext>
    </p:extLst>
  </p:cmAuthor>
  <p:cmAuthor id="2" name="Feinberg, Adam" initials="FA" lastIdx="12" clrIdx="1">
    <p:extLst>
      <p:ext uri="{19B8F6BF-5375-455C-9EA6-DF929625EA0E}">
        <p15:presenceInfo xmlns:p15="http://schemas.microsoft.com/office/powerpoint/2012/main" userId="S::adam.feinberg@uconn.edu::177393b2-bc5b-4b41-8d24-c053677dafcb" providerId="AD"/>
      </p:ext>
    </p:extLst>
  </p:cmAuthor>
  <p:cmAuthor id="3" name="Everett, Susannah" initials="ES" lastIdx="12" clrIdx="2">
    <p:extLst>
      <p:ext uri="{19B8F6BF-5375-455C-9EA6-DF929625EA0E}">
        <p15:presenceInfo xmlns:p15="http://schemas.microsoft.com/office/powerpoint/2012/main" userId="S::susannah.everett@uconn.edu::21047c91-5e71-467d-a101-05b0dd81cc51" providerId="AD"/>
      </p:ext>
    </p:extLst>
  </p:cmAuthor>
  <p:cmAuthor id="4" name="Meyer, Katherine" initials="MK" lastIdx="12" clrIdx="3">
    <p:extLst>
      <p:ext uri="{19B8F6BF-5375-455C-9EA6-DF929625EA0E}">
        <p15:presenceInfo xmlns:p15="http://schemas.microsoft.com/office/powerpoint/2012/main" userId="S::katherine.meyer@uconn.edu::9a23d734-2d44-476e-aafb-e8c61e29b5f6" providerId="AD"/>
      </p:ext>
    </p:extLst>
  </p:cmAuthor>
  <p:cmAuthor id="5" name="Microsoft Office User" initials="MOU" lastIdx="3" clrIdx="4">
    <p:extLst>
      <p:ext uri="{19B8F6BF-5375-455C-9EA6-DF929625EA0E}">
        <p15:presenceInfo xmlns:p15="http://schemas.microsoft.com/office/powerpoint/2012/main" userId="Microsoft Office User" providerId="None"/>
      </p:ext>
    </p:extLst>
  </p:cmAuthor>
  <p:cmAuthor id="6" name="Marcie Handler" initials="MH" lastIdx="1" clrIdx="5">
    <p:extLst>
      <p:ext uri="{19B8F6BF-5375-455C-9EA6-DF929625EA0E}">
        <p15:presenceInfo xmlns:p15="http://schemas.microsoft.com/office/powerpoint/2012/main" userId="80fe18e597ca3e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743"/>
    <p:restoredTop sz="64430" autoAdjust="0"/>
  </p:normalViewPr>
  <p:slideViewPr>
    <p:cSldViewPr snapToGrid="0">
      <p:cViewPr varScale="1">
        <p:scale>
          <a:sx n="65" d="100"/>
          <a:sy n="65" d="100"/>
        </p:scale>
        <p:origin x="756" y="56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7" d="100"/>
          <a:sy n="77"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solidFill>
                <a:srgbClr val="FF0000"/>
              </a:solidFill>
            </a:rPr>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solidFill>
                <a:srgbClr val="FF0000"/>
              </a:solidFill>
            </a:rPr>
            <a:t>Obtain help</a:t>
          </a:r>
          <a:r>
            <a:rPr lang="en-US" dirty="0"/>
            <a:t>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dirty="0"/>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E9749CCE-B5D9-4A9B-B8E1-FE92072FC301}">
      <dgm:prSet/>
      <dgm:spPr/>
      <dgm:t>
        <a:bodyPr/>
        <a:lstStyle/>
        <a:p>
          <a:r>
            <a:rPr lang="en-US" dirty="0">
              <a:solidFill>
                <a:srgbClr val="FF0000"/>
              </a:solidFill>
            </a:rPr>
            <a:t>Share examples, celebrations and barriers</a:t>
          </a:r>
        </a:p>
      </dgm:t>
    </dgm:pt>
    <dgm:pt modelId="{3C18DD30-603A-4858-8394-C3D19B22C2AA}" type="parTrans" cxnId="{8ABE23DF-25D4-47AF-B16A-96803AEBD7D8}">
      <dgm:prSet/>
      <dgm:spPr/>
      <dgm:t>
        <a:bodyPr/>
        <a:lstStyle/>
        <a:p>
          <a:endParaRPr lang="en-US"/>
        </a:p>
      </dgm:t>
    </dgm:pt>
    <dgm:pt modelId="{20B35F65-EAFA-4648-B475-908F98D130C0}" type="sibTrans" cxnId="{8ABE23DF-25D4-47AF-B16A-96803AEBD7D8}">
      <dgm:prSet/>
      <dgm:spPr/>
      <dgm:t>
        <a:bodyPr/>
        <a:lstStyle/>
        <a:p>
          <a:endParaRPr lang="en-US"/>
        </a:p>
      </dgm:t>
    </dgm:pt>
    <dgm:pt modelId="{3B26EA64-7551-417C-8ED3-B6745460CFB5}">
      <dgm:prSet/>
      <dgm:spPr/>
      <dgm:t>
        <a:bodyPr/>
        <a:lstStyle/>
        <a:p>
          <a:endParaRPr lang="en-US" dirty="0"/>
        </a:p>
      </dgm:t>
    </dgm:pt>
    <dgm:pt modelId="{D8F59056-ECF5-4E70-B1BB-50F2349DFF99}" type="parTrans" cxnId="{E6D00AE4-8E11-4905-9CCE-4284853F4DB1}">
      <dgm:prSet/>
      <dgm:spPr/>
      <dgm:t>
        <a:bodyPr/>
        <a:lstStyle/>
        <a:p>
          <a:endParaRPr lang="en-US"/>
        </a:p>
      </dgm:t>
    </dgm:pt>
    <dgm:pt modelId="{B6264034-80D8-4E81-96E7-E7CEDA8F850C}" type="sibTrans" cxnId="{E6D00AE4-8E11-4905-9CCE-4284853F4DB1}">
      <dgm:prSet/>
      <dgm:spPr/>
      <dgm:t>
        <a:bodyPr/>
        <a:lstStyle/>
        <a:p>
          <a:endParaRPr lang="en-US"/>
        </a:p>
      </dgm:t>
    </dgm:pt>
    <dgm:pt modelId="{324914F8-67B6-44A8-9862-D9F14A17C707}">
      <dgm:prSet phldrT="[Text]"/>
      <dgm:spPr/>
      <dgm:t>
        <a:bodyPr/>
        <a:lstStyle/>
        <a:p>
          <a:r>
            <a:rPr lang="en-US" dirty="0"/>
            <a:t>Communicating your needs?</a:t>
          </a:r>
        </a:p>
      </dgm:t>
    </dgm:pt>
    <dgm:pt modelId="{474FAE95-4AE6-449F-A3A9-6FA5AFC711EF}" type="parTrans" cxnId="{54EF08CD-AF42-48D8-9A88-EEA10C3C416D}">
      <dgm:prSet/>
      <dgm:spPr/>
      <dgm:t>
        <a:bodyPr/>
        <a:lstStyle/>
        <a:p>
          <a:endParaRPr lang="en-US"/>
        </a:p>
      </dgm:t>
    </dgm:pt>
    <dgm:pt modelId="{EB66D093-A0FF-4B1E-8823-2318E8E51718}" type="sibTrans" cxnId="{54EF08CD-AF42-48D8-9A88-EEA10C3C416D}">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4"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7"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7"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86F80332-039C-4FF9-A630-B4AB07775125}" type="presOf" srcId="{324914F8-67B6-44A8-9862-D9F14A17C707}" destId="{F51D0157-A438-46CA-8EB0-F10C3EDBB633}" srcOrd="0" destOrd="3" presId="urn:microsoft.com/office/officeart/2005/8/layout/bList2"/>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3"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5"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4"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4"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6"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5EE0B9B8-5731-4B99-BBA2-1C4B9AACFE47}" type="presOf" srcId="{E9749CCE-B5D9-4A9B-B8E1-FE92072FC301}" destId="{173ADCC0-45AB-4F03-8B39-78AD7803ABF7}" srcOrd="0" destOrd="2" presId="urn:microsoft.com/office/officeart/2005/8/layout/bList2"/>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5" presId="urn:microsoft.com/office/officeart/2005/8/layout/bList2"/>
    <dgm:cxn modelId="{54EF08CD-AF42-48D8-9A88-EEA10C3C416D}" srcId="{828ED403-1C9B-4A7D-8888-1BC05EA78903}" destId="{324914F8-67B6-44A8-9862-D9F14A17C707}" srcOrd="2" destOrd="0" parTransId="{474FAE95-4AE6-449F-A3A9-6FA5AFC711EF}" sibTransId="{EB66D093-A0FF-4B1E-8823-2318E8E51718}"/>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6" presId="urn:microsoft.com/office/officeart/2005/8/layout/bList2"/>
    <dgm:cxn modelId="{8ABE23DF-25D4-47AF-B16A-96803AEBD7D8}" srcId="{786F1C33-506F-487F-AA18-A30EE2A2534E}" destId="{E9749CCE-B5D9-4A9B-B8E1-FE92072FC301}" srcOrd="2" destOrd="0" parTransId="{3C18DD30-603A-4858-8394-C3D19B22C2AA}" sibTransId="{20B35F65-EAFA-4648-B475-908F98D130C0}"/>
    <dgm:cxn modelId="{31E286E3-76C0-F347-A8D5-EE52220A790C}" type="presOf" srcId="{D0B8DBFD-CF0C-8A44-AEE1-C61612C42B70}" destId="{5F2F90E6-CF6C-47CE-A6A2-78658417800F}" srcOrd="0" destOrd="6" presId="urn:microsoft.com/office/officeart/2005/8/layout/bList2"/>
    <dgm:cxn modelId="{E6D00AE4-8E11-4905-9CCE-4284853F4DB1}" srcId="{786F1C33-506F-487F-AA18-A30EE2A2534E}" destId="{3B26EA64-7551-417C-8ED3-B6745460CFB5}" srcOrd="3" destOrd="0" parTransId="{D8F59056-ECF5-4E70-B1BB-50F2349DFF99}" sibTransId="{B6264034-80D8-4E81-96E7-E7CEDA8F850C}"/>
    <dgm:cxn modelId="{9B5A4DEE-0EBF-1249-9227-306B20F9854E}" type="presOf" srcId="{0E36A602-1B9F-DE44-BC30-8E72568CF679}" destId="{173ADCC0-45AB-4F03-8B39-78AD7803ABF7}" srcOrd="0" destOrd="1" presId="urn:microsoft.com/office/officeart/2005/8/layout/bList2"/>
    <dgm:cxn modelId="{B560B9F9-4F9C-4B57-AF8C-BF1B59E6E902}" type="presOf" srcId="{3B26EA64-7551-417C-8ED3-B6745460CFB5}" destId="{173ADCC0-45AB-4F03-8B39-78AD7803ABF7}" srcOrd="0" destOrd="3"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custT="1"/>
      <dgm:spPr/>
      <dgm:t>
        <a:bodyPr/>
        <a:lstStyle/>
        <a:p>
          <a:r>
            <a:rPr lang="en-US" sz="2400" b="0" i="0" dirty="0">
              <a:latin typeface="Hind Vadodara" panose="020B0604020202020204" charset="0"/>
              <a:cs typeface="Hind Vadodara" panose="020B0604020202020204" charset="0"/>
            </a:rPr>
            <a:t>What’s New?  </a:t>
          </a:r>
          <a:endParaRPr lang="en-US" sz="2400"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sz="2000">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sz="2000">
            <a:latin typeface="Hind Vadodara" panose="020B0604020202020204" charset="0"/>
            <a:cs typeface="Hind Vadodara" panose="020B0604020202020204" charset="0"/>
          </a:endParaRPr>
        </a:p>
      </dgm:t>
    </dgm:pt>
    <dgm:pt modelId="{9E770DC0-ADC3-6F49-9603-390041B9028C}">
      <dgm:prSet custT="1"/>
      <dgm:spPr/>
      <dgm:t>
        <a:bodyPr/>
        <a:lstStyle/>
        <a:p>
          <a:pPr rtl="0">
            <a:buFontTx/>
            <a:buNone/>
          </a:pPr>
          <a:r>
            <a:rPr lang="en-US" sz="2000" b="0" i="0" dirty="0">
              <a:latin typeface="Hind Vadodara" panose="020B0604020202020204" charset="0"/>
              <a:cs typeface="Hind Vadodara" panose="020B0604020202020204" charset="0"/>
            </a:rPr>
            <a:t>Additional Learning Opportunities</a:t>
          </a:r>
        </a:p>
      </dgm:t>
    </dgm:pt>
    <dgm:pt modelId="{DF559CD0-5B01-D54A-8E06-F10310F9A6A6}" type="parTrans" cxnId="{5B5B1C97-4D72-364B-9991-95AC217DC39E}">
      <dgm:prSet/>
      <dgm:spPr/>
      <dgm:t>
        <a:bodyPr/>
        <a:lstStyle/>
        <a:p>
          <a:endParaRPr lang="en-US" sz="2000">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sz="2000">
            <a:latin typeface="Hind Vadodara" panose="020B0604020202020204" charset="0"/>
            <a:cs typeface="Hind Vadodara" panose="020B0604020202020204" charset="0"/>
          </a:endParaRPr>
        </a:p>
      </dgm:t>
    </dgm:pt>
    <dgm:pt modelId="{76937503-7550-41B3-8D88-C860E600B4A5}">
      <dgm:prSet phldr="0" custT="1"/>
      <dgm:spPr/>
      <dgm:t>
        <a:bodyPr/>
        <a:lstStyle/>
        <a:p>
          <a:r>
            <a:rPr lang="en-US" sz="2400" b="0" i="0" dirty="0">
              <a:latin typeface="Hind Vadodara" panose="020B0604020202020204" charset="0"/>
              <a:cs typeface="Hind Vadodara" panose="020B0604020202020204" charset="0"/>
            </a:rPr>
            <a:t>What’s Similar? Learning Opportunities and TA</a:t>
          </a:r>
          <a:endParaRPr lang="en-US" sz="2400"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sz="2000">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sz="2000">
            <a:latin typeface="Hind Vadodara" panose="020B0604020202020204" charset="0"/>
            <a:cs typeface="Hind Vadodara" panose="020B0604020202020204" charset="0"/>
          </a:endParaRPr>
        </a:p>
      </dgm:t>
    </dgm:pt>
    <dgm:pt modelId="{B233C6D1-31FC-9E44-988B-1DE61F134A43}">
      <dgm:prSet phldr="0" custT="1"/>
      <dgm:spPr/>
      <dgm:t>
        <a:bodyPr/>
        <a:lstStyle/>
        <a:p>
          <a:pPr rtl="0"/>
          <a:r>
            <a:rPr lang="en-US" sz="2000" b="0" i="0" dirty="0">
              <a:latin typeface="Hind Vadodara" panose="020B0604020202020204" charset="0"/>
              <a:cs typeface="Hind Vadodara" panose="020B0604020202020204" charset="0"/>
            </a:rPr>
            <a:t>Content focused</a:t>
          </a:r>
        </a:p>
      </dgm:t>
    </dgm:pt>
    <dgm:pt modelId="{4BC0583A-A1D4-334D-972A-15CA92DF2D40}" type="parTrans" cxnId="{C2D2098D-49B3-A04D-9FB3-0FED3991A0DF}">
      <dgm:prSet/>
      <dgm:spPr/>
      <dgm:t>
        <a:bodyPr/>
        <a:lstStyle/>
        <a:p>
          <a:endParaRPr lang="en-US" sz="2000"/>
        </a:p>
      </dgm:t>
    </dgm:pt>
    <dgm:pt modelId="{4073BC8B-074F-8B4F-BF43-A44AC4433C6A}" type="sibTrans" cxnId="{C2D2098D-49B3-A04D-9FB3-0FED3991A0DF}">
      <dgm:prSet/>
      <dgm:spPr/>
      <dgm:t>
        <a:bodyPr/>
        <a:lstStyle/>
        <a:p>
          <a:endParaRPr lang="en-US" sz="2000"/>
        </a:p>
      </dgm:t>
    </dgm:pt>
    <dgm:pt modelId="{B3F9974B-7FAD-4521-9CF6-6EB6D0C44CB5}">
      <dgm:prSet custT="1"/>
      <dgm:spPr/>
      <dgm:t>
        <a:bodyPr/>
        <a:lstStyle/>
        <a:p>
          <a:pPr rtl="0"/>
          <a:r>
            <a:rPr lang="en-US" sz="2000" b="0" i="0" dirty="0">
              <a:latin typeface="Hind Vadodara" panose="020B0604020202020204" charset="0"/>
              <a:cs typeface="Hind Vadodara" panose="020B0604020202020204" charset="0"/>
            </a:rPr>
            <a:t>Monthly Webinars </a:t>
          </a:r>
          <a:r>
            <a:rPr lang="en-US" sz="2000" b="1" i="0" dirty="0">
              <a:solidFill>
                <a:srgbClr val="002060"/>
              </a:solidFill>
              <a:latin typeface="Hind Vadodara" panose="020B0604020202020204" charset="0"/>
              <a:cs typeface="Hind Vadodara" panose="020B0604020202020204" charset="0"/>
            </a:rPr>
            <a:t>(* October 17</a:t>
          </a:r>
          <a:r>
            <a:rPr lang="en-US" sz="2000" b="1" i="0" baseline="30000" dirty="0">
              <a:solidFill>
                <a:srgbClr val="002060"/>
              </a:solidFill>
              <a:latin typeface="Hind Vadodara" panose="020B0604020202020204" charset="0"/>
              <a:cs typeface="Hind Vadodara" panose="020B0604020202020204" charset="0"/>
            </a:rPr>
            <a:t>th</a:t>
          </a:r>
          <a:r>
            <a:rPr lang="en-US" sz="2000" b="1" i="0" dirty="0">
              <a:solidFill>
                <a:srgbClr val="002060"/>
              </a:solidFill>
              <a:latin typeface="Hind Vadodara" panose="020B0604020202020204" charset="0"/>
              <a:cs typeface="Hind Vadodara" panose="020B0604020202020204" charset="0"/>
            </a:rPr>
            <a:t> 9:30-11 on Screening)</a:t>
          </a:r>
        </a:p>
      </dgm:t>
    </dgm:pt>
    <dgm:pt modelId="{35E392BC-3D2D-4957-BBA4-547785F758D7}" type="parTrans" cxnId="{545347B6-12EB-4A44-9865-9C6FF9D6EE16}">
      <dgm:prSet/>
      <dgm:spPr/>
      <dgm:t>
        <a:bodyPr/>
        <a:lstStyle/>
        <a:p>
          <a:endParaRPr lang="en-US" sz="2000"/>
        </a:p>
      </dgm:t>
    </dgm:pt>
    <dgm:pt modelId="{8C1FE4BC-621D-479D-B595-1A810A44F14E}" type="sibTrans" cxnId="{545347B6-12EB-4A44-9865-9C6FF9D6EE16}">
      <dgm:prSet/>
      <dgm:spPr/>
      <dgm:t>
        <a:bodyPr/>
        <a:lstStyle/>
        <a:p>
          <a:endParaRPr lang="en-US" sz="2000"/>
        </a:p>
      </dgm:t>
    </dgm:pt>
    <dgm:pt modelId="{9F7B9ABA-0769-491C-8878-BDC19B47C220}">
      <dgm:prSet phldr="0" custT="1"/>
      <dgm:spPr/>
      <dgm:t>
        <a:bodyPr/>
        <a:lstStyle/>
        <a:p>
          <a:pPr rtl="0"/>
          <a:r>
            <a:rPr lang="en-US" sz="2000" b="0" i="0" dirty="0">
              <a:latin typeface="Hind Vadodara" panose="020B0604020202020204" charset="0"/>
              <a:cs typeface="Hind Vadodara" panose="020B0604020202020204" charset="0"/>
            </a:rPr>
            <a:t>Peer Networking and sharing</a:t>
          </a:r>
        </a:p>
      </dgm:t>
    </dgm:pt>
    <dgm:pt modelId="{07FE86F6-718E-4D5A-AD50-61B15A8D263D}" type="parTrans" cxnId="{DBCB203D-6E08-43F4-8564-3275DEB63310}">
      <dgm:prSet/>
      <dgm:spPr/>
      <dgm:t>
        <a:bodyPr/>
        <a:lstStyle/>
        <a:p>
          <a:endParaRPr lang="en-US" sz="2000"/>
        </a:p>
      </dgm:t>
    </dgm:pt>
    <dgm:pt modelId="{F6034120-9F76-4E4A-ABBB-5D0CCDB86675}" type="sibTrans" cxnId="{DBCB203D-6E08-43F4-8564-3275DEB63310}">
      <dgm:prSet/>
      <dgm:spPr/>
      <dgm:t>
        <a:bodyPr/>
        <a:lstStyle/>
        <a:p>
          <a:endParaRPr lang="en-US" sz="2000"/>
        </a:p>
      </dgm:t>
    </dgm:pt>
    <dgm:pt modelId="{C30FA7A7-153B-4825-8ABB-8CA5DA8AB1B6}">
      <dgm:prSet phldr="0" custT="1"/>
      <dgm:spPr/>
      <dgm:t>
        <a:bodyPr/>
        <a:lstStyle/>
        <a:p>
          <a:pPr rtl="0"/>
          <a:r>
            <a:rPr lang="en-US" sz="2000" b="0" i="0" dirty="0">
              <a:latin typeface="Hind Vadodara" panose="020B0604020202020204" charset="0"/>
              <a:cs typeface="Hind Vadodara" panose="020B0604020202020204" charset="0"/>
            </a:rPr>
            <a:t>Technical Assistance when needed</a:t>
          </a:r>
        </a:p>
      </dgm:t>
    </dgm:pt>
    <dgm:pt modelId="{A7D4CB75-6560-46FC-A561-D5EFCD4D877E}" type="parTrans" cxnId="{4B555309-5F46-46B8-BD99-F672845AF8E8}">
      <dgm:prSet/>
      <dgm:spPr/>
      <dgm:t>
        <a:bodyPr/>
        <a:lstStyle/>
        <a:p>
          <a:endParaRPr lang="en-US" sz="2000"/>
        </a:p>
      </dgm:t>
    </dgm:pt>
    <dgm:pt modelId="{47A1A4FB-CA83-4ABC-BC16-110EB9051BAB}" type="sibTrans" cxnId="{4B555309-5F46-46B8-BD99-F672845AF8E8}">
      <dgm:prSet/>
      <dgm:spPr/>
      <dgm:t>
        <a:bodyPr/>
        <a:lstStyle/>
        <a:p>
          <a:endParaRPr lang="en-US" sz="2000"/>
        </a:p>
      </dgm:t>
    </dgm:pt>
    <dgm:pt modelId="{FC32DF4C-F28A-4637-A388-3E8F7FABD9D9}">
      <dgm:prSet custT="1"/>
      <dgm:spPr/>
      <dgm:t>
        <a:bodyPr/>
        <a:lstStyle/>
        <a:p>
          <a:pPr rtl="0"/>
          <a:r>
            <a:rPr lang="en-US" sz="2000" b="0" i="0" dirty="0">
              <a:solidFill>
                <a:srgbClr val="002060"/>
              </a:solidFill>
              <a:latin typeface="Hind Vadodara" panose="020B0604020202020204" charset="0"/>
              <a:cs typeface="Hind Vadodara" panose="020B0604020202020204" charset="0"/>
            </a:rPr>
            <a:t>Integrated Content </a:t>
          </a:r>
        </a:p>
      </dgm:t>
    </dgm:pt>
    <dgm:pt modelId="{63E53C0E-95DC-426C-A62C-3A19033D3780}" type="parTrans" cxnId="{8112B091-7784-4977-B492-DABE7369097E}">
      <dgm:prSet/>
      <dgm:spPr/>
      <dgm:t>
        <a:bodyPr/>
        <a:lstStyle/>
        <a:p>
          <a:endParaRPr lang="en-US" sz="2000"/>
        </a:p>
      </dgm:t>
    </dgm:pt>
    <dgm:pt modelId="{94F109AE-A8AE-4F97-8405-3425BC1178DE}" type="sibTrans" cxnId="{8112B091-7784-4977-B492-DABE7369097E}">
      <dgm:prSet/>
      <dgm:spPr/>
      <dgm:t>
        <a:bodyPr/>
        <a:lstStyle/>
        <a:p>
          <a:endParaRPr lang="en-US" sz="2000"/>
        </a:p>
      </dgm:t>
    </dgm:pt>
    <dgm:pt modelId="{ACA9BFEC-D59C-434D-8705-5BF6EAC44C5B}">
      <dgm:prSet custT="1"/>
      <dgm:spPr/>
      <dgm:t>
        <a:bodyPr/>
        <a:lstStyle/>
        <a:p>
          <a:pPr rtl="0"/>
          <a:r>
            <a:rPr lang="en-US" sz="2000" b="0" i="0" dirty="0">
              <a:solidFill>
                <a:srgbClr val="002060"/>
              </a:solidFill>
              <a:latin typeface="Hind Vadodara" panose="020B0604020202020204" charset="0"/>
              <a:cs typeface="Hind Vadodara" panose="020B0604020202020204" charset="0"/>
            </a:rPr>
            <a:t>Access to content Experts in areas outside our scope / goal areas</a:t>
          </a:r>
        </a:p>
      </dgm:t>
    </dgm:pt>
    <dgm:pt modelId="{712702C6-0DD2-46E4-8C3D-E3C427997C0C}" type="parTrans" cxnId="{CCB245BE-CEDC-4BA1-A19B-4E83B8AC98E5}">
      <dgm:prSet/>
      <dgm:spPr/>
      <dgm:t>
        <a:bodyPr/>
        <a:lstStyle/>
        <a:p>
          <a:endParaRPr lang="en-US" sz="2000"/>
        </a:p>
      </dgm:t>
    </dgm:pt>
    <dgm:pt modelId="{4B05D6CF-0F8C-45B3-ADDC-3B96A3FD1E20}" type="sibTrans" cxnId="{CCB245BE-CEDC-4BA1-A19B-4E83B8AC98E5}">
      <dgm:prSet/>
      <dgm:spPr/>
      <dgm:t>
        <a:bodyPr/>
        <a:lstStyle/>
        <a:p>
          <a:endParaRPr lang="en-US" sz="2000"/>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custScaleX="107578" custLinFactNeighborX="-48560" custLinFactNeighborY="-239">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29DCB602-E66C-4EEC-B231-AF334FA2944C}" type="presOf" srcId="{FC32DF4C-F28A-4637-A388-3E8F7FABD9D9}" destId="{183C8042-F222-4C5B-948A-CA63CABAB28E}" srcOrd="0" destOrd="2"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4B555309-5F46-46B8-BD99-F672845AF8E8}" srcId="{76937503-7550-41B3-8D88-C860E600B4A5}" destId="{C30FA7A7-153B-4825-8ABB-8CA5DA8AB1B6}" srcOrd="2" destOrd="0" parTransId="{A7D4CB75-6560-46FC-A561-D5EFCD4D877E}" sibTransId="{47A1A4FB-CA83-4ABC-BC16-110EB9051BAB}"/>
    <dgm:cxn modelId="{667BE833-38EA-4EC8-90FD-AFAB1E294DB0}" type="presOf" srcId="{9F7B9ABA-0769-491C-8878-BDC19B47C220}" destId="{CDAAD9AB-76BA-4F20-9C80-4020D86AF54F}" srcOrd="0" destOrd="1" presId="urn:microsoft.com/office/officeart/2005/8/layout/list1"/>
    <dgm:cxn modelId="{DBCB203D-6E08-43F4-8564-3275DEB63310}" srcId="{76937503-7550-41B3-8D88-C860E600B4A5}" destId="{9F7B9ABA-0769-491C-8878-BDC19B47C220}" srcOrd="1" destOrd="0" parTransId="{07FE86F6-718E-4D5A-AD50-61B15A8D263D}" sibTransId="{F6034120-9F76-4E4A-ABBB-5D0CCDB86675}"/>
    <dgm:cxn modelId="{099ED13D-842B-40F4-8946-06AFA3CD4445}" type="presOf" srcId="{C30FA7A7-153B-4825-8ABB-8CA5DA8AB1B6}" destId="{CDAAD9AB-76BA-4F20-9C80-4020D86AF54F}" srcOrd="0" destOrd="2" presId="urn:microsoft.com/office/officeart/2005/8/layout/list1"/>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112B091-7784-4977-B492-DABE7369097E}" srcId="{88926E0B-BFF6-E944-B1DF-44240C496CA1}" destId="{FC32DF4C-F28A-4637-A388-3E8F7FABD9D9}" srcOrd="2" destOrd="0" parTransId="{63E53C0E-95DC-426C-A62C-3A19033D3780}" sibTransId="{94F109AE-A8AE-4F97-8405-3425BC1178DE}"/>
    <dgm:cxn modelId="{BC67C191-65F5-4F07-BF5C-81DE6BF0FCD8}" type="presOf" srcId="{B3F9974B-7FAD-4521-9CF6-6EB6D0C44CB5}" destId="{183C8042-F222-4C5B-948A-CA63CABAB28E}" srcOrd="0" destOrd="1" presId="urn:microsoft.com/office/officeart/2005/8/layout/list1"/>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8AFF9F97-572A-4D79-BC89-666526B30F37}" type="presOf" srcId="{ACA9BFEC-D59C-434D-8705-5BF6EAC44C5B}" destId="{183C8042-F222-4C5B-948A-CA63CABAB28E}" srcOrd="0" destOrd="3"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545347B6-12EB-4A44-9865-9C6FF9D6EE16}" srcId="{88926E0B-BFF6-E944-B1DF-44240C496CA1}" destId="{B3F9974B-7FAD-4521-9CF6-6EB6D0C44CB5}" srcOrd="1" destOrd="0" parTransId="{35E392BC-3D2D-4957-BBA4-547785F758D7}" sibTransId="{8C1FE4BC-621D-479D-B595-1A810A44F14E}"/>
    <dgm:cxn modelId="{CCB245BE-CEDC-4BA1-A19B-4E83B8AC98E5}" srcId="{88926E0B-BFF6-E944-B1DF-44240C496CA1}" destId="{ACA9BFEC-D59C-434D-8705-5BF6EAC44C5B}" srcOrd="3" destOrd="0" parTransId="{712702C6-0DD2-46E4-8C3D-E3C427997C0C}" sibTransId="{4B05D6CF-0F8C-45B3-ADDC-3B96A3FD1E20}"/>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7C9174E-C2FE-DC4A-92FC-D3370E920371}" type="doc">
      <dgm:prSet loTypeId="urn:microsoft.com/office/officeart/2005/8/layout/hierarchy2" loCatId="list" qsTypeId="urn:microsoft.com/office/officeart/2005/8/quickstyle/simple1" qsCatId="simple" csTypeId="urn:microsoft.com/office/officeart/2005/8/colors/accent2_1" csCatId="accent2" phldr="1"/>
      <dgm:spPr/>
      <dgm:t>
        <a:bodyPr/>
        <a:lstStyle/>
        <a:p>
          <a:endParaRPr lang="en-US"/>
        </a:p>
      </dgm:t>
    </dgm:pt>
    <dgm:pt modelId="{AB3568FF-82E6-EB44-99E0-7618680719D8}">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Year 1</a:t>
          </a:r>
        </a:p>
      </dgm:t>
    </dgm:pt>
    <dgm:pt modelId="{5C6EE4B3-1253-3C4D-BC28-90C314B2F43B}" type="parTrans" cxnId="{0D0F0109-F31C-7D4E-8BC3-6BC1951CF27A}">
      <dgm:prSet/>
      <dgm:spPr/>
      <dgm:t>
        <a:bodyPr/>
        <a:lstStyle/>
        <a:p>
          <a:endParaRPr lang="en-US"/>
        </a:p>
      </dgm:t>
    </dgm:pt>
    <dgm:pt modelId="{24F9EDAE-1FF6-7742-95D9-B24416CE5E91}" type="sibTrans" cxnId="{0D0F0109-F31C-7D4E-8BC3-6BC1951CF27A}">
      <dgm:prSet/>
      <dgm:spPr/>
      <dgm:t>
        <a:bodyPr/>
        <a:lstStyle/>
        <a:p>
          <a:endParaRPr lang="en-US"/>
        </a:p>
      </dgm:t>
    </dgm:pt>
    <dgm:pt modelId="{CA742AFE-9EB3-6B44-8DD2-2191EA77AC44}">
      <dgm:prSet phldrT="[Text]" custT="1"/>
      <dgm:spPr>
        <a:solidFill>
          <a:schemeClr val="tx2"/>
        </a:solidFill>
        <a:ln>
          <a:solidFill>
            <a:schemeClr val="accent2">
              <a:shade val="80000"/>
              <a:hueOff val="0"/>
              <a:satOff val="0"/>
              <a:lumOff val="0"/>
            </a:schemeClr>
          </a:solidFill>
        </a:ln>
      </dgm:spPr>
      <dgm:t>
        <a:bodyPr/>
        <a:lstStyle/>
        <a:p>
          <a:r>
            <a:rPr lang="en-US" sz="2400" b="1" dirty="0">
              <a:solidFill>
                <a:srgbClr val="FF0000"/>
              </a:solidFill>
              <a:latin typeface="Calibri" panose="020F0502020204030204" pitchFamily="34" charset="0"/>
              <a:cs typeface="Calibri" panose="020F0502020204030204" pitchFamily="34" charset="0"/>
            </a:rPr>
            <a:t>Exploration and Installation </a:t>
          </a:r>
          <a:r>
            <a:rPr lang="en-US" sz="2200" dirty="0">
              <a:solidFill>
                <a:srgbClr val="FF0000"/>
              </a:solidFill>
              <a:latin typeface="Calibri" panose="020F0502020204030204" pitchFamily="34" charset="0"/>
              <a:cs typeface="Calibri" panose="020F0502020204030204" pitchFamily="34" charset="0"/>
            </a:rPr>
            <a:t>of 10 Getting Started Steps</a:t>
          </a:r>
        </a:p>
      </dgm:t>
    </dgm:pt>
    <dgm:pt modelId="{67A6BFDE-3C1B-064A-AC60-9FE9927CD1CA}" type="parTrans" cxnId="{EFF545BC-4C4B-9F4E-8517-588995B19D8B}">
      <dgm:prSet/>
      <dgm:spPr/>
      <dgm:t>
        <a:bodyPr/>
        <a:lstStyle/>
        <a:p>
          <a:endParaRPr lang="en-US"/>
        </a:p>
      </dgm:t>
    </dgm:pt>
    <dgm:pt modelId="{C3D99B4C-C871-E944-948B-B82916EFE319}" type="sibTrans" cxnId="{EFF545BC-4C4B-9F4E-8517-588995B19D8B}">
      <dgm:prSet/>
      <dgm:spPr/>
      <dgm:t>
        <a:bodyPr/>
        <a:lstStyle/>
        <a:p>
          <a:endParaRPr lang="en-US"/>
        </a:p>
      </dgm:t>
    </dgm:pt>
    <dgm:pt modelId="{083A2789-D6B4-B147-8497-7E74E3C3A461}">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Year 2  </a:t>
          </a:r>
        </a:p>
      </dgm:t>
    </dgm:pt>
    <dgm:pt modelId="{779C45D3-F37C-E446-8818-5B48328E3712}" type="parTrans" cxnId="{E6D03F25-706E-964E-97F7-CCF5B5B65D0B}">
      <dgm:prSet/>
      <dgm:spPr/>
      <dgm:t>
        <a:bodyPr/>
        <a:lstStyle/>
        <a:p>
          <a:endParaRPr lang="en-US"/>
        </a:p>
      </dgm:t>
    </dgm:pt>
    <dgm:pt modelId="{C17BDDF5-C6F5-164F-8909-1372D2F50D26}" type="sibTrans" cxnId="{E6D03F25-706E-964E-97F7-CCF5B5B65D0B}">
      <dgm:prSet/>
      <dgm:spPr/>
      <dgm:t>
        <a:bodyPr/>
        <a:lstStyle/>
        <a:p>
          <a:endParaRPr lang="en-US"/>
        </a:p>
      </dgm:t>
    </dgm:pt>
    <dgm:pt modelId="{7EEFB3BE-DA2E-7D43-9760-E78C6C3DD400}">
      <dgm:prSet phldrT="[Text]" custT="1"/>
      <dgm:spPr>
        <a:solidFill>
          <a:schemeClr val="bg1"/>
        </a:solidFill>
      </dgm:spPr>
      <dgm:t>
        <a:bodyPr/>
        <a:lstStyle/>
        <a:p>
          <a:r>
            <a:rPr lang="en-US" sz="2400" b="1" dirty="0">
              <a:solidFill>
                <a:srgbClr val="FF0000"/>
              </a:solidFill>
              <a:latin typeface="Calibri" panose="020F0502020204030204" pitchFamily="34" charset="0"/>
              <a:cs typeface="Calibri" panose="020F0502020204030204" pitchFamily="34" charset="0"/>
            </a:rPr>
            <a:t>Initial Implementation </a:t>
          </a:r>
          <a:r>
            <a:rPr lang="en-US" sz="2400" dirty="0">
              <a:solidFill>
                <a:srgbClr val="FF0000"/>
              </a:solidFill>
              <a:latin typeface="Calibri" panose="020F0502020204030204" pitchFamily="34" charset="0"/>
              <a:cs typeface="Calibri" panose="020F0502020204030204" pitchFamily="34" charset="0"/>
            </a:rPr>
            <a:t>of 10 Getting Started Steps</a:t>
          </a:r>
        </a:p>
      </dgm:t>
    </dgm:pt>
    <dgm:pt modelId="{25B067DC-8F8F-164C-9230-0460020275A5}" type="parTrans" cxnId="{7ACC185F-46DF-AE44-A41B-7ABAEF74C020}">
      <dgm:prSet/>
      <dgm:spPr/>
      <dgm:t>
        <a:bodyPr/>
        <a:lstStyle/>
        <a:p>
          <a:endParaRPr lang="en-US"/>
        </a:p>
      </dgm:t>
    </dgm:pt>
    <dgm:pt modelId="{FEC26271-93B4-224C-A554-28BC7BEDAF06}" type="sibTrans" cxnId="{7ACC185F-46DF-AE44-A41B-7ABAEF74C020}">
      <dgm:prSet/>
      <dgm:spPr/>
      <dgm:t>
        <a:bodyPr/>
        <a:lstStyle/>
        <a:p>
          <a:endParaRPr lang="en-US"/>
        </a:p>
      </dgm:t>
    </dgm:pt>
    <dgm:pt modelId="{0742792D-83AE-4F4C-9742-1BC3CB0A8A40}">
      <dgm:prSet custT="1"/>
      <dgm:spPr>
        <a:solidFill>
          <a:schemeClr val="tx2"/>
        </a:solidFill>
      </dgm:spPr>
      <dgm:t>
        <a:bodyPr/>
        <a:lstStyle/>
        <a:p>
          <a:r>
            <a:rPr lang="en-US" sz="2400" dirty="0">
              <a:latin typeface="Calibri" panose="020F0502020204030204" pitchFamily="34" charset="0"/>
              <a:cs typeface="Calibri" panose="020F0502020204030204" pitchFamily="34" charset="0"/>
            </a:rPr>
            <a:t> ½ days of team training (Oct/Jan/May) + 7 coaches’ trainings</a:t>
          </a:r>
        </a:p>
      </dgm:t>
    </dgm:pt>
    <dgm:pt modelId="{4B81F575-F83E-3949-84C8-869B74719762}" type="parTrans" cxnId="{D6098CF1-BB82-B447-B4B8-8E96D2CDE970}">
      <dgm:prSet/>
      <dgm:spPr/>
      <dgm:t>
        <a:bodyPr/>
        <a:lstStyle/>
        <a:p>
          <a:endParaRPr lang="en-US"/>
        </a:p>
      </dgm:t>
    </dgm:pt>
    <dgm:pt modelId="{F7320611-F9CC-D249-AA60-E468785A88C7}" type="sibTrans" cxnId="{D6098CF1-BB82-B447-B4B8-8E96D2CDE970}">
      <dgm:prSet/>
      <dgm:spPr/>
      <dgm:t>
        <a:bodyPr/>
        <a:lstStyle/>
        <a:p>
          <a:endParaRPr lang="en-US"/>
        </a:p>
      </dgm:t>
    </dgm:pt>
    <dgm:pt modelId="{7E8D9F09-5199-5048-B1EC-8327A7442860}">
      <dgm:prSet phldrT="[Text]" custT="1"/>
      <dgm:spPr>
        <a:solidFill>
          <a:schemeClr val="tx1">
            <a:lumMod val="10000"/>
            <a:lumOff val="90000"/>
          </a:schemeClr>
        </a:solidFill>
      </dgm:spPr>
      <dgm:t>
        <a:bodyPr/>
        <a:lstStyle/>
        <a:p>
          <a:r>
            <a:rPr lang="en-US" sz="2400" dirty="0">
              <a:latin typeface="Calibri" panose="020F0502020204030204" pitchFamily="34" charset="0"/>
              <a:cs typeface="Calibri" panose="020F0502020204030204" pitchFamily="34" charset="0"/>
            </a:rPr>
            <a:t>Networking and content through coaches meetings</a:t>
          </a:r>
        </a:p>
      </dgm:t>
    </dgm:pt>
    <dgm:pt modelId="{85196F91-A9F1-A74E-AB64-D9FDE125FC92}" type="parTrans" cxnId="{A66D98C1-B825-3F47-A4A7-7DAE987AE18E}">
      <dgm:prSet/>
      <dgm:spPr/>
      <dgm:t>
        <a:bodyPr/>
        <a:lstStyle/>
        <a:p>
          <a:endParaRPr lang="en-US"/>
        </a:p>
      </dgm:t>
    </dgm:pt>
    <dgm:pt modelId="{90370F34-867F-254B-966C-D32941CD8571}" type="sibTrans" cxnId="{A66D98C1-B825-3F47-A4A7-7DAE987AE18E}">
      <dgm:prSet/>
      <dgm:spPr/>
      <dgm:t>
        <a:bodyPr/>
        <a:lstStyle/>
        <a:p>
          <a:endParaRPr lang="en-US"/>
        </a:p>
      </dgm:t>
    </dgm:pt>
    <dgm:pt modelId="{49301449-0397-4D29-971E-7CD4BF391A43}">
      <dgm:prSet custT="1"/>
      <dgm:spPr>
        <a:solidFill>
          <a:schemeClr val="tx1">
            <a:lumMod val="10000"/>
            <a:lumOff val="90000"/>
          </a:schemeClr>
        </a:solidFill>
      </dgm:spPr>
      <dgm:t>
        <a:bodyPr/>
        <a:lstStyle/>
        <a:p>
          <a:pPr>
            <a:lnSpc>
              <a:spcPct val="90000"/>
            </a:lnSpc>
            <a:spcAft>
              <a:spcPct val="35000"/>
            </a:spcAft>
          </a:pPr>
          <a:r>
            <a:rPr lang="en-US" sz="2400" dirty="0">
              <a:latin typeface="Calibri" panose="020F0502020204030204" pitchFamily="34" charset="0"/>
              <a:cs typeface="Calibri" panose="020F0502020204030204" pitchFamily="34" charset="0"/>
            </a:rPr>
            <a:t>Meet with coaches or teams (Fall, Winter, Spring) </a:t>
          </a:r>
        </a:p>
        <a:p>
          <a:pPr>
            <a:lnSpc>
              <a:spcPct val="100000"/>
            </a:lnSpc>
            <a:spcAft>
              <a:spcPts val="0"/>
            </a:spcAft>
          </a:pPr>
          <a:r>
            <a:rPr lang="en-US" sz="2400" dirty="0">
              <a:latin typeface="Calibri" panose="020F0502020204030204" pitchFamily="34" charset="0"/>
              <a:cs typeface="Calibri" panose="020F0502020204030204" pitchFamily="34" charset="0"/>
            </a:rPr>
            <a:t>TFI (April/May)</a:t>
          </a:r>
        </a:p>
        <a:p>
          <a:pPr>
            <a:lnSpc>
              <a:spcPct val="100000"/>
            </a:lnSpc>
            <a:spcAft>
              <a:spcPts val="0"/>
            </a:spcAft>
          </a:pPr>
          <a:r>
            <a:rPr lang="en-US" sz="2400" dirty="0">
              <a:latin typeface="Calibri" panose="020F0502020204030204" pitchFamily="34" charset="0"/>
              <a:cs typeface="Calibri" panose="020F0502020204030204" pitchFamily="34" charset="0"/>
            </a:rPr>
            <a:t>Free year of SWIS + CICO</a:t>
          </a:r>
        </a:p>
      </dgm:t>
    </dgm:pt>
    <dgm:pt modelId="{69E09FF8-878C-4D63-B7DD-38115D351060}" type="parTrans" cxnId="{63730E64-F9E6-4DD7-AE22-0ECA0CD1C84E}">
      <dgm:prSet/>
      <dgm:spPr/>
      <dgm:t>
        <a:bodyPr/>
        <a:lstStyle/>
        <a:p>
          <a:endParaRPr lang="en-US"/>
        </a:p>
      </dgm:t>
    </dgm:pt>
    <dgm:pt modelId="{21CC7C75-955A-4F8A-B54A-8DC24230D696}" type="sibTrans" cxnId="{63730E64-F9E6-4DD7-AE22-0ECA0CD1C84E}">
      <dgm:prSet/>
      <dgm:spPr/>
      <dgm:t>
        <a:bodyPr/>
        <a:lstStyle/>
        <a:p>
          <a:endParaRPr lang="en-US"/>
        </a:p>
      </dgm:t>
    </dgm:pt>
    <dgm:pt modelId="{4B2A9F02-2D8C-4B2B-B6F7-855B03F5F892}">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TA support</a:t>
          </a:r>
        </a:p>
      </dgm:t>
    </dgm:pt>
    <dgm:pt modelId="{319FC186-1107-4849-96BA-09DF8686F9A7}" type="parTrans" cxnId="{EDD19924-4AA9-4AD9-9D20-14D59E2F3D71}">
      <dgm:prSet/>
      <dgm:spPr/>
      <dgm:t>
        <a:bodyPr/>
        <a:lstStyle/>
        <a:p>
          <a:endParaRPr lang="en-US"/>
        </a:p>
      </dgm:t>
    </dgm:pt>
    <dgm:pt modelId="{4290C18F-1ED8-4A37-9804-7C8D8BA88D5E}" type="sibTrans" cxnId="{EDD19924-4AA9-4AD9-9D20-14D59E2F3D71}">
      <dgm:prSet/>
      <dgm:spPr/>
      <dgm:t>
        <a:bodyPr/>
        <a:lstStyle/>
        <a:p>
          <a:endParaRPr lang="en-US"/>
        </a:p>
      </dgm:t>
    </dgm:pt>
    <dgm:pt modelId="{514FBCBD-3A77-C244-B8DC-20A3D6149386}" type="pres">
      <dgm:prSet presAssocID="{17C9174E-C2FE-DC4A-92FC-D3370E920371}" presName="diagram" presStyleCnt="0">
        <dgm:presLayoutVars>
          <dgm:chPref val="1"/>
          <dgm:dir/>
          <dgm:animOne val="branch"/>
          <dgm:animLvl val="lvl"/>
          <dgm:resizeHandles val="exact"/>
        </dgm:presLayoutVars>
      </dgm:prSet>
      <dgm:spPr/>
    </dgm:pt>
    <dgm:pt modelId="{7447D932-A9AD-D440-A59F-A67439D9F2DA}" type="pres">
      <dgm:prSet presAssocID="{AB3568FF-82E6-EB44-99E0-7618680719D8}" presName="root1" presStyleCnt="0"/>
      <dgm:spPr/>
    </dgm:pt>
    <dgm:pt modelId="{3667E29D-D7C9-974D-9F8F-B6BB5B964AE4}" type="pres">
      <dgm:prSet presAssocID="{AB3568FF-82E6-EB44-99E0-7618680719D8}" presName="LevelOneTextNode" presStyleLbl="node0" presStyleIdx="0" presStyleCnt="4" custScaleX="123058">
        <dgm:presLayoutVars>
          <dgm:chPref val="3"/>
        </dgm:presLayoutVars>
      </dgm:prSet>
      <dgm:spPr/>
    </dgm:pt>
    <dgm:pt modelId="{A54A9001-056C-F24D-BF69-D4E6A1296F59}" type="pres">
      <dgm:prSet presAssocID="{AB3568FF-82E6-EB44-99E0-7618680719D8}" presName="level2hierChild" presStyleCnt="0"/>
      <dgm:spPr/>
    </dgm:pt>
    <dgm:pt modelId="{BA98449D-09ED-7948-B57E-EDE9B2F9C367}" type="pres">
      <dgm:prSet presAssocID="{67A6BFDE-3C1B-064A-AC60-9FE9927CD1CA}" presName="conn2-1" presStyleLbl="parChTrans1D2" presStyleIdx="0" presStyleCnt="4"/>
      <dgm:spPr/>
    </dgm:pt>
    <dgm:pt modelId="{901F064C-C663-BB46-8240-6CD050FD603E}" type="pres">
      <dgm:prSet presAssocID="{67A6BFDE-3C1B-064A-AC60-9FE9927CD1CA}" presName="connTx" presStyleLbl="parChTrans1D2" presStyleIdx="0" presStyleCnt="4"/>
      <dgm:spPr/>
    </dgm:pt>
    <dgm:pt modelId="{539AFD94-6D52-B844-A73F-CE9894DD99CD}" type="pres">
      <dgm:prSet presAssocID="{CA742AFE-9EB3-6B44-8DD2-2191EA77AC44}" presName="root2" presStyleCnt="0"/>
      <dgm:spPr/>
    </dgm:pt>
    <dgm:pt modelId="{44806E3C-BAF0-0E48-B23F-A15972A8560F}" type="pres">
      <dgm:prSet presAssocID="{CA742AFE-9EB3-6B44-8DD2-2191EA77AC44}" presName="LevelTwoTextNode" presStyleLbl="node2" presStyleIdx="0" presStyleCnt="4" custScaleX="454155" custScaleY="56744" custLinFactNeighborX="-542">
        <dgm:presLayoutVars>
          <dgm:chPref val="3"/>
        </dgm:presLayoutVars>
      </dgm:prSet>
      <dgm:spPr/>
    </dgm:pt>
    <dgm:pt modelId="{41596DC7-D5EA-264C-A510-8F0FACEF887E}" type="pres">
      <dgm:prSet presAssocID="{CA742AFE-9EB3-6B44-8DD2-2191EA77AC44}" presName="level3hierChild" presStyleCnt="0"/>
      <dgm:spPr/>
    </dgm:pt>
    <dgm:pt modelId="{E2A0B737-A52C-1444-AC3A-563F75424F36}" type="pres">
      <dgm:prSet presAssocID="{4B81F575-F83E-3949-84C8-869B74719762}" presName="conn2-1" presStyleLbl="parChTrans1D2" presStyleIdx="1" presStyleCnt="4"/>
      <dgm:spPr/>
    </dgm:pt>
    <dgm:pt modelId="{21E06411-5B3B-9C4F-BAEE-2EA01B2F8763}" type="pres">
      <dgm:prSet presAssocID="{4B81F575-F83E-3949-84C8-869B74719762}" presName="connTx" presStyleLbl="parChTrans1D2" presStyleIdx="1" presStyleCnt="4"/>
      <dgm:spPr/>
    </dgm:pt>
    <dgm:pt modelId="{75BC9A6F-AA27-7B43-BE62-C3CACC4BC383}" type="pres">
      <dgm:prSet presAssocID="{0742792D-83AE-4F4C-9742-1BC3CB0A8A40}" presName="root2" presStyleCnt="0"/>
      <dgm:spPr/>
    </dgm:pt>
    <dgm:pt modelId="{267E6285-9083-1541-A38C-8C2EFA632295}" type="pres">
      <dgm:prSet presAssocID="{0742792D-83AE-4F4C-9742-1BC3CB0A8A40}" presName="LevelTwoTextNode" presStyleLbl="node2" presStyleIdx="1" presStyleCnt="4" custScaleX="453457" custScaleY="55366">
        <dgm:presLayoutVars>
          <dgm:chPref val="3"/>
        </dgm:presLayoutVars>
      </dgm:prSet>
      <dgm:spPr/>
    </dgm:pt>
    <dgm:pt modelId="{12454A67-3D21-A649-8076-001DC6B86FEC}" type="pres">
      <dgm:prSet presAssocID="{0742792D-83AE-4F4C-9742-1BC3CB0A8A40}" presName="level3hierChild" presStyleCnt="0"/>
      <dgm:spPr/>
    </dgm:pt>
    <dgm:pt modelId="{FAE6D964-B0B0-5A42-A8F2-FF05D9B45409}" type="pres">
      <dgm:prSet presAssocID="{083A2789-D6B4-B147-8497-7E74E3C3A461}" presName="root1" presStyleCnt="0"/>
      <dgm:spPr/>
    </dgm:pt>
    <dgm:pt modelId="{B4353AB5-42E6-3942-86EE-E373D63528C5}" type="pres">
      <dgm:prSet presAssocID="{083A2789-D6B4-B147-8497-7E74E3C3A461}" presName="LevelOneTextNode" presStyleLbl="node0" presStyleIdx="1" presStyleCnt="4" custScaleX="113060" custLinFactNeighborX="3466" custLinFactNeighborY="34240">
        <dgm:presLayoutVars>
          <dgm:chPref val="3"/>
        </dgm:presLayoutVars>
      </dgm:prSet>
      <dgm:spPr/>
    </dgm:pt>
    <dgm:pt modelId="{743ABF09-CDB3-054B-B3F4-2608B33D24FB}" type="pres">
      <dgm:prSet presAssocID="{083A2789-D6B4-B147-8497-7E74E3C3A461}" presName="level2hierChild" presStyleCnt="0"/>
      <dgm:spPr/>
    </dgm:pt>
    <dgm:pt modelId="{A0C5C965-2D5F-F64A-8235-EF232AAD6BD1}" type="pres">
      <dgm:prSet presAssocID="{25B067DC-8F8F-164C-9230-0460020275A5}" presName="conn2-1" presStyleLbl="parChTrans1D2" presStyleIdx="2" presStyleCnt="4"/>
      <dgm:spPr/>
    </dgm:pt>
    <dgm:pt modelId="{3E09373B-B7D1-254C-9182-D5081080F6DD}" type="pres">
      <dgm:prSet presAssocID="{25B067DC-8F8F-164C-9230-0460020275A5}" presName="connTx" presStyleLbl="parChTrans1D2" presStyleIdx="2" presStyleCnt="4"/>
      <dgm:spPr/>
    </dgm:pt>
    <dgm:pt modelId="{AFFBE8E9-FBB0-644F-A0D1-ECE05D58C333}" type="pres">
      <dgm:prSet presAssocID="{7EEFB3BE-DA2E-7D43-9760-E78C6C3DD400}" presName="root2" presStyleCnt="0"/>
      <dgm:spPr/>
    </dgm:pt>
    <dgm:pt modelId="{8903FD9D-971A-D34C-BB7F-BC86E79A6343}" type="pres">
      <dgm:prSet presAssocID="{7EEFB3BE-DA2E-7D43-9760-E78C6C3DD400}" presName="LevelTwoTextNode" presStyleLbl="node2" presStyleIdx="2" presStyleCnt="4" custScaleX="454155" custScaleY="49705" custLinFactNeighborX="9815" custLinFactNeighborY="42768">
        <dgm:presLayoutVars>
          <dgm:chPref val="3"/>
        </dgm:presLayoutVars>
      </dgm:prSet>
      <dgm:spPr/>
    </dgm:pt>
    <dgm:pt modelId="{7BA25D17-CBCE-DF4C-83B6-5632A9A15632}" type="pres">
      <dgm:prSet presAssocID="{7EEFB3BE-DA2E-7D43-9760-E78C6C3DD400}" presName="level3hierChild" presStyleCnt="0"/>
      <dgm:spPr/>
    </dgm:pt>
    <dgm:pt modelId="{5D50FCA2-528D-1B49-821E-18B6CFE1875C}" type="pres">
      <dgm:prSet presAssocID="{85196F91-A9F1-A74E-AB64-D9FDE125FC92}" presName="conn2-1" presStyleLbl="parChTrans1D2" presStyleIdx="3" presStyleCnt="4"/>
      <dgm:spPr/>
    </dgm:pt>
    <dgm:pt modelId="{0CE6B741-C2CB-DF43-BCC9-54AC5CC97758}" type="pres">
      <dgm:prSet presAssocID="{85196F91-A9F1-A74E-AB64-D9FDE125FC92}" presName="connTx" presStyleLbl="parChTrans1D2" presStyleIdx="3" presStyleCnt="4"/>
      <dgm:spPr/>
    </dgm:pt>
    <dgm:pt modelId="{880AE318-E97D-C948-8725-6858A02AD0C7}" type="pres">
      <dgm:prSet presAssocID="{7E8D9F09-5199-5048-B1EC-8327A7442860}" presName="root2" presStyleCnt="0"/>
      <dgm:spPr/>
    </dgm:pt>
    <dgm:pt modelId="{2E48CE7B-028D-484B-91DA-B6F939D91C6B}" type="pres">
      <dgm:prSet presAssocID="{7E8D9F09-5199-5048-B1EC-8327A7442860}" presName="LevelTwoTextNode" presStyleLbl="node2" presStyleIdx="3" presStyleCnt="4" custScaleX="453343" custScaleY="54774" custLinFactNeighborX="11416" custLinFactNeighborY="35138">
        <dgm:presLayoutVars>
          <dgm:chPref val="3"/>
        </dgm:presLayoutVars>
      </dgm:prSet>
      <dgm:spPr/>
    </dgm:pt>
    <dgm:pt modelId="{2F498EED-BA96-7248-8DEC-C84F09286C85}" type="pres">
      <dgm:prSet presAssocID="{7E8D9F09-5199-5048-B1EC-8327A7442860}" presName="level3hierChild" presStyleCnt="0"/>
      <dgm:spPr/>
    </dgm:pt>
    <dgm:pt modelId="{BEA5958E-5692-499D-9ACC-97E044594CC3}" type="pres">
      <dgm:prSet presAssocID="{49301449-0397-4D29-971E-7CD4BF391A43}" presName="root1" presStyleCnt="0"/>
      <dgm:spPr/>
    </dgm:pt>
    <dgm:pt modelId="{3490B109-5911-44FB-87B9-791EF9578C3F}" type="pres">
      <dgm:prSet presAssocID="{49301449-0397-4D29-971E-7CD4BF391A43}" presName="LevelOneTextNode" presStyleLbl="node0" presStyleIdx="2" presStyleCnt="4" custScaleX="453457" custScaleY="184585" custLinFactX="64362" custLinFactNeighborX="100000" custLinFactNeighborY="55651">
        <dgm:presLayoutVars>
          <dgm:chPref val="3"/>
        </dgm:presLayoutVars>
      </dgm:prSet>
      <dgm:spPr/>
    </dgm:pt>
    <dgm:pt modelId="{F8321F21-9567-4EF0-B416-56729FD9ACCF}" type="pres">
      <dgm:prSet presAssocID="{49301449-0397-4D29-971E-7CD4BF391A43}" presName="level2hierChild" presStyleCnt="0"/>
      <dgm:spPr/>
    </dgm:pt>
    <dgm:pt modelId="{7B868187-3066-47E5-92BB-A5488CE1ADF1}" type="pres">
      <dgm:prSet presAssocID="{4B2A9F02-2D8C-4B2B-B6F7-855B03F5F892}" presName="root1" presStyleCnt="0"/>
      <dgm:spPr/>
    </dgm:pt>
    <dgm:pt modelId="{BF6DD23C-4779-4D64-A5EA-9EE0377F72DE}" type="pres">
      <dgm:prSet presAssocID="{4B2A9F02-2D8C-4B2B-B6F7-855B03F5F892}" presName="LevelOneTextNode" presStyleLbl="node0" presStyleIdx="3" presStyleCnt="4" custScaleX="123058" custLinFactY="-4661" custLinFactNeighborX="4055" custLinFactNeighborY="-100000">
        <dgm:presLayoutVars>
          <dgm:chPref val="3"/>
        </dgm:presLayoutVars>
      </dgm:prSet>
      <dgm:spPr/>
    </dgm:pt>
    <dgm:pt modelId="{D9603CD7-A2EA-4A15-9599-AC285763C5BE}" type="pres">
      <dgm:prSet presAssocID="{4B2A9F02-2D8C-4B2B-B6F7-855B03F5F892}" presName="level2hierChild" presStyleCnt="0"/>
      <dgm:spPr/>
    </dgm:pt>
  </dgm:ptLst>
  <dgm:cxnLst>
    <dgm:cxn modelId="{1C896105-12B8-0B48-A9FD-435A2814ABE5}" type="presOf" srcId="{67A6BFDE-3C1B-064A-AC60-9FE9927CD1CA}" destId="{901F064C-C663-BB46-8240-6CD050FD603E}" srcOrd="1" destOrd="0" presId="urn:microsoft.com/office/officeart/2005/8/layout/hierarchy2"/>
    <dgm:cxn modelId="{0D0F0109-F31C-7D4E-8BC3-6BC1951CF27A}" srcId="{17C9174E-C2FE-DC4A-92FC-D3370E920371}" destId="{AB3568FF-82E6-EB44-99E0-7618680719D8}" srcOrd="0" destOrd="0" parTransId="{5C6EE4B3-1253-3C4D-BC28-90C314B2F43B}" sibTransId="{24F9EDAE-1FF6-7742-95D9-B24416CE5E91}"/>
    <dgm:cxn modelId="{F6DA3D15-7E77-5142-AECA-3BDA1587301C}" type="presOf" srcId="{17C9174E-C2FE-DC4A-92FC-D3370E920371}" destId="{514FBCBD-3A77-C244-B8DC-20A3D6149386}" srcOrd="0" destOrd="0" presId="urn:microsoft.com/office/officeart/2005/8/layout/hierarchy2"/>
    <dgm:cxn modelId="{55EA2A17-A088-5C43-B92A-063CE5D8254D}" type="presOf" srcId="{4B81F575-F83E-3949-84C8-869B74719762}" destId="{E2A0B737-A52C-1444-AC3A-563F75424F36}" srcOrd="0" destOrd="0" presId="urn:microsoft.com/office/officeart/2005/8/layout/hierarchy2"/>
    <dgm:cxn modelId="{EDD19924-4AA9-4AD9-9D20-14D59E2F3D71}" srcId="{17C9174E-C2FE-DC4A-92FC-D3370E920371}" destId="{4B2A9F02-2D8C-4B2B-B6F7-855B03F5F892}" srcOrd="3" destOrd="0" parTransId="{319FC186-1107-4849-96BA-09DF8686F9A7}" sibTransId="{4290C18F-1ED8-4A37-9804-7C8D8BA88D5E}"/>
    <dgm:cxn modelId="{E6D03F25-706E-964E-97F7-CCF5B5B65D0B}" srcId="{17C9174E-C2FE-DC4A-92FC-D3370E920371}" destId="{083A2789-D6B4-B147-8497-7E74E3C3A461}" srcOrd="1" destOrd="0" parTransId="{779C45D3-F37C-E446-8818-5B48328E3712}" sibTransId="{C17BDDF5-C6F5-164F-8909-1372D2F50D26}"/>
    <dgm:cxn modelId="{E677F527-E8C1-8943-8FD8-E63B86DE9C1C}" type="presOf" srcId="{CA742AFE-9EB3-6B44-8DD2-2191EA77AC44}" destId="{44806E3C-BAF0-0E48-B23F-A15972A8560F}" srcOrd="0" destOrd="0" presId="urn:microsoft.com/office/officeart/2005/8/layout/hierarchy2"/>
    <dgm:cxn modelId="{72324C2B-3ADD-9249-9C32-1489A3C8DA2F}" type="presOf" srcId="{25B067DC-8F8F-164C-9230-0460020275A5}" destId="{3E09373B-B7D1-254C-9182-D5081080F6DD}" srcOrd="1" destOrd="0" presId="urn:microsoft.com/office/officeart/2005/8/layout/hierarchy2"/>
    <dgm:cxn modelId="{CC533138-8E78-4914-8BD8-F93264A538F5}" type="presOf" srcId="{49301449-0397-4D29-971E-7CD4BF391A43}" destId="{3490B109-5911-44FB-87B9-791EF9578C3F}" srcOrd="0" destOrd="0" presId="urn:microsoft.com/office/officeart/2005/8/layout/hierarchy2"/>
    <dgm:cxn modelId="{7ACC185F-46DF-AE44-A41B-7ABAEF74C020}" srcId="{083A2789-D6B4-B147-8497-7E74E3C3A461}" destId="{7EEFB3BE-DA2E-7D43-9760-E78C6C3DD400}" srcOrd="0" destOrd="0" parTransId="{25B067DC-8F8F-164C-9230-0460020275A5}" sibTransId="{FEC26271-93B4-224C-A554-28BC7BEDAF06}"/>
    <dgm:cxn modelId="{63730E64-F9E6-4DD7-AE22-0ECA0CD1C84E}" srcId="{17C9174E-C2FE-DC4A-92FC-D3370E920371}" destId="{49301449-0397-4D29-971E-7CD4BF391A43}" srcOrd="2" destOrd="0" parTransId="{69E09FF8-878C-4D63-B7DD-38115D351060}" sibTransId="{21CC7C75-955A-4F8A-B54A-8DC24230D696}"/>
    <dgm:cxn modelId="{8889FE48-A9F5-B744-926E-EEAF91AB91D7}" type="presOf" srcId="{AB3568FF-82E6-EB44-99E0-7618680719D8}" destId="{3667E29D-D7C9-974D-9F8F-B6BB5B964AE4}" srcOrd="0" destOrd="0" presId="urn:microsoft.com/office/officeart/2005/8/layout/hierarchy2"/>
    <dgm:cxn modelId="{D5E20A80-EB1D-6149-928D-3F4E7EF42AB4}" type="presOf" srcId="{67A6BFDE-3C1B-064A-AC60-9FE9927CD1CA}" destId="{BA98449D-09ED-7948-B57E-EDE9B2F9C367}" srcOrd="0" destOrd="0" presId="urn:microsoft.com/office/officeart/2005/8/layout/hierarchy2"/>
    <dgm:cxn modelId="{5A7E2882-AE47-A746-8BF0-7CCFD1461CAF}" type="presOf" srcId="{25B067DC-8F8F-164C-9230-0460020275A5}" destId="{A0C5C965-2D5F-F64A-8235-EF232AAD6BD1}" srcOrd="0" destOrd="0" presId="urn:microsoft.com/office/officeart/2005/8/layout/hierarchy2"/>
    <dgm:cxn modelId="{7542639B-BB50-2240-A439-F743425849B9}" type="presOf" srcId="{0742792D-83AE-4F4C-9742-1BC3CB0A8A40}" destId="{267E6285-9083-1541-A38C-8C2EFA632295}" srcOrd="0" destOrd="0" presId="urn:microsoft.com/office/officeart/2005/8/layout/hierarchy2"/>
    <dgm:cxn modelId="{38F7F5A3-6605-104D-954E-28D24BE00261}" type="presOf" srcId="{7E8D9F09-5199-5048-B1EC-8327A7442860}" destId="{2E48CE7B-028D-484B-91DA-B6F939D91C6B}" srcOrd="0" destOrd="0" presId="urn:microsoft.com/office/officeart/2005/8/layout/hierarchy2"/>
    <dgm:cxn modelId="{D6B9FBA5-1625-594D-BC9C-886067530B7D}" type="presOf" srcId="{85196F91-A9F1-A74E-AB64-D9FDE125FC92}" destId="{5D50FCA2-528D-1B49-821E-18B6CFE1875C}" srcOrd="0" destOrd="0" presId="urn:microsoft.com/office/officeart/2005/8/layout/hierarchy2"/>
    <dgm:cxn modelId="{EFF545BC-4C4B-9F4E-8517-588995B19D8B}" srcId="{AB3568FF-82E6-EB44-99E0-7618680719D8}" destId="{CA742AFE-9EB3-6B44-8DD2-2191EA77AC44}" srcOrd="0" destOrd="0" parTransId="{67A6BFDE-3C1B-064A-AC60-9FE9927CD1CA}" sibTransId="{C3D99B4C-C871-E944-948B-B82916EFE319}"/>
    <dgm:cxn modelId="{A66D98C1-B825-3F47-A4A7-7DAE987AE18E}" srcId="{083A2789-D6B4-B147-8497-7E74E3C3A461}" destId="{7E8D9F09-5199-5048-B1EC-8327A7442860}" srcOrd="1" destOrd="0" parTransId="{85196F91-A9F1-A74E-AB64-D9FDE125FC92}" sibTransId="{90370F34-867F-254B-966C-D32941CD8571}"/>
    <dgm:cxn modelId="{455F14CA-AD2D-C349-8C5A-5CA594F87000}" type="presOf" srcId="{083A2789-D6B4-B147-8497-7E74E3C3A461}" destId="{B4353AB5-42E6-3942-86EE-E373D63528C5}" srcOrd="0" destOrd="0" presId="urn:microsoft.com/office/officeart/2005/8/layout/hierarchy2"/>
    <dgm:cxn modelId="{A5F297E6-B4A9-8641-BCCB-470C4E9E51E4}" type="presOf" srcId="{7EEFB3BE-DA2E-7D43-9760-E78C6C3DD400}" destId="{8903FD9D-971A-D34C-BB7F-BC86E79A6343}" srcOrd="0" destOrd="0" presId="urn:microsoft.com/office/officeart/2005/8/layout/hierarchy2"/>
    <dgm:cxn modelId="{D6098CF1-BB82-B447-B4B8-8E96D2CDE970}" srcId="{AB3568FF-82E6-EB44-99E0-7618680719D8}" destId="{0742792D-83AE-4F4C-9742-1BC3CB0A8A40}" srcOrd="1" destOrd="0" parTransId="{4B81F575-F83E-3949-84C8-869B74719762}" sibTransId="{F7320611-F9CC-D249-AA60-E468785A88C7}"/>
    <dgm:cxn modelId="{8C4217F2-A899-4501-BEBF-218668F36DCE}" type="presOf" srcId="{4B2A9F02-2D8C-4B2B-B6F7-855B03F5F892}" destId="{BF6DD23C-4779-4D64-A5EA-9EE0377F72DE}" srcOrd="0" destOrd="0" presId="urn:microsoft.com/office/officeart/2005/8/layout/hierarchy2"/>
    <dgm:cxn modelId="{8F4CA4F6-85D0-6442-8DB0-F5ED64A9CBCF}" type="presOf" srcId="{85196F91-A9F1-A74E-AB64-D9FDE125FC92}" destId="{0CE6B741-C2CB-DF43-BCC9-54AC5CC97758}" srcOrd="1" destOrd="0" presId="urn:microsoft.com/office/officeart/2005/8/layout/hierarchy2"/>
    <dgm:cxn modelId="{B43EC8FB-1F46-3041-873A-7E3774E049B8}" type="presOf" srcId="{4B81F575-F83E-3949-84C8-869B74719762}" destId="{21E06411-5B3B-9C4F-BAEE-2EA01B2F8763}" srcOrd="1" destOrd="0" presId="urn:microsoft.com/office/officeart/2005/8/layout/hierarchy2"/>
    <dgm:cxn modelId="{8021A256-45DE-9246-B4B0-EDC753E22A0F}" type="presParOf" srcId="{514FBCBD-3A77-C244-B8DC-20A3D6149386}" destId="{7447D932-A9AD-D440-A59F-A67439D9F2DA}" srcOrd="0" destOrd="0" presId="urn:microsoft.com/office/officeart/2005/8/layout/hierarchy2"/>
    <dgm:cxn modelId="{98C400EF-DECE-6C43-B630-397E56FDA472}" type="presParOf" srcId="{7447D932-A9AD-D440-A59F-A67439D9F2DA}" destId="{3667E29D-D7C9-974D-9F8F-B6BB5B964AE4}" srcOrd="0" destOrd="0" presId="urn:microsoft.com/office/officeart/2005/8/layout/hierarchy2"/>
    <dgm:cxn modelId="{2E2070C1-E9B3-534C-91B7-8193CCA751B3}" type="presParOf" srcId="{7447D932-A9AD-D440-A59F-A67439D9F2DA}" destId="{A54A9001-056C-F24D-BF69-D4E6A1296F59}" srcOrd="1" destOrd="0" presId="urn:microsoft.com/office/officeart/2005/8/layout/hierarchy2"/>
    <dgm:cxn modelId="{0498D375-76ED-9C40-868A-D5FD8DC6D711}" type="presParOf" srcId="{A54A9001-056C-F24D-BF69-D4E6A1296F59}" destId="{BA98449D-09ED-7948-B57E-EDE9B2F9C367}" srcOrd="0" destOrd="0" presId="urn:microsoft.com/office/officeart/2005/8/layout/hierarchy2"/>
    <dgm:cxn modelId="{9DC84D61-74AD-B347-B90E-0E0AA75AD3EA}" type="presParOf" srcId="{BA98449D-09ED-7948-B57E-EDE9B2F9C367}" destId="{901F064C-C663-BB46-8240-6CD050FD603E}" srcOrd="0" destOrd="0" presId="urn:microsoft.com/office/officeart/2005/8/layout/hierarchy2"/>
    <dgm:cxn modelId="{8727C7B4-1C1F-464B-92B6-527F3A98F955}" type="presParOf" srcId="{A54A9001-056C-F24D-BF69-D4E6A1296F59}" destId="{539AFD94-6D52-B844-A73F-CE9894DD99CD}" srcOrd="1" destOrd="0" presId="urn:microsoft.com/office/officeart/2005/8/layout/hierarchy2"/>
    <dgm:cxn modelId="{5EC506BB-F425-1246-BD75-D9960ECEA7E3}" type="presParOf" srcId="{539AFD94-6D52-B844-A73F-CE9894DD99CD}" destId="{44806E3C-BAF0-0E48-B23F-A15972A8560F}" srcOrd="0" destOrd="0" presId="urn:microsoft.com/office/officeart/2005/8/layout/hierarchy2"/>
    <dgm:cxn modelId="{F5955029-B9D7-2E4D-90ED-AA29DA1D166F}" type="presParOf" srcId="{539AFD94-6D52-B844-A73F-CE9894DD99CD}" destId="{41596DC7-D5EA-264C-A510-8F0FACEF887E}" srcOrd="1" destOrd="0" presId="urn:microsoft.com/office/officeart/2005/8/layout/hierarchy2"/>
    <dgm:cxn modelId="{726FEE8F-869B-7344-8D61-3E17594076EA}" type="presParOf" srcId="{A54A9001-056C-F24D-BF69-D4E6A1296F59}" destId="{E2A0B737-A52C-1444-AC3A-563F75424F36}" srcOrd="2" destOrd="0" presId="urn:microsoft.com/office/officeart/2005/8/layout/hierarchy2"/>
    <dgm:cxn modelId="{2B6C79E9-26F8-7746-AF79-94E47AB15955}" type="presParOf" srcId="{E2A0B737-A52C-1444-AC3A-563F75424F36}" destId="{21E06411-5B3B-9C4F-BAEE-2EA01B2F8763}" srcOrd="0" destOrd="0" presId="urn:microsoft.com/office/officeart/2005/8/layout/hierarchy2"/>
    <dgm:cxn modelId="{0803D54C-39E4-D143-A568-5FE1B18672B4}" type="presParOf" srcId="{A54A9001-056C-F24D-BF69-D4E6A1296F59}" destId="{75BC9A6F-AA27-7B43-BE62-C3CACC4BC383}" srcOrd="3" destOrd="0" presId="urn:microsoft.com/office/officeart/2005/8/layout/hierarchy2"/>
    <dgm:cxn modelId="{3CAAFF6C-780D-CB4A-9F61-E15DC65ADAA4}" type="presParOf" srcId="{75BC9A6F-AA27-7B43-BE62-C3CACC4BC383}" destId="{267E6285-9083-1541-A38C-8C2EFA632295}" srcOrd="0" destOrd="0" presId="urn:microsoft.com/office/officeart/2005/8/layout/hierarchy2"/>
    <dgm:cxn modelId="{09111E60-8A6E-5249-AD4D-BCE61A96E053}" type="presParOf" srcId="{75BC9A6F-AA27-7B43-BE62-C3CACC4BC383}" destId="{12454A67-3D21-A649-8076-001DC6B86FEC}" srcOrd="1" destOrd="0" presId="urn:microsoft.com/office/officeart/2005/8/layout/hierarchy2"/>
    <dgm:cxn modelId="{9B21716A-7490-F642-895B-C09467AC4C82}" type="presParOf" srcId="{514FBCBD-3A77-C244-B8DC-20A3D6149386}" destId="{FAE6D964-B0B0-5A42-A8F2-FF05D9B45409}" srcOrd="1" destOrd="0" presId="urn:microsoft.com/office/officeart/2005/8/layout/hierarchy2"/>
    <dgm:cxn modelId="{E12F7C17-9B8E-8B4D-B18B-C3BF765B25C1}" type="presParOf" srcId="{FAE6D964-B0B0-5A42-A8F2-FF05D9B45409}" destId="{B4353AB5-42E6-3942-86EE-E373D63528C5}" srcOrd="0" destOrd="0" presId="urn:microsoft.com/office/officeart/2005/8/layout/hierarchy2"/>
    <dgm:cxn modelId="{DB0487F3-D2E6-864A-943F-0E96BF08BDC8}" type="presParOf" srcId="{FAE6D964-B0B0-5A42-A8F2-FF05D9B45409}" destId="{743ABF09-CDB3-054B-B3F4-2608B33D24FB}" srcOrd="1" destOrd="0" presId="urn:microsoft.com/office/officeart/2005/8/layout/hierarchy2"/>
    <dgm:cxn modelId="{A8AEE163-ADB6-4A49-AA9D-0C96C71413EE}" type="presParOf" srcId="{743ABF09-CDB3-054B-B3F4-2608B33D24FB}" destId="{A0C5C965-2D5F-F64A-8235-EF232AAD6BD1}" srcOrd="0" destOrd="0" presId="urn:microsoft.com/office/officeart/2005/8/layout/hierarchy2"/>
    <dgm:cxn modelId="{E08E31FD-CEAC-5745-9E3E-613A0C4C2B55}" type="presParOf" srcId="{A0C5C965-2D5F-F64A-8235-EF232AAD6BD1}" destId="{3E09373B-B7D1-254C-9182-D5081080F6DD}" srcOrd="0" destOrd="0" presId="urn:microsoft.com/office/officeart/2005/8/layout/hierarchy2"/>
    <dgm:cxn modelId="{5567E13A-B3CB-4442-BECE-884B38C79737}" type="presParOf" srcId="{743ABF09-CDB3-054B-B3F4-2608B33D24FB}" destId="{AFFBE8E9-FBB0-644F-A0D1-ECE05D58C333}" srcOrd="1" destOrd="0" presId="urn:microsoft.com/office/officeart/2005/8/layout/hierarchy2"/>
    <dgm:cxn modelId="{E0AA4FFA-7991-2643-8FC8-6790D399D142}" type="presParOf" srcId="{AFFBE8E9-FBB0-644F-A0D1-ECE05D58C333}" destId="{8903FD9D-971A-D34C-BB7F-BC86E79A6343}" srcOrd="0" destOrd="0" presId="urn:microsoft.com/office/officeart/2005/8/layout/hierarchy2"/>
    <dgm:cxn modelId="{394F6C82-BED6-FF46-A8EB-D650EB560E07}" type="presParOf" srcId="{AFFBE8E9-FBB0-644F-A0D1-ECE05D58C333}" destId="{7BA25D17-CBCE-DF4C-83B6-5632A9A15632}" srcOrd="1" destOrd="0" presId="urn:microsoft.com/office/officeart/2005/8/layout/hierarchy2"/>
    <dgm:cxn modelId="{F7D3431F-D302-F543-B5C7-EE64F6F3FB38}" type="presParOf" srcId="{743ABF09-CDB3-054B-B3F4-2608B33D24FB}" destId="{5D50FCA2-528D-1B49-821E-18B6CFE1875C}" srcOrd="2" destOrd="0" presId="urn:microsoft.com/office/officeart/2005/8/layout/hierarchy2"/>
    <dgm:cxn modelId="{3F9AA22A-4C4E-184B-B271-48CBEE92760B}" type="presParOf" srcId="{5D50FCA2-528D-1B49-821E-18B6CFE1875C}" destId="{0CE6B741-C2CB-DF43-BCC9-54AC5CC97758}" srcOrd="0" destOrd="0" presId="urn:microsoft.com/office/officeart/2005/8/layout/hierarchy2"/>
    <dgm:cxn modelId="{BCE1DE37-357E-D44D-A14B-7995010B1FC2}" type="presParOf" srcId="{743ABF09-CDB3-054B-B3F4-2608B33D24FB}" destId="{880AE318-E97D-C948-8725-6858A02AD0C7}" srcOrd="3" destOrd="0" presId="urn:microsoft.com/office/officeart/2005/8/layout/hierarchy2"/>
    <dgm:cxn modelId="{5ECAA975-C1CB-0849-A763-502D9F621AB6}" type="presParOf" srcId="{880AE318-E97D-C948-8725-6858A02AD0C7}" destId="{2E48CE7B-028D-484B-91DA-B6F939D91C6B}" srcOrd="0" destOrd="0" presId="urn:microsoft.com/office/officeart/2005/8/layout/hierarchy2"/>
    <dgm:cxn modelId="{9DD1F177-202D-F748-97B3-2BB274A9EF46}" type="presParOf" srcId="{880AE318-E97D-C948-8725-6858A02AD0C7}" destId="{2F498EED-BA96-7248-8DEC-C84F09286C85}" srcOrd="1" destOrd="0" presId="urn:microsoft.com/office/officeart/2005/8/layout/hierarchy2"/>
    <dgm:cxn modelId="{B2CAA4A8-AA4A-4873-83CA-E57688F69BC4}" type="presParOf" srcId="{514FBCBD-3A77-C244-B8DC-20A3D6149386}" destId="{BEA5958E-5692-499D-9ACC-97E044594CC3}" srcOrd="2" destOrd="0" presId="urn:microsoft.com/office/officeart/2005/8/layout/hierarchy2"/>
    <dgm:cxn modelId="{11B545D5-DADB-461C-A6A8-BC872BA17695}" type="presParOf" srcId="{BEA5958E-5692-499D-9ACC-97E044594CC3}" destId="{3490B109-5911-44FB-87B9-791EF9578C3F}" srcOrd="0" destOrd="0" presId="urn:microsoft.com/office/officeart/2005/8/layout/hierarchy2"/>
    <dgm:cxn modelId="{1A4F796E-184F-4DD0-82B1-9CDC7B44C111}" type="presParOf" srcId="{BEA5958E-5692-499D-9ACC-97E044594CC3}" destId="{F8321F21-9567-4EF0-B416-56729FD9ACCF}" srcOrd="1" destOrd="0" presId="urn:microsoft.com/office/officeart/2005/8/layout/hierarchy2"/>
    <dgm:cxn modelId="{4EBF9F78-09C5-4752-A97B-D083CE3DC1E6}" type="presParOf" srcId="{514FBCBD-3A77-C244-B8DC-20A3D6149386}" destId="{7B868187-3066-47E5-92BB-A5488CE1ADF1}" srcOrd="3" destOrd="0" presId="urn:microsoft.com/office/officeart/2005/8/layout/hierarchy2"/>
    <dgm:cxn modelId="{F13D830E-955A-4430-A7B7-39B0F62B02C8}" type="presParOf" srcId="{7B868187-3066-47E5-92BB-A5488CE1ADF1}" destId="{BF6DD23C-4779-4D64-A5EA-9EE0377F72DE}" srcOrd="0" destOrd="0" presId="urn:microsoft.com/office/officeart/2005/8/layout/hierarchy2"/>
    <dgm:cxn modelId="{DE5FBFA1-955D-4C66-A782-16E7254502FC}" type="presParOf" srcId="{7B868187-3066-47E5-92BB-A5488CE1ADF1}" destId="{D9603CD7-A2EA-4A15-9599-AC285763C5B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As you update… 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1" i="0" dirty="0">
              <a:latin typeface="Hind Vadodara" panose="020B0604020202020204" charset="0"/>
              <a:cs typeface="Hind Vadodara" panose="020B0604020202020204" charset="0"/>
            </a:rPr>
            <a:t>Resources</a:t>
          </a:r>
          <a:r>
            <a:rPr lang="en-US" b="0" i="0" dirty="0">
              <a:latin typeface="Hind Vadodara" panose="020B0604020202020204" charset="0"/>
              <a:cs typeface="Hind Vadodara" panose="020B0604020202020204" charset="0"/>
            </a:rPr>
            <a:t>: Building on Tier 1; Measuring Fidelity of Tier 2 </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1" i="0" dirty="0">
              <a:latin typeface="Hind Vadodara" panose="020B0604020202020204" charset="0"/>
              <a:cs typeface="Hind Vadodara" panose="020B0604020202020204" charset="0"/>
            </a:rPr>
            <a:t>BIG IDEAS</a:t>
          </a:r>
          <a:r>
            <a:rPr lang="en-US" b="0" i="0" dirty="0">
              <a:latin typeface="Hind Vadodara" panose="020B0604020202020204" charset="0"/>
              <a:cs typeface="Hind Vadodara" panose="020B0604020202020204" charset="0"/>
            </a:rPr>
            <a:t>: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52BCBFAA-46D9-4E83-B245-F32FCC1CA20E}">
      <dgm:prSet phldr="0"/>
      <dgm:spPr/>
      <dgm:t>
        <a:bodyPr/>
        <a:lstStyle/>
        <a:p>
          <a:pPr rtl="0"/>
          <a:r>
            <a:rPr lang="en-US" b="1" i="0" dirty="0">
              <a:latin typeface="Hind Vadodara" panose="020B0604020202020204" charset="0"/>
              <a:cs typeface="Hind Vadodara" panose="020B0604020202020204" charset="0"/>
            </a:rPr>
            <a:t>Glows and Grows</a:t>
          </a:r>
          <a:r>
            <a:rPr lang="en-US" b="0" i="0" dirty="0">
              <a:latin typeface="Hind Vadodara" panose="020B0604020202020204" charset="0"/>
              <a:cs typeface="Hind Vadodara" panose="020B0604020202020204" charset="0"/>
            </a:rPr>
            <a:t>: Foundation Steps </a:t>
          </a:r>
        </a:p>
      </dgm:t>
    </dgm:pt>
    <dgm:pt modelId="{4ACE7F34-0EF0-4A06-B8AF-64783DDE20DB}" type="parTrans" cxnId="{76A55330-F024-4934-9521-87FD51ED1973}">
      <dgm:prSet/>
      <dgm:spPr/>
      <dgm:t>
        <a:bodyPr/>
        <a:lstStyle/>
        <a:p>
          <a:endParaRPr lang="en-US"/>
        </a:p>
      </dgm:t>
    </dgm:pt>
    <dgm:pt modelId="{AE2057A2-7925-45CF-A8C7-65EF7569DB24}" type="sibTrans" cxnId="{76A55330-F024-4934-9521-87FD51ED1973}">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Team Profile and Meeting Schedule, 2023-2024 Action Plan/Goals</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76A55330-F024-4934-9521-87FD51ED1973}" srcId="{76937503-7550-41B3-8D88-C860E600B4A5}" destId="{52BCBFAA-46D9-4E83-B245-F32FCC1CA20E}" srcOrd="2" destOrd="0" parTransId="{4ACE7F34-0EF0-4A06-B8AF-64783DDE20DB}" sibTransId="{AE2057A2-7925-45CF-A8C7-65EF7569DB24}"/>
    <dgm:cxn modelId="{979A1C3D-3DDC-418F-9C4A-566E69A1436A}" srcId="{76937503-7550-41B3-8D88-C860E600B4A5}" destId="{EB3BA487-291F-47D4-A0FF-E11B6E48693B}" srcOrd="1" destOrd="0" parTransId="{55EAEAB2-1ED8-4688-8BD3-7329AF00C8D6}" sibTransId="{50B14E49-0CEB-4A28-809E-B67550209D8C}"/>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1"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229D5DDC-E927-4E4B-9B3B-203543E66871}" type="presOf" srcId="{52BCBFAA-46D9-4E83-B245-F32FCC1CA20E}" destId="{CDAAD9AB-76BA-4F20-9C80-4020D86AF54F}" srcOrd="0" destOrd="2"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7F935F8-CB97-6844-BB0A-9F15F6D977E9}"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8E450082-A0EC-D046-BED1-6837AFA7E9A4}">
      <dgm:prSet/>
      <dgm:spPr/>
      <dgm:t>
        <a:bodyPr/>
        <a:lstStyle/>
        <a:p>
          <a:endParaRPr lang="en-US" dirty="0"/>
        </a:p>
      </dgm:t>
    </dgm:pt>
    <dgm:pt modelId="{9BBC38ED-09D0-EF4C-9F8E-3B834B67F44A}" type="parTrans" cxnId="{7D591F82-B5FB-1C45-BDE0-5E758A9CFC11}">
      <dgm:prSet/>
      <dgm:spPr/>
      <dgm:t>
        <a:bodyPr/>
        <a:lstStyle/>
        <a:p>
          <a:endParaRPr lang="en-US"/>
        </a:p>
      </dgm:t>
    </dgm:pt>
    <dgm:pt modelId="{A92D23F1-55E0-7247-9F09-0B2111F8D0E3}" type="sibTrans" cxnId="{7D591F82-B5FB-1C45-BDE0-5E758A9CFC11}">
      <dgm:prSet/>
      <dgm:spPr/>
      <dgm:t>
        <a:bodyPr/>
        <a:lstStyle/>
        <a:p>
          <a:endParaRPr lang="en-US"/>
        </a:p>
      </dgm:t>
    </dgm:pt>
    <dgm:pt modelId="{75B006C9-0793-604B-8755-71D485390035}">
      <dgm:prSet/>
      <dgm:spPr/>
      <dgm:t>
        <a:bodyPr/>
        <a:lstStyle/>
        <a:p>
          <a:r>
            <a:rPr lang="en-US" b="0" i="0" dirty="0"/>
            <a:t> </a:t>
          </a:r>
          <a:endParaRPr lang="en-US" dirty="0"/>
        </a:p>
      </dgm:t>
    </dgm:pt>
    <dgm:pt modelId="{C82AEF1A-D106-214B-8ADD-A2854C24CCD5}" type="parTrans" cxnId="{FAFFD986-E575-B64C-B8DE-FE5DB65FC418}">
      <dgm:prSet/>
      <dgm:spPr/>
      <dgm:t>
        <a:bodyPr/>
        <a:lstStyle/>
        <a:p>
          <a:endParaRPr lang="en-US"/>
        </a:p>
      </dgm:t>
    </dgm:pt>
    <dgm:pt modelId="{E25A4233-D05B-704C-92BB-39D33640B7A6}" type="sibTrans" cxnId="{FAFFD986-E575-B64C-B8DE-FE5DB65FC418}">
      <dgm:prSet/>
      <dgm:spPr/>
      <dgm:t>
        <a:bodyPr/>
        <a:lstStyle/>
        <a:p>
          <a:endParaRPr lang="en-US"/>
        </a:p>
      </dgm:t>
    </dgm:pt>
    <dgm:pt modelId="{5B256992-99EC-BC4F-A017-95F0B1E0B43E}">
      <dgm:prSet/>
      <dgm:spPr/>
      <dgm:t>
        <a:bodyPr/>
        <a:lstStyle/>
        <a:p>
          <a:r>
            <a:rPr lang="en-US" b="0" i="0" dirty="0"/>
            <a:t> </a:t>
          </a:r>
          <a:endParaRPr lang="en-US" dirty="0"/>
        </a:p>
      </dgm:t>
    </dgm:pt>
    <dgm:pt modelId="{EF43FDEC-47BD-B24D-90F3-621788320E65}" type="parTrans" cxnId="{86CEDA92-E629-E04E-8A17-E6F9BBB676C2}">
      <dgm:prSet/>
      <dgm:spPr/>
      <dgm:t>
        <a:bodyPr/>
        <a:lstStyle/>
        <a:p>
          <a:endParaRPr lang="en-US"/>
        </a:p>
      </dgm:t>
    </dgm:pt>
    <dgm:pt modelId="{FD873CD4-A350-844F-A285-E47271C99611}" type="sibTrans" cxnId="{86CEDA92-E629-E04E-8A17-E6F9BBB676C2}">
      <dgm:prSet/>
      <dgm:spPr/>
      <dgm:t>
        <a:bodyPr/>
        <a:lstStyle/>
        <a:p>
          <a:endParaRPr lang="en-US"/>
        </a:p>
      </dgm:t>
    </dgm:pt>
    <dgm:pt modelId="{EED663D5-9A79-8345-838B-196A18C781C0}">
      <dgm:prSet/>
      <dgm:spPr/>
      <dgm:t>
        <a:bodyPr/>
        <a:lstStyle/>
        <a:p>
          <a:r>
            <a:rPr lang="en-US" b="0" i="0" dirty="0"/>
            <a:t> </a:t>
          </a:r>
          <a:endParaRPr lang="en-US" dirty="0"/>
        </a:p>
      </dgm:t>
    </dgm:pt>
    <dgm:pt modelId="{884F4BB9-9C93-5742-92B3-54746B49F173}" type="parTrans" cxnId="{7528A5E6-FF09-0342-A902-38CCA0FCC968}">
      <dgm:prSet/>
      <dgm:spPr/>
      <dgm:t>
        <a:bodyPr/>
        <a:lstStyle/>
        <a:p>
          <a:endParaRPr lang="en-US"/>
        </a:p>
      </dgm:t>
    </dgm:pt>
    <dgm:pt modelId="{58AB9683-5BAD-0242-8DFE-E2518F540F18}" type="sibTrans" cxnId="{7528A5E6-FF09-0342-A902-38CCA0FCC968}">
      <dgm:prSet/>
      <dgm:spPr/>
      <dgm:t>
        <a:bodyPr/>
        <a:lstStyle/>
        <a:p>
          <a:endParaRPr lang="en-US"/>
        </a:p>
      </dgm:t>
    </dgm:pt>
    <dgm:pt modelId="{4A68B13E-1B22-7C4E-A872-A0B0513326DE}">
      <dgm:prSet/>
      <dgm:spPr/>
      <dgm:t>
        <a:bodyPr/>
        <a:lstStyle/>
        <a:p>
          <a:r>
            <a:rPr lang="en-US" b="0" i="0" dirty="0"/>
            <a:t> </a:t>
          </a:r>
          <a:endParaRPr lang="en-US" dirty="0"/>
        </a:p>
      </dgm:t>
    </dgm:pt>
    <dgm:pt modelId="{CAD85467-1AA7-C74E-835F-5108EDC8EA88}" type="parTrans" cxnId="{FD513B17-A88B-4146-96EB-F9B1F4F45CD8}">
      <dgm:prSet/>
      <dgm:spPr/>
      <dgm:t>
        <a:bodyPr/>
        <a:lstStyle/>
        <a:p>
          <a:endParaRPr lang="en-US"/>
        </a:p>
      </dgm:t>
    </dgm:pt>
    <dgm:pt modelId="{3CDA287A-67C6-3549-B5C4-DAF49878B334}" type="sibTrans" cxnId="{FD513B17-A88B-4146-96EB-F9B1F4F45CD8}">
      <dgm:prSet/>
      <dgm:spPr/>
      <dgm:t>
        <a:bodyPr/>
        <a:lstStyle/>
        <a:p>
          <a:endParaRPr lang="en-US"/>
        </a:p>
      </dgm:t>
    </dgm:pt>
    <dgm:pt modelId="{367D0BE2-6B91-44D8-B831-466410E3286F}">
      <dgm:prSet/>
      <dgm:spPr/>
      <dgm:t>
        <a:bodyPr/>
        <a:lstStyle/>
        <a:p>
          <a:r>
            <a:rPr lang="en-US" b="0" i="0" dirty="0"/>
            <a:t> </a:t>
          </a:r>
          <a:endParaRPr lang="en-US" dirty="0"/>
        </a:p>
      </dgm:t>
    </dgm:pt>
    <dgm:pt modelId="{C735BCBD-A175-469B-9759-45EE5EFF040C}" type="parTrans" cxnId="{CF06C375-630B-460C-B8AA-D7322EF61AFC}">
      <dgm:prSet/>
      <dgm:spPr/>
      <dgm:t>
        <a:bodyPr/>
        <a:lstStyle/>
        <a:p>
          <a:endParaRPr lang="en-US"/>
        </a:p>
      </dgm:t>
    </dgm:pt>
    <dgm:pt modelId="{709247BF-7B7A-43B5-9F6D-F9928D852E5C}" type="sibTrans" cxnId="{CF06C375-630B-460C-B8AA-D7322EF61AFC}">
      <dgm:prSet/>
      <dgm:spPr/>
      <dgm:t>
        <a:bodyPr/>
        <a:lstStyle/>
        <a:p>
          <a:endParaRPr lang="en-US"/>
        </a:p>
      </dgm:t>
    </dgm:pt>
    <dgm:pt modelId="{7D28C00A-FC22-4543-91FB-29B0414FA064}">
      <dgm:prSet/>
      <dgm:spPr/>
      <dgm:t>
        <a:bodyPr/>
        <a:lstStyle/>
        <a:p>
          <a:r>
            <a:rPr lang="en-US" b="0" i="0" dirty="0"/>
            <a:t> </a:t>
          </a:r>
          <a:endParaRPr lang="en-US" dirty="0"/>
        </a:p>
      </dgm:t>
    </dgm:pt>
    <dgm:pt modelId="{9743784E-5958-4FD3-A933-30C4996F66BC}" type="parTrans" cxnId="{EEC2AF79-C011-4BD4-8593-2EA534F2CA32}">
      <dgm:prSet/>
      <dgm:spPr/>
      <dgm:t>
        <a:bodyPr/>
        <a:lstStyle/>
        <a:p>
          <a:endParaRPr lang="en-US"/>
        </a:p>
      </dgm:t>
    </dgm:pt>
    <dgm:pt modelId="{D8A9EFAA-8AAF-4B5D-9468-3D73E64616D9}" type="sibTrans" cxnId="{EEC2AF79-C011-4BD4-8593-2EA534F2CA32}">
      <dgm:prSet/>
      <dgm:spPr/>
      <dgm:t>
        <a:bodyPr/>
        <a:lstStyle/>
        <a:p>
          <a:endParaRPr lang="en-US"/>
        </a:p>
      </dgm:t>
    </dgm:pt>
    <dgm:pt modelId="{4A53AB1B-D998-7A4D-BC2F-D640472348ED}" type="pres">
      <dgm:prSet presAssocID="{07F935F8-CB97-6844-BB0A-9F15F6D977E9}" presName="diagram" presStyleCnt="0">
        <dgm:presLayoutVars>
          <dgm:dir/>
          <dgm:resizeHandles val="exact"/>
        </dgm:presLayoutVars>
      </dgm:prSet>
      <dgm:spPr/>
    </dgm:pt>
    <dgm:pt modelId="{313C9B35-0991-8445-A6A1-426F3893907A}" type="pres">
      <dgm:prSet presAssocID="{8E450082-A0EC-D046-BED1-6837AFA7E9A4}" presName="node" presStyleLbl="node1" presStyleIdx="0" presStyleCnt="7">
        <dgm:presLayoutVars>
          <dgm:bulletEnabled val="1"/>
        </dgm:presLayoutVars>
      </dgm:prSet>
      <dgm:spPr/>
    </dgm:pt>
    <dgm:pt modelId="{E8F5B407-7DD5-964A-9E27-612227455040}" type="pres">
      <dgm:prSet presAssocID="{A92D23F1-55E0-7247-9F09-0B2111F8D0E3}" presName="sibTrans" presStyleCnt="0"/>
      <dgm:spPr/>
    </dgm:pt>
    <dgm:pt modelId="{8554A4DC-5454-8543-A7E4-52BCFFB85599}" type="pres">
      <dgm:prSet presAssocID="{75B006C9-0793-604B-8755-71D485390035}" presName="node" presStyleLbl="node1" presStyleIdx="1" presStyleCnt="7">
        <dgm:presLayoutVars>
          <dgm:bulletEnabled val="1"/>
        </dgm:presLayoutVars>
      </dgm:prSet>
      <dgm:spPr/>
    </dgm:pt>
    <dgm:pt modelId="{F0EF57FD-E302-A64B-87FC-6D485A3F9143}" type="pres">
      <dgm:prSet presAssocID="{E25A4233-D05B-704C-92BB-39D33640B7A6}" presName="sibTrans" presStyleCnt="0"/>
      <dgm:spPr/>
    </dgm:pt>
    <dgm:pt modelId="{022E8C26-871E-FF42-91C6-49E217341DF2}" type="pres">
      <dgm:prSet presAssocID="{5B256992-99EC-BC4F-A017-95F0B1E0B43E}" presName="node" presStyleLbl="node1" presStyleIdx="2" presStyleCnt="7">
        <dgm:presLayoutVars>
          <dgm:bulletEnabled val="1"/>
        </dgm:presLayoutVars>
      </dgm:prSet>
      <dgm:spPr/>
    </dgm:pt>
    <dgm:pt modelId="{C1088C3D-00CB-CF41-BD29-F8CD3315ED44}" type="pres">
      <dgm:prSet presAssocID="{FD873CD4-A350-844F-A285-E47271C99611}" presName="sibTrans" presStyleCnt="0"/>
      <dgm:spPr/>
    </dgm:pt>
    <dgm:pt modelId="{54372262-A4FE-3E4A-8A5C-BE6D40A3ECC0}" type="pres">
      <dgm:prSet presAssocID="{EED663D5-9A79-8345-838B-196A18C781C0}" presName="node" presStyleLbl="node1" presStyleIdx="3" presStyleCnt="7" custLinFactNeighborX="-4790" custLinFactNeighborY="55887">
        <dgm:presLayoutVars>
          <dgm:bulletEnabled val="1"/>
        </dgm:presLayoutVars>
      </dgm:prSet>
      <dgm:spPr/>
    </dgm:pt>
    <dgm:pt modelId="{D3C6B506-4688-C34D-A5B1-6809C818D33E}" type="pres">
      <dgm:prSet presAssocID="{58AB9683-5BAD-0242-8DFE-E2518F540F18}" presName="sibTrans" presStyleCnt="0"/>
      <dgm:spPr/>
    </dgm:pt>
    <dgm:pt modelId="{21456E5B-3FE3-C54D-84F7-6ACB04D2D8A3}" type="pres">
      <dgm:prSet presAssocID="{4A68B13E-1B22-7C4E-A872-A0B0513326DE}" presName="node" presStyleLbl="node1" presStyleIdx="4" presStyleCnt="7">
        <dgm:presLayoutVars>
          <dgm:bulletEnabled val="1"/>
        </dgm:presLayoutVars>
      </dgm:prSet>
      <dgm:spPr/>
    </dgm:pt>
    <dgm:pt modelId="{4A1783E1-ED81-43AE-B910-0E02F435AADF}" type="pres">
      <dgm:prSet presAssocID="{3CDA287A-67C6-3549-B5C4-DAF49878B334}" presName="sibTrans" presStyleCnt="0"/>
      <dgm:spPr/>
    </dgm:pt>
    <dgm:pt modelId="{6FD1C9E3-81F0-4AA7-953A-378E67E8CE47}" type="pres">
      <dgm:prSet presAssocID="{367D0BE2-6B91-44D8-B831-466410E3286F}" presName="node" presStyleLbl="node1" presStyleIdx="5" presStyleCnt="7" custLinFactNeighborX="13772" custLinFactNeighborY="47903">
        <dgm:presLayoutVars>
          <dgm:bulletEnabled val="1"/>
        </dgm:presLayoutVars>
      </dgm:prSet>
      <dgm:spPr/>
    </dgm:pt>
    <dgm:pt modelId="{1956CB76-EC85-45AB-AD3A-B1CB1D8EAAF4}" type="pres">
      <dgm:prSet presAssocID="{709247BF-7B7A-43B5-9F6D-F9928D852E5C}" presName="sibTrans" presStyleCnt="0"/>
      <dgm:spPr/>
    </dgm:pt>
    <dgm:pt modelId="{61FEBE56-8661-4AE4-B227-1D37586180C4}" type="pres">
      <dgm:prSet presAssocID="{7D28C00A-FC22-4543-91FB-29B0414FA064}" presName="node" presStyleLbl="node1" presStyleIdx="6" presStyleCnt="7">
        <dgm:presLayoutVars>
          <dgm:bulletEnabled val="1"/>
        </dgm:presLayoutVars>
      </dgm:prSet>
      <dgm:spPr/>
    </dgm:pt>
  </dgm:ptLst>
  <dgm:cxnLst>
    <dgm:cxn modelId="{09371E16-E632-4D0F-B9FB-6DD99129FF9E}" type="presOf" srcId="{7D28C00A-FC22-4543-91FB-29B0414FA064}" destId="{61FEBE56-8661-4AE4-B227-1D37586180C4}" srcOrd="0" destOrd="0" presId="urn:microsoft.com/office/officeart/2005/8/layout/default"/>
    <dgm:cxn modelId="{FD513B17-A88B-4146-96EB-F9B1F4F45CD8}" srcId="{07F935F8-CB97-6844-BB0A-9F15F6D977E9}" destId="{4A68B13E-1B22-7C4E-A872-A0B0513326DE}" srcOrd="4" destOrd="0" parTransId="{CAD85467-1AA7-C74E-835F-5108EDC8EA88}" sibTransId="{3CDA287A-67C6-3549-B5C4-DAF49878B334}"/>
    <dgm:cxn modelId="{0252A21E-12F8-41C1-8DD7-67B2C5502148}" type="presOf" srcId="{367D0BE2-6B91-44D8-B831-466410E3286F}" destId="{6FD1C9E3-81F0-4AA7-953A-378E67E8CE47}" srcOrd="0" destOrd="0" presId="urn:microsoft.com/office/officeart/2005/8/layout/default"/>
    <dgm:cxn modelId="{715C402E-244E-AF4C-A3A6-34BB0F5D0AC1}" type="presOf" srcId="{75B006C9-0793-604B-8755-71D485390035}" destId="{8554A4DC-5454-8543-A7E4-52BCFFB85599}" srcOrd="0" destOrd="0" presId="urn:microsoft.com/office/officeart/2005/8/layout/default"/>
    <dgm:cxn modelId="{49C5D763-3B7D-FC49-B2CA-3E961D936229}" type="presOf" srcId="{EED663D5-9A79-8345-838B-196A18C781C0}" destId="{54372262-A4FE-3E4A-8A5C-BE6D40A3ECC0}" srcOrd="0" destOrd="0" presId="urn:microsoft.com/office/officeart/2005/8/layout/default"/>
    <dgm:cxn modelId="{74C69B72-4B89-F141-86B4-996644E9626C}" type="presOf" srcId="{5B256992-99EC-BC4F-A017-95F0B1E0B43E}" destId="{022E8C26-871E-FF42-91C6-49E217341DF2}" srcOrd="0" destOrd="0" presId="urn:microsoft.com/office/officeart/2005/8/layout/default"/>
    <dgm:cxn modelId="{CF06C375-630B-460C-B8AA-D7322EF61AFC}" srcId="{07F935F8-CB97-6844-BB0A-9F15F6D977E9}" destId="{367D0BE2-6B91-44D8-B831-466410E3286F}" srcOrd="5" destOrd="0" parTransId="{C735BCBD-A175-469B-9759-45EE5EFF040C}" sibTransId="{709247BF-7B7A-43B5-9F6D-F9928D852E5C}"/>
    <dgm:cxn modelId="{EEC2AF79-C011-4BD4-8593-2EA534F2CA32}" srcId="{07F935F8-CB97-6844-BB0A-9F15F6D977E9}" destId="{7D28C00A-FC22-4543-91FB-29B0414FA064}" srcOrd="6" destOrd="0" parTransId="{9743784E-5958-4FD3-A933-30C4996F66BC}" sibTransId="{D8A9EFAA-8AAF-4B5D-9468-3D73E64616D9}"/>
    <dgm:cxn modelId="{7D591F82-B5FB-1C45-BDE0-5E758A9CFC11}" srcId="{07F935F8-CB97-6844-BB0A-9F15F6D977E9}" destId="{8E450082-A0EC-D046-BED1-6837AFA7E9A4}" srcOrd="0" destOrd="0" parTransId="{9BBC38ED-09D0-EF4C-9F8E-3B834B67F44A}" sibTransId="{A92D23F1-55E0-7247-9F09-0B2111F8D0E3}"/>
    <dgm:cxn modelId="{FAFFD986-E575-B64C-B8DE-FE5DB65FC418}" srcId="{07F935F8-CB97-6844-BB0A-9F15F6D977E9}" destId="{75B006C9-0793-604B-8755-71D485390035}" srcOrd="1" destOrd="0" parTransId="{C82AEF1A-D106-214B-8ADD-A2854C24CCD5}" sibTransId="{E25A4233-D05B-704C-92BB-39D33640B7A6}"/>
    <dgm:cxn modelId="{86CEDA92-E629-E04E-8A17-E6F9BBB676C2}" srcId="{07F935F8-CB97-6844-BB0A-9F15F6D977E9}" destId="{5B256992-99EC-BC4F-A017-95F0B1E0B43E}" srcOrd="2" destOrd="0" parTransId="{EF43FDEC-47BD-B24D-90F3-621788320E65}" sibTransId="{FD873CD4-A350-844F-A285-E47271C99611}"/>
    <dgm:cxn modelId="{7A3B0CD5-4458-0542-B2BC-1EF8DF869686}" type="presOf" srcId="{4A68B13E-1B22-7C4E-A872-A0B0513326DE}" destId="{21456E5B-3FE3-C54D-84F7-6ACB04D2D8A3}" srcOrd="0" destOrd="0" presId="urn:microsoft.com/office/officeart/2005/8/layout/default"/>
    <dgm:cxn modelId="{AE6757DB-DF85-1443-8B4E-9773D9BCDFBD}" type="presOf" srcId="{07F935F8-CB97-6844-BB0A-9F15F6D977E9}" destId="{4A53AB1B-D998-7A4D-BC2F-D640472348ED}" srcOrd="0" destOrd="0" presId="urn:microsoft.com/office/officeart/2005/8/layout/default"/>
    <dgm:cxn modelId="{7528A5E6-FF09-0342-A902-38CCA0FCC968}" srcId="{07F935F8-CB97-6844-BB0A-9F15F6D977E9}" destId="{EED663D5-9A79-8345-838B-196A18C781C0}" srcOrd="3" destOrd="0" parTransId="{884F4BB9-9C93-5742-92B3-54746B49F173}" sibTransId="{58AB9683-5BAD-0242-8DFE-E2518F540F18}"/>
    <dgm:cxn modelId="{F3C0D7ED-94D7-9B4F-9F8A-8DCD762F2FD1}" type="presOf" srcId="{8E450082-A0EC-D046-BED1-6837AFA7E9A4}" destId="{313C9B35-0991-8445-A6A1-426F3893907A}" srcOrd="0" destOrd="0" presId="urn:microsoft.com/office/officeart/2005/8/layout/default"/>
    <dgm:cxn modelId="{7CF62536-8010-7A41-91B2-6F3C269C527C}" type="presParOf" srcId="{4A53AB1B-D998-7A4D-BC2F-D640472348ED}" destId="{313C9B35-0991-8445-A6A1-426F3893907A}" srcOrd="0" destOrd="0" presId="urn:microsoft.com/office/officeart/2005/8/layout/default"/>
    <dgm:cxn modelId="{F103FBCF-027F-3349-A7CF-047460CEF36F}" type="presParOf" srcId="{4A53AB1B-D998-7A4D-BC2F-D640472348ED}" destId="{E8F5B407-7DD5-964A-9E27-612227455040}" srcOrd="1" destOrd="0" presId="urn:microsoft.com/office/officeart/2005/8/layout/default"/>
    <dgm:cxn modelId="{305A68E2-250C-9745-A4D2-A2EDA899755D}" type="presParOf" srcId="{4A53AB1B-D998-7A4D-BC2F-D640472348ED}" destId="{8554A4DC-5454-8543-A7E4-52BCFFB85599}" srcOrd="2" destOrd="0" presId="urn:microsoft.com/office/officeart/2005/8/layout/default"/>
    <dgm:cxn modelId="{BDF4687A-827B-C640-8C45-EC59E9AECC45}" type="presParOf" srcId="{4A53AB1B-D998-7A4D-BC2F-D640472348ED}" destId="{F0EF57FD-E302-A64B-87FC-6D485A3F9143}" srcOrd="3" destOrd="0" presId="urn:microsoft.com/office/officeart/2005/8/layout/default"/>
    <dgm:cxn modelId="{A59FC88C-5346-E540-ACD8-01CF96EDB07C}" type="presParOf" srcId="{4A53AB1B-D998-7A4D-BC2F-D640472348ED}" destId="{022E8C26-871E-FF42-91C6-49E217341DF2}" srcOrd="4" destOrd="0" presId="urn:microsoft.com/office/officeart/2005/8/layout/default"/>
    <dgm:cxn modelId="{B5A6EC7C-961A-F54D-A7C1-0622879701B8}" type="presParOf" srcId="{4A53AB1B-D998-7A4D-BC2F-D640472348ED}" destId="{C1088C3D-00CB-CF41-BD29-F8CD3315ED44}" srcOrd="5" destOrd="0" presId="urn:microsoft.com/office/officeart/2005/8/layout/default"/>
    <dgm:cxn modelId="{F14D4324-8130-604D-8B7B-A3DD5D4F2D31}" type="presParOf" srcId="{4A53AB1B-D998-7A4D-BC2F-D640472348ED}" destId="{54372262-A4FE-3E4A-8A5C-BE6D40A3ECC0}" srcOrd="6" destOrd="0" presId="urn:microsoft.com/office/officeart/2005/8/layout/default"/>
    <dgm:cxn modelId="{65837C65-3C06-0944-845E-28307FB6D55F}" type="presParOf" srcId="{4A53AB1B-D998-7A4D-BC2F-D640472348ED}" destId="{D3C6B506-4688-C34D-A5B1-6809C818D33E}" srcOrd="7" destOrd="0" presId="urn:microsoft.com/office/officeart/2005/8/layout/default"/>
    <dgm:cxn modelId="{C77D7373-D96F-4E45-9834-078E3165EE60}" type="presParOf" srcId="{4A53AB1B-D998-7A4D-BC2F-D640472348ED}" destId="{21456E5B-3FE3-C54D-84F7-6ACB04D2D8A3}" srcOrd="8" destOrd="0" presId="urn:microsoft.com/office/officeart/2005/8/layout/default"/>
    <dgm:cxn modelId="{E2F78AE9-BA24-4AF7-93FD-652C1EE17942}" type="presParOf" srcId="{4A53AB1B-D998-7A4D-BC2F-D640472348ED}" destId="{4A1783E1-ED81-43AE-B910-0E02F435AADF}" srcOrd="9" destOrd="0" presId="urn:microsoft.com/office/officeart/2005/8/layout/default"/>
    <dgm:cxn modelId="{77575D9B-0C83-446C-9B31-1F04E03A1617}" type="presParOf" srcId="{4A53AB1B-D998-7A4D-BC2F-D640472348ED}" destId="{6FD1C9E3-81F0-4AA7-953A-378E67E8CE47}" srcOrd="10" destOrd="0" presId="urn:microsoft.com/office/officeart/2005/8/layout/default"/>
    <dgm:cxn modelId="{8C0A47DA-9C2E-4F3C-B1A1-8FF0B6645B57}" type="presParOf" srcId="{4A53AB1B-D998-7A4D-BC2F-D640472348ED}" destId="{1956CB76-EC85-45AB-AD3A-B1CB1D8EAAF4}" srcOrd="11" destOrd="0" presId="urn:microsoft.com/office/officeart/2005/8/layout/default"/>
    <dgm:cxn modelId="{9E4C117E-34EF-436A-90A1-8EDEEF318393}" type="presParOf" srcId="{4A53AB1B-D998-7A4D-BC2F-D640472348ED}" destId="{61FEBE56-8661-4AE4-B227-1D37586180C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F935F8-CB97-6844-BB0A-9F15F6D977E9}"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8E450082-A0EC-D046-BED1-6837AFA7E9A4}">
      <dgm:prSet/>
      <dgm:spPr/>
      <dgm:t>
        <a:bodyPr/>
        <a:lstStyle/>
        <a:p>
          <a:r>
            <a:rPr lang="en-US" b="0" i="0"/>
            <a:t>Consistent, standardized implementation across students</a:t>
          </a:r>
          <a:endParaRPr lang="en-US"/>
        </a:p>
      </dgm:t>
    </dgm:pt>
    <dgm:pt modelId="{9BBC38ED-09D0-EF4C-9F8E-3B834B67F44A}" type="parTrans" cxnId="{7D591F82-B5FB-1C45-BDE0-5E758A9CFC11}">
      <dgm:prSet/>
      <dgm:spPr/>
      <dgm:t>
        <a:bodyPr/>
        <a:lstStyle/>
        <a:p>
          <a:endParaRPr lang="en-US"/>
        </a:p>
      </dgm:t>
    </dgm:pt>
    <dgm:pt modelId="{A92D23F1-55E0-7247-9F09-0B2111F8D0E3}" type="sibTrans" cxnId="{7D591F82-B5FB-1C45-BDE0-5E758A9CFC11}">
      <dgm:prSet/>
      <dgm:spPr/>
      <dgm:t>
        <a:bodyPr/>
        <a:lstStyle/>
        <a:p>
          <a:endParaRPr lang="en-US"/>
        </a:p>
      </dgm:t>
    </dgm:pt>
    <dgm:pt modelId="{75B006C9-0793-604B-8755-71D485390035}">
      <dgm:prSet/>
      <dgm:spPr/>
      <dgm:t>
        <a:bodyPr/>
        <a:lstStyle/>
        <a:p>
          <a:r>
            <a:rPr lang="en-US" b="0" i="0"/>
            <a:t>Easily accessible (e.g., within a few days of referral)</a:t>
          </a:r>
          <a:endParaRPr lang="en-US"/>
        </a:p>
      </dgm:t>
    </dgm:pt>
    <dgm:pt modelId="{C82AEF1A-D106-214B-8ADD-A2854C24CCD5}" type="parTrans" cxnId="{FAFFD986-E575-B64C-B8DE-FE5DB65FC418}">
      <dgm:prSet/>
      <dgm:spPr/>
      <dgm:t>
        <a:bodyPr/>
        <a:lstStyle/>
        <a:p>
          <a:endParaRPr lang="en-US"/>
        </a:p>
      </dgm:t>
    </dgm:pt>
    <dgm:pt modelId="{E25A4233-D05B-704C-92BB-39D33640B7A6}" type="sibTrans" cxnId="{FAFFD986-E575-B64C-B8DE-FE5DB65FC418}">
      <dgm:prSet/>
      <dgm:spPr/>
      <dgm:t>
        <a:bodyPr/>
        <a:lstStyle/>
        <a:p>
          <a:endParaRPr lang="en-US"/>
        </a:p>
      </dgm:t>
    </dgm:pt>
    <dgm:pt modelId="{5B256992-99EC-BC4F-A017-95F0B1E0B43E}">
      <dgm:prSet/>
      <dgm:spPr/>
      <dgm:t>
        <a:bodyPr/>
        <a:lstStyle/>
        <a:p>
          <a:r>
            <a:rPr lang="en-US" b="0" i="0"/>
            <a:t>Continuous availability</a:t>
          </a:r>
          <a:endParaRPr lang="en-US"/>
        </a:p>
      </dgm:t>
    </dgm:pt>
    <dgm:pt modelId="{EF43FDEC-47BD-B24D-90F3-621788320E65}" type="parTrans" cxnId="{86CEDA92-E629-E04E-8A17-E6F9BBB676C2}">
      <dgm:prSet/>
      <dgm:spPr/>
      <dgm:t>
        <a:bodyPr/>
        <a:lstStyle/>
        <a:p>
          <a:endParaRPr lang="en-US"/>
        </a:p>
      </dgm:t>
    </dgm:pt>
    <dgm:pt modelId="{FD873CD4-A350-844F-A285-E47271C99611}" type="sibTrans" cxnId="{86CEDA92-E629-E04E-8A17-E6F9BBB676C2}">
      <dgm:prSet/>
      <dgm:spPr/>
      <dgm:t>
        <a:bodyPr/>
        <a:lstStyle/>
        <a:p>
          <a:endParaRPr lang="en-US"/>
        </a:p>
      </dgm:t>
    </dgm:pt>
    <dgm:pt modelId="{EED663D5-9A79-8345-838B-196A18C781C0}">
      <dgm:prSet/>
      <dgm:spPr/>
      <dgm:t>
        <a:bodyPr/>
        <a:lstStyle/>
        <a:p>
          <a:r>
            <a:rPr lang="en-US" b="0" i="0"/>
            <a:t>Implemented by all school staff</a:t>
          </a:r>
          <a:endParaRPr lang="en-US"/>
        </a:p>
      </dgm:t>
    </dgm:pt>
    <dgm:pt modelId="{884F4BB9-9C93-5742-92B3-54746B49F173}" type="parTrans" cxnId="{7528A5E6-FF09-0342-A902-38CCA0FCC968}">
      <dgm:prSet/>
      <dgm:spPr/>
      <dgm:t>
        <a:bodyPr/>
        <a:lstStyle/>
        <a:p>
          <a:endParaRPr lang="en-US"/>
        </a:p>
      </dgm:t>
    </dgm:pt>
    <dgm:pt modelId="{58AB9683-5BAD-0242-8DFE-E2518F540F18}" type="sibTrans" cxnId="{7528A5E6-FF09-0342-A902-38CCA0FCC968}">
      <dgm:prSet/>
      <dgm:spPr/>
      <dgm:t>
        <a:bodyPr/>
        <a:lstStyle/>
        <a:p>
          <a:endParaRPr lang="en-US"/>
        </a:p>
      </dgm:t>
    </dgm:pt>
    <dgm:pt modelId="{4A68B13E-1B22-7C4E-A872-A0B0513326DE}">
      <dgm:prSet/>
      <dgm:spPr/>
      <dgm:t>
        <a:bodyPr/>
        <a:lstStyle/>
        <a:p>
          <a:r>
            <a:rPr lang="en-US" b="0" i="0"/>
            <a:t>Consistent with and extra doses of school-wide expectations and interventions</a:t>
          </a:r>
          <a:endParaRPr lang="en-US"/>
        </a:p>
      </dgm:t>
    </dgm:pt>
    <dgm:pt modelId="{CAD85467-1AA7-C74E-835F-5108EDC8EA88}" type="parTrans" cxnId="{FD513B17-A88B-4146-96EB-F9B1F4F45CD8}">
      <dgm:prSet/>
      <dgm:spPr/>
      <dgm:t>
        <a:bodyPr/>
        <a:lstStyle/>
        <a:p>
          <a:endParaRPr lang="en-US"/>
        </a:p>
      </dgm:t>
    </dgm:pt>
    <dgm:pt modelId="{3CDA287A-67C6-3549-B5C4-DAF49878B334}" type="sibTrans" cxnId="{FD513B17-A88B-4146-96EB-F9B1F4F45CD8}">
      <dgm:prSet/>
      <dgm:spPr/>
      <dgm:t>
        <a:bodyPr/>
        <a:lstStyle/>
        <a:p>
          <a:endParaRPr lang="en-US"/>
        </a:p>
      </dgm:t>
    </dgm:pt>
    <dgm:pt modelId="{4A53AB1B-D998-7A4D-BC2F-D640472348ED}" type="pres">
      <dgm:prSet presAssocID="{07F935F8-CB97-6844-BB0A-9F15F6D977E9}" presName="diagram" presStyleCnt="0">
        <dgm:presLayoutVars>
          <dgm:dir/>
          <dgm:resizeHandles val="exact"/>
        </dgm:presLayoutVars>
      </dgm:prSet>
      <dgm:spPr/>
    </dgm:pt>
    <dgm:pt modelId="{313C9B35-0991-8445-A6A1-426F3893907A}" type="pres">
      <dgm:prSet presAssocID="{8E450082-A0EC-D046-BED1-6837AFA7E9A4}" presName="node" presStyleLbl="node1" presStyleIdx="0" presStyleCnt="5">
        <dgm:presLayoutVars>
          <dgm:bulletEnabled val="1"/>
        </dgm:presLayoutVars>
      </dgm:prSet>
      <dgm:spPr/>
    </dgm:pt>
    <dgm:pt modelId="{E8F5B407-7DD5-964A-9E27-612227455040}" type="pres">
      <dgm:prSet presAssocID="{A92D23F1-55E0-7247-9F09-0B2111F8D0E3}" presName="sibTrans" presStyleCnt="0"/>
      <dgm:spPr/>
    </dgm:pt>
    <dgm:pt modelId="{8554A4DC-5454-8543-A7E4-52BCFFB85599}" type="pres">
      <dgm:prSet presAssocID="{75B006C9-0793-604B-8755-71D485390035}" presName="node" presStyleLbl="node1" presStyleIdx="1" presStyleCnt="5">
        <dgm:presLayoutVars>
          <dgm:bulletEnabled val="1"/>
        </dgm:presLayoutVars>
      </dgm:prSet>
      <dgm:spPr/>
    </dgm:pt>
    <dgm:pt modelId="{F0EF57FD-E302-A64B-87FC-6D485A3F9143}" type="pres">
      <dgm:prSet presAssocID="{E25A4233-D05B-704C-92BB-39D33640B7A6}" presName="sibTrans" presStyleCnt="0"/>
      <dgm:spPr/>
    </dgm:pt>
    <dgm:pt modelId="{022E8C26-871E-FF42-91C6-49E217341DF2}" type="pres">
      <dgm:prSet presAssocID="{5B256992-99EC-BC4F-A017-95F0B1E0B43E}" presName="node" presStyleLbl="node1" presStyleIdx="2" presStyleCnt="5">
        <dgm:presLayoutVars>
          <dgm:bulletEnabled val="1"/>
        </dgm:presLayoutVars>
      </dgm:prSet>
      <dgm:spPr/>
    </dgm:pt>
    <dgm:pt modelId="{C1088C3D-00CB-CF41-BD29-F8CD3315ED44}" type="pres">
      <dgm:prSet presAssocID="{FD873CD4-A350-844F-A285-E47271C99611}" presName="sibTrans" presStyleCnt="0"/>
      <dgm:spPr/>
    </dgm:pt>
    <dgm:pt modelId="{54372262-A4FE-3E4A-8A5C-BE6D40A3ECC0}" type="pres">
      <dgm:prSet presAssocID="{EED663D5-9A79-8345-838B-196A18C781C0}" presName="node" presStyleLbl="node1" presStyleIdx="3" presStyleCnt="5">
        <dgm:presLayoutVars>
          <dgm:bulletEnabled val="1"/>
        </dgm:presLayoutVars>
      </dgm:prSet>
      <dgm:spPr/>
    </dgm:pt>
    <dgm:pt modelId="{D3C6B506-4688-C34D-A5B1-6809C818D33E}" type="pres">
      <dgm:prSet presAssocID="{58AB9683-5BAD-0242-8DFE-E2518F540F18}" presName="sibTrans" presStyleCnt="0"/>
      <dgm:spPr/>
    </dgm:pt>
    <dgm:pt modelId="{21456E5B-3FE3-C54D-84F7-6ACB04D2D8A3}" type="pres">
      <dgm:prSet presAssocID="{4A68B13E-1B22-7C4E-A872-A0B0513326DE}" presName="node" presStyleLbl="node1" presStyleIdx="4" presStyleCnt="5">
        <dgm:presLayoutVars>
          <dgm:bulletEnabled val="1"/>
        </dgm:presLayoutVars>
      </dgm:prSet>
      <dgm:spPr/>
    </dgm:pt>
  </dgm:ptLst>
  <dgm:cxnLst>
    <dgm:cxn modelId="{FD513B17-A88B-4146-96EB-F9B1F4F45CD8}" srcId="{07F935F8-CB97-6844-BB0A-9F15F6D977E9}" destId="{4A68B13E-1B22-7C4E-A872-A0B0513326DE}" srcOrd="4" destOrd="0" parTransId="{CAD85467-1AA7-C74E-835F-5108EDC8EA88}" sibTransId="{3CDA287A-67C6-3549-B5C4-DAF49878B334}"/>
    <dgm:cxn modelId="{715C402E-244E-AF4C-A3A6-34BB0F5D0AC1}" type="presOf" srcId="{75B006C9-0793-604B-8755-71D485390035}" destId="{8554A4DC-5454-8543-A7E4-52BCFFB85599}" srcOrd="0" destOrd="0" presId="urn:microsoft.com/office/officeart/2005/8/layout/default"/>
    <dgm:cxn modelId="{49C5D763-3B7D-FC49-B2CA-3E961D936229}" type="presOf" srcId="{EED663D5-9A79-8345-838B-196A18C781C0}" destId="{54372262-A4FE-3E4A-8A5C-BE6D40A3ECC0}" srcOrd="0" destOrd="0" presId="urn:microsoft.com/office/officeart/2005/8/layout/default"/>
    <dgm:cxn modelId="{74C69B72-4B89-F141-86B4-996644E9626C}" type="presOf" srcId="{5B256992-99EC-BC4F-A017-95F0B1E0B43E}" destId="{022E8C26-871E-FF42-91C6-49E217341DF2}" srcOrd="0" destOrd="0" presId="urn:microsoft.com/office/officeart/2005/8/layout/default"/>
    <dgm:cxn modelId="{7D591F82-B5FB-1C45-BDE0-5E758A9CFC11}" srcId="{07F935F8-CB97-6844-BB0A-9F15F6D977E9}" destId="{8E450082-A0EC-D046-BED1-6837AFA7E9A4}" srcOrd="0" destOrd="0" parTransId="{9BBC38ED-09D0-EF4C-9F8E-3B834B67F44A}" sibTransId="{A92D23F1-55E0-7247-9F09-0B2111F8D0E3}"/>
    <dgm:cxn modelId="{FAFFD986-E575-B64C-B8DE-FE5DB65FC418}" srcId="{07F935F8-CB97-6844-BB0A-9F15F6D977E9}" destId="{75B006C9-0793-604B-8755-71D485390035}" srcOrd="1" destOrd="0" parTransId="{C82AEF1A-D106-214B-8ADD-A2854C24CCD5}" sibTransId="{E25A4233-D05B-704C-92BB-39D33640B7A6}"/>
    <dgm:cxn modelId="{86CEDA92-E629-E04E-8A17-E6F9BBB676C2}" srcId="{07F935F8-CB97-6844-BB0A-9F15F6D977E9}" destId="{5B256992-99EC-BC4F-A017-95F0B1E0B43E}" srcOrd="2" destOrd="0" parTransId="{EF43FDEC-47BD-B24D-90F3-621788320E65}" sibTransId="{FD873CD4-A350-844F-A285-E47271C99611}"/>
    <dgm:cxn modelId="{7A3B0CD5-4458-0542-B2BC-1EF8DF869686}" type="presOf" srcId="{4A68B13E-1B22-7C4E-A872-A0B0513326DE}" destId="{21456E5B-3FE3-C54D-84F7-6ACB04D2D8A3}" srcOrd="0" destOrd="0" presId="urn:microsoft.com/office/officeart/2005/8/layout/default"/>
    <dgm:cxn modelId="{AE6757DB-DF85-1443-8B4E-9773D9BCDFBD}" type="presOf" srcId="{07F935F8-CB97-6844-BB0A-9F15F6D977E9}" destId="{4A53AB1B-D998-7A4D-BC2F-D640472348ED}" srcOrd="0" destOrd="0" presId="urn:microsoft.com/office/officeart/2005/8/layout/default"/>
    <dgm:cxn modelId="{7528A5E6-FF09-0342-A902-38CCA0FCC968}" srcId="{07F935F8-CB97-6844-BB0A-9F15F6D977E9}" destId="{EED663D5-9A79-8345-838B-196A18C781C0}" srcOrd="3" destOrd="0" parTransId="{884F4BB9-9C93-5742-92B3-54746B49F173}" sibTransId="{58AB9683-5BAD-0242-8DFE-E2518F540F18}"/>
    <dgm:cxn modelId="{F3C0D7ED-94D7-9B4F-9F8A-8DCD762F2FD1}" type="presOf" srcId="{8E450082-A0EC-D046-BED1-6837AFA7E9A4}" destId="{313C9B35-0991-8445-A6A1-426F3893907A}" srcOrd="0" destOrd="0" presId="urn:microsoft.com/office/officeart/2005/8/layout/default"/>
    <dgm:cxn modelId="{7CF62536-8010-7A41-91B2-6F3C269C527C}" type="presParOf" srcId="{4A53AB1B-D998-7A4D-BC2F-D640472348ED}" destId="{313C9B35-0991-8445-A6A1-426F3893907A}" srcOrd="0" destOrd="0" presId="urn:microsoft.com/office/officeart/2005/8/layout/default"/>
    <dgm:cxn modelId="{F103FBCF-027F-3349-A7CF-047460CEF36F}" type="presParOf" srcId="{4A53AB1B-D998-7A4D-BC2F-D640472348ED}" destId="{E8F5B407-7DD5-964A-9E27-612227455040}" srcOrd="1" destOrd="0" presId="urn:microsoft.com/office/officeart/2005/8/layout/default"/>
    <dgm:cxn modelId="{305A68E2-250C-9745-A4D2-A2EDA899755D}" type="presParOf" srcId="{4A53AB1B-D998-7A4D-BC2F-D640472348ED}" destId="{8554A4DC-5454-8543-A7E4-52BCFFB85599}" srcOrd="2" destOrd="0" presId="urn:microsoft.com/office/officeart/2005/8/layout/default"/>
    <dgm:cxn modelId="{BDF4687A-827B-C640-8C45-EC59E9AECC45}" type="presParOf" srcId="{4A53AB1B-D998-7A4D-BC2F-D640472348ED}" destId="{F0EF57FD-E302-A64B-87FC-6D485A3F9143}" srcOrd="3" destOrd="0" presId="urn:microsoft.com/office/officeart/2005/8/layout/default"/>
    <dgm:cxn modelId="{A59FC88C-5346-E540-ACD8-01CF96EDB07C}" type="presParOf" srcId="{4A53AB1B-D998-7A4D-BC2F-D640472348ED}" destId="{022E8C26-871E-FF42-91C6-49E217341DF2}" srcOrd="4" destOrd="0" presId="urn:microsoft.com/office/officeart/2005/8/layout/default"/>
    <dgm:cxn modelId="{B5A6EC7C-961A-F54D-A7C1-0622879701B8}" type="presParOf" srcId="{4A53AB1B-D998-7A4D-BC2F-D640472348ED}" destId="{C1088C3D-00CB-CF41-BD29-F8CD3315ED44}" srcOrd="5" destOrd="0" presId="urn:microsoft.com/office/officeart/2005/8/layout/default"/>
    <dgm:cxn modelId="{F14D4324-8130-604D-8B7B-A3DD5D4F2D31}" type="presParOf" srcId="{4A53AB1B-D998-7A4D-BC2F-D640472348ED}" destId="{54372262-A4FE-3E4A-8A5C-BE6D40A3ECC0}" srcOrd="6" destOrd="0" presId="urn:microsoft.com/office/officeart/2005/8/layout/default"/>
    <dgm:cxn modelId="{65837C65-3C06-0944-845E-28307FB6D55F}" type="presParOf" srcId="{4A53AB1B-D998-7A4D-BC2F-D640472348ED}" destId="{D3C6B506-4688-C34D-A5B1-6809C818D33E}" srcOrd="7" destOrd="0" presId="urn:microsoft.com/office/officeart/2005/8/layout/default"/>
    <dgm:cxn modelId="{C77D7373-D96F-4E45-9834-078E3165EE60}" type="presParOf" srcId="{4A53AB1B-D998-7A4D-BC2F-D640472348ED}" destId="{21456E5B-3FE3-C54D-84F7-6ACB04D2D8A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E3FEA6-7CAB-0944-A458-FF472B16E977}" type="doc">
      <dgm:prSet loTypeId="urn:microsoft.com/office/officeart/2005/8/layout/bProcess3" loCatId="icon" qsTypeId="urn:microsoft.com/office/officeart/2005/8/quickstyle/simple1" qsCatId="simple" csTypeId="urn:microsoft.com/office/officeart/2005/8/colors/accent1_2" csCatId="accent1" phldr="1"/>
      <dgm:spPr/>
      <dgm:t>
        <a:bodyPr/>
        <a:lstStyle/>
        <a:p>
          <a:endParaRPr lang="en-US"/>
        </a:p>
      </dgm:t>
    </dgm:pt>
    <dgm:pt modelId="{A4C09586-6780-1140-B8B4-14945088BC86}">
      <dgm:prSet phldrT="[Text]"/>
      <dgm:spPr>
        <a:solidFill>
          <a:schemeClr val="accent5"/>
        </a:solidFill>
        <a:ln>
          <a:solidFill>
            <a:schemeClr val="accent4"/>
          </a:solidFill>
        </a:ln>
      </dgm:spPr>
      <dgm:t>
        <a:bodyPr/>
        <a:lstStyle/>
        <a:p>
          <a:r>
            <a:rPr lang="en-US" b="1" dirty="0"/>
            <a:t>Lack of solid Tier 1 foundation</a:t>
          </a:r>
          <a:endParaRPr lang="en-US" dirty="0"/>
        </a:p>
      </dgm:t>
    </dgm:pt>
    <dgm:pt modelId="{0BCCBC83-CFAA-2D4D-8368-15AC230ED0F6}" type="parTrans" cxnId="{A7C5CEFA-2100-6A44-BD32-5DF044E9B862}">
      <dgm:prSet/>
      <dgm:spPr/>
      <dgm:t>
        <a:bodyPr/>
        <a:lstStyle/>
        <a:p>
          <a:endParaRPr lang="en-US"/>
        </a:p>
      </dgm:t>
    </dgm:pt>
    <dgm:pt modelId="{09E97718-4802-904E-8047-466F4F945F15}" type="sibTrans" cxnId="{A7C5CEFA-2100-6A44-BD32-5DF044E9B862}">
      <dgm:prSet/>
      <dgm:spPr/>
      <dgm:t>
        <a:bodyPr/>
        <a:lstStyle/>
        <a:p>
          <a:pPr rtl="0"/>
          <a:endParaRPr lang="en-US"/>
        </a:p>
      </dgm:t>
    </dgm:pt>
    <dgm:pt modelId="{88CD382D-3B5F-D342-B14A-2DEA5707B881}">
      <dgm:prSet phldrT="[Text]"/>
      <dgm:spPr>
        <a:solidFill>
          <a:schemeClr val="accent5"/>
        </a:solidFill>
        <a:ln>
          <a:solidFill>
            <a:schemeClr val="accent1"/>
          </a:solidFill>
        </a:ln>
      </dgm:spPr>
      <dgm:t>
        <a:bodyPr/>
        <a:lstStyle/>
        <a:p>
          <a:r>
            <a:rPr lang="en-US" b="1"/>
            <a:t>Too many students identified </a:t>
          </a:r>
          <a:endParaRPr lang="en-US" dirty="0"/>
        </a:p>
      </dgm:t>
    </dgm:pt>
    <dgm:pt modelId="{2252C6B4-FDD9-AB46-9D3D-DEE14526D8A1}" type="parTrans" cxnId="{66A61C62-7FAA-B04F-92C9-8186FC6C34B6}">
      <dgm:prSet/>
      <dgm:spPr/>
      <dgm:t>
        <a:bodyPr/>
        <a:lstStyle/>
        <a:p>
          <a:endParaRPr lang="en-US"/>
        </a:p>
      </dgm:t>
    </dgm:pt>
    <dgm:pt modelId="{37CCFDB0-2981-7B45-BDBA-E16FCB1076AC}" type="sibTrans" cxnId="{66A61C62-7FAA-B04F-92C9-8186FC6C34B6}">
      <dgm:prSet/>
      <dgm:spPr/>
      <dgm:t>
        <a:bodyPr/>
        <a:lstStyle/>
        <a:p>
          <a:endParaRPr lang="en-US"/>
        </a:p>
      </dgm:t>
    </dgm:pt>
    <dgm:pt modelId="{893020FB-5600-1546-88F3-BBF0BFA74098}">
      <dgm:prSet phldrT="[Text]"/>
      <dgm:spPr>
        <a:solidFill>
          <a:schemeClr val="accent5"/>
        </a:solidFill>
        <a:ln>
          <a:solidFill>
            <a:schemeClr val="accent1"/>
          </a:solidFill>
        </a:ln>
      </dgm:spPr>
      <dgm:t>
        <a:bodyPr/>
        <a:lstStyle/>
        <a:p>
          <a:r>
            <a:rPr lang="en-US" b="1" dirty="0"/>
            <a:t>Strain on resources</a:t>
          </a:r>
          <a:endParaRPr lang="en-US" dirty="0"/>
        </a:p>
      </dgm:t>
    </dgm:pt>
    <dgm:pt modelId="{2ED718D3-CB01-8142-A128-57ADC801A888}" type="parTrans" cxnId="{7414A37D-CFF1-AF4B-BBF9-70DFE1F2C19D}">
      <dgm:prSet/>
      <dgm:spPr/>
      <dgm:t>
        <a:bodyPr/>
        <a:lstStyle/>
        <a:p>
          <a:endParaRPr lang="en-US"/>
        </a:p>
      </dgm:t>
    </dgm:pt>
    <dgm:pt modelId="{B2BC63C2-A9C9-BA40-9F80-1D2BE732F8DF}" type="sibTrans" cxnId="{7414A37D-CFF1-AF4B-BBF9-70DFE1F2C19D}">
      <dgm:prSet/>
      <dgm:spPr/>
      <dgm:t>
        <a:bodyPr/>
        <a:lstStyle/>
        <a:p>
          <a:endParaRPr lang="en-US"/>
        </a:p>
      </dgm:t>
    </dgm:pt>
    <dgm:pt modelId="{8DFDF600-FF4A-0F40-9A60-260CB15103F1}">
      <dgm:prSet phldrT="[Text]"/>
      <dgm:spPr>
        <a:solidFill>
          <a:schemeClr val="accent5"/>
        </a:solidFill>
        <a:ln>
          <a:solidFill>
            <a:schemeClr val="accent1"/>
          </a:solidFill>
        </a:ln>
      </dgm:spPr>
      <dgm:t>
        <a:bodyPr/>
        <a:lstStyle/>
        <a:p>
          <a:r>
            <a:rPr lang="en-US" b="1" dirty="0"/>
            <a:t>Staff frustration</a:t>
          </a:r>
          <a:endParaRPr lang="en-US" dirty="0"/>
        </a:p>
      </dgm:t>
    </dgm:pt>
    <dgm:pt modelId="{367D11EC-8512-5049-BEAD-5235382F7C68}" type="parTrans" cxnId="{D24C1A97-3178-924B-8101-CEE56FA93239}">
      <dgm:prSet/>
      <dgm:spPr/>
      <dgm:t>
        <a:bodyPr/>
        <a:lstStyle/>
        <a:p>
          <a:endParaRPr lang="en-US"/>
        </a:p>
      </dgm:t>
    </dgm:pt>
    <dgm:pt modelId="{A0836484-88DA-5745-B481-E54C2C91FB0B}" type="sibTrans" cxnId="{D24C1A97-3178-924B-8101-CEE56FA93239}">
      <dgm:prSet/>
      <dgm:spPr/>
      <dgm:t>
        <a:bodyPr/>
        <a:lstStyle/>
        <a:p>
          <a:endParaRPr lang="en-US"/>
        </a:p>
      </dgm:t>
    </dgm:pt>
    <dgm:pt modelId="{3737CFBA-3FCD-1E4E-9857-7DBDB6FA76B6}">
      <dgm:prSet phldrT="[Text]"/>
      <dgm:spPr>
        <a:solidFill>
          <a:schemeClr val="accent5"/>
        </a:solidFill>
        <a:ln>
          <a:solidFill>
            <a:schemeClr val="accent1"/>
          </a:solidFill>
        </a:ln>
      </dgm:spPr>
      <dgm:t>
        <a:bodyPr/>
        <a:lstStyle/>
        <a:p>
          <a:r>
            <a:rPr lang="en-US" b="1" dirty="0"/>
            <a:t>Limited support options for students in need </a:t>
          </a:r>
          <a:endParaRPr lang="en-US" dirty="0"/>
        </a:p>
      </dgm:t>
    </dgm:pt>
    <dgm:pt modelId="{F5C59AF8-1A9E-924A-8943-77D799016E7F}" type="parTrans" cxnId="{13415D3C-CBA9-7940-9678-78C605A17F22}">
      <dgm:prSet/>
      <dgm:spPr/>
      <dgm:t>
        <a:bodyPr/>
        <a:lstStyle/>
        <a:p>
          <a:endParaRPr lang="en-US"/>
        </a:p>
      </dgm:t>
    </dgm:pt>
    <dgm:pt modelId="{D10736C3-A8C0-6D49-B35D-B620B975651A}" type="sibTrans" cxnId="{13415D3C-CBA9-7940-9678-78C605A17F22}">
      <dgm:prSet/>
      <dgm:spPr/>
      <dgm:t>
        <a:bodyPr/>
        <a:lstStyle/>
        <a:p>
          <a:endParaRPr lang="en-US"/>
        </a:p>
      </dgm:t>
    </dgm:pt>
    <dgm:pt modelId="{5C0F7F1E-3B12-8743-91A2-020CEB967660}">
      <dgm:prSet phldrT="[Text]"/>
      <dgm:spPr>
        <a:solidFill>
          <a:schemeClr val="accent5"/>
        </a:solidFill>
        <a:ln>
          <a:solidFill>
            <a:schemeClr val="accent1"/>
          </a:solidFill>
        </a:ln>
      </dgm:spPr>
      <dgm:t>
        <a:bodyPr/>
        <a:lstStyle/>
        <a:p>
          <a:r>
            <a:rPr lang="en-US" b="1" dirty="0"/>
            <a:t>Reluctance to identify students in need</a:t>
          </a:r>
          <a:endParaRPr lang="en-US" dirty="0"/>
        </a:p>
      </dgm:t>
    </dgm:pt>
    <dgm:pt modelId="{3B6796BD-B88C-084F-968A-9A77AE4454F2}" type="parTrans" cxnId="{D30D0DFF-5B77-BB42-9DC9-DA702A86507C}">
      <dgm:prSet/>
      <dgm:spPr/>
      <dgm:t>
        <a:bodyPr/>
        <a:lstStyle/>
        <a:p>
          <a:endParaRPr lang="en-US"/>
        </a:p>
      </dgm:t>
    </dgm:pt>
    <dgm:pt modelId="{F5FA4CAA-A7F1-8644-8333-6AEAC217F998}" type="sibTrans" cxnId="{D30D0DFF-5B77-BB42-9DC9-DA702A86507C}">
      <dgm:prSet/>
      <dgm:spPr/>
      <dgm:t>
        <a:bodyPr/>
        <a:lstStyle/>
        <a:p>
          <a:endParaRPr lang="en-US"/>
        </a:p>
      </dgm:t>
    </dgm:pt>
    <dgm:pt modelId="{4CF162CE-5FED-5A47-9E4C-0FD26F02E6D2}">
      <dgm:prSet phldrT="[Text]"/>
      <dgm:spPr>
        <a:solidFill>
          <a:srgbClr val="C00000"/>
        </a:solidFill>
        <a:ln>
          <a:solidFill>
            <a:schemeClr val="accent1"/>
          </a:solidFill>
        </a:ln>
      </dgm:spPr>
      <dgm:t>
        <a:bodyPr/>
        <a:lstStyle/>
        <a:p>
          <a:r>
            <a:rPr lang="en-US" b="1" dirty="0"/>
            <a:t>Unmet student needs </a:t>
          </a:r>
          <a:endParaRPr lang="en-US" dirty="0"/>
        </a:p>
      </dgm:t>
    </dgm:pt>
    <dgm:pt modelId="{FEED0558-3659-6E40-B294-AFDD44C2BEA2}" type="parTrans" cxnId="{5317D963-F7B6-1B46-8CC9-2C9B0FA77CF5}">
      <dgm:prSet/>
      <dgm:spPr/>
      <dgm:t>
        <a:bodyPr/>
        <a:lstStyle/>
        <a:p>
          <a:endParaRPr lang="en-US"/>
        </a:p>
      </dgm:t>
    </dgm:pt>
    <dgm:pt modelId="{BA653937-8758-EE4E-B939-7B195F73E2B6}" type="sibTrans" cxnId="{5317D963-F7B6-1B46-8CC9-2C9B0FA77CF5}">
      <dgm:prSet/>
      <dgm:spPr/>
      <dgm:t>
        <a:bodyPr/>
        <a:lstStyle/>
        <a:p>
          <a:endParaRPr lang="en-US"/>
        </a:p>
      </dgm:t>
    </dgm:pt>
    <dgm:pt modelId="{857ABC42-56A0-314F-BF85-59FE0F56AFEA}" type="pres">
      <dgm:prSet presAssocID="{78E3FEA6-7CAB-0944-A458-FF472B16E977}" presName="Name0" presStyleCnt="0">
        <dgm:presLayoutVars>
          <dgm:dir/>
          <dgm:resizeHandles val="exact"/>
        </dgm:presLayoutVars>
      </dgm:prSet>
      <dgm:spPr/>
    </dgm:pt>
    <dgm:pt modelId="{AE3D7047-6415-5344-98F2-B66472273EF4}" type="pres">
      <dgm:prSet presAssocID="{A4C09586-6780-1140-B8B4-14945088BC86}" presName="node" presStyleLbl="node1" presStyleIdx="0" presStyleCnt="7">
        <dgm:presLayoutVars>
          <dgm:bulletEnabled val="1"/>
        </dgm:presLayoutVars>
      </dgm:prSet>
      <dgm:spPr/>
    </dgm:pt>
    <dgm:pt modelId="{1334FD10-5EBD-6B4F-9E6D-567096AC6DDA}" type="pres">
      <dgm:prSet presAssocID="{09E97718-4802-904E-8047-466F4F945F15}" presName="sibTrans" presStyleLbl="sibTrans1D1" presStyleIdx="0" presStyleCnt="6"/>
      <dgm:spPr/>
    </dgm:pt>
    <dgm:pt modelId="{CD3F3D5B-EE98-E240-8303-1EEA9B3AF8AA}" type="pres">
      <dgm:prSet presAssocID="{09E97718-4802-904E-8047-466F4F945F15}" presName="connectorText" presStyleLbl="sibTrans1D1" presStyleIdx="0" presStyleCnt="6"/>
      <dgm:spPr/>
    </dgm:pt>
    <dgm:pt modelId="{F8F13FC4-33FE-1B4F-9D5F-196EBEA2EBD0}" type="pres">
      <dgm:prSet presAssocID="{88CD382D-3B5F-D342-B14A-2DEA5707B881}" presName="node" presStyleLbl="node1" presStyleIdx="1" presStyleCnt="7">
        <dgm:presLayoutVars>
          <dgm:bulletEnabled val="1"/>
        </dgm:presLayoutVars>
      </dgm:prSet>
      <dgm:spPr/>
    </dgm:pt>
    <dgm:pt modelId="{171FA556-24B8-AA4E-BAE8-93F18CC02C76}" type="pres">
      <dgm:prSet presAssocID="{37CCFDB0-2981-7B45-BDBA-E16FCB1076AC}" presName="sibTrans" presStyleLbl="sibTrans1D1" presStyleIdx="1" presStyleCnt="6"/>
      <dgm:spPr/>
    </dgm:pt>
    <dgm:pt modelId="{38B15F17-1FFE-C644-96DD-C741FE926769}" type="pres">
      <dgm:prSet presAssocID="{37CCFDB0-2981-7B45-BDBA-E16FCB1076AC}" presName="connectorText" presStyleLbl="sibTrans1D1" presStyleIdx="1" presStyleCnt="6"/>
      <dgm:spPr/>
    </dgm:pt>
    <dgm:pt modelId="{F487D541-4CFA-F04D-A6F6-D49033D3CA0E}" type="pres">
      <dgm:prSet presAssocID="{893020FB-5600-1546-88F3-BBF0BFA74098}" presName="node" presStyleLbl="node1" presStyleIdx="2" presStyleCnt="7">
        <dgm:presLayoutVars>
          <dgm:bulletEnabled val="1"/>
        </dgm:presLayoutVars>
      </dgm:prSet>
      <dgm:spPr/>
    </dgm:pt>
    <dgm:pt modelId="{F5325F5A-817A-5D48-B18B-93D0F4984F9E}" type="pres">
      <dgm:prSet presAssocID="{B2BC63C2-A9C9-BA40-9F80-1D2BE732F8DF}" presName="sibTrans" presStyleLbl="sibTrans1D1" presStyleIdx="2" presStyleCnt="6"/>
      <dgm:spPr/>
    </dgm:pt>
    <dgm:pt modelId="{ABAF6399-44AE-D349-A42F-7FB6ABF65694}" type="pres">
      <dgm:prSet presAssocID="{B2BC63C2-A9C9-BA40-9F80-1D2BE732F8DF}" presName="connectorText" presStyleLbl="sibTrans1D1" presStyleIdx="2" presStyleCnt="6"/>
      <dgm:spPr/>
    </dgm:pt>
    <dgm:pt modelId="{6A954066-3164-A347-A6FA-D99BC63AE821}" type="pres">
      <dgm:prSet presAssocID="{3737CFBA-3FCD-1E4E-9857-7DBDB6FA76B6}" presName="node" presStyleLbl="node1" presStyleIdx="3" presStyleCnt="7">
        <dgm:presLayoutVars>
          <dgm:bulletEnabled val="1"/>
        </dgm:presLayoutVars>
      </dgm:prSet>
      <dgm:spPr/>
    </dgm:pt>
    <dgm:pt modelId="{972755BE-4B19-B84C-89B5-11051487DE92}" type="pres">
      <dgm:prSet presAssocID="{D10736C3-A8C0-6D49-B35D-B620B975651A}" presName="sibTrans" presStyleLbl="sibTrans1D1" presStyleIdx="3" presStyleCnt="6"/>
      <dgm:spPr/>
    </dgm:pt>
    <dgm:pt modelId="{D7C46EE2-3A8E-3048-A508-F4441E8F231C}" type="pres">
      <dgm:prSet presAssocID="{D10736C3-A8C0-6D49-B35D-B620B975651A}" presName="connectorText" presStyleLbl="sibTrans1D1" presStyleIdx="3" presStyleCnt="6"/>
      <dgm:spPr/>
    </dgm:pt>
    <dgm:pt modelId="{F28FFF7C-A251-D742-89AD-664ADCFD22B2}" type="pres">
      <dgm:prSet presAssocID="{8DFDF600-FF4A-0F40-9A60-260CB15103F1}" presName="node" presStyleLbl="node1" presStyleIdx="4" presStyleCnt="7">
        <dgm:presLayoutVars>
          <dgm:bulletEnabled val="1"/>
        </dgm:presLayoutVars>
      </dgm:prSet>
      <dgm:spPr/>
    </dgm:pt>
    <dgm:pt modelId="{327B80FB-AE4F-374A-A0B8-17C178620F4B}" type="pres">
      <dgm:prSet presAssocID="{A0836484-88DA-5745-B481-E54C2C91FB0B}" presName="sibTrans" presStyleLbl="sibTrans1D1" presStyleIdx="4" presStyleCnt="6"/>
      <dgm:spPr/>
    </dgm:pt>
    <dgm:pt modelId="{0F7400C3-A6DF-1848-BFA2-DF643575BCDB}" type="pres">
      <dgm:prSet presAssocID="{A0836484-88DA-5745-B481-E54C2C91FB0B}" presName="connectorText" presStyleLbl="sibTrans1D1" presStyleIdx="4" presStyleCnt="6"/>
      <dgm:spPr/>
    </dgm:pt>
    <dgm:pt modelId="{6366252C-BD7E-094E-B00D-A068B7063365}" type="pres">
      <dgm:prSet presAssocID="{5C0F7F1E-3B12-8743-91A2-020CEB967660}" presName="node" presStyleLbl="node1" presStyleIdx="5" presStyleCnt="7">
        <dgm:presLayoutVars>
          <dgm:bulletEnabled val="1"/>
        </dgm:presLayoutVars>
      </dgm:prSet>
      <dgm:spPr/>
    </dgm:pt>
    <dgm:pt modelId="{0E93139D-49DC-3E4C-B057-1F772F5B7E69}" type="pres">
      <dgm:prSet presAssocID="{F5FA4CAA-A7F1-8644-8333-6AEAC217F998}" presName="sibTrans" presStyleLbl="sibTrans1D1" presStyleIdx="5" presStyleCnt="6"/>
      <dgm:spPr/>
    </dgm:pt>
    <dgm:pt modelId="{435F1B49-AD34-394B-8EFD-3D9CFB0EE3C0}" type="pres">
      <dgm:prSet presAssocID="{F5FA4CAA-A7F1-8644-8333-6AEAC217F998}" presName="connectorText" presStyleLbl="sibTrans1D1" presStyleIdx="5" presStyleCnt="6"/>
      <dgm:spPr/>
    </dgm:pt>
    <dgm:pt modelId="{0DED93E3-ACC8-1843-9E3C-799ABB56D39C}" type="pres">
      <dgm:prSet presAssocID="{4CF162CE-5FED-5A47-9E4C-0FD26F02E6D2}" presName="node" presStyleLbl="node1" presStyleIdx="6" presStyleCnt="7">
        <dgm:presLayoutVars>
          <dgm:bulletEnabled val="1"/>
        </dgm:presLayoutVars>
      </dgm:prSet>
      <dgm:spPr/>
    </dgm:pt>
  </dgm:ptLst>
  <dgm:cxnLst>
    <dgm:cxn modelId="{0682A910-9790-6648-A5F3-B7D02CC2B716}" type="presOf" srcId="{F5FA4CAA-A7F1-8644-8333-6AEAC217F998}" destId="{435F1B49-AD34-394B-8EFD-3D9CFB0EE3C0}" srcOrd="1" destOrd="0" presId="urn:microsoft.com/office/officeart/2005/8/layout/bProcess3"/>
    <dgm:cxn modelId="{5AD22024-C788-FF40-B871-17ECE6678C57}" type="presOf" srcId="{37CCFDB0-2981-7B45-BDBA-E16FCB1076AC}" destId="{38B15F17-1FFE-C644-96DD-C741FE926769}" srcOrd="1" destOrd="0" presId="urn:microsoft.com/office/officeart/2005/8/layout/bProcess3"/>
    <dgm:cxn modelId="{6DB94D24-F779-A84D-A4A2-1D97E3EDA382}" type="presOf" srcId="{D10736C3-A8C0-6D49-B35D-B620B975651A}" destId="{972755BE-4B19-B84C-89B5-11051487DE92}" srcOrd="0" destOrd="0" presId="urn:microsoft.com/office/officeart/2005/8/layout/bProcess3"/>
    <dgm:cxn modelId="{377FEF32-1963-D24B-8D14-360BDCB86F20}" type="presOf" srcId="{B2BC63C2-A9C9-BA40-9F80-1D2BE732F8DF}" destId="{F5325F5A-817A-5D48-B18B-93D0F4984F9E}" srcOrd="0" destOrd="0" presId="urn:microsoft.com/office/officeart/2005/8/layout/bProcess3"/>
    <dgm:cxn modelId="{13415D3C-CBA9-7940-9678-78C605A17F22}" srcId="{78E3FEA6-7CAB-0944-A458-FF472B16E977}" destId="{3737CFBA-3FCD-1E4E-9857-7DBDB6FA76B6}" srcOrd="3" destOrd="0" parTransId="{F5C59AF8-1A9E-924A-8943-77D799016E7F}" sibTransId="{D10736C3-A8C0-6D49-B35D-B620B975651A}"/>
    <dgm:cxn modelId="{ED9F963F-5A60-9B4E-A4C2-D5D381BE27CC}" type="presOf" srcId="{8DFDF600-FF4A-0F40-9A60-260CB15103F1}" destId="{F28FFF7C-A251-D742-89AD-664ADCFD22B2}" srcOrd="0" destOrd="0" presId="urn:microsoft.com/office/officeart/2005/8/layout/bProcess3"/>
    <dgm:cxn modelId="{66A61C62-7FAA-B04F-92C9-8186FC6C34B6}" srcId="{78E3FEA6-7CAB-0944-A458-FF472B16E977}" destId="{88CD382D-3B5F-D342-B14A-2DEA5707B881}" srcOrd="1" destOrd="0" parTransId="{2252C6B4-FDD9-AB46-9D3D-DEE14526D8A1}" sibTransId="{37CCFDB0-2981-7B45-BDBA-E16FCB1076AC}"/>
    <dgm:cxn modelId="{5317D963-F7B6-1B46-8CC9-2C9B0FA77CF5}" srcId="{78E3FEA6-7CAB-0944-A458-FF472B16E977}" destId="{4CF162CE-5FED-5A47-9E4C-0FD26F02E6D2}" srcOrd="6" destOrd="0" parTransId="{FEED0558-3659-6E40-B294-AFDD44C2BEA2}" sibTransId="{BA653937-8758-EE4E-B939-7B195F73E2B6}"/>
    <dgm:cxn modelId="{C6B71F4B-9F8E-8C4C-B7D6-069D83366EBB}" type="presOf" srcId="{D10736C3-A8C0-6D49-B35D-B620B975651A}" destId="{D7C46EE2-3A8E-3048-A508-F4441E8F231C}" srcOrd="1" destOrd="0" presId="urn:microsoft.com/office/officeart/2005/8/layout/bProcess3"/>
    <dgm:cxn modelId="{F611DD6F-23BB-EF49-A34E-F96FBA358B04}" type="presOf" srcId="{5C0F7F1E-3B12-8743-91A2-020CEB967660}" destId="{6366252C-BD7E-094E-B00D-A068B7063365}" srcOrd="0" destOrd="0" presId="urn:microsoft.com/office/officeart/2005/8/layout/bProcess3"/>
    <dgm:cxn modelId="{732DCA53-0AFA-7D4B-807E-3031F131DE2F}" type="presOf" srcId="{3737CFBA-3FCD-1E4E-9857-7DBDB6FA76B6}" destId="{6A954066-3164-A347-A6FA-D99BC63AE821}" srcOrd="0" destOrd="0" presId="urn:microsoft.com/office/officeart/2005/8/layout/bProcess3"/>
    <dgm:cxn modelId="{B50BEA55-87A3-4547-91F6-0F42900628EF}" type="presOf" srcId="{B2BC63C2-A9C9-BA40-9F80-1D2BE732F8DF}" destId="{ABAF6399-44AE-D349-A42F-7FB6ABF65694}" srcOrd="1" destOrd="0" presId="urn:microsoft.com/office/officeart/2005/8/layout/bProcess3"/>
    <dgm:cxn modelId="{5D49DF78-9DF9-DD4B-A06F-6A0BF5823922}" type="presOf" srcId="{F5FA4CAA-A7F1-8644-8333-6AEAC217F998}" destId="{0E93139D-49DC-3E4C-B057-1F772F5B7E69}" srcOrd="0" destOrd="0" presId="urn:microsoft.com/office/officeart/2005/8/layout/bProcess3"/>
    <dgm:cxn modelId="{4A2E1959-43C4-2443-81E1-9454C67898BA}" type="presOf" srcId="{37CCFDB0-2981-7B45-BDBA-E16FCB1076AC}" destId="{171FA556-24B8-AA4E-BAE8-93F18CC02C76}" srcOrd="0" destOrd="0" presId="urn:microsoft.com/office/officeart/2005/8/layout/bProcess3"/>
    <dgm:cxn modelId="{7414A37D-CFF1-AF4B-BBF9-70DFE1F2C19D}" srcId="{78E3FEA6-7CAB-0944-A458-FF472B16E977}" destId="{893020FB-5600-1546-88F3-BBF0BFA74098}" srcOrd="2" destOrd="0" parTransId="{2ED718D3-CB01-8142-A128-57ADC801A888}" sibTransId="{B2BC63C2-A9C9-BA40-9F80-1D2BE732F8DF}"/>
    <dgm:cxn modelId="{6BF77C86-0878-564E-97BC-01F51A21CDE2}" type="presOf" srcId="{A4C09586-6780-1140-B8B4-14945088BC86}" destId="{AE3D7047-6415-5344-98F2-B66472273EF4}" srcOrd="0" destOrd="0" presId="urn:microsoft.com/office/officeart/2005/8/layout/bProcess3"/>
    <dgm:cxn modelId="{CA6D7489-32BE-DE46-8059-237533D00DED}" type="presOf" srcId="{A0836484-88DA-5745-B481-E54C2C91FB0B}" destId="{327B80FB-AE4F-374A-A0B8-17C178620F4B}" srcOrd="0" destOrd="0" presId="urn:microsoft.com/office/officeart/2005/8/layout/bProcess3"/>
    <dgm:cxn modelId="{701B7090-1D84-2547-850D-EBAEEE2AC404}" type="presOf" srcId="{4CF162CE-5FED-5A47-9E4C-0FD26F02E6D2}" destId="{0DED93E3-ACC8-1843-9E3C-799ABB56D39C}" srcOrd="0" destOrd="0" presId="urn:microsoft.com/office/officeart/2005/8/layout/bProcess3"/>
    <dgm:cxn modelId="{D24C1A97-3178-924B-8101-CEE56FA93239}" srcId="{78E3FEA6-7CAB-0944-A458-FF472B16E977}" destId="{8DFDF600-FF4A-0F40-9A60-260CB15103F1}" srcOrd="4" destOrd="0" parTransId="{367D11EC-8512-5049-BEAD-5235382F7C68}" sibTransId="{A0836484-88DA-5745-B481-E54C2C91FB0B}"/>
    <dgm:cxn modelId="{BF77B3AE-014F-A649-A2B4-58C8C91BC42B}" type="presOf" srcId="{09E97718-4802-904E-8047-466F4F945F15}" destId="{CD3F3D5B-EE98-E240-8303-1EEA9B3AF8AA}" srcOrd="1" destOrd="0" presId="urn:microsoft.com/office/officeart/2005/8/layout/bProcess3"/>
    <dgm:cxn modelId="{A26B7CAF-EEDB-1647-903C-F918950529A1}" type="presOf" srcId="{893020FB-5600-1546-88F3-BBF0BFA74098}" destId="{F487D541-4CFA-F04D-A6F6-D49033D3CA0E}" srcOrd="0" destOrd="0" presId="urn:microsoft.com/office/officeart/2005/8/layout/bProcess3"/>
    <dgm:cxn modelId="{76DA39D2-F600-754C-BF96-3785C4296A07}" type="presOf" srcId="{09E97718-4802-904E-8047-466F4F945F15}" destId="{1334FD10-5EBD-6B4F-9E6D-567096AC6DDA}" srcOrd="0" destOrd="0" presId="urn:microsoft.com/office/officeart/2005/8/layout/bProcess3"/>
    <dgm:cxn modelId="{C6594DD8-8435-654C-B1B3-9BA2DAAAEDBC}" type="presOf" srcId="{A0836484-88DA-5745-B481-E54C2C91FB0B}" destId="{0F7400C3-A6DF-1848-BFA2-DF643575BCDB}" srcOrd="1" destOrd="0" presId="urn:microsoft.com/office/officeart/2005/8/layout/bProcess3"/>
    <dgm:cxn modelId="{99E463E5-6A96-934F-93E1-94C9C16976F4}" type="presOf" srcId="{88CD382D-3B5F-D342-B14A-2DEA5707B881}" destId="{F8F13FC4-33FE-1B4F-9D5F-196EBEA2EBD0}" srcOrd="0" destOrd="0" presId="urn:microsoft.com/office/officeart/2005/8/layout/bProcess3"/>
    <dgm:cxn modelId="{6A2D5EF2-060A-F24A-B84E-416907CC9055}" type="presOf" srcId="{78E3FEA6-7CAB-0944-A458-FF472B16E977}" destId="{857ABC42-56A0-314F-BF85-59FE0F56AFEA}" srcOrd="0" destOrd="0" presId="urn:microsoft.com/office/officeart/2005/8/layout/bProcess3"/>
    <dgm:cxn modelId="{A7C5CEFA-2100-6A44-BD32-5DF044E9B862}" srcId="{78E3FEA6-7CAB-0944-A458-FF472B16E977}" destId="{A4C09586-6780-1140-B8B4-14945088BC86}" srcOrd="0" destOrd="0" parTransId="{0BCCBC83-CFAA-2D4D-8368-15AC230ED0F6}" sibTransId="{09E97718-4802-904E-8047-466F4F945F15}"/>
    <dgm:cxn modelId="{D30D0DFF-5B77-BB42-9DC9-DA702A86507C}" srcId="{78E3FEA6-7CAB-0944-A458-FF472B16E977}" destId="{5C0F7F1E-3B12-8743-91A2-020CEB967660}" srcOrd="5" destOrd="0" parTransId="{3B6796BD-B88C-084F-968A-9A77AE4454F2}" sibTransId="{F5FA4CAA-A7F1-8644-8333-6AEAC217F998}"/>
    <dgm:cxn modelId="{7BFCDC89-BB63-D44B-ADA3-9D413CF06BEB}" type="presParOf" srcId="{857ABC42-56A0-314F-BF85-59FE0F56AFEA}" destId="{AE3D7047-6415-5344-98F2-B66472273EF4}" srcOrd="0" destOrd="0" presId="urn:microsoft.com/office/officeart/2005/8/layout/bProcess3"/>
    <dgm:cxn modelId="{3561E1B9-0AF1-4445-9084-4F866A0260AF}" type="presParOf" srcId="{857ABC42-56A0-314F-BF85-59FE0F56AFEA}" destId="{1334FD10-5EBD-6B4F-9E6D-567096AC6DDA}" srcOrd="1" destOrd="0" presId="urn:microsoft.com/office/officeart/2005/8/layout/bProcess3"/>
    <dgm:cxn modelId="{C0807504-523E-A742-851B-77C52FDDD091}" type="presParOf" srcId="{1334FD10-5EBD-6B4F-9E6D-567096AC6DDA}" destId="{CD3F3D5B-EE98-E240-8303-1EEA9B3AF8AA}" srcOrd="0" destOrd="0" presId="urn:microsoft.com/office/officeart/2005/8/layout/bProcess3"/>
    <dgm:cxn modelId="{87C46AE4-BD59-E545-9AD2-A70631573565}" type="presParOf" srcId="{857ABC42-56A0-314F-BF85-59FE0F56AFEA}" destId="{F8F13FC4-33FE-1B4F-9D5F-196EBEA2EBD0}" srcOrd="2" destOrd="0" presId="urn:microsoft.com/office/officeart/2005/8/layout/bProcess3"/>
    <dgm:cxn modelId="{386C079C-D15D-794B-AC37-80881E5B60F4}" type="presParOf" srcId="{857ABC42-56A0-314F-BF85-59FE0F56AFEA}" destId="{171FA556-24B8-AA4E-BAE8-93F18CC02C76}" srcOrd="3" destOrd="0" presId="urn:microsoft.com/office/officeart/2005/8/layout/bProcess3"/>
    <dgm:cxn modelId="{7B780B00-98D8-E445-BBB3-81EF64BCF7D1}" type="presParOf" srcId="{171FA556-24B8-AA4E-BAE8-93F18CC02C76}" destId="{38B15F17-1FFE-C644-96DD-C741FE926769}" srcOrd="0" destOrd="0" presId="urn:microsoft.com/office/officeart/2005/8/layout/bProcess3"/>
    <dgm:cxn modelId="{FF70EE46-4A54-4840-8300-89E697396FF6}" type="presParOf" srcId="{857ABC42-56A0-314F-BF85-59FE0F56AFEA}" destId="{F487D541-4CFA-F04D-A6F6-D49033D3CA0E}" srcOrd="4" destOrd="0" presId="urn:microsoft.com/office/officeart/2005/8/layout/bProcess3"/>
    <dgm:cxn modelId="{0C3370A3-1C98-C148-BAB3-C227FB6974E6}" type="presParOf" srcId="{857ABC42-56A0-314F-BF85-59FE0F56AFEA}" destId="{F5325F5A-817A-5D48-B18B-93D0F4984F9E}" srcOrd="5" destOrd="0" presId="urn:microsoft.com/office/officeart/2005/8/layout/bProcess3"/>
    <dgm:cxn modelId="{AB57C16A-DA32-FE48-97BF-20284B1FDF74}" type="presParOf" srcId="{F5325F5A-817A-5D48-B18B-93D0F4984F9E}" destId="{ABAF6399-44AE-D349-A42F-7FB6ABF65694}" srcOrd="0" destOrd="0" presId="urn:microsoft.com/office/officeart/2005/8/layout/bProcess3"/>
    <dgm:cxn modelId="{887B1D1A-F6AE-4044-A268-643A7CC297AF}" type="presParOf" srcId="{857ABC42-56A0-314F-BF85-59FE0F56AFEA}" destId="{6A954066-3164-A347-A6FA-D99BC63AE821}" srcOrd="6" destOrd="0" presId="urn:microsoft.com/office/officeart/2005/8/layout/bProcess3"/>
    <dgm:cxn modelId="{8E81BEC1-1F2D-964D-8179-CB809E4032EC}" type="presParOf" srcId="{857ABC42-56A0-314F-BF85-59FE0F56AFEA}" destId="{972755BE-4B19-B84C-89B5-11051487DE92}" srcOrd="7" destOrd="0" presId="urn:microsoft.com/office/officeart/2005/8/layout/bProcess3"/>
    <dgm:cxn modelId="{61A8DA57-028B-E243-A33C-D71007C0746E}" type="presParOf" srcId="{972755BE-4B19-B84C-89B5-11051487DE92}" destId="{D7C46EE2-3A8E-3048-A508-F4441E8F231C}" srcOrd="0" destOrd="0" presId="urn:microsoft.com/office/officeart/2005/8/layout/bProcess3"/>
    <dgm:cxn modelId="{9D34B689-40E6-2742-8F46-0B9BB4FD2437}" type="presParOf" srcId="{857ABC42-56A0-314F-BF85-59FE0F56AFEA}" destId="{F28FFF7C-A251-D742-89AD-664ADCFD22B2}" srcOrd="8" destOrd="0" presId="urn:microsoft.com/office/officeart/2005/8/layout/bProcess3"/>
    <dgm:cxn modelId="{2D15A485-1864-8741-B6D5-B8D18D5E24CE}" type="presParOf" srcId="{857ABC42-56A0-314F-BF85-59FE0F56AFEA}" destId="{327B80FB-AE4F-374A-A0B8-17C178620F4B}" srcOrd="9" destOrd="0" presId="urn:microsoft.com/office/officeart/2005/8/layout/bProcess3"/>
    <dgm:cxn modelId="{0DABE685-A68B-6549-A986-947F37AD2C12}" type="presParOf" srcId="{327B80FB-AE4F-374A-A0B8-17C178620F4B}" destId="{0F7400C3-A6DF-1848-BFA2-DF643575BCDB}" srcOrd="0" destOrd="0" presId="urn:microsoft.com/office/officeart/2005/8/layout/bProcess3"/>
    <dgm:cxn modelId="{9D246414-BC48-1A4D-ABF9-4C8FD366A651}" type="presParOf" srcId="{857ABC42-56A0-314F-BF85-59FE0F56AFEA}" destId="{6366252C-BD7E-094E-B00D-A068B7063365}" srcOrd="10" destOrd="0" presId="urn:microsoft.com/office/officeart/2005/8/layout/bProcess3"/>
    <dgm:cxn modelId="{03204927-06EA-B148-8EF8-ECE427AA4C6B}" type="presParOf" srcId="{857ABC42-56A0-314F-BF85-59FE0F56AFEA}" destId="{0E93139D-49DC-3E4C-B057-1F772F5B7E69}" srcOrd="11" destOrd="0" presId="urn:microsoft.com/office/officeart/2005/8/layout/bProcess3"/>
    <dgm:cxn modelId="{66493A05-B2C8-AA4E-8CEA-BC7F8A8C0452}" type="presParOf" srcId="{0E93139D-49DC-3E4C-B057-1F772F5B7E69}" destId="{435F1B49-AD34-394B-8EFD-3D9CFB0EE3C0}" srcOrd="0" destOrd="0" presId="urn:microsoft.com/office/officeart/2005/8/layout/bProcess3"/>
    <dgm:cxn modelId="{DCA86CB1-1DD9-3F4B-8068-54523995F07A}" type="presParOf" srcId="{857ABC42-56A0-314F-BF85-59FE0F56AFEA}" destId="{0DED93E3-ACC8-1843-9E3C-799ABB56D39C}" srcOrd="12"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WHAT”S NEXT FOR US??? 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B3F9974B-7FAD-4521-9CF6-6EB6D0C44CB5}">
      <dgm:prSet/>
      <dgm:spPr/>
      <dgm:t>
        <a:bodyPr/>
        <a:lstStyle/>
        <a:p>
          <a:pPr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Team Profile and Meeting Schedule, 2022-2023 Action Plan</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1"/>
      <dgm:spPr/>
    </dgm:pt>
    <dgm:pt modelId="{3EE32B02-DB9E-4A32-B892-2B06787A9E31}" type="pres">
      <dgm:prSet presAssocID="{88926E0B-BFF6-E944-B1DF-44240C496CA1}" presName="parentText" presStyleLbl="node1" presStyleIdx="0" presStyleCnt="1" custScaleX="119602" custScaleY="11678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0" presStyleCnt="1">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0"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C036D8FD-3F49-4736-9FEC-A349C4BE7675}" type="presOf" srcId="{01B29E2B-212A-4B9B-B894-F2C5922AB5AC}" destId="{183C8042-F222-4C5B-948A-CA63CABAB28E}" srcOrd="0" destOrd="3" presId="urn:microsoft.com/office/officeart/2005/8/layout/list1"/>
    <dgm:cxn modelId="{4152111E-D9E4-4D7F-AB4F-A531D96927D2}" type="presParOf" srcId="{107712AD-F0E7-8045-90F3-AA033147F7E7}" destId="{EFD0C82B-9526-4A75-BFD7-201196E11AEE}" srcOrd="0"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1" destOrd="0" presId="urn:microsoft.com/office/officeart/2005/8/layout/list1"/>
    <dgm:cxn modelId="{36DCC698-FCCB-4C6D-B7D6-D99D5A44FA69}" type="presParOf" srcId="{107712AD-F0E7-8045-90F3-AA033147F7E7}" destId="{183C8042-F222-4C5B-948A-CA63CABAB28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Self-monitor</a:t>
          </a:r>
        </a:p>
        <a:p>
          <a:pPr marL="457200" lvl="2" indent="-228600" algn="l" defTabSz="889000">
            <a:lnSpc>
              <a:spcPct val="90000"/>
            </a:lnSpc>
            <a:spcBef>
              <a:spcPct val="0"/>
            </a:spcBef>
            <a:spcAft>
              <a:spcPct val="15000"/>
            </a:spcAft>
            <a:buChar char="•"/>
          </a:pPr>
          <a:r>
            <a:rPr lang="en-US" sz="2000" kern="1200" dirty="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r>
            <a:rPr lang="en-US" sz="2000" kern="1200" dirty="0"/>
            <a:t>Communicating your needs?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FF0000"/>
              </a:solidFill>
            </a:rPr>
            <a:t>Obtain help</a:t>
          </a:r>
          <a:r>
            <a:rPr lang="en-US" sz="2000" kern="1200" dirty="0"/>
            <a:t> from peers and trainers</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solidFill>
                <a:srgbClr val="FF0000"/>
              </a:solidFill>
            </a:rPr>
            <a:t>Share examples, celebrations and barriers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dirty="0"/>
            <a:t>Reinforce participation</a:t>
          </a:r>
        </a:p>
        <a:p>
          <a:pPr marL="457200" lvl="2" indent="-228600" algn="l" defTabSz="889000">
            <a:lnSpc>
              <a:spcPct val="90000"/>
            </a:lnSpc>
            <a:spcBef>
              <a:spcPct val="0"/>
            </a:spcBef>
            <a:spcAft>
              <a:spcPct val="15000"/>
            </a:spcAft>
            <a:buChar char="•"/>
          </a:pPr>
          <a:r>
            <a:rPr lang="en-US" sz="2000" kern="1200" dirty="0"/>
            <a:t>Complete tasks efficiently</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electronics ready to use</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92986"/>
          <a:ext cx="9111478" cy="2047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520700" rIns="70715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Content focused</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Peer Networking and sharing</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Technical Assistance when needed</a:t>
          </a:r>
        </a:p>
      </dsp:txBody>
      <dsp:txXfrm>
        <a:off x="99951" y="492937"/>
        <a:ext cx="8911576" cy="1847598"/>
      </dsp:txXfrm>
    </dsp:sp>
    <dsp:sp modelId="{24EE546A-203E-45A1-AB96-5A4CB77AC5EC}">
      <dsp:nvSpPr>
        <dsp:cNvPr id="0" name=""/>
        <dsp:cNvSpPr/>
      </dsp:nvSpPr>
      <dsp:spPr>
        <a:xfrm>
          <a:off x="234347" y="22223"/>
          <a:ext cx="6861362"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nd Vadodara" panose="020B0604020202020204" charset="0"/>
              <a:cs typeface="Hind Vadodara" panose="020B0604020202020204" charset="0"/>
            </a:rPr>
            <a:t>What’s Similar? Learning Opportunities and TA</a:t>
          </a:r>
          <a:endParaRPr lang="en-US" sz="24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270373" y="58249"/>
        <a:ext cx="6789310" cy="665948"/>
      </dsp:txXfrm>
    </dsp:sp>
    <dsp:sp modelId="{183C8042-F222-4C5B-948A-CA63CABAB28E}">
      <dsp:nvSpPr>
        <dsp:cNvPr id="0" name=""/>
        <dsp:cNvSpPr/>
      </dsp:nvSpPr>
      <dsp:spPr>
        <a:xfrm>
          <a:off x="0" y="2944487"/>
          <a:ext cx="9111478" cy="248062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520700" rIns="707152" bIns="142240" numCol="1" spcCol="1270" anchor="t" anchorCtr="0">
          <a:noAutofit/>
        </a:bodyPr>
        <a:lstStyle/>
        <a:p>
          <a:pPr marL="228600" lvl="1" indent="-228600" algn="l" defTabSz="889000" rtl="0">
            <a:lnSpc>
              <a:spcPct val="90000"/>
            </a:lnSpc>
            <a:spcBef>
              <a:spcPct val="0"/>
            </a:spcBef>
            <a:spcAft>
              <a:spcPct val="15000"/>
            </a:spcAft>
            <a:buFontTx/>
            <a:buNone/>
          </a:pPr>
          <a:r>
            <a:rPr lang="en-US" sz="2000" b="0" i="0" kern="1200" dirty="0">
              <a:latin typeface="Hind Vadodara" panose="020B0604020202020204" charset="0"/>
              <a:cs typeface="Hind Vadodara" panose="020B0604020202020204" charset="0"/>
            </a:rPr>
            <a:t>Additional Learning Opportunities</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Monthly Webinars </a:t>
          </a:r>
          <a:r>
            <a:rPr lang="en-US" sz="2000" b="1" i="0" kern="1200" dirty="0">
              <a:solidFill>
                <a:srgbClr val="002060"/>
              </a:solidFill>
              <a:latin typeface="Hind Vadodara" panose="020B0604020202020204" charset="0"/>
              <a:cs typeface="Hind Vadodara" panose="020B0604020202020204" charset="0"/>
            </a:rPr>
            <a:t>(* October 17</a:t>
          </a:r>
          <a:r>
            <a:rPr lang="en-US" sz="2000" b="1" i="0" kern="1200" baseline="30000" dirty="0">
              <a:solidFill>
                <a:srgbClr val="002060"/>
              </a:solidFill>
              <a:latin typeface="Hind Vadodara" panose="020B0604020202020204" charset="0"/>
              <a:cs typeface="Hind Vadodara" panose="020B0604020202020204" charset="0"/>
            </a:rPr>
            <a:t>th</a:t>
          </a:r>
          <a:r>
            <a:rPr lang="en-US" sz="2000" b="1" i="0" kern="1200" dirty="0">
              <a:solidFill>
                <a:srgbClr val="002060"/>
              </a:solidFill>
              <a:latin typeface="Hind Vadodara" panose="020B0604020202020204" charset="0"/>
              <a:cs typeface="Hind Vadodara" panose="020B0604020202020204" charset="0"/>
            </a:rPr>
            <a:t> 9:30-11 on Screening)</a:t>
          </a:r>
        </a:p>
        <a:p>
          <a:pPr marL="228600" lvl="1" indent="-228600" algn="l" defTabSz="889000" rtl="0">
            <a:lnSpc>
              <a:spcPct val="90000"/>
            </a:lnSpc>
            <a:spcBef>
              <a:spcPct val="0"/>
            </a:spcBef>
            <a:spcAft>
              <a:spcPct val="15000"/>
            </a:spcAft>
            <a:buChar char="•"/>
          </a:pPr>
          <a:r>
            <a:rPr lang="en-US" sz="2000" b="0" i="0" kern="1200" dirty="0">
              <a:solidFill>
                <a:srgbClr val="002060"/>
              </a:solidFill>
              <a:latin typeface="Hind Vadodara" panose="020B0604020202020204" charset="0"/>
              <a:cs typeface="Hind Vadodara" panose="020B0604020202020204" charset="0"/>
            </a:rPr>
            <a:t>Integrated Content </a:t>
          </a:r>
        </a:p>
        <a:p>
          <a:pPr marL="228600" lvl="1" indent="-228600" algn="l" defTabSz="889000" rtl="0">
            <a:lnSpc>
              <a:spcPct val="90000"/>
            </a:lnSpc>
            <a:spcBef>
              <a:spcPct val="0"/>
            </a:spcBef>
            <a:spcAft>
              <a:spcPct val="15000"/>
            </a:spcAft>
            <a:buChar char="•"/>
          </a:pPr>
          <a:r>
            <a:rPr lang="en-US" sz="2000" b="0" i="0" kern="1200" dirty="0">
              <a:solidFill>
                <a:srgbClr val="002060"/>
              </a:solidFill>
              <a:latin typeface="Hind Vadodara" panose="020B0604020202020204" charset="0"/>
              <a:cs typeface="Hind Vadodara" panose="020B0604020202020204" charset="0"/>
            </a:rPr>
            <a:t>Access to content Experts in areas outside our scope / goal areas</a:t>
          </a:r>
        </a:p>
      </dsp:txBody>
      <dsp:txXfrm>
        <a:off x="121094" y="3065581"/>
        <a:ext cx="8869290" cy="2238437"/>
      </dsp:txXfrm>
    </dsp:sp>
    <dsp:sp modelId="{3EE32B02-DB9E-4A32-B892-2B06787A9E31}">
      <dsp:nvSpPr>
        <dsp:cNvPr id="0" name=""/>
        <dsp:cNvSpPr/>
      </dsp:nvSpPr>
      <dsp:spPr>
        <a:xfrm>
          <a:off x="455573" y="2575487"/>
          <a:ext cx="6378034" cy="7380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nd Vadodara" panose="020B0604020202020204" charset="0"/>
              <a:cs typeface="Hind Vadodara" panose="020B0604020202020204" charset="0"/>
            </a:rPr>
            <a:t>What’s New?  </a:t>
          </a:r>
          <a:endParaRPr lang="en-US" sz="2400" kern="1200" dirty="0">
            <a:latin typeface="Hind Vadodara" panose="020B0604020202020204" charset="0"/>
            <a:cs typeface="Hind Vadodara" panose="020B0604020202020204" charset="0"/>
          </a:endParaRPr>
        </a:p>
      </dsp:txBody>
      <dsp:txXfrm>
        <a:off x="491599" y="2611513"/>
        <a:ext cx="6305982"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29D-D7C9-974D-9F8F-B6BB5B964AE4}">
      <dsp:nvSpPr>
        <dsp:cNvPr id="0" name=""/>
        <dsp:cNvSpPr/>
      </dsp:nvSpPr>
      <dsp:spPr>
        <a:xfrm>
          <a:off x="11653" y="346748"/>
          <a:ext cx="2365677"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Year 1</a:t>
          </a:r>
        </a:p>
      </dsp:txBody>
      <dsp:txXfrm>
        <a:off x="39806" y="374901"/>
        <a:ext cx="2309371" cy="904898"/>
      </dsp:txXfrm>
    </dsp:sp>
    <dsp:sp modelId="{BA98449D-09ED-7948-B57E-EDE9B2F9C367}">
      <dsp:nvSpPr>
        <dsp:cNvPr id="0" name=""/>
        <dsp:cNvSpPr/>
      </dsp:nvSpPr>
      <dsp:spPr>
        <a:xfrm rot="20158280">
          <a:off x="2341345" y="643772"/>
          <a:ext cx="830514" cy="28975"/>
        </a:xfrm>
        <a:custGeom>
          <a:avLst/>
          <a:gdLst/>
          <a:ahLst/>
          <a:cxnLst/>
          <a:rect l="0" t="0" r="0" b="0"/>
          <a:pathLst>
            <a:path>
              <a:moveTo>
                <a:pt x="0" y="14487"/>
              </a:moveTo>
              <a:lnTo>
                <a:pt x="830514"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5840" y="637497"/>
        <a:ext cx="41525" cy="41525"/>
      </dsp:txXfrm>
    </dsp:sp>
    <dsp:sp modelId="{44806E3C-BAF0-0E48-B23F-A15972A8560F}">
      <dsp:nvSpPr>
        <dsp:cNvPr id="0" name=""/>
        <dsp:cNvSpPr/>
      </dsp:nvSpPr>
      <dsp:spPr>
        <a:xfrm>
          <a:off x="3135875" y="216457"/>
          <a:ext cx="8730714" cy="545425"/>
        </a:xfrm>
        <a:prstGeom prst="roundRect">
          <a:avLst>
            <a:gd name="adj" fmla="val 10000"/>
          </a:avLst>
        </a:prstGeom>
        <a:solidFill>
          <a:schemeClr val="tx2"/>
        </a:solidFill>
        <a:ln w="25400" cap="flat" cmpd="sng" algn="ctr">
          <a:solidFill>
            <a:schemeClr val="accent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Exploration and Installation </a:t>
          </a:r>
          <a:r>
            <a:rPr lang="en-US" sz="2200" kern="1200" dirty="0">
              <a:solidFill>
                <a:srgbClr val="FF0000"/>
              </a:solidFill>
              <a:latin typeface="Calibri" panose="020F0502020204030204" pitchFamily="34" charset="0"/>
              <a:cs typeface="Calibri" panose="020F0502020204030204" pitchFamily="34" charset="0"/>
            </a:rPr>
            <a:t>of 10 Getting Started Steps</a:t>
          </a:r>
        </a:p>
      </dsp:txBody>
      <dsp:txXfrm>
        <a:off x="3151850" y="232432"/>
        <a:ext cx="8698764" cy="513475"/>
      </dsp:txXfrm>
    </dsp:sp>
    <dsp:sp modelId="{E2A0B737-A52C-1444-AC3A-563F75424F36}">
      <dsp:nvSpPr>
        <dsp:cNvPr id="0" name=""/>
        <dsp:cNvSpPr/>
      </dsp:nvSpPr>
      <dsp:spPr>
        <a:xfrm rot="1449088">
          <a:off x="2340448" y="985264"/>
          <a:ext cx="842730" cy="28975"/>
        </a:xfrm>
        <a:custGeom>
          <a:avLst/>
          <a:gdLst/>
          <a:ahLst/>
          <a:cxnLst/>
          <a:rect l="0" t="0" r="0" b="0"/>
          <a:pathLst>
            <a:path>
              <a:moveTo>
                <a:pt x="0" y="14487"/>
              </a:moveTo>
              <a:lnTo>
                <a:pt x="842730"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0744" y="978683"/>
        <a:ext cx="42136" cy="42136"/>
      </dsp:txXfrm>
    </dsp:sp>
    <dsp:sp modelId="{267E6285-9083-1541-A38C-8C2EFA632295}">
      <dsp:nvSpPr>
        <dsp:cNvPr id="0" name=""/>
        <dsp:cNvSpPr/>
      </dsp:nvSpPr>
      <dsp:spPr>
        <a:xfrm>
          <a:off x="3146294" y="906063"/>
          <a:ext cx="8717295" cy="532180"/>
        </a:xfrm>
        <a:prstGeom prst="roundRect">
          <a:avLst>
            <a:gd name="adj" fmla="val 10000"/>
          </a:avLst>
        </a:prstGeom>
        <a:solidFill>
          <a:schemeClr val="tx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 ½ days of team training (Oct/Jan/May) + 7 coaches’ trainings</a:t>
          </a:r>
        </a:p>
      </dsp:txBody>
      <dsp:txXfrm>
        <a:off x="3161881" y="921650"/>
        <a:ext cx="8686121" cy="501006"/>
      </dsp:txXfrm>
    </dsp:sp>
    <dsp:sp modelId="{B4353AB5-42E6-3942-86EE-E373D63528C5}">
      <dsp:nvSpPr>
        <dsp:cNvPr id="0" name=""/>
        <dsp:cNvSpPr/>
      </dsp:nvSpPr>
      <dsp:spPr>
        <a:xfrm>
          <a:off x="78284" y="2005157"/>
          <a:ext cx="2173475"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Year 2  </a:t>
          </a:r>
        </a:p>
      </dsp:txBody>
      <dsp:txXfrm>
        <a:off x="106437" y="2033310"/>
        <a:ext cx="2117169" cy="904898"/>
      </dsp:txXfrm>
    </dsp:sp>
    <dsp:sp modelId="{A0C5C965-2D5F-F64A-8235-EF232AAD6BD1}">
      <dsp:nvSpPr>
        <dsp:cNvPr id="0" name=""/>
        <dsp:cNvSpPr/>
      </dsp:nvSpPr>
      <dsp:spPr>
        <a:xfrm rot="20647603">
          <a:off x="2234098" y="2344589"/>
          <a:ext cx="926339" cy="28975"/>
        </a:xfrm>
        <a:custGeom>
          <a:avLst/>
          <a:gdLst/>
          <a:ahLst/>
          <a:cxnLst/>
          <a:rect l="0" t="0" r="0" b="0"/>
          <a:pathLst>
            <a:path>
              <a:moveTo>
                <a:pt x="0" y="14487"/>
              </a:moveTo>
              <a:lnTo>
                <a:pt x="926339"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4109" y="2335918"/>
        <a:ext cx="46316" cy="46316"/>
      </dsp:txXfrm>
    </dsp:sp>
    <dsp:sp modelId="{8903FD9D-971A-D34C-BB7F-BC86E79A6343}">
      <dsp:nvSpPr>
        <dsp:cNvPr id="0" name=""/>
        <dsp:cNvSpPr/>
      </dsp:nvSpPr>
      <dsp:spPr>
        <a:xfrm>
          <a:off x="3142776" y="1993512"/>
          <a:ext cx="8730714" cy="477766"/>
        </a:xfrm>
        <a:prstGeom prst="roundRect">
          <a:avLst>
            <a:gd name="adj" fmla="val 1000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Initial Implementation </a:t>
          </a:r>
          <a:r>
            <a:rPr lang="en-US" sz="2400" kern="1200" dirty="0">
              <a:solidFill>
                <a:srgbClr val="FF0000"/>
              </a:solidFill>
              <a:latin typeface="Calibri" panose="020F0502020204030204" pitchFamily="34" charset="0"/>
              <a:cs typeface="Calibri" panose="020F0502020204030204" pitchFamily="34" charset="0"/>
            </a:rPr>
            <a:t>of 10 Getting Started Steps</a:t>
          </a:r>
        </a:p>
      </dsp:txBody>
      <dsp:txXfrm>
        <a:off x="3156769" y="2007505"/>
        <a:ext cx="8702728" cy="449780"/>
      </dsp:txXfrm>
    </dsp:sp>
    <dsp:sp modelId="{5D50FCA2-528D-1B49-821E-18B6CFE1875C}">
      <dsp:nvSpPr>
        <dsp:cNvPr id="0" name=""/>
        <dsp:cNvSpPr/>
      </dsp:nvSpPr>
      <dsp:spPr>
        <a:xfrm rot="1147349">
          <a:off x="2224842" y="2631074"/>
          <a:ext cx="975629" cy="28975"/>
        </a:xfrm>
        <a:custGeom>
          <a:avLst/>
          <a:gdLst/>
          <a:ahLst/>
          <a:cxnLst/>
          <a:rect l="0" t="0" r="0" b="0"/>
          <a:pathLst>
            <a:path>
              <a:moveTo>
                <a:pt x="0" y="14487"/>
              </a:moveTo>
              <a:lnTo>
                <a:pt x="975629"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8266" y="2621171"/>
        <a:ext cx="48781" cy="48781"/>
      </dsp:txXfrm>
    </dsp:sp>
    <dsp:sp modelId="{2E48CE7B-028D-484B-91DA-B6F939D91C6B}">
      <dsp:nvSpPr>
        <dsp:cNvPr id="0" name=""/>
        <dsp:cNvSpPr/>
      </dsp:nvSpPr>
      <dsp:spPr>
        <a:xfrm>
          <a:off x="3173554" y="2542119"/>
          <a:ext cx="8715104" cy="526490"/>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Networking and content through coaches meetings</a:t>
          </a:r>
        </a:p>
      </dsp:txBody>
      <dsp:txXfrm>
        <a:off x="3188974" y="2557539"/>
        <a:ext cx="8684264" cy="495650"/>
      </dsp:txXfrm>
    </dsp:sp>
    <dsp:sp modelId="{3490B109-5911-44FB-87B9-791EF9578C3F}">
      <dsp:nvSpPr>
        <dsp:cNvPr id="0" name=""/>
        <dsp:cNvSpPr/>
      </dsp:nvSpPr>
      <dsp:spPr>
        <a:xfrm>
          <a:off x="3171362" y="3409962"/>
          <a:ext cx="8717295" cy="1774238"/>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Meet with coaches or teams (Fall, Winter, Spring) </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TFI (April/May)</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Free year of SWIS + CICO</a:t>
          </a:r>
        </a:p>
      </dsp:txBody>
      <dsp:txXfrm>
        <a:off x="3223328" y="3461928"/>
        <a:ext cx="8613363" cy="1670306"/>
      </dsp:txXfrm>
    </dsp:sp>
    <dsp:sp modelId="{BF6DD23C-4779-4D64-A5EA-9EE0377F72DE}">
      <dsp:nvSpPr>
        <dsp:cNvPr id="0" name=""/>
        <dsp:cNvSpPr/>
      </dsp:nvSpPr>
      <dsp:spPr>
        <a:xfrm>
          <a:off x="89607" y="3787455"/>
          <a:ext cx="2365677"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TA support</a:t>
          </a:r>
        </a:p>
      </dsp:txBody>
      <dsp:txXfrm>
        <a:off x="117760" y="3815608"/>
        <a:ext cx="2309371" cy="904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2799"/>
          <a:ext cx="9111478" cy="1921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Char char="•"/>
          </a:pPr>
          <a:r>
            <a:rPr lang="en-US" sz="2000" b="1" i="0" kern="1200" dirty="0">
              <a:latin typeface="Hind Vadodara" panose="020B0604020202020204" charset="0"/>
              <a:cs typeface="Hind Vadodara" panose="020B0604020202020204" charset="0"/>
            </a:rPr>
            <a:t>Resources</a:t>
          </a:r>
          <a:r>
            <a:rPr lang="en-US" sz="2000" b="0" i="0" kern="1200" dirty="0">
              <a:latin typeface="Hind Vadodara" panose="020B0604020202020204" charset="0"/>
              <a:cs typeface="Hind Vadodara" panose="020B0604020202020204" charset="0"/>
            </a:rPr>
            <a:t>: Building on Tier 1; Measuring Fidelity of Tier 2 </a:t>
          </a:r>
        </a:p>
        <a:p>
          <a:pPr marL="228600" lvl="1" indent="-228600" algn="l" defTabSz="889000" rtl="0">
            <a:lnSpc>
              <a:spcPct val="90000"/>
            </a:lnSpc>
            <a:spcBef>
              <a:spcPct val="0"/>
            </a:spcBef>
            <a:spcAft>
              <a:spcPct val="15000"/>
            </a:spcAft>
            <a:buChar char="•"/>
          </a:pPr>
          <a:r>
            <a:rPr lang="en-US" sz="2000" b="1" i="0" kern="1200" dirty="0">
              <a:latin typeface="Hind Vadodara" panose="020B0604020202020204" charset="0"/>
              <a:cs typeface="Hind Vadodara" panose="020B0604020202020204" charset="0"/>
            </a:rPr>
            <a:t>BIG IDEAS</a:t>
          </a:r>
          <a:r>
            <a:rPr lang="en-US" sz="2000" b="0" i="0" kern="1200" dirty="0">
              <a:latin typeface="Hind Vadodara" panose="020B0604020202020204" charset="0"/>
              <a:cs typeface="Hind Vadodara" panose="020B0604020202020204" charset="0"/>
            </a:rPr>
            <a:t>: From Installing to Full Implementation </a:t>
          </a:r>
        </a:p>
        <a:p>
          <a:pPr marL="228600" lvl="1" indent="-228600" algn="l" defTabSz="889000" rtl="0">
            <a:lnSpc>
              <a:spcPct val="90000"/>
            </a:lnSpc>
            <a:spcBef>
              <a:spcPct val="0"/>
            </a:spcBef>
            <a:spcAft>
              <a:spcPct val="15000"/>
            </a:spcAft>
            <a:buChar char="•"/>
          </a:pPr>
          <a:r>
            <a:rPr lang="en-US" sz="2000" b="1" i="0" kern="1200" dirty="0">
              <a:latin typeface="Hind Vadodara" panose="020B0604020202020204" charset="0"/>
              <a:cs typeface="Hind Vadodara" panose="020B0604020202020204" charset="0"/>
            </a:rPr>
            <a:t>Glows and Grows</a:t>
          </a:r>
          <a:r>
            <a:rPr lang="en-US" sz="2000" b="0" i="0" kern="1200" dirty="0">
              <a:latin typeface="Hind Vadodara" panose="020B0604020202020204" charset="0"/>
              <a:cs typeface="Hind Vadodara" panose="020B0604020202020204" charset="0"/>
            </a:rPr>
            <a:t>: Foundation Steps </a:t>
          </a:r>
        </a:p>
      </dsp:txBody>
      <dsp:txXfrm>
        <a:off x="93800" y="606599"/>
        <a:ext cx="8923878" cy="1733900"/>
      </dsp:txXfrm>
    </dsp:sp>
    <dsp:sp modelId="{24EE546A-203E-45A1-AB96-5A4CB77AC5EC}">
      <dsp:nvSpPr>
        <dsp:cNvPr id="0" name=""/>
        <dsp:cNvSpPr/>
      </dsp:nvSpPr>
      <dsp:spPr>
        <a:xfrm>
          <a:off x="455573" y="217599"/>
          <a:ext cx="6378034"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Presentation Content:</a:t>
          </a:r>
          <a:endParaRPr lang="en-US" sz="2000" b="0" i="0" u="none" strike="noStrike" kern="1200" cap="none" baseline="0" noProof="0">
            <a:solidFill>
              <a:srgbClr val="010000"/>
            </a:solidFill>
            <a:latin typeface="Hind Vadodara" panose="020B0604020202020204" charset="0"/>
            <a:cs typeface="Hind Vadodara" panose="020B0604020202020204" charset="0"/>
          </a:endParaRPr>
        </a:p>
      </dsp:txBody>
      <dsp:txXfrm>
        <a:off x="484394" y="246420"/>
        <a:ext cx="6320392" cy="532758"/>
      </dsp:txXfrm>
    </dsp:sp>
    <dsp:sp modelId="{183C8042-F222-4C5B-948A-CA63CABAB28E}">
      <dsp:nvSpPr>
        <dsp:cNvPr id="0" name=""/>
        <dsp:cNvSpPr/>
      </dsp:nvSpPr>
      <dsp:spPr>
        <a:xfrm>
          <a:off x="0" y="2837499"/>
          <a:ext cx="9111478" cy="2394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FontTx/>
            <a:buNone/>
          </a:pPr>
          <a:r>
            <a:rPr lang="en-US" sz="2000" b="0" i="0" kern="1200" dirty="0">
              <a:latin typeface="Hind Vadodara" panose="020B0604020202020204" charset="0"/>
              <a:cs typeface="Hind Vadodara" panose="020B0604020202020204" charset="0"/>
            </a:rPr>
            <a:t>As you update… Share documents or folder with access to:</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Team Profile and Meeting Schedule, 2023-2024 Action Plan/Goals</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Nomination Form, Decision Rules, Universal Screening overview</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Targeted Intervention Organizer  </a:t>
          </a:r>
        </a:p>
      </dsp:txBody>
      <dsp:txXfrm>
        <a:off x="116865" y="2954364"/>
        <a:ext cx="8877748" cy="2160270"/>
      </dsp:txXfrm>
    </dsp:sp>
    <dsp:sp modelId="{3EE32B02-DB9E-4A32-B892-2B06787A9E31}">
      <dsp:nvSpPr>
        <dsp:cNvPr id="0" name=""/>
        <dsp:cNvSpPr/>
      </dsp:nvSpPr>
      <dsp:spPr>
        <a:xfrm>
          <a:off x="455573" y="2542299"/>
          <a:ext cx="6378034"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Coaches’</a:t>
          </a:r>
          <a:r>
            <a:rPr lang="en-US" sz="2000" kern="1200">
              <a:latin typeface="Hind Vadodara" panose="020B0604020202020204" charset="0"/>
              <a:cs typeface="Hind Vadodara" panose="020B0604020202020204" charset="0"/>
            </a:rPr>
            <a:t> T</a:t>
          </a:r>
          <a:r>
            <a:rPr lang="en-US" sz="2000" b="0" i="0" kern="1200">
              <a:latin typeface="Hind Vadodara" panose="020B0604020202020204" charset="0"/>
              <a:cs typeface="Hind Vadodara" panose="020B0604020202020204" charset="0"/>
            </a:rPr>
            <a:t>asks:</a:t>
          </a:r>
          <a:endParaRPr lang="en-US" sz="2000" kern="1200">
            <a:latin typeface="Hind Vadodara" panose="020B0604020202020204" charset="0"/>
            <a:cs typeface="Hind Vadodara" panose="020B0604020202020204" charset="0"/>
          </a:endParaRPr>
        </a:p>
      </dsp:txBody>
      <dsp:txXfrm>
        <a:off x="484394" y="2571120"/>
        <a:ext cx="6320392"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C9B35-0991-8445-A6A1-426F3893907A}">
      <dsp:nvSpPr>
        <dsp:cNvPr id="0" name=""/>
        <dsp:cNvSpPr/>
      </dsp:nvSpPr>
      <dsp:spPr>
        <a:xfrm>
          <a:off x="845001" y="2192"/>
          <a:ext cx="2463030" cy="14778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45001" y="2192"/>
        <a:ext cx="2463030" cy="1477818"/>
      </dsp:txXfrm>
    </dsp:sp>
    <dsp:sp modelId="{8554A4DC-5454-8543-A7E4-52BCFFB85599}">
      <dsp:nvSpPr>
        <dsp:cNvPr id="0" name=""/>
        <dsp:cNvSpPr/>
      </dsp:nvSpPr>
      <dsp:spPr>
        <a:xfrm>
          <a:off x="3554336" y="2192"/>
          <a:ext cx="2463030" cy="14778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3554336" y="2192"/>
        <a:ext cx="2463030" cy="1477818"/>
      </dsp:txXfrm>
    </dsp:sp>
    <dsp:sp modelId="{022E8C26-871E-FF42-91C6-49E217341DF2}">
      <dsp:nvSpPr>
        <dsp:cNvPr id="0" name=""/>
        <dsp:cNvSpPr/>
      </dsp:nvSpPr>
      <dsp:spPr>
        <a:xfrm>
          <a:off x="6263670" y="2192"/>
          <a:ext cx="2463030" cy="14778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6263670" y="2192"/>
        <a:ext cx="2463030" cy="1477818"/>
      </dsp:txXfrm>
    </dsp:sp>
    <dsp:sp modelId="{54372262-A4FE-3E4A-8A5C-BE6D40A3ECC0}">
      <dsp:nvSpPr>
        <dsp:cNvPr id="0" name=""/>
        <dsp:cNvSpPr/>
      </dsp:nvSpPr>
      <dsp:spPr>
        <a:xfrm>
          <a:off x="727022" y="2552222"/>
          <a:ext cx="2463030" cy="14778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727022" y="2552222"/>
        <a:ext cx="2463030" cy="1477818"/>
      </dsp:txXfrm>
    </dsp:sp>
    <dsp:sp modelId="{21456E5B-3FE3-C54D-84F7-6ACB04D2D8A3}">
      <dsp:nvSpPr>
        <dsp:cNvPr id="0" name=""/>
        <dsp:cNvSpPr/>
      </dsp:nvSpPr>
      <dsp:spPr>
        <a:xfrm>
          <a:off x="3554336" y="1726314"/>
          <a:ext cx="2463030" cy="14778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3554336" y="1726314"/>
        <a:ext cx="2463030" cy="1477818"/>
      </dsp:txXfrm>
    </dsp:sp>
    <dsp:sp modelId="{6FD1C9E3-81F0-4AA7-953A-378E67E8CE47}">
      <dsp:nvSpPr>
        <dsp:cNvPr id="0" name=""/>
        <dsp:cNvSpPr/>
      </dsp:nvSpPr>
      <dsp:spPr>
        <a:xfrm>
          <a:off x="6602878" y="2434233"/>
          <a:ext cx="2463030" cy="14778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6602878" y="2434233"/>
        <a:ext cx="2463030" cy="1477818"/>
      </dsp:txXfrm>
    </dsp:sp>
    <dsp:sp modelId="{61FEBE56-8661-4AE4-B227-1D37586180C4}">
      <dsp:nvSpPr>
        <dsp:cNvPr id="0" name=""/>
        <dsp:cNvSpPr/>
      </dsp:nvSpPr>
      <dsp:spPr>
        <a:xfrm>
          <a:off x="3554336" y="3450435"/>
          <a:ext cx="2463030" cy="14778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 </a:t>
          </a:r>
          <a:endParaRPr lang="en-US" sz="6500" kern="1200" dirty="0"/>
        </a:p>
      </dsp:txBody>
      <dsp:txXfrm>
        <a:off x="3554336" y="3450435"/>
        <a:ext cx="2463030" cy="1477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C9B35-0991-8445-A6A1-426F3893907A}">
      <dsp:nvSpPr>
        <dsp:cNvPr id="0" name=""/>
        <dsp:cNvSpPr/>
      </dsp:nvSpPr>
      <dsp:spPr>
        <a:xfrm>
          <a:off x="0" y="732734"/>
          <a:ext cx="2474153" cy="14844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Consistent, standardized implementation across students</a:t>
          </a:r>
          <a:endParaRPr lang="en-US" sz="2000" kern="1200"/>
        </a:p>
      </dsp:txBody>
      <dsp:txXfrm>
        <a:off x="0" y="732734"/>
        <a:ext cx="2474153" cy="1484492"/>
      </dsp:txXfrm>
    </dsp:sp>
    <dsp:sp modelId="{8554A4DC-5454-8543-A7E4-52BCFFB85599}">
      <dsp:nvSpPr>
        <dsp:cNvPr id="0" name=""/>
        <dsp:cNvSpPr/>
      </dsp:nvSpPr>
      <dsp:spPr>
        <a:xfrm>
          <a:off x="2721569" y="732734"/>
          <a:ext cx="2474153" cy="14844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Easily accessible (e.g., within a few days of referral)</a:t>
          </a:r>
          <a:endParaRPr lang="en-US" sz="2000" kern="1200"/>
        </a:p>
      </dsp:txBody>
      <dsp:txXfrm>
        <a:off x="2721569" y="732734"/>
        <a:ext cx="2474153" cy="1484492"/>
      </dsp:txXfrm>
    </dsp:sp>
    <dsp:sp modelId="{022E8C26-871E-FF42-91C6-49E217341DF2}">
      <dsp:nvSpPr>
        <dsp:cNvPr id="0" name=""/>
        <dsp:cNvSpPr/>
      </dsp:nvSpPr>
      <dsp:spPr>
        <a:xfrm>
          <a:off x="5443138" y="732734"/>
          <a:ext cx="2474153" cy="1484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Continuous availability</a:t>
          </a:r>
          <a:endParaRPr lang="en-US" sz="2000" kern="1200"/>
        </a:p>
      </dsp:txBody>
      <dsp:txXfrm>
        <a:off x="5443138" y="732734"/>
        <a:ext cx="2474153" cy="1484492"/>
      </dsp:txXfrm>
    </dsp:sp>
    <dsp:sp modelId="{54372262-A4FE-3E4A-8A5C-BE6D40A3ECC0}">
      <dsp:nvSpPr>
        <dsp:cNvPr id="0" name=""/>
        <dsp:cNvSpPr/>
      </dsp:nvSpPr>
      <dsp:spPr>
        <a:xfrm>
          <a:off x="1360784" y="2464642"/>
          <a:ext cx="2474153" cy="14844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Implemented by all school staff</a:t>
          </a:r>
          <a:endParaRPr lang="en-US" sz="2000" kern="1200"/>
        </a:p>
      </dsp:txBody>
      <dsp:txXfrm>
        <a:off x="1360784" y="2464642"/>
        <a:ext cx="2474153" cy="1484492"/>
      </dsp:txXfrm>
    </dsp:sp>
    <dsp:sp modelId="{21456E5B-3FE3-C54D-84F7-6ACB04D2D8A3}">
      <dsp:nvSpPr>
        <dsp:cNvPr id="0" name=""/>
        <dsp:cNvSpPr/>
      </dsp:nvSpPr>
      <dsp:spPr>
        <a:xfrm>
          <a:off x="4082353" y="2464642"/>
          <a:ext cx="2474153" cy="148449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Consistent with and extra doses of school-wide expectations and interventions</a:t>
          </a:r>
          <a:endParaRPr lang="en-US" sz="2000" kern="1200"/>
        </a:p>
      </dsp:txBody>
      <dsp:txXfrm>
        <a:off x="4082353" y="2464642"/>
        <a:ext cx="2474153" cy="1484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4FD10-5EBD-6B4F-9E6D-567096AC6DDA}">
      <dsp:nvSpPr>
        <dsp:cNvPr id="0" name=""/>
        <dsp:cNvSpPr/>
      </dsp:nvSpPr>
      <dsp:spPr>
        <a:xfrm>
          <a:off x="338132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3598576" y="637698"/>
        <a:ext cx="24478" cy="4895"/>
      </dsp:txXfrm>
    </dsp:sp>
    <dsp:sp modelId="{AE3D7047-6415-5344-98F2-B66472273EF4}">
      <dsp:nvSpPr>
        <dsp:cNvPr id="0" name=""/>
        <dsp:cNvSpPr/>
      </dsp:nvSpPr>
      <dsp:spPr>
        <a:xfrm>
          <a:off x="1254525" y="1565"/>
          <a:ext cx="2128601" cy="1277161"/>
        </a:xfrm>
        <a:prstGeom prst="rect">
          <a:avLst/>
        </a:prstGeom>
        <a:solidFill>
          <a:schemeClr val="accent5"/>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Lack of solid Tier 1 foundation</a:t>
          </a:r>
          <a:endParaRPr lang="en-US" sz="1900" kern="1200" dirty="0"/>
        </a:p>
      </dsp:txBody>
      <dsp:txXfrm>
        <a:off x="1254525" y="1565"/>
        <a:ext cx="2128601" cy="1277161"/>
      </dsp:txXfrm>
    </dsp:sp>
    <dsp:sp modelId="{171FA556-24B8-AA4E-BAE8-93F18CC02C76}">
      <dsp:nvSpPr>
        <dsp:cNvPr id="0" name=""/>
        <dsp:cNvSpPr/>
      </dsp:nvSpPr>
      <dsp:spPr>
        <a:xfrm>
          <a:off x="599950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637698"/>
        <a:ext cx="24478" cy="4895"/>
      </dsp:txXfrm>
    </dsp:sp>
    <dsp:sp modelId="{F8F13FC4-33FE-1B4F-9D5F-196EBEA2EBD0}">
      <dsp:nvSpPr>
        <dsp:cNvPr id="0" name=""/>
        <dsp:cNvSpPr/>
      </dsp:nvSpPr>
      <dsp:spPr>
        <a:xfrm>
          <a:off x="387270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Too many students identified </a:t>
          </a:r>
          <a:endParaRPr lang="en-US" sz="1900" kern="1200" dirty="0"/>
        </a:p>
      </dsp:txBody>
      <dsp:txXfrm>
        <a:off x="3872705" y="1565"/>
        <a:ext cx="2128601" cy="1277161"/>
      </dsp:txXfrm>
    </dsp:sp>
    <dsp:sp modelId="{F5325F5A-817A-5D48-B18B-93D0F4984F9E}">
      <dsp:nvSpPr>
        <dsp:cNvPr id="0" name=""/>
        <dsp:cNvSpPr/>
      </dsp:nvSpPr>
      <dsp:spPr>
        <a:xfrm>
          <a:off x="2318826" y="127692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1503967"/>
        <a:ext cx="262959" cy="4895"/>
      </dsp:txXfrm>
    </dsp:sp>
    <dsp:sp modelId="{F487D541-4CFA-F04D-A6F6-D49033D3CA0E}">
      <dsp:nvSpPr>
        <dsp:cNvPr id="0" name=""/>
        <dsp:cNvSpPr/>
      </dsp:nvSpPr>
      <dsp:spPr>
        <a:xfrm>
          <a:off x="649088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Strain on resources</a:t>
          </a:r>
          <a:endParaRPr lang="en-US" sz="1900" kern="1200" dirty="0"/>
        </a:p>
      </dsp:txBody>
      <dsp:txXfrm>
        <a:off x="6490885" y="1565"/>
        <a:ext cx="2128601" cy="1277161"/>
      </dsp:txXfrm>
    </dsp:sp>
    <dsp:sp modelId="{972755BE-4B19-B84C-89B5-11051487DE92}">
      <dsp:nvSpPr>
        <dsp:cNvPr id="0" name=""/>
        <dsp:cNvSpPr/>
      </dsp:nvSpPr>
      <dsp:spPr>
        <a:xfrm>
          <a:off x="338132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98576" y="2404437"/>
        <a:ext cx="24478" cy="4895"/>
      </dsp:txXfrm>
    </dsp:sp>
    <dsp:sp modelId="{6A954066-3164-A347-A6FA-D99BC63AE821}">
      <dsp:nvSpPr>
        <dsp:cNvPr id="0" name=""/>
        <dsp:cNvSpPr/>
      </dsp:nvSpPr>
      <dsp:spPr>
        <a:xfrm>
          <a:off x="125452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Limited support options for students in need </a:t>
          </a:r>
          <a:endParaRPr lang="en-US" sz="1900" kern="1200" dirty="0"/>
        </a:p>
      </dsp:txBody>
      <dsp:txXfrm>
        <a:off x="1254525" y="1768304"/>
        <a:ext cx="2128601" cy="1277161"/>
      </dsp:txXfrm>
    </dsp:sp>
    <dsp:sp modelId="{327B80FB-AE4F-374A-A0B8-17C178620F4B}">
      <dsp:nvSpPr>
        <dsp:cNvPr id="0" name=""/>
        <dsp:cNvSpPr/>
      </dsp:nvSpPr>
      <dsp:spPr>
        <a:xfrm>
          <a:off x="599950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2404437"/>
        <a:ext cx="24478" cy="4895"/>
      </dsp:txXfrm>
    </dsp:sp>
    <dsp:sp modelId="{F28FFF7C-A251-D742-89AD-664ADCFD22B2}">
      <dsp:nvSpPr>
        <dsp:cNvPr id="0" name=""/>
        <dsp:cNvSpPr/>
      </dsp:nvSpPr>
      <dsp:spPr>
        <a:xfrm>
          <a:off x="387270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Staff frustration</a:t>
          </a:r>
          <a:endParaRPr lang="en-US" sz="1900" kern="1200" dirty="0"/>
        </a:p>
      </dsp:txBody>
      <dsp:txXfrm>
        <a:off x="3872705" y="1768304"/>
        <a:ext cx="2128601" cy="1277161"/>
      </dsp:txXfrm>
    </dsp:sp>
    <dsp:sp modelId="{0E93139D-49DC-3E4C-B057-1F772F5B7E69}">
      <dsp:nvSpPr>
        <dsp:cNvPr id="0" name=""/>
        <dsp:cNvSpPr/>
      </dsp:nvSpPr>
      <dsp:spPr>
        <a:xfrm>
          <a:off x="2318826" y="304366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3270707"/>
        <a:ext cx="262959" cy="4895"/>
      </dsp:txXfrm>
    </dsp:sp>
    <dsp:sp modelId="{6366252C-BD7E-094E-B00D-A068B7063365}">
      <dsp:nvSpPr>
        <dsp:cNvPr id="0" name=""/>
        <dsp:cNvSpPr/>
      </dsp:nvSpPr>
      <dsp:spPr>
        <a:xfrm>
          <a:off x="649088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Reluctance to identify students in need</a:t>
          </a:r>
          <a:endParaRPr lang="en-US" sz="1900" kern="1200" dirty="0"/>
        </a:p>
      </dsp:txBody>
      <dsp:txXfrm>
        <a:off x="6490885" y="1768304"/>
        <a:ext cx="2128601" cy="1277161"/>
      </dsp:txXfrm>
    </dsp:sp>
    <dsp:sp modelId="{0DED93E3-ACC8-1843-9E3C-799ABB56D39C}">
      <dsp:nvSpPr>
        <dsp:cNvPr id="0" name=""/>
        <dsp:cNvSpPr/>
      </dsp:nvSpPr>
      <dsp:spPr>
        <a:xfrm>
          <a:off x="1254525" y="3535044"/>
          <a:ext cx="2128601" cy="1277161"/>
        </a:xfrm>
        <a:prstGeom prst="rect">
          <a:avLst/>
        </a:prstGeom>
        <a:solidFill>
          <a:srgbClr val="C000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Unmet student needs </a:t>
          </a:r>
          <a:endParaRPr lang="en-US" sz="1900" kern="1200" dirty="0"/>
        </a:p>
      </dsp:txBody>
      <dsp:txXfrm>
        <a:off x="1254525" y="3535044"/>
        <a:ext cx="2128601" cy="12771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8042-F222-4C5B-948A-CA63CABAB28E}">
      <dsp:nvSpPr>
        <dsp:cNvPr id="0" name=""/>
        <dsp:cNvSpPr/>
      </dsp:nvSpPr>
      <dsp:spPr>
        <a:xfrm>
          <a:off x="0" y="933332"/>
          <a:ext cx="9111478" cy="4095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541528" rIns="707152" bIns="184912" numCol="1" spcCol="1270" anchor="t" anchorCtr="0">
          <a:noAutofit/>
        </a:bodyPr>
        <a:lstStyle/>
        <a:p>
          <a:pPr marL="228600" lvl="1" indent="-228600" algn="l" defTabSz="1155700" rtl="0">
            <a:lnSpc>
              <a:spcPct val="90000"/>
            </a:lnSpc>
            <a:spcBef>
              <a:spcPct val="0"/>
            </a:spcBef>
            <a:spcAft>
              <a:spcPct val="15000"/>
            </a:spcAft>
            <a:buFontTx/>
            <a:buNone/>
          </a:pPr>
          <a:r>
            <a:rPr lang="en-US" sz="2600" b="0" i="0" kern="1200" dirty="0">
              <a:latin typeface="Hind Vadodara" panose="020B0604020202020204" charset="0"/>
              <a:cs typeface="Hind Vadodara" panose="020B0604020202020204" charset="0"/>
            </a:rPr>
            <a:t>Share documents or folder with access to:</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Team Profile and Meeting Schedule, 2022-2023 Action Plan</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Nomination Form, Decision Rules, Universal Screening overview</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Targeted Intervention Organizer  </a:t>
          </a:r>
        </a:p>
      </dsp:txBody>
      <dsp:txXfrm>
        <a:off x="199901" y="1133233"/>
        <a:ext cx="8711676" cy="3695198"/>
      </dsp:txXfrm>
    </dsp:sp>
    <dsp:sp modelId="{3EE32B02-DB9E-4A32-B892-2B06787A9E31}">
      <dsp:nvSpPr>
        <dsp:cNvPr id="0" name=""/>
        <dsp:cNvSpPr/>
      </dsp:nvSpPr>
      <dsp:spPr>
        <a:xfrm>
          <a:off x="455573" y="420766"/>
          <a:ext cx="7628256" cy="89632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Hind Vadodara" panose="020B0604020202020204" charset="0"/>
              <a:cs typeface="Hind Vadodara" panose="020B0604020202020204" charset="0"/>
            </a:rPr>
            <a:t>WHAT”S NEXT FOR US??? Coaches’</a:t>
          </a:r>
          <a:r>
            <a:rPr lang="en-US" sz="2600" kern="1200" dirty="0">
              <a:latin typeface="Hind Vadodara" panose="020B0604020202020204" charset="0"/>
              <a:cs typeface="Hind Vadodara" panose="020B0604020202020204" charset="0"/>
            </a:rPr>
            <a:t> T</a:t>
          </a:r>
          <a:r>
            <a:rPr lang="en-US" sz="2600" b="0" i="0" kern="1200" dirty="0">
              <a:latin typeface="Hind Vadodara" panose="020B0604020202020204" charset="0"/>
              <a:cs typeface="Hind Vadodara" panose="020B0604020202020204" charset="0"/>
            </a:rPr>
            <a:t>asks:</a:t>
          </a:r>
          <a:endParaRPr lang="en-US" sz="2600" kern="1200" dirty="0">
            <a:latin typeface="Hind Vadodara" panose="020B0604020202020204" charset="0"/>
            <a:cs typeface="Hind Vadodara" panose="020B0604020202020204" charset="0"/>
          </a:endParaRPr>
        </a:p>
      </dsp:txBody>
      <dsp:txXfrm>
        <a:off x="499328" y="464521"/>
        <a:ext cx="7540746" cy="80881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BE13B-8083-43BA-B937-642B6C854F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F7B441D-D892-4475-A89C-D3D64544358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D5C16-02C7-4D6B-8486-D18136672073}" type="datetimeFigureOut">
              <a:rPr lang="en-US" smtClean="0"/>
              <a:t>10/4/2023</a:t>
            </a:fld>
            <a:endParaRPr lang="en-US"/>
          </a:p>
        </p:txBody>
      </p:sp>
      <p:sp>
        <p:nvSpPr>
          <p:cNvPr id="4" name="Footer Placeholder 3">
            <a:extLst>
              <a:ext uri="{FF2B5EF4-FFF2-40B4-BE49-F238E27FC236}">
                <a16:creationId xmlns:a16="http://schemas.microsoft.com/office/drawing/2014/main" id="{4B4B34A7-21A6-43AA-B2A0-54BC6B0CEA0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459BF1-1008-41C0-806E-301F02B4C44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7364C9-4C0E-42B0-9528-2E715C73D16A}" type="slidenum">
              <a:rPr lang="en-US" smtClean="0"/>
              <a:t>‹#›</a:t>
            </a:fld>
            <a:endParaRPr lang="en-US"/>
          </a:p>
        </p:txBody>
      </p:sp>
    </p:spTree>
    <p:extLst>
      <p:ext uri="{BB962C8B-B14F-4D97-AF65-F5344CB8AC3E}">
        <p14:creationId xmlns:p14="http://schemas.microsoft.com/office/powerpoint/2010/main" val="188975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784DC4-116A-604D-ABC4-5425518CFE34}" type="datetimeFigureOut">
              <a:rPr lang="en-US" smtClean="0"/>
              <a:t>10/4/2023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cBF9GI7gVEBsfS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conn.us20.list-manage.com/track/click?u=b6fc515899683b2dcdbffbf24&amp;id=7aa68c8914&amp;e=7aa4c4aa2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wJqNteHjxnHGI1EnNEMl6D7SpVusYA5d6kKcc2GtCho/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bisapps.org/articles/9-things-you-might-have-forgotten-how-to-do-in-pbisapp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Rm4YM-BNlbb9QrtjFN-qs3AYCTZ6b4W3/edit?usp=drive_link&amp;ouid=113908941090752513118&amp;rtpof=true&amp;sd=tru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pbisapps.org/articles/9-things-you-might-have-forgotten-how-to-do-in-pbisapp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3" Type="http://schemas.openxmlformats.org/officeDocument/2006/relationships/hyperlink" Target="https://nepbis.org/wp-content/uploads/2021/08/Team-Profile-and-Meeting-Schedule-Document-1.docx" TargetMode="External"/><Relationship Id="rId7" Type="http://schemas.openxmlformats.org/officeDocument/2006/relationships/hyperlink" Target="https://www.pbis.org/resource/aligning-and-integrating-family-engagement-in-pbi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pbis.org/resource/technical-guide-for-alignment-of-initiatives-programs-and-practices-in-school-districts" TargetMode="External"/><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nepbis.org/wp-content/uploads/2020/09/Conducting-Leadership-Meetings-Worksheet.docx"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edc.co1.qualtrics.com/jfe/form/SV_cBF9GI7gVEBsfS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1" i="0" u="none" strike="noStrike" dirty="0">
                <a:solidFill>
                  <a:srgbClr val="212529"/>
                </a:solidFill>
                <a:effectLst/>
                <a:latin typeface="Open Sans" panose="020B0606030504020204" pitchFamily="34" charset="0"/>
                <a:hlinkClick r:id="rId3"/>
              </a:rPr>
              <a:t>Attendance Survey</a:t>
            </a:r>
            <a:endParaRPr lang="en-US" b="0" i="0" dirty="0">
              <a:solidFill>
                <a:srgbClr val="212529"/>
              </a:solidFill>
              <a:effectLst/>
              <a:latin typeface="Open Sans" panose="020B0606030504020204" pitchFamily="34" charset="0"/>
            </a:endParaRPr>
          </a:p>
          <a:p>
            <a:pPr algn="l"/>
            <a:r>
              <a:rPr lang="en-US" b="1" i="0" u="none" strike="noStrike" dirty="0">
                <a:solidFill>
                  <a:srgbClr val="212529"/>
                </a:solidFill>
                <a:effectLst/>
                <a:latin typeface="Open Sans" panose="020B0606030504020204" pitchFamily="34" charset="0"/>
                <a:hlinkClick r:id="rId4"/>
              </a:rPr>
              <a:t>Evaluation Survey</a:t>
            </a:r>
            <a:endParaRPr lang="en-US" b="0" i="0" dirty="0">
              <a:solidFill>
                <a:srgbClr val="212529"/>
              </a:solidFill>
              <a:effectLst/>
              <a:latin typeface="Open Sans" panose="020B0606030504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Google link to folder: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55CC"/>
                </a:solidFill>
                <a:effectLst/>
                <a:latin typeface="Arial" panose="020B0604020202020204" pitchFamily="34" charset="0"/>
              </a:rPr>
              <a:t>PBIS (SEB) Academy Tier 2 Year 2 2023-2024 - </a:t>
            </a:r>
            <a:r>
              <a:rPr lang="en-US" sz="1200" i="1" dirty="0">
                <a:solidFill>
                  <a:srgbClr val="FFFF00"/>
                </a:solidFill>
                <a:hlinkClick r:id="rId6"/>
              </a:rPr>
              <a:t>Google drive </a:t>
            </a:r>
            <a:endParaRPr lang="en-US" sz="1200" i="1" dirty="0">
              <a:solidFill>
                <a:srgbClr val="FFFF00"/>
              </a:solidFill>
            </a:endParaRPr>
          </a:p>
          <a:p>
            <a:pPr algn="l"/>
            <a:endParaRPr lang="en-US" b="0" i="0" dirty="0">
              <a:solidFill>
                <a:srgbClr val="1155CC"/>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Center on PBIS’ Coaching Page: https://www.pbis.org/topics/coaching</a:t>
            </a:r>
          </a:p>
          <a:p>
            <a:pPr defTabSz="942289">
              <a:defRPr/>
            </a:pPr>
            <a:endParaRPr lang="en-US" dirty="0">
              <a:solidFill>
                <a:srgbClr val="FFFFFF"/>
              </a:solidFill>
            </a:endParaRPr>
          </a:p>
          <a:p>
            <a:pPr defTabSz="942289">
              <a:defRPr/>
            </a:pPr>
            <a:r>
              <a:rPr lang="en-US" dirty="0">
                <a:solidFill>
                  <a:srgbClr val="FFFFFF"/>
                </a:solidFill>
              </a:rPr>
              <a:t>Other: </a:t>
            </a:r>
          </a:p>
          <a:p>
            <a:pPr defTabSz="942289">
              <a:defRPr/>
            </a:pPr>
            <a:r>
              <a:rPr lang="en-US" dirty="0">
                <a:solidFill>
                  <a:srgbClr val="FFFFFF"/>
                </a:solidFill>
              </a:rPr>
              <a:t>Become a Better Team by Solving 3 Common Mistakes: https://www.pbisapps.org/articles/become-a-better-team-by-solving-3-common-mistakes</a:t>
            </a:r>
            <a:endParaRPr lang="en-US" dirty="0"/>
          </a:p>
          <a:p>
            <a:pPr defTabSz="942289">
              <a:defRPr/>
            </a:pPr>
            <a:r>
              <a:rPr lang="en-US" dirty="0">
                <a:solidFill>
                  <a:srgbClr val="FFFFFF"/>
                </a:solidFill>
              </a:rPr>
              <a:t>7 Ways to MacGyver Your Action Plans: https://www.pbisapps.org/articles/7-ways-to-macgyver-your-action-plans</a:t>
            </a:r>
          </a:p>
          <a:p>
            <a:pPr defTabSz="942289">
              <a:defRPr/>
            </a:pPr>
            <a:endParaRPr lang="en-US" dirty="0">
              <a:solidFill>
                <a:srgbClr val="FFFFFF"/>
              </a:solidFill>
            </a:endParaRPr>
          </a:p>
          <a:p>
            <a:endParaRPr lang="en-US" dirty="0"/>
          </a:p>
        </p:txBody>
      </p:sp>
    </p:spTree>
    <p:extLst>
      <p:ext uri="{BB962C8B-B14F-4D97-AF65-F5344CB8AC3E}">
        <p14:creationId xmlns:p14="http://schemas.microsoft.com/office/powerpoint/2010/main" val="273583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endParaRPr lang="en-US" dirty="0">
              <a:solidFill>
                <a:srgbClr val="FFFFFF"/>
              </a:solidFill>
            </a:endParaRPr>
          </a:p>
          <a:p>
            <a:endParaRPr lang="en-US" dirty="0"/>
          </a:p>
        </p:txBody>
      </p:sp>
    </p:spTree>
    <p:extLst>
      <p:ext uri="{BB962C8B-B14F-4D97-AF65-F5344CB8AC3E}">
        <p14:creationId xmlns:p14="http://schemas.microsoft.com/office/powerpoint/2010/main" val="23457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75406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4A5950"/>
                </a:solidFill>
                <a:effectLst/>
                <a:latin typeface="Arial" panose="020B0604020202020204" pitchFamily="34" charset="0"/>
                <a:ea typeface="Times New Roman" panose="02020603050405020304" pitchFamily="18" charset="0"/>
                <a:cs typeface="Times New Roman" panose="02020603050405020304" pitchFamily="18" charset="0"/>
                <a:hlinkClick r:id="rId3"/>
              </a:rPr>
              <a:t>Measuring Fidelity of Core Features of Tier 2 Systems and Practices in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Tree>
    <p:extLst>
      <p:ext uri="{BB962C8B-B14F-4D97-AF65-F5344CB8AC3E}">
        <p14:creationId xmlns:p14="http://schemas.microsoft.com/office/powerpoint/2010/main" val="45842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283123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Schools will get more information on this in the Year 3 and sustaining academies</a:t>
            </a:r>
          </a:p>
          <a:p>
            <a:pPr defTabSz="942289">
              <a:defRPr/>
            </a:pPr>
            <a:endParaRPr lang="en-US"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TIER 1 ANNUAL PLANNING TEMPLATE</a:t>
            </a:r>
            <a:r>
              <a:rPr lang="en-US" b="1" dirty="0">
                <a:solidFill>
                  <a:schemeClr val="accent2">
                    <a:lumMod val="40000"/>
                    <a:lumOff val="60000"/>
                  </a:schemeClr>
                </a:solidFill>
                <a:latin typeface="Calibri" panose="020F0502020204030204" pitchFamily="34" charset="0"/>
                <a:cs typeface="Calibri" panose="020F0502020204030204" pitchFamily="34" charset="0"/>
              </a:rPr>
              <a:t> (adapted from </a:t>
            </a:r>
            <a:r>
              <a:rPr lang="en-US" b="1" dirty="0" err="1">
                <a:solidFill>
                  <a:schemeClr val="accent2">
                    <a:lumMod val="40000"/>
                    <a:lumOff val="60000"/>
                  </a:schemeClr>
                </a:solidFill>
                <a:latin typeface="Calibri" panose="020F0502020204030204" pitchFamily="34" charset="0"/>
                <a:cs typeface="Calibri" panose="020F0502020204030204" pitchFamily="34" charset="0"/>
              </a:rPr>
              <a:t>pbis</a:t>
            </a:r>
            <a:r>
              <a:rPr lang="en-US" b="1" dirty="0">
                <a:solidFill>
                  <a:schemeClr val="accent2">
                    <a:lumMod val="40000"/>
                    <a:lumOff val="60000"/>
                  </a:schemeClr>
                </a:solidFill>
                <a:latin typeface="Calibri" panose="020F0502020204030204" pitchFamily="34" charset="0"/>
                <a:cs typeface="Calibri" panose="020F0502020204030204" pitchFamily="34" charset="0"/>
              </a:rPr>
              <a:t> academy template)</a:t>
            </a: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rPr>
              <a:t>https://sebacademy.edc.org/annual-action-plan-template-advanced</a:t>
            </a:r>
          </a:p>
          <a:p>
            <a:pPr defTabSz="942289">
              <a:defRPr/>
            </a:pPr>
            <a:endParaRPr lang="en-US" b="1" dirty="0">
              <a:solidFill>
                <a:schemeClr val="accent2">
                  <a:lumMod val="40000"/>
                  <a:lumOff val="60000"/>
                </a:schemeClr>
              </a:solidFill>
              <a:latin typeface="Calibri" panose="020F0502020204030204" pitchFamily="34" charset="0"/>
              <a:cs typeface="Calibri" panose="020F0502020204030204" pitchFamily="34" charset="0"/>
            </a:endParaRPr>
          </a:p>
          <a:p>
            <a:pPr defTabSz="942289">
              <a:defRPr/>
            </a:pPr>
            <a:endParaRPr lang="en-US" dirty="0">
              <a:solidFill>
                <a:srgbClr val="FFFFFF"/>
              </a:solidFill>
            </a:endParaRP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Start of year </a:t>
            </a:r>
            <a:r>
              <a:rPr lang="en-US" b="1" dirty="0" err="1">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pbisapps</a:t>
            </a: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Check-up</a:t>
            </a:r>
            <a:r>
              <a:rPr lang="en-US" b="1" dirty="0">
                <a:solidFill>
                  <a:schemeClr val="accent2">
                    <a:lumMod val="40000"/>
                    <a:lumOff val="60000"/>
                  </a:schemeClr>
                </a:solidFill>
                <a:latin typeface="Calibri" panose="020F0502020204030204" pitchFamily="34" charset="0"/>
                <a:cs typeface="Calibri" panose="020F0502020204030204" pitchFamily="34" charset="0"/>
              </a:rPr>
              <a:t> (pbisapps.org)</a:t>
            </a:r>
            <a:endParaRPr lang="en-US" dirty="0">
              <a:solidFill>
                <a:schemeClr val="accent2">
                  <a:lumMod val="40000"/>
                  <a:lumOff val="60000"/>
                </a:schemeClr>
              </a:solidFill>
              <a:latin typeface="Calibri" panose="020F0502020204030204" pitchFamily="34" charset="0"/>
              <a:cs typeface="Calibri" panose="020F0502020204030204" pitchFamily="34" charset="0"/>
            </a:endParaRPr>
          </a:p>
          <a:p>
            <a:pPr defTabSz="942289">
              <a:defRPr/>
            </a:pPr>
            <a:r>
              <a:rPr lang="en-US" dirty="0" err="1">
                <a:hlinkClick r:id="rId4"/>
              </a:rPr>
              <a:t>PBISApps</a:t>
            </a:r>
            <a:r>
              <a:rPr lang="en-US" dirty="0">
                <a:hlinkClick r:id="rId4"/>
              </a:rPr>
              <a:t> | News—9 Things You Might Have Forgotten How to Do in </a:t>
            </a:r>
            <a:r>
              <a:rPr lang="en-US" dirty="0" err="1">
                <a:hlinkClick r:id="rId4"/>
              </a:rPr>
              <a:t>PBISApps</a:t>
            </a:r>
            <a:endParaRPr lang="en-US" dirty="0"/>
          </a:p>
          <a:p>
            <a:pPr defTabSz="942289">
              <a:defRPr/>
            </a:pPr>
            <a:r>
              <a:rPr lang="en-US" dirty="0">
                <a:solidFill>
                  <a:schemeClr val="bg1"/>
                </a:solidFill>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endParaRPr lang="en-US" dirty="0">
              <a:solidFill>
                <a:srgbClr val="FFFFFF"/>
              </a:solidFill>
            </a:endParaRPr>
          </a:p>
          <a:p>
            <a:endParaRPr lang="en-US" dirty="0"/>
          </a:p>
        </p:txBody>
      </p:sp>
    </p:spTree>
    <p:extLst>
      <p:ext uri="{BB962C8B-B14F-4D97-AF65-F5344CB8AC3E}">
        <p14:creationId xmlns:p14="http://schemas.microsoft.com/office/powerpoint/2010/main" val="297284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dirty="0"/>
              <a:t>Rationale:</a:t>
            </a:r>
          </a:p>
          <a:p>
            <a:r>
              <a:rPr lang="en-US" dirty="0"/>
              <a:t>Without a Tier 1 behavioral</a:t>
            </a:r>
            <a:r>
              <a:rPr lang="en-US" baseline="0" dirty="0"/>
              <a:t> system on campus, too many students will be misidentified as needing more advanced supports (i.e., Tiers 2 &amp; 3).  It is essential that a Tier 1 system be implemented first with fidelity to truly identify the students that are not responding well to the universal interventions on campus.  A campus will not have the resources to provide advanced supports to many or all students on their campus.  It is also more cost effective to use a preventative approach and provide Tier 1 supports for all.  </a:t>
            </a:r>
            <a:endParaRPr lang="en-US" dirty="0"/>
          </a:p>
          <a:p>
            <a:pPr eaLnBrk="1" hangingPunct="1">
              <a:spcBef>
                <a:spcPct val="0"/>
              </a:spcBef>
            </a:pPr>
            <a:endParaRPr lang="en-US" dirty="0">
              <a:ea typeface="ＭＳ Ｐゴシック" pitchFamily="34" charset="-128"/>
            </a:endParaRPr>
          </a:p>
          <a:p>
            <a:pPr eaLnBrk="1" hangingPunct="1">
              <a:spcBef>
                <a:spcPct val="0"/>
              </a:spcBef>
            </a:pPr>
            <a:r>
              <a:rPr lang="en-US" baseline="0" dirty="0">
                <a:ea typeface="ＭＳ Ｐゴシック" pitchFamily="34" charset="-128"/>
              </a:rPr>
              <a:t>Remember the following:</a:t>
            </a:r>
          </a:p>
          <a:p>
            <a:pPr marL="235572" indent="-235572">
              <a:spcBef>
                <a:spcPct val="0"/>
              </a:spcBef>
              <a:buAutoNum type="arabicParenBoth"/>
            </a:pPr>
            <a:r>
              <a:rPr lang="en-US" dirty="0">
                <a:cs typeface="Arial" panose="020B0604020202020204" pitchFamily="34" charset="0"/>
              </a:rPr>
              <a:t>Tier 1 is a </a:t>
            </a:r>
            <a:r>
              <a:rPr lang="en-US" b="1" i="1" dirty="0">
                <a:solidFill>
                  <a:srgbClr val="C00000"/>
                </a:solidFill>
                <a:cs typeface="Arial" panose="020B0604020202020204" pitchFamily="34" charset="0"/>
              </a:rPr>
              <a:t>building block </a:t>
            </a:r>
            <a:r>
              <a:rPr lang="en-US" dirty="0">
                <a:cs typeface="Arial" panose="020B0604020202020204" pitchFamily="34" charset="0"/>
              </a:rPr>
              <a:t>for identifying students in need of Tier 2 supports </a:t>
            </a:r>
            <a:r>
              <a:rPr lang="en-US" b="1" i="1" dirty="0">
                <a:cs typeface="Arial" panose="020B0604020202020204" pitchFamily="34" charset="0"/>
              </a:rPr>
              <a:t>when</a:t>
            </a:r>
            <a:r>
              <a:rPr lang="en-US" dirty="0">
                <a:cs typeface="Arial" panose="020B0604020202020204" pitchFamily="34" charset="0"/>
              </a:rPr>
              <a:t> the team is assured of implementation with high fidelity</a:t>
            </a:r>
          </a:p>
          <a:p>
            <a:pPr>
              <a:spcBef>
                <a:spcPct val="0"/>
              </a:spcBef>
            </a:pPr>
            <a:r>
              <a:rPr lang="en-US" dirty="0">
                <a:cs typeface="Arial" panose="020B0604020202020204" pitchFamily="34" charset="0"/>
              </a:rPr>
              <a:t>(2)  Provides better information for planning &amp; problem solving</a:t>
            </a:r>
          </a:p>
          <a:p>
            <a:pPr eaLnBrk="1" hangingPunct="1">
              <a:spcBef>
                <a:spcPct val="0"/>
              </a:spcBef>
            </a:pP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117210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r>
              <a:rPr lang="en-US" dirty="0"/>
              <a:t>TIER 1 ANNUAL TEMPLATE</a:t>
            </a:r>
          </a:p>
          <a:p>
            <a:endParaRPr lang="en-US" dirty="0"/>
          </a:p>
          <a:p>
            <a:endParaRPr lang="en-US" dirty="0"/>
          </a:p>
          <a:p>
            <a:r>
              <a:rPr lang="en-US" dirty="0"/>
              <a:t>https://docs.google.com/document/d/1Pbgwf6u4tXLXPFK_4wvMpFGFKmGMKDhC/edit?usp=drive_link&amp;ouid=113908941090752513118&amp;rtpof=true&amp;sd=true</a:t>
            </a:r>
          </a:p>
          <a:p>
            <a:endParaRPr lang="en-US" dirty="0"/>
          </a:p>
          <a:p>
            <a:endParaRPr lang="en-US" dirty="0"/>
          </a:p>
          <a:p>
            <a:endParaRPr lang="en-US" dirty="0"/>
          </a:p>
        </p:txBody>
      </p:sp>
    </p:spTree>
    <p:extLst>
      <p:ext uri="{BB962C8B-B14F-4D97-AF65-F5344CB8AC3E}">
        <p14:creationId xmlns:p14="http://schemas.microsoft.com/office/powerpoint/2010/main" val="181417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1800" u="sng" dirty="0">
                <a:solidFill>
                  <a:srgbClr val="4A5950"/>
                </a:solidFill>
                <a:effectLst/>
                <a:latin typeface="Arial" panose="020B0604020202020204" pitchFamily="34" charset="0"/>
                <a:ea typeface="Times New Roman" panose="02020603050405020304" pitchFamily="18" charset="0"/>
                <a:cs typeface="Times New Roman" panose="02020603050405020304" pitchFamily="18" charset="0"/>
                <a:hlinkClick r:id="rId3"/>
              </a:rPr>
              <a:t>Annual SWIS Tasks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2289">
              <a:defRPr/>
            </a:pPr>
            <a:endParaRPr lang="en-US" dirty="0">
              <a:solidFill>
                <a:srgbClr val="FFFFFF"/>
              </a:solidFill>
            </a:endParaRP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Start of year </a:t>
            </a:r>
            <a:r>
              <a:rPr lang="en-US" b="1" dirty="0" err="1">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pbisapps</a:t>
            </a: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Check-up</a:t>
            </a:r>
            <a:r>
              <a:rPr lang="en-US" b="1" dirty="0">
                <a:solidFill>
                  <a:schemeClr val="accent2">
                    <a:lumMod val="40000"/>
                    <a:lumOff val="60000"/>
                  </a:schemeClr>
                </a:solidFill>
                <a:latin typeface="Calibri" panose="020F0502020204030204" pitchFamily="34" charset="0"/>
                <a:cs typeface="Calibri" panose="020F0502020204030204" pitchFamily="34" charset="0"/>
              </a:rPr>
              <a:t> (pbisapps.org)</a:t>
            </a:r>
            <a:endParaRPr lang="en-US" dirty="0">
              <a:solidFill>
                <a:schemeClr val="accent2">
                  <a:lumMod val="40000"/>
                  <a:lumOff val="60000"/>
                </a:schemeClr>
              </a:solidFill>
              <a:latin typeface="Calibri" panose="020F0502020204030204" pitchFamily="34" charset="0"/>
              <a:cs typeface="Calibri" panose="020F0502020204030204" pitchFamily="34" charset="0"/>
            </a:endParaRPr>
          </a:p>
          <a:p>
            <a:pPr defTabSz="942289">
              <a:defRPr/>
            </a:pPr>
            <a:r>
              <a:rPr lang="en-US" dirty="0" err="1">
                <a:hlinkClick r:id="rId4"/>
              </a:rPr>
              <a:t>PBISApps</a:t>
            </a:r>
            <a:r>
              <a:rPr lang="en-US" dirty="0">
                <a:hlinkClick r:id="rId4"/>
              </a:rPr>
              <a:t> | News—9 Things You Might Have Forgotten How to Do in </a:t>
            </a:r>
            <a:r>
              <a:rPr lang="en-US" dirty="0" err="1">
                <a:hlinkClick r:id="rId4"/>
              </a:rPr>
              <a:t>PBISApps</a:t>
            </a:r>
            <a:endParaRPr lang="en-US" dirty="0"/>
          </a:p>
          <a:p>
            <a:pPr defTabSz="942289">
              <a:defRPr/>
            </a:pPr>
            <a:r>
              <a:rPr lang="en-US" dirty="0">
                <a:solidFill>
                  <a:schemeClr val="bg1"/>
                </a:solidFill>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endParaRPr lang="en-US" dirty="0">
              <a:solidFill>
                <a:srgbClr val="FFFFFF"/>
              </a:solidFill>
            </a:endParaRPr>
          </a:p>
          <a:p>
            <a:endParaRPr lang="en-US" dirty="0"/>
          </a:p>
        </p:txBody>
      </p:sp>
    </p:spTree>
    <p:extLst>
      <p:ext uri="{BB962C8B-B14F-4D97-AF65-F5344CB8AC3E}">
        <p14:creationId xmlns:p14="http://schemas.microsoft.com/office/powerpoint/2010/main" val="363608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a:t>TRAINER NOTE:</a:t>
            </a:r>
          </a:p>
          <a:p>
            <a:r>
              <a:rPr lang="en-US"/>
              <a:t>Use this section to do a BRIEF check in on initial team composition and action planning steps. The activity was already presented in Canvas.</a:t>
            </a:r>
          </a:p>
          <a:p>
            <a:r>
              <a:rPr lang="en-US"/>
              <a:t>The question prompts are meant to serve as self-checks rather than in-depth conversations.</a:t>
            </a:r>
          </a:p>
          <a:p>
            <a:r>
              <a:rPr lang="en-US"/>
              <a:t>If challenges with getting started exist, TA time can be used to address those needs.</a:t>
            </a:r>
            <a:endParaRPr/>
          </a:p>
        </p:txBody>
      </p:sp>
    </p:spTree>
    <p:extLst>
      <p:ext uri="{BB962C8B-B14F-4D97-AF65-F5344CB8AC3E}">
        <p14:creationId xmlns:p14="http://schemas.microsoft.com/office/powerpoint/2010/main" val="98658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915735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26</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26</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26</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anose="020B0604020202020204" pitchFamily="34" charset="0"/>
                <a:ea typeface="ＭＳ Ｐゴシック" panose="020B0600070205080204" pitchFamily="34" charset="-128"/>
              </a:rPr>
              <a:t>Team structure</a:t>
            </a:r>
          </a:p>
          <a:p>
            <a:pPr marL="235572" indent="-235572">
              <a:buAutoNum type="arabicPeriod"/>
            </a:pPr>
            <a:r>
              <a:rPr lang="en-US" altLang="en-US" dirty="0">
                <a:latin typeface="Arial" panose="020B0604020202020204" pitchFamily="34" charset="0"/>
                <a:ea typeface="ＭＳ Ｐゴシック" panose="020B0600070205080204" pitchFamily="34" charset="-128"/>
              </a:rPr>
              <a:t>Universal or Tier 1 PBIS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Targeted or Tier 2 Systems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Problem Solving team (SAT, SST, CST) – individual discussions about students (e.g., 2-3 students in a meeting) and more frequent meetings (e.g., weekly or biweekly)</a:t>
            </a:r>
          </a:p>
          <a:p>
            <a:pPr marL="235572" indent="-235572">
              <a:buAutoNum type="arabicPeriod"/>
            </a:pPr>
            <a:r>
              <a:rPr lang="en-US" altLang="en-US" dirty="0">
                <a:latin typeface="Arial" panose="020B0604020202020204" pitchFamily="34" charset="0"/>
                <a:ea typeface="ＭＳ Ｐゴシック" panose="020B0600070205080204" pitchFamily="34" charset="-128"/>
              </a:rPr>
              <a:t>*click* Tertiary or Tier 3 Systems team</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How many are on that intervention and how many are responding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PROBLEM solving team -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(2-3 kids in 60 minutes) more intensive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SAIG - social and academic intervention groups</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CICO - Check in / Check Out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FBA - Functional Behavioral Assessment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BIP - Behavior Intervention Plan</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582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27</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27</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27</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If you’re in a smaller school, you may want to use an existing team as your Tier 2 team.</a:t>
            </a:r>
          </a:p>
          <a:p>
            <a:pPr eaLnBrk="1" hangingPunct="1"/>
            <a:r>
              <a:rPr lang="en-US" altLang="en-US" dirty="0">
                <a:latin typeface="Arial" panose="020B0604020202020204" pitchFamily="34" charset="0"/>
                <a:ea typeface="ＭＳ Ｐゴシック" panose="020B0600070205080204" pitchFamily="34" charset="-128"/>
              </a:rPr>
              <a:t>Your Tier 2 team could be the same or a subset of your Tier 1 team.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Tier 2 teams are often smaller than Tier 1 teams (4-6 members). Dedicate one meeting per month to Tier 2 systems.</a:t>
            </a:r>
          </a:p>
          <a:p>
            <a:pPr eaLnBrk="1" hangingPunct="1"/>
            <a:r>
              <a:rPr lang="en-US" altLang="en-US" dirty="0">
                <a:latin typeface="Arial" panose="020B0604020202020204" pitchFamily="34" charset="0"/>
                <a:ea typeface="ＭＳ Ｐゴシック" panose="020B0600070205080204" pitchFamily="34" charset="-128"/>
              </a:rPr>
              <a:t>Or Tier 2 team could be your existing problem solving team.</a:t>
            </a:r>
          </a:p>
          <a:p>
            <a:pPr eaLnBrk="1" hangingPunct="1"/>
            <a:r>
              <a:rPr lang="en-US" altLang="en-US" dirty="0">
                <a:latin typeface="Arial" panose="020B0604020202020204" pitchFamily="34" charset="0"/>
                <a:ea typeface="ＭＳ Ｐゴシック" panose="020B0600070205080204" pitchFamily="34" charset="-128"/>
              </a:rPr>
              <a:t>Or you may want a separate team to oversee the development and implementation of Tier 2 interventions and systems and have a separate Tier 2 team, especially if you are in a large school with a variety of Tier 2 interventions to coordinate and monitor.</a:t>
            </a:r>
          </a:p>
        </p:txBody>
      </p:sp>
    </p:spTree>
    <p:extLst>
      <p:ext uri="{BB962C8B-B14F-4D97-AF65-F5344CB8AC3E}">
        <p14:creationId xmlns:p14="http://schemas.microsoft.com/office/powerpoint/2010/main" val="377558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11543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22B7F710-02DB-484E-B7A6-137EA81B04DD}" type="slidenum">
              <a:rPr lang="en-US">
                <a:solidFill>
                  <a:prstClr val="black"/>
                </a:solidFill>
                <a:latin typeface="Calibri" panose="020F0502020204030204"/>
              </a:rPr>
              <a:pPr defTabSz="942289">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58199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92614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Find action plan templates, team membership and meeting schedule tool under “</a:t>
            </a:r>
            <a:r>
              <a:rPr lang="en-US" dirty="0" err="1">
                <a:cs typeface="Calibri"/>
              </a:rPr>
              <a:t>pbis</a:t>
            </a:r>
            <a:r>
              <a:rPr lang="en-US" dirty="0">
                <a:cs typeface="Calibri"/>
              </a:rPr>
              <a:t> resources” on the website </a:t>
            </a:r>
          </a:p>
          <a:p>
            <a:pPr marL="163592"/>
            <a:r>
              <a:rPr lang="en-US" dirty="0">
                <a:cs typeface="Calibri"/>
              </a:rPr>
              <a:t>https://sebacademy.edc.org/list-of-pbis-resources</a:t>
            </a:r>
          </a:p>
          <a:p>
            <a:pPr marL="163592"/>
            <a:endParaRPr lang="en-US" dirty="0">
              <a:cs typeface="Calibri"/>
            </a:endParaRPr>
          </a:p>
          <a:p>
            <a:pPr marL="163592"/>
            <a:r>
              <a:rPr lang="en-US" dirty="0">
                <a:cs typeface="Calibri"/>
              </a:rPr>
              <a:t>https://sebacademy.edc.org/tier-2-team-profile-and-meeting-schedule</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32</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169956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1852022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ighlight>
                  <a:srgbClr val="FFFF00"/>
                </a:highlight>
              </a:rPr>
              <a:t>Initial step: </a:t>
            </a:r>
          </a:p>
          <a:p>
            <a:pPr marL="171450" lvl="0" indent="-171450" algn="l" rtl="0">
              <a:spcBef>
                <a:spcPts val="0"/>
              </a:spcBef>
              <a:spcAft>
                <a:spcPts val="0"/>
              </a:spcAft>
              <a:buFontTx/>
              <a:buChar char="-"/>
            </a:pPr>
            <a:r>
              <a:rPr lang="en-US" dirty="0">
                <a:highlight>
                  <a:srgbClr val="FFFF00"/>
                </a:highlight>
              </a:rPr>
              <a:t>Have you rolled out the nomination form? </a:t>
            </a:r>
          </a:p>
          <a:p>
            <a:pPr marL="171450" lvl="0" indent="-171450" algn="l" rtl="0">
              <a:spcBef>
                <a:spcPts val="0"/>
              </a:spcBef>
              <a:spcAft>
                <a:spcPts val="0"/>
              </a:spcAft>
              <a:buFontTx/>
              <a:buChar char="-"/>
            </a:pPr>
            <a:r>
              <a:rPr lang="en-US" dirty="0">
                <a:highlight>
                  <a:srgbClr val="FFFF00"/>
                </a:highlight>
              </a:rPr>
              <a:t>Identified data sources? </a:t>
            </a: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r>
              <a:rPr lang="en-US" dirty="0">
                <a:highlight>
                  <a:srgbClr val="FFFF00"/>
                </a:highlight>
              </a:rPr>
              <a:t>Advanced steps: </a:t>
            </a:r>
          </a:p>
          <a:p>
            <a:pPr marL="171450" lvl="0" indent="-171450" algn="l" rtl="0">
              <a:spcBef>
                <a:spcPts val="0"/>
              </a:spcBef>
              <a:spcAft>
                <a:spcPts val="0"/>
              </a:spcAft>
              <a:buFontTx/>
              <a:buChar char="-"/>
            </a:pPr>
            <a:r>
              <a:rPr lang="en-US" dirty="0">
                <a:highlight>
                  <a:srgbClr val="FFFF00"/>
                </a:highlight>
              </a:rPr>
              <a:t>Are the decision rules clear for various data sources? When do you review that data? </a:t>
            </a:r>
          </a:p>
          <a:p>
            <a:pPr marL="171450" lvl="0" indent="-171450" algn="l" rtl="0">
              <a:spcBef>
                <a:spcPts val="0"/>
              </a:spcBef>
              <a:spcAft>
                <a:spcPts val="0"/>
              </a:spcAft>
              <a:buFontTx/>
              <a:buChar char="-"/>
            </a:pPr>
            <a:r>
              <a:rPr lang="en-US" dirty="0">
                <a:highlight>
                  <a:srgbClr val="FFFF00"/>
                </a:highlight>
              </a:rPr>
              <a:t>Can you provide a one page overview for staff and families about the universal screener? </a:t>
            </a:r>
          </a:p>
          <a:p>
            <a:pPr marL="0" lvl="0" indent="0" algn="l" rtl="0">
              <a:spcBef>
                <a:spcPts val="0"/>
              </a:spcBef>
              <a:spcAft>
                <a:spcPts val="0"/>
              </a:spcAft>
              <a:buFontTx/>
              <a:buNone/>
            </a:pPr>
            <a:endParaRPr lang="en-US" dirty="0">
              <a:highlight>
                <a:srgbClr val="FFFF00"/>
              </a:highlight>
            </a:endParaRPr>
          </a:p>
          <a:p>
            <a:pPr marL="0" lvl="0" indent="0" algn="l" rtl="0">
              <a:spcBef>
                <a:spcPts val="0"/>
              </a:spcBef>
              <a:spcAft>
                <a:spcPts val="0"/>
              </a:spcAft>
              <a:buFontTx/>
              <a:buNone/>
            </a:pPr>
            <a:r>
              <a:rPr lang="en-US" dirty="0">
                <a:highlight>
                  <a:srgbClr val="FFFF00"/>
                </a:highlight>
              </a:rPr>
              <a:t>Additional Resources to guide your team discussion: </a:t>
            </a:r>
          </a:p>
          <a:p>
            <a:pPr marL="0" lvl="0" indent="0" algn="l" rtl="0">
              <a:spcBef>
                <a:spcPts val="0"/>
              </a:spcBef>
              <a:spcAft>
                <a:spcPts val="0"/>
              </a:spcAft>
              <a:buFontTx/>
              <a:buNone/>
            </a:pPr>
            <a:r>
              <a:rPr lang="en-US" dirty="0">
                <a:highlight>
                  <a:srgbClr val="FFFF00"/>
                </a:highlight>
              </a:rPr>
              <a:t>https://sebacademy.edc.org/identification-matching-and-monitoring-process</a:t>
            </a:r>
          </a:p>
          <a:p>
            <a:pPr marL="171450" lvl="0" indent="-171450" algn="l" rtl="0">
              <a:spcBef>
                <a:spcPts val="0"/>
              </a:spcBef>
              <a:spcAft>
                <a:spcPts val="0"/>
              </a:spcAft>
              <a:buFontTx/>
              <a:buChar char="-"/>
            </a:pPr>
            <a:endParaRPr dirty="0">
              <a:highlight>
                <a:srgbClr val="FFFF00"/>
              </a:highlight>
            </a:endParaRPr>
          </a:p>
        </p:txBody>
      </p:sp>
    </p:spTree>
    <p:extLst>
      <p:ext uri="{BB962C8B-B14F-4D97-AF65-F5344CB8AC3E}">
        <p14:creationId xmlns:p14="http://schemas.microsoft.com/office/powerpoint/2010/main" val="55405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512779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980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p>
          <a:p>
            <a:endParaRPr lang="en-US" dirty="0">
              <a:cs typeface="Calibri"/>
            </a:endParaRPr>
          </a:p>
          <a:p>
            <a:r>
              <a:rPr lang="en-US" dirty="0">
                <a:cs typeface="Calibri"/>
              </a:rPr>
              <a:t>Identification, Matching, and Monitoring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r>
              <a:rPr lang="en-US" dirty="0">
                <a:cs typeface="Calibri"/>
              </a:rPr>
              <a:t>or</a:t>
            </a:r>
          </a:p>
          <a:p>
            <a:r>
              <a:rPr lang="en-US" dirty="0"/>
              <a:t>https://docs.google.com/document/d/1iF5paaTaJdyiW5KCVNdsKTdzJF1rvPobXyBc-K7LGu4/edit?usp=drive_link</a:t>
            </a:r>
          </a:p>
          <a:p>
            <a:endParaRPr lang="en-US" dirty="0"/>
          </a:p>
          <a:p>
            <a:endParaRPr lang="en-US" dirty="0">
              <a:cs typeface="Calibri"/>
            </a:endParaRPr>
          </a:p>
        </p:txBody>
      </p:sp>
    </p:spTree>
    <p:extLst>
      <p:ext uri="{BB962C8B-B14F-4D97-AF65-F5344CB8AC3E}">
        <p14:creationId xmlns:p14="http://schemas.microsoft.com/office/powerpoint/2010/main" val="180680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endParaRPr lang="en-US" dirty="0"/>
          </a:p>
          <a:p>
            <a:r>
              <a:rPr lang="en-US" dirty="0"/>
              <a:t>- Team meeting profile &amp; meeting schedule: </a:t>
            </a:r>
            <a:r>
              <a:rPr lang="en-US" dirty="0">
                <a:hlinkClick r:id="rId3"/>
              </a:rPr>
              <a:t>https://nepbis.org/wp-content/uploads/2021/08/Team-Profile-and-Meeting-Schedule-Document-1.docx</a:t>
            </a:r>
            <a:endParaRPr lang="en-US" dirty="0">
              <a:cs typeface="Calibri"/>
            </a:endParaRPr>
          </a:p>
          <a:p>
            <a:r>
              <a:rPr lang="en-US" dirty="0"/>
              <a:t>- Team meeting foundations checklist: </a:t>
            </a:r>
            <a:r>
              <a:rPr lang="en-US" dirty="0">
                <a:hlinkClick r:id="rId4"/>
              </a:rPr>
              <a:t>https://nepbis.org/wp-content/uploads/2020/09/Conducting-Leadership-Meetings-Worksheet.docx</a:t>
            </a:r>
            <a:r>
              <a:rPr lang="en-US" dirty="0"/>
              <a:t> </a:t>
            </a:r>
            <a:endParaRPr lang="en-US" dirty="0">
              <a:cs typeface="Calibri"/>
            </a:endParaRPr>
          </a:p>
          <a:p>
            <a:r>
              <a:rPr lang="en-US" dirty="0"/>
              <a:t>- Alignment Checklist: </a:t>
            </a:r>
            <a:r>
              <a:rPr lang="en-US" dirty="0">
                <a:hlinkClick r:id="rId5"/>
              </a:rPr>
              <a:t>https://nepbis.org/wp-content/uploads/2021/09/MA-Academy-Integration-and-Alignment-Activity.docx</a:t>
            </a:r>
            <a:r>
              <a:rPr lang="en-US" dirty="0"/>
              <a:t> </a:t>
            </a:r>
            <a:endParaRPr lang="en-US" dirty="0">
              <a:cs typeface="Calibri"/>
            </a:endParaRPr>
          </a:p>
          <a:p>
            <a:endParaRPr lang="en-US" dirty="0">
              <a:cs typeface="Calibri"/>
            </a:endParaRPr>
          </a:p>
          <a:p>
            <a:r>
              <a:rPr lang="en-US" dirty="0">
                <a:cs typeface="Calibri"/>
              </a:rPr>
              <a:t>READINGS:</a:t>
            </a:r>
          </a:p>
          <a:p>
            <a:r>
              <a:rPr lang="en-US" dirty="0">
                <a:cs typeface="Calibri"/>
              </a:rPr>
              <a:t>- Technical Guide for Aligning Programs: </a:t>
            </a:r>
            <a:r>
              <a:rPr lang="en-US" dirty="0">
                <a:hlinkClick r:id="rId6"/>
              </a:rPr>
              <a:t>https://www.pbis.org/resource/technical-guide-for-alignment-of-initiatives-programs-and-practices-in-school-districts</a:t>
            </a:r>
            <a:r>
              <a:rPr lang="en-US" dirty="0"/>
              <a:t> </a:t>
            </a:r>
            <a:endParaRPr lang="en-US" dirty="0">
              <a:cs typeface="Calibri"/>
            </a:endParaRPr>
          </a:p>
          <a:p>
            <a:r>
              <a:rPr lang="en-US" dirty="0">
                <a:cs typeface="Calibri"/>
              </a:rPr>
              <a:t>- Integration &amp; Aligning Family Engagement in PBIS: </a:t>
            </a:r>
            <a:r>
              <a:rPr lang="en-US" dirty="0">
                <a:hlinkClick r:id="rId7"/>
              </a:rPr>
              <a:t>https://www.pbis.org/resource/aligning-and-integrating-family-engagement-in-pbis</a:t>
            </a:r>
            <a:r>
              <a:rPr lang="en-US" dirty="0"/>
              <a:t> </a:t>
            </a:r>
            <a:endParaRPr lang="en-US" dirty="0">
              <a:cs typeface="Calibri"/>
            </a:endParaRPr>
          </a:p>
          <a:p>
            <a:r>
              <a:rPr lang="en-US" dirty="0">
                <a:cs typeface="Calibri"/>
              </a:rPr>
              <a:t>- PBIS &amp; SEL as Essential Life Skills: </a:t>
            </a:r>
            <a:r>
              <a:rPr lang="en-US" dirty="0"/>
              <a:t> </a:t>
            </a:r>
            <a:r>
              <a:rPr lang="en-US" dirty="0">
                <a:hlinkClick r:id="rId8"/>
              </a:rPr>
              <a:t>https://www.pbis.org/video/social-emotional-learning-cultivating-essential-life-skills</a:t>
            </a:r>
            <a:endParaRPr lang="en-US" dirty="0">
              <a:cs typeface="Calibri"/>
              <a:hlinkClick r:id="rId8"/>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64193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 </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38</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935352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360828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endParaRPr lang="en-US" dirty="0"/>
          </a:p>
          <a:p>
            <a:pPr defTabSz="942289">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40</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a:t>TRAINER NOTE:  </a:t>
            </a:r>
          </a:p>
          <a:p>
            <a:r>
              <a:rPr lang="en-US"/>
              <a:t>Use this time to check in with coaches and gauge their existing knowledge base of PBIS and determine whether or not they already watched the PBIS Overview. </a:t>
            </a:r>
          </a:p>
          <a:p>
            <a:r>
              <a:rPr lang="en-US"/>
              <a:t>The following 2 slides provide an opportunity for a BRIEF review and chance to develop a basic common understanding. It is not intended to be a full explanation.</a:t>
            </a:r>
            <a:endParaRPr/>
          </a:p>
        </p:txBody>
      </p:sp>
    </p:spTree>
    <p:extLst>
      <p:ext uri="{BB962C8B-B14F-4D97-AF65-F5344CB8AC3E}">
        <p14:creationId xmlns:p14="http://schemas.microsoft.com/office/powerpoint/2010/main" val="694123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https://docs.google.com/presentation/d/1cs8kepbXc1DDpL8440wTcwUHu0BRGgBxgPKTZPhIauI/edit?usp=drive_link</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069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Objectives: 1) self-reflection 2) set annual goals 3) fidelity of organizational systems / routines</a:t>
            </a:r>
          </a:p>
        </p:txBody>
      </p:sp>
      <p:sp>
        <p:nvSpPr>
          <p:cNvPr id="4" name="Slide Number Placeholder 3"/>
          <p:cNvSpPr>
            <a:spLocks noGrp="1"/>
          </p:cNvSpPr>
          <p:nvPr>
            <p:ph type="sldNum" sz="quarter" idx="5"/>
          </p:nvPr>
        </p:nvSpPr>
        <p:spPr/>
        <p:txBody>
          <a:bodyPr/>
          <a:lstStyle/>
          <a:p>
            <a:fld id="{D9E9A522-274E-844E-8AB9-DE74A71CC10D}" type="slidenum">
              <a:rPr lang="en-US" smtClean="0"/>
              <a:t>43</a:t>
            </a:fld>
            <a:endParaRPr lang="en-US"/>
          </a:p>
        </p:txBody>
      </p:sp>
    </p:spTree>
    <p:extLst>
      <p:ext uri="{BB962C8B-B14F-4D97-AF65-F5344CB8AC3E}">
        <p14:creationId xmlns:p14="http://schemas.microsoft.com/office/powerpoint/2010/main" val="573889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4</a:t>
            </a:fld>
            <a:endParaRPr lang="en-US"/>
          </a:p>
        </p:txBody>
      </p:sp>
    </p:spTree>
    <p:extLst>
      <p:ext uri="{BB962C8B-B14F-4D97-AF65-F5344CB8AC3E}">
        <p14:creationId xmlns:p14="http://schemas.microsoft.com/office/powerpoint/2010/main" val="718512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a:t>
            </a:r>
          </a:p>
          <a:p>
            <a:r>
              <a:rPr lang="en-US" dirty="0"/>
              <a:t>Prompt coaches to begin these conversations with their teams prior to the team training</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45</a:t>
            </a:fld>
            <a:endParaRPr lang="en-US"/>
          </a:p>
        </p:txBody>
      </p:sp>
    </p:spTree>
    <p:extLst>
      <p:ext uri="{BB962C8B-B14F-4D97-AF65-F5344CB8AC3E}">
        <p14:creationId xmlns:p14="http://schemas.microsoft.com/office/powerpoint/2010/main" val="3446159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67122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3200" b="1" i="0" u="none" strike="noStrike" dirty="0">
                <a:solidFill>
                  <a:srgbClr val="212529"/>
                </a:solidFill>
                <a:effectLst/>
                <a:latin typeface="Open Sans" panose="020B0606030504020204" pitchFamily="34" charset="0"/>
                <a:hlinkClick r:id="rId3"/>
              </a:rPr>
              <a:t>Attendance Survey</a:t>
            </a:r>
            <a:endParaRPr lang="en-US" sz="3200" b="0" i="0" dirty="0">
              <a:solidFill>
                <a:srgbClr val="212529"/>
              </a:solidFill>
              <a:effectLst/>
              <a:latin typeface="Open Sans" panose="020B0606030504020204" pitchFamily="34" charset="0"/>
            </a:endParaRPr>
          </a:p>
          <a:p>
            <a:pPr algn="l"/>
            <a:r>
              <a:rPr lang="en-US" sz="3200" b="1" i="0" u="none" strike="noStrike" dirty="0">
                <a:solidFill>
                  <a:srgbClr val="212529"/>
                </a:solidFill>
                <a:effectLst/>
                <a:latin typeface="Open Sans" panose="020B0606030504020204" pitchFamily="34" charset="0"/>
                <a:hlinkClick r:id="rId4"/>
              </a:rPr>
              <a:t>Evaluation Survey</a:t>
            </a:r>
            <a:endParaRPr lang="en-US" sz="3200" b="0" i="0" dirty="0">
              <a:solidFill>
                <a:srgbClr val="212529"/>
              </a:solidFill>
              <a:effectLst/>
              <a:latin typeface="Open Sans" panose="020B0606030504020204" pitchFamily="34" charset="0"/>
            </a:endParaRPr>
          </a:p>
          <a:p>
            <a:pPr marL="163592"/>
            <a:endParaRPr lang="en-US" sz="1900" u="sng" dirty="0">
              <a:solidFill>
                <a:srgbClr val="0563C1"/>
              </a:solidFill>
              <a:latin typeface="Calibri" panose="020F0502020204030204" pitchFamily="34" charset="0"/>
            </a:endParaRPr>
          </a:p>
          <a:p>
            <a:pPr marL="163592"/>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7C815DC9-AE46-024B-9D9C-C031869FF504}" type="slidenum">
              <a:rPr lang="en-US">
                <a:solidFill>
                  <a:srgbClr val="000000"/>
                </a:solidFill>
                <a:latin typeface="Arial" pitchFamily="-108" charset="0"/>
                <a:ea typeface="ＭＳ Ｐゴシック" pitchFamily="-108" charset="-128"/>
              </a:rPr>
              <a:pPr defTabSz="942289" fontAlgn="base">
                <a:spcBef>
                  <a:spcPct val="0"/>
                </a:spcBef>
                <a:spcAft>
                  <a:spcPct val="0"/>
                </a:spcAft>
                <a:defRPr/>
              </a:pPr>
              <a:t>8</a:t>
            </a:fld>
            <a:endParaRPr lang="en-US">
              <a:solidFill>
                <a:srgbClr val="000000"/>
              </a:solidFill>
              <a:latin typeface="Arial" pitchFamily="-108" charset="0"/>
              <a:ea typeface="ＭＳ Ｐゴシック" pitchFamily="-108" charset="-128"/>
            </a:endParaRPr>
          </a:p>
        </p:txBody>
      </p:sp>
    </p:spTree>
    <p:extLst>
      <p:ext uri="{BB962C8B-B14F-4D97-AF65-F5344CB8AC3E}">
        <p14:creationId xmlns:p14="http://schemas.microsoft.com/office/powerpoint/2010/main" val="10857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9</a:t>
            </a:fld>
            <a:endParaRPr lang="en-US"/>
          </a:p>
        </p:txBody>
      </p:sp>
    </p:spTree>
    <p:extLst>
      <p:ext uri="{BB962C8B-B14F-4D97-AF65-F5344CB8AC3E}">
        <p14:creationId xmlns:p14="http://schemas.microsoft.com/office/powerpoint/2010/main" val="421204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https://sebacademy.edc.org/pbis-track </a:t>
            </a:r>
          </a:p>
          <a:p>
            <a:endParaRPr lang="en-US" dirty="0"/>
          </a:p>
          <a:p>
            <a:r>
              <a:rPr lang="en-US" dirty="0"/>
              <a:t> </a:t>
            </a:r>
          </a:p>
          <a:p>
            <a:endParaRPr lang="en-US" b="1" dirty="0"/>
          </a:p>
          <a:p>
            <a:r>
              <a:rPr lang="en-US" b="1" dirty="0"/>
              <a:t>NOTE: SWIS page with training dates will be up shortly</a:t>
            </a:r>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942289">
              <a:defRPr/>
            </a:pPr>
            <a:fld id="{D9E9A522-274E-844E-8AB9-DE74A71CC10D}" type="slidenum">
              <a:rPr lang="en-US">
                <a:solidFill>
                  <a:prstClr val="black"/>
                </a:solidFill>
                <a:latin typeface="Calibri" panose="020F0502020204030204"/>
              </a:rPr>
              <a:pPr defTabSz="94228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41386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8288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a:t>Click to edit Master title style</a:t>
            </a:r>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961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10/4/2023</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386821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144642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60418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34054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64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067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1776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14534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130034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51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3.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5.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6" r:id="rId12"/>
    <p:sldLayoutId id="2147483770" r:id="rId13"/>
    <p:sldLayoutId id="2147483792" r:id="rId14"/>
    <p:sldLayoutId id="214748379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960391041"/>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8" r:id="rId9"/>
    <p:sldLayoutId id="21474837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pbis-tier-2-year-1" TargetMode="External"/><Relationship Id="rId4" Type="http://schemas.openxmlformats.org/officeDocument/2006/relationships/hyperlink" Target="https://edc.co1.qualtrics.com/jfe/form/SV_81vbI1jl3cwmLY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8" Type="http://schemas.openxmlformats.org/officeDocument/2006/relationships/hyperlink" Target="https://sebacademy.edc.org/list-of-pbis-resources" TargetMode="External"/><Relationship Id="rId3" Type="http://schemas.openxmlformats.org/officeDocument/2006/relationships/hyperlink" Target="https://www.pbis.org/pbis/tier-2" TargetMode="External"/><Relationship Id="rId7" Type="http://schemas.openxmlformats.org/officeDocument/2006/relationships/hyperlink" Target="https://www.pbisapps.org/articles/7-ways-to-macgyver-your-action-plan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pbisapps.org/articles/become-a-better-team-by-solving-3-common-mistakes" TargetMode="External"/><Relationship Id="rId11" Type="http://schemas.openxmlformats.org/officeDocument/2006/relationships/image" Target="../media/image28.png"/><Relationship Id="rId5" Type="http://schemas.openxmlformats.org/officeDocument/2006/relationships/hyperlink" Target="https://www.pbisapps.org/" TargetMode="External"/><Relationship Id="rId10" Type="http://schemas.openxmlformats.org/officeDocument/2006/relationships/image" Target="../media/image27.png"/><Relationship Id="rId4" Type="http://schemas.openxmlformats.org/officeDocument/2006/relationships/hyperlink" Target="https://www.pbis.org/topics/coaching" TargetMode="Externa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sebacademy.edc.org/needs-assessment-and-planning-proces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Measuring%20Fidelity%20of%20Core%20Features%20of&#160;Tier&#160;2&#160;Systems%20and%20Practices%20in%20Schoo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9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docs.google.com/document/d/1Pbgwf6u4tXLXPFK_4wvMpFGFKmGMKDhC/edit?usp=drive_link&amp;ouid=113908941090752513118&amp;rtpof=true&amp;sd=true" TargetMode="Externa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docs.google.com/document/d/1Rm4YM-BNlbb9QrtjFN-qs3AYCTZ6b4W3/edit?usp=drive_link&amp;ouid=113908941090752513118&amp;rtpof=true&amp;sd=tru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sebacademy.edc.org/tier-2-working-smarter-teams-activity"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nepbis.org" TargetMode="External"/><Relationship Id="rId7" Type="http://schemas.openxmlformats.org/officeDocument/2006/relationships/hyperlink" Target="https://www.google.com/url?sa=i&amp;url=https%3A%2F%2Fwww.cfchildren.org%2Fblog%2F2017%2F11%2Fcasel-committee-children-sponsor-briefing-improving-outcomes-sel%2F&amp;psig=AOvVaw2PJzefShM_lEkxSucgYHYz&amp;ust=1696539521898000&amp;source=images&amp;cd=vfe&amp;opi=89978449&amp;ved=2ahUKEwj-7dWtpN2BAxUpJ2IAHUw2DhAQr4kDegQIARB_"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pbis.or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tiff"/><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33.xml"/><Relationship Id="rId1" Type="http://schemas.openxmlformats.org/officeDocument/2006/relationships/slideLayout" Target="../slideLayouts/slideLayout85.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presentation/d/1cs8kepbXc1DDpL8440wTcwUHu0BRGgBxgPKTZPhIauI/edit?usp=drive_link"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2.xml"/><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39.xml"/><Relationship Id="rId1" Type="http://schemas.openxmlformats.org/officeDocument/2006/relationships/slideLayout" Target="../slideLayouts/slideLayout68.xml"/><Relationship Id="rId6" Type="http://schemas.openxmlformats.org/officeDocument/2006/relationships/hyperlink" Target="https://www.pbisapps.org/resource/tfi" TargetMode="External"/><Relationship Id="rId5" Type="http://schemas.openxmlformats.org/officeDocument/2006/relationships/image" Target="../media/image52.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85.xml"/><Relationship Id="rId4" Type="http://schemas.openxmlformats.org/officeDocument/2006/relationships/image" Target="../media/image43.sv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mwhandler@gmail.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158008"/>
            <a:ext cx="10363200" cy="1362075"/>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43629" y="1458742"/>
            <a:ext cx="4380603" cy="4614108"/>
          </a:xfrm>
        </p:spPr>
        <p:txBody>
          <a:bodyPr/>
          <a:lstStyle/>
          <a:p>
            <a:r>
              <a:rPr lang="en-US" sz="2800" b="1" dirty="0">
                <a:solidFill>
                  <a:schemeClr val="bg1"/>
                </a:solidFill>
              </a:rPr>
              <a:t>GETTING STARTED:</a:t>
            </a:r>
          </a:p>
          <a:p>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Complete the </a:t>
            </a:r>
            <a:r>
              <a:rPr lang="en-US" sz="1400" b="1" i="0" u="none" strike="noStrike" dirty="0">
                <a:solidFill>
                  <a:srgbClr val="212529"/>
                </a:solidFill>
                <a:effectLst/>
                <a:latin typeface="Open Sans" panose="020B0606030504020204" pitchFamily="34" charset="0"/>
                <a:hlinkClick r:id="rId4"/>
              </a:rPr>
              <a:t>Attendance Survey</a:t>
            </a:r>
            <a:r>
              <a:rPr lang="en-US" sz="2400" dirty="0"/>
              <a:t> </a:t>
            </a:r>
          </a:p>
          <a:p>
            <a:pPr marL="380990" indent="-380990">
              <a:spcAft>
                <a:spcPts val="1200"/>
              </a:spcAft>
              <a:buClr>
                <a:srgbClr val="047E95"/>
              </a:buClr>
              <a:buFont typeface="Wingdings" panose="05000000000000000000" pitchFamily="2" charset="2"/>
              <a:buChar char="ü"/>
            </a:pPr>
            <a:endParaRPr lang="en-US" sz="2400" dirty="0"/>
          </a:p>
        </p:txBody>
      </p:sp>
      <p:sp>
        <p:nvSpPr>
          <p:cNvPr id="9" name="Left Arrow 8">
            <a:extLst>
              <a:ext uri="{FF2B5EF4-FFF2-40B4-BE49-F238E27FC236}">
                <a16:creationId xmlns:a16="http://schemas.microsoft.com/office/drawing/2014/main" id="{2CAEAB1B-5A49-A34E-8B93-DBEC5B63FD77}"/>
              </a:ext>
            </a:extLst>
          </p:cNvPr>
          <p:cNvSpPr/>
          <p:nvPr/>
        </p:nvSpPr>
        <p:spPr>
          <a:xfrm rot="19578596">
            <a:off x="9273012" y="2211829"/>
            <a:ext cx="1152134" cy="33275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10781558" y="4200178"/>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8793956" y="3708770"/>
            <a:ext cx="2947690" cy="2767021"/>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8" y="2262213"/>
              <a:ext cx="1507040" cy="637217"/>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400" dirty="0">
                  <a:solidFill>
                    <a:srgbClr val="000000"/>
                  </a:solidFill>
                  <a:latin typeface="Calibri" panose="020F0502020204030204" pitchFamily="34" charset="0"/>
                  <a:cs typeface="Calibri" panose="020F0502020204030204" pitchFamily="34" charset="0"/>
                  <a:sym typeface="Arial"/>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4804703" y="2024518"/>
            <a:ext cx="4716658" cy="4369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r>
              <a:rPr lang="en-US" sz="2400" kern="0" dirty="0"/>
              <a:t> </a:t>
            </a:r>
            <a:endParaRPr lang="en-US" sz="2400" kern="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kern="0" dirty="0">
                <a:solidFill>
                  <a:schemeClr val="accent4">
                    <a:lumMod val="60000"/>
                    <a:lumOff val="40000"/>
                  </a:schemeClr>
                </a:solidFill>
              </a:rPr>
              <a:t>Bookmark link to find training resources at : </a:t>
            </a:r>
            <a:r>
              <a:rPr lang="en-US" sz="2400" b="1" kern="0" dirty="0">
                <a:solidFill>
                  <a:srgbClr val="FFFF00"/>
                </a:solidFill>
                <a:hlinkClick r:id="rId5">
                  <a:extLst>
                    <a:ext uri="{A12FA001-AC4F-418D-AE19-62706E023703}">
                      <ahyp:hlinkClr xmlns:ahyp="http://schemas.microsoft.com/office/drawing/2018/hyperlinkcolor" val="tx"/>
                    </a:ext>
                  </a:extLst>
                </a:hlinkClick>
              </a:rPr>
              <a:t>SEB PBIS Tier 2 Academy</a:t>
            </a:r>
            <a:r>
              <a:rPr lang="en-US" sz="2400" kern="0" dirty="0">
                <a:solidFill>
                  <a:srgbClr val="FFFFFF"/>
                </a:solidFill>
                <a:hlinkClick r:id="rId5">
                  <a:extLst>
                    <a:ext uri="{A12FA001-AC4F-418D-AE19-62706E023703}">
                      <ahyp:hlinkClr xmlns:ahyp="http://schemas.microsoft.com/office/drawing/2018/hyperlinkcolor" val="tx"/>
                    </a:ext>
                  </a:extLst>
                </a:hlinkClick>
              </a:rPr>
              <a:t> </a:t>
            </a:r>
            <a:endParaRPr lang="en-US" sz="2400" kern="0" dirty="0"/>
          </a:p>
          <a:p>
            <a:pPr marL="380990" indent="-380990">
              <a:spcAft>
                <a:spcPts val="1200"/>
              </a:spcAft>
              <a:buClr>
                <a:srgbClr val="047E95"/>
              </a:buClr>
              <a:buFont typeface="Wingdings" panose="05000000000000000000" pitchFamily="2" charset="2"/>
              <a:buChar char="ü"/>
            </a:pPr>
            <a:r>
              <a:rPr lang="en-US" sz="2400" i="1" dirty="0">
                <a:solidFill>
                  <a:srgbClr val="FFFF00"/>
                </a:solidFill>
                <a:hlinkClick r:id="rId6">
                  <a:extLst>
                    <a:ext uri="{A12FA001-AC4F-418D-AE19-62706E023703}">
                      <ahyp:hlinkClr xmlns:ahyp="http://schemas.microsoft.com/office/drawing/2018/hyperlinkcolor" val="tx"/>
                    </a:ext>
                  </a:extLst>
                </a:hlinkClick>
              </a:rPr>
              <a:t>Google drive </a:t>
            </a: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r>
              <a:rPr lang="en-US" sz="2400" i="1" dirty="0">
                <a:solidFill>
                  <a:srgbClr val="FFFF00"/>
                </a:solidFill>
              </a:rPr>
              <a:t>In the chat, please share with me links to  your 2023-2024 TIER 2 TEAM FOLDER (if new)</a:t>
            </a:r>
          </a:p>
          <a:p>
            <a:pPr marL="380990" indent="-380990">
              <a:spcAft>
                <a:spcPts val="1200"/>
              </a:spcAft>
              <a:buClr>
                <a:srgbClr val="047E95"/>
              </a:buClr>
              <a:buFont typeface="Wingdings" panose="05000000000000000000" pitchFamily="2" charset="2"/>
              <a:buChar char="ü"/>
            </a:pPr>
            <a:endParaRPr lang="en-US" sz="2400" kern="0" dirty="0"/>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PBIS Academy Support Structure  </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18734" y="1703748"/>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8849894" y="1553470"/>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Your team's guide for training content, readings, and resources for both each monthly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Monthly organized resource repository for your team to access all PBIS Academy content</a:t>
            </a:r>
          </a:p>
        </p:txBody>
      </p:sp>
      <p:pic>
        <p:nvPicPr>
          <p:cNvPr id="3" name="Picture 2">
            <a:extLst>
              <a:ext uri="{FF2B5EF4-FFF2-40B4-BE49-F238E27FC236}">
                <a16:creationId xmlns:a16="http://schemas.microsoft.com/office/drawing/2014/main" id="{491D64FE-B1AE-BE9F-F59B-AE3592EB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734" y="2936358"/>
            <a:ext cx="6110619" cy="3850940"/>
          </a:xfrm>
          <a:prstGeom prst="rect">
            <a:avLst/>
          </a:prstGeom>
        </p:spPr>
      </p:pic>
    </p:spTree>
    <p:extLst>
      <p:ext uri="{BB962C8B-B14F-4D97-AF65-F5344CB8AC3E}">
        <p14:creationId xmlns:p14="http://schemas.microsoft.com/office/powerpoint/2010/main" val="195306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221318" y="303400"/>
            <a:ext cx="11378651" cy="845600"/>
          </a:xfrm>
          <a:prstGeom prst="rect">
            <a:avLst/>
          </a:prstGeom>
        </p:spPr>
        <p:txBody>
          <a:bodyPr spcFirstLastPara="1" wrap="square" lIns="121900" tIns="121900" rIns="121900" bIns="121900" anchor="t" anchorCtr="0">
            <a:noAutofit/>
          </a:bodyPr>
          <a:lstStyle/>
          <a:p>
            <a:r>
              <a:rPr lang="en" dirty="0"/>
              <a:t>ONGOING RESOURCES - websites</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005753" y="2637690"/>
            <a:ext cx="6457071" cy="2906466"/>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lumMod val="40000"/>
                    <a:lumOff val="60000"/>
                  </a:srgbClr>
                </a:solidFill>
              </a:rPr>
              <a:t>RESOURCES:</a:t>
            </a:r>
          </a:p>
          <a:p>
            <a:pPr marL="139697" indent="0"/>
            <a:r>
              <a:rPr lang="en-US" sz="2400" dirty="0">
                <a:solidFill>
                  <a:srgbClr val="FFFFFF"/>
                </a:solidFill>
              </a:rPr>
              <a:t>Pbis.org </a:t>
            </a:r>
          </a:p>
          <a:p>
            <a:pPr marL="482588" indent="-342891">
              <a:buFont typeface="Arial" panose="020B0604020202020204" pitchFamily="34" charset="0"/>
              <a:buChar char="•"/>
            </a:pPr>
            <a:r>
              <a:rPr lang="en-US" sz="2400" dirty="0">
                <a:solidFill>
                  <a:srgbClr val="FFFFFF"/>
                </a:solidFill>
                <a:hlinkClick r:id="rId3"/>
              </a:rPr>
              <a:t>https://www.pbis.org/pbis/tier-2</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4"/>
              </a:rPr>
              <a:t>https://www.pbis.org/topics/coaching</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139697" indent="0"/>
            <a:r>
              <a:rPr lang="en-US" sz="2400" dirty="0">
                <a:solidFill>
                  <a:srgbClr val="FFFFFF"/>
                </a:solidFill>
                <a:hlinkClick r:id="rId5"/>
              </a:rPr>
              <a:t>Pbisapps.org</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6"/>
              </a:rPr>
              <a:t>Become a Better Team by Solving 3 Common Mistakes</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7"/>
              </a:rPr>
              <a:t>7 Ways to MacGyver Your Action Plans</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139697" indent="0"/>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8"/>
              </a:rPr>
              <a:t>https://sebacademy.edc.org/list-of-pbis-resources</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p:txBody>
      </p:sp>
      <p:pic>
        <p:nvPicPr>
          <p:cNvPr id="4" name="Picture 3">
            <a:extLst>
              <a:ext uri="{FF2B5EF4-FFF2-40B4-BE49-F238E27FC236}">
                <a16:creationId xmlns:a16="http://schemas.microsoft.com/office/drawing/2014/main" id="{A38561A1-AA80-D434-9BFD-8443815C52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4365" y="1305182"/>
            <a:ext cx="4184189" cy="2615995"/>
          </a:xfrm>
          <a:prstGeom prst="rect">
            <a:avLst/>
          </a:prstGeom>
          <a:ln w="12700">
            <a:solidFill>
              <a:schemeClr val="bg2"/>
            </a:solidFill>
          </a:ln>
        </p:spPr>
      </p:pic>
      <p:pic>
        <p:nvPicPr>
          <p:cNvPr id="6" name="Picture 5">
            <a:extLst>
              <a:ext uri="{FF2B5EF4-FFF2-40B4-BE49-F238E27FC236}">
                <a16:creationId xmlns:a16="http://schemas.microsoft.com/office/drawing/2014/main" id="{99DC32C7-2016-2A9F-090F-FACE8038D4A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0502" y="4494338"/>
            <a:ext cx="3908052" cy="1937612"/>
          </a:xfrm>
          <a:prstGeom prst="rect">
            <a:avLst/>
          </a:prstGeom>
        </p:spPr>
      </p:pic>
      <p:pic>
        <p:nvPicPr>
          <p:cNvPr id="2" name="Picture 1">
            <a:extLst>
              <a:ext uri="{FF2B5EF4-FFF2-40B4-BE49-F238E27FC236}">
                <a16:creationId xmlns:a16="http://schemas.microsoft.com/office/drawing/2014/main" id="{9D2876AC-C227-5533-59D0-6BB32FA36CF0}"/>
              </a:ext>
            </a:extLst>
          </p:cNvPr>
          <p:cNvPicPr>
            <a:picLocks noChangeAspect="1"/>
          </p:cNvPicPr>
          <p:nvPr/>
        </p:nvPicPr>
        <p:blipFill>
          <a:blip r:embed="rId11"/>
          <a:stretch>
            <a:fillRect/>
          </a:stretch>
        </p:blipFill>
        <p:spPr>
          <a:xfrm>
            <a:off x="10644908" y="438426"/>
            <a:ext cx="1182727" cy="1066892"/>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221318" y="303400"/>
            <a:ext cx="11378651" cy="845600"/>
          </a:xfrm>
          <a:prstGeom prst="rect">
            <a:avLst/>
          </a:prstGeom>
        </p:spPr>
        <p:txBody>
          <a:bodyPr spcFirstLastPara="1" wrap="square" lIns="121900" tIns="121900" rIns="121900" bIns="121900" anchor="t" anchorCtr="0">
            <a:noAutofit/>
          </a:bodyPr>
          <a:lstStyle/>
          <a:p>
            <a:r>
              <a:rPr lang="en" dirty="0"/>
              <a:t>NEW RESOURCES </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6476999" y="2637690"/>
            <a:ext cx="4985824" cy="2906466"/>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lumMod val="40000"/>
                    <a:lumOff val="60000"/>
                  </a:srgbClr>
                </a:solidFill>
              </a:rPr>
              <a:t>RESOURCES:</a:t>
            </a:r>
          </a:p>
          <a:p>
            <a:pPr marL="139697" indent="0"/>
            <a:r>
              <a:rPr lang="en-US" sz="2400" dirty="0">
                <a:solidFill>
                  <a:srgbClr val="FFFFFF"/>
                </a:solidFill>
              </a:rPr>
              <a:t> </a:t>
            </a:r>
          </a:p>
          <a:p>
            <a:pPr marL="482588" indent="-342891">
              <a:buFont typeface="Arial" panose="020B0604020202020204" pitchFamily="34" charset="0"/>
              <a:buChar char="•"/>
            </a:pPr>
            <a:r>
              <a:rPr lang="en-US" sz="2400" dirty="0">
                <a:solidFill>
                  <a:srgbClr val="FFFFFF"/>
                </a:solidFill>
                <a:hlinkClick r:id="rId3"/>
              </a:rPr>
              <a:t>https://sebacademy.edc.org/list-of-pbis-resources</a:t>
            </a:r>
            <a:endParaRPr lang="en-US" sz="2400" dirty="0">
              <a:solidFill>
                <a:srgbClr val="FFFFFF"/>
              </a:solidFill>
            </a:endParaRPr>
          </a:p>
          <a:p>
            <a:pPr algn="l"/>
            <a:endParaRPr lang="en-US" sz="3200" b="1" i="0" dirty="0">
              <a:solidFill>
                <a:srgbClr val="212529"/>
              </a:solidFill>
              <a:effectLst/>
              <a:latin typeface="Open Sans" panose="020B0606030504020204" pitchFamily="34" charset="0"/>
            </a:endParaRPr>
          </a:p>
          <a:p>
            <a:pPr marL="596900" indent="-457200" algn="l">
              <a:buFont typeface="Arial" panose="020B0604020202020204" pitchFamily="34" charset="0"/>
              <a:buChar char="•"/>
            </a:pPr>
            <a:r>
              <a:rPr lang="en-US" sz="2800" i="0" dirty="0">
                <a:solidFill>
                  <a:srgbClr val="FFFF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Needs Assessment and Planning Process</a:t>
            </a:r>
            <a:endParaRPr lang="en-US" sz="2800" i="0" dirty="0">
              <a:solidFill>
                <a:srgbClr val="FFFF00"/>
              </a:solidFill>
              <a:effectLst/>
              <a:latin typeface="Open Sans" panose="020B0606030504020204" pitchFamily="34" charset="0"/>
            </a:endParaRPr>
          </a:p>
          <a:p>
            <a:pPr marL="482588" indent="-342891">
              <a:buFont typeface="Arial" panose="020B0604020202020204" pitchFamily="34" charset="0"/>
              <a:buChar char="•"/>
            </a:pP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p:txBody>
      </p:sp>
      <p:pic>
        <p:nvPicPr>
          <p:cNvPr id="5" name="Picture 4">
            <a:extLst>
              <a:ext uri="{FF2B5EF4-FFF2-40B4-BE49-F238E27FC236}">
                <a16:creationId xmlns:a16="http://schemas.microsoft.com/office/drawing/2014/main" id="{FD47AE74-BA92-A187-523F-402C497CD382}"/>
              </a:ext>
            </a:extLst>
          </p:cNvPr>
          <p:cNvPicPr>
            <a:picLocks noChangeAspect="1"/>
          </p:cNvPicPr>
          <p:nvPr/>
        </p:nvPicPr>
        <p:blipFill>
          <a:blip r:embed="rId5"/>
          <a:stretch>
            <a:fillRect/>
          </a:stretch>
        </p:blipFill>
        <p:spPr>
          <a:xfrm>
            <a:off x="296943" y="1099806"/>
            <a:ext cx="6261151" cy="5621033"/>
          </a:xfrm>
          <a:prstGeom prst="rect">
            <a:avLst/>
          </a:prstGeom>
        </p:spPr>
      </p:pic>
    </p:spTree>
    <p:extLst>
      <p:ext uri="{BB962C8B-B14F-4D97-AF65-F5344CB8AC3E}">
        <p14:creationId xmlns:p14="http://schemas.microsoft.com/office/powerpoint/2010/main" val="170903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398388456"/>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pic>
        <p:nvPicPr>
          <p:cNvPr id="3" name="Picture 2">
            <a:extLst>
              <a:ext uri="{FF2B5EF4-FFF2-40B4-BE49-F238E27FC236}">
                <a16:creationId xmlns:a16="http://schemas.microsoft.com/office/drawing/2014/main" id="{4BB5288E-7066-2F93-E6E1-52ED36038441}"/>
              </a:ext>
            </a:extLst>
          </p:cNvPr>
          <p:cNvPicPr>
            <a:picLocks noChangeAspect="1"/>
          </p:cNvPicPr>
          <p:nvPr/>
        </p:nvPicPr>
        <p:blipFill>
          <a:blip r:embed="rId8"/>
          <a:stretch>
            <a:fillRect/>
          </a:stretch>
        </p:blipFill>
        <p:spPr>
          <a:xfrm>
            <a:off x="10369103" y="3889792"/>
            <a:ext cx="1091279" cy="1054699"/>
          </a:xfrm>
          <a:prstGeom prst="rect">
            <a:avLst/>
          </a:prstGeom>
        </p:spPr>
      </p:pic>
      <p:pic>
        <p:nvPicPr>
          <p:cNvPr id="4" name="Picture 3">
            <a:extLst>
              <a:ext uri="{FF2B5EF4-FFF2-40B4-BE49-F238E27FC236}">
                <a16:creationId xmlns:a16="http://schemas.microsoft.com/office/drawing/2014/main" id="{AE4873D9-FE35-E523-F2D9-E2A4D20CB514}"/>
              </a:ext>
            </a:extLst>
          </p:cNvPr>
          <p:cNvPicPr>
            <a:picLocks noChangeAspect="1"/>
          </p:cNvPicPr>
          <p:nvPr/>
        </p:nvPicPr>
        <p:blipFill>
          <a:blip r:embed="rId9"/>
          <a:stretch>
            <a:fillRect/>
          </a:stretch>
        </p:blipFill>
        <p:spPr>
          <a:xfrm>
            <a:off x="10388735" y="1313063"/>
            <a:ext cx="1097375" cy="1079086"/>
          </a:xfrm>
          <a:prstGeom prst="rect">
            <a:avLst/>
          </a:prstGeom>
        </p:spPr>
      </p:pic>
    </p:spTree>
    <p:extLst>
      <p:ext uri="{BB962C8B-B14F-4D97-AF65-F5344CB8AC3E}">
        <p14:creationId xmlns:p14="http://schemas.microsoft.com/office/powerpoint/2010/main" val="140557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684738" y="4024856"/>
            <a:ext cx="8339995" cy="2154763"/>
          </a:xfrm>
          <a:prstGeom prst="rect">
            <a:avLst/>
          </a:prstGeom>
        </p:spPr>
        <p:txBody>
          <a:bodyPr spcFirstLastPara="1" wrap="square" lIns="121900" tIns="121900" rIns="121900" bIns="121900" anchor="ctr" anchorCtr="0">
            <a:noAutofit/>
          </a:bodyPr>
          <a:lstStyle/>
          <a:p>
            <a:r>
              <a:rPr lang="en-US" sz="4800" b="1" dirty="0"/>
              <a:t>Resources:</a:t>
            </a:r>
            <a:br>
              <a:rPr lang="en-US" sz="4800" b="1" dirty="0"/>
            </a:br>
            <a:r>
              <a:rPr lang="en-US" sz="3200" b="1" dirty="0">
                <a:hlinkClick r:id="rId3" action="ppaction://hlinkfile"/>
              </a:rPr>
              <a:t>Measuring Fidelity of Tier 2 Systems and Practices</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224" y="413537"/>
            <a:ext cx="4036196" cy="2260270"/>
          </a:xfrm>
          <a:prstGeom prst="rect">
            <a:avLst/>
          </a:prstGeom>
        </p:spPr>
      </p:pic>
    </p:spTree>
    <p:extLst>
      <p:ext uri="{BB962C8B-B14F-4D97-AF65-F5344CB8AC3E}">
        <p14:creationId xmlns:p14="http://schemas.microsoft.com/office/powerpoint/2010/main" val="304707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91EFF-9E11-0E21-2087-79F575F5B124}"/>
              </a:ext>
            </a:extLst>
          </p:cNvPr>
          <p:cNvSpPr>
            <a:spLocks noGrp="1"/>
          </p:cNvSpPr>
          <p:nvPr>
            <p:ph type="body" idx="1"/>
          </p:nvPr>
        </p:nvSpPr>
        <p:spPr>
          <a:xfrm>
            <a:off x="381480" y="1114748"/>
            <a:ext cx="10261917" cy="5201915"/>
          </a:xfrm>
        </p:spPr>
        <p:txBody>
          <a:bodyPr/>
          <a:lstStyle/>
          <a:p>
            <a:pPr marL="169329" indent="0">
              <a:buNone/>
            </a:pPr>
            <a:r>
              <a:rPr lang="en-US" dirty="0"/>
              <a:t>Divide into 2 groups </a:t>
            </a:r>
          </a:p>
          <a:p>
            <a:r>
              <a:rPr lang="en-US" dirty="0">
                <a:solidFill>
                  <a:srgbClr val="FFFF00"/>
                </a:solidFill>
              </a:rPr>
              <a:t>ALL READ: Page 3 first column “Importance of Tier 2 PBIS” </a:t>
            </a:r>
          </a:p>
          <a:p>
            <a:endParaRPr lang="en-US" dirty="0">
              <a:solidFill>
                <a:srgbClr val="FFFF00"/>
              </a:solidFill>
            </a:endParaRPr>
          </a:p>
          <a:p>
            <a:r>
              <a:rPr lang="en-US" dirty="0">
                <a:solidFill>
                  <a:srgbClr val="FFFF00"/>
                </a:solidFill>
              </a:rPr>
              <a:t>GROUP 1</a:t>
            </a:r>
            <a:r>
              <a:rPr lang="en-US" dirty="0"/>
              <a:t> read: page 3-5 “Core Features of Tier 2 </a:t>
            </a:r>
            <a:r>
              <a:rPr lang="en-US" dirty="0">
                <a:solidFill>
                  <a:schemeClr val="accent1">
                    <a:lumMod val="60000"/>
                    <a:lumOff val="40000"/>
                  </a:schemeClr>
                </a:solidFill>
              </a:rPr>
              <a:t>Organizational Systems</a:t>
            </a:r>
          </a:p>
          <a:p>
            <a:endParaRPr lang="en-US" dirty="0">
              <a:solidFill>
                <a:srgbClr val="FFFF00"/>
              </a:solidFill>
            </a:endParaRPr>
          </a:p>
          <a:p>
            <a:r>
              <a:rPr lang="en-US" dirty="0">
                <a:solidFill>
                  <a:srgbClr val="FFFF00"/>
                </a:solidFill>
              </a:rPr>
              <a:t>GROUP 2</a:t>
            </a:r>
            <a:r>
              <a:rPr lang="en-US" dirty="0"/>
              <a:t> read: page 5-6 Core Features of Tier 2 </a:t>
            </a:r>
            <a:r>
              <a:rPr lang="en-US" dirty="0">
                <a:solidFill>
                  <a:schemeClr val="accent1">
                    <a:lumMod val="60000"/>
                    <a:lumOff val="40000"/>
                  </a:schemeClr>
                </a:solidFill>
              </a:rPr>
              <a:t>Practices </a:t>
            </a:r>
          </a:p>
          <a:p>
            <a:endParaRPr lang="en-US" dirty="0">
              <a:solidFill>
                <a:schemeClr val="accent1">
                  <a:lumMod val="60000"/>
                  <a:lumOff val="40000"/>
                </a:schemeClr>
              </a:solidFill>
            </a:endParaRPr>
          </a:p>
          <a:p>
            <a:r>
              <a:rPr lang="en-US" dirty="0">
                <a:solidFill>
                  <a:srgbClr val="FFFF00"/>
                </a:solidFill>
              </a:rPr>
              <a:t>In each group… DISCUSS 2-3 of the 7 features; </a:t>
            </a:r>
          </a:p>
          <a:p>
            <a:pPr marL="169329" indent="0">
              <a:buNone/>
            </a:pPr>
            <a:r>
              <a:rPr lang="en-US" dirty="0">
                <a:solidFill>
                  <a:srgbClr val="FFFF00"/>
                </a:solidFill>
              </a:rPr>
              <a:t>      What your team has put in place related to that feature?</a:t>
            </a:r>
          </a:p>
          <a:p>
            <a:endParaRPr lang="en-US" dirty="0">
              <a:solidFill>
                <a:schemeClr val="accent1">
                  <a:lumMod val="60000"/>
                  <a:lumOff val="40000"/>
                </a:schemeClr>
              </a:solidFill>
            </a:endParaRPr>
          </a:p>
          <a:p>
            <a:r>
              <a:rPr lang="en-US" i="1" dirty="0">
                <a:solidFill>
                  <a:schemeClr val="accent1">
                    <a:lumMod val="60000"/>
                    <a:lumOff val="40000"/>
                  </a:schemeClr>
                </a:solidFill>
              </a:rPr>
              <a:t>If you can/want to, read ahead for next time on measuring fidelity of  the INTERVENTIONS.  </a:t>
            </a:r>
          </a:p>
        </p:txBody>
      </p:sp>
      <p:sp>
        <p:nvSpPr>
          <p:cNvPr id="3" name="Title 2">
            <a:extLst>
              <a:ext uri="{FF2B5EF4-FFF2-40B4-BE49-F238E27FC236}">
                <a16:creationId xmlns:a16="http://schemas.microsoft.com/office/drawing/2014/main" id="{823A61CB-9518-80D0-17BE-F60406D207F5}"/>
              </a:ext>
            </a:extLst>
          </p:cNvPr>
          <p:cNvSpPr>
            <a:spLocks noGrp="1"/>
          </p:cNvSpPr>
          <p:nvPr>
            <p:ph type="title"/>
          </p:nvPr>
        </p:nvSpPr>
        <p:spPr>
          <a:xfrm>
            <a:off x="590594" y="347744"/>
            <a:ext cx="7668503" cy="845600"/>
          </a:xfrm>
        </p:spPr>
        <p:txBody>
          <a:bodyPr/>
          <a:lstStyle/>
          <a:p>
            <a:r>
              <a:rPr lang="en-US" dirty="0"/>
              <a:t>BREAKOUT ROOM ACTIVITY</a:t>
            </a:r>
          </a:p>
        </p:txBody>
      </p:sp>
      <p:pic>
        <p:nvPicPr>
          <p:cNvPr id="4" name="Picture 3">
            <a:extLst>
              <a:ext uri="{FF2B5EF4-FFF2-40B4-BE49-F238E27FC236}">
                <a16:creationId xmlns:a16="http://schemas.microsoft.com/office/drawing/2014/main" id="{930C2220-0542-EA8B-58A3-6E2EE3D3DC62}"/>
              </a:ext>
            </a:extLst>
          </p:cNvPr>
          <p:cNvPicPr>
            <a:picLocks noChangeAspect="1"/>
          </p:cNvPicPr>
          <p:nvPr/>
        </p:nvPicPr>
        <p:blipFill>
          <a:blip r:embed="rId2"/>
          <a:stretch>
            <a:fillRect/>
          </a:stretch>
        </p:blipFill>
        <p:spPr>
          <a:xfrm>
            <a:off x="10191349" y="251000"/>
            <a:ext cx="1619171" cy="1641556"/>
          </a:xfrm>
          <a:prstGeom prst="rect">
            <a:avLst/>
          </a:prstGeom>
        </p:spPr>
      </p:pic>
      <p:sp>
        <p:nvSpPr>
          <p:cNvPr id="6" name="Text Placeholder 4">
            <a:extLst>
              <a:ext uri="{FF2B5EF4-FFF2-40B4-BE49-F238E27FC236}">
                <a16:creationId xmlns:a16="http://schemas.microsoft.com/office/drawing/2014/main" id="{AABF4B7D-C8EC-DA36-17A5-CA6FF88FE766}"/>
              </a:ext>
            </a:extLst>
          </p:cNvPr>
          <p:cNvSpPr txBox="1">
            <a:spLocks/>
          </p:cNvSpPr>
          <p:nvPr/>
        </p:nvSpPr>
        <p:spPr>
          <a:xfrm>
            <a:off x="8900157"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15</a:t>
            </a:r>
            <a:r>
              <a:rPr lang="en-US" sz="2667" dirty="0">
                <a:solidFill>
                  <a:prstClr val="white"/>
                </a:solidFill>
                <a:latin typeface="Calibri" panose="020F0502020204030204" pitchFamily="34" charset="0"/>
                <a:cs typeface="Calibri" panose="020F0502020204030204" pitchFamily="34" charset="0"/>
              </a:rPr>
              <a:t> minutes</a:t>
            </a:r>
          </a:p>
        </p:txBody>
      </p:sp>
      <p:pic>
        <p:nvPicPr>
          <p:cNvPr id="7" name="Picture 6">
            <a:extLst>
              <a:ext uri="{FF2B5EF4-FFF2-40B4-BE49-F238E27FC236}">
                <a16:creationId xmlns:a16="http://schemas.microsoft.com/office/drawing/2014/main" id="{D7825750-7E2B-30BF-2EC7-BEC28F20A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8" name="Rounded Rectangular Callout 83">
            <a:extLst>
              <a:ext uri="{FF2B5EF4-FFF2-40B4-BE49-F238E27FC236}">
                <a16:creationId xmlns:a16="http://schemas.microsoft.com/office/drawing/2014/main" id="{FF99AC6D-B9B1-A19D-4F7E-7296CE236B8C}"/>
              </a:ext>
            </a:extLst>
          </p:cNvPr>
          <p:cNvSpPr/>
          <p:nvPr/>
        </p:nvSpPr>
        <p:spPr>
          <a:xfrm>
            <a:off x="10334025" y="2638755"/>
            <a:ext cx="1860125" cy="2835041"/>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Pull up your team Spring TFI Action Plan to inform the discussion</a:t>
            </a:r>
          </a:p>
        </p:txBody>
      </p:sp>
    </p:spTree>
    <p:extLst>
      <p:ext uri="{BB962C8B-B14F-4D97-AF65-F5344CB8AC3E}">
        <p14:creationId xmlns:p14="http://schemas.microsoft.com/office/powerpoint/2010/main" val="132196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39F8730-4B26-2C4D-B16D-5858AB3B209E}"/>
              </a:ext>
            </a:extLst>
          </p:cNvPr>
          <p:cNvGraphicFramePr/>
          <p:nvPr>
            <p:extLst>
              <p:ext uri="{D42A27DB-BD31-4B8C-83A1-F6EECF244321}">
                <p14:modId xmlns:p14="http://schemas.microsoft.com/office/powerpoint/2010/main" val="3935735453"/>
              </p:ext>
            </p:extLst>
          </p:nvPr>
        </p:nvGraphicFramePr>
        <p:xfrm>
          <a:off x="1371599" y="1460090"/>
          <a:ext cx="9571703" cy="493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noFill/>
        </p:spPr>
        <p:txBody>
          <a:bodyPr/>
          <a:lstStyle/>
          <a:p>
            <a:r>
              <a:rPr lang="en-US" dirty="0">
                <a:solidFill>
                  <a:schemeClr val="bg1"/>
                </a:solidFill>
              </a:rPr>
              <a:t>WRITE: TIER 2 CRITICAL FEATURES</a:t>
            </a:r>
          </a:p>
        </p:txBody>
      </p:sp>
    </p:spTree>
    <p:extLst>
      <p:ext uri="{BB962C8B-B14F-4D97-AF65-F5344CB8AC3E}">
        <p14:creationId xmlns:p14="http://schemas.microsoft.com/office/powerpoint/2010/main" val="268696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39F8730-4B26-2C4D-B16D-5858AB3B209E}"/>
              </a:ext>
            </a:extLst>
          </p:cNvPr>
          <p:cNvGraphicFramePr/>
          <p:nvPr>
            <p:extLst>
              <p:ext uri="{D42A27DB-BD31-4B8C-83A1-F6EECF244321}">
                <p14:modId xmlns:p14="http://schemas.microsoft.com/office/powerpoint/2010/main" val="2002264135"/>
              </p:ext>
            </p:extLst>
          </p:nvPr>
        </p:nvGraphicFramePr>
        <p:xfrm>
          <a:off x="2137354" y="1708668"/>
          <a:ext cx="7917292" cy="468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noFill/>
        </p:spPr>
        <p:txBody>
          <a:bodyPr/>
          <a:lstStyle/>
          <a:p>
            <a:r>
              <a:rPr lang="en-US" dirty="0">
                <a:solidFill>
                  <a:schemeClr val="bg1"/>
                </a:solidFill>
              </a:rPr>
              <a:t>TIER 2 CRITICAL FEATURES</a:t>
            </a:r>
          </a:p>
        </p:txBody>
      </p:sp>
    </p:spTree>
    <p:extLst>
      <p:ext uri="{BB962C8B-B14F-4D97-AF65-F5344CB8AC3E}">
        <p14:creationId xmlns:p14="http://schemas.microsoft.com/office/powerpoint/2010/main" val="297308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684738" y="4024856"/>
            <a:ext cx="8339995" cy="2154763"/>
          </a:xfrm>
          <a:prstGeom prst="rect">
            <a:avLst/>
          </a:prstGeom>
        </p:spPr>
        <p:txBody>
          <a:bodyPr spcFirstLastPara="1" wrap="square" lIns="121900" tIns="121900" rIns="121900" bIns="121900" anchor="ctr" anchorCtr="0">
            <a:noAutofit/>
          </a:bodyPr>
          <a:lstStyle/>
          <a:p>
            <a:r>
              <a:rPr lang="en-US" sz="4800" b="1" dirty="0"/>
              <a:t>Resources:</a:t>
            </a:r>
            <a:br>
              <a:rPr lang="en-US" sz="7200" b="1" dirty="0"/>
            </a:br>
            <a:r>
              <a:rPr lang="en-US" sz="3200" b="1" dirty="0"/>
              <a:t>Enhancing Implementation and Sustainability</a:t>
            </a:r>
            <a:endParaRPr sz="3200" b="1" dirty="0"/>
          </a:p>
        </p:txBody>
      </p:sp>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9224" y="413537"/>
            <a:ext cx="4036196" cy="226027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06674" y="297470"/>
            <a:ext cx="11378651" cy="845600"/>
          </a:xfrm>
          <a:prstGeom prst="rect">
            <a:avLst/>
          </a:prstGeom>
        </p:spPr>
        <p:txBody>
          <a:bodyPr spcFirstLastPara="1" wrap="square" lIns="121900" tIns="121900" rIns="121900" bIns="121900" anchor="t" anchorCtr="0">
            <a:noAutofit/>
          </a:bodyPr>
          <a:lstStyle/>
          <a:p>
            <a:r>
              <a:rPr lang="en" dirty="0"/>
              <a:t>RESOURCES </a:t>
            </a:r>
            <a:br>
              <a:rPr lang="en" dirty="0"/>
            </a:br>
            <a:r>
              <a:rPr lang="en" dirty="0"/>
              <a:t>1. Enhance </a:t>
            </a:r>
            <a:r>
              <a:rPr lang="en" dirty="0">
                <a:solidFill>
                  <a:schemeClr val="bg1"/>
                </a:solidFill>
              </a:rPr>
              <a:t>Tier 1 Sustainability</a:t>
            </a:r>
            <a:endParaRPr dirty="0">
              <a:solidFill>
                <a:schemeClr val="bg1"/>
              </a:solidFill>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1193994" y="2004646"/>
            <a:ext cx="9623117" cy="443632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chemeClr val="accent2">
                    <a:lumMod val="40000"/>
                    <a:lumOff val="60000"/>
                  </a:schemeClr>
                </a:solidFill>
                <a:latin typeface="Calibri" panose="020F0502020204030204" pitchFamily="34" charset="0"/>
                <a:cs typeface="Calibri" panose="020F0502020204030204" pitchFamily="34" charset="0"/>
              </a:rPr>
              <a:t>RESOURCES</a:t>
            </a:r>
            <a:endParaRPr lang="en-US" sz="2400"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defTabSz="1219140">
              <a:spcAft>
                <a:spcPts val="800"/>
              </a:spcAft>
              <a:buClr>
                <a:srgbClr val="FFFFFF"/>
              </a:buClr>
              <a:defRPr/>
            </a:pPr>
            <a:r>
              <a:rPr lang="en-US" sz="2400"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Advanced TIER 1 Action Plan: </a:t>
            </a:r>
            <a:endParaRPr lang="en-US" sz="2400" b="1" dirty="0">
              <a:solidFill>
                <a:srgbClr val="00ACC2">
                  <a:lumMod val="40000"/>
                  <a:lumOff val="60000"/>
                </a:srgbClr>
              </a:solidFill>
              <a:latin typeface="Calibri" panose="020F0502020204030204" pitchFamily="34" charset="0"/>
              <a:cs typeface="Calibri" panose="020F0502020204030204" pitchFamily="34" charset="0"/>
            </a:endParaRPr>
          </a:p>
          <a:p>
            <a:pPr marL="482588" indent="-342891">
              <a:buFont typeface="Arial" panose="020B0604020202020204" pitchFamily="34" charset="0"/>
              <a:buChar char="•"/>
            </a:pPr>
            <a:r>
              <a:rPr lang="en-US" sz="2400" dirty="0">
                <a:solidFill>
                  <a:srgbClr val="FFFFFF"/>
                </a:solidFill>
                <a:latin typeface="Calibri" panose="020F0502020204030204" pitchFamily="34" charset="0"/>
                <a:cs typeface="Calibri" panose="020F0502020204030204" pitchFamily="34" charset="0"/>
              </a:rPr>
              <a:t>Organize your annual activities with team membership and schedules for meetings, teaching opportunities, recognition, staff feedback, progress monitoring and evaluation</a:t>
            </a:r>
          </a:p>
          <a:p>
            <a:pPr marL="482588" indent="-342891">
              <a:buFont typeface="Arial" panose="020B0604020202020204" pitchFamily="34" charset="0"/>
              <a:buChar char="•"/>
            </a:pPr>
            <a:endParaRPr lang="en-US" sz="2400" dirty="0">
              <a:solidFill>
                <a:srgbClr val="FFFFFF"/>
              </a:solidFill>
              <a:latin typeface="Calibri" panose="020F0502020204030204" pitchFamily="34" charset="0"/>
              <a:cs typeface="Calibri" panose="020F0502020204030204" pitchFamily="34" charset="0"/>
            </a:endParaRPr>
          </a:p>
          <a:p>
            <a:pPr algn="l"/>
            <a:r>
              <a:rPr lang="en-US" sz="2400" b="1" i="0" dirty="0">
                <a:solidFill>
                  <a:schemeClr val="accent5">
                    <a:lumMod val="60000"/>
                    <a:lumOff val="40000"/>
                  </a:schemeClr>
                </a:solidFill>
                <a:effectLst/>
                <a:latin typeface="Calibri" panose="020F0502020204030204" pitchFamily="34" charset="0"/>
                <a:cs typeface="Calibri" panose="020F0502020204030204" pitchFamily="34" charset="0"/>
              </a:rPr>
              <a:t>READINGS</a:t>
            </a:r>
          </a:p>
          <a:p>
            <a:pPr algn="l"/>
            <a:r>
              <a:rPr lang="en-US" sz="2400" b="1" i="0" u="sng" dirty="0">
                <a:solidFill>
                  <a:schemeClr val="accent5">
                    <a:lumMod val="60000"/>
                    <a:lumOff val="40000"/>
                  </a:schemeClr>
                </a:solidFill>
                <a:effectLst/>
                <a:latin typeface="Calibri" panose="020F0502020204030204" pitchFamily="34" charset="0"/>
                <a:cs typeface="Calibri" panose="020F0502020204030204" pitchFamily="34" charset="0"/>
              </a:rPr>
              <a:t>9 thing you might have forgotten how to do in </a:t>
            </a:r>
            <a:r>
              <a:rPr lang="en-US" sz="2400" b="1" i="0" u="sng" dirty="0" err="1">
                <a:solidFill>
                  <a:schemeClr val="accent5">
                    <a:lumMod val="60000"/>
                    <a:lumOff val="40000"/>
                  </a:schemeClr>
                </a:solidFill>
                <a:effectLst/>
                <a:latin typeface="Calibri" panose="020F0502020204030204" pitchFamily="34" charset="0"/>
                <a:cs typeface="Calibri" panose="020F0502020204030204" pitchFamily="34" charset="0"/>
              </a:rPr>
              <a:t>pbisapps</a:t>
            </a:r>
            <a:endParaRPr lang="en-US" sz="2400" b="0" i="0" u="sng" dirty="0">
              <a:solidFill>
                <a:schemeClr val="accent5">
                  <a:lumMod val="60000"/>
                  <a:lumOff val="40000"/>
                </a:schemeClr>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0" i="0" dirty="0">
                <a:solidFill>
                  <a:schemeClr val="bg1"/>
                </a:solidFill>
                <a:effectLst/>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r>
              <a:rPr lang="en-US" sz="2400" b="0" i="0" dirty="0">
                <a:solidFill>
                  <a:srgbClr val="43404D"/>
                </a:solidFill>
                <a:effectLst/>
                <a:latin typeface="Calibri" panose="020F0502020204030204" pitchFamily="34" charset="0"/>
                <a:cs typeface="Calibri" panose="020F0502020204030204" pitchFamily="34" charset="0"/>
              </a:rPr>
              <a:t>.</a:t>
            </a:r>
          </a:p>
          <a:p>
            <a:pPr marL="482588" indent="-342891">
              <a:buFont typeface="Arial" panose="020B0604020202020204" pitchFamily="34" charset="0"/>
              <a:buChar char="•"/>
            </a:pPr>
            <a:endParaRPr lang="en-US" sz="2400" dirty="0">
              <a:solidFill>
                <a:srgbClr val="FF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640DD7F-DDBC-5312-0DEB-0B29C7ABF448}"/>
              </a:ext>
            </a:extLst>
          </p:cNvPr>
          <p:cNvPicPr>
            <a:picLocks noChangeAspect="1"/>
          </p:cNvPicPr>
          <p:nvPr/>
        </p:nvPicPr>
        <p:blipFill>
          <a:blip r:embed="rId4"/>
          <a:stretch>
            <a:fillRect/>
          </a:stretch>
        </p:blipFill>
        <p:spPr>
          <a:xfrm>
            <a:off x="10602598" y="297470"/>
            <a:ext cx="1182727" cy="1066892"/>
          </a:xfrm>
          <a:prstGeom prst="rect">
            <a:avLst/>
          </a:prstGeom>
        </p:spPr>
      </p:pic>
    </p:spTree>
    <p:extLst>
      <p:ext uri="{BB962C8B-B14F-4D97-AF65-F5344CB8AC3E}">
        <p14:creationId xmlns:p14="http://schemas.microsoft.com/office/powerpoint/2010/main" val="377025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Coaching Meeting</a:t>
            </a:r>
            <a:br>
              <a:rPr lang="en-US" sz="4267" dirty="0">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TIER 2, Year 2</a:t>
            </a:r>
            <a:br>
              <a:rPr lang="en-US" sz="3733" dirty="0">
                <a:solidFill>
                  <a:schemeClr val="accent4">
                    <a:lumMod val="60000"/>
                    <a:lumOff val="40000"/>
                  </a:schemeClr>
                </a:solidFill>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October 2023</a:t>
            </a:r>
            <a:endParaRPr lang="en-US" sz="4267"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569110" y="3964818"/>
            <a:ext cx="6354917" cy="2477780"/>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Marcie Handler  </a:t>
            </a:r>
          </a:p>
          <a:p>
            <a:pPr marL="0" indent="0"/>
            <a:endParaRPr lang="en" sz="1867"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EDC, NEPBIS Network, May Institute &amp; Broad Reach Consulting</a:t>
            </a:r>
            <a:endParaRPr i="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286" y="191050"/>
            <a:ext cx="6777428" cy="1189572"/>
          </a:xfrm>
          <a:prstGeom prst="rect">
            <a:avLst/>
          </a:prstGeom>
          <a:solidFill>
            <a:schemeClr val="bg1"/>
          </a:solidFill>
        </p:spPr>
      </p:pic>
      <p:pic>
        <p:nvPicPr>
          <p:cNvPr id="1026" name="Picture 2">
            <a:extLst>
              <a:ext uri="{FF2B5EF4-FFF2-40B4-BE49-F238E27FC236}">
                <a16:creationId xmlns:a16="http://schemas.microsoft.com/office/drawing/2014/main" id="{5EB1BC5F-AAF8-4149-DCC3-65BA0B56D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368" y="6061598"/>
            <a:ext cx="7772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p:txBody>
          <a:bodyPr/>
          <a:lstStyle/>
          <a:p>
            <a:r>
              <a:rPr lang="en-US" dirty="0"/>
              <a:t>SYSTEMS: Annual Planning </a:t>
            </a:r>
            <a:r>
              <a:rPr lang="en-US" dirty="0">
                <a:solidFill>
                  <a:schemeClr val="accent4">
                    <a:lumMod val="60000"/>
                    <a:lumOff val="40000"/>
                  </a:schemeClr>
                </a:solidFill>
              </a:rPr>
              <a:t>Tier 1</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98451" y="1729086"/>
            <a:ext cx="9521935" cy="3971602"/>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chemeClr val="bg1"/>
                </a:solidFill>
              </a:rPr>
              <a:t>Team </a:t>
            </a:r>
          </a:p>
          <a:p>
            <a:r>
              <a:rPr lang="en-US" dirty="0">
                <a:solidFill>
                  <a:schemeClr val="bg1"/>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662661" y="592959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519129" y="1904999"/>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698220" y="5744206"/>
            <a:ext cx="2142260" cy="646331"/>
          </a:xfrm>
          <a:prstGeom prst="rect">
            <a:avLst/>
          </a:prstGeom>
          <a:noFill/>
        </p:spPr>
        <p:txBody>
          <a:bodyPr wrap="square" rtlCol="0">
            <a:spAutoFit/>
          </a:bodyPr>
          <a:lstStyle/>
          <a:p>
            <a:r>
              <a:rPr lang="en-US" dirty="0">
                <a:solidFill>
                  <a:schemeClr val="bg1"/>
                </a:solidFill>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476460" y="3370320"/>
            <a:ext cx="1569660" cy="369332"/>
          </a:xfrm>
          <a:prstGeom prst="rect">
            <a:avLst/>
          </a:prstGeom>
          <a:noFill/>
        </p:spPr>
        <p:txBody>
          <a:bodyPr wrap="non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56483" y="5793545"/>
            <a:ext cx="2310476" cy="646331"/>
          </a:xfrm>
          <a:prstGeom prst="rect">
            <a:avLst/>
          </a:prstGeom>
          <a:noFill/>
        </p:spPr>
        <p:txBody>
          <a:bodyPr wrap="square" rtlCol="0">
            <a:spAutoFit/>
          </a:bodyPr>
          <a:lstStyle/>
          <a:p>
            <a:r>
              <a:rPr lang="en-US" dirty="0">
                <a:solidFill>
                  <a:schemeClr val="bg1"/>
                </a:solidFill>
              </a:rPr>
              <a:t>Tier 1 Student Follow Up</a:t>
            </a:r>
          </a:p>
        </p:txBody>
      </p:sp>
    </p:spTree>
    <p:extLst>
      <p:ext uri="{BB962C8B-B14F-4D97-AF65-F5344CB8AC3E}">
        <p14:creationId xmlns:p14="http://schemas.microsoft.com/office/powerpoint/2010/main" val="72591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A6ACEB9-09C9-3B4B-B156-9252ACD8AFFE}"/>
              </a:ext>
            </a:extLst>
          </p:cNvPr>
          <p:cNvGraphicFramePr/>
          <p:nvPr/>
        </p:nvGraphicFramePr>
        <p:xfrm>
          <a:off x="1384772" y="1473671"/>
          <a:ext cx="9874013" cy="481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F9A2BB9-362B-5747-8E56-9D0DFC947182}"/>
              </a:ext>
            </a:extLst>
          </p:cNvPr>
          <p:cNvSpPr txBox="1"/>
          <p:nvPr/>
        </p:nvSpPr>
        <p:spPr>
          <a:xfrm>
            <a:off x="571971" y="354949"/>
            <a:ext cx="10476088" cy="995016"/>
          </a:xfrm>
          <a:prstGeom prst="rect">
            <a:avLst/>
          </a:prstGeom>
          <a:noFill/>
          <a:ln>
            <a:noFill/>
          </a:ln>
        </p:spPr>
        <p:txBody>
          <a:bodyPr wrap="square" rtlCol="0">
            <a:spAutoFit/>
          </a:bodyPr>
          <a:lstStyle/>
          <a:p>
            <a:pPr defTabSz="1219170">
              <a:buClr>
                <a:srgbClr val="000000"/>
              </a:buClr>
            </a:pPr>
            <a:r>
              <a:rPr lang="en-US" sz="2933" b="1" kern="0" dirty="0">
                <a:solidFill>
                  <a:srgbClr val="FFFFFF"/>
                </a:solidFill>
                <a:latin typeface="Arial"/>
                <a:cs typeface="Arial"/>
                <a:sym typeface="Arial"/>
              </a:rPr>
              <a:t>Q: Why “BUILD on” and intentionally link to Tier 1 Team? </a:t>
            </a:r>
          </a:p>
          <a:p>
            <a:pPr defTabSz="1219170">
              <a:buClr>
                <a:srgbClr val="000000"/>
              </a:buClr>
            </a:pPr>
            <a:r>
              <a:rPr lang="en-US" sz="2933" b="1" kern="0" dirty="0">
                <a:solidFill>
                  <a:srgbClr val="FFFFFF"/>
                </a:solidFill>
                <a:latin typeface="Arial"/>
                <a:cs typeface="Arial"/>
                <a:sym typeface="Arial"/>
              </a:rPr>
              <a:t>A: If schools do not have a solid Tier 1 foundation…</a:t>
            </a:r>
          </a:p>
        </p:txBody>
      </p:sp>
    </p:spTree>
    <p:extLst>
      <p:ext uri="{BB962C8B-B14F-4D97-AF65-F5344CB8AC3E}">
        <p14:creationId xmlns:p14="http://schemas.microsoft.com/office/powerpoint/2010/main" val="987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344600"/>
            <a:ext cx="11182005" cy="845600"/>
          </a:xfrm>
        </p:spPr>
        <p:txBody>
          <a:bodyPr/>
          <a:lstStyle/>
          <a:p>
            <a:r>
              <a:rPr lang="en-US" dirty="0"/>
              <a:t>2. BUILD SYSTEMS: </a:t>
            </a:r>
            <a:r>
              <a:rPr lang="en-US" dirty="0">
                <a:solidFill>
                  <a:srgbClr val="FFFF00"/>
                </a:solidFill>
              </a:rPr>
              <a:t>TIER 2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2924" y="108884"/>
            <a:ext cx="1317031" cy="13170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20539" y="593106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809545" y="1886540"/>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2037432" y="5931249"/>
            <a:ext cx="2142260" cy="646331"/>
          </a:xfrm>
          <a:prstGeom prst="rect">
            <a:avLst/>
          </a:prstGeom>
          <a:noFill/>
        </p:spPr>
        <p:txBody>
          <a:bodyPr wrap="square" rtlCol="0">
            <a:spAutoFit/>
          </a:bodyPr>
          <a:lstStyle/>
          <a:p>
            <a:r>
              <a:rPr lang="en-US" dirty="0">
                <a:solidFill>
                  <a:schemeClr val="bg1"/>
                </a:solidFill>
              </a:rPr>
              <a:t>Teaching T2 Routines</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809545" y="3341476"/>
            <a:ext cx="1178705" cy="646331"/>
          </a:xfrm>
          <a:prstGeom prst="rect">
            <a:avLst/>
          </a:prstGeom>
          <a:noFill/>
        </p:spPr>
        <p:txBody>
          <a:bodyPr wrap="squar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8210429" y="5904539"/>
            <a:ext cx="2142260" cy="646331"/>
          </a:xfrm>
          <a:prstGeom prst="rect">
            <a:avLst/>
          </a:prstGeom>
          <a:noFill/>
        </p:spPr>
        <p:txBody>
          <a:bodyPr wrap="square" rtlCol="0">
            <a:spAutoFit/>
          </a:bodyPr>
          <a:lstStyle/>
          <a:p>
            <a:r>
              <a:rPr lang="en-US" dirty="0">
                <a:solidFill>
                  <a:schemeClr val="bg1"/>
                </a:solidFill>
              </a:rPr>
              <a:t>Tier 2 Student Follow Up</a:t>
            </a:r>
          </a:p>
        </p:txBody>
      </p:sp>
      <p:pic>
        <p:nvPicPr>
          <p:cNvPr id="11" name="Picture 10">
            <a:hlinkClick r:id="rId5"/>
            <a:extLst>
              <a:ext uri="{FF2B5EF4-FFF2-40B4-BE49-F238E27FC236}">
                <a16:creationId xmlns:a16="http://schemas.microsoft.com/office/drawing/2014/main" id="{CAB3FDDD-35B5-4C5D-0372-DF8E8FA5CD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798" y="1723043"/>
            <a:ext cx="9491745" cy="4064832"/>
          </a:xfrm>
          <a:prstGeom prst="rect">
            <a:avLst/>
          </a:prstGeom>
        </p:spPr>
      </p:pic>
      <p:sp>
        <p:nvSpPr>
          <p:cNvPr id="12" name="Arrow: Down 11">
            <a:extLst>
              <a:ext uri="{FF2B5EF4-FFF2-40B4-BE49-F238E27FC236}">
                <a16:creationId xmlns:a16="http://schemas.microsoft.com/office/drawing/2014/main" id="{8818A9F3-7B80-C4D7-3E96-C72295E7BBDB}"/>
              </a:ext>
            </a:extLst>
          </p:cNvPr>
          <p:cNvSpPr/>
          <p:nvPr/>
        </p:nvSpPr>
        <p:spPr>
          <a:xfrm>
            <a:off x="1219076" y="1256690"/>
            <a:ext cx="657339" cy="718389"/>
          </a:xfrm>
          <a:prstGeom prst="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06674" y="297470"/>
            <a:ext cx="11378651" cy="845600"/>
          </a:xfrm>
          <a:prstGeom prst="rect">
            <a:avLst/>
          </a:prstGeom>
        </p:spPr>
        <p:txBody>
          <a:bodyPr spcFirstLastPara="1" wrap="square" lIns="121900" tIns="121900" rIns="121900" bIns="121900" anchor="t" anchorCtr="0">
            <a:noAutofit/>
          </a:bodyPr>
          <a:lstStyle/>
          <a:p>
            <a:r>
              <a:rPr lang="en" dirty="0"/>
              <a:t>RESOURCES </a:t>
            </a:r>
            <a:br>
              <a:rPr lang="en" dirty="0"/>
            </a:br>
            <a:r>
              <a:rPr lang="en" dirty="0"/>
              <a:t>3. BUILD DATA ROUTINES</a:t>
            </a:r>
            <a:endParaRPr dirty="0">
              <a:solidFill>
                <a:schemeClr val="bg1"/>
              </a:solidFill>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1193994" y="2004646"/>
            <a:ext cx="9623117" cy="443632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800" b="1" dirty="0">
                <a:solidFill>
                  <a:schemeClr val="accent2">
                    <a:lumMod val="60000"/>
                    <a:lumOff val="40000"/>
                  </a:schemeClr>
                </a:solidFill>
                <a:latin typeface="Calibri" panose="020F0502020204030204" pitchFamily="34" charset="0"/>
                <a:cs typeface="Calibri" panose="020F0502020204030204" pitchFamily="34" charset="0"/>
              </a:rPr>
              <a:t>RESOURCES</a:t>
            </a:r>
            <a:endParaRPr lang="en-US" sz="2800" b="1" dirty="0">
              <a:solidFill>
                <a:schemeClr val="accent2">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indent="-457200" defTabSz="1219140">
              <a:spcAft>
                <a:spcPts val="800"/>
              </a:spcAft>
              <a:buClr>
                <a:srgbClr val="FFFFFF"/>
              </a:buClr>
              <a:buFont typeface="Wingdings" panose="05000000000000000000" pitchFamily="2" charset="2"/>
              <a:buChar char="Ø"/>
              <a:defRPr/>
            </a:pPr>
            <a:r>
              <a:rPr lang="en-US" sz="2800" b="1" dirty="0">
                <a:solidFill>
                  <a:schemeClr val="accent2">
                    <a:lumMod val="40000"/>
                    <a:lumOff val="60000"/>
                  </a:schemeClr>
                </a:solidFill>
                <a:latin typeface="Calibri" panose="020F0502020204030204" pitchFamily="34" charset="0"/>
                <a:cs typeface="Calibri" panose="020F0502020204030204" pitchFamily="34" charset="0"/>
              </a:rPr>
              <a:t> </a:t>
            </a:r>
            <a:r>
              <a:rPr lang="en-US" sz="2800" u="sng" dirty="0">
                <a:solidFill>
                  <a:srgbClr val="4A5950"/>
                </a:solidFill>
                <a:effectLst/>
                <a:latin typeface="Arial" panose="020B0604020202020204" pitchFamily="34" charset="0"/>
                <a:ea typeface="Times New Roman" panose="02020603050405020304" pitchFamily="18" charset="0"/>
                <a:cs typeface="Times New Roman" panose="02020603050405020304" pitchFamily="18" charset="0"/>
                <a:hlinkClick r:id="rId4"/>
              </a:rPr>
              <a:t>Annual SWIS Tasks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39697" indent="0"/>
            <a:endParaRPr lang="en-US" sz="2800" dirty="0">
              <a:solidFill>
                <a:srgbClr val="FFFFFF"/>
              </a:solidFill>
              <a:latin typeface="Calibri" panose="020F0502020204030204" pitchFamily="34" charset="0"/>
              <a:cs typeface="Calibri" panose="020F0502020204030204" pitchFamily="34" charset="0"/>
            </a:endParaRPr>
          </a:p>
          <a:p>
            <a:pPr algn="l"/>
            <a:r>
              <a:rPr lang="en-US" sz="2800" b="1" i="0" dirty="0">
                <a:solidFill>
                  <a:schemeClr val="accent5">
                    <a:lumMod val="60000"/>
                    <a:lumOff val="40000"/>
                  </a:schemeClr>
                </a:solidFill>
                <a:effectLst/>
                <a:latin typeface="Calibri" panose="020F0502020204030204" pitchFamily="34" charset="0"/>
                <a:cs typeface="Calibri" panose="020F0502020204030204" pitchFamily="34" charset="0"/>
              </a:rPr>
              <a:t>READINGS</a:t>
            </a:r>
          </a:p>
          <a:p>
            <a:pPr algn="l"/>
            <a:r>
              <a:rPr lang="en-US" sz="2800" b="1" i="0" u="sng" dirty="0">
                <a:solidFill>
                  <a:schemeClr val="accent5">
                    <a:lumMod val="60000"/>
                    <a:lumOff val="40000"/>
                  </a:schemeClr>
                </a:solidFill>
                <a:effectLst/>
                <a:latin typeface="Calibri" panose="020F0502020204030204" pitchFamily="34" charset="0"/>
                <a:cs typeface="Calibri" panose="020F0502020204030204" pitchFamily="34" charset="0"/>
              </a:rPr>
              <a:t>9 thing you might have forgotten how to do in </a:t>
            </a:r>
            <a:r>
              <a:rPr lang="en-US" sz="2800" b="1" i="0" u="sng" dirty="0" err="1">
                <a:solidFill>
                  <a:schemeClr val="accent5">
                    <a:lumMod val="60000"/>
                    <a:lumOff val="40000"/>
                  </a:schemeClr>
                </a:solidFill>
                <a:effectLst/>
                <a:latin typeface="Calibri" panose="020F0502020204030204" pitchFamily="34" charset="0"/>
                <a:cs typeface="Calibri" panose="020F0502020204030204" pitchFamily="34" charset="0"/>
              </a:rPr>
              <a:t>pbisapps</a:t>
            </a:r>
            <a:endParaRPr lang="en-US" sz="2800" b="0" i="0" u="sng" dirty="0">
              <a:solidFill>
                <a:schemeClr val="accent5">
                  <a:lumMod val="60000"/>
                  <a:lumOff val="40000"/>
                </a:schemeClr>
              </a:solidFill>
              <a:effectLst/>
              <a:latin typeface="Calibri" panose="020F0502020204030204" pitchFamily="34" charset="0"/>
              <a:cs typeface="Calibri" panose="020F0502020204030204" pitchFamily="34" charset="0"/>
            </a:endParaRPr>
          </a:p>
          <a:p>
            <a:pPr marL="596900" indent="-457200" algn="l">
              <a:buFont typeface="Wingdings" panose="05000000000000000000" pitchFamily="2" charset="2"/>
              <a:buChar char="Ø"/>
            </a:pPr>
            <a:r>
              <a:rPr lang="en-US" sz="2800" b="0" i="0" dirty="0">
                <a:solidFill>
                  <a:schemeClr val="bg1"/>
                </a:solidFill>
                <a:effectLst/>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r>
              <a:rPr lang="en-US" sz="2800" b="0" i="0" dirty="0">
                <a:solidFill>
                  <a:srgbClr val="43404D"/>
                </a:solidFill>
                <a:effectLst/>
                <a:latin typeface="Calibri" panose="020F0502020204030204" pitchFamily="34" charset="0"/>
                <a:cs typeface="Calibri" panose="020F0502020204030204" pitchFamily="34" charset="0"/>
              </a:rPr>
              <a:t>.</a:t>
            </a:r>
          </a:p>
          <a:p>
            <a:pPr marL="482588" indent="-342891">
              <a:buFont typeface="Arial" panose="020B0604020202020204" pitchFamily="34" charset="0"/>
              <a:buChar char="•"/>
            </a:pPr>
            <a:endParaRPr lang="en-US" sz="2800" dirty="0">
              <a:solidFill>
                <a:srgbClr val="FF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640DD7F-DDBC-5312-0DEB-0B29C7ABF448}"/>
              </a:ext>
            </a:extLst>
          </p:cNvPr>
          <p:cNvPicPr>
            <a:picLocks noChangeAspect="1"/>
          </p:cNvPicPr>
          <p:nvPr/>
        </p:nvPicPr>
        <p:blipFill>
          <a:blip r:embed="rId5"/>
          <a:stretch>
            <a:fillRect/>
          </a:stretch>
        </p:blipFill>
        <p:spPr>
          <a:xfrm>
            <a:off x="10602598" y="297470"/>
            <a:ext cx="1182727" cy="1066892"/>
          </a:xfrm>
          <a:prstGeom prst="rect">
            <a:avLst/>
          </a:prstGeom>
        </p:spPr>
      </p:pic>
    </p:spTree>
    <p:extLst>
      <p:ext uri="{BB962C8B-B14F-4D97-AF65-F5344CB8AC3E}">
        <p14:creationId xmlns:p14="http://schemas.microsoft.com/office/powerpoint/2010/main" val="92519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17669" y="3652699"/>
            <a:ext cx="8730405" cy="2154763"/>
          </a:xfrm>
          <a:prstGeom prst="rect">
            <a:avLst/>
          </a:prstGeom>
        </p:spPr>
        <p:txBody>
          <a:bodyPr spcFirstLastPara="1" wrap="square" lIns="121900" tIns="121900" rIns="121900" bIns="121900" anchor="ctr" anchorCtr="0">
            <a:noAutofit/>
          </a:bodyPr>
          <a:lstStyle/>
          <a:p>
            <a:r>
              <a:rPr lang="en-US" sz="4800" b="1" dirty="0"/>
              <a:t>Big Ideas Check In:</a:t>
            </a:r>
            <a:br>
              <a:rPr lang="en-US" sz="4800" b="1" dirty="0"/>
            </a:br>
            <a:r>
              <a:rPr lang="en-US" sz="4800" b="1" dirty="0"/>
              <a:t> </a:t>
            </a:r>
            <a:r>
              <a:rPr lang="en-US" sz="3200" b="1" dirty="0"/>
              <a:t>Tier 2 Foundation Steps</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81812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US" sz="3600" b="1" dirty="0">
                <a:solidFill>
                  <a:schemeClr val="accent4">
                    <a:lumMod val="60000"/>
                    <a:lumOff val="40000"/>
                  </a:schemeClr>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132359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88" name="Text Box 14">
            <a:extLst>
              <a:ext uri="{FF2B5EF4-FFF2-40B4-BE49-F238E27FC236}">
                <a16:creationId xmlns:a16="http://schemas.microsoft.com/office/drawing/2014/main" id="{7F8E8F5F-B506-7143-8049-E3DC88AE8904}"/>
              </a:ext>
            </a:extLst>
          </p:cNvPr>
          <p:cNvSpPr txBox="1">
            <a:spLocks noChangeArrowheads="1"/>
          </p:cNvSpPr>
          <p:nvPr/>
        </p:nvSpPr>
        <p:spPr bwMode="auto">
          <a:xfrm>
            <a:off x="4317985" y="3744509"/>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CICO</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89" name="Text Box 15">
            <a:extLst>
              <a:ext uri="{FF2B5EF4-FFF2-40B4-BE49-F238E27FC236}">
                <a16:creationId xmlns:a16="http://schemas.microsoft.com/office/drawing/2014/main" id="{F5C38F2D-A2A9-374F-A5A3-F00D1592AD05}"/>
              </a:ext>
            </a:extLst>
          </p:cNvPr>
          <p:cNvSpPr txBox="1">
            <a:spLocks noChangeArrowheads="1"/>
          </p:cNvSpPr>
          <p:nvPr/>
        </p:nvSpPr>
        <p:spPr bwMode="auto">
          <a:xfrm>
            <a:off x="4343400" y="4336258"/>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SAIG</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90" name="Text Box 16">
            <a:extLst>
              <a:ext uri="{FF2B5EF4-FFF2-40B4-BE49-F238E27FC236}">
                <a16:creationId xmlns:a16="http://schemas.microsoft.com/office/drawing/2014/main" id="{C67AE438-969B-0F44-A895-3A76AD7F5760}"/>
              </a:ext>
            </a:extLst>
          </p:cNvPr>
          <p:cNvSpPr txBox="1">
            <a:spLocks noChangeArrowheads="1"/>
          </p:cNvSpPr>
          <p:nvPr/>
        </p:nvSpPr>
        <p:spPr bwMode="auto">
          <a:xfrm>
            <a:off x="4233171" y="4921014"/>
            <a:ext cx="1200149" cy="919401"/>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Group w/ individual</a:t>
            </a:r>
          </a:p>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feature</a:t>
            </a:r>
          </a:p>
        </p:txBody>
      </p:sp>
      <p:sp>
        <p:nvSpPr>
          <p:cNvPr id="67592" name="Text Box 29">
            <a:extLst>
              <a:ext uri="{FF2B5EF4-FFF2-40B4-BE49-F238E27FC236}">
                <a16:creationId xmlns:a16="http://schemas.microsoft.com/office/drawing/2014/main" id="{BE340D57-CD4A-8E43-87EE-509C2CB9245C}"/>
              </a:ext>
            </a:extLst>
          </p:cNvPr>
          <p:cNvSpPr txBox="1">
            <a:spLocks noChangeArrowheads="1"/>
          </p:cNvSpPr>
          <p:nvPr/>
        </p:nvSpPr>
        <p:spPr bwMode="auto">
          <a:xfrm>
            <a:off x="1599890" y="3833295"/>
            <a:ext cx="1448092" cy="851297"/>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 Support</a:t>
            </a:r>
            <a:r>
              <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a:t>
            </a: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9" name="Line 47">
            <a:extLst>
              <a:ext uri="{FF2B5EF4-FFF2-40B4-BE49-F238E27FC236}">
                <a16:creationId xmlns:a16="http://schemas.microsoft.com/office/drawing/2014/main" id="{0A1642BB-D4A0-D44C-9527-63F25BD56D28}"/>
              </a:ext>
            </a:extLst>
          </p:cNvPr>
          <p:cNvSpPr>
            <a:spLocks noChangeShapeType="1"/>
          </p:cNvSpPr>
          <p:nvPr/>
        </p:nvSpPr>
        <p:spPr bwMode="auto">
          <a:xfrm>
            <a:off x="8229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1" name="Text Box 16">
            <a:extLst>
              <a:ext uri="{FF2B5EF4-FFF2-40B4-BE49-F238E27FC236}">
                <a16:creationId xmlns:a16="http://schemas.microsoft.com/office/drawing/2014/main" id="{8CD4C42D-714F-D24F-A5BB-6CB734B810C2}"/>
              </a:ext>
            </a:extLst>
          </p:cNvPr>
          <p:cNvSpPr txBox="1">
            <a:spLocks noChangeArrowheads="1"/>
          </p:cNvSpPr>
          <p:nvPr/>
        </p:nvSpPr>
        <p:spPr bwMode="auto">
          <a:xfrm>
            <a:off x="4147445" y="5948218"/>
            <a:ext cx="1371600" cy="783193"/>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Brief FBA/BIP</a:t>
            </a: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3" name="Text Box 18">
            <a:extLst>
              <a:ext uri="{FF2B5EF4-FFF2-40B4-BE49-F238E27FC236}">
                <a16:creationId xmlns:a16="http://schemas.microsoft.com/office/drawing/2014/main" id="{F6ABBA39-E770-F14E-B52A-5990E7FB2D63}"/>
              </a:ext>
            </a:extLst>
          </p:cNvPr>
          <p:cNvSpPr txBox="1">
            <a:spLocks noChangeArrowheads="1"/>
          </p:cNvSpPr>
          <p:nvPr/>
        </p:nvSpPr>
        <p:spPr bwMode="auto">
          <a:xfrm>
            <a:off x="10494029" y="4823222"/>
            <a:ext cx="1219200" cy="476726"/>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WRAP</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8" name="AutoShape 67">
            <a:extLst>
              <a:ext uri="{FF2B5EF4-FFF2-40B4-BE49-F238E27FC236}">
                <a16:creationId xmlns:a16="http://schemas.microsoft.com/office/drawing/2014/main" id="{1FBDCD38-98A1-3345-8BB0-D9B1D4EC42CE}"/>
              </a:ext>
            </a:extLst>
          </p:cNvPr>
          <p:cNvSpPr>
            <a:spLocks noChangeArrowheads="1"/>
          </p:cNvSpPr>
          <p:nvPr/>
        </p:nvSpPr>
        <p:spPr bwMode="auto">
          <a:xfrm>
            <a:off x="3860785" y="3962400"/>
            <a:ext cx="311171" cy="850584"/>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09" name="AutoShape 69">
            <a:extLst>
              <a:ext uri="{FF2B5EF4-FFF2-40B4-BE49-F238E27FC236}">
                <a16:creationId xmlns:a16="http://schemas.microsoft.com/office/drawing/2014/main" id="{D90B0989-60A3-2D41-A2B7-149D50A00F2D}"/>
              </a:ext>
            </a:extLst>
          </p:cNvPr>
          <p:cNvSpPr>
            <a:spLocks noChangeArrowheads="1"/>
          </p:cNvSpPr>
          <p:nvPr/>
        </p:nvSpPr>
        <p:spPr bwMode="auto">
          <a:xfrm>
            <a:off x="3689342" y="3962400"/>
            <a:ext cx="457196" cy="1704697"/>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45" name="Striped Right Arrow 44">
            <a:extLst>
              <a:ext uri="{FF2B5EF4-FFF2-40B4-BE49-F238E27FC236}">
                <a16:creationId xmlns:a16="http://schemas.microsoft.com/office/drawing/2014/main" id="{97D50055-ED43-DA41-AA9D-987C82D942CB}"/>
              </a:ext>
            </a:extLst>
          </p:cNvPr>
          <p:cNvSpPr/>
          <p:nvPr/>
        </p:nvSpPr>
        <p:spPr>
          <a:xfrm>
            <a:off x="3124200" y="4191000"/>
            <a:ext cx="533400" cy="228600"/>
          </a:xfrm>
          <a:prstGeom prst="striped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6" name="Curved Up Arrow 45">
            <a:extLst>
              <a:ext uri="{FF2B5EF4-FFF2-40B4-BE49-F238E27FC236}">
                <a16:creationId xmlns:a16="http://schemas.microsoft.com/office/drawing/2014/main" id="{E4DF3807-C2A5-DE49-9631-63935F477359}"/>
              </a:ext>
            </a:extLst>
          </p:cNvPr>
          <p:cNvSpPr/>
          <p:nvPr/>
        </p:nvSpPr>
        <p:spPr>
          <a:xfrm>
            <a:off x="7493008" y="5571366"/>
            <a:ext cx="2057400" cy="47674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7" name="Curved Up Arrow 46">
            <a:extLst>
              <a:ext uri="{FF2B5EF4-FFF2-40B4-BE49-F238E27FC236}">
                <a16:creationId xmlns:a16="http://schemas.microsoft.com/office/drawing/2014/main" id="{434C367F-2AC5-E34F-91EA-F4B68EA06657}"/>
              </a:ext>
            </a:extLst>
          </p:cNvPr>
          <p:cNvSpPr/>
          <p:nvPr/>
        </p:nvSpPr>
        <p:spPr>
          <a:xfrm>
            <a:off x="7337777" y="5550456"/>
            <a:ext cx="3961591" cy="848489"/>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2" name="Curved Up Arrow 45">
            <a:extLst>
              <a:ext uri="{FF2B5EF4-FFF2-40B4-BE49-F238E27FC236}">
                <a16:creationId xmlns:a16="http://schemas.microsoft.com/office/drawing/2014/main" id="{178B2732-8318-5246-86C5-D193CBBCA81A}"/>
              </a:ext>
            </a:extLst>
          </p:cNvPr>
          <p:cNvSpPr/>
          <p:nvPr/>
        </p:nvSpPr>
        <p:spPr>
          <a:xfrm>
            <a:off x="5638801" y="5776777"/>
            <a:ext cx="1371600" cy="30480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67623" name="Curved Up Arrow 45">
            <a:extLst>
              <a:ext uri="{FF2B5EF4-FFF2-40B4-BE49-F238E27FC236}">
                <a16:creationId xmlns:a16="http://schemas.microsoft.com/office/drawing/2014/main" id="{E453379D-879E-9344-8036-195A139F8705}"/>
              </a:ext>
            </a:extLst>
          </p:cNvPr>
          <p:cNvSpPr>
            <a:spLocks noChangeArrowheads="1"/>
          </p:cNvSpPr>
          <p:nvPr/>
        </p:nvSpPr>
        <p:spPr bwMode="auto">
          <a:xfrm rot="21570218" flipV="1">
            <a:off x="5637505" y="4123569"/>
            <a:ext cx="1371600" cy="304800"/>
          </a:xfrm>
          <a:prstGeom prst="curvedUpArrow">
            <a:avLst>
              <a:gd name="adj1" fmla="val 20833"/>
              <a:gd name="adj2" fmla="val 41667"/>
              <a:gd name="adj3" fmla="val 25000"/>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rot="10800000"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591" name="Text Box 18">
            <a:extLst>
              <a:ext uri="{FF2B5EF4-FFF2-40B4-BE49-F238E27FC236}">
                <a16:creationId xmlns:a16="http://schemas.microsoft.com/office/drawing/2014/main" id="{9D9969DF-D81F-844B-9077-B6F648CEFB9D}"/>
              </a:ext>
            </a:extLst>
          </p:cNvPr>
          <p:cNvSpPr txBox="1">
            <a:spLocks noChangeArrowheads="1"/>
          </p:cNvSpPr>
          <p:nvPr/>
        </p:nvSpPr>
        <p:spPr bwMode="auto">
          <a:xfrm>
            <a:off x="8763000" y="4592374"/>
            <a:ext cx="1447800" cy="944940"/>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Complex</a:t>
            </a:r>
          </a:p>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67597" name="Text Box 42">
            <a:extLst>
              <a:ext uri="{FF2B5EF4-FFF2-40B4-BE49-F238E27FC236}">
                <a16:creationId xmlns:a16="http://schemas.microsoft.com/office/drawing/2014/main" id="{8B96A49D-6146-A947-B128-7C7CE5F040F5}"/>
              </a:ext>
            </a:extLst>
          </p:cNvPr>
          <p:cNvSpPr txBox="1">
            <a:spLocks noChangeArrowheads="1"/>
          </p:cNvSpPr>
          <p:nvPr/>
        </p:nvSpPr>
        <p:spPr bwMode="auto">
          <a:xfrm>
            <a:off x="6686545" y="4573527"/>
            <a:ext cx="1409700" cy="1001125"/>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Brief </a:t>
            </a:r>
          </a:p>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3" name="Speech Bubble: Rectangle with Corners Rounded 2">
            <a:extLst>
              <a:ext uri="{FF2B5EF4-FFF2-40B4-BE49-F238E27FC236}">
                <a16:creationId xmlns:a16="http://schemas.microsoft.com/office/drawing/2014/main" id="{46CD5CFB-CC45-6291-A810-BC42A402EFE3}"/>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Tree>
    <p:extLst>
      <p:ext uri="{BB962C8B-B14F-4D97-AF65-F5344CB8AC3E}">
        <p14:creationId xmlns:p14="http://schemas.microsoft.com/office/powerpoint/2010/main" val="3672425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6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6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6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5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5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5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6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6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5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6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5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5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6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5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6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90" grpId="0" animBg="1"/>
      <p:bldP spid="67592" grpId="0" animBg="1"/>
      <p:bldP spid="67595" grpId="0" animBg="1"/>
      <p:bldP spid="67596" grpId="0" animBg="1"/>
      <p:bldP spid="67601" grpId="0" animBg="1"/>
      <p:bldP spid="67602" grpId="0" animBg="1"/>
      <p:bldP spid="67603" grpId="0" animBg="1"/>
      <p:bldP spid="67604" grpId="0" animBg="1"/>
      <p:bldP spid="67605" grpId="0" animBg="1"/>
      <p:bldP spid="67606" grpId="0" animBg="1"/>
      <p:bldP spid="67607" grpId="0" animBg="1"/>
      <p:bldP spid="67608" grpId="0" animBg="1"/>
      <p:bldP spid="67609" grpId="0" animBg="1"/>
      <p:bldP spid="67611" grpId="0"/>
      <p:bldP spid="67613" grpId="0"/>
      <p:bldP spid="67614" grpId="0"/>
      <p:bldP spid="67615" grpId="0"/>
      <p:bldP spid="45" grpId="0" animBg="1"/>
      <p:bldP spid="46" grpId="0" animBg="1"/>
      <p:bldP spid="47" grpId="0" animBg="1"/>
      <p:bldP spid="2" grpId="0" animBg="1"/>
      <p:bldP spid="67623" grpId="0" animBg="1"/>
      <p:bldP spid="67591" grpId="0" animBg="1"/>
      <p:bldP spid="6759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3" name="Oval 2">
            <a:extLst>
              <a:ext uri="{FF2B5EF4-FFF2-40B4-BE49-F238E27FC236}">
                <a16:creationId xmlns:a16="http://schemas.microsoft.com/office/drawing/2014/main" id="{89CDEA9C-5CD6-C54D-B30C-301B09EE7E5E}"/>
              </a:ext>
            </a:extLst>
          </p:cNvPr>
          <p:cNvSpPr/>
          <p:nvPr/>
        </p:nvSpPr>
        <p:spPr>
          <a:xfrm>
            <a:off x="1087821" y="914404"/>
            <a:ext cx="5008179"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C39BB6-2CC0-934F-A4DB-E22ADB242E08}"/>
              </a:ext>
            </a:extLst>
          </p:cNvPr>
          <p:cNvSpPr/>
          <p:nvPr/>
        </p:nvSpPr>
        <p:spPr>
          <a:xfrm>
            <a:off x="3621782" y="780621"/>
            <a:ext cx="8000990"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B7732534-908F-5313-9596-411DDE1907B1}"/>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
        <p:nvSpPr>
          <p:cNvPr id="4" name="Speech Bubble: Rectangle with Corners Rounded 3">
            <a:extLst>
              <a:ext uri="{FF2B5EF4-FFF2-40B4-BE49-F238E27FC236}">
                <a16:creationId xmlns:a16="http://schemas.microsoft.com/office/drawing/2014/main" id="{9A28D13B-0D9B-B31F-78B2-DF9C021378F2}"/>
              </a:ext>
            </a:extLst>
          </p:cNvPr>
          <p:cNvSpPr/>
          <p:nvPr/>
        </p:nvSpPr>
        <p:spPr>
          <a:xfrm>
            <a:off x="4313182" y="4775200"/>
            <a:ext cx="3154449" cy="1590025"/>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rId3">
                  <a:extLst>
                    <a:ext uri="{A12FA001-AC4F-418D-AE19-62706E023703}">
                      <ahyp:hlinkClr xmlns:ahyp="http://schemas.microsoft.com/office/drawing/2018/hyperlinkcolor" val="tx"/>
                    </a:ext>
                  </a:extLst>
                </a:hlinkClick>
              </a:rPr>
              <a:t>WORKING SMARTER</a:t>
            </a:r>
          </a:p>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rId3">
                  <a:extLst>
                    <a:ext uri="{A12FA001-AC4F-418D-AE19-62706E023703}">
                      <ahyp:hlinkClr xmlns:ahyp="http://schemas.microsoft.com/office/drawing/2018/hyperlinkcolor" val="tx"/>
                    </a:ext>
                  </a:extLst>
                </a:hlinkClick>
              </a:rPr>
              <a:t>ACTIVITY</a:t>
            </a:r>
            <a:r>
              <a:rPr lang="en-US" sz="2400" kern="0" dirty="0">
                <a:solidFill>
                  <a:schemeClr val="tx1">
                    <a:lumMod val="50000"/>
                    <a:lumOff val="50000"/>
                  </a:schemeClr>
                </a:solidFill>
                <a:latin typeface="Poppins" panose="020B0604020202020204" charset="0"/>
                <a:cs typeface="Poppins" panose="020B0604020202020204" charset="0"/>
                <a:sym typeface="Arial"/>
              </a:rPr>
              <a:t> </a:t>
            </a:r>
          </a:p>
        </p:txBody>
      </p:sp>
      <p:sp>
        <p:nvSpPr>
          <p:cNvPr id="5" name="Speech Bubble: Rectangle with Corners Rounded 4">
            <a:extLst>
              <a:ext uri="{FF2B5EF4-FFF2-40B4-BE49-F238E27FC236}">
                <a16:creationId xmlns:a16="http://schemas.microsoft.com/office/drawing/2014/main" id="{4D937BDF-EA40-502B-8144-30CF40E6AED2}"/>
              </a:ext>
            </a:extLst>
          </p:cNvPr>
          <p:cNvSpPr/>
          <p:nvPr/>
        </p:nvSpPr>
        <p:spPr>
          <a:xfrm>
            <a:off x="8381995" y="4960458"/>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does the Tier 2 Team ‘fit’ with other teams? </a:t>
            </a:r>
          </a:p>
        </p:txBody>
      </p:sp>
    </p:spTree>
    <p:extLst>
      <p:ext uri="{BB962C8B-B14F-4D97-AF65-F5344CB8AC3E}">
        <p14:creationId xmlns:p14="http://schemas.microsoft.com/office/powerpoint/2010/main" val="1194110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2"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9ADD152B-9680-D35F-F702-222861E95D0D}"/>
              </a:ext>
            </a:extLst>
          </p:cNvPr>
          <p:cNvSpPr>
            <a:spLocks noGrp="1"/>
          </p:cNvSpPr>
          <p:nvPr>
            <p:ph type="title"/>
          </p:nvPr>
        </p:nvSpPr>
        <p:spPr>
          <a:xfrm>
            <a:off x="415600" y="216351"/>
            <a:ext cx="11360800" cy="763600"/>
          </a:xfrm>
        </p:spPr>
        <p:txBody>
          <a:bodyPr/>
          <a:lstStyle/>
          <a:p>
            <a:pPr algn="l"/>
            <a:r>
              <a:rPr lang="en-US" b="1" dirty="0">
                <a:solidFill>
                  <a:schemeClr val="bg1"/>
                </a:solidFill>
                <a:latin typeface="Calibri" panose="020F0502020204030204" pitchFamily="34" charset="0"/>
                <a:cs typeface="Calibri" panose="020F0502020204030204" pitchFamily="34" charset="0"/>
              </a:rPr>
              <a:t>Working Smarter at Tier 2</a:t>
            </a:r>
          </a:p>
        </p:txBody>
      </p:sp>
      <p:pic>
        <p:nvPicPr>
          <p:cNvPr id="7" name="Content Placeholder 5">
            <a:extLst>
              <a:ext uri="{FF2B5EF4-FFF2-40B4-BE49-F238E27FC236}">
                <a16:creationId xmlns:a16="http://schemas.microsoft.com/office/drawing/2014/main" id="{DC244475-5907-6330-A173-AFD07B378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890" y="934012"/>
            <a:ext cx="11157527" cy="5645979"/>
          </a:xfrm>
          <a:prstGeom prst="rect">
            <a:avLst/>
          </a:prstGeom>
          <a:noFill/>
          <a:ln>
            <a:noFill/>
          </a:ln>
        </p:spPr>
      </p:pic>
    </p:spTree>
    <p:extLst>
      <p:ext uri="{BB962C8B-B14F-4D97-AF65-F5344CB8AC3E}">
        <p14:creationId xmlns:p14="http://schemas.microsoft.com/office/powerpoint/2010/main" val="415654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1483F-F5BA-FC70-98B4-B3B60DF305C3}"/>
              </a:ext>
            </a:extLst>
          </p:cNvPr>
          <p:cNvSpPr>
            <a:spLocks noGrp="1"/>
          </p:cNvSpPr>
          <p:nvPr>
            <p:ph type="title"/>
          </p:nvPr>
        </p:nvSpPr>
        <p:spPr/>
        <p:txBody>
          <a:bodyPr/>
          <a:lstStyle/>
          <a:p>
            <a:r>
              <a:rPr lang="en-US" dirty="0"/>
              <a:t>GUIDELINES FOR TEAMS</a:t>
            </a:r>
          </a:p>
        </p:txBody>
      </p:sp>
      <p:grpSp>
        <p:nvGrpSpPr>
          <p:cNvPr id="25" name="Group 24">
            <a:extLst>
              <a:ext uri="{FF2B5EF4-FFF2-40B4-BE49-F238E27FC236}">
                <a16:creationId xmlns:a16="http://schemas.microsoft.com/office/drawing/2014/main" id="{61C75666-C4B4-1403-71F2-DB13D10DBE88}"/>
              </a:ext>
            </a:extLst>
          </p:cNvPr>
          <p:cNvGrpSpPr/>
          <p:nvPr/>
        </p:nvGrpSpPr>
        <p:grpSpPr>
          <a:xfrm rot="1778477">
            <a:off x="10648375" y="207769"/>
            <a:ext cx="1395847" cy="1350528"/>
            <a:chOff x="1568917" y="46321"/>
            <a:chExt cx="2223435" cy="2223435"/>
          </a:xfrm>
        </p:grpSpPr>
        <p:sp>
          <p:nvSpPr>
            <p:cNvPr id="26" name="Oval 25">
              <a:extLst>
                <a:ext uri="{FF2B5EF4-FFF2-40B4-BE49-F238E27FC236}">
                  <a16:creationId xmlns:a16="http://schemas.microsoft.com/office/drawing/2014/main" id="{FA300562-BE17-29FF-8AE7-35557A6E3CD1}"/>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pPr>
              <a:endParaRPr lang="en-US" sz="1867" kern="0">
                <a:solidFill>
                  <a:srgbClr val="0D0F41"/>
                </a:solidFill>
                <a:latin typeface="Arial"/>
                <a:sym typeface="Arial"/>
              </a:endParaRPr>
            </a:p>
          </p:txBody>
        </p:sp>
        <p:sp>
          <p:nvSpPr>
            <p:cNvPr id="27" name="Oval 4">
              <a:extLst>
                <a:ext uri="{FF2B5EF4-FFF2-40B4-BE49-F238E27FC236}">
                  <a16:creationId xmlns:a16="http://schemas.microsoft.com/office/drawing/2014/main" id="{327C571A-9583-EB63-A87F-D538BE4537B4}"/>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4" name="Group 3">
            <a:extLst>
              <a:ext uri="{FF2B5EF4-FFF2-40B4-BE49-F238E27FC236}">
                <a16:creationId xmlns:a16="http://schemas.microsoft.com/office/drawing/2014/main" id="{9DF77B4F-9A15-491C-93D6-550E6A4670F4}"/>
              </a:ext>
            </a:extLst>
          </p:cNvPr>
          <p:cNvGrpSpPr/>
          <p:nvPr/>
        </p:nvGrpSpPr>
        <p:grpSpPr>
          <a:xfrm>
            <a:off x="10402440" y="872828"/>
            <a:ext cx="1159651" cy="1159651"/>
            <a:chOff x="3702262" y="2375914"/>
            <a:chExt cx="869738" cy="869738"/>
          </a:xfrm>
        </p:grpSpPr>
        <p:sp>
          <p:nvSpPr>
            <p:cNvPr id="5" name="Google Shape;660;p43">
              <a:extLst>
                <a:ext uri="{FF2B5EF4-FFF2-40B4-BE49-F238E27FC236}">
                  <a16:creationId xmlns:a16="http://schemas.microsoft.com/office/drawing/2014/main" id="{19098A55-1EB5-2173-5440-1ED297B0912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7667;p68">
              <a:extLst>
                <a:ext uri="{FF2B5EF4-FFF2-40B4-BE49-F238E27FC236}">
                  <a16:creationId xmlns:a16="http://schemas.microsoft.com/office/drawing/2014/main" id="{E03E12D2-8B8F-7C62-E534-CDF595A784C5}"/>
                </a:ext>
              </a:extLst>
            </p:cNvPr>
            <p:cNvGrpSpPr>
              <a:grpSpLocks noChangeAspect="1"/>
            </p:cNvGrpSpPr>
            <p:nvPr/>
          </p:nvGrpSpPr>
          <p:grpSpPr>
            <a:xfrm>
              <a:off x="3990570" y="2588681"/>
              <a:ext cx="320080" cy="457200"/>
              <a:chOff x="1341612" y="3340055"/>
              <a:chExt cx="259399" cy="370524"/>
            </a:xfrm>
          </p:grpSpPr>
          <p:sp>
            <p:nvSpPr>
              <p:cNvPr id="7" name="Google Shape;7668;p68">
                <a:extLst>
                  <a:ext uri="{FF2B5EF4-FFF2-40B4-BE49-F238E27FC236}">
                    <a16:creationId xmlns:a16="http://schemas.microsoft.com/office/drawing/2014/main" id="{EA7130E9-9A99-EB06-C10C-093026F1B4E6}"/>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7669;p68">
                <a:extLst>
                  <a:ext uri="{FF2B5EF4-FFF2-40B4-BE49-F238E27FC236}">
                    <a16:creationId xmlns:a16="http://schemas.microsoft.com/office/drawing/2014/main" id="{6644E62B-2407-1CD2-A477-783F0B0C3DD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7670;p68">
                <a:extLst>
                  <a:ext uri="{FF2B5EF4-FFF2-40B4-BE49-F238E27FC236}">
                    <a16:creationId xmlns:a16="http://schemas.microsoft.com/office/drawing/2014/main" id="{671C75AE-CD68-F082-5FFF-19029CABEE0A}"/>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7671;p68">
                <a:extLst>
                  <a:ext uri="{FF2B5EF4-FFF2-40B4-BE49-F238E27FC236}">
                    <a16:creationId xmlns:a16="http://schemas.microsoft.com/office/drawing/2014/main" id="{C1D41140-B6DC-75AD-503B-DA7604A58AA9}"/>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7672;p68">
                <a:extLst>
                  <a:ext uri="{FF2B5EF4-FFF2-40B4-BE49-F238E27FC236}">
                    <a16:creationId xmlns:a16="http://schemas.microsoft.com/office/drawing/2014/main" id="{9F1D6DE5-73DE-0C70-652D-5EEB761BD527}"/>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673;p68">
                <a:extLst>
                  <a:ext uri="{FF2B5EF4-FFF2-40B4-BE49-F238E27FC236}">
                    <a16:creationId xmlns:a16="http://schemas.microsoft.com/office/drawing/2014/main" id="{79D411E7-9195-A4CC-3EC7-F0024B4E3239}"/>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674;p68">
                <a:extLst>
                  <a:ext uri="{FF2B5EF4-FFF2-40B4-BE49-F238E27FC236}">
                    <a16:creationId xmlns:a16="http://schemas.microsoft.com/office/drawing/2014/main" id="{B32A7847-9B03-C5C4-B583-18EEA801F699}"/>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675;p68">
                <a:extLst>
                  <a:ext uri="{FF2B5EF4-FFF2-40B4-BE49-F238E27FC236}">
                    <a16:creationId xmlns:a16="http://schemas.microsoft.com/office/drawing/2014/main" id="{4D817724-E71D-BBDD-9219-C90A20B95EA1}"/>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676;p68">
                <a:extLst>
                  <a:ext uri="{FF2B5EF4-FFF2-40B4-BE49-F238E27FC236}">
                    <a16:creationId xmlns:a16="http://schemas.microsoft.com/office/drawing/2014/main" id="{2C27F92F-61DB-8A31-57A1-742A6FF8E639}"/>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677;p68">
                <a:extLst>
                  <a:ext uri="{FF2B5EF4-FFF2-40B4-BE49-F238E27FC236}">
                    <a16:creationId xmlns:a16="http://schemas.microsoft.com/office/drawing/2014/main" id="{84F1133D-D335-5C03-1ABB-ED994B8CED2C}"/>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678;p68">
                <a:extLst>
                  <a:ext uri="{FF2B5EF4-FFF2-40B4-BE49-F238E27FC236}">
                    <a16:creationId xmlns:a16="http://schemas.microsoft.com/office/drawing/2014/main" id="{6AADDF35-6937-7AEE-2A45-AF71B020B2BA}"/>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679;p68">
                <a:extLst>
                  <a:ext uri="{FF2B5EF4-FFF2-40B4-BE49-F238E27FC236}">
                    <a16:creationId xmlns:a16="http://schemas.microsoft.com/office/drawing/2014/main" id="{AC90B40F-9BF0-B5E0-B1B3-CDF583799E23}"/>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680;p68">
                <a:extLst>
                  <a:ext uri="{FF2B5EF4-FFF2-40B4-BE49-F238E27FC236}">
                    <a16:creationId xmlns:a16="http://schemas.microsoft.com/office/drawing/2014/main" id="{54982CBF-F2B3-FE23-C31B-6A7FEC35B18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681;p68">
                <a:extLst>
                  <a:ext uri="{FF2B5EF4-FFF2-40B4-BE49-F238E27FC236}">
                    <a16:creationId xmlns:a16="http://schemas.microsoft.com/office/drawing/2014/main" id="{38F1297C-D650-F6B1-76D8-E6C92E49027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682;p68">
                <a:extLst>
                  <a:ext uri="{FF2B5EF4-FFF2-40B4-BE49-F238E27FC236}">
                    <a16:creationId xmlns:a16="http://schemas.microsoft.com/office/drawing/2014/main" id="{EF498B7D-E026-51BA-805F-422C1DD16294}"/>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7683;p68">
                <a:extLst>
                  <a:ext uri="{FF2B5EF4-FFF2-40B4-BE49-F238E27FC236}">
                    <a16:creationId xmlns:a16="http://schemas.microsoft.com/office/drawing/2014/main" id="{226CC668-03BF-361E-6639-B934DDAAACD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7684;p68">
                <a:extLst>
                  <a:ext uri="{FF2B5EF4-FFF2-40B4-BE49-F238E27FC236}">
                    <a16:creationId xmlns:a16="http://schemas.microsoft.com/office/drawing/2014/main" id="{A2AEF281-A19C-9169-CF4C-39C5FA891E67}"/>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7685;p68">
                <a:extLst>
                  <a:ext uri="{FF2B5EF4-FFF2-40B4-BE49-F238E27FC236}">
                    <a16:creationId xmlns:a16="http://schemas.microsoft.com/office/drawing/2014/main" id="{AD76F8AD-05E3-4C5E-BC59-F7EEA56A785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9" name="Google Shape;656;p43">
            <a:extLst>
              <a:ext uri="{FF2B5EF4-FFF2-40B4-BE49-F238E27FC236}">
                <a16:creationId xmlns:a16="http://schemas.microsoft.com/office/drawing/2014/main" id="{C0573682-1383-AFFD-1523-DD3E3DF9AEFD}"/>
              </a:ext>
            </a:extLst>
          </p:cNvPr>
          <p:cNvSpPr>
            <a:spLocks noGrp="1"/>
          </p:cNvSpPr>
          <p:nvPr>
            <p:ph type="body" idx="1"/>
          </p:nvPr>
        </p:nvSpPr>
        <p:spPr>
          <a:xfrm>
            <a:off x="7510515" y="878305"/>
            <a:ext cx="2290763" cy="2029732"/>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ACTION PLAN GUIDES ACTIVITIES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0" name="Subtitle 33">
            <a:extLst>
              <a:ext uri="{FF2B5EF4-FFF2-40B4-BE49-F238E27FC236}">
                <a16:creationId xmlns:a16="http://schemas.microsoft.com/office/drawing/2014/main" id="{2BE4BA11-EB69-725E-F1A8-4475082DBF58}"/>
              </a:ext>
            </a:extLst>
          </p:cNvPr>
          <p:cNvSpPr txBox="1">
            <a:spLocks/>
          </p:cNvSpPr>
          <p:nvPr/>
        </p:nvSpPr>
        <p:spPr>
          <a:xfrm>
            <a:off x="680154" y="1657854"/>
            <a:ext cx="5815601" cy="4732683"/>
          </a:xfrm>
          <a:prstGeom prst="rect">
            <a:avLst/>
          </a:prstGeom>
          <a:ln w="38100">
            <a:solidFill>
              <a:schemeClr val="accent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39700">
              <a:spcBef>
                <a:spcPts val="600"/>
              </a:spcBef>
              <a:buClr>
                <a:schemeClr val="accent4"/>
              </a:buClr>
            </a:pPr>
            <a:r>
              <a:rPr lang="en-US" sz="3200" b="1" kern="0" dirty="0">
                <a:solidFill>
                  <a:schemeClr val="bg1"/>
                </a:solidFill>
              </a:rPr>
              <a:t>SYSTEMS</a:t>
            </a:r>
          </a:p>
          <a:p>
            <a:pPr marL="139700">
              <a:spcBef>
                <a:spcPts val="600"/>
              </a:spcBef>
              <a:buClr>
                <a:schemeClr val="accent4"/>
              </a:buClr>
            </a:pPr>
            <a:endParaRPr lang="en-US" sz="1400" kern="0" dirty="0">
              <a:solidFill>
                <a:schemeClr val="bg1"/>
              </a:solidFill>
            </a:endParaRPr>
          </a:p>
          <a:p>
            <a:pPr marL="342900" indent="-342900">
              <a:spcBef>
                <a:spcPts val="600"/>
              </a:spcBef>
              <a:buClr>
                <a:schemeClr val="accent4"/>
              </a:buClr>
              <a:buFont typeface="Arial" panose="020B0604020202020204" pitchFamily="34" charset="0"/>
              <a:buChar char="•"/>
            </a:pPr>
            <a:r>
              <a:rPr lang="en-US" sz="2400" kern="0" dirty="0">
                <a:solidFill>
                  <a:schemeClr val="bg1"/>
                </a:solidFill>
              </a:rPr>
              <a:t>Integrated with other behavior-related initiatives/programs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Given appropriate priority relative to school/district goals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Established rules/agreements/roles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Regular meeting times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Coaching support (at the district or regional level)</a:t>
            </a:r>
          </a:p>
        </p:txBody>
      </p:sp>
      <p:pic>
        <p:nvPicPr>
          <p:cNvPr id="31" name="Picture 30">
            <a:extLst>
              <a:ext uri="{FF2B5EF4-FFF2-40B4-BE49-F238E27FC236}">
                <a16:creationId xmlns:a16="http://schemas.microsoft.com/office/drawing/2014/main" id="{26A62F63-2AAA-287A-6A47-0A752BCC8D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7262" y="3155854"/>
            <a:ext cx="5870861" cy="3458019"/>
          </a:xfrm>
          <a:prstGeom prst="rect">
            <a:avLst/>
          </a:prstGeom>
          <a:ln w="38100">
            <a:solidFill>
              <a:schemeClr val="accent4"/>
            </a:solidFill>
          </a:ln>
        </p:spPr>
      </p:pic>
    </p:spTree>
    <p:extLst>
      <p:ext uri="{BB962C8B-B14F-4D97-AF65-F5344CB8AC3E}">
        <p14:creationId xmlns:p14="http://schemas.microsoft.com/office/powerpoint/2010/main" val="3580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1000"/>
                                        <p:tgtEl>
                                          <p:spTgt spid="30">
                                            <p:bg/>
                                          </p:spTgt>
                                        </p:tgtEl>
                                      </p:cBhvr>
                                    </p:animEffect>
                                    <p:anim calcmode="lin" valueType="num">
                                      <p:cBhvr>
                                        <p:cTn id="8" dur="1000" fill="hold"/>
                                        <p:tgtEl>
                                          <p:spTgt spid="30">
                                            <p:bg/>
                                          </p:spTgt>
                                        </p:tgtEl>
                                        <p:attrNameLst>
                                          <p:attrName>ppt_x</p:attrName>
                                        </p:attrNameLst>
                                      </p:cBhvr>
                                      <p:tavLst>
                                        <p:tav tm="0">
                                          <p:val>
                                            <p:strVal val="#ppt_x"/>
                                          </p:val>
                                        </p:tav>
                                        <p:tav tm="100000">
                                          <p:val>
                                            <p:strVal val="#ppt_x"/>
                                          </p:val>
                                        </p:tav>
                                      </p:tavLst>
                                    </p:anim>
                                    <p:anim calcmode="lin" valueType="num">
                                      <p:cBhvr>
                                        <p:cTn id="9" dur="1000" fill="hold"/>
                                        <p:tgtEl>
                                          <p:spTgt spid="3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1000"/>
                                        <p:tgtEl>
                                          <p:spTgt spid="30">
                                            <p:txEl>
                                              <p:pRg st="0" end="0"/>
                                            </p:txEl>
                                          </p:spTgt>
                                        </p:tgtEl>
                                      </p:cBhvr>
                                    </p:animEffect>
                                    <p:anim calcmode="lin" valueType="num">
                                      <p:cBhvr>
                                        <p:cTn id="1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1000"/>
                                        <p:tgtEl>
                                          <p:spTgt spid="30">
                                            <p:txEl>
                                              <p:pRg st="3" end="3"/>
                                            </p:txEl>
                                          </p:spTgt>
                                        </p:tgtEl>
                                      </p:cBhvr>
                                    </p:animEffect>
                                    <p:anim calcmode="lin" valueType="num">
                                      <p:cBhvr>
                                        <p:cTn id="28"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fade">
                                      <p:cBhvr>
                                        <p:cTn id="33" dur="1000"/>
                                        <p:tgtEl>
                                          <p:spTgt spid="30">
                                            <p:txEl>
                                              <p:pRg st="4" end="4"/>
                                            </p:txEl>
                                          </p:spTgt>
                                        </p:tgtEl>
                                      </p:cBhvr>
                                    </p:animEffect>
                                    <p:anim calcmode="lin" valueType="num">
                                      <p:cBhvr>
                                        <p:cTn id="34"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xEl>
                                              <p:pRg st="5" end="5"/>
                                            </p:txEl>
                                          </p:spTgt>
                                        </p:tgtEl>
                                        <p:attrNameLst>
                                          <p:attrName>style.visibility</p:attrName>
                                        </p:attrNameLst>
                                      </p:cBhvr>
                                      <p:to>
                                        <p:strVal val="visible"/>
                                      </p:to>
                                    </p:set>
                                    <p:animEffect transition="in" filter="fade">
                                      <p:cBhvr>
                                        <p:cTn id="40" dur="1000"/>
                                        <p:tgtEl>
                                          <p:spTgt spid="30">
                                            <p:txEl>
                                              <p:pRg st="5" end="5"/>
                                            </p:txEl>
                                          </p:spTgt>
                                        </p:tgtEl>
                                      </p:cBhvr>
                                    </p:animEffect>
                                    <p:anim calcmode="lin" valueType="num">
                                      <p:cBhvr>
                                        <p:cTn id="41"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30">
                                            <p:txEl>
                                              <p:pRg st="6" end="6"/>
                                            </p:txEl>
                                          </p:spTgt>
                                        </p:tgtEl>
                                        <p:attrNameLst>
                                          <p:attrName>style.visibility</p:attrName>
                                        </p:attrNameLst>
                                      </p:cBhvr>
                                      <p:to>
                                        <p:strVal val="visible"/>
                                      </p:to>
                                    </p:set>
                                    <p:animEffect transition="in" filter="fade">
                                      <p:cBhvr>
                                        <p:cTn id="46" dur="1000"/>
                                        <p:tgtEl>
                                          <p:spTgt spid="30">
                                            <p:txEl>
                                              <p:pRg st="6" end="6"/>
                                            </p:txEl>
                                          </p:spTgt>
                                        </p:tgtEl>
                                      </p:cBhvr>
                                    </p:animEffect>
                                    <p:anim calcmode="lin" valueType="num">
                                      <p:cBhvr>
                                        <p:cTn id="47"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574895" y="271925"/>
            <a:ext cx="9378000" cy="845600"/>
          </a:xfrm>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574895" y="1935843"/>
            <a:ext cx="11164425" cy="422139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lnSpc>
                <a:spcPct val="150000"/>
              </a:lnSpc>
            </a:pPr>
            <a:r>
              <a:rPr lang="en-US" sz="2267" kern="0" dirty="0"/>
              <a:t>PBIS.org</a:t>
            </a:r>
          </a:p>
          <a:p>
            <a:pPr marL="0" indent="0">
              <a:lnSpc>
                <a:spcPct val="150000"/>
              </a:lnSpc>
            </a:pPr>
            <a:r>
              <a:rPr lang="en-US" sz="2267" kern="0" dirty="0"/>
              <a:t>Northeast PBIS Network (nepbis.org)</a:t>
            </a:r>
          </a:p>
          <a:p>
            <a:pPr marL="0" indent="0">
              <a:lnSpc>
                <a:spcPct val="150000"/>
              </a:lnSpc>
            </a:pPr>
            <a:r>
              <a:rPr lang="en-US" sz="2267" dirty="0"/>
              <a:t>Michigan Integrated Behavior &amp; Learning Support Initiative</a:t>
            </a:r>
          </a:p>
          <a:p>
            <a:pPr marL="0" indent="0">
              <a:lnSpc>
                <a:spcPct val="150000"/>
              </a:lnSpc>
            </a:pPr>
            <a:r>
              <a:rPr lang="en-US" sz="2267" dirty="0"/>
              <a:t>FLPBIS</a:t>
            </a:r>
          </a:p>
          <a:p>
            <a:pPr marL="0" indent="0">
              <a:lnSpc>
                <a:spcPct val="150000"/>
              </a:lnSpc>
            </a:pPr>
            <a:r>
              <a:rPr lang="en-US" sz="2267" dirty="0"/>
              <a:t>Missouri PBIS</a:t>
            </a:r>
          </a:p>
          <a:p>
            <a:pPr marL="0" indent="0">
              <a:lnSpc>
                <a:spcPct val="150000"/>
              </a:lnSpc>
            </a:pPr>
            <a:r>
              <a:rPr lang="en-US" sz="2267" kern="0" dirty="0">
                <a:solidFill>
                  <a:srgbClr val="FFFFFF"/>
                </a:solidFill>
                <a:latin typeface="Poppins Medium" panose="020B0604020202020204" charset="0"/>
                <a:cs typeface="Poppins Medium" panose="020B0604020202020204" charset="0"/>
                <a:sym typeface="Arial"/>
              </a:rPr>
              <a:t>Midwest PBIS Network</a:t>
            </a:r>
          </a:p>
          <a:p>
            <a:pPr marL="0" indent="0">
              <a:lnSpc>
                <a:spcPct val="150000"/>
              </a:lnSpc>
            </a:pPr>
            <a:r>
              <a:rPr lang="en-US" sz="2267" kern="0" dirty="0">
                <a:solidFill>
                  <a:srgbClr val="FFFFFF"/>
                </a:solidFill>
              </a:rPr>
              <a:t>Drs. Leanne Hawken, Deanne Crone, &amp; Rob Horner</a:t>
            </a:r>
          </a:p>
          <a:p>
            <a:pPr marL="0" indent="0">
              <a:lnSpc>
                <a:spcPct val="150000"/>
              </a:lnSpc>
            </a:pPr>
            <a:endParaRPr lang="en-US" sz="2267" kern="0" dirty="0">
              <a:solidFill>
                <a:srgbClr val="FFFFFF"/>
              </a:solidFill>
            </a:endParaRPr>
          </a:p>
          <a:p>
            <a:pPr marL="0" indent="0">
              <a:lnSpc>
                <a:spcPct val="150000"/>
              </a:lnSpc>
            </a:pPr>
            <a:r>
              <a:rPr lang="en-US" sz="2267" kern="0" dirty="0">
                <a:solidFill>
                  <a:srgbClr val="FFFFFF"/>
                </a:solidFill>
              </a:rPr>
              <a:t>CASEL</a:t>
            </a:r>
          </a:p>
        </p:txBody>
      </p:sp>
      <p:pic>
        <p:nvPicPr>
          <p:cNvPr id="10" name="Picture 9">
            <a:hlinkClick r:id="rId3" action="ppaction://hlinkfile"/>
            <a:extLst>
              <a:ext uri="{FF2B5EF4-FFF2-40B4-BE49-F238E27FC236}">
                <a16:creationId xmlns:a16="http://schemas.microsoft.com/office/drawing/2014/main" id="{2CDD0D00-F4AC-A997-2E14-1B7A0D4E4E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7405" y="510314"/>
            <a:ext cx="1748805" cy="1801177"/>
          </a:xfrm>
          <a:prstGeom prst="rect">
            <a:avLst/>
          </a:prstGeom>
        </p:spPr>
      </p:pic>
      <p:pic>
        <p:nvPicPr>
          <p:cNvPr id="18" name="Picture 17">
            <a:hlinkClick r:id="rId5" action="ppaction://hlinkfile"/>
            <a:extLst>
              <a:ext uri="{FF2B5EF4-FFF2-40B4-BE49-F238E27FC236}">
                <a16:creationId xmlns:a16="http://schemas.microsoft.com/office/drawing/2014/main" id="{93378003-DAC8-77F8-FE78-58FDDE327F1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38970" y="3774955"/>
            <a:ext cx="2833687" cy="703251"/>
          </a:xfrm>
          <a:prstGeom prst="rect">
            <a:avLst/>
          </a:prstGeom>
          <a:solidFill>
            <a:srgbClr val="002060"/>
          </a:solidFill>
        </p:spPr>
      </p:pic>
      <p:pic>
        <p:nvPicPr>
          <p:cNvPr id="19" name="Picture 18">
            <a:hlinkClick r:id="rId7"/>
            <a:extLst>
              <a:ext uri="{FF2B5EF4-FFF2-40B4-BE49-F238E27FC236}">
                <a16:creationId xmlns:a16="http://schemas.microsoft.com/office/drawing/2014/main" id="{45562819-CB78-DD92-DA7E-CD43F26F90D0}"/>
              </a:ext>
            </a:extLst>
          </p:cNvPr>
          <p:cNvPicPr>
            <a:picLocks noChangeAspect="1"/>
          </p:cNvPicPr>
          <p:nvPr/>
        </p:nvPicPr>
        <p:blipFill>
          <a:blip r:embed="rId8"/>
          <a:stretch>
            <a:fillRect/>
          </a:stretch>
        </p:blipFill>
        <p:spPr>
          <a:xfrm>
            <a:off x="10488000" y="5543203"/>
            <a:ext cx="2258210" cy="1217662"/>
          </a:xfrm>
          <a:prstGeom prst="rect">
            <a:avLst/>
          </a:prstGeom>
        </p:spPr>
      </p:pic>
    </p:spTree>
    <p:extLst>
      <p:ext uri="{BB962C8B-B14F-4D97-AF65-F5344CB8AC3E}">
        <p14:creationId xmlns:p14="http://schemas.microsoft.com/office/powerpoint/2010/main" val="40431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89620-45A0-413C-BE50-47121B8BDC2C}"/>
              </a:ext>
            </a:extLst>
          </p:cNvPr>
          <p:cNvSpPr>
            <a:spLocks noGrp="1"/>
          </p:cNvSpPr>
          <p:nvPr>
            <p:ph type="body" idx="1"/>
          </p:nvPr>
        </p:nvSpPr>
        <p:spPr/>
        <p:txBody>
          <a:bodyPr wrap="square" anchor="t">
            <a:normAutofit/>
          </a:bodyPr>
          <a:lstStyle/>
          <a:p>
            <a:pPr>
              <a:spcAft>
                <a:spcPts val="600"/>
              </a:spcAft>
            </a:pPr>
            <a:r>
              <a:rPr lang="en-US" sz="4000" dirty="0"/>
              <a:t>Facilitator</a:t>
            </a:r>
          </a:p>
          <a:p>
            <a:pPr>
              <a:spcAft>
                <a:spcPts val="600"/>
              </a:spcAft>
            </a:pPr>
            <a:r>
              <a:rPr lang="en-US" sz="4000" dirty="0"/>
              <a:t>Note Taker</a:t>
            </a:r>
          </a:p>
          <a:p>
            <a:pPr>
              <a:spcAft>
                <a:spcPts val="600"/>
              </a:spcAft>
            </a:pPr>
            <a:r>
              <a:rPr lang="en-US" sz="4000" dirty="0"/>
              <a:t>Time Keeper</a:t>
            </a:r>
          </a:p>
          <a:p>
            <a:pPr>
              <a:spcAft>
                <a:spcPts val="600"/>
              </a:spcAft>
            </a:pPr>
            <a:r>
              <a:rPr lang="en-US" sz="4000" dirty="0"/>
              <a:t>Norm Keeper</a:t>
            </a:r>
          </a:p>
          <a:p>
            <a:pPr>
              <a:spcAft>
                <a:spcPts val="600"/>
              </a:spcAft>
            </a:pPr>
            <a:r>
              <a:rPr lang="en-US" sz="4000" dirty="0"/>
              <a:t>“Friendly Nag” </a:t>
            </a:r>
          </a:p>
          <a:p>
            <a:pPr>
              <a:spcAft>
                <a:spcPts val="600"/>
              </a:spcAft>
            </a:pPr>
            <a:r>
              <a:rPr lang="en-US" sz="4000" dirty="0"/>
              <a:t>Family/Student Voice</a:t>
            </a:r>
          </a:p>
        </p:txBody>
      </p:sp>
      <p:sp>
        <p:nvSpPr>
          <p:cNvPr id="3" name="Title 2">
            <a:extLst>
              <a:ext uri="{FF2B5EF4-FFF2-40B4-BE49-F238E27FC236}">
                <a16:creationId xmlns:a16="http://schemas.microsoft.com/office/drawing/2014/main" id="{D264C749-9DDD-4B23-ACF8-24D43B59E4D7}"/>
              </a:ext>
            </a:extLst>
          </p:cNvPr>
          <p:cNvSpPr>
            <a:spLocks noGrp="1"/>
          </p:cNvSpPr>
          <p:nvPr>
            <p:ph type="title"/>
          </p:nvPr>
        </p:nvSpPr>
        <p:spPr/>
        <p:txBody>
          <a:bodyPr wrap="square" anchor="t">
            <a:normAutofit/>
          </a:bodyPr>
          <a:lstStyle/>
          <a:p>
            <a:r>
              <a:rPr lang="en-US"/>
              <a:t>Team Roles </a:t>
            </a:r>
          </a:p>
        </p:txBody>
      </p:sp>
      <p:pic>
        <p:nvPicPr>
          <p:cNvPr id="5" name="Graphic 4" descr="Meeting with solid fill">
            <a:extLst>
              <a:ext uri="{FF2B5EF4-FFF2-40B4-BE49-F238E27FC236}">
                <a16:creationId xmlns:a16="http://schemas.microsoft.com/office/drawing/2014/main" id="{795C6E57-C23E-4276-971A-762975FC70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1631" y="3157814"/>
            <a:ext cx="3519729" cy="3519729"/>
          </a:xfrm>
          <a:prstGeom prst="rect">
            <a:avLst/>
          </a:prstGeom>
        </p:spPr>
      </p:pic>
      <p:sp>
        <p:nvSpPr>
          <p:cNvPr id="4" name="Explosion 1 3">
            <a:extLst>
              <a:ext uri="{FF2B5EF4-FFF2-40B4-BE49-F238E27FC236}">
                <a16:creationId xmlns:a16="http://schemas.microsoft.com/office/drawing/2014/main" id="{4CD63B9D-83F6-BD4D-93EB-BA4A70DFEC02}"/>
              </a:ext>
            </a:extLst>
          </p:cNvPr>
          <p:cNvSpPr/>
          <p:nvPr/>
        </p:nvSpPr>
        <p:spPr>
          <a:xfrm>
            <a:off x="6627018" y="0"/>
            <a:ext cx="5068957" cy="36973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Is this a routine? </a:t>
            </a:r>
          </a:p>
        </p:txBody>
      </p:sp>
    </p:spTree>
    <p:extLst>
      <p:ext uri="{BB962C8B-B14F-4D97-AF65-F5344CB8AC3E}">
        <p14:creationId xmlns:p14="http://schemas.microsoft.com/office/powerpoint/2010/main" val="23735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818"/>
        <p:cNvGrpSpPr/>
        <p:nvPr/>
      </p:nvGrpSpPr>
      <p:grpSpPr>
        <a:xfrm>
          <a:off x="0" y="0"/>
          <a:ext cx="0" cy="0"/>
          <a:chOff x="0" y="0"/>
          <a:chExt cx="0" cy="0"/>
        </a:xfrm>
      </p:grpSpPr>
      <p:sp>
        <p:nvSpPr>
          <p:cNvPr id="26" name="Google Shape;820;p48">
            <a:extLst>
              <a:ext uri="{FF2B5EF4-FFF2-40B4-BE49-F238E27FC236}">
                <a16:creationId xmlns:a16="http://schemas.microsoft.com/office/drawing/2014/main" id="{F9E4A4A8-CEE6-A245-B63F-204F539FD74B}"/>
              </a:ext>
            </a:extLst>
          </p:cNvPr>
          <p:cNvSpPr/>
          <p:nvPr/>
        </p:nvSpPr>
        <p:spPr>
          <a:xfrm>
            <a:off x="4214351" y="1653533"/>
            <a:ext cx="3756800" cy="134680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7" name="Google Shape;819;p48">
            <a:extLst>
              <a:ext uri="{FF2B5EF4-FFF2-40B4-BE49-F238E27FC236}">
                <a16:creationId xmlns:a16="http://schemas.microsoft.com/office/drawing/2014/main" id="{206484C3-0E7A-4D4C-86E9-42414C3630F0}"/>
              </a:ext>
            </a:extLst>
          </p:cNvPr>
          <p:cNvSpPr txBox="1">
            <a:spLocks/>
          </p:cNvSpPr>
          <p:nvPr/>
        </p:nvSpPr>
        <p:spPr>
          <a:xfrm>
            <a:off x="457950" y="322255"/>
            <a:ext cx="9378000" cy="84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600" b="1" i="0" u="none" strike="noStrike" cap="none">
                <a:solidFill>
                  <a:schemeClr val="accent1">
                    <a:lumMod val="50000"/>
                  </a:schemeClr>
                </a:solidFill>
                <a:latin typeface="Calibri" panose="020F0502020204030204" pitchFamily="34" charset="0"/>
                <a:ea typeface="Poppins SemiBold"/>
                <a:cs typeface="Calibri" panose="020F0502020204030204" pitchFamily="34" charset="0"/>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prstClr val="white"/>
              </a:buClr>
              <a:buSzPts val="3000"/>
              <a:buFont typeface="Poppins SemiBold"/>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Poppins SemiBold"/>
              </a:rPr>
              <a:t>ACTION PLANNING</a:t>
            </a:r>
          </a:p>
        </p:txBody>
      </p:sp>
      <p:sp>
        <p:nvSpPr>
          <p:cNvPr id="28" name="Google Shape;827;p48">
            <a:extLst>
              <a:ext uri="{FF2B5EF4-FFF2-40B4-BE49-F238E27FC236}">
                <a16:creationId xmlns:a16="http://schemas.microsoft.com/office/drawing/2014/main" id="{AD5B5578-4975-0F4F-AE57-623C1E049201}"/>
              </a:ext>
            </a:extLst>
          </p:cNvPr>
          <p:cNvSpPr txBox="1">
            <a:spLocks/>
          </p:cNvSpPr>
          <p:nvPr/>
        </p:nvSpPr>
        <p:spPr>
          <a:xfrm>
            <a:off x="1175988" y="5569698"/>
            <a:ext cx="2840038"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Who is responsible…</a:t>
            </a:r>
          </a:p>
        </p:txBody>
      </p:sp>
      <p:sp>
        <p:nvSpPr>
          <p:cNvPr id="29" name="Google Shape;828;p48">
            <a:extLst>
              <a:ext uri="{FF2B5EF4-FFF2-40B4-BE49-F238E27FC236}">
                <a16:creationId xmlns:a16="http://schemas.microsoft.com/office/drawing/2014/main" id="{B7CD40B6-0FDC-614B-A1D1-B345FC625612}"/>
              </a:ext>
            </a:extLst>
          </p:cNvPr>
          <p:cNvSpPr txBox="1">
            <a:spLocks/>
          </p:cNvSpPr>
          <p:nvPr/>
        </p:nvSpPr>
        <p:spPr>
          <a:xfrm>
            <a:off x="1522413" y="5171909"/>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Who</a:t>
            </a:r>
          </a:p>
        </p:txBody>
      </p:sp>
      <p:sp>
        <p:nvSpPr>
          <p:cNvPr id="30" name="Google Shape;829;p48">
            <a:extLst>
              <a:ext uri="{FF2B5EF4-FFF2-40B4-BE49-F238E27FC236}">
                <a16:creationId xmlns:a16="http://schemas.microsoft.com/office/drawing/2014/main" id="{8C2D8BE9-8BBE-EA4A-A67A-AE4A799DE97D}"/>
              </a:ext>
            </a:extLst>
          </p:cNvPr>
          <p:cNvSpPr txBox="1">
            <a:spLocks/>
          </p:cNvSpPr>
          <p:nvPr/>
        </p:nvSpPr>
        <p:spPr>
          <a:xfrm>
            <a:off x="4800188" y="5531778"/>
            <a:ext cx="2840037"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…for doing what…</a:t>
            </a:r>
          </a:p>
        </p:txBody>
      </p:sp>
      <p:sp>
        <p:nvSpPr>
          <p:cNvPr id="31" name="Google Shape;830;p48">
            <a:extLst>
              <a:ext uri="{FF2B5EF4-FFF2-40B4-BE49-F238E27FC236}">
                <a16:creationId xmlns:a16="http://schemas.microsoft.com/office/drawing/2014/main" id="{A8899804-D9E3-D54F-BDC9-79FC2DA4EDA8}"/>
              </a:ext>
            </a:extLst>
          </p:cNvPr>
          <p:cNvSpPr txBox="1">
            <a:spLocks/>
          </p:cNvSpPr>
          <p:nvPr/>
        </p:nvSpPr>
        <p:spPr>
          <a:xfrm>
            <a:off x="5062463" y="5147751"/>
            <a:ext cx="20605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What</a:t>
            </a:r>
          </a:p>
        </p:txBody>
      </p:sp>
      <p:sp>
        <p:nvSpPr>
          <p:cNvPr id="32" name="Google Shape;831;p48">
            <a:extLst>
              <a:ext uri="{FF2B5EF4-FFF2-40B4-BE49-F238E27FC236}">
                <a16:creationId xmlns:a16="http://schemas.microsoft.com/office/drawing/2014/main" id="{45BFC136-26C8-924C-960E-3C7F7BB1837C}"/>
              </a:ext>
            </a:extLst>
          </p:cNvPr>
          <p:cNvSpPr txBox="1">
            <a:spLocks/>
          </p:cNvSpPr>
          <p:nvPr/>
        </p:nvSpPr>
        <p:spPr>
          <a:xfrm>
            <a:off x="8060848" y="5506898"/>
            <a:ext cx="2840037" cy="8826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…by when?</a:t>
            </a:r>
          </a:p>
        </p:txBody>
      </p:sp>
      <p:sp>
        <p:nvSpPr>
          <p:cNvPr id="33" name="Google Shape;832;p48">
            <a:extLst>
              <a:ext uri="{FF2B5EF4-FFF2-40B4-BE49-F238E27FC236}">
                <a16:creationId xmlns:a16="http://schemas.microsoft.com/office/drawing/2014/main" id="{87628F0E-C7EB-FC48-A0CD-66C145004F4B}"/>
              </a:ext>
            </a:extLst>
          </p:cNvPr>
          <p:cNvSpPr txBox="1">
            <a:spLocks/>
          </p:cNvSpPr>
          <p:nvPr/>
        </p:nvSpPr>
        <p:spPr>
          <a:xfrm>
            <a:off x="8691362" y="5116268"/>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When</a:t>
            </a:r>
          </a:p>
        </p:txBody>
      </p:sp>
      <p:sp>
        <p:nvSpPr>
          <p:cNvPr id="34" name="Google Shape;833;p48">
            <a:extLst>
              <a:ext uri="{FF2B5EF4-FFF2-40B4-BE49-F238E27FC236}">
                <a16:creationId xmlns:a16="http://schemas.microsoft.com/office/drawing/2014/main" id="{77AB91B3-687E-7D41-B378-1DAC890B0123}"/>
              </a:ext>
            </a:extLst>
          </p:cNvPr>
          <p:cNvSpPr txBox="1">
            <a:spLocks/>
          </p:cNvSpPr>
          <p:nvPr/>
        </p:nvSpPr>
        <p:spPr>
          <a:xfrm>
            <a:off x="4197752" y="2229472"/>
            <a:ext cx="3756025" cy="738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cs typeface="Calibri" panose="020F0502020204030204" pitchFamily="34" charset="0"/>
                <a:sym typeface="Arial"/>
              </a:rPr>
              <a:t>Specifies three features:</a:t>
            </a:r>
          </a:p>
        </p:txBody>
      </p:sp>
      <p:sp>
        <p:nvSpPr>
          <p:cNvPr id="35" name="Google Shape;834;p48">
            <a:extLst>
              <a:ext uri="{FF2B5EF4-FFF2-40B4-BE49-F238E27FC236}">
                <a16:creationId xmlns:a16="http://schemas.microsoft.com/office/drawing/2014/main" id="{B86B6A46-B034-C843-965C-F1C620E6A558}"/>
              </a:ext>
            </a:extLst>
          </p:cNvPr>
          <p:cNvSpPr txBox="1">
            <a:spLocks/>
          </p:cNvSpPr>
          <p:nvPr/>
        </p:nvSpPr>
        <p:spPr>
          <a:xfrm>
            <a:off x="4610305" y="1886822"/>
            <a:ext cx="2986088" cy="53975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Action Plan</a:t>
            </a:r>
          </a:p>
        </p:txBody>
      </p:sp>
      <p:sp>
        <p:nvSpPr>
          <p:cNvPr id="37" name="Google Shape;821;p48">
            <a:extLst>
              <a:ext uri="{FF2B5EF4-FFF2-40B4-BE49-F238E27FC236}">
                <a16:creationId xmlns:a16="http://schemas.microsoft.com/office/drawing/2014/main" id="{858F680C-DCED-5C4E-B8A5-578E2996DF61}"/>
              </a:ext>
            </a:extLst>
          </p:cNvPr>
          <p:cNvSpPr/>
          <p:nvPr/>
        </p:nvSpPr>
        <p:spPr>
          <a:xfrm>
            <a:off x="1981201" y="4365132"/>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1</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8" name="Google Shape;822;p48">
            <a:extLst>
              <a:ext uri="{FF2B5EF4-FFF2-40B4-BE49-F238E27FC236}">
                <a16:creationId xmlns:a16="http://schemas.microsoft.com/office/drawing/2014/main" id="{95B7164C-BAD2-AB4C-BEF2-97F963E66028}"/>
              </a:ext>
            </a:extLst>
          </p:cNvPr>
          <p:cNvSpPr/>
          <p:nvPr/>
        </p:nvSpPr>
        <p:spPr>
          <a:xfrm>
            <a:off x="5760449" y="4366066"/>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2</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9" name="Google Shape;823;p48">
            <a:extLst>
              <a:ext uri="{FF2B5EF4-FFF2-40B4-BE49-F238E27FC236}">
                <a16:creationId xmlns:a16="http://schemas.microsoft.com/office/drawing/2014/main" id="{FA041E1A-3BD1-4246-9571-1421C85CB091}"/>
              </a:ext>
            </a:extLst>
          </p:cNvPr>
          <p:cNvSpPr/>
          <p:nvPr/>
        </p:nvSpPr>
        <p:spPr>
          <a:xfrm>
            <a:off x="9150150" y="4365132"/>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3</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cxnSp>
        <p:nvCxnSpPr>
          <p:cNvPr id="40" name="Google Shape;824;p48">
            <a:extLst>
              <a:ext uri="{FF2B5EF4-FFF2-40B4-BE49-F238E27FC236}">
                <a16:creationId xmlns:a16="http://schemas.microsoft.com/office/drawing/2014/main" id="{7A28C55F-B4A8-334B-A889-D2571083D375}"/>
              </a:ext>
            </a:extLst>
          </p:cNvPr>
          <p:cNvCxnSpPr>
            <a:cxnSpLocks/>
            <a:stCxn id="26" idx="1"/>
            <a:endCxn id="37" idx="0"/>
          </p:cNvCxnSpPr>
          <p:nvPr/>
        </p:nvCxnSpPr>
        <p:spPr>
          <a:xfrm rot="5400000">
            <a:off x="3526027" y="1798407"/>
            <a:ext cx="1364799" cy="3768650"/>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1" name="Google Shape;825;p48">
            <a:extLst>
              <a:ext uri="{FF2B5EF4-FFF2-40B4-BE49-F238E27FC236}">
                <a16:creationId xmlns:a16="http://schemas.microsoft.com/office/drawing/2014/main" id="{95559F3D-0FC1-6845-994A-3AFBB59A8FF1}"/>
              </a:ext>
            </a:extLst>
          </p:cNvPr>
          <p:cNvCxnSpPr>
            <a:cxnSpLocks/>
            <a:stCxn id="26" idx="1"/>
            <a:endCxn id="39" idx="0"/>
          </p:cNvCxnSpPr>
          <p:nvPr/>
        </p:nvCxnSpPr>
        <p:spPr>
          <a:xfrm rot="16200000" flipH="1">
            <a:off x="7110501" y="1982582"/>
            <a:ext cx="1364799" cy="3400299"/>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2" name="Google Shape;826;p48">
            <a:extLst>
              <a:ext uri="{FF2B5EF4-FFF2-40B4-BE49-F238E27FC236}">
                <a16:creationId xmlns:a16="http://schemas.microsoft.com/office/drawing/2014/main" id="{7E01EB49-A5F1-0749-911B-285E4172BFF8}"/>
              </a:ext>
            </a:extLst>
          </p:cNvPr>
          <p:cNvCxnSpPr>
            <a:cxnSpLocks/>
            <a:stCxn id="26" idx="1"/>
            <a:endCxn id="38" idx="0"/>
          </p:cNvCxnSpPr>
          <p:nvPr/>
        </p:nvCxnSpPr>
        <p:spPr>
          <a:xfrm>
            <a:off x="6092751" y="3000333"/>
            <a:ext cx="10598" cy="1365733"/>
          </a:xfrm>
          <a:prstGeom prst="straightConnector1">
            <a:avLst/>
          </a:prstGeom>
          <a:noFill/>
          <a:ln w="22225" cap="flat" cmpd="sng">
            <a:solidFill>
              <a:schemeClr val="accent6">
                <a:lumMod val="50000"/>
              </a:schemeClr>
            </a:solidFill>
            <a:prstDash val="solid"/>
            <a:round/>
            <a:headEnd type="none" w="med" len="med"/>
            <a:tailEnd type="none" w="med" len="med"/>
          </a:ln>
        </p:spPr>
      </p:cxnSp>
      <p:sp>
        <p:nvSpPr>
          <p:cNvPr id="43" name="Google Shape;656;p43">
            <a:extLst>
              <a:ext uri="{FF2B5EF4-FFF2-40B4-BE49-F238E27FC236}">
                <a16:creationId xmlns:a16="http://schemas.microsoft.com/office/drawing/2014/main" id="{8F8B682F-F9A6-954A-9297-714841C471EF}"/>
              </a:ext>
            </a:extLst>
          </p:cNvPr>
          <p:cNvSpPr/>
          <p:nvPr/>
        </p:nvSpPr>
        <p:spPr>
          <a:xfrm>
            <a:off x="978657" y="1302579"/>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4" name="Google Shape;671;p43">
            <a:extLst>
              <a:ext uri="{FF2B5EF4-FFF2-40B4-BE49-F238E27FC236}">
                <a16:creationId xmlns:a16="http://schemas.microsoft.com/office/drawing/2014/main" id="{9C4912FB-48EF-014C-B016-D487CA36A6E9}"/>
              </a:ext>
            </a:extLst>
          </p:cNvPr>
          <p:cNvSpPr txBox="1">
            <a:spLocks/>
          </p:cNvSpPr>
          <p:nvPr/>
        </p:nvSpPr>
        <p:spPr>
          <a:xfrm>
            <a:off x="988183" y="1734664"/>
            <a:ext cx="2373208" cy="136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Foundation for all you do as a team</a:t>
            </a:r>
          </a:p>
        </p:txBody>
      </p:sp>
      <p:pic>
        <p:nvPicPr>
          <p:cNvPr id="48" name="Picture 47">
            <a:extLst>
              <a:ext uri="{FF2B5EF4-FFF2-40B4-BE49-F238E27FC236}">
                <a16:creationId xmlns:a16="http://schemas.microsoft.com/office/drawing/2014/main" id="{FCCCA11D-773F-0542-B87B-CF16A5AC4E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9533" y="5416459"/>
            <a:ext cx="1115097" cy="1087409"/>
          </a:xfrm>
          <a:prstGeom prst="ellipse">
            <a:avLst/>
          </a:prstGeom>
          <a:ln w="19050">
            <a:solidFill>
              <a:schemeClr val="accent2">
                <a:lumMod val="50000"/>
              </a:schemeClr>
            </a:solidFill>
          </a:ln>
        </p:spPr>
      </p:pic>
      <p:sp>
        <p:nvSpPr>
          <p:cNvPr id="23" name="Google Shape;656;p43">
            <a:extLst>
              <a:ext uri="{FF2B5EF4-FFF2-40B4-BE49-F238E27FC236}">
                <a16:creationId xmlns:a16="http://schemas.microsoft.com/office/drawing/2014/main" id="{1E4BBF3B-CB70-26E6-2570-26AA972336E1}"/>
              </a:ext>
            </a:extLst>
          </p:cNvPr>
          <p:cNvSpPr/>
          <p:nvPr/>
        </p:nvSpPr>
        <p:spPr>
          <a:xfrm>
            <a:off x="8824111" y="1302579"/>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4" name="Google Shape;671;p43">
            <a:extLst>
              <a:ext uri="{FF2B5EF4-FFF2-40B4-BE49-F238E27FC236}">
                <a16:creationId xmlns:a16="http://schemas.microsoft.com/office/drawing/2014/main" id="{8D0A6D69-CF21-58CF-B490-28EC30517AA5}"/>
              </a:ext>
            </a:extLst>
          </p:cNvPr>
          <p:cNvSpPr txBox="1">
            <a:spLocks/>
          </p:cNvSpPr>
          <p:nvPr/>
        </p:nvSpPr>
        <p:spPr>
          <a:xfrm>
            <a:off x="8944910" y="1982878"/>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Vital for achieving goals</a:t>
            </a:r>
          </a:p>
        </p:txBody>
      </p:sp>
      <p:sp>
        <p:nvSpPr>
          <p:cNvPr id="3" name="TextBox 2">
            <a:extLst>
              <a:ext uri="{FF2B5EF4-FFF2-40B4-BE49-F238E27FC236}">
                <a16:creationId xmlns:a16="http://schemas.microsoft.com/office/drawing/2014/main" id="{9B89DACE-BC0D-5F12-6475-37EC8FEAA62E}"/>
              </a:ext>
            </a:extLst>
          </p:cNvPr>
          <p:cNvSpPr txBox="1"/>
          <p:nvPr/>
        </p:nvSpPr>
        <p:spPr>
          <a:xfrm>
            <a:off x="1837216" y="6151248"/>
            <a:ext cx="9017000"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Action Planning:  The process of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organizing</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resources to enable individuals to engage in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activities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designed to achieve specific and important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outcomes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270960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312150"/>
            <a:ext cx="9800492" cy="532753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Access team TFI results from last year. 			What is still in place?</a:t>
            </a: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Review team membership; if needed, invite new team members to make it representative </a:t>
            </a:r>
            <a:endParaRPr lang="en-US" sz="2667" b="1" dirty="0">
              <a:solidFill>
                <a:srgbClr val="FFFF00"/>
              </a:solidFill>
              <a:cs typeface="Calibri" panose="020F0502020204030204"/>
            </a:endParaRP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Start a 2023-2024 action planning document or revisit            the one from last year; Discuss GOALS for the year.</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Establish a regular (monthly) team meeting schedule </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81" y="323193"/>
            <a:ext cx="9378000" cy="845600"/>
          </a:xfrm>
        </p:spPr>
        <p:txBody>
          <a:bodyPr>
            <a:noAutofit/>
          </a:bodyPr>
          <a:lstStyle/>
          <a:p>
            <a:r>
              <a:rPr lang="en-US" sz="3600" dirty="0">
                <a:solidFill>
                  <a:srgbClr val="FFFF00"/>
                </a:solidFill>
                <a:cs typeface="Calibri Light"/>
              </a:rPr>
              <a:t>REVIEW YOUR TEAM STRUCTURES</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Do you need to modify the team? </a:t>
            </a:r>
          </a:p>
          <a:p>
            <a:pPr algn="ctr"/>
            <a:endParaRPr lang="en-US" sz="2400" dirty="0">
              <a:solidFill>
                <a:schemeClr val="bg1"/>
              </a:solidFill>
              <a:cs typeface="Arial"/>
            </a:endParaRPr>
          </a:p>
          <a:p>
            <a:pPr algn="ctr"/>
            <a:r>
              <a:rPr lang="en-US" sz="2400" dirty="0">
                <a:solidFill>
                  <a:schemeClr val="bg1"/>
                </a:solidFill>
                <a:cs typeface="Arial"/>
              </a:rPr>
              <a:t>Have you updated your action plan for this year?</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15</a:t>
            </a:r>
            <a:r>
              <a:rPr lang="en-US" sz="2667" dirty="0">
                <a:solidFill>
                  <a:prstClr val="white"/>
                </a:solidFill>
                <a:latin typeface="Calibri" panose="020F0502020204030204" pitchFamily="34" charset="0"/>
                <a:cs typeface="Calibri" panose="020F0502020204030204" pitchFamily="34" charset="0"/>
              </a:rPr>
              <a:t> minutes</a:t>
            </a: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08562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US" sz="3600" b="1" dirty="0">
                <a:solidFill>
                  <a:schemeClr val="accent4">
                    <a:lumMod val="60000"/>
                    <a:lumOff val="40000"/>
                  </a:schemeClr>
                </a:solidFill>
                <a:latin typeface="Calibri" panose="020F0502020204030204" pitchFamily="34" charset="0"/>
                <a:cs typeface="Calibri" panose="020F0502020204030204" pitchFamily="34" charset="0"/>
              </a:rPr>
              <a:t>Tier 2 FOUNDATION STEPS</a:t>
            </a:r>
          </a:p>
        </p:txBody>
      </p:sp>
      <p:sp>
        <p:nvSpPr>
          <p:cNvPr id="5" name="Rectangle 4">
            <a:extLst>
              <a:ext uri="{FF2B5EF4-FFF2-40B4-BE49-F238E27FC236}">
                <a16:creationId xmlns:a16="http://schemas.microsoft.com/office/drawing/2014/main" id="{3B34FDF4-73A7-A7EB-56A6-2F0457B38409}"/>
              </a:ext>
            </a:extLst>
          </p:cNvPr>
          <p:cNvSpPr/>
          <p:nvPr/>
        </p:nvSpPr>
        <p:spPr>
          <a:xfrm>
            <a:off x="194553" y="2012233"/>
            <a:ext cx="5670329" cy="114183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048394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462719" y="216581"/>
            <a:ext cx="9378000" cy="8456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8186486" y="1435923"/>
            <a:ext cx="3308465" cy="824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609570" indent="-304784" algn="ctr" defTabSz="1219140">
              <a:buClr>
                <a:srgbClr val="0D0F41"/>
              </a:buClr>
              <a:defRPr/>
            </a:pPr>
            <a:r>
              <a:rPr lang="en-US" sz="32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75353" y="2226246"/>
            <a:ext cx="3171100" cy="4223193"/>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46" y="2631828"/>
            <a:ext cx="2906649" cy="3700347"/>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010" y="2752292"/>
            <a:ext cx="3427551" cy="3241389"/>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217995" y="1543758"/>
            <a:ext cx="3308351" cy="82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3754301" y="1572933"/>
            <a:ext cx="4013200" cy="8233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Data Decision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6421346" y="307870"/>
            <a:ext cx="474931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i="1" dirty="0">
                <a:solidFill>
                  <a:srgbClr val="C00000"/>
                </a:solidFill>
              </a:rPr>
              <a:t>Gather information for the November meeting</a:t>
            </a:r>
          </a:p>
        </p:txBody>
      </p:sp>
      <p:sp>
        <p:nvSpPr>
          <p:cNvPr id="3" name="Google Shape;656;p43">
            <a:extLst>
              <a:ext uri="{FF2B5EF4-FFF2-40B4-BE49-F238E27FC236}">
                <a16:creationId xmlns:a16="http://schemas.microsoft.com/office/drawing/2014/main" id="{7F3F96B5-3D13-FB63-4691-5D156C0C718B}"/>
              </a:ext>
            </a:extLst>
          </p:cNvPr>
          <p:cNvSpPr/>
          <p:nvPr/>
        </p:nvSpPr>
        <p:spPr>
          <a:xfrm>
            <a:off x="738072" y="3443922"/>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Do we have something simple?</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656;p43">
            <a:extLst>
              <a:ext uri="{FF2B5EF4-FFF2-40B4-BE49-F238E27FC236}">
                <a16:creationId xmlns:a16="http://schemas.microsoft.com/office/drawing/2014/main" id="{51BABC44-6F10-5BA4-D7DB-C9AE738D2508}"/>
              </a:ext>
            </a:extLst>
          </p:cNvPr>
          <p:cNvSpPr/>
          <p:nvPr/>
        </p:nvSpPr>
        <p:spPr>
          <a:xfrm>
            <a:off x="4699925"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What are some of our data sources?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656;p43">
            <a:extLst>
              <a:ext uri="{FF2B5EF4-FFF2-40B4-BE49-F238E27FC236}">
                <a16:creationId xmlns:a16="http://schemas.microsoft.com/office/drawing/2014/main" id="{ADA918D0-72A9-2738-115F-CB62139A4FE7}"/>
              </a:ext>
            </a:extLst>
          </p:cNvPr>
          <p:cNvSpPr/>
          <p:nvPr/>
        </p:nvSpPr>
        <p:spPr>
          <a:xfrm>
            <a:off x="9072801"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kern="0" dirty="0">
                <a:solidFill>
                  <a:srgbClr val="0989B1">
                    <a:lumMod val="50000"/>
                  </a:srgbClr>
                </a:solidFill>
                <a:latin typeface="Calibri" panose="020F0502020204030204" pitchFamily="34" charset="0"/>
                <a:cs typeface="Calibri" panose="020F0502020204030204" pitchFamily="34" charset="0"/>
                <a:sym typeface="Arial"/>
              </a:rPr>
              <a:t>Is the school using a universal screener</a:t>
            </a: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0395E62D-EDF6-57C9-717E-963BB9AEEE95}"/>
              </a:ext>
            </a:extLst>
          </p:cNvPr>
          <p:cNvPicPr>
            <a:picLocks noChangeAspect="1"/>
          </p:cNvPicPr>
          <p:nvPr/>
        </p:nvPicPr>
        <p:blipFill>
          <a:blip r:embed="rId6"/>
          <a:stretch>
            <a:fillRect/>
          </a:stretch>
        </p:blipFill>
        <p:spPr>
          <a:xfrm>
            <a:off x="10804556" y="162487"/>
            <a:ext cx="1146147" cy="1121761"/>
          </a:xfrm>
          <a:prstGeom prst="rect">
            <a:avLst/>
          </a:prstGeom>
        </p:spPr>
      </p:pic>
    </p:spTree>
    <p:extLst>
      <p:ext uri="{BB962C8B-B14F-4D97-AF65-F5344CB8AC3E}">
        <p14:creationId xmlns:p14="http://schemas.microsoft.com/office/powerpoint/2010/main" val="5244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1EAE2157-3A86-DB4E-B9F2-3912547ACB5D}"/>
              </a:ext>
            </a:extLst>
          </p:cNvPr>
          <p:cNvGraphicFramePr>
            <a:graphicFrameLocks/>
          </p:cNvGraphicFramePr>
          <p:nvPr/>
        </p:nvGraphicFramePr>
        <p:xfrm>
          <a:off x="1157582" y="1773259"/>
          <a:ext cx="9876837" cy="3973765"/>
        </p:xfrm>
        <a:graphic>
          <a:graphicData uri="http://schemas.openxmlformats.org/drawingml/2006/table">
            <a:tbl>
              <a:tblPr firstRow="1" bandRow="1">
                <a:tableStyleId>{7DF18680-E054-41AD-8BC1-D1AEF772440D}</a:tableStyleId>
              </a:tblPr>
              <a:tblGrid>
                <a:gridCol w="3292279">
                  <a:extLst>
                    <a:ext uri="{9D8B030D-6E8A-4147-A177-3AD203B41FA5}">
                      <a16:colId xmlns:a16="http://schemas.microsoft.com/office/drawing/2014/main" val="1171684455"/>
                    </a:ext>
                  </a:extLst>
                </a:gridCol>
                <a:gridCol w="3292279">
                  <a:extLst>
                    <a:ext uri="{9D8B030D-6E8A-4147-A177-3AD203B41FA5}">
                      <a16:colId xmlns:a16="http://schemas.microsoft.com/office/drawing/2014/main" val="1899748378"/>
                    </a:ext>
                  </a:extLst>
                </a:gridCol>
                <a:gridCol w="3292279">
                  <a:extLst>
                    <a:ext uri="{9D8B030D-6E8A-4147-A177-3AD203B41FA5}">
                      <a16:colId xmlns:a16="http://schemas.microsoft.com/office/drawing/2014/main" val="1050089875"/>
                    </a:ext>
                  </a:extLst>
                </a:gridCol>
              </a:tblGrid>
              <a:tr h="529525">
                <a:tc>
                  <a:txBody>
                    <a:bodyPr/>
                    <a:lstStyle/>
                    <a:p>
                      <a:pPr algn="ctr"/>
                      <a:r>
                        <a:rPr lang="en-US" sz="2400" b="1" dirty="0"/>
                        <a:t>ATTENDANCE</a:t>
                      </a:r>
                    </a:p>
                  </a:txBody>
                  <a:tcPr>
                    <a:solidFill>
                      <a:schemeClr val="accent2">
                        <a:lumMod val="50000"/>
                      </a:schemeClr>
                    </a:solidFill>
                  </a:tcPr>
                </a:tc>
                <a:tc>
                  <a:txBody>
                    <a:bodyPr/>
                    <a:lstStyle/>
                    <a:p>
                      <a:pPr algn="ctr"/>
                      <a:r>
                        <a:rPr lang="en-US" sz="2400" b="1" dirty="0"/>
                        <a:t>BEHAVIOR</a:t>
                      </a:r>
                    </a:p>
                  </a:txBody>
                  <a:tcPr>
                    <a:solidFill>
                      <a:schemeClr val="accent2">
                        <a:lumMod val="50000"/>
                      </a:schemeClr>
                    </a:solidFill>
                  </a:tcPr>
                </a:tc>
                <a:tc>
                  <a:txBody>
                    <a:bodyPr/>
                    <a:lstStyle/>
                    <a:p>
                      <a:pPr algn="ctr"/>
                      <a:r>
                        <a:rPr lang="en-US" sz="2400" b="1" dirty="0"/>
                        <a:t>ACADEMICS</a:t>
                      </a:r>
                    </a:p>
                  </a:txBody>
                  <a:tcPr>
                    <a:solidFill>
                      <a:schemeClr val="accent2">
                        <a:lumMod val="50000"/>
                      </a:schemeClr>
                    </a:solidFill>
                  </a:tcPr>
                </a:tc>
                <a:extLst>
                  <a:ext uri="{0D108BD9-81ED-4DB2-BD59-A6C34878D82A}">
                    <a16:rowId xmlns:a16="http://schemas.microsoft.com/office/drawing/2014/main" val="3443726629"/>
                  </a:ext>
                </a:extLst>
              </a:tr>
              <a:tr h="3444240">
                <a:tc>
                  <a:txBody>
                    <a:bodyPr/>
                    <a:lstStyle/>
                    <a:p>
                      <a:pPr marL="285750" indent="-285750">
                        <a:buFont typeface="Arial" panose="020B0604020202020204" pitchFamily="34" charset="0"/>
                        <a:buChar char="•"/>
                      </a:pPr>
                      <a:r>
                        <a:rPr lang="en-US" sz="2000" dirty="0">
                          <a:solidFill>
                            <a:schemeClr val="tx1"/>
                          </a:solidFill>
                        </a:rPr>
                        <a:t>Absences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err="1">
                          <a:solidFill>
                            <a:schemeClr val="tx1"/>
                          </a:solidFill>
                        </a:rPr>
                        <a:t>Tardies</a:t>
                      </a:r>
                      <a:r>
                        <a:rPr lang="en-US" sz="2000" dirty="0">
                          <a:solidFill>
                            <a:schemeClr val="tx1"/>
                          </a:solidFill>
                        </a:rPr>
                        <a:t> (to school and/or to individual classes)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Visits to nurse, guidance, office, restroom</a:t>
                      </a:r>
                    </a:p>
                    <a:p>
                      <a:pPr marL="285750" indent="-285750">
                        <a:buFont typeface="Arial" panose="020B0604020202020204" pitchFamily="34" charset="0"/>
                        <a:buChar char="•"/>
                      </a:pPr>
                      <a:endParaRPr lang="en-US" sz="1300" dirty="0">
                        <a:solidFill>
                          <a:schemeClr val="tx1"/>
                        </a:solidFill>
                      </a:endParaRPr>
                    </a:p>
                  </a:txBody>
                  <a:tcPr/>
                </a:tc>
                <a:tc>
                  <a:txBody>
                    <a:bodyPr/>
                    <a:lstStyle/>
                    <a:p>
                      <a:pPr marL="342900" indent="-342900">
                        <a:buFont typeface="Arial" panose="020B0604020202020204" pitchFamily="34" charset="0"/>
                        <a:buChar char="•"/>
                      </a:pPr>
                      <a:r>
                        <a:rPr lang="en-US" sz="2000" dirty="0">
                          <a:solidFill>
                            <a:schemeClr val="tx1"/>
                          </a:solidFill>
                        </a:rPr>
                        <a:t>Office discipline referrals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Classroom managed behaviors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Suspensions (in or out of school)</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Detentions</a:t>
                      </a:r>
                    </a:p>
                    <a:p>
                      <a:pPr marL="342900" indent="-342900">
                        <a:buFont typeface="Arial" panose="020B0604020202020204" pitchFamily="34" charset="0"/>
                        <a:buChar char="•"/>
                      </a:pPr>
                      <a:endParaRPr lang="en-US" sz="2000" dirty="0">
                        <a:solidFill>
                          <a:schemeClr val="tx1"/>
                        </a:solidFill>
                      </a:endParaRPr>
                    </a:p>
                  </a:txBody>
                  <a:tcPr/>
                </a:tc>
                <a:tc>
                  <a:txBody>
                    <a:bodyPr/>
                    <a:lstStyle/>
                    <a:p>
                      <a:pPr marL="342900" indent="-342900">
                        <a:buFont typeface="Arial" panose="020B0604020202020204" pitchFamily="34" charset="0"/>
                        <a:buChar char="•"/>
                      </a:pPr>
                      <a:r>
                        <a:rPr lang="en-US" sz="2000" dirty="0">
                          <a:solidFill>
                            <a:schemeClr val="tx1"/>
                          </a:solidFill>
                        </a:rPr>
                        <a:t>Course grades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GPA</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Number of failures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Academic screener scores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Standardized test scores</a:t>
                      </a:r>
                    </a:p>
                  </a:txBody>
                  <a:tcPr/>
                </a:tc>
                <a:extLst>
                  <a:ext uri="{0D108BD9-81ED-4DB2-BD59-A6C34878D82A}">
                    <a16:rowId xmlns:a16="http://schemas.microsoft.com/office/drawing/2014/main" val="201964208"/>
                  </a:ext>
                </a:extLst>
              </a:tr>
            </a:tbl>
          </a:graphicData>
        </a:graphic>
      </p:graphicFrame>
      <p:sp>
        <p:nvSpPr>
          <p:cNvPr id="10" name="Title 1">
            <a:extLst>
              <a:ext uri="{FF2B5EF4-FFF2-40B4-BE49-F238E27FC236}">
                <a16:creationId xmlns:a16="http://schemas.microsoft.com/office/drawing/2014/main" id="{9CD95474-0EF0-1440-AAB5-C28E8FC7504B}"/>
              </a:ext>
            </a:extLst>
          </p:cNvPr>
          <p:cNvSpPr>
            <a:spLocks noGrp="1"/>
          </p:cNvSpPr>
          <p:nvPr>
            <p:ph type="title"/>
          </p:nvPr>
        </p:nvSpPr>
        <p:spPr>
          <a:xfrm>
            <a:off x="609600" y="274639"/>
            <a:ext cx="10972800" cy="1143000"/>
          </a:xfrm>
          <a:noFill/>
        </p:spPr>
        <p:txBody>
          <a:bodyPr/>
          <a:lstStyle/>
          <a:p>
            <a:r>
              <a:rPr lang="en-US" sz="3600" b="1" dirty="0">
                <a:solidFill>
                  <a:schemeClr val="bg1"/>
                </a:solidFill>
                <a:latin typeface="+mj-lt"/>
              </a:rPr>
              <a:t>Possible Data Sources for Identifying Students</a:t>
            </a:r>
          </a:p>
        </p:txBody>
      </p:sp>
      <p:sp>
        <p:nvSpPr>
          <p:cNvPr id="11" name="TextBox 10">
            <a:extLst>
              <a:ext uri="{FF2B5EF4-FFF2-40B4-BE49-F238E27FC236}">
                <a16:creationId xmlns:a16="http://schemas.microsoft.com/office/drawing/2014/main" id="{9B26DC2B-61D5-9747-8005-45A3E3A95F19}"/>
              </a:ext>
            </a:extLst>
          </p:cNvPr>
          <p:cNvSpPr txBox="1"/>
          <p:nvPr/>
        </p:nvSpPr>
        <p:spPr>
          <a:xfrm>
            <a:off x="1514592" y="5747025"/>
            <a:ext cx="9322741" cy="707886"/>
          </a:xfrm>
          <a:prstGeom prst="rect">
            <a:avLst/>
          </a:prstGeom>
          <a:noFill/>
        </p:spPr>
        <p:txBody>
          <a:bodyPr wrap="square" rtlCol="0">
            <a:spAutoFit/>
          </a:bodyPr>
          <a:lstStyle/>
          <a:p>
            <a:r>
              <a:rPr lang="en-US" sz="2000" dirty="0">
                <a:solidFill>
                  <a:schemeClr val="bg1"/>
                </a:solidFill>
              </a:rPr>
              <a:t>Additional data to consider: teacher referrals, universal behavior screeners, parent/student requests, Early Warning Indicators </a:t>
            </a:r>
          </a:p>
        </p:txBody>
      </p:sp>
    </p:spTree>
    <p:extLst>
      <p:ext uri="{BB962C8B-B14F-4D97-AF65-F5344CB8AC3E}">
        <p14:creationId xmlns:p14="http://schemas.microsoft.com/office/powerpoint/2010/main" val="2335084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59195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4" name="Picture 3">
            <a:extLst>
              <a:ext uri="{FF2B5EF4-FFF2-40B4-BE49-F238E27FC236}">
                <a16:creationId xmlns:a16="http://schemas.microsoft.com/office/drawing/2014/main" id="{45FB2CFE-C192-2DBE-3CF9-8ED1B73415EB}"/>
              </a:ext>
            </a:extLst>
          </p:cNvPr>
          <p:cNvPicPr>
            <a:picLocks noChangeAspect="1"/>
          </p:cNvPicPr>
          <p:nvPr/>
        </p:nvPicPr>
        <p:blipFill>
          <a:blip r:embed="rId6"/>
          <a:stretch>
            <a:fillRect/>
          </a:stretch>
        </p:blipFill>
        <p:spPr>
          <a:xfrm>
            <a:off x="719886" y="1316010"/>
            <a:ext cx="4586130" cy="5463343"/>
          </a:xfrm>
          <a:prstGeom prst="rect">
            <a:avLst/>
          </a:prstGeom>
        </p:spPr>
      </p:pic>
    </p:spTree>
    <p:extLst>
      <p:ext uri="{BB962C8B-B14F-4D97-AF65-F5344CB8AC3E}">
        <p14:creationId xmlns:p14="http://schemas.microsoft.com/office/powerpoint/2010/main" val="2260656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solidFill>
                <a:latin typeface="Arial" panose="020B0604020202020204" pitchFamily="34" charset="0"/>
                <a:cs typeface="Arial" panose="020B0604020202020204" pitchFamily="34" charset="0"/>
              </a:rPr>
              <a:t>RESOURCES:</a:t>
            </a: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2" name="Picture 2" descr="Text&#10;&#10;Description automatically generated">
            <a:extLst>
              <a:ext uri="{FF2B5EF4-FFF2-40B4-BE49-F238E27FC236}">
                <a16:creationId xmlns:a16="http://schemas.microsoft.com/office/drawing/2014/main" id="{0EC05E0D-9D78-4BEE-AC36-23C9A75B00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3472" y="1540139"/>
            <a:ext cx="3818958" cy="4855720"/>
          </a:xfrm>
          <a:prstGeom prst="rect">
            <a:avLst/>
          </a:prstGeom>
        </p:spPr>
      </p:pic>
    </p:spTree>
    <p:extLst>
      <p:ext uri="{BB962C8B-B14F-4D97-AF65-F5344CB8AC3E}">
        <p14:creationId xmlns:p14="http://schemas.microsoft.com/office/powerpoint/2010/main" val="1699530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312150"/>
            <a:ext cx="9800492" cy="532753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Share examples of your school’s nomination / request for assistance form (3 examples)</a:t>
            </a:r>
          </a:p>
          <a:p>
            <a:pPr marL="795655" indent="-457200">
              <a:buClr>
                <a:schemeClr val="bg1"/>
              </a:buClr>
              <a:buSzPct val="100000"/>
              <a:buFont typeface="Hind Vadodara"/>
              <a:buAutoNum type="arabicPeriod"/>
            </a:pPr>
            <a:r>
              <a:rPr lang="en-US" sz="2667" b="1" dirty="0">
                <a:solidFill>
                  <a:schemeClr val="bg1"/>
                </a:solidFill>
                <a:cs typeface="Calibri" panose="020F0502020204030204"/>
              </a:rPr>
              <a:t>Share examples of your school’s Data decision Guidelines </a:t>
            </a:r>
          </a:p>
          <a:p>
            <a:pPr marL="795655" indent="-457200">
              <a:buClr>
                <a:schemeClr val="bg1"/>
              </a:buClr>
              <a:buSzPct val="100000"/>
              <a:buFont typeface="Hind Vadodara"/>
              <a:buAutoNum type="arabicPeriod"/>
            </a:pPr>
            <a:r>
              <a:rPr lang="en-US" sz="2667" b="1" dirty="0">
                <a:solidFill>
                  <a:schemeClr val="bg1"/>
                </a:solidFill>
                <a:cs typeface="Calibri" panose="020F0502020204030204"/>
              </a:rPr>
              <a:t>Share example of your school’s Screening process</a:t>
            </a: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338455" indent="0">
              <a:buClr>
                <a:schemeClr val="bg1"/>
              </a:buClr>
              <a:buSzPct val="100000"/>
            </a:pPr>
            <a:r>
              <a:rPr lang="en-US" sz="2667" b="1" dirty="0">
                <a:solidFill>
                  <a:schemeClr val="bg1"/>
                </a:solidFill>
                <a:cs typeface="Calibri" panose="020F0502020204030204"/>
              </a:rPr>
              <a:t>DISCUSS: Common themes, barriers to implementation </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79" y="323193"/>
            <a:ext cx="10595605" cy="845600"/>
          </a:xfrm>
        </p:spPr>
        <p:txBody>
          <a:bodyPr>
            <a:noAutofit/>
          </a:bodyPr>
          <a:lstStyle/>
          <a:p>
            <a:r>
              <a:rPr lang="en-US" sz="3600" dirty="0">
                <a:solidFill>
                  <a:srgbClr val="FFFF00"/>
                </a:solidFill>
                <a:cs typeface="Calibri Light"/>
              </a:rPr>
              <a:t>NOVEMBER: </a:t>
            </a:r>
            <a:br>
              <a:rPr lang="en-US" sz="3600" dirty="0">
                <a:solidFill>
                  <a:srgbClr val="FFFF00"/>
                </a:solidFill>
                <a:cs typeface="Calibri Light"/>
              </a:rPr>
            </a:br>
            <a:r>
              <a:rPr lang="en-US" sz="3600" dirty="0">
                <a:solidFill>
                  <a:srgbClr val="FFFF00"/>
                </a:solidFill>
                <a:cs typeface="Calibri Light"/>
              </a:rPr>
              <a:t>REVIEW METHODS TO IDENTIFY STUDENTS</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 Questions? </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endParaRPr lang="en-US" sz="2667" dirty="0">
              <a:solidFill>
                <a:prstClr val="whit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197352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Rectangle 1">
            <a:extLst>
              <a:ext uri="{FF2B5EF4-FFF2-40B4-BE49-F238E27FC236}">
                <a16:creationId xmlns:a16="http://schemas.microsoft.com/office/drawing/2014/main" id="{40A203DF-6809-88E7-E14B-80B6D3E82B9C}"/>
              </a:ext>
            </a:extLst>
          </p:cNvPr>
          <p:cNvSpPr/>
          <p:nvPr/>
        </p:nvSpPr>
        <p:spPr>
          <a:xfrm>
            <a:off x="183456" y="3218479"/>
            <a:ext cx="5670329" cy="114183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2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8D272-A1E1-D816-4266-B6FBBC0596F5}"/>
              </a:ext>
            </a:extLst>
          </p:cNvPr>
          <p:cNvPicPr>
            <a:picLocks noChangeAspect="1"/>
          </p:cNvPicPr>
          <p:nvPr/>
        </p:nvPicPr>
        <p:blipFill>
          <a:blip r:embed="rId3"/>
          <a:stretch>
            <a:fillRect/>
          </a:stretch>
        </p:blipFill>
        <p:spPr>
          <a:xfrm>
            <a:off x="5235644" y="26021"/>
            <a:ext cx="6901319" cy="6831979"/>
          </a:xfrm>
          <a:prstGeom prst="rect">
            <a:avLst/>
          </a:prstGeom>
        </p:spPr>
      </p:pic>
      <p:sp>
        <p:nvSpPr>
          <p:cNvPr id="5" name="Subtitle 4">
            <a:extLst>
              <a:ext uri="{FF2B5EF4-FFF2-40B4-BE49-F238E27FC236}">
                <a16:creationId xmlns:a16="http://schemas.microsoft.com/office/drawing/2014/main" id="{B9F96E92-15A6-FF41-8141-4761DDDD3D6B}"/>
              </a:ext>
            </a:extLst>
          </p:cNvPr>
          <p:cNvSpPr>
            <a:spLocks noGrp="1"/>
          </p:cNvSpPr>
          <p:nvPr>
            <p:ph type="subTitle" idx="1"/>
          </p:nvPr>
        </p:nvSpPr>
        <p:spPr>
          <a:xfrm flipH="1">
            <a:off x="6935331" y="473071"/>
            <a:ext cx="4170058" cy="2842195"/>
          </a:xfrm>
        </p:spPr>
        <p:txBody>
          <a:bodyPr/>
          <a:lstStyle/>
          <a:p>
            <a:pPr marL="139700" indent="0" algn="l"/>
            <a:r>
              <a:rPr lang="en-US" sz="2800" dirty="0"/>
              <a:t>Please share:</a:t>
            </a:r>
          </a:p>
          <a:p>
            <a:pPr marL="596900" indent="-457200" algn="l">
              <a:buFont typeface="+mj-lt"/>
              <a:buAutoNum type="arabicPeriod"/>
            </a:pPr>
            <a:r>
              <a:rPr lang="en-US" sz="2800" dirty="0"/>
              <a:t>Name</a:t>
            </a:r>
          </a:p>
          <a:p>
            <a:pPr marL="596900" indent="-457200" algn="l">
              <a:buFont typeface="+mj-lt"/>
              <a:buAutoNum type="arabicPeriod"/>
            </a:pPr>
            <a:r>
              <a:rPr lang="en-US" sz="2800" dirty="0"/>
              <a:t>School and district</a:t>
            </a:r>
          </a:p>
          <a:p>
            <a:pPr marL="596900" indent="-457200" algn="l">
              <a:buFont typeface="+mj-lt"/>
              <a:buAutoNum type="arabicPeriod"/>
            </a:pPr>
            <a:r>
              <a:rPr lang="en-US" sz="2800" dirty="0"/>
              <a:t>Role in the school</a:t>
            </a:r>
          </a:p>
          <a:p>
            <a:pPr marL="596900" indent="-457200" algn="l">
              <a:buFont typeface="+mj-lt"/>
              <a:buAutoNum type="arabicPeriod"/>
            </a:pPr>
            <a:r>
              <a:rPr lang="en-US" sz="2800" dirty="0"/>
              <a:t>Favorite fall beverage</a:t>
            </a:r>
          </a:p>
          <a:p>
            <a:pPr marL="596900" indent="-457200" algn="l">
              <a:buFont typeface="+mj-lt"/>
              <a:buAutoNum type="arabicPeriod"/>
            </a:pPr>
            <a:endParaRPr lang="en-US" sz="2800" dirty="0"/>
          </a:p>
          <a:p>
            <a:pPr marL="139700" indent="0" algn="l"/>
            <a:r>
              <a:rPr lang="en-US" sz="2800" dirty="0"/>
              <a:t> </a:t>
            </a:r>
          </a:p>
          <a:p>
            <a:pPr marL="596900" indent="-457200" algn="l">
              <a:buFont typeface="+mj-lt"/>
              <a:buAutoNum type="arabicPeriod"/>
            </a:pPr>
            <a:endParaRPr lang="en-US" dirty="0"/>
          </a:p>
        </p:txBody>
      </p:sp>
      <p:sp>
        <p:nvSpPr>
          <p:cNvPr id="6" name="Title 5">
            <a:extLst>
              <a:ext uri="{FF2B5EF4-FFF2-40B4-BE49-F238E27FC236}">
                <a16:creationId xmlns:a16="http://schemas.microsoft.com/office/drawing/2014/main" id="{F9CA5F54-D0F1-894C-8EE5-D99E59DBB3F8}"/>
              </a:ext>
            </a:extLst>
          </p:cNvPr>
          <p:cNvSpPr>
            <a:spLocks noGrp="1"/>
          </p:cNvSpPr>
          <p:nvPr>
            <p:ph type="ctrTitle" idx="2"/>
          </p:nvPr>
        </p:nvSpPr>
        <p:spPr>
          <a:xfrm flipH="1">
            <a:off x="798076" y="936451"/>
            <a:ext cx="5002211" cy="1500694"/>
          </a:xfrm>
        </p:spPr>
        <p:txBody>
          <a:bodyPr/>
          <a:lstStyle/>
          <a:p>
            <a:r>
              <a:rPr lang="en-US" sz="5400" dirty="0">
                <a:solidFill>
                  <a:schemeClr val="accent6">
                    <a:lumMod val="50000"/>
                  </a:schemeClr>
                </a:solidFill>
              </a:rPr>
              <a:t>Expect to Connect! </a:t>
            </a:r>
          </a:p>
        </p:txBody>
      </p:sp>
      <p:grpSp>
        <p:nvGrpSpPr>
          <p:cNvPr id="8" name="Google Shape;16036;p73">
            <a:extLst>
              <a:ext uri="{FF2B5EF4-FFF2-40B4-BE49-F238E27FC236}">
                <a16:creationId xmlns:a16="http://schemas.microsoft.com/office/drawing/2014/main" id="{511585F6-725F-1B4C-BFB0-C547B4CB10F5}"/>
              </a:ext>
            </a:extLst>
          </p:cNvPr>
          <p:cNvGrpSpPr/>
          <p:nvPr/>
        </p:nvGrpSpPr>
        <p:grpSpPr>
          <a:xfrm>
            <a:off x="1628684" y="3315266"/>
            <a:ext cx="2065453" cy="1500694"/>
            <a:chOff x="1798763" y="3395401"/>
            <a:chExt cx="376185" cy="280448"/>
          </a:xfrm>
        </p:grpSpPr>
        <p:sp>
          <p:nvSpPr>
            <p:cNvPr id="9" name="Google Shape;16037;p73">
              <a:extLst>
                <a:ext uri="{FF2B5EF4-FFF2-40B4-BE49-F238E27FC236}">
                  <a16:creationId xmlns:a16="http://schemas.microsoft.com/office/drawing/2014/main" id="{2DD3C545-BE79-5945-8220-1965C719D8F5}"/>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6038;p73">
              <a:extLst>
                <a:ext uri="{FF2B5EF4-FFF2-40B4-BE49-F238E27FC236}">
                  <a16:creationId xmlns:a16="http://schemas.microsoft.com/office/drawing/2014/main" id="{D74C9749-6992-E54F-915A-B82862C01DEE}"/>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6039;p73">
              <a:extLst>
                <a:ext uri="{FF2B5EF4-FFF2-40B4-BE49-F238E27FC236}">
                  <a16:creationId xmlns:a16="http://schemas.microsoft.com/office/drawing/2014/main" id="{A0E3788C-C69B-F146-AB42-13CBC3CA82E5}"/>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6040;p73">
              <a:extLst>
                <a:ext uri="{FF2B5EF4-FFF2-40B4-BE49-F238E27FC236}">
                  <a16:creationId xmlns:a16="http://schemas.microsoft.com/office/drawing/2014/main" id="{4D7E6ED9-09F0-1642-BF85-E67921312DD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6041;p73">
              <a:extLst>
                <a:ext uri="{FF2B5EF4-FFF2-40B4-BE49-F238E27FC236}">
                  <a16:creationId xmlns:a16="http://schemas.microsoft.com/office/drawing/2014/main" id="{3FED11B2-AB41-2C47-A1D7-86688A865CE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6042;p73">
              <a:extLst>
                <a:ext uri="{FF2B5EF4-FFF2-40B4-BE49-F238E27FC236}">
                  <a16:creationId xmlns:a16="http://schemas.microsoft.com/office/drawing/2014/main" id="{A088ED4D-C998-7B41-BE2C-83519F208A46}"/>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6043;p73">
              <a:extLst>
                <a:ext uri="{FF2B5EF4-FFF2-40B4-BE49-F238E27FC236}">
                  <a16:creationId xmlns:a16="http://schemas.microsoft.com/office/drawing/2014/main" id="{9EF81DA4-5ED3-6943-B546-FFA9182AB5F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6044;p73">
              <a:extLst>
                <a:ext uri="{FF2B5EF4-FFF2-40B4-BE49-F238E27FC236}">
                  <a16:creationId xmlns:a16="http://schemas.microsoft.com/office/drawing/2014/main" id="{87AD01FE-AC01-BA4C-8FF7-62F2DE0328DE}"/>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6045;p73">
              <a:extLst>
                <a:ext uri="{FF2B5EF4-FFF2-40B4-BE49-F238E27FC236}">
                  <a16:creationId xmlns:a16="http://schemas.microsoft.com/office/drawing/2014/main" id="{5088D8E8-16D6-3F45-B65D-1480BC22D12B}"/>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6046;p73">
              <a:extLst>
                <a:ext uri="{FF2B5EF4-FFF2-40B4-BE49-F238E27FC236}">
                  <a16:creationId xmlns:a16="http://schemas.microsoft.com/office/drawing/2014/main" id="{73725372-5DD7-E041-B2A8-C0E13B4FAE6C}"/>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6047;p73">
              <a:extLst>
                <a:ext uri="{FF2B5EF4-FFF2-40B4-BE49-F238E27FC236}">
                  <a16:creationId xmlns:a16="http://schemas.microsoft.com/office/drawing/2014/main" id="{28AA9D48-07B2-BD4B-AC44-621C9801E1BF}"/>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6048;p73">
              <a:extLst>
                <a:ext uri="{FF2B5EF4-FFF2-40B4-BE49-F238E27FC236}">
                  <a16:creationId xmlns:a16="http://schemas.microsoft.com/office/drawing/2014/main" id="{75A0B315-A05F-494C-9A6E-E0406232B4A2}"/>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6049;p73">
              <a:extLst>
                <a:ext uri="{FF2B5EF4-FFF2-40B4-BE49-F238E27FC236}">
                  <a16:creationId xmlns:a16="http://schemas.microsoft.com/office/drawing/2014/main" id="{2D02787B-B255-D642-8014-084C122729E2}"/>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6050;p73">
              <a:extLst>
                <a:ext uri="{FF2B5EF4-FFF2-40B4-BE49-F238E27FC236}">
                  <a16:creationId xmlns:a16="http://schemas.microsoft.com/office/drawing/2014/main" id="{55E1D100-F723-7342-BB2E-9C3281513A62}"/>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6051;p73">
              <a:extLst>
                <a:ext uri="{FF2B5EF4-FFF2-40B4-BE49-F238E27FC236}">
                  <a16:creationId xmlns:a16="http://schemas.microsoft.com/office/drawing/2014/main" id="{DB9D67D8-4253-614D-A20E-E90876E0EB3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6052;p73">
              <a:extLst>
                <a:ext uri="{FF2B5EF4-FFF2-40B4-BE49-F238E27FC236}">
                  <a16:creationId xmlns:a16="http://schemas.microsoft.com/office/drawing/2014/main" id="{9ECE0286-D734-1143-89C6-C1F9766978CD}"/>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6053;p73">
              <a:extLst>
                <a:ext uri="{FF2B5EF4-FFF2-40B4-BE49-F238E27FC236}">
                  <a16:creationId xmlns:a16="http://schemas.microsoft.com/office/drawing/2014/main" id="{FC30DC55-A367-B343-BC88-B826237AAB51}"/>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6054;p73">
              <a:extLst>
                <a:ext uri="{FF2B5EF4-FFF2-40B4-BE49-F238E27FC236}">
                  <a16:creationId xmlns:a16="http://schemas.microsoft.com/office/drawing/2014/main" id="{8D58C537-A6C6-CC40-91E3-45D1D2CBE96E}"/>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6055;p73">
              <a:extLst>
                <a:ext uri="{FF2B5EF4-FFF2-40B4-BE49-F238E27FC236}">
                  <a16:creationId xmlns:a16="http://schemas.microsoft.com/office/drawing/2014/main" id="{A1E77989-B8FB-FE4B-B9D2-8FA688F0E62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6056;p73">
              <a:extLst>
                <a:ext uri="{FF2B5EF4-FFF2-40B4-BE49-F238E27FC236}">
                  <a16:creationId xmlns:a16="http://schemas.microsoft.com/office/drawing/2014/main" id="{211AFDF0-082B-4547-B6CD-BAFF6DA73415}"/>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6057;p73">
              <a:extLst>
                <a:ext uri="{FF2B5EF4-FFF2-40B4-BE49-F238E27FC236}">
                  <a16:creationId xmlns:a16="http://schemas.microsoft.com/office/drawing/2014/main" id="{C5CE5867-75BF-AC4E-9EA7-8E9C498E8478}"/>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6058;p73">
              <a:extLst>
                <a:ext uri="{FF2B5EF4-FFF2-40B4-BE49-F238E27FC236}">
                  <a16:creationId xmlns:a16="http://schemas.microsoft.com/office/drawing/2014/main" id="{376782BD-74D2-5145-9A7E-4A58B91C06CF}"/>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6059;p73">
              <a:extLst>
                <a:ext uri="{FF2B5EF4-FFF2-40B4-BE49-F238E27FC236}">
                  <a16:creationId xmlns:a16="http://schemas.microsoft.com/office/drawing/2014/main" id="{720A212F-9A03-C540-A762-896532517C7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6060;p73">
              <a:extLst>
                <a:ext uri="{FF2B5EF4-FFF2-40B4-BE49-F238E27FC236}">
                  <a16:creationId xmlns:a16="http://schemas.microsoft.com/office/drawing/2014/main" id="{7B2C465D-5230-6442-9CAD-9B9F1DA51DC2}"/>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6061;p73">
              <a:extLst>
                <a:ext uri="{FF2B5EF4-FFF2-40B4-BE49-F238E27FC236}">
                  <a16:creationId xmlns:a16="http://schemas.microsoft.com/office/drawing/2014/main" id="{8333F127-BCEF-3E46-89E1-7B7EE7E04D45}"/>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6062;p73">
              <a:extLst>
                <a:ext uri="{FF2B5EF4-FFF2-40B4-BE49-F238E27FC236}">
                  <a16:creationId xmlns:a16="http://schemas.microsoft.com/office/drawing/2014/main" id="{A6BC83EB-E22A-D14E-9672-E214A30DFAFC}"/>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6063;p73">
              <a:extLst>
                <a:ext uri="{FF2B5EF4-FFF2-40B4-BE49-F238E27FC236}">
                  <a16:creationId xmlns:a16="http://schemas.microsoft.com/office/drawing/2014/main" id="{DBDE81AC-6910-5C4D-BD7E-FB81DF49616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6064;p73">
              <a:extLst>
                <a:ext uri="{FF2B5EF4-FFF2-40B4-BE49-F238E27FC236}">
                  <a16:creationId xmlns:a16="http://schemas.microsoft.com/office/drawing/2014/main" id="{BC6F076B-78AD-234F-AF86-E72249E9C7B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6065;p73">
              <a:extLst>
                <a:ext uri="{FF2B5EF4-FFF2-40B4-BE49-F238E27FC236}">
                  <a16:creationId xmlns:a16="http://schemas.microsoft.com/office/drawing/2014/main" id="{E7896705-2320-974B-A429-FE779E3C0D72}"/>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6066;p73">
              <a:extLst>
                <a:ext uri="{FF2B5EF4-FFF2-40B4-BE49-F238E27FC236}">
                  <a16:creationId xmlns:a16="http://schemas.microsoft.com/office/drawing/2014/main" id="{C371013C-6D91-F147-A6BD-301D5B4C646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6067;p73">
              <a:extLst>
                <a:ext uri="{FF2B5EF4-FFF2-40B4-BE49-F238E27FC236}">
                  <a16:creationId xmlns:a16="http://schemas.microsoft.com/office/drawing/2014/main" id="{CF5BE033-6B0C-9643-BE13-6F5653982812}"/>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0" name="Google Shape;9682;p69">
            <a:extLst>
              <a:ext uri="{FF2B5EF4-FFF2-40B4-BE49-F238E27FC236}">
                <a16:creationId xmlns:a16="http://schemas.microsoft.com/office/drawing/2014/main" id="{0C90A0EC-80FB-D044-8BB3-29143D135CF0}"/>
              </a:ext>
            </a:extLst>
          </p:cNvPr>
          <p:cNvGrpSpPr/>
          <p:nvPr/>
        </p:nvGrpSpPr>
        <p:grpSpPr>
          <a:xfrm>
            <a:off x="2392896" y="2560979"/>
            <a:ext cx="2155592" cy="2295489"/>
            <a:chOff x="7159964" y="1971904"/>
            <a:chExt cx="291564" cy="348103"/>
          </a:xfrm>
        </p:grpSpPr>
        <p:sp>
          <p:nvSpPr>
            <p:cNvPr id="41" name="Google Shape;9683;p69">
              <a:extLst>
                <a:ext uri="{FF2B5EF4-FFF2-40B4-BE49-F238E27FC236}">
                  <a16:creationId xmlns:a16="http://schemas.microsoft.com/office/drawing/2014/main" id="{B1348872-C4D8-D041-8561-88B6C20BD4A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684;p69">
              <a:extLst>
                <a:ext uri="{FF2B5EF4-FFF2-40B4-BE49-F238E27FC236}">
                  <a16:creationId xmlns:a16="http://schemas.microsoft.com/office/drawing/2014/main" id="{D683677D-E1B0-B04C-B0E5-692B66E5495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694;p69">
              <a:extLst>
                <a:ext uri="{FF2B5EF4-FFF2-40B4-BE49-F238E27FC236}">
                  <a16:creationId xmlns:a16="http://schemas.microsoft.com/office/drawing/2014/main" id="{41D2D8B7-00C6-B44A-8AA5-C68169E26E43}"/>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695;p69">
              <a:extLst>
                <a:ext uri="{FF2B5EF4-FFF2-40B4-BE49-F238E27FC236}">
                  <a16:creationId xmlns:a16="http://schemas.microsoft.com/office/drawing/2014/main" id="{A1622676-A998-0B47-8105-6EB84AC77BD1}"/>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696;p69">
              <a:extLst>
                <a:ext uri="{FF2B5EF4-FFF2-40B4-BE49-F238E27FC236}">
                  <a16:creationId xmlns:a16="http://schemas.microsoft.com/office/drawing/2014/main" id="{67D000CD-268C-EB4D-AD7D-197C185BA5A4}"/>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697;p69">
              <a:extLst>
                <a:ext uri="{FF2B5EF4-FFF2-40B4-BE49-F238E27FC236}">
                  <a16:creationId xmlns:a16="http://schemas.microsoft.com/office/drawing/2014/main" id="{C21EC9E4-68CB-024E-8DAD-399F1463288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698;p69">
              <a:extLst>
                <a:ext uri="{FF2B5EF4-FFF2-40B4-BE49-F238E27FC236}">
                  <a16:creationId xmlns:a16="http://schemas.microsoft.com/office/drawing/2014/main" id="{BD4BFD6A-625D-CF4F-9958-8F59CDC202C3}"/>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9699;p69">
              <a:extLst>
                <a:ext uri="{FF2B5EF4-FFF2-40B4-BE49-F238E27FC236}">
                  <a16:creationId xmlns:a16="http://schemas.microsoft.com/office/drawing/2014/main" id="{E9D76A59-7925-674E-A576-8A25C372F675}"/>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9700;p69">
              <a:extLst>
                <a:ext uri="{FF2B5EF4-FFF2-40B4-BE49-F238E27FC236}">
                  <a16:creationId xmlns:a16="http://schemas.microsoft.com/office/drawing/2014/main" id="{3D4CCDE9-A0C1-DC44-B3AC-C535B27184BF}"/>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9701;p69">
              <a:extLst>
                <a:ext uri="{FF2B5EF4-FFF2-40B4-BE49-F238E27FC236}">
                  <a16:creationId xmlns:a16="http://schemas.microsoft.com/office/drawing/2014/main" id="{AC82132B-5721-9747-8F68-02ED2889DC09}"/>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9702;p69">
              <a:extLst>
                <a:ext uri="{FF2B5EF4-FFF2-40B4-BE49-F238E27FC236}">
                  <a16:creationId xmlns:a16="http://schemas.microsoft.com/office/drawing/2014/main" id="{A4BDCBCD-208C-E54B-BC23-CF0306C7188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9703;p69">
              <a:extLst>
                <a:ext uri="{FF2B5EF4-FFF2-40B4-BE49-F238E27FC236}">
                  <a16:creationId xmlns:a16="http://schemas.microsoft.com/office/drawing/2014/main" id="{561A16FE-6769-B342-B710-ADC7CEEB1CB1}"/>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9704;p69">
              <a:extLst>
                <a:ext uri="{FF2B5EF4-FFF2-40B4-BE49-F238E27FC236}">
                  <a16:creationId xmlns:a16="http://schemas.microsoft.com/office/drawing/2014/main" id="{1F27F539-35B9-3746-BE48-BB80118D4CA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9705;p69">
              <a:extLst>
                <a:ext uri="{FF2B5EF4-FFF2-40B4-BE49-F238E27FC236}">
                  <a16:creationId xmlns:a16="http://schemas.microsoft.com/office/drawing/2014/main" id="{3D90DD80-CE44-B945-BE8A-A1DAD8EFB6DC}"/>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706;p69">
              <a:extLst>
                <a:ext uri="{FF2B5EF4-FFF2-40B4-BE49-F238E27FC236}">
                  <a16:creationId xmlns:a16="http://schemas.microsoft.com/office/drawing/2014/main" id="{6D2D043A-9319-AD4E-970E-71FF368341F1}"/>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707;p69">
              <a:extLst>
                <a:ext uri="{FF2B5EF4-FFF2-40B4-BE49-F238E27FC236}">
                  <a16:creationId xmlns:a16="http://schemas.microsoft.com/office/drawing/2014/main" id="{273A0F89-8261-1A45-A7C9-F23D659E1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708;p69">
              <a:extLst>
                <a:ext uri="{FF2B5EF4-FFF2-40B4-BE49-F238E27FC236}">
                  <a16:creationId xmlns:a16="http://schemas.microsoft.com/office/drawing/2014/main" id="{D02A304A-9B30-D642-BB21-9E3AC58EE2E7}"/>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709;p69">
              <a:extLst>
                <a:ext uri="{FF2B5EF4-FFF2-40B4-BE49-F238E27FC236}">
                  <a16:creationId xmlns:a16="http://schemas.microsoft.com/office/drawing/2014/main" id="{C58D086B-0136-C442-96FC-E1A02B63394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710;p69">
              <a:extLst>
                <a:ext uri="{FF2B5EF4-FFF2-40B4-BE49-F238E27FC236}">
                  <a16:creationId xmlns:a16="http://schemas.microsoft.com/office/drawing/2014/main" id="{BB2F033D-FE86-0F4A-B89B-90C80286622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711;p69">
              <a:extLst>
                <a:ext uri="{FF2B5EF4-FFF2-40B4-BE49-F238E27FC236}">
                  <a16:creationId xmlns:a16="http://schemas.microsoft.com/office/drawing/2014/main" id="{AFA24D98-8F8C-E74E-B15D-B2E7D61FA2A4}"/>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712;p69">
              <a:extLst>
                <a:ext uri="{FF2B5EF4-FFF2-40B4-BE49-F238E27FC236}">
                  <a16:creationId xmlns:a16="http://schemas.microsoft.com/office/drawing/2014/main" id="{367A58A0-556B-0047-B4FC-97124EA03611}"/>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731147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520465" y="1462116"/>
            <a:ext cx="5954382" cy="4179647"/>
          </a:xfrm>
        </p:spPr>
        <p:txBody>
          <a:bodyPr/>
          <a:lstStyle/>
          <a:p>
            <a:pPr marL="0" marR="0" indent="0">
              <a:spcBef>
                <a:spcPts val="600"/>
              </a:spcBef>
              <a:spcAft>
                <a:spcPts val="600"/>
              </a:spcAft>
              <a:buNone/>
              <a:tabLst>
                <a:tab pos="2743200" algn="ctr"/>
                <a:tab pos="5486400" algn="r"/>
              </a:tabLst>
            </a:pPr>
            <a:r>
              <a:rPr lang="en-US" sz="2000" b="1" dirty="0">
                <a:effectLst/>
                <a:latin typeface="Poppins" panose="00000500000000000000" pitchFamily="2" charset="0"/>
                <a:ea typeface="Times New Roman" panose="02020603050405020304" pitchFamily="18" charset="0"/>
                <a:cs typeface="Poppins" panose="00000500000000000000" pitchFamily="2" charset="0"/>
              </a:rPr>
              <a:t>Purpose : </a:t>
            </a: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69329" lvl="1" indent="0">
              <a:spcBef>
                <a:spcPts val="600"/>
              </a:spcBef>
              <a:spcAft>
                <a:spcPts val="600"/>
              </a:spcAft>
              <a:buNone/>
            </a:pPr>
            <a:endParaRPr lang="en-US" sz="2000" dirty="0">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r>
              <a:rPr lang="en-US" sz="2800" dirty="0">
                <a:latin typeface="Poppins" panose="00000500000000000000" pitchFamily="2" charset="0"/>
                <a:ea typeface="Times New Roman" panose="02020603050405020304" pitchFamily="18" charset="0"/>
                <a:cs typeface="Poppins" panose="00000500000000000000" pitchFamily="2" charset="0"/>
              </a:rPr>
              <a:t>+ ENHANCED Communication  </a:t>
            </a:r>
            <a:endParaRPr lang="en-US" sz="2800" dirty="0">
              <a:effectLst/>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520465" y="467462"/>
            <a:ext cx="9915993" cy="879125"/>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3136" y="1608144"/>
            <a:ext cx="5048955" cy="5106113"/>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844"/>
            <a:ext cx="8621514"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US" sz="3200" b="1" dirty="0"/>
              <a:t>Tier 2 Foundations for Implementation</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2233" y="1967380"/>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endParaRPr lang="en-US" sz="2400" dirty="0">
              <a:latin typeface="Arial" panose="020B0604020202020204" pitchFamily="34" charset="0"/>
              <a:cs typeface="Arial" panose="020B0604020202020204" pitchFamily="34" charset="0"/>
            </a:endParaRPr>
          </a:p>
          <a:p>
            <a:pPr marL="186055" indent="0">
              <a:buNone/>
            </a:pPr>
            <a:endParaRPr lang="en-US" sz="2400" dirty="0">
              <a:latin typeface="Arial" panose="020B0604020202020204" pitchFamily="34" charset="0"/>
              <a:cs typeface="Arial" panose="020B0604020202020204" pitchFamily="34" charset="0"/>
            </a:endParaRPr>
          </a:p>
          <a:p>
            <a:pPr marL="186055" indent="0">
              <a:buNone/>
            </a:pPr>
            <a:r>
              <a:rPr lang="en-US" sz="2400" dirty="0">
                <a:latin typeface="Arial" panose="020B0604020202020204" pitchFamily="34" charset="0"/>
                <a:cs typeface="Arial" panose="020B0604020202020204" pitchFamily="34" charset="0"/>
              </a:rPr>
              <a:t>What is something to </a:t>
            </a:r>
            <a:r>
              <a:rPr lang="en-US" sz="2400" b="1" dirty="0">
                <a:solidFill>
                  <a:schemeClr val="accent1">
                    <a:lumMod val="60000"/>
                    <a:lumOff val="40000"/>
                  </a:schemeClr>
                </a:solidFill>
                <a:latin typeface="Arial" panose="020B0604020202020204" pitchFamily="34" charset="0"/>
                <a:cs typeface="Arial" panose="020B0604020202020204" pitchFamily="34" charset="0"/>
              </a:rPr>
              <a:t>celebrate</a:t>
            </a:r>
            <a:r>
              <a:rPr lang="en-US" sz="2400" dirty="0">
                <a:latin typeface="Arial" panose="020B0604020202020204" pitchFamily="34" charset="0"/>
                <a:cs typeface="Arial" panose="020B0604020202020204" pitchFamily="34" charset="0"/>
              </a:rPr>
              <a:t> &amp; something you’re </a:t>
            </a:r>
            <a:r>
              <a:rPr lang="en-US" sz="2400" b="1" dirty="0">
                <a:solidFill>
                  <a:schemeClr val="accent1">
                    <a:lumMod val="60000"/>
                    <a:lumOff val="40000"/>
                  </a:schemeClr>
                </a:solidFill>
                <a:latin typeface="Arial" panose="020B0604020202020204" pitchFamily="34" charset="0"/>
                <a:cs typeface="Arial" panose="020B0604020202020204" pitchFamily="34" charset="0"/>
              </a:rPr>
              <a:t>working on </a:t>
            </a:r>
            <a:r>
              <a:rPr lang="en-US" sz="2400" dirty="0">
                <a:latin typeface="Arial" panose="020B0604020202020204" pitchFamily="34" charset="0"/>
                <a:cs typeface="Arial" panose="020B0604020202020204" pitchFamily="34" charset="0"/>
              </a:rPr>
              <a:t>related to:</a:t>
            </a:r>
          </a:p>
          <a:p>
            <a:pPr marL="186055" indent="0">
              <a:buNone/>
            </a:pPr>
            <a:endParaRPr lang="en-US" sz="2400" dirty="0">
              <a:latin typeface="Arial" panose="020B0604020202020204" pitchFamily="34" charset="0"/>
              <a:cs typeface="Arial" panose="020B0604020202020204" pitchFamily="34" charset="0"/>
            </a:endParaRPr>
          </a:p>
          <a:p>
            <a:pPr marL="186055" indent="0">
              <a:buClr>
                <a:schemeClr val="bg1"/>
              </a:buClr>
              <a:buSzPct val="100000"/>
              <a:buNone/>
            </a:pPr>
            <a:r>
              <a:rPr lang="en-US" sz="2400" dirty="0">
                <a:solidFill>
                  <a:srgbClr val="FFFF00"/>
                </a:solidFill>
                <a:latin typeface="Arial" panose="020B0604020202020204" pitchFamily="34" charset="0"/>
                <a:cs typeface="Arial" panose="020B0604020202020204" pitchFamily="34" charset="0"/>
              </a:rPr>
              <a:t>Tier 2 organizational systems</a:t>
            </a:r>
          </a:p>
          <a:p>
            <a:pPr marL="186055" indent="0">
              <a:buClr>
                <a:schemeClr val="bg1"/>
              </a:buClr>
              <a:buSzPct val="100000"/>
              <a:buNone/>
            </a:pPr>
            <a:r>
              <a:rPr lang="en-US" sz="2400" dirty="0">
                <a:latin typeface="Arial" panose="020B0604020202020204" pitchFamily="34" charset="0"/>
                <a:cs typeface="Arial" panose="020B0604020202020204" pitchFamily="34" charset="0"/>
              </a:rPr>
              <a:t>Consider: </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Teaming</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Data systems</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PD / roll out to </a:t>
            </a:r>
            <a:r>
              <a:rPr lang="en-US" sz="2400" u="sng" dirty="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families</a:t>
            </a:r>
          </a:p>
          <a:p>
            <a:pPr marL="643255" indent="-457200">
              <a:buClr>
                <a:schemeClr val="bg1"/>
              </a:buClr>
              <a:buSzPct val="100000"/>
              <a:buFont typeface="Arial"/>
              <a:buChar char="•"/>
            </a:pPr>
            <a:endParaRPr lang="en-US" sz="2400" u="sng" dirty="0">
              <a:latin typeface="Arial" panose="020B0604020202020204" pitchFamily="34" charset="0"/>
              <a:cs typeface="Arial" panose="020B0604020202020204" pitchFamily="34" charset="0"/>
            </a:endParaRPr>
          </a:p>
          <a:p>
            <a:pPr marL="643255" indent="-457200">
              <a:buClr>
                <a:prstClr val="white"/>
              </a:buClr>
              <a:buSzPct val="50000"/>
              <a:buFont typeface="Arial" panose="020B0604020202020204" pitchFamily="34" charset="0"/>
              <a:buChar char="•"/>
            </a:pPr>
            <a:endParaRPr lang="en-US" sz="2800" dirty="0"/>
          </a:p>
          <a:p>
            <a:pPr marL="186055"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00" b="1" dirty="0">
                <a:solidFill>
                  <a:schemeClr val="bg1"/>
                </a:solidFill>
                <a:latin typeface="Arial" panose="020B0604020202020204" pitchFamily="34" charset="0"/>
                <a:cs typeface="Arial" panose="020B0604020202020204" pitchFamily="34" charset="0"/>
              </a:rPr>
              <a:t>DISCUSSION: </a:t>
            </a:r>
            <a:r>
              <a:rPr lang="en-US" sz="3700" dirty="0">
                <a:solidFill>
                  <a:schemeClr val="bg1"/>
                </a:solidFill>
                <a:latin typeface="Arial" panose="020B0604020202020204" pitchFamily="34" charset="0"/>
                <a:cs typeface="Arial" panose="020B0604020202020204" pitchFamily="34" charset="0"/>
              </a:rPr>
              <a:t>GLOWS &amp; GROWS</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a:t>
            </a: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minutes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00" kern="0" dirty="0">
                <a:solidFill>
                  <a:prstClr val="white"/>
                </a:solidFill>
                <a:latin typeface="Arial" panose="020B0604020202020204" pitchFamily="34" charset="0"/>
                <a:cs typeface="Arial" panose="020B0604020202020204" pitchFamily="34" charset="0"/>
              </a:rPr>
              <a:t>15 </a:t>
            </a:r>
            <a:r>
              <a:rPr kumimoji="0" lang="en-US"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Rounded Rectangular Callout 83">
            <a:extLst>
              <a:ext uri="{FF2B5EF4-FFF2-40B4-BE49-F238E27FC236}">
                <a16:creationId xmlns:a16="http://schemas.microsoft.com/office/drawing/2014/main" id="{FD1E6F60-1ACB-44B6-EC19-AE23CFDFEE1F}"/>
              </a:ext>
            </a:extLst>
          </p:cNvPr>
          <p:cNvSpPr/>
          <p:nvPr/>
        </p:nvSpPr>
        <p:spPr>
          <a:xfrm>
            <a:off x="9661166" y="2364156"/>
            <a:ext cx="2031152" cy="1107399"/>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cs typeface="Arial"/>
                <a:hlinkClick r:id="rId3">
                  <a:extLst>
                    <a:ext uri="{A12FA001-AC4F-418D-AE19-62706E023703}">
                      <ahyp:hlinkClr xmlns:ahyp="http://schemas.microsoft.com/office/drawing/2018/hyperlinkcolor" val="tx"/>
                    </a:ext>
                  </a:extLst>
                </a:hlinkClick>
              </a:rPr>
              <a:t>Add</a:t>
            </a:r>
            <a:r>
              <a:rPr lang="en-US" sz="2400" dirty="0">
                <a:solidFill>
                  <a:schemeClr val="bg1"/>
                </a:solidFill>
                <a:cs typeface="Arial"/>
              </a:rPr>
              <a:t> to our shared doc</a:t>
            </a:r>
          </a:p>
        </p:txBody>
      </p:sp>
    </p:spTree>
    <p:extLst>
      <p:ext uri="{BB962C8B-B14F-4D97-AF65-F5344CB8AC3E}">
        <p14:creationId xmlns:p14="http://schemas.microsoft.com/office/powerpoint/2010/main" val="2338296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724604" y="1360133"/>
            <a:ext cx="7866743" cy="542108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lvl="0" algn="r"/>
              <a:r>
                <a:rPr lang="en-US" sz="2400" dirty="0">
                  <a:solidFill>
                    <a:schemeClr val="accent6"/>
                  </a:solidFill>
                  <a:latin typeface="Poppins Medium" panose="020B0604020202020204" charset="0"/>
                  <a:cs typeface="Poppins Medium" panose="020B0604020202020204" charset="0"/>
                </a:rPr>
                <a:t>Establish</a:t>
              </a:r>
            </a:p>
            <a:p>
              <a:pPr lvl="0" algn="r"/>
              <a:r>
                <a:rPr lang="en-US" sz="2400" dirty="0">
                  <a:solidFill>
                    <a:schemeClr val="accent6"/>
                  </a:solidFill>
                  <a:latin typeface="Poppins Medium" panose="020B0604020202020204" charset="0"/>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 Problem solve barriers</a:t>
              </a:r>
              <a:endParaRPr sz="2400" dirty="0">
                <a:solidFill>
                  <a:schemeClr val="bg1"/>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121900" tIns="121900" rIns="121900" bIns="121900" anchor="ctr" anchorCtr="0">
              <a:noAutofit/>
            </a:bodyPr>
            <a:lstStyle/>
            <a:p>
              <a:r>
                <a:rPr lang="en-US" sz="2400" dirty="0">
                  <a:solidFill>
                    <a:schemeClr val="bg1"/>
                  </a:solidFill>
                  <a:latin typeface="Poppins Medium" panose="020B0604020202020204" charset="0"/>
                  <a:cs typeface="Poppins Medium" panose="020B0604020202020204" charset="0"/>
                </a:rPr>
                <a:t>Work </a:t>
              </a:r>
            </a:p>
            <a:p>
              <a:r>
                <a:rPr lang="en-US" sz="2400" dirty="0">
                  <a:solidFill>
                    <a:schemeClr val="bg1"/>
                  </a:solidFill>
                  <a:latin typeface="Poppins Medium" panose="020B0604020202020204" charset="0"/>
                  <a:cs typeface="Poppins Medium" panose="020B0604020202020204" charset="0"/>
                </a:rPr>
                <a:t>smarter!</a:t>
              </a:r>
              <a:endParaRPr sz="2400" dirty="0">
                <a:solidFill>
                  <a:schemeClr val="bg1"/>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Data-based Decisions</a:t>
              </a:r>
              <a:endParaRPr sz="24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Evaluate</a:t>
              </a:r>
            </a:p>
            <a:p>
              <a:r>
                <a:rPr lang="en-US" sz="2400" dirty="0">
                  <a:solidFill>
                    <a:schemeClr val="accent6"/>
                  </a:solidFill>
                  <a:latin typeface="Poppins Medium" panose="020B0604020202020204" charset="0"/>
                  <a:cs typeface="Poppins Medium" panose="020B0604020202020204" charset="0"/>
                </a:rPr>
                <a:t>outcomes</a:t>
              </a:r>
              <a:endParaRPr sz="24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Review </a:t>
              </a:r>
            </a:p>
            <a:p>
              <a:pPr algn="r"/>
              <a:r>
                <a:rPr lang="en-US" sz="2400" dirty="0">
                  <a:solidFill>
                    <a:schemeClr val="bg1"/>
                  </a:solidFill>
                  <a:latin typeface="Poppins Medium" panose="020B0604020202020204" charset="0"/>
                  <a:cs typeface="Poppins Medium" panose="020B0604020202020204" charset="0"/>
                </a:rPr>
                <a:t>Practices</a:t>
              </a:r>
              <a:endParaRPr sz="2400" dirty="0">
                <a:solidFill>
                  <a:schemeClr val="bg1"/>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94028" y="298379"/>
            <a:ext cx="10273751" cy="840155"/>
          </a:xfrm>
        </p:spPr>
        <p:txBody>
          <a:bodyPr/>
          <a:lstStyle/>
          <a:p>
            <a:pPr algn="l"/>
            <a:r>
              <a:rPr lang="en-US" sz="4000" dirty="0"/>
              <a:t>FALL Technical Assistance (TA)</a:t>
            </a:r>
            <a:br>
              <a:rPr lang="en-US" sz="4000" dirty="0"/>
            </a:br>
            <a:r>
              <a:rPr lang="en-US" sz="3600" dirty="0">
                <a:solidFill>
                  <a:srgbClr val="FFFF00"/>
                </a:solidFill>
              </a:rPr>
              <a:t>SCHEDULE DATES / SET GOALS</a:t>
            </a:r>
            <a:endParaRPr lang="en-US" sz="36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512" y="2444237"/>
            <a:ext cx="1582092" cy="1582092"/>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9713946" y="76780"/>
            <a:ext cx="2451781" cy="23838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lgn="ctr"/>
            <a:r>
              <a:rPr lang="en-US" sz="2000" kern="0" dirty="0"/>
              <a:t>1:1 Coaching Support </a:t>
            </a:r>
          </a:p>
          <a:p>
            <a:pPr marL="186262" algn="ctr"/>
            <a:r>
              <a:rPr lang="en-US" sz="2000" kern="0" dirty="0"/>
              <a:t>or </a:t>
            </a:r>
          </a:p>
          <a:p>
            <a:pPr marL="186262" algn="ctr"/>
            <a:r>
              <a:rPr lang="en-US" sz="2000" kern="0" dirty="0"/>
              <a:t>Team Support  </a:t>
            </a:r>
          </a:p>
        </p:txBody>
      </p:sp>
    </p:spTree>
    <p:extLst>
      <p:ext uri="{BB962C8B-B14F-4D97-AF65-F5344CB8AC3E}">
        <p14:creationId xmlns:p14="http://schemas.microsoft.com/office/powerpoint/2010/main" val="12871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63808" y="1203082"/>
            <a:ext cx="7252323" cy="494682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Login to </a:t>
            </a:r>
            <a:r>
              <a:rPr lang="en-US" sz="2933"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933" dirty="0">
              <a:solidFill>
                <a:schemeClr val="accent6"/>
              </a:solidFill>
              <a:latin typeface="Calibri" panose="020F0502020204030204" pitchFamily="34" charset="0"/>
              <a:cs typeface="Calibri" panose="020F0502020204030204" pitchFamily="34" charset="0"/>
            </a:endParaRP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SWPBIS TFI 2.1; “take survey”</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406390">
              <a:buClr>
                <a:schemeClr val="accent4"/>
              </a:buClr>
              <a:buSzPct val="90000"/>
            </a:pPr>
            <a:r>
              <a:rPr lang="en-US" sz="2933" dirty="0">
                <a:solidFill>
                  <a:srgbClr val="C00000"/>
                </a:solidFill>
                <a:latin typeface="Calibri" panose="020F0502020204030204" pitchFamily="34" charset="0"/>
                <a:cs typeface="Calibri" panose="020F0502020204030204" pitchFamily="34" charset="0"/>
              </a:rPr>
              <a:t>Complete </a:t>
            </a:r>
            <a:r>
              <a:rPr lang="en-US" sz="2933" u="sng" dirty="0">
                <a:solidFill>
                  <a:srgbClr val="C00000"/>
                </a:solidFill>
                <a:latin typeface="Calibri" panose="020F0502020204030204" pitchFamily="34" charset="0"/>
                <a:cs typeface="Calibri" panose="020F0502020204030204" pitchFamily="34" charset="0"/>
              </a:rPr>
              <a:t>only</a:t>
            </a:r>
            <a:r>
              <a:rPr lang="en-US" sz="2933"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933" dirty="0">
                <a:solidFill>
                  <a:srgbClr val="C00000"/>
                </a:solidFill>
                <a:latin typeface="Calibri" panose="020F0502020204030204" pitchFamily="34" charset="0"/>
                <a:cs typeface="Calibri" panose="020F0502020204030204" pitchFamily="34" charset="0"/>
              </a:rPr>
              <a:t>	(2.1-2.13)</a:t>
            </a:r>
          </a:p>
          <a:p>
            <a:pPr marL="514350" indent="-514350">
              <a:buClr>
                <a:schemeClr val="accent4"/>
              </a:buClr>
              <a:buSzPct val="90000"/>
              <a:buAutoNum type="arabicPeriod" startAt="6"/>
            </a:pPr>
            <a:r>
              <a:rPr lang="en-US" sz="2933" dirty="0">
                <a:solidFill>
                  <a:srgbClr val="C00000"/>
                </a:solidFill>
                <a:latin typeface="Calibri" panose="020F0502020204030204" pitchFamily="34" charset="0"/>
                <a:cs typeface="Calibri" panose="020F0502020204030204" pitchFamily="34" charset="0"/>
              </a:rPr>
              <a:t>Add priority items to your action plan </a:t>
            </a:r>
            <a:r>
              <a:rPr lang="en-US" sz="2933"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933" dirty="0">
                <a:solidFill>
                  <a:schemeClr val="accent6"/>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11159" y="87476"/>
            <a:ext cx="11762886"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SELF-ASSESS TIER 2 TFI (November/Dec)</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025107" y="5759173"/>
            <a:ext cx="3088919"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marR="0" lvl="0" indent="0" algn="l" defTabSz="121914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 Plan for </a:t>
            </a:r>
            <a:r>
              <a:rPr kumimoji="0" lang="en-US" sz="2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546854" y="6096178"/>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5360" y="1560120"/>
            <a:ext cx="3592833" cy="4070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8494178" y="3676492"/>
            <a:ext cx="3041211" cy="369332"/>
          </a:xfrm>
          <a:prstGeom prst="rect">
            <a:avLst/>
          </a:prstGeom>
          <a:solidFill>
            <a:srgbClr val="64E90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hlinkClick r:id="rId6"/>
              </a:rPr>
              <a:t>PBIS TFI document</a:t>
            </a:r>
            <a:endPar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580003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dirty="0"/>
              <a:t>WINTER Coaches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943731"/>
            <a:ext cx="3852337" cy="584775"/>
          </a:xfrm>
          <a:prstGeom prst="rect">
            <a:avLst/>
          </a:prstGeom>
          <a:noFill/>
        </p:spPr>
        <p:txBody>
          <a:bodyPr wrap="none" rtlCol="0">
            <a:spAutoFit/>
          </a:bodyPr>
          <a:lstStyle/>
          <a:p>
            <a:r>
              <a:rPr lang="en-US" sz="3200" b="1" dirty="0">
                <a:solidFill>
                  <a:srgbClr val="FFFF00"/>
                </a:solidFill>
              </a:rPr>
              <a:t>December/January</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2229549" y="1716505"/>
            <a:ext cx="9323822" cy="5054329"/>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indent="0"/>
            <a:r>
              <a:rPr lang="en-US" sz="2800" b="1" kern="0" dirty="0"/>
              <a:t>BIG IDEAS</a:t>
            </a:r>
          </a:p>
          <a:p>
            <a:pPr marL="643462" indent="-457200">
              <a:buFont typeface="Arial" panose="020B0604020202020204" pitchFamily="34" charset="0"/>
              <a:buChar char="•"/>
            </a:pPr>
            <a:r>
              <a:rPr lang="en-US" sz="2800" kern="0" dirty="0"/>
              <a:t>EXPAND on: Evaluating and Selecting  Tier 2 Practices using the Targeted Intervention Organizer</a:t>
            </a:r>
          </a:p>
          <a:p>
            <a:pPr marL="643462" indent="-457200">
              <a:buFont typeface="Arial" panose="020B0604020202020204" pitchFamily="34" charset="0"/>
              <a:buChar char="•"/>
            </a:pPr>
            <a:endParaRPr lang="en-US" sz="2800" kern="0" dirty="0"/>
          </a:p>
          <a:p>
            <a:pPr marL="186262" indent="0"/>
            <a:r>
              <a:rPr lang="en-US" sz="2800" kern="0" dirty="0"/>
              <a:t>Possible Topics: </a:t>
            </a:r>
            <a:endParaRPr lang="en-US" sz="2266" kern="0" dirty="0"/>
          </a:p>
          <a:p>
            <a:pPr marL="643462" indent="-457200">
              <a:buFont typeface="Arial" panose="020B0604020202020204" pitchFamily="34" charset="0"/>
              <a:buChar char="•"/>
            </a:pPr>
            <a:r>
              <a:rPr lang="en-US" sz="2200" kern="0" dirty="0"/>
              <a:t>Data based decisions (drill down using the T2/T3 student monitoring tool) </a:t>
            </a:r>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Additional interventions (e.g., CBT, Social Skills Groups, Check and Connect)</a:t>
            </a:r>
          </a:p>
          <a:p>
            <a:pPr marL="643255" indent="-457200">
              <a:buClr>
                <a:schemeClr val="bg1"/>
              </a:buClr>
              <a:buSzPct val="100000"/>
              <a:buFont typeface="Arial"/>
              <a:buChar char="•"/>
            </a:pPr>
            <a:endParaRPr lang="en-US" sz="2200" kern="0" dirty="0">
              <a:latin typeface="Arial" panose="020B0604020202020204" pitchFamily="34" charset="0"/>
              <a:cs typeface="Arial" panose="020B0604020202020204" pitchFamily="34" charset="0"/>
            </a:endParaRPr>
          </a:p>
          <a:p>
            <a:pPr marL="643255" indent="-457200">
              <a:buClr>
                <a:schemeClr val="bg1"/>
              </a:buClr>
              <a:buSzPct val="100000"/>
              <a:buFont typeface="Arial"/>
              <a:buChar char="•"/>
            </a:pPr>
            <a:r>
              <a:rPr lang="en-US" sz="2200" i="1" kern="0" dirty="0">
                <a:latin typeface="Arial" panose="020B0604020202020204" pitchFamily="34" charset="0"/>
                <a:cs typeface="Arial" panose="020B0604020202020204" pitchFamily="34" charset="0"/>
              </a:rPr>
              <a:t>W</a:t>
            </a:r>
            <a:r>
              <a:rPr lang="en-US" sz="2200" i="1" dirty="0">
                <a:latin typeface="Arial" panose="020B0604020202020204" pitchFamily="34" charset="0"/>
                <a:cs typeface="Arial" panose="020B0604020202020204" pitchFamily="34" charset="0"/>
              </a:rPr>
              <a:t>hat do you want to make sure we cover this year either individually or as a group? </a:t>
            </a:r>
            <a:endParaRPr lang="en-US" sz="3200" i="1" dirty="0"/>
          </a:p>
          <a:p>
            <a:pPr marL="643462" indent="-457200">
              <a:buFont typeface="Arial" panose="020B0604020202020204" pitchFamily="34" charset="0"/>
              <a:buChar char="•"/>
            </a:pPr>
            <a:endParaRPr lang="en-US" sz="2800" kern="0" dirty="0"/>
          </a:p>
        </p:txBody>
      </p:sp>
      <p:sp>
        <p:nvSpPr>
          <p:cNvPr id="3" name="Cloud Callout 2">
            <a:extLst>
              <a:ext uri="{FF2B5EF4-FFF2-40B4-BE49-F238E27FC236}">
                <a16:creationId xmlns:a16="http://schemas.microsoft.com/office/drawing/2014/main" id="{70C10658-A432-F744-BCC6-EC4638996F61}"/>
              </a:ext>
            </a:extLst>
          </p:cNvPr>
          <p:cNvSpPr/>
          <p:nvPr/>
        </p:nvSpPr>
        <p:spPr>
          <a:xfrm>
            <a:off x="8998857" y="252467"/>
            <a:ext cx="3075204" cy="16634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r>
              <a:rPr lang="en-US" sz="2000" kern="0" dirty="0"/>
              <a:t>Communicate Interest in Topic Areas</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490" y="2382301"/>
            <a:ext cx="1046699" cy="1046699"/>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64235" y="2924455"/>
            <a:ext cx="1046699" cy="1046699"/>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876" y="3485046"/>
            <a:ext cx="1046699" cy="1046699"/>
          </a:xfrm>
          <a:prstGeom prst="ellipse">
            <a:avLst/>
          </a:prstGeom>
        </p:spPr>
      </p:pic>
    </p:spTree>
    <p:extLst>
      <p:ext uri="{BB962C8B-B14F-4D97-AF65-F5344CB8AC3E}">
        <p14:creationId xmlns:p14="http://schemas.microsoft.com/office/powerpoint/2010/main" val="732097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582651568"/>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2520336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9133" y="4703801"/>
            <a:ext cx="4935981" cy="1122400"/>
          </a:xfrm>
        </p:spPr>
        <p:txBody>
          <a:bodyPr/>
          <a:lstStyle/>
          <a:p>
            <a:r>
              <a:rPr lang="en-US" sz="6000" dirty="0">
                <a:solidFill>
                  <a:srgbClr val="FFFF00"/>
                </a:solidFill>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5826412"/>
            <a:ext cx="6632913" cy="14296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1042392" y="1844390"/>
            <a:ext cx="5984407" cy="1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3600" kern="0" dirty="0"/>
              <a:t>CONTACT INFORMATION: </a:t>
            </a:r>
          </a:p>
          <a:p>
            <a:pPr marL="0" indent="0"/>
            <a:r>
              <a:rPr lang="en-US" sz="3600" kern="0" dirty="0"/>
              <a:t>Marcie Handler </a:t>
            </a:r>
          </a:p>
          <a:p>
            <a:pPr marL="0" indent="0"/>
            <a:r>
              <a:rPr lang="en-US" sz="3600" kern="0" dirty="0">
                <a:hlinkClick r:id="rId3"/>
              </a:rPr>
              <a:t>mwhandler@gmail.com</a:t>
            </a:r>
            <a:endParaRPr lang="en-US" sz="3600" kern="0" dirty="0"/>
          </a:p>
          <a:p>
            <a:pPr marL="0" indent="0"/>
            <a:endParaRPr lang="en-US" sz="3600" kern="0" dirty="0"/>
          </a:p>
          <a:p>
            <a:pPr marL="0" indent="0"/>
            <a:r>
              <a:rPr lang="en-US" sz="3600" kern="0" dirty="0"/>
              <a:t> </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969075958"/>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872" y="1863151"/>
            <a:ext cx="1045880" cy="1008078"/>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8573" y="622876"/>
            <a:ext cx="1109563" cy="1089388"/>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8573" y="2074283"/>
            <a:ext cx="1135955" cy="1089389"/>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9854" y="4361776"/>
            <a:ext cx="1045880" cy="1033632"/>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2145" y="3087693"/>
            <a:ext cx="1045880" cy="969496"/>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3328346" y="875182"/>
            <a:ext cx="1313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3335273" y="2074802"/>
            <a:ext cx="14318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3335273" y="3280053"/>
            <a:ext cx="1944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3335273" y="4586204"/>
            <a:ext cx="1510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9304917" y="834527"/>
            <a:ext cx="1595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9267212" y="2326591"/>
            <a:ext cx="2415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181" y="5059535"/>
            <a:ext cx="1135955" cy="1019019"/>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9267212" y="5361633"/>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3449" y="3539408"/>
            <a:ext cx="1100240" cy="107292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9236196" y="3818655"/>
            <a:ext cx="1510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3335273" y="5728446"/>
            <a:ext cx="23024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9854" y="5588008"/>
            <a:ext cx="1045881" cy="981092"/>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7872" y="664246"/>
            <a:ext cx="1026746" cy="1008078"/>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471418" y="70101"/>
            <a:ext cx="2611272" cy="60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457200" marR="0" lvl="0" indent="-317500" algn="r"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Hind Vadodara"/>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77600" y="6000244"/>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015840969"/>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813349" y="467463"/>
            <a:ext cx="10646148" cy="845600"/>
          </a:xfrm>
        </p:spPr>
        <p:txBody>
          <a:bodyPr/>
          <a:lstStyle/>
          <a:p>
            <a:r>
              <a:rPr lang="en-US" dirty="0"/>
              <a:t>OVERVIEW – SEB ACADEMY</a:t>
            </a:r>
          </a:p>
        </p:txBody>
      </p:sp>
    </p:spTree>
    <p:extLst>
      <p:ext uri="{BB962C8B-B14F-4D97-AF65-F5344CB8AC3E}">
        <p14:creationId xmlns:p14="http://schemas.microsoft.com/office/powerpoint/2010/main" val="269129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572C7-FA59-444C-8E20-31900A9C2463}"/>
              </a:ext>
            </a:extLst>
          </p:cNvPr>
          <p:cNvSpPr>
            <a:spLocks noGrp="1"/>
          </p:cNvSpPr>
          <p:nvPr>
            <p:ph type="title"/>
          </p:nvPr>
        </p:nvSpPr>
        <p:spPr>
          <a:xfrm>
            <a:off x="162179" y="152400"/>
            <a:ext cx="10515600" cy="845600"/>
          </a:xfrm>
        </p:spPr>
        <p:txBody>
          <a:bodyPr/>
          <a:lstStyle/>
          <a:p>
            <a:pPr algn="l"/>
            <a:r>
              <a:rPr lang="en-US" sz="3200" b="1" dirty="0">
                <a:solidFill>
                  <a:schemeClr val="bg1"/>
                </a:solidFill>
              </a:rPr>
              <a:t>SEB PBIS TIER 2 TRAINING MODEL</a:t>
            </a:r>
          </a:p>
        </p:txBody>
      </p:sp>
      <p:graphicFrame>
        <p:nvGraphicFramePr>
          <p:cNvPr id="7" name="Diagram 6">
            <a:extLst>
              <a:ext uri="{FF2B5EF4-FFF2-40B4-BE49-F238E27FC236}">
                <a16:creationId xmlns:a16="http://schemas.microsoft.com/office/drawing/2014/main" id="{40719751-A1D6-254D-9C15-02DAD8E5F7D5}"/>
              </a:ext>
            </a:extLst>
          </p:cNvPr>
          <p:cNvGraphicFramePr/>
          <p:nvPr>
            <p:extLst>
              <p:ext uri="{D42A27DB-BD31-4B8C-83A1-F6EECF244321}">
                <p14:modId xmlns:p14="http://schemas.microsoft.com/office/powerpoint/2010/main" val="1361307203"/>
              </p:ext>
            </p:extLst>
          </p:nvPr>
        </p:nvGraphicFramePr>
        <p:xfrm>
          <a:off x="151670" y="886877"/>
          <a:ext cx="11888663" cy="5971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710E057-0E39-5848-96D1-A7D52A06BD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63744" y="6129522"/>
            <a:ext cx="776587" cy="728479"/>
          </a:xfrm>
          <a:prstGeom prst="ellipse">
            <a:avLst/>
          </a:prstGeom>
          <a:ln w="19050">
            <a:solidFill>
              <a:schemeClr val="accent2">
                <a:lumMod val="50000"/>
              </a:schemeClr>
            </a:solidFill>
          </a:ln>
        </p:spPr>
      </p:pic>
      <p:cxnSp>
        <p:nvCxnSpPr>
          <p:cNvPr id="3" name="Straight Connector 2">
            <a:extLst>
              <a:ext uri="{FF2B5EF4-FFF2-40B4-BE49-F238E27FC236}">
                <a16:creationId xmlns:a16="http://schemas.microsoft.com/office/drawing/2014/main" id="{268652FD-B26B-E81A-CB3C-030CDBB1890D}"/>
              </a:ext>
            </a:extLst>
          </p:cNvPr>
          <p:cNvCxnSpPr>
            <a:cxnSpLocks/>
          </p:cNvCxnSpPr>
          <p:nvPr/>
        </p:nvCxnSpPr>
        <p:spPr>
          <a:xfrm>
            <a:off x="2606947" y="5154930"/>
            <a:ext cx="685800" cy="0"/>
          </a:xfrm>
          <a:prstGeom prst="line">
            <a:avLst/>
          </a:prstGeom>
          <a:ln w="317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8098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FCF2-47E8-C0F9-60C4-9D283A55C614}"/>
              </a:ext>
            </a:extLst>
          </p:cNvPr>
          <p:cNvSpPr>
            <a:spLocks noGrp="1"/>
          </p:cNvSpPr>
          <p:nvPr>
            <p:ph type="title"/>
          </p:nvPr>
        </p:nvSpPr>
        <p:spPr/>
        <p:txBody>
          <a:bodyPr/>
          <a:lstStyle/>
          <a:p>
            <a:r>
              <a:rPr lang="en-US" dirty="0"/>
              <a:t>PBIS MEETING DATES – for us! </a:t>
            </a:r>
          </a:p>
        </p:txBody>
      </p:sp>
      <p:sp>
        <p:nvSpPr>
          <p:cNvPr id="3" name="Content Placeholder 2">
            <a:extLst>
              <a:ext uri="{FF2B5EF4-FFF2-40B4-BE49-F238E27FC236}">
                <a16:creationId xmlns:a16="http://schemas.microsoft.com/office/drawing/2014/main" id="{782221F8-DF30-2BC0-EF12-F4B7625FB788}"/>
              </a:ext>
            </a:extLst>
          </p:cNvPr>
          <p:cNvSpPr>
            <a:spLocks noGrp="1"/>
          </p:cNvSpPr>
          <p:nvPr>
            <p:ph sz="half" idx="1"/>
          </p:nvPr>
        </p:nvSpPr>
        <p:spPr>
          <a:xfrm>
            <a:off x="609599" y="1356967"/>
            <a:ext cx="6071420" cy="5080818"/>
          </a:xfrm>
          <a:solidFill>
            <a:schemeClr val="accent5"/>
          </a:solidFill>
        </p:spPr>
        <p:txBody>
          <a:bodyPr/>
          <a:lstStyle/>
          <a:p>
            <a:pPr marL="0" marR="0" indent="0">
              <a:lnSpc>
                <a:spcPct val="107000"/>
              </a:lnSpc>
              <a:spcBef>
                <a:spcPts val="900"/>
              </a:spcBef>
              <a:spcAft>
                <a:spcPts val="900"/>
              </a:spcAft>
              <a:buNone/>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Coaching Meetings / Peer Share Calls (9-11am)*</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October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November 2,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December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January 4,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February 1,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March 5,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Thursday, April 4, 2024 – considering 4/2 or 4/11</a:t>
            </a:r>
            <a:endPar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June 6,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a:p>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Meetings may end at 10:30am to provide additional opportunities for school specific technical assistance.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p:txBody>
      </p:sp>
      <p:sp>
        <p:nvSpPr>
          <p:cNvPr id="4" name="Content Placeholder 3">
            <a:extLst>
              <a:ext uri="{FF2B5EF4-FFF2-40B4-BE49-F238E27FC236}">
                <a16:creationId xmlns:a16="http://schemas.microsoft.com/office/drawing/2014/main" id="{13F5876A-92FB-B3C0-7C89-25663BA8FFF0}"/>
              </a:ext>
            </a:extLst>
          </p:cNvPr>
          <p:cNvSpPr>
            <a:spLocks noGrp="1"/>
          </p:cNvSpPr>
          <p:nvPr>
            <p:ph sz="half" idx="2"/>
          </p:nvPr>
        </p:nvSpPr>
        <p:spPr>
          <a:xfrm>
            <a:off x="7877909" y="1634394"/>
            <a:ext cx="3898491" cy="4525963"/>
          </a:xfrm>
          <a:solidFill>
            <a:schemeClr val="accent5"/>
          </a:solidFill>
        </p:spPr>
        <p:txBody>
          <a:bodyPr/>
          <a:lstStyle/>
          <a:p>
            <a:pPr marL="139700" indent="0">
              <a:buNone/>
            </a:pPr>
            <a:r>
              <a:rPr lang="en-US" sz="2400" b="1" dirty="0">
                <a:solidFill>
                  <a:schemeClr val="bg1"/>
                </a:solidFill>
                <a:effectLst/>
                <a:latin typeface="Arial" panose="020B0604020202020204" pitchFamily="34" charset="0"/>
                <a:ea typeface="Times New Roman" panose="02020603050405020304" pitchFamily="18" charset="0"/>
              </a:rPr>
              <a:t>TA</a:t>
            </a:r>
          </a:p>
          <a:p>
            <a:pPr marL="139700" indent="0">
              <a:buNone/>
            </a:pPr>
            <a:endParaRPr lang="en-US" sz="2400" b="1" dirty="0">
              <a:solidFill>
                <a:srgbClr val="FFFF00"/>
              </a:solidFill>
              <a:effectLst/>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Fall Connection </a:t>
            </a:r>
          </a:p>
          <a:p>
            <a:endParaRPr lang="en-US" sz="2400" b="1" dirty="0">
              <a:solidFill>
                <a:srgbClr val="FFFF00"/>
              </a:solidFill>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Winter Connection </a:t>
            </a:r>
          </a:p>
          <a:p>
            <a:endParaRPr lang="en-US" sz="2400" b="1" dirty="0">
              <a:solidFill>
                <a:srgbClr val="FFFF00"/>
              </a:solidFill>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Spring Connection </a:t>
            </a:r>
          </a:p>
          <a:p>
            <a:pPr marL="139700" indent="0">
              <a:buNone/>
            </a:pPr>
            <a:r>
              <a:rPr lang="en-US" sz="2400" b="1" dirty="0">
                <a:solidFill>
                  <a:srgbClr val="FFFF00"/>
                </a:solidFill>
                <a:effectLst/>
                <a:latin typeface="Arial" panose="020B0604020202020204" pitchFamily="34" charset="0"/>
                <a:ea typeface="Times New Roman" panose="02020603050405020304" pitchFamily="18" charset="0"/>
              </a:rPr>
              <a:t>* Individual meetings will be scheduled in April/May for Tier 2 TFI self-assessments. </a:t>
            </a:r>
            <a:endParaRPr lang="en-US" sz="2400" dirty="0">
              <a:solidFill>
                <a:srgbClr val="FFFF00"/>
              </a:solidFill>
            </a:endParaRPr>
          </a:p>
        </p:txBody>
      </p:sp>
    </p:spTree>
    <p:extLst>
      <p:ext uri="{BB962C8B-B14F-4D97-AF65-F5344CB8AC3E}">
        <p14:creationId xmlns:p14="http://schemas.microsoft.com/office/powerpoint/2010/main" val="122575473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84627E-F1E7-433D-B4BD-DF0854E5E2CA}">
  <ds:schemaRefs>
    <ds:schemaRef ds:uri="http://schemas.microsoft.com/sharepoint/v3/contenttype/forms"/>
  </ds:schemaRefs>
</ds:datastoreItem>
</file>

<file path=customXml/itemProps2.xml><?xml version="1.0" encoding="utf-8"?>
<ds:datastoreItem xmlns:ds="http://schemas.openxmlformats.org/officeDocument/2006/customXml" ds:itemID="{373DDA53-F964-47DD-8EE4-28ACA9E3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EDE2E6-1D7C-455C-B396-0F9E435F55B4}">
  <ds:schemaRefs>
    <ds:schemaRef ds:uri="http://purl.org/dc/dcmitype/"/>
    <ds:schemaRef ds:uri="bd4136c0-7c27-4378-bc59-5e31d22b10c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a4c7253-cea3-4165-8b8a-8564768068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6401</TotalTime>
  <Words>3967</Words>
  <Application>Microsoft Office PowerPoint</Application>
  <PresentationFormat>Widescreen</PresentationFormat>
  <Paragraphs>663</Paragraphs>
  <Slides>47</Slides>
  <Notes>42</Notes>
  <HiddenSlides>8</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47</vt:i4>
      </vt:variant>
    </vt:vector>
  </HeadingPairs>
  <TitlesOfParts>
    <vt:vector size="69" baseType="lpstr">
      <vt:lpstr>Arial</vt:lpstr>
      <vt:lpstr>Calibri</vt:lpstr>
      <vt:lpstr>Fira Sans Extra Condensed Medium</vt:lpstr>
      <vt:lpstr>Franklin Gothic Book</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Welcome tO THE Tier 2 COACHES’ MEETing!</vt:lpstr>
      <vt:lpstr>PBIS Coaching Meeting TIER 2, Year 2 October 2023</vt:lpstr>
      <vt:lpstr>ACKNOWLEDGEMENTS</vt:lpstr>
      <vt:lpstr>Expect to Connect! </vt:lpstr>
      <vt:lpstr>EXPECTATIONS</vt:lpstr>
      <vt:lpstr>PowerPoint Presentation</vt:lpstr>
      <vt:lpstr>OVERVIEW – SEB ACADEMY</vt:lpstr>
      <vt:lpstr>SEB PBIS TIER 2 TRAINING MODEL</vt:lpstr>
      <vt:lpstr>PBIS MEETING DATES – for us! </vt:lpstr>
      <vt:lpstr>PBIS Academy Support Structure  </vt:lpstr>
      <vt:lpstr>ONGOING RESOURCES - websites</vt:lpstr>
      <vt:lpstr>NEW RESOURCES </vt:lpstr>
      <vt:lpstr>Agenda &amp; Coaches' Tasks</vt:lpstr>
      <vt:lpstr>Resources: Measuring Fidelity of Tier 2 Systems and Practices</vt:lpstr>
      <vt:lpstr>BREAKOUT ROOM ACTIVITY</vt:lpstr>
      <vt:lpstr>WRITE: TIER 2 CRITICAL FEATURES</vt:lpstr>
      <vt:lpstr>TIER 2 CRITICAL FEATURES</vt:lpstr>
      <vt:lpstr>Resources: Enhancing Implementation and Sustainability</vt:lpstr>
      <vt:lpstr>RESOURCES  1. Enhance Tier 1 Sustainability</vt:lpstr>
      <vt:lpstr>SYSTEMS: Annual Planning Tier 1</vt:lpstr>
      <vt:lpstr>PowerPoint Presentation</vt:lpstr>
      <vt:lpstr>2. BUILD SYSTEMS: TIER 2 ANNUAL PLANNING</vt:lpstr>
      <vt:lpstr>RESOURCES  3. BUILD DATA ROUTINES</vt:lpstr>
      <vt:lpstr>Big Ideas Check In:  Tier 2 Foundation Steps</vt:lpstr>
      <vt:lpstr>PowerPoint Presentation</vt:lpstr>
      <vt:lpstr>PowerPoint Presentation</vt:lpstr>
      <vt:lpstr>PowerPoint Presentation</vt:lpstr>
      <vt:lpstr>Working Smarter at Tier 2</vt:lpstr>
      <vt:lpstr>GUIDELINES FOR TEAMS</vt:lpstr>
      <vt:lpstr>Team Roles </vt:lpstr>
      <vt:lpstr>PowerPoint Presentation</vt:lpstr>
      <vt:lpstr>REVIEW YOUR TEAM STRUCTURES</vt:lpstr>
      <vt:lpstr>PowerPoint Presentation</vt:lpstr>
      <vt:lpstr>Methods for Identification</vt:lpstr>
      <vt:lpstr>Possible Data Sources for Identifying Students</vt:lpstr>
      <vt:lpstr> ADDITIONAL RESOURCES</vt:lpstr>
      <vt:lpstr> ADDITIONAL RESOURCES</vt:lpstr>
      <vt:lpstr>NOVEMBER:  REVIEW METHODS TO IDENTIFY STUDENTS</vt:lpstr>
      <vt:lpstr>PowerPoint Presentation</vt:lpstr>
      <vt:lpstr>TARGETED INTERVENTIONS ORGANIZER</vt:lpstr>
      <vt:lpstr>Glows &amp; Grows: Tier 2 Foundations for Implementation</vt:lpstr>
      <vt:lpstr>DISCUSSION: GLOWS &amp; GROWS</vt:lpstr>
      <vt:lpstr>FALL Technical Assistance (TA) SCHEDULE DATES / SET GOALS</vt:lpstr>
      <vt:lpstr>ACTIVITY: SELF-ASSESS TIER 2 TFI (November/Dec)</vt:lpstr>
      <vt:lpstr>WINTER Coaches Meeting</vt:lpstr>
      <vt:lpstr>Agenda &amp; Coaches' Tasks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Everett, Susannah;Marcie Handler</dc:creator>
  <cp:lastModifiedBy>Marcie Handler</cp:lastModifiedBy>
  <cp:revision>158</cp:revision>
  <cp:lastPrinted>2022-09-20T12:35:34Z</cp:lastPrinted>
  <dcterms:created xsi:type="dcterms:W3CDTF">2021-09-01T22:16:30Z</dcterms:created>
  <dcterms:modified xsi:type="dcterms:W3CDTF">2023-10-05T02:50:54Z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