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6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7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8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9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0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1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0.xml" ContentType="application/vnd.openxmlformats-officedocument.presentationml.tags+xml"/>
  <Override PartName="/ppt/notesSlides/notesSlide32.xml" ContentType="application/vnd.openxmlformats-officedocument.presentationml.notesSlide+xml"/>
  <Override PartName="/ppt/tags/tag1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8" r:id="rId4"/>
    <p:sldMasterId id="2147483754" r:id="rId5"/>
    <p:sldMasterId id="2147483674" r:id="rId6"/>
    <p:sldMasterId id="2147483676" r:id="rId7"/>
    <p:sldMasterId id="2147483805" r:id="rId8"/>
    <p:sldMasterId id="2147483852" r:id="rId9"/>
    <p:sldMasterId id="2147483909" r:id="rId10"/>
    <p:sldMasterId id="2147483937" r:id="rId11"/>
    <p:sldMasterId id="2147484013" r:id="rId12"/>
    <p:sldMasterId id="2147484035" r:id="rId13"/>
    <p:sldMasterId id="2147484052" r:id="rId14"/>
    <p:sldMasterId id="2147484062" r:id="rId15"/>
  </p:sldMasterIdLst>
  <p:notesMasterIdLst>
    <p:notesMasterId r:id="rId60"/>
  </p:notesMasterIdLst>
  <p:sldIdLst>
    <p:sldId id="4518" r:id="rId16"/>
    <p:sldId id="4061" r:id="rId17"/>
    <p:sldId id="4359" r:id="rId18"/>
    <p:sldId id="3209" r:id="rId19"/>
    <p:sldId id="4192" r:id="rId20"/>
    <p:sldId id="3212" r:id="rId21"/>
    <p:sldId id="4483" r:id="rId22"/>
    <p:sldId id="4524" r:id="rId23"/>
    <p:sldId id="4150" r:id="rId24"/>
    <p:sldId id="4533" r:id="rId25"/>
    <p:sldId id="4528" r:id="rId26"/>
    <p:sldId id="3557" r:id="rId27"/>
    <p:sldId id="676" r:id="rId28"/>
    <p:sldId id="4348" r:id="rId29"/>
    <p:sldId id="322" r:id="rId30"/>
    <p:sldId id="309" r:id="rId31"/>
    <p:sldId id="324" r:id="rId32"/>
    <p:sldId id="325" r:id="rId33"/>
    <p:sldId id="326" r:id="rId34"/>
    <p:sldId id="323" r:id="rId35"/>
    <p:sldId id="312" r:id="rId36"/>
    <p:sldId id="352" r:id="rId37"/>
    <p:sldId id="4527" r:id="rId38"/>
    <p:sldId id="3574" r:id="rId39"/>
    <p:sldId id="3588" r:id="rId40"/>
    <p:sldId id="3549" r:id="rId41"/>
    <p:sldId id="3547" r:id="rId42"/>
    <p:sldId id="3587" r:id="rId43"/>
    <p:sldId id="4354" r:id="rId44"/>
    <p:sldId id="4352" r:id="rId45"/>
    <p:sldId id="4353" r:id="rId46"/>
    <p:sldId id="3576" r:id="rId47"/>
    <p:sldId id="3323" r:id="rId48"/>
    <p:sldId id="3583" r:id="rId49"/>
    <p:sldId id="4525" r:id="rId50"/>
    <p:sldId id="4532" r:id="rId51"/>
    <p:sldId id="4526" r:id="rId52"/>
    <p:sldId id="4522" r:id="rId53"/>
    <p:sldId id="4520" r:id="rId54"/>
    <p:sldId id="256" r:id="rId55"/>
    <p:sldId id="257" r:id="rId56"/>
    <p:sldId id="4521" r:id="rId57"/>
    <p:sldId id="3430" r:id="rId58"/>
    <p:sldId id="4505" r:id="rId5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alibri Light" panose="020F0302020204030204" pitchFamily="34" charset="0"/>
      <p:regular r:id="rId65"/>
      <p:italic r:id="rId66"/>
    </p:embeddedFont>
    <p:embeddedFont>
      <p:font typeface="Fira Sans Extra Condensed Medium" panose="020B0604020202020204" charset="0"/>
      <p:regular r:id="rId67"/>
      <p:bold r:id="rId68"/>
      <p:italic r:id="rId69"/>
      <p:boldItalic r:id="rId70"/>
    </p:embeddedFont>
    <p:embeddedFont>
      <p:font typeface="Franklin Gothic Book" panose="020B0503020102020204" pitchFamily="34" charset="0"/>
      <p:regular r:id="rId71"/>
      <p:italic r:id="rId72"/>
    </p:embeddedFont>
    <p:embeddedFont>
      <p:font typeface="Hind Vadodara" panose="02000000000000000000" pitchFamily="2" charset="0"/>
      <p:regular r:id="rId73"/>
      <p:bold r:id="rId74"/>
    </p:embeddedFont>
    <p:embeddedFont>
      <p:font typeface="Montserrat SemiBold" panose="00000700000000000000" pitchFamily="2" charset="0"/>
      <p:regular r:id="rId75"/>
      <p:bold r:id="rId76"/>
      <p:italic r:id="rId77"/>
      <p:boldItalic r:id="rId78"/>
    </p:embeddedFont>
    <p:embeddedFont>
      <p:font typeface="Nunito Light" pitchFamily="2" charset="0"/>
      <p:regular r:id="rId79"/>
      <p:italic r:id="rId80"/>
    </p:embeddedFont>
    <p:embeddedFont>
      <p:font typeface="Open Sans SemiBold" panose="020B0706030804020204" pitchFamily="34" charset="0"/>
      <p:regular r:id="rId81"/>
      <p:bold r:id="rId82"/>
      <p:italic r:id="rId83"/>
      <p:boldItalic r:id="rId84"/>
    </p:embeddedFont>
    <p:embeddedFont>
      <p:font typeface="Oswald" panose="00000500000000000000" pitchFamily="2" charset="0"/>
      <p:regular r:id="rId85"/>
      <p:bold r:id="rId86"/>
      <p:italic r:id="rId87"/>
      <p:boldItalic r:id="rId88"/>
    </p:embeddedFont>
    <p:embeddedFont>
      <p:font typeface="Poppins" panose="00000500000000000000" pitchFamily="2" charset="0"/>
      <p:regular r:id="rId89"/>
      <p:bold r:id="rId90"/>
      <p:italic r:id="rId91"/>
      <p:boldItalic r:id="rId92"/>
    </p:embeddedFont>
    <p:embeddedFont>
      <p:font typeface="Poppins Medium" panose="00000600000000000000" pitchFamily="2" charset="0"/>
      <p:regular r:id="rId93"/>
      <p:bold r:id="rId94"/>
      <p:italic r:id="rId95"/>
      <p:boldItalic r:id="rId96"/>
    </p:embeddedFont>
    <p:embeddedFont>
      <p:font typeface="Poppins SemiBold" panose="00000700000000000000" pitchFamily="2" charset="0"/>
      <p:regular r:id="rId97"/>
      <p:bold r:id="rId98"/>
      <p:italic r:id="rId99"/>
      <p:boldItalic r:id="rId100"/>
    </p:embeddedFont>
    <p:embeddedFont>
      <p:font typeface="Raleway Thin" pitchFamily="2" charset="0"/>
      <p:regular r:id="rId101"/>
      <p:italic r:id="rId102"/>
    </p:embeddedFont>
    <p:embeddedFont>
      <p:font typeface="Roboto Condensed Light" panose="02000000000000000000" pitchFamily="2" charset="0"/>
      <p:regular r:id="rId103"/>
      <p:italic r:id="rId104"/>
    </p:embeddedFont>
    <p:embeddedFont>
      <p:font typeface="Segoe Script" panose="030B0504020000000003" pitchFamily="66" charset="0"/>
      <p:regular r:id="rId105"/>
      <p:bold r:id="rId10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Review and Share (15 min)" id="{7CC2418C-E6E1-46BF-BC0C-69C02875D15B}">
          <p14:sldIdLst>
            <p14:sldId id="4518"/>
            <p14:sldId id="4061"/>
            <p14:sldId id="4359"/>
            <p14:sldId id="3209"/>
            <p14:sldId id="4192"/>
            <p14:sldId id="3212"/>
            <p14:sldId id="4483"/>
            <p14:sldId id="4524"/>
            <p14:sldId id="4150"/>
            <p14:sldId id="4533"/>
          </p14:sldIdLst>
        </p14:section>
        <p14:section name="Develop Evaluation Routines (for reference)" id="{CB47D88E-2EBA-4059-8731-E97B185061BF}">
          <p14:sldIdLst>
            <p14:sldId id="4528"/>
            <p14:sldId id="3557"/>
            <p14:sldId id="676"/>
            <p14:sldId id="4348"/>
            <p14:sldId id="322"/>
            <p14:sldId id="309"/>
            <p14:sldId id="324"/>
            <p14:sldId id="325"/>
            <p14:sldId id="326"/>
            <p14:sldId id="323"/>
            <p14:sldId id="312"/>
            <p14:sldId id="352"/>
          </p14:sldIdLst>
        </p14:section>
        <p14:section name="Documentation (20 min)" id="{EFC97DAB-4D83-4BF5-8F7C-80F9D05FD37B}">
          <p14:sldIdLst>
            <p14:sldId id="4527"/>
            <p14:sldId id="3574"/>
            <p14:sldId id="3588"/>
            <p14:sldId id="3549"/>
            <p14:sldId id="3547"/>
            <p14:sldId id="3587"/>
            <p14:sldId id="4354"/>
            <p14:sldId id="4352"/>
            <p14:sldId id="4353"/>
            <p14:sldId id="3576"/>
          </p14:sldIdLst>
        </p14:section>
        <p14:section name="Planning for Next Year (5-10 min)" id="{E3BBDA3A-8D07-2245-8049-A661CEDA257F}">
          <p14:sldIdLst>
            <p14:sldId id="3323"/>
            <p14:sldId id="3583"/>
            <p14:sldId id="4525"/>
            <p14:sldId id="4532"/>
            <p14:sldId id="4526"/>
            <p14:sldId id="4522"/>
            <p14:sldId id="4520"/>
            <p14:sldId id="256"/>
            <p14:sldId id="257"/>
            <p14:sldId id="4521"/>
            <p14:sldId id="3430"/>
          </p14:sldIdLst>
        </p14:section>
        <p14:section name="Wrap-Up (5 min)" id="{27B7D2C0-CAF0-429A-99C7-370194165139}">
          <p14:sldIdLst>
            <p14:sldId id="45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D82E23-9C99-4571-97DE-C33A11F4F6DD}" name="Meyer, Katherine" initials="MK" userId="S::katherine.meyer@uconn.edu::9a23d734-2d44-476e-aafb-e8c61e29b5f6" providerId="AD"/>
  <p188:author id="{233F375D-F172-DADA-C89D-6508AC48310E}" name="Everett, Susannah" initials="ES" userId="S::susannah.everett@uconn.edu::21047c91-5e71-467d-a101-05b0dd81cc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Pierce" initials="AP" lastIdx="8" clrIdx="0">
    <p:extLst>
      <p:ext uri="{19B8F6BF-5375-455C-9EA6-DF929625EA0E}">
        <p15:presenceInfo xmlns:p15="http://schemas.microsoft.com/office/powerpoint/2012/main" userId="9455aa2897281bd8" providerId="Windows Live"/>
      </p:ext>
    </p:extLst>
  </p:cmAuthor>
  <p:cmAuthor id="2" name="Katie Meyer" initials="KM" lastIdx="11" clrIdx="1">
    <p:extLst>
      <p:ext uri="{19B8F6BF-5375-455C-9EA6-DF929625EA0E}">
        <p15:presenceInfo xmlns:p15="http://schemas.microsoft.com/office/powerpoint/2012/main" userId="UkBG19fiUfJpuwWzHZ49IpnMe70WkccBKFKB/hVGjEA=" providerId="None"/>
      </p:ext>
    </p:extLst>
  </p:cmAuthor>
  <p:cmAuthor id="3" name="Everett, Susannah" initials="ES" lastIdx="94" clrIdx="2">
    <p:extLst>
      <p:ext uri="{19B8F6BF-5375-455C-9EA6-DF929625EA0E}">
        <p15:presenceInfo xmlns:p15="http://schemas.microsoft.com/office/powerpoint/2012/main" userId="S::susannah.everett@uconn.edu::21047c91-5e71-467d-a101-05b0dd81cc51" providerId="AD"/>
      </p:ext>
    </p:extLst>
  </p:cmAuthor>
  <p:cmAuthor id="4" name="Feinberg, Adam" initials="FA" lastIdx="33" clrIdx="3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5" name="Meyer, Katherine" initials="MK" lastIdx="27" clrIdx="4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08"/>
    <a:srgbClr val="97CA38"/>
    <a:srgbClr val="99CB38"/>
    <a:srgbClr val="E64823"/>
    <a:srgbClr val="FECC5C"/>
    <a:srgbClr val="9FAEBF"/>
    <a:srgbClr val="047E95"/>
    <a:srgbClr val="7FD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812BF7-919C-4D5A-8AA8-1EBDE6EE942E}">
  <a:tblStyle styleId="{71812BF7-919C-4D5A-8AA8-1EBDE6EE94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1"/>
    <p:restoredTop sz="80074" autoAdjust="0"/>
  </p:normalViewPr>
  <p:slideViewPr>
    <p:cSldViewPr snapToGrid="0">
      <p:cViewPr varScale="1">
        <p:scale>
          <a:sx n="95" d="100"/>
          <a:sy n="95" d="100"/>
        </p:scale>
        <p:origin x="114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84" Type="http://schemas.openxmlformats.org/officeDocument/2006/relationships/font" Target="fonts/font24.fntdata"/><Relationship Id="rId89" Type="http://schemas.openxmlformats.org/officeDocument/2006/relationships/font" Target="fonts/font29.fntdata"/><Relationship Id="rId112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07" Type="http://schemas.openxmlformats.org/officeDocument/2006/relationships/commentAuthors" Target="commentAuthors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87" Type="http://schemas.openxmlformats.org/officeDocument/2006/relationships/font" Target="fonts/font27.fntdata"/><Relationship Id="rId102" Type="http://schemas.openxmlformats.org/officeDocument/2006/relationships/font" Target="fonts/font42.fntdata"/><Relationship Id="rId11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.fntdata"/><Relationship Id="rId82" Type="http://schemas.openxmlformats.org/officeDocument/2006/relationships/font" Target="fonts/font22.fntdata"/><Relationship Id="rId90" Type="http://schemas.openxmlformats.org/officeDocument/2006/relationships/font" Target="fonts/font30.fntdata"/><Relationship Id="rId95" Type="http://schemas.openxmlformats.org/officeDocument/2006/relationships/font" Target="fonts/font35.fntdata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100" Type="http://schemas.openxmlformats.org/officeDocument/2006/relationships/font" Target="fonts/font40.fntdata"/><Relationship Id="rId105" Type="http://schemas.openxmlformats.org/officeDocument/2006/relationships/font" Target="fonts/font45.fntdata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6.xml"/><Relationship Id="rId72" Type="http://schemas.openxmlformats.org/officeDocument/2006/relationships/font" Target="fonts/font12.fntdata"/><Relationship Id="rId80" Type="http://schemas.openxmlformats.org/officeDocument/2006/relationships/font" Target="fonts/font20.fntdata"/><Relationship Id="rId85" Type="http://schemas.openxmlformats.org/officeDocument/2006/relationships/font" Target="fonts/font25.fntdata"/><Relationship Id="rId93" Type="http://schemas.openxmlformats.org/officeDocument/2006/relationships/font" Target="fonts/font33.fntdata"/><Relationship Id="rId98" Type="http://schemas.openxmlformats.org/officeDocument/2006/relationships/font" Target="fonts/font38.fntdata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font" Target="fonts/font7.fntdata"/><Relationship Id="rId103" Type="http://schemas.openxmlformats.org/officeDocument/2006/relationships/font" Target="fonts/font43.fntdata"/><Relationship Id="rId108" Type="http://schemas.openxmlformats.org/officeDocument/2006/relationships/presProps" Target="pres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font" Target="fonts/font23.fntdata"/><Relationship Id="rId88" Type="http://schemas.openxmlformats.org/officeDocument/2006/relationships/font" Target="fonts/font28.fntdata"/><Relationship Id="rId91" Type="http://schemas.openxmlformats.org/officeDocument/2006/relationships/font" Target="fonts/font31.fntdata"/><Relationship Id="rId96" Type="http://schemas.openxmlformats.org/officeDocument/2006/relationships/font" Target="fonts/font36.fntdata"/><Relationship Id="rId1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font" Target="fonts/font46.fntdata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font" Target="fonts/font21.fntdata"/><Relationship Id="rId86" Type="http://schemas.openxmlformats.org/officeDocument/2006/relationships/font" Target="fonts/font26.fntdata"/><Relationship Id="rId94" Type="http://schemas.openxmlformats.org/officeDocument/2006/relationships/font" Target="fonts/font34.fntdata"/><Relationship Id="rId99" Type="http://schemas.openxmlformats.org/officeDocument/2006/relationships/font" Target="fonts/font39.fntdata"/><Relationship Id="rId101" Type="http://schemas.openxmlformats.org/officeDocument/2006/relationships/font" Target="fonts/font41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viewProps" Target="viewProps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font" Target="fonts/font16.fntdata"/><Relationship Id="rId97" Type="http://schemas.openxmlformats.org/officeDocument/2006/relationships/font" Target="fonts/font37.fntdata"/><Relationship Id="rId104" Type="http://schemas.openxmlformats.org/officeDocument/2006/relationships/font" Target="fonts/font44.fntdata"/><Relationship Id="rId7" Type="http://schemas.openxmlformats.org/officeDocument/2006/relationships/slideMaster" Target="slideMasters/slideMaster4.xml"/><Relationship Id="rId71" Type="http://schemas.openxmlformats.org/officeDocument/2006/relationships/font" Target="fonts/font11.fntdata"/><Relationship Id="rId92" Type="http://schemas.openxmlformats.org/officeDocument/2006/relationships/font" Target="fonts/font32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 dirty="0"/>
            <a:t>Have electronics ready to use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 dirty="0"/>
            <a:t>Obtain help from peers and trainers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 dirty="0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 dirty="0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 dirty="0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8BEF0784-16FD-4B8F-B36B-B6FFAC816462}">
      <dgm:prSet/>
      <dgm:spPr/>
      <dgm:t>
        <a:bodyPr/>
        <a:lstStyle/>
        <a:p>
          <a:r>
            <a:rPr lang="en-US" dirty="0"/>
            <a:t>Complete tasks efficiently</a:t>
          </a:r>
        </a:p>
      </dgm:t>
    </dgm:pt>
    <dgm:pt modelId="{FFA13F28-4EFF-4D91-B9BC-B1EF69E86C86}" type="parTrans" cxnId="{680B263E-85AD-447B-B3B3-461E60DE20B9}">
      <dgm:prSet/>
      <dgm:spPr/>
      <dgm:t>
        <a:bodyPr/>
        <a:lstStyle/>
        <a:p>
          <a:endParaRPr lang="en-US"/>
        </a:p>
      </dgm:t>
    </dgm:pt>
    <dgm:pt modelId="{CF0B9066-52CD-4491-9232-BBCD12F1BF24}" type="sibTrans" cxnId="{680B263E-85AD-447B-B3B3-461E60DE20B9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66B0CE0B-DBE0-4947-BA87-11B17F16249B}" type="presOf" srcId="{8BEF0784-16FD-4B8F-B36B-B6FFAC816462}" destId="{173ADCC0-45AB-4F03-8B39-78AD7803ABF7}" srcOrd="0" destOrd="5" presId="urn:microsoft.com/office/officeart/2005/8/layout/bList2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680B263E-85AD-447B-B3B3-461E60DE20B9}" srcId="{6D196861-CC28-5141-BDFB-4E8105D813E6}" destId="{8BEF0784-16FD-4B8F-B36B-B6FFAC816462}" srcOrd="2" destOrd="0" parTransId="{FFA13F28-4EFF-4D91-B9BC-B1EF69E86C86}" sibTransId="{CF0B9066-52CD-4491-9232-BBCD12F1BF24}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72BF35-8761-4B1B-81D8-CDF5892411A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16E1D5-65B5-4C7C-8BB7-FC709908CE4F}">
      <dgm:prSet phldrT="[Text]"/>
      <dgm:spPr/>
      <dgm:t>
        <a:bodyPr/>
        <a:lstStyle/>
        <a:p>
          <a:r>
            <a:rPr lang="en-US" dirty="0"/>
            <a:t>COACHING - Direct Support / Technical Assistance </a:t>
          </a:r>
        </a:p>
      </dgm:t>
    </dgm:pt>
    <dgm:pt modelId="{70036F7B-6B01-4C62-BCCB-1657539ED31C}" type="parTrans" cxnId="{45703943-8573-44BF-B729-41B1A44ED083}">
      <dgm:prSet/>
      <dgm:spPr/>
      <dgm:t>
        <a:bodyPr/>
        <a:lstStyle/>
        <a:p>
          <a:endParaRPr lang="en-US"/>
        </a:p>
      </dgm:t>
    </dgm:pt>
    <dgm:pt modelId="{791455C8-C60E-49D9-BDB7-081F77D80BD2}" type="sibTrans" cxnId="{45703943-8573-44BF-B729-41B1A44ED083}">
      <dgm:prSet/>
      <dgm:spPr/>
      <dgm:t>
        <a:bodyPr/>
        <a:lstStyle/>
        <a:p>
          <a:endParaRPr lang="en-US"/>
        </a:p>
      </dgm:t>
    </dgm:pt>
    <dgm:pt modelId="{D3EC36A5-3D13-4572-8ED3-02BD489C2BA8}">
      <dgm:prSet phldrT="[Text]" custT="1"/>
      <dgm:spPr/>
      <dgm:t>
        <a:bodyPr/>
        <a:lstStyle/>
        <a:p>
          <a:r>
            <a:rPr lang="en-US" sz="1400" b="1" i="1" dirty="0">
              <a:latin typeface="Calibri"/>
              <a:ea typeface="Calibri"/>
              <a:cs typeface="Calibri"/>
              <a:sym typeface="Calibri"/>
            </a:rPr>
            <a:t>Coaching: </a:t>
          </a:r>
        </a:p>
        <a:p>
          <a:r>
            <a:rPr lang="en-US" sz="1400" dirty="0">
              <a:latin typeface="Calibri"/>
              <a:ea typeface="Calibri"/>
              <a:cs typeface="Calibri"/>
              <a:sym typeface="Calibri"/>
            </a:rPr>
            <a:t>Participating teams are expected to meet </a:t>
          </a:r>
          <a:r>
            <a:rPr lang="en-US" sz="1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rPr>
            <a:t>monthly</a:t>
          </a:r>
          <a:r>
            <a:rPr lang="en-US" sz="1400" dirty="0">
              <a:latin typeface="Calibri"/>
              <a:ea typeface="Calibri"/>
              <a:cs typeface="Calibri"/>
              <a:sym typeface="Calibri"/>
            </a:rPr>
            <a:t> throughout school year with their academy-assigned coach. Coaches will support teams to assess needs, identify &amp; prioritize areas of growth, develop &amp; implement action plans, &amp; monitor progress.</a:t>
          </a:r>
          <a:endParaRPr lang="en-US" sz="1400" dirty="0"/>
        </a:p>
      </dgm:t>
    </dgm:pt>
    <dgm:pt modelId="{C3B610A1-B3EB-4041-94A5-A27838431573}" type="parTrans" cxnId="{A3DC5262-9041-4AA3-8775-32A79AE44940}">
      <dgm:prSet/>
      <dgm:spPr/>
      <dgm:t>
        <a:bodyPr/>
        <a:lstStyle/>
        <a:p>
          <a:endParaRPr lang="en-US"/>
        </a:p>
      </dgm:t>
    </dgm:pt>
    <dgm:pt modelId="{95DC6FFB-3838-4622-BC76-8DC21A07F682}" type="sibTrans" cxnId="{A3DC5262-9041-4AA3-8775-32A79AE44940}">
      <dgm:prSet/>
      <dgm:spPr/>
      <dgm:t>
        <a:bodyPr/>
        <a:lstStyle/>
        <a:p>
          <a:endParaRPr lang="en-US"/>
        </a:p>
      </dgm:t>
    </dgm:pt>
    <dgm:pt modelId="{24582C22-456D-48A2-BA60-6C916A3E7181}">
      <dgm:prSet phldrT="[Text]"/>
      <dgm:spPr/>
      <dgm:t>
        <a:bodyPr/>
        <a:lstStyle/>
        <a:p>
          <a:r>
            <a:rPr lang="en-US" dirty="0"/>
            <a:t>Learning Opportunities</a:t>
          </a:r>
        </a:p>
      </dgm:t>
    </dgm:pt>
    <dgm:pt modelId="{84B509DD-87AB-41FD-80F4-AAC937FCDC85}" type="parTrans" cxnId="{F5B89EC3-5623-482E-8655-971B0E0BE9EA}">
      <dgm:prSet/>
      <dgm:spPr/>
      <dgm:t>
        <a:bodyPr/>
        <a:lstStyle/>
        <a:p>
          <a:endParaRPr lang="en-US"/>
        </a:p>
      </dgm:t>
    </dgm:pt>
    <dgm:pt modelId="{6D20F8F5-3A84-4682-A170-27C9DFF2525F}" type="sibTrans" cxnId="{F5B89EC3-5623-482E-8655-971B0E0BE9EA}">
      <dgm:prSet/>
      <dgm:spPr/>
      <dgm:t>
        <a:bodyPr/>
        <a:lstStyle/>
        <a:p>
          <a:endParaRPr lang="en-US"/>
        </a:p>
      </dgm:t>
    </dgm:pt>
    <dgm:pt modelId="{C27CEDD1-773A-4D7A-A09A-C2C04FD550E1}">
      <dgm:prSet phldrT="[Text]" custT="1"/>
      <dgm:spPr/>
      <dgm:t>
        <a:bodyPr/>
        <a:lstStyle/>
        <a:p>
          <a:r>
            <a:rPr lang="en-US" sz="1200" b="1" i="1" dirty="0">
              <a:latin typeface="Calibri"/>
              <a:ea typeface="Calibri"/>
              <a:cs typeface="Calibri"/>
              <a:sym typeface="Calibri"/>
            </a:rPr>
            <a:t>Learning Opportunities: </a:t>
          </a:r>
          <a:r>
            <a:rPr lang="en-US" sz="1200" dirty="0">
              <a:latin typeface="Calibri"/>
              <a:ea typeface="Calibri"/>
              <a:cs typeface="Calibri"/>
              <a:sym typeface="Calibri"/>
            </a:rPr>
            <a:t>Participants will be expected to participate in (2) bi-annual, academy-wide, in-person convenings. </a:t>
          </a:r>
          <a:endParaRPr lang="en-US" sz="1200" dirty="0"/>
        </a:p>
      </dgm:t>
    </dgm:pt>
    <dgm:pt modelId="{269899C9-D8BA-4E80-88BB-31C71F1C25F9}" type="parTrans" cxnId="{5A01D6CF-9BBB-4849-A4F7-0C5F01C00DBC}">
      <dgm:prSet/>
      <dgm:spPr/>
      <dgm:t>
        <a:bodyPr/>
        <a:lstStyle/>
        <a:p>
          <a:endParaRPr lang="en-US"/>
        </a:p>
      </dgm:t>
    </dgm:pt>
    <dgm:pt modelId="{C0AEC754-5F85-4C56-A151-8AB1BF59D583}" type="sibTrans" cxnId="{5A01D6CF-9BBB-4849-A4F7-0C5F01C00DBC}">
      <dgm:prSet/>
      <dgm:spPr/>
      <dgm:t>
        <a:bodyPr/>
        <a:lstStyle/>
        <a:p>
          <a:endParaRPr lang="en-US"/>
        </a:p>
      </dgm:t>
    </dgm:pt>
    <dgm:pt modelId="{28A6C71A-0C87-4877-98A1-62CD96E183BE}">
      <dgm:prSet phldrT="[Text]"/>
      <dgm:spPr/>
      <dgm:t>
        <a:bodyPr/>
        <a:lstStyle/>
        <a:p>
          <a:r>
            <a:rPr lang="en-US" dirty="0"/>
            <a:t>Optional activities </a:t>
          </a:r>
        </a:p>
      </dgm:t>
    </dgm:pt>
    <dgm:pt modelId="{07154289-EC63-4B9E-8F68-C9E4D1DB9EF5}" type="parTrans" cxnId="{935ED08C-AD16-4586-88F6-2AA9D5D09A7B}">
      <dgm:prSet/>
      <dgm:spPr/>
      <dgm:t>
        <a:bodyPr/>
        <a:lstStyle/>
        <a:p>
          <a:endParaRPr lang="en-US"/>
        </a:p>
      </dgm:t>
    </dgm:pt>
    <dgm:pt modelId="{492DE3CE-8064-4D6E-9A24-BD333995C28E}" type="sibTrans" cxnId="{935ED08C-AD16-4586-88F6-2AA9D5D09A7B}">
      <dgm:prSet/>
      <dgm:spPr/>
      <dgm:t>
        <a:bodyPr/>
        <a:lstStyle/>
        <a:p>
          <a:endParaRPr lang="en-US"/>
        </a:p>
      </dgm:t>
    </dgm:pt>
    <dgm:pt modelId="{8726E970-B04F-49FA-9F45-944C02389CD6}">
      <dgm:prSet phldrT="[Text]" custT="1"/>
      <dgm:spPr/>
      <dgm:t>
        <a:bodyPr/>
        <a:lstStyle/>
        <a:p>
          <a:endParaRPr lang="en-US" sz="1200" dirty="0"/>
        </a:p>
        <a:p>
          <a:r>
            <a:rPr lang="en-US" sz="1200" dirty="0">
              <a:latin typeface="Calibri"/>
              <a:ea typeface="Calibri"/>
              <a:cs typeface="Calibri"/>
              <a:sym typeface="Calibri"/>
            </a:rPr>
            <a:t>Optional professional development events will be offered including webinars, peer-sharing calls, and on-site PD.</a:t>
          </a:r>
          <a:endParaRPr lang="en-US" sz="1200" dirty="0"/>
        </a:p>
      </dgm:t>
    </dgm:pt>
    <dgm:pt modelId="{877ABE6C-167E-4FF7-ACBB-53B8C646F23B}" type="parTrans" cxnId="{921889BC-84BD-44EE-97F8-C6A4074557EB}">
      <dgm:prSet/>
      <dgm:spPr/>
      <dgm:t>
        <a:bodyPr/>
        <a:lstStyle/>
        <a:p>
          <a:endParaRPr lang="en-US"/>
        </a:p>
      </dgm:t>
    </dgm:pt>
    <dgm:pt modelId="{A4344A70-7B84-4CB3-AC65-FF045A5AB9A5}" type="sibTrans" cxnId="{921889BC-84BD-44EE-97F8-C6A4074557EB}">
      <dgm:prSet/>
      <dgm:spPr/>
      <dgm:t>
        <a:bodyPr/>
        <a:lstStyle/>
        <a:p>
          <a:endParaRPr lang="en-US"/>
        </a:p>
      </dgm:t>
    </dgm:pt>
    <dgm:pt modelId="{9AA959EF-2DDD-4299-91FF-300F1F91316D}" type="pres">
      <dgm:prSet presAssocID="{B472BF35-8761-4B1B-81D8-CDF5892411A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24142895-DDB3-4EAF-8280-90B03B81CA66}" type="pres">
      <dgm:prSet presAssocID="{2A16E1D5-65B5-4C7C-8BB7-FC709908CE4F}" presName="parentText1" presStyleLbl="node1" presStyleIdx="0" presStyleCnt="3" custLinFactNeighborX="810" custLinFactNeighborY="-4728">
        <dgm:presLayoutVars>
          <dgm:chMax/>
          <dgm:chPref val="3"/>
          <dgm:bulletEnabled val="1"/>
        </dgm:presLayoutVars>
      </dgm:prSet>
      <dgm:spPr/>
    </dgm:pt>
    <dgm:pt modelId="{84E8525D-928C-427D-B1FF-DCFFFEBD2FBB}" type="pres">
      <dgm:prSet presAssocID="{2A16E1D5-65B5-4C7C-8BB7-FC709908CE4F}" presName="childText1" presStyleLbl="solidAlignAcc1" presStyleIdx="0" presStyleCnt="3" custScaleY="167577" custLinFactNeighborX="-8335" custLinFactNeighborY="30309">
        <dgm:presLayoutVars>
          <dgm:chMax val="0"/>
          <dgm:chPref val="0"/>
          <dgm:bulletEnabled val="1"/>
        </dgm:presLayoutVars>
      </dgm:prSet>
      <dgm:spPr/>
    </dgm:pt>
    <dgm:pt modelId="{E0757156-3A8A-4178-B886-3E48BAF8B42D}" type="pres">
      <dgm:prSet presAssocID="{24582C22-456D-48A2-BA60-6C916A3E7181}" presName="parentText2" presStyleLbl="node1" presStyleIdx="1" presStyleCnt="3" custLinFactNeighborY="24586">
        <dgm:presLayoutVars>
          <dgm:chMax/>
          <dgm:chPref val="3"/>
          <dgm:bulletEnabled val="1"/>
        </dgm:presLayoutVars>
      </dgm:prSet>
      <dgm:spPr/>
    </dgm:pt>
    <dgm:pt modelId="{909C8BC2-7CEC-4F1E-B4EC-223138AB8D62}" type="pres">
      <dgm:prSet presAssocID="{24582C22-456D-48A2-BA60-6C916A3E7181}" presName="childText2" presStyleLbl="solidAlignAcc1" presStyleIdx="1" presStyleCnt="3" custScaleY="75107">
        <dgm:presLayoutVars>
          <dgm:chMax val="0"/>
          <dgm:chPref val="0"/>
          <dgm:bulletEnabled val="1"/>
        </dgm:presLayoutVars>
      </dgm:prSet>
      <dgm:spPr/>
    </dgm:pt>
    <dgm:pt modelId="{A91CEAF7-5058-475E-86EE-65B105026CAD}" type="pres">
      <dgm:prSet presAssocID="{28A6C71A-0C87-4877-98A1-62CD96E183BE}" presName="parentText3" presStyleLbl="node1" presStyleIdx="2" presStyleCnt="3" custLinFactNeighborX="-359" custLinFactNeighborY="51968">
        <dgm:presLayoutVars>
          <dgm:chMax/>
          <dgm:chPref val="3"/>
          <dgm:bulletEnabled val="1"/>
        </dgm:presLayoutVars>
      </dgm:prSet>
      <dgm:spPr/>
    </dgm:pt>
    <dgm:pt modelId="{567228FB-2666-43C6-9D02-7C45E64ED4EF}" type="pres">
      <dgm:prSet presAssocID="{28A6C71A-0C87-4877-98A1-62CD96E183BE}" presName="childText3" presStyleLbl="solidAlignAcc1" presStyleIdx="2" presStyleCnt="3" custLinFactNeighborX="894" custLinFactNeighborY="21421">
        <dgm:presLayoutVars>
          <dgm:chMax val="0"/>
          <dgm:chPref val="0"/>
          <dgm:bulletEnabled val="1"/>
        </dgm:presLayoutVars>
      </dgm:prSet>
      <dgm:spPr/>
    </dgm:pt>
  </dgm:ptLst>
  <dgm:cxnLst>
    <dgm:cxn modelId="{A3DC5262-9041-4AA3-8775-32A79AE44940}" srcId="{2A16E1D5-65B5-4C7C-8BB7-FC709908CE4F}" destId="{D3EC36A5-3D13-4572-8ED3-02BD489C2BA8}" srcOrd="0" destOrd="0" parTransId="{C3B610A1-B3EB-4041-94A5-A27838431573}" sibTransId="{95DC6FFB-3838-4622-BC76-8DC21A07F682}"/>
    <dgm:cxn modelId="{45703943-8573-44BF-B729-41B1A44ED083}" srcId="{B472BF35-8761-4B1B-81D8-CDF5892411AB}" destId="{2A16E1D5-65B5-4C7C-8BB7-FC709908CE4F}" srcOrd="0" destOrd="0" parTransId="{70036F7B-6B01-4C62-BCCB-1657539ED31C}" sibTransId="{791455C8-C60E-49D9-BDB7-081F77D80BD2}"/>
    <dgm:cxn modelId="{1B0A7248-52E0-4418-BF88-010234E79405}" type="presOf" srcId="{C27CEDD1-773A-4D7A-A09A-C2C04FD550E1}" destId="{909C8BC2-7CEC-4F1E-B4EC-223138AB8D62}" srcOrd="0" destOrd="0" presId="urn:microsoft.com/office/officeart/2009/3/layout/IncreasingArrowsProcess"/>
    <dgm:cxn modelId="{B9B6D889-DF9F-4941-B335-0EAACAA5F81C}" type="presOf" srcId="{2A16E1D5-65B5-4C7C-8BB7-FC709908CE4F}" destId="{24142895-DDB3-4EAF-8280-90B03B81CA66}" srcOrd="0" destOrd="0" presId="urn:microsoft.com/office/officeart/2009/3/layout/IncreasingArrowsProcess"/>
    <dgm:cxn modelId="{935ED08C-AD16-4586-88F6-2AA9D5D09A7B}" srcId="{B472BF35-8761-4B1B-81D8-CDF5892411AB}" destId="{28A6C71A-0C87-4877-98A1-62CD96E183BE}" srcOrd="2" destOrd="0" parTransId="{07154289-EC63-4B9E-8F68-C9E4D1DB9EF5}" sibTransId="{492DE3CE-8064-4D6E-9A24-BD333995C28E}"/>
    <dgm:cxn modelId="{F1D58B8F-2348-4711-939A-B462E4E52541}" type="presOf" srcId="{D3EC36A5-3D13-4572-8ED3-02BD489C2BA8}" destId="{84E8525D-928C-427D-B1FF-DCFFFEBD2FBB}" srcOrd="0" destOrd="0" presId="urn:microsoft.com/office/officeart/2009/3/layout/IncreasingArrowsProcess"/>
    <dgm:cxn modelId="{9959BA92-DB36-4283-B694-A1D966575AF5}" type="presOf" srcId="{8726E970-B04F-49FA-9F45-944C02389CD6}" destId="{567228FB-2666-43C6-9D02-7C45E64ED4EF}" srcOrd="0" destOrd="0" presId="urn:microsoft.com/office/officeart/2009/3/layout/IncreasingArrowsProcess"/>
    <dgm:cxn modelId="{921889BC-84BD-44EE-97F8-C6A4074557EB}" srcId="{28A6C71A-0C87-4877-98A1-62CD96E183BE}" destId="{8726E970-B04F-49FA-9F45-944C02389CD6}" srcOrd="0" destOrd="0" parTransId="{877ABE6C-167E-4FF7-ACBB-53B8C646F23B}" sibTransId="{A4344A70-7B84-4CB3-AC65-FF045A5AB9A5}"/>
    <dgm:cxn modelId="{FF8C16C2-CCED-42D9-B5A0-436667FF5D4D}" type="presOf" srcId="{24582C22-456D-48A2-BA60-6C916A3E7181}" destId="{E0757156-3A8A-4178-B886-3E48BAF8B42D}" srcOrd="0" destOrd="0" presId="urn:microsoft.com/office/officeart/2009/3/layout/IncreasingArrowsProcess"/>
    <dgm:cxn modelId="{F5B89EC3-5623-482E-8655-971B0E0BE9EA}" srcId="{B472BF35-8761-4B1B-81D8-CDF5892411AB}" destId="{24582C22-456D-48A2-BA60-6C916A3E7181}" srcOrd="1" destOrd="0" parTransId="{84B509DD-87AB-41FD-80F4-AAC937FCDC85}" sibTransId="{6D20F8F5-3A84-4682-A170-27C9DFF2525F}"/>
    <dgm:cxn modelId="{5A01D6CF-9BBB-4849-A4F7-0C5F01C00DBC}" srcId="{24582C22-456D-48A2-BA60-6C916A3E7181}" destId="{C27CEDD1-773A-4D7A-A09A-C2C04FD550E1}" srcOrd="0" destOrd="0" parTransId="{269899C9-D8BA-4E80-88BB-31C71F1C25F9}" sibTransId="{C0AEC754-5F85-4C56-A151-8AB1BF59D583}"/>
    <dgm:cxn modelId="{22627FF1-8778-4CF3-A700-CA860D294E6F}" type="presOf" srcId="{B472BF35-8761-4B1B-81D8-CDF5892411AB}" destId="{9AA959EF-2DDD-4299-91FF-300F1F91316D}" srcOrd="0" destOrd="0" presId="urn:microsoft.com/office/officeart/2009/3/layout/IncreasingArrowsProcess"/>
    <dgm:cxn modelId="{99A91BFF-6A8D-43FD-9F68-4FF81C94B089}" type="presOf" srcId="{28A6C71A-0C87-4877-98A1-62CD96E183BE}" destId="{A91CEAF7-5058-475E-86EE-65B105026CAD}" srcOrd="0" destOrd="0" presId="urn:microsoft.com/office/officeart/2009/3/layout/IncreasingArrowsProcess"/>
    <dgm:cxn modelId="{D1944641-9E38-48D7-B8CD-C02CD9BAD3AC}" type="presParOf" srcId="{9AA959EF-2DDD-4299-91FF-300F1F91316D}" destId="{24142895-DDB3-4EAF-8280-90B03B81CA66}" srcOrd="0" destOrd="0" presId="urn:microsoft.com/office/officeart/2009/3/layout/IncreasingArrowsProcess"/>
    <dgm:cxn modelId="{83054A11-5000-46F3-92DA-D5B638AB774A}" type="presParOf" srcId="{9AA959EF-2DDD-4299-91FF-300F1F91316D}" destId="{84E8525D-928C-427D-B1FF-DCFFFEBD2FBB}" srcOrd="1" destOrd="0" presId="urn:microsoft.com/office/officeart/2009/3/layout/IncreasingArrowsProcess"/>
    <dgm:cxn modelId="{AC10FDC2-1178-4BBB-B26B-B94BD582E8E6}" type="presParOf" srcId="{9AA959EF-2DDD-4299-91FF-300F1F91316D}" destId="{E0757156-3A8A-4178-B886-3E48BAF8B42D}" srcOrd="2" destOrd="0" presId="urn:microsoft.com/office/officeart/2009/3/layout/IncreasingArrowsProcess"/>
    <dgm:cxn modelId="{22C103D9-8DE0-47CB-83A0-11B8043F6102}" type="presParOf" srcId="{9AA959EF-2DDD-4299-91FF-300F1F91316D}" destId="{909C8BC2-7CEC-4F1E-B4EC-223138AB8D62}" srcOrd="3" destOrd="0" presId="urn:microsoft.com/office/officeart/2009/3/layout/IncreasingArrowsProcess"/>
    <dgm:cxn modelId="{274A9A2D-C798-42A1-9103-13BE671DA629}" type="presParOf" srcId="{9AA959EF-2DDD-4299-91FF-300F1F91316D}" destId="{A91CEAF7-5058-475E-86EE-65B105026CAD}" srcOrd="4" destOrd="0" presId="urn:microsoft.com/office/officeart/2009/3/layout/IncreasingArrowsProcess"/>
    <dgm:cxn modelId="{3E36F1D3-817A-4E18-BAFB-50262FC4ADC8}" type="presParOf" srcId="{9AA959EF-2DDD-4299-91FF-300F1F91316D}" destId="{567228FB-2666-43C6-9D02-7C45E64ED4E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D97896-9045-6849-A71D-8E42F9CC8889}">
      <dgm:prSet/>
      <dgm:spPr/>
      <dgm:t>
        <a:bodyPr/>
        <a:lstStyle/>
        <a:p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Training Overview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4FBC8B93-D39B-3A4A-9834-938935DE30F6}" type="parTrans" cxnId="{67EDE6D2-41F2-4B48-BF69-5BC6B91D9E5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A56CA20B-A5A4-794C-8325-DEE151C474F6}" type="sibTrans" cxnId="{67EDE6D2-41F2-4B48-BF69-5BC6B91D9E5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48F713D6-874B-4E4C-BED0-4C17EA4E5A75}">
      <dgm:prSet/>
      <dgm:spPr/>
      <dgm:t>
        <a:bodyPr/>
        <a:lstStyle/>
        <a:p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Coaching Tasks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96CC142D-14F2-674A-9021-3DF8879E9C4A}" type="parTrans" cxnId="{265A60CA-3996-454B-A4B6-62A5DAAFB9FF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145347D-5514-2E4A-A1B6-9274224E4EF8}" type="sibTrans" cxnId="{265A60CA-3996-454B-A4B6-62A5DAAFB9FF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52D8E2F3-0364-9447-8045-B50D84D1A3C5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Identify documents to be developed next year </a:t>
          </a:r>
        </a:p>
      </dgm:t>
    </dgm:pt>
    <dgm:pt modelId="{3BBB15D3-0673-B54F-869A-83E10D81859F}" type="parTrans" cxnId="{D36C1334-399B-CD40-BF74-86DFA35FC18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665E21A-FA48-9F4E-A7F3-4B9DE7B62FDE}" type="sibTrans" cxnId="{D36C1334-399B-CD40-BF74-86DFA35FC18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52F38E12-B97F-4F1C-A05A-52F6187730D6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Planning for next year  </a:t>
          </a:r>
        </a:p>
      </dgm:t>
    </dgm:pt>
    <dgm:pt modelId="{3DBE1114-42C0-4563-807B-F1DDF0FBF078}" type="parTrans" cxnId="{4D92461F-378B-4E49-8C64-90CE6C058329}">
      <dgm:prSet/>
      <dgm:spPr/>
      <dgm:t>
        <a:bodyPr/>
        <a:lstStyle/>
        <a:p>
          <a:endParaRPr lang="en-US"/>
        </a:p>
      </dgm:t>
    </dgm:pt>
    <dgm:pt modelId="{D582CC81-52D5-4E84-B9B7-94DB27F7EAFF}" type="sibTrans" cxnId="{4D92461F-378B-4E49-8C64-90CE6C058329}">
      <dgm:prSet/>
      <dgm:spPr/>
      <dgm:t>
        <a:bodyPr/>
        <a:lstStyle/>
        <a:p>
          <a:endParaRPr lang="en-US"/>
        </a:p>
      </dgm:t>
    </dgm:pt>
    <dgm:pt modelId="{C7365E35-773B-44DD-84FC-4B95D6AB9DC8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Document procedures and policies</a:t>
          </a:r>
        </a:p>
      </dgm:t>
    </dgm:pt>
    <dgm:pt modelId="{A9A496F8-6DBC-47FB-B85A-8D7589FF997A}" type="parTrans" cxnId="{0D5B402E-81E7-414E-B656-1F71666FEE1B}">
      <dgm:prSet/>
      <dgm:spPr/>
      <dgm:t>
        <a:bodyPr/>
        <a:lstStyle/>
        <a:p>
          <a:endParaRPr lang="en-US"/>
        </a:p>
      </dgm:t>
    </dgm:pt>
    <dgm:pt modelId="{3105DEF9-3390-496B-BDDF-D563D21B9877}" type="sibTrans" cxnId="{0D5B402E-81E7-414E-B656-1F71666FEE1B}">
      <dgm:prSet/>
      <dgm:spPr/>
      <dgm:t>
        <a:bodyPr/>
        <a:lstStyle/>
        <a:p>
          <a:endParaRPr lang="en-US"/>
        </a:p>
      </dgm:t>
    </dgm:pt>
    <dgm:pt modelId="{F1F2A830-9219-4D08-BA76-53700F6C5C1F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Establish routines </a:t>
          </a:r>
        </a:p>
      </dgm:t>
    </dgm:pt>
    <dgm:pt modelId="{46A5650C-FF48-4396-A03F-94549D3A1F6B}" type="parTrans" cxnId="{F1425A60-A785-4FB3-BAD5-EDA61C6B6F5C}">
      <dgm:prSet/>
      <dgm:spPr/>
      <dgm:t>
        <a:bodyPr/>
        <a:lstStyle/>
        <a:p>
          <a:endParaRPr lang="en-US"/>
        </a:p>
      </dgm:t>
    </dgm:pt>
    <dgm:pt modelId="{2C165C3E-51C5-455C-A3E6-E30079CE6DCC}" type="sibTrans" cxnId="{F1425A60-A785-4FB3-BAD5-EDA61C6B6F5C}">
      <dgm:prSet/>
      <dgm:spPr/>
      <dgm:t>
        <a:bodyPr/>
        <a:lstStyle/>
        <a:p>
          <a:endParaRPr lang="en-US"/>
        </a:p>
      </dgm:t>
    </dgm:pt>
    <dgm:pt modelId="{AAE16E0F-A02E-4E94-9DC7-E40B27B85252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Sharing practices and outcomes</a:t>
          </a:r>
        </a:p>
      </dgm:t>
    </dgm:pt>
    <dgm:pt modelId="{4AD6D003-BAB2-4AF5-A84D-ADE32A41417B}" type="parTrans" cxnId="{1CF11822-41A1-49BA-8027-716ACE40DB06}">
      <dgm:prSet/>
      <dgm:spPr/>
      <dgm:t>
        <a:bodyPr/>
        <a:lstStyle/>
        <a:p>
          <a:endParaRPr lang="en-US"/>
        </a:p>
      </dgm:t>
    </dgm:pt>
    <dgm:pt modelId="{A5466D7C-718B-4300-80AA-5EF20DCF0CF2}" type="sibTrans" cxnId="{1CF11822-41A1-49BA-8027-716ACE40DB06}">
      <dgm:prSet/>
      <dgm:spPr/>
      <dgm:t>
        <a:bodyPr/>
        <a:lstStyle/>
        <a:p>
          <a:endParaRPr lang="en-US"/>
        </a:p>
      </dgm:t>
    </dgm:pt>
    <dgm:pt modelId="{1C49726B-45D3-4D86-908E-0C6FFD24F550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Plan implementation features for next year with the team</a:t>
          </a:r>
        </a:p>
      </dgm:t>
    </dgm:pt>
    <dgm:pt modelId="{9432A087-6AEB-4689-9BCB-63544310D625}" type="parTrans" cxnId="{1175DEB9-B023-41EE-B27A-E2DFDEA48CB1}">
      <dgm:prSet/>
      <dgm:spPr/>
    </dgm:pt>
    <dgm:pt modelId="{5775008D-060A-4BF5-A2B6-A1BA7C647E94}" type="sibTrans" cxnId="{1175DEB9-B023-41EE-B27A-E2DFDEA48CB1}">
      <dgm:prSet/>
      <dgm:spPr/>
    </dgm:pt>
    <dgm:pt modelId="{A129C3F8-600F-4082-86E6-39BE924D3AAE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FB180ABC-463C-47DB-A1DB-786B0056AE7B}" type="pres">
      <dgm:prSet presAssocID="{05D97896-9045-6849-A71D-8E42F9CC8889}" presName="parentLin" presStyleCnt="0"/>
      <dgm:spPr/>
    </dgm:pt>
    <dgm:pt modelId="{7414CA28-C12A-4A07-87A7-45F6D884B0EC}" type="pres">
      <dgm:prSet presAssocID="{05D97896-9045-6849-A71D-8E42F9CC8889}" presName="parentLeftMargin" presStyleLbl="node1" presStyleIdx="0" presStyleCnt="2"/>
      <dgm:spPr/>
    </dgm:pt>
    <dgm:pt modelId="{696E17F0-3BE8-4137-8E80-E8D4F2E83875}" type="pres">
      <dgm:prSet presAssocID="{05D97896-9045-6849-A71D-8E42F9CC888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530FAC-450E-49A0-98D6-0996A1CA59B0}" type="pres">
      <dgm:prSet presAssocID="{05D97896-9045-6849-A71D-8E42F9CC8889}" presName="negativeSpace" presStyleCnt="0"/>
      <dgm:spPr/>
    </dgm:pt>
    <dgm:pt modelId="{01DD8EE8-8635-4AE5-BA41-E7C47D7828ED}" type="pres">
      <dgm:prSet presAssocID="{05D97896-9045-6849-A71D-8E42F9CC8889}" presName="childText" presStyleLbl="conFgAcc1" presStyleIdx="0" presStyleCnt="2" custLinFactNeighborY="23519">
        <dgm:presLayoutVars>
          <dgm:bulletEnabled val="1"/>
        </dgm:presLayoutVars>
      </dgm:prSet>
      <dgm:spPr/>
    </dgm:pt>
    <dgm:pt modelId="{29ECECFC-2842-4920-9066-56FA0BA7DBF2}" type="pres">
      <dgm:prSet presAssocID="{A56CA20B-A5A4-794C-8325-DEE151C474F6}" presName="spaceBetweenRectangles" presStyleCnt="0"/>
      <dgm:spPr/>
    </dgm:pt>
    <dgm:pt modelId="{065118D9-DFA4-4731-B029-798EB41F767B}" type="pres">
      <dgm:prSet presAssocID="{48F713D6-874B-4E4C-BED0-4C17EA4E5A75}" presName="parentLin" presStyleCnt="0"/>
      <dgm:spPr/>
    </dgm:pt>
    <dgm:pt modelId="{FEA6C69F-C7FC-4607-9AF4-45048BD4F494}" type="pres">
      <dgm:prSet presAssocID="{48F713D6-874B-4E4C-BED0-4C17EA4E5A75}" presName="parentLeftMargin" presStyleLbl="node1" presStyleIdx="0" presStyleCnt="2"/>
      <dgm:spPr/>
    </dgm:pt>
    <dgm:pt modelId="{E8B85977-CE21-47BB-BBEF-28B558B48AE1}" type="pres">
      <dgm:prSet presAssocID="{48F713D6-874B-4E4C-BED0-4C17EA4E5A7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0A99EAA-33C8-4104-9C6F-90080161D9A0}" type="pres">
      <dgm:prSet presAssocID="{48F713D6-874B-4E4C-BED0-4C17EA4E5A75}" presName="negativeSpace" presStyleCnt="0"/>
      <dgm:spPr/>
    </dgm:pt>
    <dgm:pt modelId="{6D3E7E5B-37C0-4273-8492-EEC84A343160}" type="pres">
      <dgm:prSet presAssocID="{48F713D6-874B-4E4C-BED0-4C17EA4E5A7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BDDC712-7A55-44A6-A744-23171E1736B9}" type="presOf" srcId="{139B28B7-98AE-2442-8242-E675E9F54483}" destId="{A129C3F8-600F-4082-86E6-39BE924D3AAE}" srcOrd="0" destOrd="0" presId="urn:microsoft.com/office/officeart/2005/8/layout/list1"/>
    <dgm:cxn modelId="{92649B1B-E423-B546-85BD-08BDB0584125}" type="presOf" srcId="{52F38E12-B97F-4F1C-A05A-52F6187730D6}" destId="{01DD8EE8-8635-4AE5-BA41-E7C47D7828ED}" srcOrd="0" destOrd="3" presId="urn:microsoft.com/office/officeart/2005/8/layout/list1"/>
    <dgm:cxn modelId="{F289B51B-5FDA-44F6-BA59-BC8FF85E404E}" type="presOf" srcId="{48F713D6-874B-4E4C-BED0-4C17EA4E5A75}" destId="{FEA6C69F-C7FC-4607-9AF4-45048BD4F494}" srcOrd="0" destOrd="0" presId="urn:microsoft.com/office/officeart/2005/8/layout/list1"/>
    <dgm:cxn modelId="{4D92461F-378B-4E49-8C64-90CE6C058329}" srcId="{05D97896-9045-6849-A71D-8E42F9CC8889}" destId="{52F38E12-B97F-4F1C-A05A-52F6187730D6}" srcOrd="3" destOrd="0" parTransId="{3DBE1114-42C0-4563-807B-F1DDF0FBF078}" sibTransId="{D582CC81-52D5-4E84-B9B7-94DB27F7EAFF}"/>
    <dgm:cxn modelId="{1CF11822-41A1-49BA-8027-716ACE40DB06}" srcId="{05D97896-9045-6849-A71D-8E42F9CC8889}" destId="{AAE16E0F-A02E-4E94-9DC7-E40B27B85252}" srcOrd="2" destOrd="0" parTransId="{4AD6D003-BAB2-4AF5-A84D-ADE32A41417B}" sibTransId="{A5466D7C-718B-4300-80AA-5EF20DCF0CF2}"/>
    <dgm:cxn modelId="{8E7A8822-1241-2F4C-B37E-36925C036ABB}" type="presOf" srcId="{C7365E35-773B-44DD-84FC-4B95D6AB9DC8}" destId="{01DD8EE8-8635-4AE5-BA41-E7C47D7828ED}" srcOrd="0" destOrd="0" presId="urn:microsoft.com/office/officeart/2005/8/layout/list1"/>
    <dgm:cxn modelId="{0D5B402E-81E7-414E-B656-1F71666FEE1B}" srcId="{05D97896-9045-6849-A71D-8E42F9CC8889}" destId="{C7365E35-773B-44DD-84FC-4B95D6AB9DC8}" srcOrd="0" destOrd="0" parTransId="{A9A496F8-6DBC-47FB-B85A-8D7589FF997A}" sibTransId="{3105DEF9-3390-496B-BDDF-D563D21B9877}"/>
    <dgm:cxn modelId="{D36C1334-399B-CD40-BF74-86DFA35FC18E}" srcId="{48F713D6-874B-4E4C-BED0-4C17EA4E5A75}" destId="{52D8E2F3-0364-9447-8045-B50D84D1A3C5}" srcOrd="0" destOrd="0" parTransId="{3BBB15D3-0673-B54F-869A-83E10D81859F}" sibTransId="{E665E21A-FA48-9F4E-A7F3-4B9DE7B62FDE}"/>
    <dgm:cxn modelId="{DA027C34-B2CB-4289-BAF5-A1F42FCB2091}" type="presOf" srcId="{05D97896-9045-6849-A71D-8E42F9CC8889}" destId="{696E17F0-3BE8-4137-8E80-E8D4F2E83875}" srcOrd="1" destOrd="0" presId="urn:microsoft.com/office/officeart/2005/8/layout/list1"/>
    <dgm:cxn modelId="{0587CF5F-CAE8-49F1-828B-35E5102DF93A}" type="presOf" srcId="{AAE16E0F-A02E-4E94-9DC7-E40B27B85252}" destId="{01DD8EE8-8635-4AE5-BA41-E7C47D7828ED}" srcOrd="0" destOrd="2" presId="urn:microsoft.com/office/officeart/2005/8/layout/list1"/>
    <dgm:cxn modelId="{F1425A60-A785-4FB3-BAD5-EDA61C6B6F5C}" srcId="{05D97896-9045-6849-A71D-8E42F9CC8889}" destId="{F1F2A830-9219-4D08-BA76-53700F6C5C1F}" srcOrd="1" destOrd="0" parTransId="{46A5650C-FF48-4396-A03F-94549D3A1F6B}" sibTransId="{2C165C3E-51C5-455C-A3E6-E30079CE6DCC}"/>
    <dgm:cxn modelId="{E3B99462-6A91-4E62-8A53-05C6BD165A91}" type="presOf" srcId="{1C49726B-45D3-4D86-908E-0C6FFD24F550}" destId="{6D3E7E5B-37C0-4273-8492-EEC84A343160}" srcOrd="0" destOrd="1" presId="urn:microsoft.com/office/officeart/2005/8/layout/list1"/>
    <dgm:cxn modelId="{F257EA97-08C0-45F3-9835-A2E078E9DEE1}" type="presOf" srcId="{F1F2A830-9219-4D08-BA76-53700F6C5C1F}" destId="{01DD8EE8-8635-4AE5-BA41-E7C47D7828ED}" srcOrd="0" destOrd="1" presId="urn:microsoft.com/office/officeart/2005/8/layout/list1"/>
    <dgm:cxn modelId="{1175DEB9-B023-41EE-B27A-E2DFDEA48CB1}" srcId="{48F713D6-874B-4E4C-BED0-4C17EA4E5A75}" destId="{1C49726B-45D3-4D86-908E-0C6FFD24F550}" srcOrd="1" destOrd="0" parTransId="{9432A087-6AEB-4689-9BCB-63544310D625}" sibTransId="{5775008D-060A-4BF5-A2B6-A1BA7C647E94}"/>
    <dgm:cxn modelId="{24D49DC1-669B-476B-9EAC-BD4CE188C111}" type="presOf" srcId="{52D8E2F3-0364-9447-8045-B50D84D1A3C5}" destId="{6D3E7E5B-37C0-4273-8492-EEC84A343160}" srcOrd="0" destOrd="0" presId="urn:microsoft.com/office/officeart/2005/8/layout/list1"/>
    <dgm:cxn modelId="{265A60CA-3996-454B-A4B6-62A5DAAFB9FF}" srcId="{139B28B7-98AE-2442-8242-E675E9F54483}" destId="{48F713D6-874B-4E4C-BED0-4C17EA4E5A75}" srcOrd="1" destOrd="0" parTransId="{96CC142D-14F2-674A-9021-3DF8879E9C4A}" sibTransId="{E145347D-5514-2E4A-A1B6-9274224E4EF8}"/>
    <dgm:cxn modelId="{2AE9E2D0-DE5B-49F0-9A60-8DD63E41BEA4}" type="presOf" srcId="{05D97896-9045-6849-A71D-8E42F9CC8889}" destId="{7414CA28-C12A-4A07-87A7-45F6D884B0EC}" srcOrd="0" destOrd="0" presId="urn:microsoft.com/office/officeart/2005/8/layout/list1"/>
    <dgm:cxn modelId="{67EDE6D2-41F2-4B48-BF69-5BC6B91D9E59}" srcId="{139B28B7-98AE-2442-8242-E675E9F54483}" destId="{05D97896-9045-6849-A71D-8E42F9CC8889}" srcOrd="0" destOrd="0" parTransId="{4FBC8B93-D39B-3A4A-9834-938935DE30F6}" sibTransId="{A56CA20B-A5A4-794C-8325-DEE151C474F6}"/>
    <dgm:cxn modelId="{79CA50F7-EA24-4DCC-8796-08C9ABEBD3E0}" type="presOf" srcId="{48F713D6-874B-4E4C-BED0-4C17EA4E5A75}" destId="{E8B85977-CE21-47BB-BBEF-28B558B48AE1}" srcOrd="1" destOrd="0" presId="urn:microsoft.com/office/officeart/2005/8/layout/list1"/>
    <dgm:cxn modelId="{CFF523DC-3E50-4A46-98DA-BF42159E00D4}" type="presParOf" srcId="{A129C3F8-600F-4082-86E6-39BE924D3AAE}" destId="{FB180ABC-463C-47DB-A1DB-786B0056AE7B}" srcOrd="0" destOrd="0" presId="urn:microsoft.com/office/officeart/2005/8/layout/list1"/>
    <dgm:cxn modelId="{C33A680A-408C-4081-8A29-6685EB1913B2}" type="presParOf" srcId="{FB180ABC-463C-47DB-A1DB-786B0056AE7B}" destId="{7414CA28-C12A-4A07-87A7-45F6D884B0EC}" srcOrd="0" destOrd="0" presId="urn:microsoft.com/office/officeart/2005/8/layout/list1"/>
    <dgm:cxn modelId="{59B69C49-D2FE-4302-94F3-8FE50C2DF257}" type="presParOf" srcId="{FB180ABC-463C-47DB-A1DB-786B0056AE7B}" destId="{696E17F0-3BE8-4137-8E80-E8D4F2E83875}" srcOrd="1" destOrd="0" presId="urn:microsoft.com/office/officeart/2005/8/layout/list1"/>
    <dgm:cxn modelId="{D7375192-32CF-4621-A115-476067931DC8}" type="presParOf" srcId="{A129C3F8-600F-4082-86E6-39BE924D3AAE}" destId="{E0530FAC-450E-49A0-98D6-0996A1CA59B0}" srcOrd="1" destOrd="0" presId="urn:microsoft.com/office/officeart/2005/8/layout/list1"/>
    <dgm:cxn modelId="{E9858409-9A8A-4C72-8448-C7D2275470DB}" type="presParOf" srcId="{A129C3F8-600F-4082-86E6-39BE924D3AAE}" destId="{01DD8EE8-8635-4AE5-BA41-E7C47D7828ED}" srcOrd="2" destOrd="0" presId="urn:microsoft.com/office/officeart/2005/8/layout/list1"/>
    <dgm:cxn modelId="{96E6A092-5113-45B1-9426-AD60BD4989AB}" type="presParOf" srcId="{A129C3F8-600F-4082-86E6-39BE924D3AAE}" destId="{29ECECFC-2842-4920-9066-56FA0BA7DBF2}" srcOrd="3" destOrd="0" presId="urn:microsoft.com/office/officeart/2005/8/layout/list1"/>
    <dgm:cxn modelId="{84EBD76E-A882-4B50-969F-A69B84A95F65}" type="presParOf" srcId="{A129C3F8-600F-4082-86E6-39BE924D3AAE}" destId="{065118D9-DFA4-4731-B029-798EB41F767B}" srcOrd="4" destOrd="0" presId="urn:microsoft.com/office/officeart/2005/8/layout/list1"/>
    <dgm:cxn modelId="{001A2273-E583-41A9-8C4E-D606D8EDA754}" type="presParOf" srcId="{065118D9-DFA4-4731-B029-798EB41F767B}" destId="{FEA6C69F-C7FC-4607-9AF4-45048BD4F494}" srcOrd="0" destOrd="0" presId="urn:microsoft.com/office/officeart/2005/8/layout/list1"/>
    <dgm:cxn modelId="{E9402785-661E-4AD0-A47A-317D6FA2D216}" type="presParOf" srcId="{065118D9-DFA4-4731-B029-798EB41F767B}" destId="{E8B85977-CE21-47BB-BBEF-28B558B48AE1}" srcOrd="1" destOrd="0" presId="urn:microsoft.com/office/officeart/2005/8/layout/list1"/>
    <dgm:cxn modelId="{59E794F0-6FB8-478A-9BC9-76166C08AF45}" type="presParOf" srcId="{A129C3F8-600F-4082-86E6-39BE924D3AAE}" destId="{00A99EAA-33C8-4104-9C6F-90080161D9A0}" srcOrd="5" destOrd="0" presId="urn:microsoft.com/office/officeart/2005/8/layout/list1"/>
    <dgm:cxn modelId="{7677D7A2-EDCC-4B8F-92E5-F36D8695CE66}" type="presParOf" srcId="{A129C3F8-600F-4082-86E6-39BE924D3AAE}" destId="{6D3E7E5B-37C0-4273-8492-EEC84A3431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A1D5ED-5B01-4EAB-AC07-2A7CD6E8E7A1}" type="doc">
      <dgm:prSet loTypeId="urn:microsoft.com/office/officeart/2005/8/layout/hList6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DD6DB1-BAE5-4233-B2C5-76F97F6E04DD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1600" dirty="0">
              <a:latin typeface="Hind Vadodara" panose="020B0604020202020204" charset="0"/>
              <a:cs typeface="Hind Vadodara" panose="020B0604020202020204" charset="0"/>
            </a:rPr>
            <a:t>Schedule regular evaluation of level of use, student response, &amp; student access to Tier 2 supports</a:t>
          </a:r>
        </a:p>
        <a:p>
          <a:pPr>
            <a:buFont typeface="Wingdings" panose="05000000000000000000" pitchFamily="2" charset="2"/>
            <a:buChar char="q"/>
          </a:pPr>
          <a:endParaRPr lang="en-US" sz="1400" dirty="0">
            <a:latin typeface="Hind Vadodara" panose="020B0604020202020204" charset="0"/>
            <a:cs typeface="Hind Vadodara" panose="020B0604020202020204" charset="0"/>
          </a:endParaRPr>
        </a:p>
        <a:p>
          <a:pPr>
            <a:buFont typeface="Wingdings" panose="05000000000000000000" pitchFamily="2" charset="2"/>
            <a:buChar char="q"/>
          </a:pPr>
          <a:endParaRPr lang="en-US" sz="1400" dirty="0">
            <a:latin typeface="Hind Vadodara" panose="020B0604020202020204" charset="0"/>
            <a:cs typeface="Hind Vadodara" panose="020B0604020202020204" charset="0"/>
          </a:endParaRPr>
        </a:p>
        <a:p>
          <a:pPr>
            <a:buFont typeface="Wingdings" panose="05000000000000000000" pitchFamily="2" charset="2"/>
            <a:buChar char="q"/>
          </a:pPr>
          <a:endParaRPr lang="en-US" sz="1400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05B309C0-F3CD-486F-B0E5-5588CE2E1EFE}" type="parTrans" cxnId="{8E86DCDC-EA50-44F7-B5DB-F77D39D85ADE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68E11110-898E-469C-AE79-EE00B6DC21C1}" type="sibTrans" cxnId="{8E86DCDC-EA50-44F7-B5DB-F77D39D85ADE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D5785188-5CBA-400D-9090-01C0EF3F27BD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Identify data sources &amp; develop regular routines to evaluate fidelity of implementation</a:t>
          </a:r>
        </a:p>
        <a:p>
          <a:pPr>
            <a:buFont typeface="Wingdings" panose="05000000000000000000" pitchFamily="2" charset="2"/>
            <a:buChar char="q"/>
          </a:pPr>
          <a:endParaRPr lang="en-US" dirty="0">
            <a:latin typeface="Hind Vadodara" panose="020B0604020202020204" charset="0"/>
            <a:cs typeface="Hind Vadodara" panose="020B0604020202020204" charset="0"/>
          </a:endParaRPr>
        </a:p>
        <a:p>
          <a:pPr>
            <a:buFont typeface="Wingdings" panose="05000000000000000000" pitchFamily="2" charset="2"/>
            <a:buChar char="q"/>
          </a:pP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BBE209A2-171F-4CEF-9933-DD0910F85248}" type="parTrans" cxnId="{AA120810-19DB-4550-B4D1-60206361767C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99ADA82-BAC3-4715-93BA-4CCFD7EFE2E9}" type="sibTrans" cxnId="{AA120810-19DB-4550-B4D1-60206361767C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EB7DFCE-2762-4812-A53D-D2EEE71C9A72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Schedule annual evaluation of Tier 2 systems &amp; supports, share outcomes with school/district leadership, update action plan accordingly</a:t>
          </a:r>
        </a:p>
      </dgm:t>
    </dgm:pt>
    <dgm:pt modelId="{996A6C36-2B07-43AD-9B43-6C5D7B386682}" type="parTrans" cxnId="{BAF905CC-C8EA-4A09-8CCC-401A5A01380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AC9B53AC-04A4-4654-B144-802DD0A16C69}" type="sibTrans" cxnId="{BAF905CC-C8EA-4A09-8CCC-401A5A01380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10DFBE78-7EC6-4054-B6CF-898F7BF13D6A}" type="pres">
      <dgm:prSet presAssocID="{4AA1D5ED-5B01-4EAB-AC07-2A7CD6E8E7A1}" presName="Name0" presStyleCnt="0">
        <dgm:presLayoutVars>
          <dgm:dir/>
          <dgm:resizeHandles val="exact"/>
        </dgm:presLayoutVars>
      </dgm:prSet>
      <dgm:spPr/>
    </dgm:pt>
    <dgm:pt modelId="{0E5EEFC5-4142-4231-9494-8BE40B64A724}" type="pres">
      <dgm:prSet presAssocID="{15DD6DB1-BAE5-4233-B2C5-76F97F6E04DD}" presName="node" presStyleLbl="node1" presStyleIdx="0" presStyleCnt="3" custLinFactNeighborY="-279">
        <dgm:presLayoutVars>
          <dgm:bulletEnabled val="1"/>
        </dgm:presLayoutVars>
      </dgm:prSet>
      <dgm:spPr/>
    </dgm:pt>
    <dgm:pt modelId="{66BDA1F4-6B16-4D69-A2A3-2BE8B7A0030F}" type="pres">
      <dgm:prSet presAssocID="{68E11110-898E-469C-AE79-EE00B6DC21C1}" presName="sibTrans" presStyleCnt="0"/>
      <dgm:spPr/>
    </dgm:pt>
    <dgm:pt modelId="{198976E8-4CCE-47C6-A420-88E7246F1E0C}" type="pres">
      <dgm:prSet presAssocID="{D5785188-5CBA-400D-9090-01C0EF3F27BD}" presName="node" presStyleLbl="node1" presStyleIdx="1" presStyleCnt="3">
        <dgm:presLayoutVars>
          <dgm:bulletEnabled val="1"/>
        </dgm:presLayoutVars>
      </dgm:prSet>
      <dgm:spPr/>
    </dgm:pt>
    <dgm:pt modelId="{4C055655-34BB-4AEF-80F9-FA0E9BFA023E}" type="pres">
      <dgm:prSet presAssocID="{D99ADA82-BAC3-4715-93BA-4CCFD7EFE2E9}" presName="sibTrans" presStyleCnt="0"/>
      <dgm:spPr/>
    </dgm:pt>
    <dgm:pt modelId="{FE657BC9-81F1-47FA-9C92-1B067702587E}" type="pres">
      <dgm:prSet presAssocID="{0EB7DFCE-2762-4812-A53D-D2EEE71C9A72}" presName="node" presStyleLbl="node1" presStyleIdx="2" presStyleCnt="3">
        <dgm:presLayoutVars>
          <dgm:bulletEnabled val="1"/>
        </dgm:presLayoutVars>
      </dgm:prSet>
      <dgm:spPr/>
    </dgm:pt>
  </dgm:ptLst>
  <dgm:cxnLst>
    <dgm:cxn modelId="{AA120810-19DB-4550-B4D1-60206361767C}" srcId="{4AA1D5ED-5B01-4EAB-AC07-2A7CD6E8E7A1}" destId="{D5785188-5CBA-400D-9090-01C0EF3F27BD}" srcOrd="1" destOrd="0" parTransId="{BBE209A2-171F-4CEF-9933-DD0910F85248}" sibTransId="{D99ADA82-BAC3-4715-93BA-4CCFD7EFE2E9}"/>
    <dgm:cxn modelId="{6827F434-6A7F-45EC-886E-8B38E4AD95A2}" type="presOf" srcId="{D5785188-5CBA-400D-9090-01C0EF3F27BD}" destId="{198976E8-4CCE-47C6-A420-88E7246F1E0C}" srcOrd="0" destOrd="0" presId="urn:microsoft.com/office/officeart/2005/8/layout/hList6"/>
    <dgm:cxn modelId="{D3189A50-5BB6-4C76-B5DC-945D469BA874}" type="presOf" srcId="{15DD6DB1-BAE5-4233-B2C5-76F97F6E04DD}" destId="{0E5EEFC5-4142-4231-9494-8BE40B64A724}" srcOrd="0" destOrd="0" presId="urn:microsoft.com/office/officeart/2005/8/layout/hList6"/>
    <dgm:cxn modelId="{61066589-6B3D-4675-8749-0606650BCFD3}" type="presOf" srcId="{0EB7DFCE-2762-4812-A53D-D2EEE71C9A72}" destId="{FE657BC9-81F1-47FA-9C92-1B067702587E}" srcOrd="0" destOrd="0" presId="urn:microsoft.com/office/officeart/2005/8/layout/hList6"/>
    <dgm:cxn modelId="{6634F3B4-CB9C-4C1A-BF1C-462157CE92BA}" type="presOf" srcId="{4AA1D5ED-5B01-4EAB-AC07-2A7CD6E8E7A1}" destId="{10DFBE78-7EC6-4054-B6CF-898F7BF13D6A}" srcOrd="0" destOrd="0" presId="urn:microsoft.com/office/officeart/2005/8/layout/hList6"/>
    <dgm:cxn modelId="{BAF905CC-C8EA-4A09-8CCC-401A5A013806}" srcId="{4AA1D5ED-5B01-4EAB-AC07-2A7CD6E8E7A1}" destId="{0EB7DFCE-2762-4812-A53D-D2EEE71C9A72}" srcOrd="2" destOrd="0" parTransId="{996A6C36-2B07-43AD-9B43-6C5D7B386682}" sibTransId="{AC9B53AC-04A4-4654-B144-802DD0A16C69}"/>
    <dgm:cxn modelId="{8E86DCDC-EA50-44F7-B5DB-F77D39D85ADE}" srcId="{4AA1D5ED-5B01-4EAB-AC07-2A7CD6E8E7A1}" destId="{15DD6DB1-BAE5-4233-B2C5-76F97F6E04DD}" srcOrd="0" destOrd="0" parTransId="{05B309C0-F3CD-486F-B0E5-5588CE2E1EFE}" sibTransId="{68E11110-898E-469C-AE79-EE00B6DC21C1}"/>
    <dgm:cxn modelId="{A60BB547-F9D4-4B98-9B1C-DCA4E536F63A}" type="presParOf" srcId="{10DFBE78-7EC6-4054-B6CF-898F7BF13D6A}" destId="{0E5EEFC5-4142-4231-9494-8BE40B64A724}" srcOrd="0" destOrd="0" presId="urn:microsoft.com/office/officeart/2005/8/layout/hList6"/>
    <dgm:cxn modelId="{D4262FB4-702F-4D73-BEF5-26CD8E317F84}" type="presParOf" srcId="{10DFBE78-7EC6-4054-B6CF-898F7BF13D6A}" destId="{66BDA1F4-6B16-4D69-A2A3-2BE8B7A0030F}" srcOrd="1" destOrd="0" presId="urn:microsoft.com/office/officeart/2005/8/layout/hList6"/>
    <dgm:cxn modelId="{E5D26B03-9EA1-4D84-A2F6-0382890229B9}" type="presParOf" srcId="{10DFBE78-7EC6-4054-B6CF-898F7BF13D6A}" destId="{198976E8-4CCE-47C6-A420-88E7246F1E0C}" srcOrd="2" destOrd="0" presId="urn:microsoft.com/office/officeart/2005/8/layout/hList6"/>
    <dgm:cxn modelId="{94A23C6E-285F-44B7-BE45-388C77BF1CD0}" type="presParOf" srcId="{10DFBE78-7EC6-4054-B6CF-898F7BF13D6A}" destId="{4C055655-34BB-4AEF-80F9-FA0E9BFA023E}" srcOrd="3" destOrd="0" presId="urn:microsoft.com/office/officeart/2005/8/layout/hList6"/>
    <dgm:cxn modelId="{15CB72ED-457F-4E15-A07D-844B96B27CC5}" type="presParOf" srcId="{10DFBE78-7EC6-4054-B6CF-898F7BF13D6A}" destId="{FE657BC9-81F1-47FA-9C92-1B067702587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15E834-3073-4EAC-B3F0-29BDDEC0096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E1A1E2D0-4BB9-4149-A2FA-8E85260DBCAC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Are we doing what we said we’d do?</a:t>
          </a:r>
        </a:p>
      </dgm:t>
    </dgm:pt>
    <dgm:pt modelId="{2BDAD4BC-AC85-4B71-9EB8-AEA11BF93B2B}" type="parTrans" cxnId="{395BB3A0-EBE2-44E9-AF01-51E20B47C19C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81837E2D-043E-4E45-A941-4FB90D9C5428}" type="sibTrans" cxnId="{395BB3A0-EBE2-44E9-AF01-51E20B47C19C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13BB9827-E126-45A2-85E4-126835275FDC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How will we know? </a:t>
          </a:r>
        </a:p>
      </dgm:t>
    </dgm:pt>
    <dgm:pt modelId="{C188A7DE-E572-4B81-BA1B-9CF5F09F9430}" type="sibTrans" cxnId="{47753A1C-B498-4CD7-A968-10B7EEF10C00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EC2AC426-A175-425E-B68D-5882B378E8F5}" type="parTrans" cxnId="{47753A1C-B498-4CD7-A968-10B7EEF10C00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E071B70F-DA35-4F98-9008-629B2D69D93D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How will we directly measure this? </a:t>
          </a:r>
        </a:p>
      </dgm:t>
    </dgm:pt>
    <dgm:pt modelId="{80F0B068-C231-47FB-8183-36043F9FAB1B}" type="sibTrans" cxnId="{C78BFF8B-CB92-4494-801A-AF717A5DD703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D0A4A4D7-F1E1-4A96-BEAB-4344BA9950B2}" type="parTrans" cxnId="{C78BFF8B-CB92-4494-801A-AF717A5DD703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FAA95BB1-8919-42FF-A07B-3D4149BD9DD7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How will we ensure that we assess fidelity on a (minimum) monthly basis? </a:t>
          </a:r>
        </a:p>
      </dgm:t>
    </dgm:pt>
    <dgm:pt modelId="{6043B6D4-80AF-4782-83E7-C5A0F4EB31B8}" type="parTrans" cxnId="{F6073027-5BD4-486F-985F-A395F9CEC9C8}">
      <dgm:prSet/>
      <dgm:spPr/>
      <dgm:t>
        <a:bodyPr/>
        <a:lstStyle/>
        <a:p>
          <a:endParaRPr lang="en-US" sz="1600"/>
        </a:p>
      </dgm:t>
    </dgm:pt>
    <dgm:pt modelId="{C4C10F3C-685A-4C7F-BC2F-84080B7816D8}" type="sibTrans" cxnId="{F6073027-5BD4-486F-985F-A395F9CEC9C8}">
      <dgm:prSet/>
      <dgm:spPr/>
      <dgm:t>
        <a:bodyPr/>
        <a:lstStyle/>
        <a:p>
          <a:endParaRPr lang="en-US" sz="1600"/>
        </a:p>
      </dgm:t>
    </dgm:pt>
    <dgm:pt modelId="{8B97ED2C-D8C6-4BB1-ABE1-1959E5A0DA82}" type="pres">
      <dgm:prSet presAssocID="{EF15E834-3073-4EAC-B3F0-29BDDEC00965}" presName="Name0" presStyleCnt="0">
        <dgm:presLayoutVars>
          <dgm:dir/>
          <dgm:resizeHandles val="exact"/>
        </dgm:presLayoutVars>
      </dgm:prSet>
      <dgm:spPr/>
    </dgm:pt>
    <dgm:pt modelId="{F7E16C47-8F5C-4929-AE29-DE15B48A6010}" type="pres">
      <dgm:prSet presAssocID="{E1A1E2D0-4BB9-4149-A2FA-8E85260DBCAC}" presName="compNode" presStyleCnt="0"/>
      <dgm:spPr/>
    </dgm:pt>
    <dgm:pt modelId="{827F022B-C215-4B2C-B16D-636E7DD03400}" type="pres">
      <dgm:prSet presAssocID="{E1A1E2D0-4BB9-4149-A2FA-8E85260DBCAC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A2D35E35-D92F-4E47-A67D-B0BCF5260375}" type="pres">
      <dgm:prSet presAssocID="{E1A1E2D0-4BB9-4149-A2FA-8E85260DBCAC}" presName="textRect" presStyleLbl="revTx" presStyleIdx="0" presStyleCnt="4">
        <dgm:presLayoutVars>
          <dgm:bulletEnabled val="1"/>
        </dgm:presLayoutVars>
      </dgm:prSet>
      <dgm:spPr/>
    </dgm:pt>
    <dgm:pt modelId="{85FC9010-906A-46D3-8004-A37DC1A4FB24}" type="pres">
      <dgm:prSet presAssocID="{81837E2D-043E-4E45-A941-4FB90D9C5428}" presName="sibTrans" presStyleLbl="sibTrans2D1" presStyleIdx="0" presStyleCnt="0"/>
      <dgm:spPr/>
    </dgm:pt>
    <dgm:pt modelId="{C8D557D1-B13C-4B75-BB7F-F4E5644C1BCD}" type="pres">
      <dgm:prSet presAssocID="{13BB9827-E126-45A2-85E4-126835275FDC}" presName="compNode" presStyleCnt="0"/>
      <dgm:spPr/>
    </dgm:pt>
    <dgm:pt modelId="{53E15722-9A8F-4565-A767-B31E7985A6D3}" type="pres">
      <dgm:prSet presAssocID="{13BB9827-E126-45A2-85E4-126835275FDC}" presName="pict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493BC3D-A9CD-4232-9D8F-5D8F98B84A03}" type="pres">
      <dgm:prSet presAssocID="{13BB9827-E126-45A2-85E4-126835275FDC}" presName="textRect" presStyleLbl="revTx" presStyleIdx="1" presStyleCnt="4">
        <dgm:presLayoutVars>
          <dgm:bulletEnabled val="1"/>
        </dgm:presLayoutVars>
      </dgm:prSet>
      <dgm:spPr/>
    </dgm:pt>
    <dgm:pt modelId="{A7A91633-93CB-44AD-B36B-EF8F240BD8C5}" type="pres">
      <dgm:prSet presAssocID="{C188A7DE-E572-4B81-BA1B-9CF5F09F9430}" presName="sibTrans" presStyleLbl="sibTrans2D1" presStyleIdx="0" presStyleCnt="0"/>
      <dgm:spPr/>
    </dgm:pt>
    <dgm:pt modelId="{6CD879F6-13CB-4C07-A275-CFB0653C36CB}" type="pres">
      <dgm:prSet presAssocID="{E071B70F-DA35-4F98-9008-629B2D69D93D}" presName="compNode" presStyleCnt="0"/>
      <dgm:spPr/>
    </dgm:pt>
    <dgm:pt modelId="{C00ABF71-8AB4-4522-9451-056043D5C620}" type="pres">
      <dgm:prSet presAssocID="{E071B70F-DA35-4F98-9008-629B2D69D93D}" presName="pict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E57647CE-1AFE-46F4-8DC2-C56E1BED8E25}" type="pres">
      <dgm:prSet presAssocID="{E071B70F-DA35-4F98-9008-629B2D69D93D}" presName="textRect" presStyleLbl="revTx" presStyleIdx="2" presStyleCnt="4">
        <dgm:presLayoutVars>
          <dgm:bulletEnabled val="1"/>
        </dgm:presLayoutVars>
      </dgm:prSet>
      <dgm:spPr/>
    </dgm:pt>
    <dgm:pt modelId="{77836878-BC3D-4ABB-8D75-049D0498C401}" type="pres">
      <dgm:prSet presAssocID="{80F0B068-C231-47FB-8183-36043F9FAB1B}" presName="sibTrans" presStyleLbl="sibTrans2D1" presStyleIdx="0" presStyleCnt="0"/>
      <dgm:spPr/>
    </dgm:pt>
    <dgm:pt modelId="{4F54577D-8416-46BD-B442-F478C86CA9D2}" type="pres">
      <dgm:prSet presAssocID="{FAA95BB1-8919-42FF-A07B-3D4149BD9DD7}" presName="compNode" presStyleCnt="0"/>
      <dgm:spPr/>
    </dgm:pt>
    <dgm:pt modelId="{1E10AB85-0B17-4D10-9974-E2242036545F}" type="pres">
      <dgm:prSet presAssocID="{FAA95BB1-8919-42FF-A07B-3D4149BD9DD7}" presName="pict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A9F0BE37-E2F3-4701-A9BF-195EBB45B024}" type="pres">
      <dgm:prSet presAssocID="{FAA95BB1-8919-42FF-A07B-3D4149BD9DD7}" presName="textRect" presStyleLbl="revTx" presStyleIdx="3" presStyleCnt="4" custScaleX="178397">
        <dgm:presLayoutVars>
          <dgm:bulletEnabled val="1"/>
        </dgm:presLayoutVars>
      </dgm:prSet>
      <dgm:spPr/>
    </dgm:pt>
  </dgm:ptLst>
  <dgm:cxnLst>
    <dgm:cxn modelId="{F771B40E-7263-4F2A-97B4-8372463D46EE}" type="presOf" srcId="{E1A1E2D0-4BB9-4149-A2FA-8E85260DBCAC}" destId="{A2D35E35-D92F-4E47-A67D-B0BCF5260375}" srcOrd="0" destOrd="0" presId="urn:microsoft.com/office/officeart/2005/8/layout/pList1"/>
    <dgm:cxn modelId="{47753A1C-B498-4CD7-A968-10B7EEF10C00}" srcId="{EF15E834-3073-4EAC-B3F0-29BDDEC00965}" destId="{13BB9827-E126-45A2-85E4-126835275FDC}" srcOrd="1" destOrd="0" parTransId="{EC2AC426-A175-425E-B68D-5882B378E8F5}" sibTransId="{C188A7DE-E572-4B81-BA1B-9CF5F09F9430}"/>
    <dgm:cxn modelId="{F6073027-5BD4-486F-985F-A395F9CEC9C8}" srcId="{EF15E834-3073-4EAC-B3F0-29BDDEC00965}" destId="{FAA95BB1-8919-42FF-A07B-3D4149BD9DD7}" srcOrd="3" destOrd="0" parTransId="{6043B6D4-80AF-4782-83E7-C5A0F4EB31B8}" sibTransId="{C4C10F3C-685A-4C7F-BC2F-84080B7816D8}"/>
    <dgm:cxn modelId="{71BCE733-82C3-4A57-B999-85E57A919BF6}" type="presOf" srcId="{FAA95BB1-8919-42FF-A07B-3D4149BD9DD7}" destId="{A9F0BE37-E2F3-4701-A9BF-195EBB45B024}" srcOrd="0" destOrd="0" presId="urn:microsoft.com/office/officeart/2005/8/layout/pList1"/>
    <dgm:cxn modelId="{21263643-7DBD-41A7-B535-5384786C11A4}" type="presOf" srcId="{81837E2D-043E-4E45-A941-4FB90D9C5428}" destId="{85FC9010-906A-46D3-8004-A37DC1A4FB24}" srcOrd="0" destOrd="0" presId="urn:microsoft.com/office/officeart/2005/8/layout/pList1"/>
    <dgm:cxn modelId="{C78BFF8B-CB92-4494-801A-AF717A5DD703}" srcId="{EF15E834-3073-4EAC-B3F0-29BDDEC00965}" destId="{E071B70F-DA35-4F98-9008-629B2D69D93D}" srcOrd="2" destOrd="0" parTransId="{D0A4A4D7-F1E1-4A96-BEAB-4344BA9950B2}" sibTransId="{80F0B068-C231-47FB-8183-36043F9FAB1B}"/>
    <dgm:cxn modelId="{C1B55897-DA80-4355-A8E9-3E4560503B65}" type="presOf" srcId="{13BB9827-E126-45A2-85E4-126835275FDC}" destId="{5493BC3D-A9CD-4232-9D8F-5D8F98B84A03}" srcOrd="0" destOrd="0" presId="urn:microsoft.com/office/officeart/2005/8/layout/pList1"/>
    <dgm:cxn modelId="{395BB3A0-EBE2-44E9-AF01-51E20B47C19C}" srcId="{EF15E834-3073-4EAC-B3F0-29BDDEC00965}" destId="{E1A1E2D0-4BB9-4149-A2FA-8E85260DBCAC}" srcOrd="0" destOrd="0" parTransId="{2BDAD4BC-AC85-4B71-9EB8-AEA11BF93B2B}" sibTransId="{81837E2D-043E-4E45-A941-4FB90D9C5428}"/>
    <dgm:cxn modelId="{159254CC-223B-42F6-8473-CC537D18C485}" type="presOf" srcId="{80F0B068-C231-47FB-8183-36043F9FAB1B}" destId="{77836878-BC3D-4ABB-8D75-049D0498C401}" srcOrd="0" destOrd="0" presId="urn:microsoft.com/office/officeart/2005/8/layout/pList1"/>
    <dgm:cxn modelId="{C5A5CED2-D4C2-4F63-A73D-7BFFFE26FC75}" type="presOf" srcId="{C188A7DE-E572-4B81-BA1B-9CF5F09F9430}" destId="{A7A91633-93CB-44AD-B36B-EF8F240BD8C5}" srcOrd="0" destOrd="0" presId="urn:microsoft.com/office/officeart/2005/8/layout/pList1"/>
    <dgm:cxn modelId="{90B1E7DF-C883-48DA-AA30-165526217C7A}" type="presOf" srcId="{E071B70F-DA35-4F98-9008-629B2D69D93D}" destId="{E57647CE-1AFE-46F4-8DC2-C56E1BED8E25}" srcOrd="0" destOrd="0" presId="urn:microsoft.com/office/officeart/2005/8/layout/pList1"/>
    <dgm:cxn modelId="{656075E7-C722-4BFD-A053-0C7865C45B58}" type="presOf" srcId="{EF15E834-3073-4EAC-B3F0-29BDDEC00965}" destId="{8B97ED2C-D8C6-4BB1-ABE1-1959E5A0DA82}" srcOrd="0" destOrd="0" presId="urn:microsoft.com/office/officeart/2005/8/layout/pList1"/>
    <dgm:cxn modelId="{D60A2FF5-DF8D-4F3A-A148-8A3CBABF3997}" type="presParOf" srcId="{8B97ED2C-D8C6-4BB1-ABE1-1959E5A0DA82}" destId="{F7E16C47-8F5C-4929-AE29-DE15B48A6010}" srcOrd="0" destOrd="0" presId="urn:microsoft.com/office/officeart/2005/8/layout/pList1"/>
    <dgm:cxn modelId="{32463885-3600-4FF8-98ED-30BD71055842}" type="presParOf" srcId="{F7E16C47-8F5C-4929-AE29-DE15B48A6010}" destId="{827F022B-C215-4B2C-B16D-636E7DD03400}" srcOrd="0" destOrd="0" presId="urn:microsoft.com/office/officeart/2005/8/layout/pList1"/>
    <dgm:cxn modelId="{EED5583F-8963-4414-A5B8-2B5657976296}" type="presParOf" srcId="{F7E16C47-8F5C-4929-AE29-DE15B48A6010}" destId="{A2D35E35-D92F-4E47-A67D-B0BCF5260375}" srcOrd="1" destOrd="0" presId="urn:microsoft.com/office/officeart/2005/8/layout/pList1"/>
    <dgm:cxn modelId="{B990AD5D-22F6-4A5B-A4EF-60AB5F82C8FB}" type="presParOf" srcId="{8B97ED2C-D8C6-4BB1-ABE1-1959E5A0DA82}" destId="{85FC9010-906A-46D3-8004-A37DC1A4FB24}" srcOrd="1" destOrd="0" presId="urn:microsoft.com/office/officeart/2005/8/layout/pList1"/>
    <dgm:cxn modelId="{97A4F969-5CDC-42A5-962C-E680C2F9FB48}" type="presParOf" srcId="{8B97ED2C-D8C6-4BB1-ABE1-1959E5A0DA82}" destId="{C8D557D1-B13C-4B75-BB7F-F4E5644C1BCD}" srcOrd="2" destOrd="0" presId="urn:microsoft.com/office/officeart/2005/8/layout/pList1"/>
    <dgm:cxn modelId="{2871BC46-7A10-4EBA-99BA-82D687EB39F1}" type="presParOf" srcId="{C8D557D1-B13C-4B75-BB7F-F4E5644C1BCD}" destId="{53E15722-9A8F-4565-A767-B31E7985A6D3}" srcOrd="0" destOrd="0" presId="urn:microsoft.com/office/officeart/2005/8/layout/pList1"/>
    <dgm:cxn modelId="{3579ABB6-7F34-4D58-9237-ACF83CE40F2E}" type="presParOf" srcId="{C8D557D1-B13C-4B75-BB7F-F4E5644C1BCD}" destId="{5493BC3D-A9CD-4232-9D8F-5D8F98B84A03}" srcOrd="1" destOrd="0" presId="urn:microsoft.com/office/officeart/2005/8/layout/pList1"/>
    <dgm:cxn modelId="{5BAB1AD7-147A-413B-9BBC-5586D75BB940}" type="presParOf" srcId="{8B97ED2C-D8C6-4BB1-ABE1-1959E5A0DA82}" destId="{A7A91633-93CB-44AD-B36B-EF8F240BD8C5}" srcOrd="3" destOrd="0" presId="urn:microsoft.com/office/officeart/2005/8/layout/pList1"/>
    <dgm:cxn modelId="{D8DF6334-67A1-476A-8AC3-0242E8DB40CF}" type="presParOf" srcId="{8B97ED2C-D8C6-4BB1-ABE1-1959E5A0DA82}" destId="{6CD879F6-13CB-4C07-A275-CFB0653C36CB}" srcOrd="4" destOrd="0" presId="urn:microsoft.com/office/officeart/2005/8/layout/pList1"/>
    <dgm:cxn modelId="{1B173E45-68C2-4875-8027-FA975D311B87}" type="presParOf" srcId="{6CD879F6-13CB-4C07-A275-CFB0653C36CB}" destId="{C00ABF71-8AB4-4522-9451-056043D5C620}" srcOrd="0" destOrd="0" presId="urn:microsoft.com/office/officeart/2005/8/layout/pList1"/>
    <dgm:cxn modelId="{D0BA9D91-4D07-4604-A842-1B75F77B6869}" type="presParOf" srcId="{6CD879F6-13CB-4C07-A275-CFB0653C36CB}" destId="{E57647CE-1AFE-46F4-8DC2-C56E1BED8E25}" srcOrd="1" destOrd="0" presId="urn:microsoft.com/office/officeart/2005/8/layout/pList1"/>
    <dgm:cxn modelId="{95A4FD13-7401-4031-9463-940D9EC03F86}" type="presParOf" srcId="{8B97ED2C-D8C6-4BB1-ABE1-1959E5A0DA82}" destId="{77836878-BC3D-4ABB-8D75-049D0498C401}" srcOrd="5" destOrd="0" presId="urn:microsoft.com/office/officeart/2005/8/layout/pList1"/>
    <dgm:cxn modelId="{350F5229-07AC-4FE1-AC46-FD805C95F87B}" type="presParOf" srcId="{8B97ED2C-D8C6-4BB1-ABE1-1959E5A0DA82}" destId="{4F54577D-8416-46BD-B442-F478C86CA9D2}" srcOrd="6" destOrd="0" presId="urn:microsoft.com/office/officeart/2005/8/layout/pList1"/>
    <dgm:cxn modelId="{279E3DB6-07E1-4718-9F78-61A6E467265B}" type="presParOf" srcId="{4F54577D-8416-46BD-B442-F478C86CA9D2}" destId="{1E10AB85-0B17-4D10-9974-E2242036545F}" srcOrd="0" destOrd="0" presId="urn:microsoft.com/office/officeart/2005/8/layout/pList1"/>
    <dgm:cxn modelId="{3B1A0207-CCD6-4BE9-A244-19FF643F8E09}" type="presParOf" srcId="{4F54577D-8416-46BD-B442-F478C86CA9D2}" destId="{A9F0BE37-E2F3-4701-A9BF-195EBB45B02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12942F-3D4E-4AA8-9DED-C338A92DDC24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A4CB12C-4989-4442-B105-26AF5EC2A558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Create Documents</a:t>
          </a:r>
        </a:p>
      </dgm:t>
    </dgm:pt>
    <dgm:pt modelId="{ABF53B02-2B37-4F81-930B-035A1DBFA76D}" type="parTrans" cxnId="{AECBF24D-BAA9-41FE-9961-A8BD47D596E7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A91B16C-8CB8-4C64-8AD7-DAD08C2C3C4C}" type="sibTrans" cxnId="{AECBF24D-BAA9-41FE-9961-A8BD47D596E7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F22F349-A858-4349-AC61-678AC22E8EF3}">
      <dgm:prSet/>
      <dgm:spPr/>
      <dgm:t>
        <a:bodyPr/>
        <a:lstStyle/>
        <a:p>
          <a:r>
            <a:rPr lang="en-US">
              <a:latin typeface="Hind Vadodara" panose="020B0604020202020204" charset="0"/>
              <a:cs typeface="Hind Vadodara" panose="020B0604020202020204" charset="0"/>
            </a:rPr>
            <a:t>Establishing Routines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B7DE6169-3C6B-4AB9-BD1A-244336375CAA}" type="sibTrans" cxnId="{0DE48E4C-A107-476C-AEAE-6AEED9E8A6C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B23ADDF-A7E2-4DCC-8112-0B4EDD248523}" type="parTrans" cxnId="{0DE48E4C-A107-476C-AEAE-6AEED9E8A6C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ADDC55D-8710-48C0-87CD-533736E09537}">
      <dgm:prSet/>
      <dgm:spPr/>
      <dgm:t>
        <a:bodyPr/>
        <a:lstStyle/>
        <a:p>
          <a:r>
            <a:rPr lang="en-US">
              <a:latin typeface="Hind Vadodara" panose="020B0604020202020204" charset="0"/>
              <a:cs typeface="Hind Vadodara" panose="020B0604020202020204" charset="0"/>
            </a:rPr>
            <a:t>For your Tier 2 Team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F5DBBBCC-9ACB-4A68-8CC5-3ABDD95630F9}" type="parTrans" cxnId="{0301381D-9188-4994-B8F2-D7D5ECD4AE9F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5CA31F7A-C4D9-49F1-AE52-0BD282189073}" type="sibTrans" cxnId="{0301381D-9188-4994-B8F2-D7D5ECD4AE9F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B8BF9CF-FF3F-4FFD-9485-1C10BA916484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For training &amp; updating staff, administration, families</a:t>
          </a:r>
        </a:p>
      </dgm:t>
    </dgm:pt>
    <dgm:pt modelId="{01B71205-67AE-4485-98DD-D309D201D8C0}" type="parTrans" cxnId="{7B14DDFA-1636-46DB-8A8F-AB3AC0CF031B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F1F26F7-284C-451C-8C21-EEEF2E81E005}" type="sibTrans" cxnId="{7B14DDFA-1636-46DB-8A8F-AB3AC0CF031B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A1EB58B9-B7CD-48BD-BDC1-CC5046C7B8AB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For data collection &amp; evaluation </a:t>
          </a:r>
        </a:p>
      </dgm:t>
    </dgm:pt>
    <dgm:pt modelId="{8CC53C47-24F7-4769-A97B-C6A1ADDFE9FC}" type="parTrans" cxnId="{781F85F9-B853-4AA4-96D1-ED8BC5D4DC2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2466ED8-B66B-4349-938C-3833036BBFA7}" type="sibTrans" cxnId="{781F85F9-B853-4AA4-96D1-ED8BC5D4DC2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BA90E2D-50E1-406C-91FF-78AC2F95F569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Student screening products &amp; process</a:t>
          </a:r>
        </a:p>
      </dgm:t>
    </dgm:pt>
    <dgm:pt modelId="{967710B8-9E91-4832-B02C-81CDBD53F103}" type="parTrans" cxnId="{D4693B12-3524-4E1C-934D-886FA5533E7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AA0C4C19-7CBF-4F71-8325-4069014552CB}" type="sibTrans" cxnId="{D4693B12-3524-4E1C-934D-886FA5533E7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14F4BD-9346-4516-A71C-AB628412B35A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Notifying staff, students, &amp; families</a:t>
          </a:r>
        </a:p>
      </dgm:t>
    </dgm:pt>
    <dgm:pt modelId="{5E581F4D-73D3-43A5-8939-57348899F442}" type="parTrans" cxnId="{150CA4E3-9943-4394-A400-D2827376ED28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80C5128D-2F3B-4A0D-8A16-A586A0262D8F}" type="sibTrans" cxnId="{150CA4E3-9943-4394-A400-D2827376ED28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ED30414-EF94-4545-81CA-4200DF5A0046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Tier 2 practices: intervention components, routines, training materials</a:t>
          </a:r>
        </a:p>
      </dgm:t>
    </dgm:pt>
    <dgm:pt modelId="{2728908C-6E7D-4C2F-8843-270386D77400}" type="parTrans" cxnId="{2DA529CF-8EBA-42A6-8FDF-B4D2CE2BB2C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A51241E-15D0-47AD-B0F6-6F8CDA6563EE}" type="sibTrans" cxnId="{2DA529CF-8EBA-42A6-8FDF-B4D2CE2BB2C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6D204662-9A5D-4E68-BA9F-F74C94A86F15}">
      <dgm:prSet phldrT="[Text]"/>
      <dgm:spPr/>
      <dgm:t>
        <a:bodyPr/>
        <a:lstStyle/>
        <a:p>
          <a:r>
            <a:rPr lang="en-US">
              <a:latin typeface="Hind Vadodara" panose="020B0604020202020204" charset="0"/>
              <a:cs typeface="Hind Vadodara" panose="020B0604020202020204" charset="0"/>
            </a:rPr>
            <a:t>Student information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CED0CF82-7D5E-4B74-8190-F901303E5DDB}" type="parTrans" cxnId="{9C3C52A5-F9C7-43D2-9D11-39106BCADC1D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6E3C1340-8E76-4118-8E18-2E04D75C8A01}" type="sibTrans" cxnId="{9C3C52A5-F9C7-43D2-9D11-39106BCADC1D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A5D94EC-B33E-4F56-9466-C5C50BCDC5DE}" type="pres">
      <dgm:prSet presAssocID="{6D12942F-3D4E-4AA8-9DED-C338A92DDC24}" presName="Name0" presStyleCnt="0">
        <dgm:presLayoutVars>
          <dgm:dir/>
          <dgm:animLvl val="lvl"/>
          <dgm:resizeHandles val="exact"/>
        </dgm:presLayoutVars>
      </dgm:prSet>
      <dgm:spPr/>
    </dgm:pt>
    <dgm:pt modelId="{2E1C86BE-03F6-4E8E-AAAC-47EE515C9F7B}" type="pres">
      <dgm:prSet presAssocID="{FA4CB12C-4989-4442-B105-26AF5EC2A558}" presName="composite" presStyleCnt="0"/>
      <dgm:spPr/>
    </dgm:pt>
    <dgm:pt modelId="{20040903-0515-4B73-8444-C42E3002D0EB}" type="pres">
      <dgm:prSet presAssocID="{FA4CB12C-4989-4442-B105-26AF5EC2A55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4533FAC-EAD5-45FF-8A4A-01D701B6F13A}" type="pres">
      <dgm:prSet presAssocID="{FA4CB12C-4989-4442-B105-26AF5EC2A558}" presName="desTx" presStyleLbl="alignAccFollowNode1" presStyleIdx="0" presStyleCnt="2">
        <dgm:presLayoutVars>
          <dgm:bulletEnabled val="1"/>
        </dgm:presLayoutVars>
      </dgm:prSet>
      <dgm:spPr/>
    </dgm:pt>
    <dgm:pt modelId="{E62AACE4-D55D-4B67-9128-7FB6B50EF7EA}" type="pres">
      <dgm:prSet presAssocID="{DA91B16C-8CB8-4C64-8AD7-DAD08C2C3C4C}" presName="space" presStyleCnt="0"/>
      <dgm:spPr/>
    </dgm:pt>
    <dgm:pt modelId="{EDE8540F-AA16-4C90-B630-97E0B8EF4CB3}" type="pres">
      <dgm:prSet presAssocID="{9F22F349-A858-4349-AC61-678AC22E8EF3}" presName="composite" presStyleCnt="0"/>
      <dgm:spPr/>
    </dgm:pt>
    <dgm:pt modelId="{329DD8B0-36B3-499F-A763-F02041CDAD14}" type="pres">
      <dgm:prSet presAssocID="{9F22F349-A858-4349-AC61-678AC22E8EF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C5305B-E246-41D5-8FE5-E58B5E2EFF3D}" type="pres">
      <dgm:prSet presAssocID="{9F22F349-A858-4349-AC61-678AC22E8EF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5AA4008-C9A1-4065-B72E-22C1452A7D91}" type="presOf" srcId="{6D12942F-3D4E-4AA8-9DED-C338A92DDC24}" destId="{EA5D94EC-B33E-4F56-9466-C5C50BCDC5DE}" srcOrd="0" destOrd="0" presId="urn:microsoft.com/office/officeart/2005/8/layout/hList1"/>
    <dgm:cxn modelId="{D4693B12-3524-4E1C-934D-886FA5533E73}" srcId="{FA4CB12C-4989-4442-B105-26AF5EC2A558}" destId="{DBA90E2D-50E1-406C-91FF-78AC2F95F569}" srcOrd="1" destOrd="0" parTransId="{967710B8-9E91-4832-B02C-81CDBD53F103}" sibTransId="{AA0C4C19-7CBF-4F71-8325-4069014552CB}"/>
    <dgm:cxn modelId="{0301381D-9188-4994-B8F2-D7D5ECD4AE9F}" srcId="{9F22F349-A858-4349-AC61-678AC22E8EF3}" destId="{EADDC55D-8710-48C0-87CD-533736E09537}" srcOrd="0" destOrd="0" parTransId="{F5DBBBCC-9ACB-4A68-8CC5-3ABDD95630F9}" sibTransId="{5CA31F7A-C4D9-49F1-AE52-0BD282189073}"/>
    <dgm:cxn modelId="{50C95D2B-D479-41BA-B829-283E58A9BF9B}" type="presOf" srcId="{0B8BF9CF-FF3F-4FFD-9485-1C10BA916484}" destId="{D8C5305B-E246-41D5-8FE5-E58B5E2EFF3D}" srcOrd="0" destOrd="1" presId="urn:microsoft.com/office/officeart/2005/8/layout/hList1"/>
    <dgm:cxn modelId="{C5C6F535-2BAF-4792-BC32-E0B5D81FCF34}" type="presOf" srcId="{6D204662-9A5D-4E68-BA9F-F74C94A86F15}" destId="{B4533FAC-EAD5-45FF-8A4A-01D701B6F13A}" srcOrd="0" destOrd="0" presId="urn:microsoft.com/office/officeart/2005/8/layout/hList1"/>
    <dgm:cxn modelId="{50A60138-A7A3-45EA-B221-BDFDBC76C930}" type="presOf" srcId="{EED30414-EF94-4545-81CA-4200DF5A0046}" destId="{B4533FAC-EAD5-45FF-8A4A-01D701B6F13A}" srcOrd="0" destOrd="3" presId="urn:microsoft.com/office/officeart/2005/8/layout/hList1"/>
    <dgm:cxn modelId="{2A21013D-E61A-44CF-A9BF-159D8C2D9094}" type="presOf" srcId="{9F22F349-A858-4349-AC61-678AC22E8EF3}" destId="{329DD8B0-36B3-499F-A763-F02041CDAD14}" srcOrd="0" destOrd="0" presId="urn:microsoft.com/office/officeart/2005/8/layout/hList1"/>
    <dgm:cxn modelId="{0DE48E4C-A107-476C-AEAE-6AEED9E8A6CE}" srcId="{6D12942F-3D4E-4AA8-9DED-C338A92DDC24}" destId="{9F22F349-A858-4349-AC61-678AC22E8EF3}" srcOrd="1" destOrd="0" parTransId="{DB23ADDF-A7E2-4DCC-8112-0B4EDD248523}" sibTransId="{B7DE6169-3C6B-4AB9-BD1A-244336375CAA}"/>
    <dgm:cxn modelId="{AECBF24D-BAA9-41FE-9961-A8BD47D596E7}" srcId="{6D12942F-3D4E-4AA8-9DED-C338A92DDC24}" destId="{FA4CB12C-4989-4442-B105-26AF5EC2A558}" srcOrd="0" destOrd="0" parTransId="{ABF53B02-2B37-4F81-930B-035A1DBFA76D}" sibTransId="{DA91B16C-8CB8-4C64-8AD7-DAD08C2C3C4C}"/>
    <dgm:cxn modelId="{9C3C52A5-F9C7-43D2-9D11-39106BCADC1D}" srcId="{FA4CB12C-4989-4442-B105-26AF5EC2A558}" destId="{6D204662-9A5D-4E68-BA9F-F74C94A86F15}" srcOrd="0" destOrd="0" parTransId="{CED0CF82-7D5E-4B74-8190-F901303E5DDB}" sibTransId="{6E3C1340-8E76-4118-8E18-2E04D75C8A01}"/>
    <dgm:cxn modelId="{24E7C2B7-BAF9-48E8-9A25-A5C60D8C3A73}" type="presOf" srcId="{7614F4BD-9346-4516-A71C-AB628412B35A}" destId="{B4533FAC-EAD5-45FF-8A4A-01D701B6F13A}" srcOrd="0" destOrd="2" presId="urn:microsoft.com/office/officeart/2005/8/layout/hList1"/>
    <dgm:cxn modelId="{2DA529CF-8EBA-42A6-8FDF-B4D2CE2BB2C6}" srcId="{FA4CB12C-4989-4442-B105-26AF5EC2A558}" destId="{EED30414-EF94-4545-81CA-4200DF5A0046}" srcOrd="3" destOrd="0" parTransId="{2728908C-6E7D-4C2F-8843-270386D77400}" sibTransId="{EA51241E-15D0-47AD-B0F6-6F8CDA6563EE}"/>
    <dgm:cxn modelId="{150CA4E3-9943-4394-A400-D2827376ED28}" srcId="{FA4CB12C-4989-4442-B105-26AF5EC2A558}" destId="{7614F4BD-9346-4516-A71C-AB628412B35A}" srcOrd="2" destOrd="0" parTransId="{5E581F4D-73D3-43A5-8939-57348899F442}" sibTransId="{80C5128D-2F3B-4A0D-8A16-A586A0262D8F}"/>
    <dgm:cxn modelId="{4B3EF1EE-A503-4D89-BE79-1D2E7287C6E3}" type="presOf" srcId="{DBA90E2D-50E1-406C-91FF-78AC2F95F569}" destId="{B4533FAC-EAD5-45FF-8A4A-01D701B6F13A}" srcOrd="0" destOrd="1" presId="urn:microsoft.com/office/officeart/2005/8/layout/hList1"/>
    <dgm:cxn modelId="{7857CBF7-C5B8-4621-93C7-61EEBCCEF3D8}" type="presOf" srcId="{FA4CB12C-4989-4442-B105-26AF5EC2A558}" destId="{20040903-0515-4B73-8444-C42E3002D0EB}" srcOrd="0" destOrd="0" presId="urn:microsoft.com/office/officeart/2005/8/layout/hList1"/>
    <dgm:cxn modelId="{EDDE60F8-71A7-4AA9-8F37-CFB3DD09B9E0}" type="presOf" srcId="{EADDC55D-8710-48C0-87CD-533736E09537}" destId="{D8C5305B-E246-41D5-8FE5-E58B5E2EFF3D}" srcOrd="0" destOrd="0" presId="urn:microsoft.com/office/officeart/2005/8/layout/hList1"/>
    <dgm:cxn modelId="{781F85F9-B853-4AA4-96D1-ED8BC5D4DC23}" srcId="{9F22F349-A858-4349-AC61-678AC22E8EF3}" destId="{A1EB58B9-B7CD-48BD-BDC1-CC5046C7B8AB}" srcOrd="2" destOrd="0" parTransId="{8CC53C47-24F7-4769-A97B-C6A1ADDFE9FC}" sibTransId="{92466ED8-B66B-4349-938C-3833036BBFA7}"/>
    <dgm:cxn modelId="{7B14DDFA-1636-46DB-8A8F-AB3AC0CF031B}" srcId="{9F22F349-A858-4349-AC61-678AC22E8EF3}" destId="{0B8BF9CF-FF3F-4FFD-9485-1C10BA916484}" srcOrd="1" destOrd="0" parTransId="{01B71205-67AE-4485-98DD-D309D201D8C0}" sibTransId="{DF1F26F7-284C-451C-8C21-EEEF2E81E005}"/>
    <dgm:cxn modelId="{663E97FE-2C80-466D-8F5E-A2C950E3C4B8}" type="presOf" srcId="{A1EB58B9-B7CD-48BD-BDC1-CC5046C7B8AB}" destId="{D8C5305B-E246-41D5-8FE5-E58B5E2EFF3D}" srcOrd="0" destOrd="2" presId="urn:microsoft.com/office/officeart/2005/8/layout/hList1"/>
    <dgm:cxn modelId="{62FE6011-C7E6-428E-BF52-BCAA58746C3F}" type="presParOf" srcId="{EA5D94EC-B33E-4F56-9466-C5C50BCDC5DE}" destId="{2E1C86BE-03F6-4E8E-AAAC-47EE515C9F7B}" srcOrd="0" destOrd="0" presId="urn:microsoft.com/office/officeart/2005/8/layout/hList1"/>
    <dgm:cxn modelId="{99A3C529-C34B-43E8-8A3F-3F72E39B178C}" type="presParOf" srcId="{2E1C86BE-03F6-4E8E-AAAC-47EE515C9F7B}" destId="{20040903-0515-4B73-8444-C42E3002D0EB}" srcOrd="0" destOrd="0" presId="urn:microsoft.com/office/officeart/2005/8/layout/hList1"/>
    <dgm:cxn modelId="{FFF21DE2-04AB-4F61-8E49-E71813024F43}" type="presParOf" srcId="{2E1C86BE-03F6-4E8E-AAAC-47EE515C9F7B}" destId="{B4533FAC-EAD5-45FF-8A4A-01D701B6F13A}" srcOrd="1" destOrd="0" presId="urn:microsoft.com/office/officeart/2005/8/layout/hList1"/>
    <dgm:cxn modelId="{C874E9AC-22B2-4F6A-9BE7-DBB3FB5BC509}" type="presParOf" srcId="{EA5D94EC-B33E-4F56-9466-C5C50BCDC5DE}" destId="{E62AACE4-D55D-4B67-9128-7FB6B50EF7EA}" srcOrd="1" destOrd="0" presId="urn:microsoft.com/office/officeart/2005/8/layout/hList1"/>
    <dgm:cxn modelId="{DDAFF4E8-DBC4-476D-BD9A-DA5E27994354}" type="presParOf" srcId="{EA5D94EC-B33E-4F56-9466-C5C50BCDC5DE}" destId="{EDE8540F-AA16-4C90-B630-97E0B8EF4CB3}" srcOrd="2" destOrd="0" presId="urn:microsoft.com/office/officeart/2005/8/layout/hList1"/>
    <dgm:cxn modelId="{E22E23E0-4C90-438C-AC00-5CFDF9327734}" type="presParOf" srcId="{EDE8540F-AA16-4C90-B630-97E0B8EF4CB3}" destId="{329DD8B0-36B3-499F-A763-F02041CDAD14}" srcOrd="0" destOrd="0" presId="urn:microsoft.com/office/officeart/2005/8/layout/hList1"/>
    <dgm:cxn modelId="{A4BF9F09-A72D-425F-953E-9CD82BCB96E6}" type="presParOf" srcId="{EDE8540F-AA16-4C90-B630-97E0B8EF4CB3}" destId="{D8C5305B-E246-41D5-8FE5-E58B5E2EFF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12942F-3D4E-4AA8-9DED-C338A92DDC2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A4CB12C-4989-4442-B105-26AF5EC2A558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Student Identification Process</a:t>
          </a:r>
        </a:p>
      </dgm:t>
    </dgm:pt>
    <dgm:pt modelId="{ABF53B02-2B37-4F81-930B-035A1DBFA76D}" type="parTrans" cxnId="{AECBF24D-BAA9-41FE-9961-A8BD47D596E7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DA91B16C-8CB8-4C64-8AD7-DAD08C2C3C4C}" type="sibTrans" cxnId="{AECBF24D-BAA9-41FE-9961-A8BD47D596E7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1C2D5F27-631B-4F7D-BEC8-FCB24CB88DF2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Data sources</a:t>
          </a:r>
        </a:p>
      </dgm:t>
    </dgm:pt>
    <dgm:pt modelId="{8D8CEF1F-33B2-4A16-B25D-B9F6D0ABD100}" type="parTrans" cxnId="{5ED1AAD2-3B6E-4638-9561-0D7A66F7E6B9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39A76DA2-CEB0-4319-ADDA-EB4D822A3C6A}" type="sibTrans" cxnId="{5ED1AAD2-3B6E-4638-9561-0D7A66F7E6B9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97DA3C6B-C201-463F-9722-0FE74BD15C47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Decision rules</a:t>
          </a:r>
        </a:p>
      </dgm:t>
    </dgm:pt>
    <dgm:pt modelId="{E78A4B83-4120-4C64-B7D5-7C8120284319}" type="parTrans" cxnId="{DFA0FFAF-30A8-4341-A43D-F8047658A137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FB812DD8-AE33-461A-B546-88507C44C3BE}" type="sibTrans" cxnId="{DFA0FFAF-30A8-4341-A43D-F8047658A137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935671DC-CE2B-45D9-BAEB-DA016E1CA7D9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Staff training</a:t>
          </a:r>
        </a:p>
      </dgm:t>
    </dgm:pt>
    <dgm:pt modelId="{FF2D7045-0C9C-4D2D-915D-C3FE12B25910}" type="parTrans" cxnId="{03886BA9-432D-4983-A004-C978B271FA43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5242D6E0-00D0-4B6E-A8F2-57EE423127AC}" type="sibTrans" cxnId="{03886BA9-432D-4983-A004-C978B271FA43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3F694C96-B21D-4105-BC79-1E41DF083FA4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Notifying Referring Teachers &amp; Families </a:t>
          </a:r>
        </a:p>
      </dgm:t>
    </dgm:pt>
    <dgm:pt modelId="{C6C9677D-FC12-4C57-A9AA-22DD69FF61DD}" type="parTrans" cxnId="{751AE7BD-2BD6-44C3-BE47-5174AC287A04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37CF4CAA-7797-4341-AEA0-A30B77DDD5D6}" type="sibTrans" cxnId="{751AE7BD-2BD6-44C3-BE47-5174AC287A04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48611E0C-08DC-4BB7-B154-F544E641D2E0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Process to notify within 10 days of referral </a:t>
          </a:r>
        </a:p>
      </dgm:t>
    </dgm:pt>
    <dgm:pt modelId="{263BD173-458D-41C0-8BEC-ADF416B2F911}" type="parTrans" cxnId="{8193E6EF-A6DB-4350-B762-AF0EA87307F0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39F601AA-4611-47FA-BB73-FD115CC391BE}" type="sibTrans" cxnId="{8193E6EF-A6DB-4350-B762-AF0EA87307F0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8145D3D0-E77F-483D-B089-8475D8C8B770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Monitoring &amp; Evaluation (students receiving Tier 2 supports)</a:t>
          </a:r>
        </a:p>
      </dgm:t>
    </dgm:pt>
    <dgm:pt modelId="{1351546D-4127-48B6-AF56-BCB2E87A3AAA}" type="parTrans" cxnId="{8C551EDD-E2B3-4045-BA6B-00E18051ECEB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1FD4ECCD-2F22-4565-BFE8-B1C87E5A5D16}" type="sibTrans" cxnId="{8C551EDD-E2B3-4045-BA6B-00E18051ECEB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317075A3-581D-4F5C-8543-3067F731900B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Number of students, program fidelity, &amp; student progress </a:t>
          </a:r>
        </a:p>
      </dgm:t>
    </dgm:pt>
    <dgm:pt modelId="{9F867AA1-AF3C-4852-B96A-D2DAA44411FA}" type="parTrans" cxnId="{77E94862-3FDE-45E3-8148-CA9BCC64B48D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1A16A1E6-7ACA-4198-840C-784D1D7A4053}" type="sibTrans" cxnId="{77E94862-3FDE-45E3-8148-CA9BCC64B48D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18795055-7C66-492D-B746-8B47A0136525}">
      <dgm:prSet custT="1"/>
      <dgm:spPr/>
      <dgm:t>
        <a:bodyPr/>
        <a:lstStyle/>
        <a:p>
          <a:r>
            <a:rPr lang="en-US" sz="200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Share with faculty (at least quarterly)</a:t>
          </a:r>
          <a:endParaRPr lang="en-US" sz="2000" dirty="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404DD0D7-7912-481C-AD37-E9F0F44E5296}" type="parTrans" cxnId="{5761B45B-8244-4A46-A172-26575746ECEB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E105E576-6139-41F5-BDDA-0FC6B78FECE7}" type="sibTrans" cxnId="{5761B45B-8244-4A46-A172-26575746ECEB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51ADD0C5-C4A6-294E-B36D-9DDDEAAA55FE}" type="pres">
      <dgm:prSet presAssocID="{6D12942F-3D4E-4AA8-9DED-C338A92DDC24}" presName="linear" presStyleCnt="0">
        <dgm:presLayoutVars>
          <dgm:animLvl val="lvl"/>
          <dgm:resizeHandles val="exact"/>
        </dgm:presLayoutVars>
      </dgm:prSet>
      <dgm:spPr/>
    </dgm:pt>
    <dgm:pt modelId="{0B8198B7-1E96-A241-A24A-164A71052000}" type="pres">
      <dgm:prSet presAssocID="{FA4CB12C-4989-4442-B105-26AF5EC2A558}" presName="parentText" presStyleLbl="node1" presStyleIdx="0" presStyleCnt="3" custScaleY="52003">
        <dgm:presLayoutVars>
          <dgm:chMax val="0"/>
          <dgm:bulletEnabled val="1"/>
        </dgm:presLayoutVars>
      </dgm:prSet>
      <dgm:spPr/>
    </dgm:pt>
    <dgm:pt modelId="{620E2EEF-1805-DE48-90BB-988ACA73885C}" type="pres">
      <dgm:prSet presAssocID="{FA4CB12C-4989-4442-B105-26AF5EC2A558}" presName="childText" presStyleLbl="revTx" presStyleIdx="0" presStyleCnt="3">
        <dgm:presLayoutVars>
          <dgm:bulletEnabled val="1"/>
        </dgm:presLayoutVars>
      </dgm:prSet>
      <dgm:spPr/>
    </dgm:pt>
    <dgm:pt modelId="{AEC5C656-14AD-A34F-BE92-B3504DD7FEAE}" type="pres">
      <dgm:prSet presAssocID="{3F694C96-B21D-4105-BC79-1E41DF083FA4}" presName="parentText" presStyleLbl="node1" presStyleIdx="1" presStyleCnt="3" custScaleY="49524">
        <dgm:presLayoutVars>
          <dgm:chMax val="0"/>
          <dgm:bulletEnabled val="1"/>
        </dgm:presLayoutVars>
      </dgm:prSet>
      <dgm:spPr/>
    </dgm:pt>
    <dgm:pt modelId="{8DA6169A-A5FB-9744-BFFA-86B6DAF89B2F}" type="pres">
      <dgm:prSet presAssocID="{3F694C96-B21D-4105-BC79-1E41DF083FA4}" presName="childText" presStyleLbl="revTx" presStyleIdx="1" presStyleCnt="3">
        <dgm:presLayoutVars>
          <dgm:bulletEnabled val="1"/>
        </dgm:presLayoutVars>
      </dgm:prSet>
      <dgm:spPr/>
    </dgm:pt>
    <dgm:pt modelId="{9ECCD913-2531-2142-BC9A-C7FB5C6FD92E}" type="pres">
      <dgm:prSet presAssocID="{8145D3D0-E77F-483D-B089-8475D8C8B770}" presName="parentText" presStyleLbl="node1" presStyleIdx="2" presStyleCnt="3" custScaleY="80819">
        <dgm:presLayoutVars>
          <dgm:chMax val="0"/>
          <dgm:bulletEnabled val="1"/>
        </dgm:presLayoutVars>
      </dgm:prSet>
      <dgm:spPr/>
    </dgm:pt>
    <dgm:pt modelId="{5DFDBB5C-50FB-404D-B693-834904EE7BC7}" type="pres">
      <dgm:prSet presAssocID="{8145D3D0-E77F-483D-B089-8475D8C8B77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0920409-BF67-1846-9B9E-A53CAFD14AC2}" type="presOf" srcId="{317075A3-581D-4F5C-8543-3067F731900B}" destId="{5DFDBB5C-50FB-404D-B693-834904EE7BC7}" srcOrd="0" destOrd="0" presId="urn:microsoft.com/office/officeart/2005/8/layout/vList2"/>
    <dgm:cxn modelId="{8B080B19-B064-0743-9878-6532F46C2D22}" type="presOf" srcId="{18795055-7C66-492D-B746-8B47A0136525}" destId="{5DFDBB5C-50FB-404D-B693-834904EE7BC7}" srcOrd="0" destOrd="1" presId="urn:microsoft.com/office/officeart/2005/8/layout/vList2"/>
    <dgm:cxn modelId="{5761B45B-8244-4A46-A172-26575746ECEB}" srcId="{8145D3D0-E77F-483D-B089-8475D8C8B770}" destId="{18795055-7C66-492D-B746-8B47A0136525}" srcOrd="1" destOrd="0" parTransId="{404DD0D7-7912-481C-AD37-E9F0F44E5296}" sibTransId="{E105E576-6139-41F5-BDDA-0FC6B78FECE7}"/>
    <dgm:cxn modelId="{77E94862-3FDE-45E3-8148-CA9BCC64B48D}" srcId="{8145D3D0-E77F-483D-B089-8475D8C8B770}" destId="{317075A3-581D-4F5C-8543-3067F731900B}" srcOrd="0" destOrd="0" parTransId="{9F867AA1-AF3C-4852-B96A-D2DAA44411FA}" sibTransId="{1A16A1E6-7ACA-4198-840C-784D1D7A4053}"/>
    <dgm:cxn modelId="{AECBF24D-BAA9-41FE-9961-A8BD47D596E7}" srcId="{6D12942F-3D4E-4AA8-9DED-C338A92DDC24}" destId="{FA4CB12C-4989-4442-B105-26AF5EC2A558}" srcOrd="0" destOrd="0" parTransId="{ABF53B02-2B37-4F81-930B-035A1DBFA76D}" sibTransId="{DA91B16C-8CB8-4C64-8AD7-DAD08C2C3C4C}"/>
    <dgm:cxn modelId="{E8311E6E-7349-4944-812C-BD62EA94A617}" type="presOf" srcId="{97DA3C6B-C201-463F-9722-0FE74BD15C47}" destId="{620E2EEF-1805-DE48-90BB-988ACA73885C}" srcOrd="0" destOrd="1" presId="urn:microsoft.com/office/officeart/2005/8/layout/vList2"/>
    <dgm:cxn modelId="{3EBBEE6F-0739-2C44-95AF-BE45FE92F217}" type="presOf" srcId="{8145D3D0-E77F-483D-B089-8475D8C8B770}" destId="{9ECCD913-2531-2142-BC9A-C7FB5C6FD92E}" srcOrd="0" destOrd="0" presId="urn:microsoft.com/office/officeart/2005/8/layout/vList2"/>
    <dgm:cxn modelId="{A3A64A73-C763-5A43-AF5A-A6C1236A1F88}" type="presOf" srcId="{935671DC-CE2B-45D9-BAEB-DA016E1CA7D9}" destId="{620E2EEF-1805-DE48-90BB-988ACA73885C}" srcOrd="0" destOrd="2" presId="urn:microsoft.com/office/officeart/2005/8/layout/vList2"/>
    <dgm:cxn modelId="{0DE9E578-845E-EB45-9916-1740E493F97B}" type="presOf" srcId="{FA4CB12C-4989-4442-B105-26AF5EC2A558}" destId="{0B8198B7-1E96-A241-A24A-164A71052000}" srcOrd="0" destOrd="0" presId="urn:microsoft.com/office/officeart/2005/8/layout/vList2"/>
    <dgm:cxn modelId="{897E9A7F-8F0C-0D4A-9538-76FFAEFD5C36}" type="presOf" srcId="{6D12942F-3D4E-4AA8-9DED-C338A92DDC24}" destId="{51ADD0C5-C4A6-294E-B36D-9DDDEAAA55FE}" srcOrd="0" destOrd="0" presId="urn:microsoft.com/office/officeart/2005/8/layout/vList2"/>
    <dgm:cxn modelId="{7FFAF384-A3D7-3E45-BBAA-640BA2F32592}" type="presOf" srcId="{48611E0C-08DC-4BB7-B154-F544E641D2E0}" destId="{8DA6169A-A5FB-9744-BFFA-86B6DAF89B2F}" srcOrd="0" destOrd="0" presId="urn:microsoft.com/office/officeart/2005/8/layout/vList2"/>
    <dgm:cxn modelId="{C5686A8C-4351-AE4E-AEEF-A6CE74F99563}" type="presOf" srcId="{1C2D5F27-631B-4F7D-BEC8-FCB24CB88DF2}" destId="{620E2EEF-1805-DE48-90BB-988ACA73885C}" srcOrd="0" destOrd="0" presId="urn:microsoft.com/office/officeart/2005/8/layout/vList2"/>
    <dgm:cxn modelId="{03886BA9-432D-4983-A004-C978B271FA43}" srcId="{FA4CB12C-4989-4442-B105-26AF5EC2A558}" destId="{935671DC-CE2B-45D9-BAEB-DA016E1CA7D9}" srcOrd="2" destOrd="0" parTransId="{FF2D7045-0C9C-4D2D-915D-C3FE12B25910}" sibTransId="{5242D6E0-00D0-4B6E-A8F2-57EE423127AC}"/>
    <dgm:cxn modelId="{DFA0FFAF-30A8-4341-A43D-F8047658A137}" srcId="{FA4CB12C-4989-4442-B105-26AF5EC2A558}" destId="{97DA3C6B-C201-463F-9722-0FE74BD15C47}" srcOrd="1" destOrd="0" parTransId="{E78A4B83-4120-4C64-B7D5-7C8120284319}" sibTransId="{FB812DD8-AE33-461A-B546-88507C44C3BE}"/>
    <dgm:cxn modelId="{751AE7BD-2BD6-44C3-BE47-5174AC287A04}" srcId="{6D12942F-3D4E-4AA8-9DED-C338A92DDC24}" destId="{3F694C96-B21D-4105-BC79-1E41DF083FA4}" srcOrd="1" destOrd="0" parTransId="{C6C9677D-FC12-4C57-A9AA-22DD69FF61DD}" sibTransId="{37CF4CAA-7797-4341-AEA0-A30B77DDD5D6}"/>
    <dgm:cxn modelId="{5ED1AAD2-3B6E-4638-9561-0D7A66F7E6B9}" srcId="{FA4CB12C-4989-4442-B105-26AF5EC2A558}" destId="{1C2D5F27-631B-4F7D-BEC8-FCB24CB88DF2}" srcOrd="0" destOrd="0" parTransId="{8D8CEF1F-33B2-4A16-B25D-B9F6D0ABD100}" sibTransId="{39A76DA2-CEB0-4319-ADDA-EB4D822A3C6A}"/>
    <dgm:cxn modelId="{8C551EDD-E2B3-4045-BA6B-00E18051ECEB}" srcId="{6D12942F-3D4E-4AA8-9DED-C338A92DDC24}" destId="{8145D3D0-E77F-483D-B089-8475D8C8B770}" srcOrd="2" destOrd="0" parTransId="{1351546D-4127-48B6-AF56-BCB2E87A3AAA}" sibTransId="{1FD4ECCD-2F22-4565-BFE8-B1C87E5A5D16}"/>
    <dgm:cxn modelId="{1A555BE6-C4B5-6D47-B070-69434A602D90}" type="presOf" srcId="{3F694C96-B21D-4105-BC79-1E41DF083FA4}" destId="{AEC5C656-14AD-A34F-BE92-B3504DD7FEAE}" srcOrd="0" destOrd="0" presId="urn:microsoft.com/office/officeart/2005/8/layout/vList2"/>
    <dgm:cxn modelId="{8193E6EF-A6DB-4350-B762-AF0EA87307F0}" srcId="{3F694C96-B21D-4105-BC79-1E41DF083FA4}" destId="{48611E0C-08DC-4BB7-B154-F544E641D2E0}" srcOrd="0" destOrd="0" parTransId="{263BD173-458D-41C0-8BEC-ADF416B2F911}" sibTransId="{39F601AA-4611-47FA-BB73-FD115CC391BE}"/>
    <dgm:cxn modelId="{BCE5312C-B88A-DF4B-9150-875EA0140EB4}" type="presParOf" srcId="{51ADD0C5-C4A6-294E-B36D-9DDDEAAA55FE}" destId="{0B8198B7-1E96-A241-A24A-164A71052000}" srcOrd="0" destOrd="0" presId="urn:microsoft.com/office/officeart/2005/8/layout/vList2"/>
    <dgm:cxn modelId="{B87AA890-682D-BF45-B740-13D4DA2EA0F4}" type="presParOf" srcId="{51ADD0C5-C4A6-294E-B36D-9DDDEAAA55FE}" destId="{620E2EEF-1805-DE48-90BB-988ACA73885C}" srcOrd="1" destOrd="0" presId="urn:microsoft.com/office/officeart/2005/8/layout/vList2"/>
    <dgm:cxn modelId="{8BB70543-DD53-AB42-8C58-7A5503886342}" type="presParOf" srcId="{51ADD0C5-C4A6-294E-B36D-9DDDEAAA55FE}" destId="{AEC5C656-14AD-A34F-BE92-B3504DD7FEAE}" srcOrd="2" destOrd="0" presId="urn:microsoft.com/office/officeart/2005/8/layout/vList2"/>
    <dgm:cxn modelId="{034E75DE-D06A-3447-AA96-888EFD931D8C}" type="presParOf" srcId="{51ADD0C5-C4A6-294E-B36D-9DDDEAAA55FE}" destId="{8DA6169A-A5FB-9744-BFFA-86B6DAF89B2F}" srcOrd="3" destOrd="0" presId="urn:microsoft.com/office/officeart/2005/8/layout/vList2"/>
    <dgm:cxn modelId="{60D4CBF3-BBA9-D148-B95C-F4DCB1C3757C}" type="presParOf" srcId="{51ADD0C5-C4A6-294E-B36D-9DDDEAAA55FE}" destId="{9ECCD913-2531-2142-BC9A-C7FB5C6FD92E}" srcOrd="4" destOrd="0" presId="urn:microsoft.com/office/officeart/2005/8/layout/vList2"/>
    <dgm:cxn modelId="{26518BCC-ED2D-0A42-9145-09976E2EABDA}" type="presParOf" srcId="{51ADD0C5-C4A6-294E-B36D-9DDDEAAA55FE}" destId="{5DFDBB5C-50FB-404D-B693-834904EE7BC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12942F-3D4E-4AA8-9DED-C338A92DDC24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568398-66F7-4F29-952B-2DE5D5DB9E8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Notifying Teachers &amp; Families </a:t>
          </a:r>
        </a:p>
      </dgm:t>
    </dgm:pt>
    <dgm:pt modelId="{1CC3AC98-BEDB-42FF-8FDA-BD0B2421B6FC}" type="parTrans" cxnId="{99002C6D-7F8E-4BA4-89FD-E987517A2543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B2CFC322-2FA6-446E-B94A-C9483A06EF94}" type="sibTrans" cxnId="{99002C6D-7F8E-4BA4-89FD-E987517A2543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544455FB-047C-4282-9236-C42D7EB6CDB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Progress updates</a:t>
          </a:r>
        </a:p>
      </dgm:t>
    </dgm:pt>
    <dgm:pt modelId="{D7715017-CC3A-4BBE-8169-8E63347B4FD3}" type="parTrans" cxnId="{4C5CCB18-2213-40DC-A084-350D0468E893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A4E55169-7806-44EB-8F6F-09F534550A3E}" type="sibTrans" cxnId="{4C5CCB18-2213-40DC-A084-350D0468E893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A6A30C3F-B862-4B40-8594-9AE39FFEF15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Updating Administrators</a:t>
          </a:r>
        </a:p>
      </dgm:t>
    </dgm:pt>
    <dgm:pt modelId="{525CD6E8-3AD4-4943-812E-D52FCA5A4859}" type="parTrans" cxnId="{6F783FDD-95FC-448C-8673-3509AB0A694A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11973E8C-AF03-4993-9C99-1F6730821462}" type="sibTrans" cxnId="{6F783FDD-95FC-448C-8673-3509AB0A694A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CFDD2725-2FC9-40CD-A597-CEDE7B8CE5D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Who is receiving Tier 2 supports (at least monthly)</a:t>
          </a:r>
        </a:p>
      </dgm:t>
    </dgm:pt>
    <dgm:pt modelId="{52CA8285-8366-42D3-B0AF-6D16D55DE050}" type="parTrans" cxnId="{4570E5B1-5841-4D69-9D25-D94341B7E7DB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F392E29D-B643-46DA-B1BB-B95A4442958A}" type="sibTrans" cxnId="{4570E5B1-5841-4D69-9D25-D94341B7E7DB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2146659B-F5FC-4A79-9769-893E310949A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Progress updates </a:t>
          </a:r>
        </a:p>
      </dgm:t>
    </dgm:pt>
    <dgm:pt modelId="{47A2BAE4-C5C3-43B6-94AF-FE3D966A649D}" type="parTrans" cxnId="{8B62C16F-9D7A-4F21-97C0-4A8CE8CC7417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EA4DF070-9D39-4A45-BCD8-330671995E82}" type="sibTrans" cxnId="{8B62C16F-9D7A-4F21-97C0-4A8CE8CC7417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D5CA4023-6EBA-4099-A946-328B15502DB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Tier 2 Practices (intervention process &amp; procedures)</a:t>
          </a:r>
        </a:p>
      </dgm:t>
    </dgm:pt>
    <dgm:pt modelId="{29B4D543-9F63-45D3-802B-0793D867C724}" type="parTrans" cxnId="{2D693C9D-D89B-476B-9459-7CE493B6DC8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2F5FE6E8-5482-453A-8633-F79729D5AA02}" type="sibTrans" cxnId="{2D693C9D-D89B-476B-9459-7CE493B6DC8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EA70C366-409C-4B50-AEF9-B922227E221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bg1"/>
              </a:solidFill>
              <a:latin typeface="Hind Vadodara" panose="020B0604020202020204" charset="0"/>
              <a:ea typeface="ヒラギノ角ゴ Pro W3" pitchFamily="-1" charset="-128"/>
              <a:cs typeface="Hind Vadodara" panose="020B0604020202020204" charset="0"/>
            </a:rPr>
            <a:t>Process for teaching behaviors </a:t>
          </a:r>
        </a:p>
      </dgm:t>
    </dgm:pt>
    <dgm:pt modelId="{AF2B05E9-D8F4-4B3E-AC40-71DD18B10975}" type="parTrans" cxnId="{F1C55E24-810E-4030-9582-45AD7ECB07F1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584D5CA1-AFE1-496A-B5C2-ADFEE40E5951}" type="sibTrans" cxnId="{F1C55E24-810E-4030-9582-45AD7ECB07F1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6DB8E731-74D1-41ED-9E1E-433614E8E53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bg1"/>
              </a:solidFill>
              <a:latin typeface="Hind Vadodara" panose="020B0604020202020204" charset="0"/>
              <a:ea typeface="ヒラギノ角ゴ Pro W3" pitchFamily="-1" charset="-128"/>
              <a:cs typeface="Hind Vadodara" panose="020B0604020202020204" charset="0"/>
            </a:rPr>
            <a:t>Progress monitoring tools</a:t>
          </a:r>
        </a:p>
      </dgm:t>
    </dgm:pt>
    <dgm:pt modelId="{8D34F01D-DAA6-4842-9CC0-CA9D355193A2}" type="parTrans" cxnId="{B10E35CB-94DC-49E7-AE4C-1664EDEC7B7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C245556A-0445-4B87-91D7-A5B04B305BC6}" type="sibTrans" cxnId="{B10E35CB-94DC-49E7-AE4C-1664EDEC7B7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F5E4590-0A03-4D32-9238-9AB335BF0B5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bg1"/>
              </a:solidFill>
              <a:latin typeface="Hind Vadodara" panose="020B0604020202020204" charset="0"/>
              <a:ea typeface="ヒラギノ角ゴ Pro W3" pitchFamily="-1" charset="-128"/>
              <a:cs typeface="Hind Vadodara" panose="020B0604020202020204" charset="0"/>
            </a:rPr>
            <a:t>Core features, functions, &amp; systems of the strategy</a:t>
          </a:r>
        </a:p>
      </dgm:t>
    </dgm:pt>
    <dgm:pt modelId="{7443B2F1-3457-4022-898E-01D97072582E}" type="parTrans" cxnId="{5C4D6855-A5FA-41B2-8859-AAD2B8F68DCE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4CC3304D-552A-4E16-B394-A539D1B862BA}" type="sibTrans" cxnId="{5C4D6855-A5FA-41B2-8859-AAD2B8F68DCE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EE535CAE-918A-40D4-BDE1-3C1423FD677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bg1"/>
              </a:solidFill>
              <a:latin typeface="Hind Vadodara" panose="020B0604020202020204" charset="0"/>
              <a:ea typeface="ヒラギノ角ゴ Pro W3" pitchFamily="-1" charset="-128"/>
              <a:cs typeface="Hind Vadodara" panose="020B0604020202020204" charset="0"/>
            </a:rPr>
            <a:t>Orientation materials for substitutes, staff, families, &amp; volunteers</a:t>
          </a:r>
        </a:p>
      </dgm:t>
    </dgm:pt>
    <dgm:pt modelId="{998066CA-BFF7-44BA-942C-83B5846D3AB1}" type="parTrans" cxnId="{82F26E54-735F-4B05-9A9D-91ECEEAB00BF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A90B853C-5960-4DE1-9D77-76A095FDBB53}" type="sibTrans" cxnId="{82F26E54-735F-4B05-9A9D-91ECEEAB00BF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974CA493-3D2B-4163-8437-13FAFFDDBA6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Changes to plans/supports</a:t>
          </a:r>
        </a:p>
      </dgm:t>
    </dgm:pt>
    <dgm:pt modelId="{79EC048C-83A3-4111-8DC1-A3F71F099793}" type="parTrans" cxnId="{05AF11F9-391C-4CE9-B56B-174C82ECDCF0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F78F95B3-F106-4443-B0F2-19AC0EF519C4}" type="sibTrans" cxnId="{05AF11F9-391C-4CE9-B56B-174C82ECDCF0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6CA8E188-615E-6C41-B22C-175556BE0128}" type="pres">
      <dgm:prSet presAssocID="{6D12942F-3D4E-4AA8-9DED-C338A92DDC24}" presName="linear" presStyleCnt="0">
        <dgm:presLayoutVars>
          <dgm:animLvl val="lvl"/>
          <dgm:resizeHandles val="exact"/>
        </dgm:presLayoutVars>
      </dgm:prSet>
      <dgm:spPr/>
    </dgm:pt>
    <dgm:pt modelId="{B2CFA5DD-E613-F143-AB8E-4635089A947B}" type="pres">
      <dgm:prSet presAssocID="{7D568398-66F7-4F29-952B-2DE5D5DB9E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5563C4C-3E12-9C46-B75D-DD5F5F01E54C}" type="pres">
      <dgm:prSet presAssocID="{7D568398-66F7-4F29-952B-2DE5D5DB9E8E}" presName="childText" presStyleLbl="revTx" presStyleIdx="0" presStyleCnt="3">
        <dgm:presLayoutVars>
          <dgm:bulletEnabled val="1"/>
        </dgm:presLayoutVars>
      </dgm:prSet>
      <dgm:spPr/>
    </dgm:pt>
    <dgm:pt modelId="{E6CBD615-0A7F-464A-84FE-BDD3476DFE60}" type="pres">
      <dgm:prSet presAssocID="{A6A30C3F-B862-4B40-8594-9AE39FFEF1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07A1CC-9E6A-9243-BAE9-B8356225EB48}" type="pres">
      <dgm:prSet presAssocID="{A6A30C3F-B862-4B40-8594-9AE39FFEF15C}" presName="childText" presStyleLbl="revTx" presStyleIdx="1" presStyleCnt="3">
        <dgm:presLayoutVars>
          <dgm:bulletEnabled val="1"/>
        </dgm:presLayoutVars>
      </dgm:prSet>
      <dgm:spPr/>
    </dgm:pt>
    <dgm:pt modelId="{67098EFF-301C-9147-BAA7-FCFC8D91DBFF}" type="pres">
      <dgm:prSet presAssocID="{D5CA4023-6EBA-4099-A946-328B15502DB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81EF8B9-8033-EB47-8CE6-1E612A406EB4}" type="pres">
      <dgm:prSet presAssocID="{D5CA4023-6EBA-4099-A946-328B15502DB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C5CCB18-2213-40DC-A084-350D0468E893}" srcId="{7D568398-66F7-4F29-952B-2DE5D5DB9E8E}" destId="{544455FB-047C-4282-9236-C42D7EB6CDB7}" srcOrd="0" destOrd="0" parTransId="{D7715017-CC3A-4BBE-8169-8E63347B4FD3}" sibTransId="{A4E55169-7806-44EB-8F6F-09F534550A3E}"/>
    <dgm:cxn modelId="{2F290819-01AA-884C-A0A6-755E7A3108FB}" type="presOf" srcId="{A6A30C3F-B862-4B40-8594-9AE39FFEF15C}" destId="{E6CBD615-0A7F-464A-84FE-BDD3476DFE60}" srcOrd="0" destOrd="0" presId="urn:microsoft.com/office/officeart/2005/8/layout/vList2"/>
    <dgm:cxn modelId="{F1C55E24-810E-4030-9582-45AD7ECB07F1}" srcId="{D5CA4023-6EBA-4099-A946-328B15502DB1}" destId="{EA70C366-409C-4B50-AEF9-B922227E2212}" srcOrd="0" destOrd="0" parTransId="{AF2B05E9-D8F4-4B3E-AC40-71DD18B10975}" sibTransId="{584D5CA1-AFE1-496A-B5C2-ADFEE40E5951}"/>
    <dgm:cxn modelId="{ECA69F46-BB6F-394B-A3CF-218154CB0755}" type="presOf" srcId="{EE535CAE-918A-40D4-BDE1-3C1423FD6773}" destId="{D81EF8B9-8033-EB47-8CE6-1E612A406EB4}" srcOrd="0" destOrd="3" presId="urn:microsoft.com/office/officeart/2005/8/layout/vList2"/>
    <dgm:cxn modelId="{99002C6D-7F8E-4BA4-89FD-E987517A2543}" srcId="{6D12942F-3D4E-4AA8-9DED-C338A92DDC24}" destId="{7D568398-66F7-4F29-952B-2DE5D5DB9E8E}" srcOrd="0" destOrd="0" parTransId="{1CC3AC98-BEDB-42FF-8FDA-BD0B2421B6FC}" sibTransId="{B2CFC322-2FA6-446E-B94A-C9483A06EF94}"/>
    <dgm:cxn modelId="{8B62C16F-9D7A-4F21-97C0-4A8CE8CC7417}" srcId="{A6A30C3F-B862-4B40-8594-9AE39FFEF15C}" destId="{2146659B-F5FC-4A79-9769-893E310949AF}" srcOrd="1" destOrd="0" parTransId="{47A2BAE4-C5C3-43B6-94AF-FE3D966A649D}" sibTransId="{EA4DF070-9D39-4A45-BCD8-330671995E82}"/>
    <dgm:cxn modelId="{82F26E54-735F-4B05-9A9D-91ECEEAB00BF}" srcId="{D5CA4023-6EBA-4099-A946-328B15502DB1}" destId="{EE535CAE-918A-40D4-BDE1-3C1423FD6773}" srcOrd="3" destOrd="0" parTransId="{998066CA-BFF7-44BA-942C-83B5846D3AB1}" sibTransId="{A90B853C-5960-4DE1-9D77-76A095FDBB53}"/>
    <dgm:cxn modelId="{5C4D6855-A5FA-41B2-8859-AAD2B8F68DCE}" srcId="{D5CA4023-6EBA-4099-A946-328B15502DB1}" destId="{0F5E4590-0A03-4D32-9238-9AB335BF0B59}" srcOrd="2" destOrd="0" parTransId="{7443B2F1-3457-4022-898E-01D97072582E}" sibTransId="{4CC3304D-552A-4E16-B394-A539D1B862BA}"/>
    <dgm:cxn modelId="{3C554495-E9DB-C947-87A0-A2C936758B6C}" type="presOf" srcId="{EA70C366-409C-4B50-AEF9-B922227E2212}" destId="{D81EF8B9-8033-EB47-8CE6-1E612A406EB4}" srcOrd="0" destOrd="0" presId="urn:microsoft.com/office/officeart/2005/8/layout/vList2"/>
    <dgm:cxn modelId="{2D693C9D-D89B-476B-9459-7CE493B6DC8C}" srcId="{6D12942F-3D4E-4AA8-9DED-C338A92DDC24}" destId="{D5CA4023-6EBA-4099-A946-328B15502DB1}" srcOrd="2" destOrd="0" parTransId="{29B4D543-9F63-45D3-802B-0793D867C724}" sibTransId="{2F5FE6E8-5482-453A-8633-F79729D5AA02}"/>
    <dgm:cxn modelId="{5224779F-6A8E-6F4D-BB52-2909B361C083}" type="presOf" srcId="{544455FB-047C-4282-9236-C42D7EB6CDB7}" destId="{E5563C4C-3E12-9C46-B75D-DD5F5F01E54C}" srcOrd="0" destOrd="0" presId="urn:microsoft.com/office/officeart/2005/8/layout/vList2"/>
    <dgm:cxn modelId="{88EE49A1-8622-B347-A2EA-46835857B023}" type="presOf" srcId="{974CA493-3D2B-4163-8437-13FAFFDDBA6F}" destId="{E5563C4C-3E12-9C46-B75D-DD5F5F01E54C}" srcOrd="0" destOrd="1" presId="urn:microsoft.com/office/officeart/2005/8/layout/vList2"/>
    <dgm:cxn modelId="{EEC1A7A7-46BD-8B46-8495-E91169956881}" type="presOf" srcId="{D5CA4023-6EBA-4099-A946-328B15502DB1}" destId="{67098EFF-301C-9147-BAA7-FCFC8D91DBFF}" srcOrd="0" destOrd="0" presId="urn:microsoft.com/office/officeart/2005/8/layout/vList2"/>
    <dgm:cxn modelId="{7B63A9AA-85A5-F547-94C6-660E27A63955}" type="presOf" srcId="{2146659B-F5FC-4A79-9769-893E310949AF}" destId="{8107A1CC-9E6A-9243-BAE9-B8356225EB48}" srcOrd="0" destOrd="1" presId="urn:microsoft.com/office/officeart/2005/8/layout/vList2"/>
    <dgm:cxn modelId="{4570E5B1-5841-4D69-9D25-D94341B7E7DB}" srcId="{A6A30C3F-B862-4B40-8594-9AE39FFEF15C}" destId="{CFDD2725-2FC9-40CD-A597-CEDE7B8CE5D3}" srcOrd="0" destOrd="0" parTransId="{52CA8285-8366-42D3-B0AF-6D16D55DE050}" sibTransId="{F392E29D-B643-46DA-B1BB-B95A4442958A}"/>
    <dgm:cxn modelId="{6570EDC6-649F-1643-8680-849E6CEBA044}" type="presOf" srcId="{6DB8E731-74D1-41ED-9E1E-433614E8E532}" destId="{D81EF8B9-8033-EB47-8CE6-1E612A406EB4}" srcOrd="0" destOrd="1" presId="urn:microsoft.com/office/officeart/2005/8/layout/vList2"/>
    <dgm:cxn modelId="{B10E35CB-94DC-49E7-AE4C-1664EDEC7B7C}" srcId="{D5CA4023-6EBA-4099-A946-328B15502DB1}" destId="{6DB8E731-74D1-41ED-9E1E-433614E8E532}" srcOrd="1" destOrd="0" parTransId="{8D34F01D-DAA6-4842-9CC0-CA9D355193A2}" sibTransId="{C245556A-0445-4B87-91D7-A5B04B305BC6}"/>
    <dgm:cxn modelId="{4F4F7BCC-E104-494D-8F2D-D4EABE085931}" type="presOf" srcId="{6D12942F-3D4E-4AA8-9DED-C338A92DDC24}" destId="{6CA8E188-615E-6C41-B22C-175556BE0128}" srcOrd="0" destOrd="0" presId="urn:microsoft.com/office/officeart/2005/8/layout/vList2"/>
    <dgm:cxn modelId="{E6DFF1D6-8403-E14C-A6BE-A2264B6848FB}" type="presOf" srcId="{0F5E4590-0A03-4D32-9238-9AB335BF0B59}" destId="{D81EF8B9-8033-EB47-8CE6-1E612A406EB4}" srcOrd="0" destOrd="2" presId="urn:microsoft.com/office/officeart/2005/8/layout/vList2"/>
    <dgm:cxn modelId="{6F783FDD-95FC-448C-8673-3509AB0A694A}" srcId="{6D12942F-3D4E-4AA8-9DED-C338A92DDC24}" destId="{A6A30C3F-B862-4B40-8594-9AE39FFEF15C}" srcOrd="1" destOrd="0" parTransId="{525CD6E8-3AD4-4943-812E-D52FCA5A4859}" sibTransId="{11973E8C-AF03-4993-9C99-1F6730821462}"/>
    <dgm:cxn modelId="{3106FBE5-5AD4-0541-AEEA-79D62999835B}" type="presOf" srcId="{CFDD2725-2FC9-40CD-A597-CEDE7B8CE5D3}" destId="{8107A1CC-9E6A-9243-BAE9-B8356225EB48}" srcOrd="0" destOrd="0" presId="urn:microsoft.com/office/officeart/2005/8/layout/vList2"/>
    <dgm:cxn modelId="{05AF11F9-391C-4CE9-B56B-174C82ECDCF0}" srcId="{7D568398-66F7-4F29-952B-2DE5D5DB9E8E}" destId="{974CA493-3D2B-4163-8437-13FAFFDDBA6F}" srcOrd="1" destOrd="0" parTransId="{79EC048C-83A3-4111-8DC1-A3F71F099793}" sibTransId="{F78F95B3-F106-4443-B0F2-19AC0EF519C4}"/>
    <dgm:cxn modelId="{DE54B4FE-5D53-C849-B21E-59621B066576}" type="presOf" srcId="{7D568398-66F7-4F29-952B-2DE5D5DB9E8E}" destId="{B2CFA5DD-E613-F143-AB8E-4635089A947B}" srcOrd="0" destOrd="0" presId="urn:microsoft.com/office/officeart/2005/8/layout/vList2"/>
    <dgm:cxn modelId="{A1A04518-5F3F-5E4B-B00D-E72DAA5F6DC1}" type="presParOf" srcId="{6CA8E188-615E-6C41-B22C-175556BE0128}" destId="{B2CFA5DD-E613-F143-AB8E-4635089A947B}" srcOrd="0" destOrd="0" presId="urn:microsoft.com/office/officeart/2005/8/layout/vList2"/>
    <dgm:cxn modelId="{0B8B5BFD-EA98-D244-921D-614A35E7D071}" type="presParOf" srcId="{6CA8E188-615E-6C41-B22C-175556BE0128}" destId="{E5563C4C-3E12-9C46-B75D-DD5F5F01E54C}" srcOrd="1" destOrd="0" presId="urn:microsoft.com/office/officeart/2005/8/layout/vList2"/>
    <dgm:cxn modelId="{696CEFAB-3E2B-9441-A3C8-E51CBE82C4E3}" type="presParOf" srcId="{6CA8E188-615E-6C41-B22C-175556BE0128}" destId="{E6CBD615-0A7F-464A-84FE-BDD3476DFE60}" srcOrd="2" destOrd="0" presId="urn:microsoft.com/office/officeart/2005/8/layout/vList2"/>
    <dgm:cxn modelId="{C9FB1D15-5B88-794E-8FAE-1F9358E4F384}" type="presParOf" srcId="{6CA8E188-615E-6C41-B22C-175556BE0128}" destId="{8107A1CC-9E6A-9243-BAE9-B8356225EB48}" srcOrd="3" destOrd="0" presId="urn:microsoft.com/office/officeart/2005/8/layout/vList2"/>
    <dgm:cxn modelId="{328300E6-359B-0F4F-A534-DB21A02D7C38}" type="presParOf" srcId="{6CA8E188-615E-6C41-B22C-175556BE0128}" destId="{67098EFF-301C-9147-BAA7-FCFC8D91DBFF}" srcOrd="4" destOrd="0" presId="urn:microsoft.com/office/officeart/2005/8/layout/vList2"/>
    <dgm:cxn modelId="{B3AF3367-7CA9-3F46-A918-EF7D9390B53A}" type="presParOf" srcId="{6CA8E188-615E-6C41-B22C-175556BE0128}" destId="{D81EF8B9-8033-EB47-8CE6-1E612A406EB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AF0943-9A7A-4C03-A4B0-68999D65327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E0D492-D2AB-48A5-854D-320345AC843A}">
      <dgm:prSet phldrT="[Text]" custT="1"/>
      <dgm:spPr/>
      <dgm:t>
        <a:bodyPr/>
        <a:lstStyle/>
        <a:p>
          <a:r>
            <a:rPr lang="en-US" sz="1800" dirty="0"/>
            <a:t>“Done”</a:t>
          </a:r>
        </a:p>
      </dgm:t>
    </dgm:pt>
    <dgm:pt modelId="{C753E8B3-3D95-42BD-9C9A-5104245E241B}" type="parTrans" cxnId="{DD3D4B83-84F5-4798-A577-779DE84E46A0}">
      <dgm:prSet/>
      <dgm:spPr/>
      <dgm:t>
        <a:bodyPr/>
        <a:lstStyle/>
        <a:p>
          <a:endParaRPr lang="en-US" sz="1800"/>
        </a:p>
      </dgm:t>
    </dgm:pt>
    <dgm:pt modelId="{14375453-0DE9-47B2-B98A-7EAD4C05A22B}" type="sibTrans" cxnId="{DD3D4B83-84F5-4798-A577-779DE84E46A0}">
      <dgm:prSet/>
      <dgm:spPr/>
      <dgm:t>
        <a:bodyPr/>
        <a:lstStyle/>
        <a:p>
          <a:endParaRPr lang="en-US" sz="1800"/>
        </a:p>
      </dgm:t>
    </dgm:pt>
    <dgm:pt modelId="{AF120961-B696-4997-B60E-0DF61301D512}">
      <dgm:prSet phldrT="[Text]" custT="1"/>
      <dgm:spPr/>
      <dgm:t>
        <a:bodyPr/>
        <a:lstStyle/>
        <a:p>
          <a:r>
            <a:rPr lang="en-US" sz="1800" dirty="0"/>
            <a:t>Stay on list serv and when webinars or events become available, opt in or not </a:t>
          </a:r>
        </a:p>
      </dgm:t>
    </dgm:pt>
    <dgm:pt modelId="{F2B24A92-DC73-4E99-ABFE-C5C5E74A8C25}" type="parTrans" cxnId="{5767A30E-7980-4A98-B4E3-702FA8BB48BF}">
      <dgm:prSet/>
      <dgm:spPr/>
      <dgm:t>
        <a:bodyPr/>
        <a:lstStyle/>
        <a:p>
          <a:endParaRPr lang="en-US" sz="1800"/>
        </a:p>
      </dgm:t>
    </dgm:pt>
    <dgm:pt modelId="{E6C9AB37-240B-4C75-A7E0-DC0CF31981F3}" type="sibTrans" cxnId="{5767A30E-7980-4A98-B4E3-702FA8BB48BF}">
      <dgm:prSet/>
      <dgm:spPr/>
      <dgm:t>
        <a:bodyPr/>
        <a:lstStyle/>
        <a:p>
          <a:endParaRPr lang="en-US" sz="1800"/>
        </a:p>
      </dgm:t>
    </dgm:pt>
    <dgm:pt modelId="{958C6887-8BBC-4F10-9B5C-87096899AA61}">
      <dgm:prSet phldrT="[Text]" custT="1"/>
      <dgm:spPr/>
      <dgm:t>
        <a:bodyPr/>
        <a:lstStyle/>
        <a:p>
          <a:r>
            <a:rPr lang="en-US" sz="1800" dirty="0"/>
            <a:t>No TA through the DESE Academy</a:t>
          </a:r>
        </a:p>
      </dgm:t>
    </dgm:pt>
    <dgm:pt modelId="{C2726238-4739-4675-AC04-CCB5C1923537}" type="parTrans" cxnId="{AA029A8B-240E-4CD8-B2C8-B864F9D9A1D9}">
      <dgm:prSet/>
      <dgm:spPr/>
      <dgm:t>
        <a:bodyPr/>
        <a:lstStyle/>
        <a:p>
          <a:endParaRPr lang="en-US" sz="1800"/>
        </a:p>
      </dgm:t>
    </dgm:pt>
    <dgm:pt modelId="{FE073B9D-0666-4ECB-9977-0F31F57A538C}" type="sibTrans" cxnId="{AA029A8B-240E-4CD8-B2C8-B864F9D9A1D9}">
      <dgm:prSet/>
      <dgm:spPr/>
      <dgm:t>
        <a:bodyPr/>
        <a:lstStyle/>
        <a:p>
          <a:endParaRPr lang="en-US" sz="1800"/>
        </a:p>
      </dgm:t>
    </dgm:pt>
    <dgm:pt modelId="{DA88286F-D54C-4F3D-85D4-785905AB829D}">
      <dgm:prSet phldrT="[Text]" custT="1"/>
      <dgm:spPr/>
      <dgm:t>
        <a:bodyPr/>
        <a:lstStyle/>
        <a:p>
          <a:r>
            <a:rPr lang="en-US" sz="1800" dirty="0"/>
            <a:t>Advanced Tiers Support</a:t>
          </a:r>
        </a:p>
      </dgm:t>
    </dgm:pt>
    <dgm:pt modelId="{7D47017D-446A-43D9-9225-6CAFB656A7B4}" type="parTrans" cxnId="{9284CAC8-34ED-4FDD-87CB-F3B6C668FF7B}">
      <dgm:prSet/>
      <dgm:spPr/>
      <dgm:t>
        <a:bodyPr/>
        <a:lstStyle/>
        <a:p>
          <a:endParaRPr lang="en-US" sz="1800"/>
        </a:p>
      </dgm:t>
    </dgm:pt>
    <dgm:pt modelId="{535129E4-84FD-4749-95CE-E4D6BE6A37B1}" type="sibTrans" cxnId="{9284CAC8-34ED-4FDD-87CB-F3B6C668FF7B}">
      <dgm:prSet/>
      <dgm:spPr/>
      <dgm:t>
        <a:bodyPr/>
        <a:lstStyle/>
        <a:p>
          <a:endParaRPr lang="en-US" sz="1800"/>
        </a:p>
      </dgm:t>
    </dgm:pt>
    <dgm:pt modelId="{513B1789-9D5F-4E86-83A9-D003473E2C33}">
      <dgm:prSet phldrT="[Text]" custT="1"/>
      <dgm:spPr/>
      <dgm:t>
        <a:bodyPr/>
        <a:lstStyle/>
        <a:p>
          <a:r>
            <a:rPr lang="en-US" sz="1800" dirty="0"/>
            <a:t>Through the SEB academy </a:t>
          </a:r>
        </a:p>
      </dgm:t>
    </dgm:pt>
    <dgm:pt modelId="{C918055B-B632-47BD-B449-F280EA1C5DD1}" type="parTrans" cxnId="{9F7994BA-C2FB-43D1-A413-F0AC86151AB6}">
      <dgm:prSet/>
      <dgm:spPr/>
      <dgm:t>
        <a:bodyPr/>
        <a:lstStyle/>
        <a:p>
          <a:endParaRPr lang="en-US" sz="1800"/>
        </a:p>
      </dgm:t>
    </dgm:pt>
    <dgm:pt modelId="{8E2A4E59-8C33-4156-9332-3B8E6F97EA15}" type="sibTrans" cxnId="{9F7994BA-C2FB-43D1-A413-F0AC86151AB6}">
      <dgm:prSet/>
      <dgm:spPr/>
      <dgm:t>
        <a:bodyPr/>
        <a:lstStyle/>
        <a:p>
          <a:endParaRPr lang="en-US" sz="1800"/>
        </a:p>
      </dgm:t>
    </dgm:pt>
    <dgm:pt modelId="{D49436FD-3744-4F99-9CC1-F54DC02B72FA}">
      <dgm:prSet phldrT="[Text]" phldr="1" custT="1"/>
      <dgm:spPr/>
      <dgm:t>
        <a:bodyPr/>
        <a:lstStyle/>
        <a:p>
          <a:endParaRPr lang="en-US" sz="1800" dirty="0"/>
        </a:p>
      </dgm:t>
    </dgm:pt>
    <dgm:pt modelId="{ED3CBAD7-8471-43FF-81F5-4DF122556A36}" type="parTrans" cxnId="{03FA1D7F-9B6E-41F3-B772-58D9816B9191}">
      <dgm:prSet/>
      <dgm:spPr/>
      <dgm:t>
        <a:bodyPr/>
        <a:lstStyle/>
        <a:p>
          <a:endParaRPr lang="en-US" sz="1800"/>
        </a:p>
      </dgm:t>
    </dgm:pt>
    <dgm:pt modelId="{A8680127-0F40-41B9-BACF-F9E53F9255EC}" type="sibTrans" cxnId="{03FA1D7F-9B6E-41F3-B772-58D9816B9191}">
      <dgm:prSet/>
      <dgm:spPr/>
      <dgm:t>
        <a:bodyPr/>
        <a:lstStyle/>
        <a:p>
          <a:endParaRPr lang="en-US" sz="1800"/>
        </a:p>
      </dgm:t>
    </dgm:pt>
    <dgm:pt modelId="{740957A5-E38A-449F-B425-20DF18DE4629}">
      <dgm:prSet phldrT="[Text]" custT="1"/>
      <dgm:spPr/>
      <dgm:t>
        <a:bodyPr/>
        <a:lstStyle/>
        <a:p>
          <a:r>
            <a:rPr lang="en-US" sz="1800" dirty="0"/>
            <a:t>SEB Academy</a:t>
          </a:r>
        </a:p>
      </dgm:t>
    </dgm:pt>
    <dgm:pt modelId="{657055A1-C0AF-4285-87AA-C1E2971A8020}" type="parTrans" cxnId="{E0C5FB84-628F-48B3-A640-165F5F99E7FA}">
      <dgm:prSet/>
      <dgm:spPr/>
      <dgm:t>
        <a:bodyPr/>
        <a:lstStyle/>
        <a:p>
          <a:endParaRPr lang="en-US" sz="1800"/>
        </a:p>
      </dgm:t>
    </dgm:pt>
    <dgm:pt modelId="{964E23E3-3CB3-4AC9-BFFD-879E61AA2BB2}" type="sibTrans" cxnId="{E0C5FB84-628F-48B3-A640-165F5F99E7FA}">
      <dgm:prSet/>
      <dgm:spPr/>
      <dgm:t>
        <a:bodyPr/>
        <a:lstStyle/>
        <a:p>
          <a:endParaRPr lang="en-US" sz="1800"/>
        </a:p>
      </dgm:t>
    </dgm:pt>
    <dgm:pt modelId="{1796A9CB-2AF3-4913-A522-EB56E280C718}">
      <dgm:prSet phldrT="[Text]" custT="1"/>
      <dgm:spPr/>
      <dgm:t>
        <a:bodyPr/>
        <a:lstStyle/>
        <a:p>
          <a:r>
            <a:rPr lang="en-US" sz="1800" dirty="0"/>
            <a:t>Additional or other goals aligned with the academy </a:t>
          </a:r>
        </a:p>
      </dgm:t>
    </dgm:pt>
    <dgm:pt modelId="{442B2DB2-8F2E-47BB-9C72-7013F0B2F1AF}" type="parTrans" cxnId="{1DC303FB-84B5-4316-AFB8-21FAC8A4E0FB}">
      <dgm:prSet/>
      <dgm:spPr/>
      <dgm:t>
        <a:bodyPr/>
        <a:lstStyle/>
        <a:p>
          <a:endParaRPr lang="en-US" sz="1800"/>
        </a:p>
      </dgm:t>
    </dgm:pt>
    <dgm:pt modelId="{368B8B12-8572-4383-89CA-3AF83576B5D4}" type="sibTrans" cxnId="{1DC303FB-84B5-4316-AFB8-21FAC8A4E0FB}">
      <dgm:prSet/>
      <dgm:spPr/>
      <dgm:t>
        <a:bodyPr/>
        <a:lstStyle/>
        <a:p>
          <a:endParaRPr lang="en-US" sz="1800"/>
        </a:p>
      </dgm:t>
    </dgm:pt>
    <dgm:pt modelId="{40608492-CDF5-404F-9CDF-95D1D9046A14}">
      <dgm:prSet phldrT="[Text]" phldr="1" custT="1"/>
      <dgm:spPr/>
      <dgm:t>
        <a:bodyPr/>
        <a:lstStyle/>
        <a:p>
          <a:endParaRPr lang="en-US" sz="1800"/>
        </a:p>
      </dgm:t>
    </dgm:pt>
    <dgm:pt modelId="{00FCD7D1-8C2C-47DE-BF93-3F4193759A23}" type="parTrans" cxnId="{41EE9F18-2615-4152-827B-3BCED4DE0D4F}">
      <dgm:prSet/>
      <dgm:spPr/>
      <dgm:t>
        <a:bodyPr/>
        <a:lstStyle/>
        <a:p>
          <a:endParaRPr lang="en-US" sz="1800"/>
        </a:p>
      </dgm:t>
    </dgm:pt>
    <dgm:pt modelId="{AD107869-C0C7-4018-B353-2400EC5AE10E}" type="sibTrans" cxnId="{41EE9F18-2615-4152-827B-3BCED4DE0D4F}">
      <dgm:prSet/>
      <dgm:spPr/>
      <dgm:t>
        <a:bodyPr/>
        <a:lstStyle/>
        <a:p>
          <a:endParaRPr lang="en-US" sz="1800"/>
        </a:p>
      </dgm:t>
    </dgm:pt>
    <dgm:pt modelId="{DF05AF8A-DE8F-448A-B1DE-C1C1AD44DF9B}" type="pres">
      <dgm:prSet presAssocID="{77AF0943-9A7A-4C03-A4B0-68999D65327C}" presName="theList" presStyleCnt="0">
        <dgm:presLayoutVars>
          <dgm:dir/>
          <dgm:animLvl val="lvl"/>
          <dgm:resizeHandles val="exact"/>
        </dgm:presLayoutVars>
      </dgm:prSet>
      <dgm:spPr/>
    </dgm:pt>
    <dgm:pt modelId="{FDDA9769-5CDF-48DE-BA95-E972BF091FAE}" type="pres">
      <dgm:prSet presAssocID="{DCE0D492-D2AB-48A5-854D-320345AC843A}" presName="compNode" presStyleCnt="0"/>
      <dgm:spPr/>
    </dgm:pt>
    <dgm:pt modelId="{996B7963-EADC-4CD8-9056-EFF46D87DEA9}" type="pres">
      <dgm:prSet presAssocID="{DCE0D492-D2AB-48A5-854D-320345AC843A}" presName="aNode" presStyleLbl="bgShp" presStyleIdx="0" presStyleCnt="3"/>
      <dgm:spPr/>
    </dgm:pt>
    <dgm:pt modelId="{3C752C6B-E5D4-4A8E-B140-326E550DAC99}" type="pres">
      <dgm:prSet presAssocID="{DCE0D492-D2AB-48A5-854D-320345AC843A}" presName="textNode" presStyleLbl="bgShp" presStyleIdx="0" presStyleCnt="3"/>
      <dgm:spPr/>
    </dgm:pt>
    <dgm:pt modelId="{72F9C65F-036B-4BA5-BF9D-AD3D5E113343}" type="pres">
      <dgm:prSet presAssocID="{DCE0D492-D2AB-48A5-854D-320345AC843A}" presName="compChildNode" presStyleCnt="0"/>
      <dgm:spPr/>
    </dgm:pt>
    <dgm:pt modelId="{AC8CD2AC-C65D-4D05-8348-8A9E66195C55}" type="pres">
      <dgm:prSet presAssocID="{DCE0D492-D2AB-48A5-854D-320345AC843A}" presName="theInnerList" presStyleCnt="0"/>
      <dgm:spPr/>
    </dgm:pt>
    <dgm:pt modelId="{F701EFDC-2A4D-4965-9B72-EEE894A22DE2}" type="pres">
      <dgm:prSet presAssocID="{AF120961-B696-4997-B60E-0DF61301D512}" presName="childNode" presStyleLbl="node1" presStyleIdx="0" presStyleCnt="6" custScaleY="736798" custLinFactY="-59345" custLinFactNeighborY="-100000">
        <dgm:presLayoutVars>
          <dgm:bulletEnabled val="1"/>
        </dgm:presLayoutVars>
      </dgm:prSet>
      <dgm:spPr/>
    </dgm:pt>
    <dgm:pt modelId="{5ECA8E18-4623-41D5-A77F-474DD13F4DEB}" type="pres">
      <dgm:prSet presAssocID="{AF120961-B696-4997-B60E-0DF61301D512}" presName="aSpace2" presStyleCnt="0"/>
      <dgm:spPr/>
    </dgm:pt>
    <dgm:pt modelId="{6BB5E23A-D250-4220-9254-249324FAF5AC}" type="pres">
      <dgm:prSet presAssocID="{958C6887-8BBC-4F10-9B5C-87096899AA61}" presName="childNode" presStyleLbl="node1" presStyleIdx="1" presStyleCnt="6" custScaleY="204549">
        <dgm:presLayoutVars>
          <dgm:bulletEnabled val="1"/>
        </dgm:presLayoutVars>
      </dgm:prSet>
      <dgm:spPr/>
    </dgm:pt>
    <dgm:pt modelId="{5B5C69EB-F392-4597-A304-DE8923394348}" type="pres">
      <dgm:prSet presAssocID="{DCE0D492-D2AB-48A5-854D-320345AC843A}" presName="aSpace" presStyleCnt="0"/>
      <dgm:spPr/>
    </dgm:pt>
    <dgm:pt modelId="{8629499B-285A-49C4-97F2-26008E90415D}" type="pres">
      <dgm:prSet presAssocID="{DA88286F-D54C-4F3D-85D4-785905AB829D}" presName="compNode" presStyleCnt="0"/>
      <dgm:spPr/>
    </dgm:pt>
    <dgm:pt modelId="{CD96668D-3C72-41BB-AA04-A0E84533AD4D}" type="pres">
      <dgm:prSet presAssocID="{DA88286F-D54C-4F3D-85D4-785905AB829D}" presName="aNode" presStyleLbl="bgShp" presStyleIdx="1" presStyleCnt="3"/>
      <dgm:spPr/>
    </dgm:pt>
    <dgm:pt modelId="{150C02B2-03DB-46A0-BD07-E14F8EB16671}" type="pres">
      <dgm:prSet presAssocID="{DA88286F-D54C-4F3D-85D4-785905AB829D}" presName="textNode" presStyleLbl="bgShp" presStyleIdx="1" presStyleCnt="3"/>
      <dgm:spPr/>
    </dgm:pt>
    <dgm:pt modelId="{63A7F37B-B15B-467C-87A1-2A3A7C812D08}" type="pres">
      <dgm:prSet presAssocID="{DA88286F-D54C-4F3D-85D4-785905AB829D}" presName="compChildNode" presStyleCnt="0"/>
      <dgm:spPr/>
    </dgm:pt>
    <dgm:pt modelId="{986F3DF5-8AD5-4D8F-AC5A-950F8D7FD34B}" type="pres">
      <dgm:prSet presAssocID="{DA88286F-D54C-4F3D-85D4-785905AB829D}" presName="theInnerList" presStyleCnt="0"/>
      <dgm:spPr/>
    </dgm:pt>
    <dgm:pt modelId="{6DA72607-FF9C-4AD6-B40B-FAA7E0D0C35E}" type="pres">
      <dgm:prSet presAssocID="{513B1789-9D5F-4E86-83A9-D003473E2C33}" presName="childNode" presStyleLbl="node1" presStyleIdx="2" presStyleCnt="6">
        <dgm:presLayoutVars>
          <dgm:bulletEnabled val="1"/>
        </dgm:presLayoutVars>
      </dgm:prSet>
      <dgm:spPr/>
    </dgm:pt>
    <dgm:pt modelId="{21B1BA9C-0F79-47F1-A26F-CB5605B82451}" type="pres">
      <dgm:prSet presAssocID="{513B1789-9D5F-4E86-83A9-D003473E2C33}" presName="aSpace2" presStyleCnt="0"/>
      <dgm:spPr/>
    </dgm:pt>
    <dgm:pt modelId="{01BF055B-4FE1-4EB3-B43F-1D4FF51AE630}" type="pres">
      <dgm:prSet presAssocID="{D49436FD-3744-4F99-9CC1-F54DC02B72FA}" presName="childNode" presStyleLbl="node1" presStyleIdx="3" presStyleCnt="6">
        <dgm:presLayoutVars>
          <dgm:bulletEnabled val="1"/>
        </dgm:presLayoutVars>
      </dgm:prSet>
      <dgm:spPr/>
    </dgm:pt>
    <dgm:pt modelId="{2DB847D3-A6E2-4D18-8035-980778B4DF20}" type="pres">
      <dgm:prSet presAssocID="{DA88286F-D54C-4F3D-85D4-785905AB829D}" presName="aSpace" presStyleCnt="0"/>
      <dgm:spPr/>
    </dgm:pt>
    <dgm:pt modelId="{26ED5CDF-670C-498A-B42E-B32A5865985B}" type="pres">
      <dgm:prSet presAssocID="{740957A5-E38A-449F-B425-20DF18DE4629}" presName="compNode" presStyleCnt="0"/>
      <dgm:spPr/>
    </dgm:pt>
    <dgm:pt modelId="{ABB080D8-2528-4165-9A88-EB4364B1A5C1}" type="pres">
      <dgm:prSet presAssocID="{740957A5-E38A-449F-B425-20DF18DE4629}" presName="aNode" presStyleLbl="bgShp" presStyleIdx="2" presStyleCnt="3"/>
      <dgm:spPr/>
    </dgm:pt>
    <dgm:pt modelId="{CC866D84-E5C3-4BA2-94AD-119605EC6364}" type="pres">
      <dgm:prSet presAssocID="{740957A5-E38A-449F-B425-20DF18DE4629}" presName="textNode" presStyleLbl="bgShp" presStyleIdx="2" presStyleCnt="3"/>
      <dgm:spPr/>
    </dgm:pt>
    <dgm:pt modelId="{18555435-9E70-47B2-A1CA-CE79E52C679E}" type="pres">
      <dgm:prSet presAssocID="{740957A5-E38A-449F-B425-20DF18DE4629}" presName="compChildNode" presStyleCnt="0"/>
      <dgm:spPr/>
    </dgm:pt>
    <dgm:pt modelId="{370546F1-CE3D-4BA4-9541-FE85BC35EF10}" type="pres">
      <dgm:prSet presAssocID="{740957A5-E38A-449F-B425-20DF18DE4629}" presName="theInnerList" presStyleCnt="0"/>
      <dgm:spPr/>
    </dgm:pt>
    <dgm:pt modelId="{381FA2DF-561E-4A31-96F0-62D9546CA763}" type="pres">
      <dgm:prSet presAssocID="{1796A9CB-2AF3-4913-A522-EB56E280C718}" presName="childNode" presStyleLbl="node1" presStyleIdx="4" presStyleCnt="6">
        <dgm:presLayoutVars>
          <dgm:bulletEnabled val="1"/>
        </dgm:presLayoutVars>
      </dgm:prSet>
      <dgm:spPr/>
    </dgm:pt>
    <dgm:pt modelId="{8A96EF75-0563-43C7-9DC5-FECFC36DA297}" type="pres">
      <dgm:prSet presAssocID="{1796A9CB-2AF3-4913-A522-EB56E280C718}" presName="aSpace2" presStyleCnt="0"/>
      <dgm:spPr/>
    </dgm:pt>
    <dgm:pt modelId="{C8B0C61D-7E20-4F19-8FB5-B7E4BB9F3C3E}" type="pres">
      <dgm:prSet presAssocID="{40608492-CDF5-404F-9CDF-95D1D9046A14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58892309-9479-40FA-98DE-69D49B11ECC4}" type="presOf" srcId="{1796A9CB-2AF3-4913-A522-EB56E280C718}" destId="{381FA2DF-561E-4A31-96F0-62D9546CA763}" srcOrd="0" destOrd="0" presId="urn:microsoft.com/office/officeart/2005/8/layout/lProcess2"/>
    <dgm:cxn modelId="{5767A30E-7980-4A98-B4E3-702FA8BB48BF}" srcId="{DCE0D492-D2AB-48A5-854D-320345AC843A}" destId="{AF120961-B696-4997-B60E-0DF61301D512}" srcOrd="0" destOrd="0" parTransId="{F2B24A92-DC73-4E99-ABFE-C5C5E74A8C25}" sibTransId="{E6C9AB37-240B-4C75-A7E0-DC0CF31981F3}"/>
    <dgm:cxn modelId="{41EE9F18-2615-4152-827B-3BCED4DE0D4F}" srcId="{740957A5-E38A-449F-B425-20DF18DE4629}" destId="{40608492-CDF5-404F-9CDF-95D1D9046A14}" srcOrd="1" destOrd="0" parTransId="{00FCD7D1-8C2C-47DE-BF93-3F4193759A23}" sibTransId="{AD107869-C0C7-4018-B353-2400EC5AE10E}"/>
    <dgm:cxn modelId="{976CBA32-FD6F-4786-9473-A45FF5BAE449}" type="presOf" srcId="{AF120961-B696-4997-B60E-0DF61301D512}" destId="{F701EFDC-2A4D-4965-9B72-EEE894A22DE2}" srcOrd="0" destOrd="0" presId="urn:microsoft.com/office/officeart/2005/8/layout/lProcess2"/>
    <dgm:cxn modelId="{FBBE0B72-8B1D-488C-94DF-94143FDCE0E0}" type="presOf" srcId="{DA88286F-D54C-4F3D-85D4-785905AB829D}" destId="{150C02B2-03DB-46A0-BD07-E14F8EB16671}" srcOrd="1" destOrd="0" presId="urn:microsoft.com/office/officeart/2005/8/layout/lProcess2"/>
    <dgm:cxn modelId="{03FA1D7F-9B6E-41F3-B772-58D9816B9191}" srcId="{DA88286F-D54C-4F3D-85D4-785905AB829D}" destId="{D49436FD-3744-4F99-9CC1-F54DC02B72FA}" srcOrd="1" destOrd="0" parTransId="{ED3CBAD7-8471-43FF-81F5-4DF122556A36}" sibTransId="{A8680127-0F40-41B9-BACF-F9E53F9255EC}"/>
    <dgm:cxn modelId="{EFCFC680-AF6B-471F-A862-DDCAD4654A24}" type="presOf" srcId="{DCE0D492-D2AB-48A5-854D-320345AC843A}" destId="{3C752C6B-E5D4-4A8E-B140-326E550DAC99}" srcOrd="1" destOrd="0" presId="urn:microsoft.com/office/officeart/2005/8/layout/lProcess2"/>
    <dgm:cxn modelId="{27AD1183-7C3E-40AB-9E12-87B3766C4ECA}" type="presOf" srcId="{DCE0D492-D2AB-48A5-854D-320345AC843A}" destId="{996B7963-EADC-4CD8-9056-EFF46D87DEA9}" srcOrd="0" destOrd="0" presId="urn:microsoft.com/office/officeart/2005/8/layout/lProcess2"/>
    <dgm:cxn modelId="{DD3D4B83-84F5-4798-A577-779DE84E46A0}" srcId="{77AF0943-9A7A-4C03-A4B0-68999D65327C}" destId="{DCE0D492-D2AB-48A5-854D-320345AC843A}" srcOrd="0" destOrd="0" parTransId="{C753E8B3-3D95-42BD-9C9A-5104245E241B}" sibTransId="{14375453-0DE9-47B2-B98A-7EAD4C05A22B}"/>
    <dgm:cxn modelId="{E0C5FB84-628F-48B3-A640-165F5F99E7FA}" srcId="{77AF0943-9A7A-4C03-A4B0-68999D65327C}" destId="{740957A5-E38A-449F-B425-20DF18DE4629}" srcOrd="2" destOrd="0" parTransId="{657055A1-C0AF-4285-87AA-C1E2971A8020}" sibTransId="{964E23E3-3CB3-4AC9-BFFD-879E61AA2BB2}"/>
    <dgm:cxn modelId="{882C4187-07C3-44DD-AC64-C922AA637839}" type="presOf" srcId="{740957A5-E38A-449F-B425-20DF18DE4629}" destId="{CC866D84-E5C3-4BA2-94AD-119605EC6364}" srcOrd="1" destOrd="0" presId="urn:microsoft.com/office/officeart/2005/8/layout/lProcess2"/>
    <dgm:cxn modelId="{AA029A8B-240E-4CD8-B2C8-B864F9D9A1D9}" srcId="{DCE0D492-D2AB-48A5-854D-320345AC843A}" destId="{958C6887-8BBC-4F10-9B5C-87096899AA61}" srcOrd="1" destOrd="0" parTransId="{C2726238-4739-4675-AC04-CCB5C1923537}" sibTransId="{FE073B9D-0666-4ECB-9977-0F31F57A538C}"/>
    <dgm:cxn modelId="{A73A6BA4-2ED7-4D61-BB4E-F0247C1F06D2}" type="presOf" srcId="{958C6887-8BBC-4F10-9B5C-87096899AA61}" destId="{6BB5E23A-D250-4220-9254-249324FAF5AC}" srcOrd="0" destOrd="0" presId="urn:microsoft.com/office/officeart/2005/8/layout/lProcess2"/>
    <dgm:cxn modelId="{1CD7E6A7-2DE1-473A-BA3C-FCB6454105A8}" type="presOf" srcId="{DA88286F-D54C-4F3D-85D4-785905AB829D}" destId="{CD96668D-3C72-41BB-AA04-A0E84533AD4D}" srcOrd="0" destOrd="0" presId="urn:microsoft.com/office/officeart/2005/8/layout/lProcess2"/>
    <dgm:cxn modelId="{9F7994BA-C2FB-43D1-A413-F0AC86151AB6}" srcId="{DA88286F-D54C-4F3D-85D4-785905AB829D}" destId="{513B1789-9D5F-4E86-83A9-D003473E2C33}" srcOrd="0" destOrd="0" parTransId="{C918055B-B632-47BD-B449-F280EA1C5DD1}" sibTransId="{8E2A4E59-8C33-4156-9332-3B8E6F97EA15}"/>
    <dgm:cxn modelId="{AC023ABB-8E7E-45D4-A779-F6898E5F7B13}" type="presOf" srcId="{40608492-CDF5-404F-9CDF-95D1D9046A14}" destId="{C8B0C61D-7E20-4F19-8FB5-B7E4BB9F3C3E}" srcOrd="0" destOrd="0" presId="urn:microsoft.com/office/officeart/2005/8/layout/lProcess2"/>
    <dgm:cxn modelId="{77F962BC-4E34-4A4E-93EB-BC7A68C059C8}" type="presOf" srcId="{740957A5-E38A-449F-B425-20DF18DE4629}" destId="{ABB080D8-2528-4165-9A88-EB4364B1A5C1}" srcOrd="0" destOrd="0" presId="urn:microsoft.com/office/officeart/2005/8/layout/lProcess2"/>
    <dgm:cxn modelId="{9284CAC8-34ED-4FDD-87CB-F3B6C668FF7B}" srcId="{77AF0943-9A7A-4C03-A4B0-68999D65327C}" destId="{DA88286F-D54C-4F3D-85D4-785905AB829D}" srcOrd="1" destOrd="0" parTransId="{7D47017D-446A-43D9-9225-6CAFB656A7B4}" sibTransId="{535129E4-84FD-4749-95CE-E4D6BE6A37B1}"/>
    <dgm:cxn modelId="{100AB2D4-7153-4CC9-B6F9-92DE1D3E1A4D}" type="presOf" srcId="{77AF0943-9A7A-4C03-A4B0-68999D65327C}" destId="{DF05AF8A-DE8F-448A-B1DE-C1C1AD44DF9B}" srcOrd="0" destOrd="0" presId="urn:microsoft.com/office/officeart/2005/8/layout/lProcess2"/>
    <dgm:cxn modelId="{972CADD5-C52D-4B78-91B2-503DA190DE5F}" type="presOf" srcId="{513B1789-9D5F-4E86-83A9-D003473E2C33}" destId="{6DA72607-FF9C-4AD6-B40B-FAA7E0D0C35E}" srcOrd="0" destOrd="0" presId="urn:microsoft.com/office/officeart/2005/8/layout/lProcess2"/>
    <dgm:cxn modelId="{C770D7E5-93EC-46D1-9D3C-3DA560F2FE3E}" type="presOf" srcId="{D49436FD-3744-4F99-9CC1-F54DC02B72FA}" destId="{01BF055B-4FE1-4EB3-B43F-1D4FF51AE630}" srcOrd="0" destOrd="0" presId="urn:microsoft.com/office/officeart/2005/8/layout/lProcess2"/>
    <dgm:cxn modelId="{1DC303FB-84B5-4316-AFB8-21FAC8A4E0FB}" srcId="{740957A5-E38A-449F-B425-20DF18DE4629}" destId="{1796A9CB-2AF3-4913-A522-EB56E280C718}" srcOrd="0" destOrd="0" parTransId="{442B2DB2-8F2E-47BB-9C72-7013F0B2F1AF}" sibTransId="{368B8B12-8572-4383-89CA-3AF83576B5D4}"/>
    <dgm:cxn modelId="{37549D3B-44E5-45AD-AFB2-400490C1F2DF}" type="presParOf" srcId="{DF05AF8A-DE8F-448A-B1DE-C1C1AD44DF9B}" destId="{FDDA9769-5CDF-48DE-BA95-E972BF091FAE}" srcOrd="0" destOrd="0" presId="urn:microsoft.com/office/officeart/2005/8/layout/lProcess2"/>
    <dgm:cxn modelId="{FAECC7B9-EFA3-4FF2-B534-920C243F3B4E}" type="presParOf" srcId="{FDDA9769-5CDF-48DE-BA95-E972BF091FAE}" destId="{996B7963-EADC-4CD8-9056-EFF46D87DEA9}" srcOrd="0" destOrd="0" presId="urn:microsoft.com/office/officeart/2005/8/layout/lProcess2"/>
    <dgm:cxn modelId="{6B281E05-6C35-4379-BFCA-EA06C2253B19}" type="presParOf" srcId="{FDDA9769-5CDF-48DE-BA95-E972BF091FAE}" destId="{3C752C6B-E5D4-4A8E-B140-326E550DAC99}" srcOrd="1" destOrd="0" presId="urn:microsoft.com/office/officeart/2005/8/layout/lProcess2"/>
    <dgm:cxn modelId="{D398A455-928D-4539-BB6A-35C8AD79B60C}" type="presParOf" srcId="{FDDA9769-5CDF-48DE-BA95-E972BF091FAE}" destId="{72F9C65F-036B-4BA5-BF9D-AD3D5E113343}" srcOrd="2" destOrd="0" presId="urn:microsoft.com/office/officeart/2005/8/layout/lProcess2"/>
    <dgm:cxn modelId="{C9B1EF27-65CD-410D-9100-AC91750D1A21}" type="presParOf" srcId="{72F9C65F-036B-4BA5-BF9D-AD3D5E113343}" destId="{AC8CD2AC-C65D-4D05-8348-8A9E66195C55}" srcOrd="0" destOrd="0" presId="urn:microsoft.com/office/officeart/2005/8/layout/lProcess2"/>
    <dgm:cxn modelId="{123A1485-09B9-4699-8DC4-38ABF58FEFCD}" type="presParOf" srcId="{AC8CD2AC-C65D-4D05-8348-8A9E66195C55}" destId="{F701EFDC-2A4D-4965-9B72-EEE894A22DE2}" srcOrd="0" destOrd="0" presId="urn:microsoft.com/office/officeart/2005/8/layout/lProcess2"/>
    <dgm:cxn modelId="{7CD1154A-D847-4AA8-BA1B-2B6AD72AB9FD}" type="presParOf" srcId="{AC8CD2AC-C65D-4D05-8348-8A9E66195C55}" destId="{5ECA8E18-4623-41D5-A77F-474DD13F4DEB}" srcOrd="1" destOrd="0" presId="urn:microsoft.com/office/officeart/2005/8/layout/lProcess2"/>
    <dgm:cxn modelId="{F2026E20-17FE-44FC-A3BB-254A51DF6C37}" type="presParOf" srcId="{AC8CD2AC-C65D-4D05-8348-8A9E66195C55}" destId="{6BB5E23A-D250-4220-9254-249324FAF5AC}" srcOrd="2" destOrd="0" presId="urn:microsoft.com/office/officeart/2005/8/layout/lProcess2"/>
    <dgm:cxn modelId="{48316224-EF79-4693-B1C3-BC19E10220A4}" type="presParOf" srcId="{DF05AF8A-DE8F-448A-B1DE-C1C1AD44DF9B}" destId="{5B5C69EB-F392-4597-A304-DE8923394348}" srcOrd="1" destOrd="0" presId="urn:microsoft.com/office/officeart/2005/8/layout/lProcess2"/>
    <dgm:cxn modelId="{BBA32C72-3F04-474C-BF5C-7AE6A614DE42}" type="presParOf" srcId="{DF05AF8A-DE8F-448A-B1DE-C1C1AD44DF9B}" destId="{8629499B-285A-49C4-97F2-26008E90415D}" srcOrd="2" destOrd="0" presId="urn:microsoft.com/office/officeart/2005/8/layout/lProcess2"/>
    <dgm:cxn modelId="{5A12F72E-079D-4FAA-AC8E-0168DD653D5B}" type="presParOf" srcId="{8629499B-285A-49C4-97F2-26008E90415D}" destId="{CD96668D-3C72-41BB-AA04-A0E84533AD4D}" srcOrd="0" destOrd="0" presId="urn:microsoft.com/office/officeart/2005/8/layout/lProcess2"/>
    <dgm:cxn modelId="{3589D21C-8D9A-452F-AFAF-7311BEC3F356}" type="presParOf" srcId="{8629499B-285A-49C4-97F2-26008E90415D}" destId="{150C02B2-03DB-46A0-BD07-E14F8EB16671}" srcOrd="1" destOrd="0" presId="urn:microsoft.com/office/officeart/2005/8/layout/lProcess2"/>
    <dgm:cxn modelId="{7ABF9E4B-8591-45E0-BAB7-EB5CA0689B10}" type="presParOf" srcId="{8629499B-285A-49C4-97F2-26008E90415D}" destId="{63A7F37B-B15B-467C-87A1-2A3A7C812D08}" srcOrd="2" destOrd="0" presId="urn:microsoft.com/office/officeart/2005/8/layout/lProcess2"/>
    <dgm:cxn modelId="{F2DA89BE-49A5-4129-B863-A8672251C543}" type="presParOf" srcId="{63A7F37B-B15B-467C-87A1-2A3A7C812D08}" destId="{986F3DF5-8AD5-4D8F-AC5A-950F8D7FD34B}" srcOrd="0" destOrd="0" presId="urn:microsoft.com/office/officeart/2005/8/layout/lProcess2"/>
    <dgm:cxn modelId="{792538CA-908D-4720-B44D-43CA3CB3ED8A}" type="presParOf" srcId="{986F3DF5-8AD5-4D8F-AC5A-950F8D7FD34B}" destId="{6DA72607-FF9C-4AD6-B40B-FAA7E0D0C35E}" srcOrd="0" destOrd="0" presId="urn:microsoft.com/office/officeart/2005/8/layout/lProcess2"/>
    <dgm:cxn modelId="{F5E758C4-1D1E-4336-90D9-8DB0EFB10DEC}" type="presParOf" srcId="{986F3DF5-8AD5-4D8F-AC5A-950F8D7FD34B}" destId="{21B1BA9C-0F79-47F1-A26F-CB5605B82451}" srcOrd="1" destOrd="0" presId="urn:microsoft.com/office/officeart/2005/8/layout/lProcess2"/>
    <dgm:cxn modelId="{3546489F-2328-4F8A-BB14-648A6433E61F}" type="presParOf" srcId="{986F3DF5-8AD5-4D8F-AC5A-950F8D7FD34B}" destId="{01BF055B-4FE1-4EB3-B43F-1D4FF51AE630}" srcOrd="2" destOrd="0" presId="urn:microsoft.com/office/officeart/2005/8/layout/lProcess2"/>
    <dgm:cxn modelId="{ABD52743-F557-4245-891E-0B2A6B7462B1}" type="presParOf" srcId="{DF05AF8A-DE8F-448A-B1DE-C1C1AD44DF9B}" destId="{2DB847D3-A6E2-4D18-8035-980778B4DF20}" srcOrd="3" destOrd="0" presId="urn:microsoft.com/office/officeart/2005/8/layout/lProcess2"/>
    <dgm:cxn modelId="{75FB89F2-98AB-451B-8F45-0C185F1F9FD3}" type="presParOf" srcId="{DF05AF8A-DE8F-448A-B1DE-C1C1AD44DF9B}" destId="{26ED5CDF-670C-498A-B42E-B32A5865985B}" srcOrd="4" destOrd="0" presId="urn:microsoft.com/office/officeart/2005/8/layout/lProcess2"/>
    <dgm:cxn modelId="{062FF12A-A0B2-43C2-ACA0-B56980F782C7}" type="presParOf" srcId="{26ED5CDF-670C-498A-B42E-B32A5865985B}" destId="{ABB080D8-2528-4165-9A88-EB4364B1A5C1}" srcOrd="0" destOrd="0" presId="urn:microsoft.com/office/officeart/2005/8/layout/lProcess2"/>
    <dgm:cxn modelId="{69948F1E-24B4-4622-B2CD-7CA58292D6CF}" type="presParOf" srcId="{26ED5CDF-670C-498A-B42E-B32A5865985B}" destId="{CC866D84-E5C3-4BA2-94AD-119605EC6364}" srcOrd="1" destOrd="0" presId="urn:microsoft.com/office/officeart/2005/8/layout/lProcess2"/>
    <dgm:cxn modelId="{3CC250B6-2507-4DBE-B750-72B8F27D9C64}" type="presParOf" srcId="{26ED5CDF-670C-498A-B42E-B32A5865985B}" destId="{18555435-9E70-47B2-A1CA-CE79E52C679E}" srcOrd="2" destOrd="0" presId="urn:microsoft.com/office/officeart/2005/8/layout/lProcess2"/>
    <dgm:cxn modelId="{E245AEB4-7CF3-44FE-B9F7-71D0837731E3}" type="presParOf" srcId="{18555435-9E70-47B2-A1CA-CE79E52C679E}" destId="{370546F1-CE3D-4BA4-9541-FE85BC35EF10}" srcOrd="0" destOrd="0" presId="urn:microsoft.com/office/officeart/2005/8/layout/lProcess2"/>
    <dgm:cxn modelId="{9EB359D5-A329-41A0-9A94-266F5C8468D8}" type="presParOf" srcId="{370546F1-CE3D-4BA4-9541-FE85BC35EF10}" destId="{381FA2DF-561E-4A31-96F0-62D9546CA763}" srcOrd="0" destOrd="0" presId="urn:microsoft.com/office/officeart/2005/8/layout/lProcess2"/>
    <dgm:cxn modelId="{172B11B9-2BFD-4A36-87F6-2BC3A29E8BC7}" type="presParOf" srcId="{370546F1-CE3D-4BA4-9541-FE85BC35EF10}" destId="{8A96EF75-0563-43C7-9DC5-FECFC36DA297}" srcOrd="1" destOrd="0" presId="urn:microsoft.com/office/officeart/2005/8/layout/lProcess2"/>
    <dgm:cxn modelId="{69B7019C-EE40-45C7-96B7-03DFB0E17122}" type="presParOf" srcId="{370546F1-CE3D-4BA4-9541-FE85BC35EF10}" destId="{C8B0C61D-7E20-4F19-8FB5-B7E4BB9F3C3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F7D60D-9F29-48CC-848C-2BA18B8DFC70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F347A5-6476-452E-BCC8-7D9BB388860C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We don’t intend to continue with DESE Academy coaching activities  </a:t>
          </a:r>
        </a:p>
      </dgm:t>
    </dgm:pt>
    <dgm:pt modelId="{1CC6A7F2-5B6C-45E6-A1B8-E5D879A9402C}" type="parTrans" cxnId="{229FAAC9-5455-4CA5-84B9-0F9F6110192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59C786DB-D09C-4F7D-8C0E-4FAB9E69CA27}" type="sibTrans" cxnId="{229FAAC9-5455-4CA5-84B9-0F9F6110192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761B517-1236-4DFE-A5DC-93BF0B8F7B51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We would like to continue receiving “support” through the SEB ACADEMY </a:t>
          </a:r>
        </a:p>
        <a:p>
          <a:pPr>
            <a:buFont typeface="+mj-lt"/>
            <a:buAutoNum type="arabicPeriod"/>
          </a:pPr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1) for advanced tiers support </a:t>
          </a:r>
        </a:p>
        <a:p>
          <a:pPr>
            <a:buFont typeface="+mj-lt"/>
            <a:buAutoNum type="arabicPeriod"/>
          </a:pPr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2) for other goals  </a:t>
          </a:r>
        </a:p>
      </dgm:t>
    </dgm:pt>
    <dgm:pt modelId="{15A740EA-04DC-4308-9D7C-4D32C0F3A58D}" type="parTrans" cxnId="{BEEA3F46-7649-47C4-8B6F-FA3163774C21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4B27747-CB8D-46C6-91B3-98D692BFD0E6}" type="sibTrans" cxnId="{BEEA3F46-7649-47C4-8B6F-FA3163774C21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A9FA4B75-2C25-4E04-A19F-D4E6BC76003F}" type="pres">
      <dgm:prSet presAssocID="{22F7D60D-9F29-48CC-848C-2BA18B8DFC70}" presName="diagram" presStyleCnt="0">
        <dgm:presLayoutVars>
          <dgm:dir/>
          <dgm:resizeHandles val="exact"/>
        </dgm:presLayoutVars>
      </dgm:prSet>
      <dgm:spPr/>
    </dgm:pt>
    <dgm:pt modelId="{28F5C1A7-29EA-41A4-AC51-BB4F30234C37}" type="pres">
      <dgm:prSet presAssocID="{9BF347A5-6476-452E-BCC8-7D9BB388860C}" presName="node" presStyleLbl="node1" presStyleIdx="0" presStyleCnt="2">
        <dgm:presLayoutVars>
          <dgm:bulletEnabled val="1"/>
        </dgm:presLayoutVars>
      </dgm:prSet>
      <dgm:spPr/>
    </dgm:pt>
    <dgm:pt modelId="{3B916DAB-C027-4EE6-8151-EC7191772C95}" type="pres">
      <dgm:prSet presAssocID="{59C786DB-D09C-4F7D-8C0E-4FAB9E69CA27}" presName="sibTrans" presStyleCnt="0"/>
      <dgm:spPr/>
    </dgm:pt>
    <dgm:pt modelId="{B3A76774-D8A1-44DB-83DF-9EA573D7F3A3}" type="pres">
      <dgm:prSet presAssocID="{F761B517-1236-4DFE-A5DC-93BF0B8F7B51}" presName="node" presStyleLbl="node1" presStyleIdx="1" presStyleCnt="2">
        <dgm:presLayoutVars>
          <dgm:bulletEnabled val="1"/>
        </dgm:presLayoutVars>
      </dgm:prSet>
      <dgm:spPr/>
    </dgm:pt>
  </dgm:ptLst>
  <dgm:cxnLst>
    <dgm:cxn modelId="{D9E53E02-C1CB-4DC9-BF2B-24A9951AC689}" type="presOf" srcId="{22F7D60D-9F29-48CC-848C-2BA18B8DFC70}" destId="{A9FA4B75-2C25-4E04-A19F-D4E6BC76003F}" srcOrd="0" destOrd="0" presId="urn:microsoft.com/office/officeart/2005/8/layout/default"/>
    <dgm:cxn modelId="{BEEA3F46-7649-47C4-8B6F-FA3163774C21}" srcId="{22F7D60D-9F29-48CC-848C-2BA18B8DFC70}" destId="{F761B517-1236-4DFE-A5DC-93BF0B8F7B51}" srcOrd="1" destOrd="0" parTransId="{15A740EA-04DC-4308-9D7C-4D32C0F3A58D}" sibTransId="{04B27747-CB8D-46C6-91B3-98D692BFD0E6}"/>
    <dgm:cxn modelId="{E8134390-EB06-4EEA-A05B-A6171E9A8A06}" type="presOf" srcId="{F761B517-1236-4DFE-A5DC-93BF0B8F7B51}" destId="{B3A76774-D8A1-44DB-83DF-9EA573D7F3A3}" srcOrd="0" destOrd="0" presId="urn:microsoft.com/office/officeart/2005/8/layout/default"/>
    <dgm:cxn modelId="{229FAAC9-5455-4CA5-84B9-0F9F61101922}" srcId="{22F7D60D-9F29-48CC-848C-2BA18B8DFC70}" destId="{9BF347A5-6476-452E-BCC8-7D9BB388860C}" srcOrd="0" destOrd="0" parTransId="{1CC6A7F2-5B6C-45E6-A1B8-E5D879A9402C}" sibTransId="{59C786DB-D09C-4F7D-8C0E-4FAB9E69CA27}"/>
    <dgm:cxn modelId="{4B3564E0-C0E1-4721-BE2B-49CDAB5AFAD4}" type="presOf" srcId="{9BF347A5-6476-452E-BCC8-7D9BB388860C}" destId="{28F5C1A7-29EA-41A4-AC51-BB4F30234C37}" srcOrd="0" destOrd="0" presId="urn:microsoft.com/office/officeart/2005/8/layout/default"/>
    <dgm:cxn modelId="{86C9F813-B332-4A19-82AE-3CF7F62FF346}" type="presParOf" srcId="{A9FA4B75-2C25-4E04-A19F-D4E6BC76003F}" destId="{28F5C1A7-29EA-41A4-AC51-BB4F30234C37}" srcOrd="0" destOrd="0" presId="urn:microsoft.com/office/officeart/2005/8/layout/default"/>
    <dgm:cxn modelId="{0C2CC8F3-C372-4B74-BB0E-0FD3A2DC9BFE}" type="presParOf" srcId="{A9FA4B75-2C25-4E04-A19F-D4E6BC76003F}" destId="{3B916DAB-C027-4EE6-8151-EC7191772C95}" srcOrd="1" destOrd="0" presId="urn:microsoft.com/office/officeart/2005/8/layout/default"/>
    <dgm:cxn modelId="{CF88CC18-4E25-47FE-8255-1E7D667D0D25}" type="presParOf" srcId="{A9FA4B75-2C25-4E04-A19F-D4E6BC76003F}" destId="{B3A76774-D8A1-44DB-83DF-9EA573D7F3A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6074" y="1485536"/>
          <a:ext cx="2623823" cy="27251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Self-monitor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Are you participating?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Engaged as a learner?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Stretch, break, stand as needed​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Obtain help from peers and trainers</a:t>
          </a:r>
        </a:p>
      </dsp:txBody>
      <dsp:txXfrm>
        <a:off x="67553" y="1547015"/>
        <a:ext cx="2500865" cy="2663678"/>
      </dsp:txXfrm>
    </dsp:sp>
    <dsp:sp modelId="{D5C674EC-98A5-4D45-9168-E941BC46FCF6}">
      <dsp:nvSpPr>
        <dsp:cNvPr id="0" name=""/>
        <dsp:cNvSpPr/>
      </dsp:nvSpPr>
      <dsp:spPr>
        <a:xfrm>
          <a:off x="0" y="4072116"/>
          <a:ext cx="2623823" cy="842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Self</a:t>
          </a:r>
        </a:p>
      </dsp:txBody>
      <dsp:txXfrm>
        <a:off x="0" y="4072116"/>
        <a:ext cx="1847762" cy="842210"/>
      </dsp:txXfrm>
    </dsp:sp>
    <dsp:sp modelId="{DEEF4213-91C0-4DFA-A1E8-D6E76A9D48BD}">
      <dsp:nvSpPr>
        <dsp:cNvPr id="0" name=""/>
        <dsp:cNvSpPr/>
      </dsp:nvSpPr>
      <dsp:spPr>
        <a:xfrm>
          <a:off x="1928612" y="3908438"/>
          <a:ext cx="918338" cy="9183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3073912" y="1500098"/>
          <a:ext cx="2623823" cy="26669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Mute when listening, unmute to talk​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Work as a team: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Room for every voice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Reinforce participation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Complete tasks efficiently</a:t>
          </a:r>
        </a:p>
      </dsp:txBody>
      <dsp:txXfrm>
        <a:off x="3135391" y="1561577"/>
        <a:ext cx="2500865" cy="2605428"/>
      </dsp:txXfrm>
    </dsp:sp>
    <dsp:sp modelId="{219636A1-9D00-4675-967E-CA57FCDEAB1E}">
      <dsp:nvSpPr>
        <dsp:cNvPr id="0" name=""/>
        <dsp:cNvSpPr/>
      </dsp:nvSpPr>
      <dsp:spPr>
        <a:xfrm>
          <a:off x="3104243" y="4084125"/>
          <a:ext cx="2623823" cy="842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Others</a:t>
          </a:r>
        </a:p>
      </dsp:txBody>
      <dsp:txXfrm>
        <a:off x="3104243" y="4084125"/>
        <a:ext cx="1847762" cy="842210"/>
      </dsp:txXfrm>
    </dsp:sp>
    <dsp:sp modelId="{161E2365-CB26-459A-8F0C-B10C3E646E56}">
      <dsp:nvSpPr>
        <dsp:cNvPr id="0" name=""/>
        <dsp:cNvSpPr/>
      </dsp:nvSpPr>
      <dsp:spPr>
        <a:xfrm>
          <a:off x="4995898" y="3946644"/>
          <a:ext cx="918338" cy="9183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6141749" y="1526912"/>
          <a:ext cx="2623823" cy="25596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Have electronics ready to use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Keep necessary materials at hand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action plan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relevant docs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water/snacks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Minimize distractions if possible​</a:t>
          </a:r>
        </a:p>
      </dsp:txBody>
      <dsp:txXfrm>
        <a:off x="6201725" y="1586888"/>
        <a:ext cx="2503871" cy="2499677"/>
      </dsp:txXfrm>
    </dsp:sp>
    <dsp:sp modelId="{B634D077-9CEB-4360-83EE-5D4C6FFB98DD}">
      <dsp:nvSpPr>
        <dsp:cNvPr id="0" name=""/>
        <dsp:cNvSpPr/>
      </dsp:nvSpPr>
      <dsp:spPr>
        <a:xfrm>
          <a:off x="6109607" y="4084448"/>
          <a:ext cx="2623823" cy="842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Environment</a:t>
          </a:r>
        </a:p>
      </dsp:txBody>
      <dsp:txXfrm>
        <a:off x="6109607" y="4084448"/>
        <a:ext cx="1847762" cy="842210"/>
      </dsp:txXfrm>
    </dsp:sp>
    <dsp:sp modelId="{EE5FFD93-52F3-418C-BBBA-24CAF019EF16}">
      <dsp:nvSpPr>
        <dsp:cNvPr id="0" name=""/>
        <dsp:cNvSpPr/>
      </dsp:nvSpPr>
      <dsp:spPr>
        <a:xfrm>
          <a:off x="8063735" y="3919830"/>
          <a:ext cx="918338" cy="91833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42895-DDB3-4EAF-8280-90B03B81CA66}">
      <dsp:nvSpPr>
        <dsp:cNvPr id="0" name=""/>
        <dsp:cNvSpPr/>
      </dsp:nvSpPr>
      <dsp:spPr>
        <a:xfrm>
          <a:off x="36330" y="461574"/>
          <a:ext cx="6263827" cy="91225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48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COACHING - Direct Support / Technical Assistance </a:t>
          </a:r>
        </a:p>
      </dsp:txBody>
      <dsp:txXfrm>
        <a:off x="36330" y="689637"/>
        <a:ext cx="6035764" cy="456125"/>
      </dsp:txXfrm>
    </dsp:sp>
    <dsp:sp modelId="{84E8525D-928C-427D-B1FF-DCFFFEBD2FBB}">
      <dsp:nvSpPr>
        <dsp:cNvPr id="0" name=""/>
        <dsp:cNvSpPr/>
      </dsp:nvSpPr>
      <dsp:spPr>
        <a:xfrm>
          <a:off x="0" y="1119113"/>
          <a:ext cx="1929258" cy="2944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latin typeface="Calibri"/>
              <a:ea typeface="Calibri"/>
              <a:cs typeface="Calibri"/>
              <a:sym typeface="Calibri"/>
            </a:rPr>
            <a:t>Coaching: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  <a:ea typeface="Calibri"/>
              <a:cs typeface="Calibri"/>
              <a:sym typeface="Calibri"/>
            </a:rPr>
            <a:t>Participating teams are expected to meet </a:t>
          </a:r>
          <a:r>
            <a:rPr lang="en-US" sz="1400" kern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rPr>
            <a:t>monthly</a:t>
          </a:r>
          <a:r>
            <a:rPr lang="en-US" sz="1400" kern="1200" dirty="0">
              <a:latin typeface="Calibri"/>
              <a:ea typeface="Calibri"/>
              <a:cs typeface="Calibri"/>
              <a:sym typeface="Calibri"/>
            </a:rPr>
            <a:t> throughout school year with their academy-assigned coach. Coaches will support teams to assess needs, identify &amp; prioritize areas of growth, develop &amp; implement action plans, &amp; monitor progress.</a:t>
          </a:r>
          <a:endParaRPr lang="en-US" sz="1400" kern="1200" dirty="0"/>
        </a:p>
      </dsp:txBody>
      <dsp:txXfrm>
        <a:off x="0" y="1119113"/>
        <a:ext cx="1929258" cy="2944886"/>
      </dsp:txXfrm>
    </dsp:sp>
    <dsp:sp modelId="{E0757156-3A8A-4178-B886-3E48BAF8B42D}">
      <dsp:nvSpPr>
        <dsp:cNvPr id="0" name=""/>
        <dsp:cNvSpPr/>
      </dsp:nvSpPr>
      <dsp:spPr>
        <a:xfrm>
          <a:off x="1947424" y="1033076"/>
          <a:ext cx="4334568" cy="91225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48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Learning Opportunities</a:t>
          </a:r>
        </a:p>
      </dsp:txBody>
      <dsp:txXfrm>
        <a:off x="1947424" y="1261139"/>
        <a:ext cx="4106505" cy="456125"/>
      </dsp:txXfrm>
    </dsp:sp>
    <dsp:sp modelId="{909C8BC2-7CEC-4F1E-B4EC-223138AB8D62}">
      <dsp:nvSpPr>
        <dsp:cNvPr id="0" name=""/>
        <dsp:cNvSpPr/>
      </dsp:nvSpPr>
      <dsp:spPr>
        <a:xfrm>
          <a:off x="1947424" y="1730994"/>
          <a:ext cx="1929258" cy="1319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 dirty="0">
              <a:latin typeface="Calibri"/>
              <a:ea typeface="Calibri"/>
              <a:cs typeface="Calibri"/>
              <a:sym typeface="Calibri"/>
            </a:rPr>
            <a:t>Learning Opportunities: </a:t>
          </a:r>
          <a:r>
            <a:rPr lang="en-US" sz="1200" kern="1200" dirty="0">
              <a:latin typeface="Calibri"/>
              <a:ea typeface="Calibri"/>
              <a:cs typeface="Calibri"/>
              <a:sym typeface="Calibri"/>
            </a:rPr>
            <a:t>Participants will be expected to participate in (2) bi-annual, academy-wide, in-person convenings. </a:t>
          </a:r>
          <a:endParaRPr lang="en-US" sz="1200" kern="1200" dirty="0"/>
        </a:p>
      </dsp:txBody>
      <dsp:txXfrm>
        <a:off x="1947424" y="1730994"/>
        <a:ext cx="1929258" cy="1319880"/>
      </dsp:txXfrm>
    </dsp:sp>
    <dsp:sp modelId="{A91CEAF7-5058-475E-86EE-65B105026CAD}">
      <dsp:nvSpPr>
        <dsp:cNvPr id="0" name=""/>
        <dsp:cNvSpPr/>
      </dsp:nvSpPr>
      <dsp:spPr>
        <a:xfrm>
          <a:off x="3868047" y="1586953"/>
          <a:ext cx="2405309" cy="91225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48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Optional activities </a:t>
          </a:r>
        </a:p>
      </dsp:txBody>
      <dsp:txXfrm>
        <a:off x="3868047" y="1815016"/>
        <a:ext cx="2177246" cy="456125"/>
      </dsp:txXfrm>
    </dsp:sp>
    <dsp:sp modelId="{567228FB-2666-43C6-9D02-7C45E64ED4EF}">
      <dsp:nvSpPr>
        <dsp:cNvPr id="0" name=""/>
        <dsp:cNvSpPr/>
      </dsp:nvSpPr>
      <dsp:spPr>
        <a:xfrm>
          <a:off x="3893930" y="2187281"/>
          <a:ext cx="1929258" cy="1731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  <a:ea typeface="Calibri"/>
              <a:cs typeface="Calibri"/>
              <a:sym typeface="Calibri"/>
            </a:rPr>
            <a:t>Optional professional development events will be offered including webinars, peer-sharing calls, and on-site PD.</a:t>
          </a:r>
          <a:endParaRPr lang="en-US" sz="1200" kern="1200" dirty="0"/>
        </a:p>
      </dsp:txBody>
      <dsp:txXfrm>
        <a:off x="3893930" y="2187281"/>
        <a:ext cx="1929258" cy="1731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D8EE8-8635-4AE5-BA41-E7C47D7828ED}">
      <dsp:nvSpPr>
        <dsp:cNvPr id="0" name=""/>
        <dsp:cNvSpPr/>
      </dsp:nvSpPr>
      <dsp:spPr>
        <a:xfrm>
          <a:off x="0" y="316501"/>
          <a:ext cx="8520600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293" tIns="374904" rIns="6612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Hind Vadodara" panose="020B0604020202020204" charset="0"/>
              <a:cs typeface="Hind Vadodara" panose="020B0604020202020204" charset="0"/>
            </a:rPr>
            <a:t>Document procedures and policies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Hind Vadodara" panose="020B0604020202020204" charset="0"/>
              <a:cs typeface="Hind Vadodara" panose="020B0604020202020204" charset="0"/>
            </a:rPr>
            <a:t>Establish routines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Hind Vadodara" panose="020B0604020202020204" charset="0"/>
              <a:cs typeface="Hind Vadodara" panose="020B0604020202020204" charset="0"/>
            </a:rPr>
            <a:t>Sharing practices and outcomes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Hind Vadodara" panose="020B0604020202020204" charset="0"/>
              <a:cs typeface="Hind Vadodara" panose="020B0604020202020204" charset="0"/>
            </a:rPr>
            <a:t>Planning for next year  </a:t>
          </a:r>
        </a:p>
      </dsp:txBody>
      <dsp:txXfrm>
        <a:off x="0" y="316501"/>
        <a:ext cx="8520600" cy="1927800"/>
      </dsp:txXfrm>
    </dsp:sp>
    <dsp:sp modelId="{696E17F0-3BE8-4137-8E80-E8D4F2E83875}">
      <dsp:nvSpPr>
        <dsp:cNvPr id="0" name=""/>
        <dsp:cNvSpPr/>
      </dsp:nvSpPr>
      <dsp:spPr>
        <a:xfrm>
          <a:off x="426030" y="27961"/>
          <a:ext cx="596442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441" tIns="0" rIns="2254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Hind Vadodara" panose="020B0604020202020204" charset="0"/>
              <a:cs typeface="Hind Vadodara" panose="020B0604020202020204" charset="0"/>
            </a:rPr>
            <a:t>Training Overview</a:t>
          </a:r>
          <a:endParaRPr lang="en-US" sz="18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451969" y="53900"/>
        <a:ext cx="5912542" cy="479482"/>
      </dsp:txXfrm>
    </dsp:sp>
    <dsp:sp modelId="{6D3E7E5B-37C0-4273-8492-EEC84A343160}">
      <dsp:nvSpPr>
        <dsp:cNvPr id="0" name=""/>
        <dsp:cNvSpPr/>
      </dsp:nvSpPr>
      <dsp:spPr>
        <a:xfrm>
          <a:off x="0" y="2584321"/>
          <a:ext cx="852060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293" tIns="374904" rIns="6612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Hind Vadodara" panose="020B0604020202020204" charset="0"/>
              <a:cs typeface="Hind Vadodara" panose="020B0604020202020204" charset="0"/>
            </a:rPr>
            <a:t>Identify documents to be developed next year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Hind Vadodara" panose="020B0604020202020204" charset="0"/>
              <a:cs typeface="Hind Vadodara" panose="020B0604020202020204" charset="0"/>
            </a:rPr>
            <a:t>Plan implementation features for next year with the team</a:t>
          </a:r>
        </a:p>
      </dsp:txBody>
      <dsp:txXfrm>
        <a:off x="0" y="2584321"/>
        <a:ext cx="8520600" cy="1190700"/>
      </dsp:txXfrm>
    </dsp:sp>
    <dsp:sp modelId="{E8B85977-CE21-47BB-BBEF-28B558B48AE1}">
      <dsp:nvSpPr>
        <dsp:cNvPr id="0" name=""/>
        <dsp:cNvSpPr/>
      </dsp:nvSpPr>
      <dsp:spPr>
        <a:xfrm>
          <a:off x="426030" y="2318641"/>
          <a:ext cx="596442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441" tIns="0" rIns="2254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Hind Vadodara" panose="020B0604020202020204" charset="0"/>
              <a:cs typeface="Hind Vadodara" panose="020B0604020202020204" charset="0"/>
            </a:rPr>
            <a:t>Coaching Tasks</a:t>
          </a:r>
          <a:endParaRPr lang="en-US" sz="18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451969" y="2344580"/>
        <a:ext cx="591254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EEFC5-4142-4231-9494-8BE40B64A724}">
      <dsp:nvSpPr>
        <dsp:cNvPr id="0" name=""/>
        <dsp:cNvSpPr/>
      </dsp:nvSpPr>
      <dsp:spPr>
        <a:xfrm rot="16200000">
          <a:off x="-539162" y="540133"/>
          <a:ext cx="3604748" cy="252448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>
              <a:latin typeface="Hind Vadodara" panose="020B0604020202020204" charset="0"/>
              <a:cs typeface="Hind Vadodara" panose="020B0604020202020204" charset="0"/>
            </a:rPr>
            <a:t>Schedule regular evaluation of level of use, student response, &amp; student access to Tier 2 supports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1400" kern="1200" dirty="0">
            <a:latin typeface="Hind Vadodara" panose="020B0604020202020204" charset="0"/>
            <a:cs typeface="Hind Vadodara" panose="020B060402020202020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1400" kern="1200" dirty="0">
            <a:latin typeface="Hind Vadodara" panose="020B0604020202020204" charset="0"/>
            <a:cs typeface="Hind Vadodara" panose="020B060402020202020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14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 rot="5400000">
        <a:off x="972" y="720949"/>
        <a:ext cx="2524480" cy="2162848"/>
      </dsp:txXfrm>
    </dsp:sp>
    <dsp:sp modelId="{198976E8-4CCE-47C6-A420-88E7246F1E0C}">
      <dsp:nvSpPr>
        <dsp:cNvPr id="0" name=""/>
        <dsp:cNvSpPr/>
      </dsp:nvSpPr>
      <dsp:spPr>
        <a:xfrm rot="16200000">
          <a:off x="2174653" y="540133"/>
          <a:ext cx="3604748" cy="2524480"/>
        </a:xfrm>
        <a:prstGeom prst="flowChartManualOperation">
          <a:avLst/>
        </a:prstGeom>
        <a:solidFill>
          <a:schemeClr val="accent3">
            <a:hueOff val="-2303687"/>
            <a:satOff val="17068"/>
            <a:lumOff val="833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513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Identify data sources &amp; develop regular routines to evaluate fidelity of implementation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1700" kern="1200" dirty="0">
            <a:latin typeface="Hind Vadodara" panose="020B0604020202020204" charset="0"/>
            <a:cs typeface="Hind Vadodara" panose="020B060402020202020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17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 rot="5400000">
        <a:off x="2714787" y="720949"/>
        <a:ext cx="2524480" cy="2162848"/>
      </dsp:txXfrm>
    </dsp:sp>
    <dsp:sp modelId="{FE657BC9-81F1-47FA-9C92-1B067702587E}">
      <dsp:nvSpPr>
        <dsp:cNvPr id="0" name=""/>
        <dsp:cNvSpPr/>
      </dsp:nvSpPr>
      <dsp:spPr>
        <a:xfrm rot="16200000">
          <a:off x="4888469" y="540133"/>
          <a:ext cx="3604748" cy="2524480"/>
        </a:xfrm>
        <a:prstGeom prst="flowChartManualOperation">
          <a:avLst/>
        </a:prstGeom>
        <a:solidFill>
          <a:schemeClr val="accent3">
            <a:hueOff val="-4607374"/>
            <a:satOff val="34137"/>
            <a:lumOff val="1666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513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Schedule annual evaluation of Tier 2 systems &amp; supports, share outcomes with school/district leadership, update action plan accordingly</a:t>
          </a:r>
        </a:p>
      </dsp:txBody>
      <dsp:txXfrm rot="5400000">
        <a:off x="5428603" y="720949"/>
        <a:ext cx="2524480" cy="2162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F022B-C215-4B2C-B16D-636E7DD03400}">
      <dsp:nvSpPr>
        <dsp:cNvPr id="0" name=""/>
        <dsp:cNvSpPr/>
      </dsp:nvSpPr>
      <dsp:spPr>
        <a:xfrm>
          <a:off x="115214" y="2053"/>
          <a:ext cx="1999830" cy="137788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35E35-D92F-4E47-A67D-B0BCF5260375}">
      <dsp:nvSpPr>
        <dsp:cNvPr id="0" name=""/>
        <dsp:cNvSpPr/>
      </dsp:nvSpPr>
      <dsp:spPr>
        <a:xfrm>
          <a:off x="115214" y="1379936"/>
          <a:ext cx="1999830" cy="74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Are we doing what we said we’d do?</a:t>
          </a:r>
        </a:p>
      </dsp:txBody>
      <dsp:txXfrm>
        <a:off x="115214" y="1379936"/>
        <a:ext cx="1999830" cy="741937"/>
      </dsp:txXfrm>
    </dsp:sp>
    <dsp:sp modelId="{53E15722-9A8F-4565-A767-B31E7985A6D3}">
      <dsp:nvSpPr>
        <dsp:cNvPr id="0" name=""/>
        <dsp:cNvSpPr/>
      </dsp:nvSpPr>
      <dsp:spPr>
        <a:xfrm>
          <a:off x="2315112" y="2053"/>
          <a:ext cx="1999830" cy="137788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3BC3D-A9CD-4232-9D8F-5D8F98B84A03}">
      <dsp:nvSpPr>
        <dsp:cNvPr id="0" name=""/>
        <dsp:cNvSpPr/>
      </dsp:nvSpPr>
      <dsp:spPr>
        <a:xfrm>
          <a:off x="2315112" y="1379936"/>
          <a:ext cx="1999830" cy="74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How will we know? </a:t>
          </a:r>
        </a:p>
      </dsp:txBody>
      <dsp:txXfrm>
        <a:off x="2315112" y="1379936"/>
        <a:ext cx="1999830" cy="741937"/>
      </dsp:txXfrm>
    </dsp:sp>
    <dsp:sp modelId="{C00ABF71-8AB4-4522-9451-056043D5C620}">
      <dsp:nvSpPr>
        <dsp:cNvPr id="0" name=""/>
        <dsp:cNvSpPr/>
      </dsp:nvSpPr>
      <dsp:spPr>
        <a:xfrm>
          <a:off x="4515009" y="2053"/>
          <a:ext cx="1999830" cy="1377883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647CE-1AFE-46F4-8DC2-C56E1BED8E25}">
      <dsp:nvSpPr>
        <dsp:cNvPr id="0" name=""/>
        <dsp:cNvSpPr/>
      </dsp:nvSpPr>
      <dsp:spPr>
        <a:xfrm>
          <a:off x="4515009" y="1379936"/>
          <a:ext cx="1999830" cy="74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How will we directly measure this? </a:t>
          </a:r>
        </a:p>
      </dsp:txBody>
      <dsp:txXfrm>
        <a:off x="4515009" y="1379936"/>
        <a:ext cx="1999830" cy="741937"/>
      </dsp:txXfrm>
    </dsp:sp>
    <dsp:sp modelId="{1E10AB85-0B17-4D10-9974-E2242036545F}">
      <dsp:nvSpPr>
        <dsp:cNvPr id="0" name=""/>
        <dsp:cNvSpPr/>
      </dsp:nvSpPr>
      <dsp:spPr>
        <a:xfrm>
          <a:off x="2315112" y="2321856"/>
          <a:ext cx="1999830" cy="1377883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0BE37-E2F3-4701-A9BF-195EBB45B024}">
      <dsp:nvSpPr>
        <dsp:cNvPr id="0" name=""/>
        <dsp:cNvSpPr/>
      </dsp:nvSpPr>
      <dsp:spPr>
        <a:xfrm>
          <a:off x="1531208" y="3699739"/>
          <a:ext cx="3567637" cy="74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How will we ensure that we assess fidelity on a (minimum) monthly basis? </a:t>
          </a:r>
        </a:p>
      </dsp:txBody>
      <dsp:txXfrm>
        <a:off x="1531208" y="3699739"/>
        <a:ext cx="3567637" cy="741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40903-0515-4B73-8444-C42E3002D0EB}">
      <dsp:nvSpPr>
        <dsp:cNvPr id="0" name=""/>
        <dsp:cNvSpPr/>
      </dsp:nvSpPr>
      <dsp:spPr>
        <a:xfrm>
          <a:off x="39" y="245524"/>
          <a:ext cx="3797028" cy="489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Create Documents</a:t>
          </a:r>
        </a:p>
      </dsp:txBody>
      <dsp:txXfrm>
        <a:off x="39" y="245524"/>
        <a:ext cx="3797028" cy="489600"/>
      </dsp:txXfrm>
    </dsp:sp>
    <dsp:sp modelId="{B4533FAC-EAD5-45FF-8A4A-01D701B6F13A}">
      <dsp:nvSpPr>
        <dsp:cNvPr id="0" name=""/>
        <dsp:cNvSpPr/>
      </dsp:nvSpPr>
      <dsp:spPr>
        <a:xfrm>
          <a:off x="39" y="735124"/>
          <a:ext cx="3797028" cy="24265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Hind Vadodara" panose="020B0604020202020204" charset="0"/>
              <a:cs typeface="Hind Vadodara" panose="020B0604020202020204" charset="0"/>
            </a:rPr>
            <a:t>Student information</a:t>
          </a:r>
          <a:endParaRPr lang="en-US" sz="1700" kern="1200" dirty="0">
            <a:latin typeface="Hind Vadodara" panose="020B0604020202020204" charset="0"/>
            <a:cs typeface="Hind Vadodara" panose="020B060402020202020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Student screening products &amp; process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Notifying staff, students, &amp; families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Tier 2 practices: intervention components, routines, training materials</a:t>
          </a:r>
        </a:p>
      </dsp:txBody>
      <dsp:txXfrm>
        <a:off x="39" y="735124"/>
        <a:ext cx="3797028" cy="2426580"/>
      </dsp:txXfrm>
    </dsp:sp>
    <dsp:sp modelId="{329DD8B0-36B3-499F-A763-F02041CDAD14}">
      <dsp:nvSpPr>
        <dsp:cNvPr id="0" name=""/>
        <dsp:cNvSpPr/>
      </dsp:nvSpPr>
      <dsp:spPr>
        <a:xfrm>
          <a:off x="4328651" y="245524"/>
          <a:ext cx="3797028" cy="489600"/>
        </a:xfrm>
        <a:prstGeom prst="rect">
          <a:avLst/>
        </a:prstGeom>
        <a:solidFill>
          <a:schemeClr val="accent4">
            <a:hueOff val="882505"/>
            <a:satOff val="0"/>
            <a:lumOff val="5294"/>
            <a:alphaOff val="0"/>
          </a:schemeClr>
        </a:solidFill>
        <a:ln w="25400" cap="flat" cmpd="sng" algn="ctr">
          <a:solidFill>
            <a:schemeClr val="accent4">
              <a:hueOff val="882505"/>
              <a:satOff val="0"/>
              <a:lumOff val="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Hind Vadodara" panose="020B0604020202020204" charset="0"/>
              <a:cs typeface="Hind Vadodara" panose="020B0604020202020204" charset="0"/>
            </a:rPr>
            <a:t>Establishing Routines</a:t>
          </a:r>
          <a:endParaRPr lang="en-US" sz="17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4328651" y="245524"/>
        <a:ext cx="3797028" cy="489600"/>
      </dsp:txXfrm>
    </dsp:sp>
    <dsp:sp modelId="{D8C5305B-E246-41D5-8FE5-E58B5E2EFF3D}">
      <dsp:nvSpPr>
        <dsp:cNvPr id="0" name=""/>
        <dsp:cNvSpPr/>
      </dsp:nvSpPr>
      <dsp:spPr>
        <a:xfrm>
          <a:off x="4328651" y="735124"/>
          <a:ext cx="3797028" cy="2426580"/>
        </a:xfrm>
        <a:prstGeom prst="rect">
          <a:avLst/>
        </a:prstGeom>
        <a:solidFill>
          <a:schemeClr val="accent4">
            <a:tint val="40000"/>
            <a:alpha val="90000"/>
            <a:hueOff val="1707859"/>
            <a:satOff val="13642"/>
            <a:lumOff val="155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707859"/>
              <a:satOff val="13642"/>
              <a:lumOff val="1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Hind Vadodara" panose="020B0604020202020204" charset="0"/>
              <a:cs typeface="Hind Vadodara" panose="020B0604020202020204" charset="0"/>
            </a:rPr>
            <a:t>For your Tier 2 Team</a:t>
          </a:r>
          <a:endParaRPr lang="en-US" sz="1700" kern="1200" dirty="0">
            <a:latin typeface="Hind Vadodara" panose="020B0604020202020204" charset="0"/>
            <a:cs typeface="Hind Vadodara" panose="020B060402020202020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For training &amp; updating staff, administration, families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For data collection &amp; evaluation </a:t>
          </a:r>
        </a:p>
      </dsp:txBody>
      <dsp:txXfrm>
        <a:off x="4328651" y="735124"/>
        <a:ext cx="3797028" cy="24265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198B7-1E96-A241-A24A-164A71052000}">
      <dsp:nvSpPr>
        <dsp:cNvPr id="0" name=""/>
        <dsp:cNvSpPr/>
      </dsp:nvSpPr>
      <dsp:spPr>
        <a:xfrm>
          <a:off x="0" y="330"/>
          <a:ext cx="5965371" cy="4937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Student Identification Process</a:t>
          </a:r>
        </a:p>
      </dsp:txBody>
      <dsp:txXfrm>
        <a:off x="24104" y="24434"/>
        <a:ext cx="5917163" cy="445575"/>
      </dsp:txXfrm>
    </dsp:sp>
    <dsp:sp modelId="{620E2EEF-1805-DE48-90BB-988ACA73885C}">
      <dsp:nvSpPr>
        <dsp:cNvPr id="0" name=""/>
        <dsp:cNvSpPr/>
      </dsp:nvSpPr>
      <dsp:spPr>
        <a:xfrm>
          <a:off x="0" y="494113"/>
          <a:ext cx="5965371" cy="124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40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Data sources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Decision rules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Staff training</a:t>
          </a:r>
        </a:p>
      </dsp:txBody>
      <dsp:txXfrm>
        <a:off x="0" y="494113"/>
        <a:ext cx="5965371" cy="1246140"/>
      </dsp:txXfrm>
    </dsp:sp>
    <dsp:sp modelId="{AEC5C656-14AD-A34F-BE92-B3504DD7FEAE}">
      <dsp:nvSpPr>
        <dsp:cNvPr id="0" name=""/>
        <dsp:cNvSpPr/>
      </dsp:nvSpPr>
      <dsp:spPr>
        <a:xfrm>
          <a:off x="0" y="1740253"/>
          <a:ext cx="5965371" cy="470244"/>
        </a:xfrm>
        <a:prstGeom prst="roundRect">
          <a:avLst/>
        </a:prstGeom>
        <a:solidFill>
          <a:schemeClr val="accent4">
            <a:hueOff val="441253"/>
            <a:satOff val="0"/>
            <a:lumOff val="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Notifying Referring Teachers &amp; Families </a:t>
          </a:r>
        </a:p>
      </dsp:txBody>
      <dsp:txXfrm>
        <a:off x="22955" y="1763208"/>
        <a:ext cx="5919461" cy="424334"/>
      </dsp:txXfrm>
    </dsp:sp>
    <dsp:sp modelId="{8DA6169A-A5FB-9744-BFFA-86B6DAF89B2F}">
      <dsp:nvSpPr>
        <dsp:cNvPr id="0" name=""/>
        <dsp:cNvSpPr/>
      </dsp:nvSpPr>
      <dsp:spPr>
        <a:xfrm>
          <a:off x="0" y="2210498"/>
          <a:ext cx="5965371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40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Process to notify within 10 days of referral </a:t>
          </a:r>
        </a:p>
      </dsp:txBody>
      <dsp:txXfrm>
        <a:off x="0" y="2210498"/>
        <a:ext cx="5965371" cy="463680"/>
      </dsp:txXfrm>
    </dsp:sp>
    <dsp:sp modelId="{9ECCD913-2531-2142-BC9A-C7FB5C6FD92E}">
      <dsp:nvSpPr>
        <dsp:cNvPr id="0" name=""/>
        <dsp:cNvSpPr/>
      </dsp:nvSpPr>
      <dsp:spPr>
        <a:xfrm>
          <a:off x="0" y="2674178"/>
          <a:ext cx="5965371" cy="767399"/>
        </a:xfrm>
        <a:prstGeom prst="roundRect">
          <a:avLst/>
        </a:prstGeom>
        <a:solidFill>
          <a:schemeClr val="accent4">
            <a:hueOff val="882505"/>
            <a:satOff val="0"/>
            <a:lumOff val="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Monitoring &amp; Evaluation (students receiving Tier 2 supports)</a:t>
          </a:r>
        </a:p>
      </dsp:txBody>
      <dsp:txXfrm>
        <a:off x="37461" y="2711639"/>
        <a:ext cx="5890449" cy="692477"/>
      </dsp:txXfrm>
    </dsp:sp>
    <dsp:sp modelId="{5DFDBB5C-50FB-404D-B693-834904EE7BC7}">
      <dsp:nvSpPr>
        <dsp:cNvPr id="0" name=""/>
        <dsp:cNvSpPr/>
      </dsp:nvSpPr>
      <dsp:spPr>
        <a:xfrm>
          <a:off x="0" y="3441577"/>
          <a:ext cx="5965371" cy="1188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40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Number of students, program fidelity, &amp; student progress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Share with faculty (at least quarterly)</a:t>
          </a:r>
          <a:endParaRPr lang="en-US" sz="2000" kern="1200" dirty="0">
            <a:solidFill>
              <a:schemeClr val="bg1"/>
            </a:solidFill>
            <a:latin typeface="Hind Vadodara" panose="020B0604020202020204" charset="0"/>
            <a:cs typeface="Hind Vadodara" panose="020B0604020202020204" charset="0"/>
          </a:endParaRPr>
        </a:p>
      </dsp:txBody>
      <dsp:txXfrm>
        <a:off x="0" y="3441577"/>
        <a:ext cx="5965371" cy="11881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FA5DD-E613-F143-AB8E-4635089A947B}">
      <dsp:nvSpPr>
        <dsp:cNvPr id="0" name=""/>
        <dsp:cNvSpPr/>
      </dsp:nvSpPr>
      <dsp:spPr>
        <a:xfrm>
          <a:off x="0" y="3595"/>
          <a:ext cx="5935201" cy="5621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Notifying Teachers &amp; Families </a:t>
          </a:r>
        </a:p>
      </dsp:txBody>
      <dsp:txXfrm>
        <a:off x="27441" y="31036"/>
        <a:ext cx="5880319" cy="507256"/>
      </dsp:txXfrm>
    </dsp:sp>
    <dsp:sp modelId="{E5563C4C-3E12-9C46-B75D-DD5F5F01E54C}">
      <dsp:nvSpPr>
        <dsp:cNvPr id="0" name=""/>
        <dsp:cNvSpPr/>
      </dsp:nvSpPr>
      <dsp:spPr>
        <a:xfrm>
          <a:off x="0" y="565733"/>
          <a:ext cx="5935201" cy="696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44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Progress updates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Changes to plans/supports</a:t>
          </a:r>
        </a:p>
      </dsp:txBody>
      <dsp:txXfrm>
        <a:off x="0" y="565733"/>
        <a:ext cx="5935201" cy="696488"/>
      </dsp:txXfrm>
    </dsp:sp>
    <dsp:sp modelId="{E6CBD615-0A7F-464A-84FE-BDD3476DFE60}">
      <dsp:nvSpPr>
        <dsp:cNvPr id="0" name=""/>
        <dsp:cNvSpPr/>
      </dsp:nvSpPr>
      <dsp:spPr>
        <a:xfrm>
          <a:off x="0" y="1262222"/>
          <a:ext cx="5935201" cy="562138"/>
        </a:xfrm>
        <a:prstGeom prst="roundRect">
          <a:avLst/>
        </a:prstGeom>
        <a:solidFill>
          <a:schemeClr val="accent4">
            <a:hueOff val="441253"/>
            <a:satOff val="0"/>
            <a:lumOff val="26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Updating Administrators</a:t>
          </a:r>
        </a:p>
      </dsp:txBody>
      <dsp:txXfrm>
        <a:off x="27441" y="1289663"/>
        <a:ext cx="5880319" cy="507256"/>
      </dsp:txXfrm>
    </dsp:sp>
    <dsp:sp modelId="{8107A1CC-9E6A-9243-BAE9-B8356225EB48}">
      <dsp:nvSpPr>
        <dsp:cNvPr id="0" name=""/>
        <dsp:cNvSpPr/>
      </dsp:nvSpPr>
      <dsp:spPr>
        <a:xfrm>
          <a:off x="0" y="1824360"/>
          <a:ext cx="5935201" cy="696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44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Who is receiving Tier 2 supports (at least monthly)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Progress updates </a:t>
          </a:r>
        </a:p>
      </dsp:txBody>
      <dsp:txXfrm>
        <a:off x="0" y="1824360"/>
        <a:ext cx="5935201" cy="696488"/>
      </dsp:txXfrm>
    </dsp:sp>
    <dsp:sp modelId="{67098EFF-301C-9147-BAA7-FCFC8D91DBFF}">
      <dsp:nvSpPr>
        <dsp:cNvPr id="0" name=""/>
        <dsp:cNvSpPr/>
      </dsp:nvSpPr>
      <dsp:spPr>
        <a:xfrm>
          <a:off x="0" y="2520849"/>
          <a:ext cx="5935201" cy="562138"/>
        </a:xfrm>
        <a:prstGeom prst="roundRect">
          <a:avLst/>
        </a:prstGeom>
        <a:solidFill>
          <a:schemeClr val="accent4">
            <a:hueOff val="882505"/>
            <a:satOff val="0"/>
            <a:lumOff val="52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Tier 2 Practices (intervention process &amp; procedures)</a:t>
          </a:r>
        </a:p>
      </dsp:txBody>
      <dsp:txXfrm>
        <a:off x="27441" y="2548290"/>
        <a:ext cx="5880319" cy="507256"/>
      </dsp:txXfrm>
    </dsp:sp>
    <dsp:sp modelId="{D81EF8B9-8033-EB47-8CE6-1E612A406EB4}">
      <dsp:nvSpPr>
        <dsp:cNvPr id="0" name=""/>
        <dsp:cNvSpPr/>
      </dsp:nvSpPr>
      <dsp:spPr>
        <a:xfrm>
          <a:off x="0" y="3082987"/>
          <a:ext cx="5935201" cy="166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44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Hind Vadodara" panose="020B0604020202020204" charset="0"/>
              <a:ea typeface="ヒラギノ角ゴ Pro W3" pitchFamily="-1" charset="-128"/>
              <a:cs typeface="Hind Vadodara" panose="020B0604020202020204" charset="0"/>
            </a:rPr>
            <a:t>Process for teaching behaviors 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Hind Vadodara" panose="020B0604020202020204" charset="0"/>
              <a:ea typeface="ヒラギノ角ゴ Pro W3" pitchFamily="-1" charset="-128"/>
              <a:cs typeface="Hind Vadodara" panose="020B0604020202020204" charset="0"/>
            </a:rPr>
            <a:t>Progress monitoring tools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Hind Vadodara" panose="020B0604020202020204" charset="0"/>
              <a:ea typeface="ヒラギノ角ゴ Pro W3" pitchFamily="-1" charset="-128"/>
              <a:cs typeface="Hind Vadodara" panose="020B0604020202020204" charset="0"/>
            </a:rPr>
            <a:t>Core features, functions, &amp; systems of the strategy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Hind Vadodara" panose="020B0604020202020204" charset="0"/>
              <a:ea typeface="ヒラギノ角ゴ Pro W3" pitchFamily="-1" charset="-128"/>
              <a:cs typeface="Hind Vadodara" panose="020B0604020202020204" charset="0"/>
            </a:rPr>
            <a:t>Orientation materials for substitutes, staff, families, &amp; volunteers</a:t>
          </a:r>
        </a:p>
      </dsp:txBody>
      <dsp:txXfrm>
        <a:off x="0" y="3082987"/>
        <a:ext cx="5935201" cy="16638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B7963-EADC-4CD8-9056-EFF46D87DEA9}">
      <dsp:nvSpPr>
        <dsp:cNvPr id="0" name=""/>
        <dsp:cNvSpPr/>
      </dsp:nvSpPr>
      <dsp:spPr>
        <a:xfrm>
          <a:off x="1000" y="0"/>
          <a:ext cx="2601873" cy="41302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“Done”</a:t>
          </a:r>
        </a:p>
      </dsp:txBody>
      <dsp:txXfrm>
        <a:off x="1000" y="0"/>
        <a:ext cx="2601873" cy="1239063"/>
      </dsp:txXfrm>
    </dsp:sp>
    <dsp:sp modelId="{F701EFDC-2A4D-4965-9B72-EEE894A22DE2}">
      <dsp:nvSpPr>
        <dsp:cNvPr id="0" name=""/>
        <dsp:cNvSpPr/>
      </dsp:nvSpPr>
      <dsp:spPr>
        <a:xfrm>
          <a:off x="261188" y="1029818"/>
          <a:ext cx="2081499" cy="2066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Stay on list serv and when webinars or events become available, opt in or not </a:t>
          </a:r>
        </a:p>
      </dsp:txBody>
      <dsp:txXfrm>
        <a:off x="321725" y="1090355"/>
        <a:ext cx="1960425" cy="1945818"/>
      </dsp:txXfrm>
    </dsp:sp>
    <dsp:sp modelId="{6BB5E23A-D250-4220-9254-249324FAF5AC}">
      <dsp:nvSpPr>
        <dsp:cNvPr id="0" name=""/>
        <dsp:cNvSpPr/>
      </dsp:nvSpPr>
      <dsp:spPr>
        <a:xfrm>
          <a:off x="261188" y="3349502"/>
          <a:ext cx="2081499" cy="573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TA through the DESE Academy</a:t>
          </a:r>
        </a:p>
      </dsp:txBody>
      <dsp:txXfrm>
        <a:off x="277994" y="3366308"/>
        <a:ext cx="2047887" cy="540196"/>
      </dsp:txXfrm>
    </dsp:sp>
    <dsp:sp modelId="{CD96668D-3C72-41BB-AA04-A0E84533AD4D}">
      <dsp:nvSpPr>
        <dsp:cNvPr id="0" name=""/>
        <dsp:cNvSpPr/>
      </dsp:nvSpPr>
      <dsp:spPr>
        <a:xfrm>
          <a:off x="2798015" y="0"/>
          <a:ext cx="2601873" cy="41302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Advanced Tiers Support</a:t>
          </a:r>
        </a:p>
      </dsp:txBody>
      <dsp:txXfrm>
        <a:off x="2798015" y="0"/>
        <a:ext cx="2601873" cy="1239063"/>
      </dsp:txXfrm>
    </dsp:sp>
    <dsp:sp modelId="{6DA72607-FF9C-4AD6-B40B-FAA7E0D0C35E}">
      <dsp:nvSpPr>
        <dsp:cNvPr id="0" name=""/>
        <dsp:cNvSpPr/>
      </dsp:nvSpPr>
      <dsp:spPr>
        <a:xfrm>
          <a:off x="3058202" y="1240273"/>
          <a:ext cx="2081499" cy="1245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Through the SEB academy </a:t>
          </a:r>
        </a:p>
      </dsp:txBody>
      <dsp:txXfrm>
        <a:off x="3094676" y="1276747"/>
        <a:ext cx="2008551" cy="1172367"/>
      </dsp:txXfrm>
    </dsp:sp>
    <dsp:sp modelId="{01BF055B-4FE1-4EB3-B43F-1D4FF51AE630}">
      <dsp:nvSpPr>
        <dsp:cNvPr id="0" name=""/>
        <dsp:cNvSpPr/>
      </dsp:nvSpPr>
      <dsp:spPr>
        <a:xfrm>
          <a:off x="3058202" y="2677175"/>
          <a:ext cx="2081499" cy="1245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094676" y="2713649"/>
        <a:ext cx="2008551" cy="1172367"/>
      </dsp:txXfrm>
    </dsp:sp>
    <dsp:sp modelId="{ABB080D8-2528-4165-9A88-EB4364B1A5C1}">
      <dsp:nvSpPr>
        <dsp:cNvPr id="0" name=""/>
        <dsp:cNvSpPr/>
      </dsp:nvSpPr>
      <dsp:spPr>
        <a:xfrm>
          <a:off x="5595029" y="0"/>
          <a:ext cx="2601873" cy="41302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SEB Academy</a:t>
          </a:r>
        </a:p>
      </dsp:txBody>
      <dsp:txXfrm>
        <a:off x="5595029" y="0"/>
        <a:ext cx="2601873" cy="1239063"/>
      </dsp:txXfrm>
    </dsp:sp>
    <dsp:sp modelId="{381FA2DF-561E-4A31-96F0-62D9546CA763}">
      <dsp:nvSpPr>
        <dsp:cNvPr id="0" name=""/>
        <dsp:cNvSpPr/>
      </dsp:nvSpPr>
      <dsp:spPr>
        <a:xfrm>
          <a:off x="5855216" y="1240273"/>
          <a:ext cx="2081499" cy="1245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Additional or other goals aligned with the academy </a:t>
          </a:r>
        </a:p>
      </dsp:txBody>
      <dsp:txXfrm>
        <a:off x="5891690" y="1276747"/>
        <a:ext cx="2008551" cy="1172367"/>
      </dsp:txXfrm>
    </dsp:sp>
    <dsp:sp modelId="{C8B0C61D-7E20-4F19-8FB5-B7E4BB9F3C3E}">
      <dsp:nvSpPr>
        <dsp:cNvPr id="0" name=""/>
        <dsp:cNvSpPr/>
      </dsp:nvSpPr>
      <dsp:spPr>
        <a:xfrm>
          <a:off x="5855216" y="2677175"/>
          <a:ext cx="2081499" cy="1245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891690" y="2713649"/>
        <a:ext cx="2008551" cy="11723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5C1A7-29EA-41A4-AC51-BB4F30234C37}">
      <dsp:nvSpPr>
        <dsp:cNvPr id="0" name=""/>
        <dsp:cNvSpPr/>
      </dsp:nvSpPr>
      <dsp:spPr>
        <a:xfrm>
          <a:off x="748" y="879947"/>
          <a:ext cx="2918578" cy="17511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kern="1200" dirty="0">
              <a:latin typeface="Hind Vadodara" panose="020B0604020202020204" charset="0"/>
              <a:cs typeface="Hind Vadodara" panose="020B0604020202020204" charset="0"/>
            </a:rPr>
            <a:t>We don’t intend to continue with DESE Academy coaching activities  </a:t>
          </a:r>
        </a:p>
      </dsp:txBody>
      <dsp:txXfrm>
        <a:off x="748" y="879947"/>
        <a:ext cx="2918578" cy="1751146"/>
      </dsp:txXfrm>
    </dsp:sp>
    <dsp:sp modelId="{B3A76774-D8A1-44DB-83DF-9EA573D7F3A3}">
      <dsp:nvSpPr>
        <dsp:cNvPr id="0" name=""/>
        <dsp:cNvSpPr/>
      </dsp:nvSpPr>
      <dsp:spPr>
        <a:xfrm>
          <a:off x="3211184" y="879947"/>
          <a:ext cx="2918578" cy="1751146"/>
        </a:xfrm>
        <a:prstGeom prst="rect">
          <a:avLst/>
        </a:prstGeom>
        <a:solidFill>
          <a:schemeClr val="accent4">
            <a:hueOff val="882505"/>
            <a:satOff val="0"/>
            <a:lumOff val="52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kern="1200" dirty="0">
              <a:latin typeface="Hind Vadodara" panose="020B0604020202020204" charset="0"/>
              <a:cs typeface="Hind Vadodara" panose="020B0604020202020204" charset="0"/>
            </a:rPr>
            <a:t>We would like to continue receiving “support” through the SEB ACADEMY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kern="1200" dirty="0">
              <a:latin typeface="Hind Vadodara" panose="020B0604020202020204" charset="0"/>
              <a:cs typeface="Hind Vadodara" panose="020B0604020202020204" charset="0"/>
            </a:rPr>
            <a:t>1) for advanced tiers support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kern="1200" dirty="0">
              <a:latin typeface="Hind Vadodara" panose="020B0604020202020204" charset="0"/>
              <a:cs typeface="Hind Vadodara" panose="020B0604020202020204" charset="0"/>
            </a:rPr>
            <a:t>2) for other goals  </a:t>
          </a:r>
        </a:p>
      </dsp:txBody>
      <dsp:txXfrm>
        <a:off x="3211184" y="879947"/>
        <a:ext cx="2918578" cy="1751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5BiXqi4bxzOCMS2" TargetMode="External"/><Relationship Id="rId7" Type="http://schemas.openxmlformats.org/officeDocument/2006/relationships/hyperlink" Target="https://www.doe.mass.edu/csdp/sel-behavior-academy-at-a-glance.pptx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doe.mass.edu/sfss/prof-dev/" TargetMode="External"/><Relationship Id="rId5" Type="http://schemas.openxmlformats.org/officeDocument/2006/relationships/hyperlink" Target="https://edc.co1.qualtrics.com/jfe/form/SV_cBF9GI7gVEBsfSC" TargetMode="External"/><Relationship Id="rId4" Type="http://schemas.openxmlformats.org/officeDocument/2006/relationships/hyperlink" Target="https://sebacademy.edc.org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fss/prof-dev/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oe.mass.edu/csdp/sel-behavior-academy-at-a-glance.pptx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fss/prof-dev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oe.mass.edu/csdp/sel-behavior-academy-at-a-glance.pptx" TargetMode="Externa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cBF9GI7gVEBsfSC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LINKS for today: </a:t>
            </a:r>
          </a:p>
          <a:p>
            <a:pPr algn="l"/>
            <a:endParaRPr lang="en-US" sz="11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5875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Attendance </a:t>
            </a:r>
          </a:p>
          <a:p>
            <a:pPr algn="l"/>
            <a:r>
              <a:rPr lang="en-US" sz="1900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https://edc.co1.qualtrics.com/jfe/form/SV_5BiXqi4bxzOCMS2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5875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EDC Website for SEB Academy </a:t>
            </a:r>
          </a:p>
          <a:p>
            <a:pPr algn="l"/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https://sebacademy.edc.org/</a:t>
            </a:r>
            <a:endParaRPr lang="en-US" b="0" i="0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158750" indent="0" algn="l">
              <a:buNone/>
            </a:pP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Event Evaluation (at the end)</a:t>
            </a:r>
          </a:p>
          <a:p>
            <a:pPr algn="l"/>
            <a:r>
              <a:rPr lang="en-US" sz="1900" u="sng" dirty="0">
                <a:solidFill>
                  <a:srgbClr val="0563C1"/>
                </a:solidFill>
                <a:latin typeface="Calibri" panose="020F0502020204030204" pitchFamily="34" charset="0"/>
                <a:hlinkClick r:id="rId5"/>
              </a:rPr>
              <a:t>https://edc.co1.qualtrics.com/jfe/form/SV_cBF9GI7gVEBsfSC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algn="l"/>
            <a:endParaRPr lang="en-US" sz="1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58750" indent="0" algn="l">
              <a:buNone/>
            </a:pPr>
            <a:r>
              <a:rPr lang="en-US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DESE MTSS Academy applications</a:t>
            </a:r>
          </a:p>
          <a:p>
            <a:pPr algn="l"/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https://www.doe.mass.edu/sfss/prof-dev/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https://www.doe.mass.edu/csdp/sel-behavior-academy-at-a-glance.pptx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rtl="0" fontAlgn="base"/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1666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by</a:t>
            </a:r>
            <a:r>
              <a:rPr lang="en-US" baseline="0" dirty="0"/>
              <a:t> looking at samples of fidelity data. </a:t>
            </a:r>
          </a:p>
          <a:p>
            <a:r>
              <a:rPr lang="en-US" baseline="0" dirty="0"/>
              <a:t>Think about three levels of fidelity, although you can certainly dissect it further.</a:t>
            </a:r>
          </a:p>
          <a:p>
            <a:r>
              <a:rPr lang="en-US" baseline="0" dirty="0"/>
              <a:t>First, we are at a PBIS conference which implies that we are at some level of implementation of the SWPBIS framework. We need a fidelity measure to let us know how well we are implementing the basic features of PBIS and where we might need to improve our efforts. </a:t>
            </a:r>
          </a:p>
          <a:p>
            <a:endParaRPr lang="en-US" baseline="0" dirty="0"/>
          </a:p>
          <a:p>
            <a:r>
              <a:rPr lang="en-US" baseline="0" dirty="0"/>
              <a:t>Second, at Tier 2 we have a menu of intervention options that are offered when a student is identified to be at-risk of school failure. Each of those interventions has a set of critical components that should be monitored as well. As you know we’re focusing on CICO as the primary Tier 2 intervention today but you should verify that any Tier 2 intervention has a fidelity measure or some set of critical features that can be reviewed periodically. </a:t>
            </a:r>
          </a:p>
          <a:p>
            <a:endParaRPr lang="en-US" baseline="0" dirty="0"/>
          </a:p>
          <a:p>
            <a:r>
              <a:rPr lang="en-US" baseline="0" dirty="0"/>
              <a:t>A third level might be observing implementation directly or asking staff members to review protocols and complete quick surveys… the micro-level of implementation.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238B3-C90B-4332-94F0-60556F8A5C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835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One option is to use the CICO Self-Assessment and Action Plan document which is available on the PBIS Applications website. </a:t>
            </a:r>
          </a:p>
          <a:p>
            <a:r>
              <a:rPr lang="en-US" baseline="0" dirty="0"/>
              <a:t>This was designed as a tool to get teams started on CICO and breaks down 17 elements of the CICO intervention. </a:t>
            </a:r>
          </a:p>
          <a:p>
            <a:r>
              <a:rPr lang="en-US" baseline="0" dirty="0"/>
              <a:t>Teams identify which elements are in place, in progress, or not in place. These can easily be converted into a 0-2 scoring system and used similarly to the BEP-FIM. </a:t>
            </a:r>
          </a:p>
          <a:p>
            <a:r>
              <a:rPr lang="en-US" baseline="0" dirty="0"/>
              <a:t>This one is nice because there is a built-in action plan.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C1369-59FF-484C-B327-F1CF46CE8C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CICO Intervention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Central Oregon PBIS - Tier 2 Data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23, 2018</a:t>
            </a:r>
          </a:p>
        </p:txBody>
      </p:sp>
    </p:spTree>
    <p:extLst>
      <p:ext uri="{BB962C8B-B14F-4D97-AF65-F5344CB8AC3E}">
        <p14:creationId xmlns:p14="http://schemas.microsoft.com/office/powerpoint/2010/main" val="2627513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Adapted from Jennifer Collins, Iowa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238B3-C90B-4332-94F0-60556F8A5C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84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plan template from the American School Counselor Association. The lesson plan format is used when planning social skills and other counseling groups. Using a format like this promotes implementing lessons with fidelity.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238B3-C90B-4332-94F0-60556F8A5C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05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checklist that I developed using information from the ASCA lesson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238B3-C90B-4332-94F0-60556F8A5C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458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one that I drafted as an example.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238B3-C90B-4332-94F0-60556F8A5C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181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 the research based</a:t>
            </a:r>
            <a:r>
              <a:rPr lang="en-US" baseline="0" dirty="0"/>
              <a:t> social skills programs have their own fidelity checks. Examples: Life Skills Training; </a:t>
            </a:r>
            <a:r>
              <a:rPr lang="en-US" baseline="0" dirty="0" err="1"/>
              <a:t>Skillstreaming</a:t>
            </a:r>
            <a:r>
              <a:rPr lang="en-US" baseline="0" dirty="0"/>
              <a:t>; Strong Kids;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238B3-C90B-4332-94F0-60556F8A5C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033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Missouri PBIS site has many Tier 2 materials available. The two shown here are from their Tier 2 handbook. Michigan also has a strong Tier 2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238B3-C90B-4332-94F0-60556F8A5C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01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participants time to complete for their current evaluation plan. Have group share out of some of the measures that are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238B3-C90B-4332-94F0-60556F8A5C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921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COACHES: </a:t>
            </a:r>
          </a:p>
          <a:p>
            <a:r>
              <a:rPr lang="en-US" dirty="0"/>
              <a:t>Seeing all of these steps can be uncomfortable or overwhelming – the goal is to walk away with an understanding of the elements and strategies to prioritize time and resources to get the steps achieved over a period of time. 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TEAM MEMBERS</a:t>
            </a:r>
          </a:p>
          <a:p>
            <a:r>
              <a:rPr lang="en-US" dirty="0"/>
              <a:t>How will you participation in aspects of these steps support the process? </a:t>
            </a:r>
          </a:p>
        </p:txBody>
      </p:sp>
    </p:spTree>
    <p:extLst>
      <p:ext uri="{BB962C8B-B14F-4D97-AF65-F5344CB8AC3E}">
        <p14:creationId xmlns:p14="http://schemas.microsoft.com/office/powerpoint/2010/main" val="375185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314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15DC9-AE46-024B-9D9C-C031869FF5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742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15DC9-AE46-024B-9D9C-C031869FF5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742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15DC9-AE46-024B-9D9C-C031869FF5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716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https://www.pbisapps.org/resource/cico-intervention-descriptions</a:t>
            </a:r>
          </a:p>
          <a:p>
            <a:r>
              <a:rPr lang="en-US" dirty="0"/>
              <a:t>https://drive.google.com/file/d/1c9fc5_wzrw2UhJsBxUkC2vLFyzW7ifDA/view?usp=drive_link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5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63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  <a:p>
            <a:pPr marL="158750" indent="0" eaLnBrk="1" hangingPunct="1">
              <a:buNone/>
            </a:pPr>
            <a:r>
              <a:rPr lang="en-US" dirty="0">
                <a:solidFill>
                  <a:schemeClr val="bg1"/>
                </a:solidFill>
              </a:rPr>
              <a:t>Highlight 1, 2, and 4? This could be a team breakout or a whole group discussion </a:t>
            </a:r>
          </a:p>
        </p:txBody>
      </p:sp>
    </p:spTree>
    <p:extLst>
      <p:ext uri="{BB962C8B-B14F-4D97-AF65-F5344CB8AC3E}">
        <p14:creationId xmlns:p14="http://schemas.microsoft.com/office/powerpoint/2010/main" val="18752121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DESE Academy support </a:t>
            </a:r>
          </a:p>
          <a:p>
            <a:r>
              <a:rPr lang="en-US" dirty="0"/>
              <a:t>Regardless of Academy support</a:t>
            </a:r>
          </a:p>
        </p:txBody>
      </p:sp>
    </p:spTree>
    <p:extLst>
      <p:ext uri="{BB962C8B-B14F-4D97-AF65-F5344CB8AC3E}">
        <p14:creationId xmlns:p14="http://schemas.microsoft.com/office/powerpoint/2010/main" val="115737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17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https://sebacademy.edc.org/tier-2-team-annual-action-planning-template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7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Calibri"/>
                <a:cs typeface="Calibri"/>
                <a:sym typeface="Calibri"/>
              </a:rPr>
              <a:t>build an integrated social, emotional, and behavior multi-tiered system of support</a:t>
            </a:r>
          </a:p>
          <a:p>
            <a:pPr algn="l"/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https://www.doe.mass.edu/sfss/prof-dev/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https://www.doe.mass.edu/csdp/sel-behavior-academy-at-a-glance.pptx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67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85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algn="l"/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https://www.doe.mass.edu/sfss/prof-dev/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https://www.doe.mass.edu/csdp/sel-behavior-academy-at-a-glance.pptx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Coaching</a:t>
            </a:r>
          </a:p>
          <a:p>
            <a:r>
              <a:rPr lang="en-US" dirty="0"/>
              <a:t>Likely monthly contact</a:t>
            </a:r>
          </a:p>
          <a:p>
            <a:r>
              <a:rPr lang="en-US" dirty="0"/>
              <a:t>Can be as a cohort if enough participants </a:t>
            </a:r>
          </a:p>
        </p:txBody>
      </p:sp>
    </p:spTree>
    <p:extLst>
      <p:ext uri="{BB962C8B-B14F-4D97-AF65-F5344CB8AC3E}">
        <p14:creationId xmlns:p14="http://schemas.microsoft.com/office/powerpoint/2010/main" val="14497841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lnSpc>
                <a:spcPct val="90000"/>
              </a:lnSpc>
              <a:buNone/>
            </a:pPr>
            <a:endParaRPr lang="en-US" sz="1100" dirty="0">
              <a:solidFill>
                <a:schemeClr val="accent3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8603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Evaluation Link </a:t>
            </a:r>
          </a:p>
          <a:p>
            <a:pPr marL="163592"/>
            <a:r>
              <a:rPr lang="en-US" sz="1900" u="sng" dirty="0">
                <a:solidFill>
                  <a:srgbClr val="0563C1"/>
                </a:solidFill>
                <a:latin typeface="Calibri" panose="020F0502020204030204" pitchFamily="34" charset="0"/>
                <a:hlinkClick r:id="rId3"/>
              </a:rPr>
              <a:t>https://edc.co1.qualtrics.com/jfe/form/SV_cBF9GI7gVEBsfSC</a:t>
            </a:r>
            <a:endParaRPr lang="en-US" sz="19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marL="16359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97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r>
              <a:rPr lang="en-US" dirty="0"/>
              <a:t>Taking CARE of…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COACHES: </a:t>
            </a:r>
          </a:p>
          <a:p>
            <a:r>
              <a:rPr lang="en-US" dirty="0"/>
              <a:t>Seeing all of these steps can be uncomfortable or overwhelming – the goal is to walk away with an understanding of the elements and strategies to prioritize time and resources to get the steps achieved over a period of time. 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TEAM MEMBERS</a:t>
            </a:r>
          </a:p>
          <a:p>
            <a:r>
              <a:rPr lang="en-US" dirty="0"/>
              <a:t>How will you participation in aspects of these steps support the process? </a:t>
            </a:r>
          </a:p>
        </p:txBody>
      </p:sp>
    </p:spTree>
    <p:extLst>
      <p:ext uri="{BB962C8B-B14F-4D97-AF65-F5344CB8AC3E}">
        <p14:creationId xmlns:p14="http://schemas.microsoft.com/office/powerpoint/2010/main" val="216031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36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3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COACHES: </a:t>
            </a:r>
          </a:p>
          <a:p>
            <a:r>
              <a:rPr lang="en-US" dirty="0"/>
              <a:t>Seeing all of these steps can be uncomfortable or overwhelming – the goal is to walk away with an understanding of the elements and strategies to prioritize time and resources to get the steps achieved over a period of time. 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TEAM MEMBERS</a:t>
            </a:r>
          </a:p>
          <a:p>
            <a:r>
              <a:rPr lang="en-US" dirty="0"/>
              <a:t>How will you participation in aspects of these steps support the process? </a:t>
            </a:r>
          </a:p>
        </p:txBody>
      </p:sp>
    </p:spTree>
    <p:extLst>
      <p:ext uri="{BB962C8B-B14F-4D97-AF65-F5344CB8AC3E}">
        <p14:creationId xmlns:p14="http://schemas.microsoft.com/office/powerpoint/2010/main" val="648020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simpler</a:t>
            </a:r>
            <a:r>
              <a:rPr lang="en-US" b="1" baseline="0" dirty="0"/>
              <a:t> measure that could be used monthly (prior example—annual measure) </a:t>
            </a:r>
            <a:endParaRPr lang="en-US" b="1" dirty="0"/>
          </a:p>
          <a:p>
            <a:r>
              <a:rPr lang="en-US" b="1" dirty="0"/>
              <a:t>Rationale:</a:t>
            </a:r>
          </a:p>
          <a:p>
            <a:r>
              <a:rPr lang="en-US" dirty="0"/>
              <a:t>Not all curricula</a:t>
            </a:r>
            <a:r>
              <a:rPr lang="en-US" baseline="0" dirty="0"/>
              <a:t> have intervention fidelity checklists available.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Trainer’s Notes:</a:t>
            </a:r>
          </a:p>
          <a:p>
            <a:r>
              <a:rPr lang="en-US" dirty="0"/>
              <a:t>This is a</a:t>
            </a:r>
            <a:r>
              <a:rPr lang="en-US" baseline="0" dirty="0"/>
              <a:t> generic Tier 2 Intervention Fidelity Checklist that can be used with any Tier 2 intervention.  It is available in the MISC section of this training binder.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0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6" y="1312033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0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56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6051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6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4264527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7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0638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7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016725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3018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355" lvl="1" indent="-330184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532" lvl="2" indent="-323834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709" lvl="3" indent="-323834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5886" lvl="4" indent="-317484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064" lvl="5" indent="-317484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240" lvl="6" indent="-311135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418" lvl="7" indent="-311135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595" lvl="8" indent="-317484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8" y="2834276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671950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4" y="3553519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7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596958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178" lvl="0" indent="-29843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55" lvl="1" indent="-304786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32" lvl="2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09" lvl="3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886" lvl="4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064" lvl="5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240" lvl="6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418" lvl="7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595" lvl="8" indent="-317484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178" lvl="0" indent="-29843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55" lvl="1" indent="-304786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32" lvl="2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09" lvl="3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886" lvl="4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064" lvl="5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240" lvl="6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418" lvl="7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595" lvl="8" indent="-317484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8" y="2834276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3999928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2353236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55616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1549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80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0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8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242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7" y="1312034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1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8816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7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10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717967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80" y="9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7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2733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4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82133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203899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1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398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4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6187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22668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2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692798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374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61863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1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9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5814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0197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9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327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2778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2565378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59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723404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3282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16590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378" lvl="1" indent="-330192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566" lvl="2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754" lvl="3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320" lvl="6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509" lvl="7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376789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3553518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7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494040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0179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189" lvl="0" indent="-2984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189" lvl="0" indent="-2984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10248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9366829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0891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879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1593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80" y="9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7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63137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047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355" lvl="1" indent="-304786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064" lvl="5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595" lvl="8" indent="-317484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81" y="10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8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3683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7" y="1312034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1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4719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7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10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128031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80" y="9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7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1170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5983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4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3323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4397699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1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370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4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5017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7018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2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514547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12870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1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9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5206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64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9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139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7623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3425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953380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59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230680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1925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659589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378" lvl="1" indent="-330192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566" lvl="2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754" lvl="3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320" lvl="6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509" lvl="7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6050697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3553518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7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9202273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189" lvl="0" indent="-2984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189" lvl="0" indent="-2984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58818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82153541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689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74729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2789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7008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7" y="1312034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1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64132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7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10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505434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80" y="9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7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55731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4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07440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3729247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1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8197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4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5075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348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81623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2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044623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11301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1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9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4290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84204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9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8810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61692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8460173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59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71096106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766282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927723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88294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378" lvl="1" indent="-330192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566" lvl="2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754" lvl="3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320" lvl="6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509" lvl="7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05081461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3553518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7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74544920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189" lvl="0" indent="-2984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189" lvl="0" indent="-2984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00645334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485706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43193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35356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79954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B72E-94E1-4491-91F1-464B4BC76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70DB2-E812-45D1-AB7C-238E53C10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A647-8D32-4039-A487-62E72888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ED-64E0-4A1C-A383-B364CE540C1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30B46-7C7A-426C-8A47-31BA4A33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6146E-261F-4A3E-910F-CC485B27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3C82-3257-490B-A069-1E15E343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5182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71E3-CF0C-4684-BE52-7F970C08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C7AF2-1090-4C0F-BA25-2F16275AC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B316-23ED-4804-A22D-0F17AB20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ED-64E0-4A1C-A383-B364CE540C1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9BE81-1D67-424D-A6B3-BA785DD4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24F02-765E-4F00-ABD1-CF871D46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3C82-3257-490B-A069-1E15E343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565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BA63-9FAD-44A5-89CD-1603A6D2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DEFA6-E97D-4777-9B5B-CA70E2E1D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B7B60-F658-4866-9D0F-2A7D7BE13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ED-64E0-4A1C-A383-B364CE540C1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6402C-9917-4BE9-8078-743ABC8B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C7820-1FBE-4A76-9247-439058B5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3C82-3257-490B-A069-1E15E343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2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0314767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3F29-8F5F-4B7C-92D6-1FD2AC67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7D8F9-3B08-4B3F-8797-3E15EB853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75199-3406-460D-A871-0665EE03A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6F890-8A39-48A0-9C1E-212F7C49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ED-64E0-4A1C-A383-B364CE540C1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7501C-1381-4CAD-AEE1-BEC9091D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4F3F0-6593-4AF4-A48D-CED04DD1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3C82-3257-490B-A069-1E15E343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1687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404BC-7C07-4394-A94C-96065897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29270-87AB-4F08-910E-BD151AF3B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14666-7E6C-4538-B375-2CC012E10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E57FA-06E4-465F-AC07-94EFBA486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37465-EBFD-4918-B16D-063744F97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1E42D-695A-4883-9297-1FBA969A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ED-64E0-4A1C-A383-B364CE540C1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E4E478-5DA6-436B-AA6D-B69067F9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EE057-049D-4039-BD99-6C698699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3C82-3257-490B-A069-1E15E343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4919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B299-D626-4D61-90E0-D641ED2F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B152C-2D10-4517-B19A-CF5BFC5B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ED-64E0-4A1C-A383-B364CE540C1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D2120-61BE-465F-83A8-621F58BB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B69D5-494E-46F2-B9F2-F77CF9CE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3C82-3257-490B-A069-1E15E343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0893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B452B-2F45-4E60-A06D-3C68708B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ED-64E0-4A1C-A383-B364CE540C1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9ED16-9592-4831-99EF-0D98E278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C643B-B39E-43AD-971F-7C8287DE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3C82-3257-490B-A069-1E15E343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1222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4334-B1BE-4D4E-896B-EC7320FD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BF8EA-355A-4EF9-80CE-AB405C6B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E5C87-667A-480D-92C7-0271D8F07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D9F6E-0391-4393-9A8C-BF06BE0F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ED-64E0-4A1C-A383-B364CE540C1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711A-B39D-40EE-B054-7C1F53EE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087D2-E616-46D6-8902-8C0682D6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3C82-3257-490B-A069-1E15E343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670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56E7-BBAA-496C-B5DC-174F0D15E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483F6-58FD-44C9-ADBF-FBA1F7BD4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3F1FB-73CF-4A45-93D2-9FCC6FE36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7F357-CA45-45FD-8A98-509A3CF9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ED-64E0-4A1C-A383-B364CE540C1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2E94-7878-404F-9689-F73D67C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8C205-A5BE-4356-AB8E-3348F87F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3C82-3257-490B-A069-1E15E343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3541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DCA9-172C-47D9-BFCD-BFD787E7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9A2E5-ADE5-4D01-A15F-97439F0BD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0E3FE-7235-4911-9573-31445A48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ED-64E0-4A1C-A383-B364CE540C1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5FDBB-5A21-4025-98B4-164BD08E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D189C-79D3-4CA0-A56A-87057809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3C82-3257-490B-A069-1E15E343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994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D6A20-4162-4AF3-9297-3F708472D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6EB26-DA19-4131-8FAC-5BD4D7730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D926D-F05E-40E7-B6D9-EEFBC8BA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ED-64E0-4A1C-A383-B364CE540C1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E80F9-BFFA-4498-B680-4A55E8DB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FC8F6-1E24-4D6C-AEDE-2E856D933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3C82-3257-490B-A069-1E15E343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51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 2 Presenter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72965" y="255574"/>
            <a:ext cx="10563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0" i="0" dirty="0">
                <a:solidFill>
                  <a:schemeClr val="accent4"/>
                </a:solidFill>
                <a:latin typeface="Calibri Light" charset="0"/>
                <a:ea typeface="Calibri Light" charset="0"/>
                <a:cs typeface="Calibri Light" charset="0"/>
              </a:rPr>
              <a:t>Presenters</a:t>
            </a:r>
          </a:p>
        </p:txBody>
      </p:sp>
      <p:sp>
        <p:nvSpPr>
          <p:cNvPr id="13" name="Picture Placeholder 10"/>
          <p:cNvSpPr>
            <a:spLocks noGrp="1" noChangeAspect="1"/>
          </p:cNvSpPr>
          <p:nvPr>
            <p:ph type="pic" sz="quarter" idx="12"/>
          </p:nvPr>
        </p:nvSpPr>
        <p:spPr>
          <a:xfrm>
            <a:off x="2176652" y="1715851"/>
            <a:ext cx="1666834" cy="1666834"/>
          </a:xfrm>
          <a:prstGeom prst="ellipse">
            <a:avLst/>
          </a:prstGeo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5251691" y="1715851"/>
            <a:ext cx="1666834" cy="1666834"/>
          </a:xfrm>
          <a:prstGeom prst="ellipse">
            <a:avLst/>
          </a:prstGeo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822830" y="3767351"/>
            <a:ext cx="2387623" cy="321098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Person Name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822828" y="4344668"/>
            <a:ext cx="2387623" cy="256219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5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 err="1"/>
              <a:t>email@uoregon.edu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822828" y="4087905"/>
            <a:ext cx="2387623" cy="256219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908936" y="3767351"/>
            <a:ext cx="2387623" cy="321098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Person Name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908935" y="4344668"/>
            <a:ext cx="2387623" cy="256219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5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 err="1"/>
              <a:t>email@uoregon.edu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908935" y="4087905"/>
            <a:ext cx="2387623" cy="256219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150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ellow Blank Content Are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2" y="1"/>
            <a:ext cx="6900863" cy="707231"/>
          </a:xfrm>
        </p:spPr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Sample Slide Title Goes Here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8811" y="886850"/>
            <a:ext cx="2057400" cy="273844"/>
          </a:xfrm>
        </p:spPr>
        <p:txBody>
          <a:bodyPr/>
          <a:lstStyle/>
          <a:p>
            <a:fld id="{E476C29D-13A8-4BC1-BAF5-A4AB0172B0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5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8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09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9159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2" y="3553517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8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3691880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 Section Title - Kid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67929" y="1339451"/>
            <a:ext cx="3332559" cy="2035969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37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1735783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 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796779"/>
            <a:ext cx="7299434" cy="75046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450"/>
              </a:spcBef>
              <a:buNone/>
              <a:defRPr sz="2475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914400" y="2025253"/>
            <a:ext cx="7299434" cy="689372"/>
          </a:xfrm>
        </p:spPr>
        <p:txBody>
          <a:bodyPr lIns="0" tIns="0" rIns="0" bIns="0">
            <a:normAutofit/>
          </a:bodyPr>
          <a:lstStyle>
            <a:lvl1pPr>
              <a:defRPr sz="435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57625"/>
            <a:ext cx="5482829" cy="235744"/>
          </a:xfrm>
        </p:spPr>
        <p:txBody>
          <a:bodyPr lIns="0" tIns="0" rIns="0" bIns="0">
            <a:normAutofit/>
          </a:bodyPr>
          <a:lstStyle>
            <a:lvl1pPr marL="0" indent="0">
              <a:buFont typeface="Arial" charset="0"/>
              <a:buNone/>
              <a:defRPr sz="135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Jane Doe, Jennifer Doe &amp; Johnny Doe</a:t>
            </a:r>
          </a:p>
        </p:txBody>
      </p:sp>
    </p:spTree>
    <p:extLst>
      <p:ext uri="{BB962C8B-B14F-4D97-AF65-F5344CB8AC3E}">
        <p14:creationId xmlns:p14="http://schemas.microsoft.com/office/powerpoint/2010/main" val="362907011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2 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2" y="1"/>
            <a:ext cx="6900863" cy="707231"/>
          </a:xfrm>
        </p:spPr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Sample Slide Title Goes Here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628650" y="1369219"/>
            <a:ext cx="3689747" cy="3263504"/>
          </a:xfrm>
        </p:spPr>
        <p:txBody>
          <a:bodyPr lIns="0" tIns="0" rIns="0" bIns="0"/>
          <a:lstStyle>
            <a:lvl1pPr marL="0" indent="0">
              <a:buClr>
                <a:schemeClr val="accent1"/>
              </a:buClr>
              <a:buSzPct val="90000"/>
              <a:buFont typeface="Wingdings" charset="2"/>
              <a:buNone/>
              <a:defRPr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14350" indent="-17145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 marL="857250" indent="-171450"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 marL="1200150" indent="-171450">
              <a:buClr>
                <a:schemeClr val="accent1"/>
              </a:buClr>
              <a:buSzPct val="90000"/>
              <a:buFont typeface="Wingdings" charset="2"/>
              <a:buChar char="§"/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 marL="1543050" indent="-171450"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 noChangeAspect="1"/>
          </p:cNvSpPr>
          <p:nvPr>
            <p:ph idx="10"/>
          </p:nvPr>
        </p:nvSpPr>
        <p:spPr>
          <a:xfrm>
            <a:off x="4822723" y="1369219"/>
            <a:ext cx="3687097" cy="3263504"/>
          </a:xfrm>
        </p:spPr>
        <p:txBody>
          <a:bodyPr lIns="0" tIns="0" rIns="0" bIns="0"/>
          <a:lstStyle>
            <a:lvl1pPr marL="0" indent="0">
              <a:buClr>
                <a:schemeClr val="accent1"/>
              </a:buClr>
              <a:buSzPct val="90000"/>
              <a:buFont typeface="Wingdings" charset="2"/>
              <a:buNone/>
              <a:defRPr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14350" indent="-17145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 marL="857250" indent="-171450"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 marL="1200150" indent="-171450">
              <a:buClr>
                <a:schemeClr val="accent1"/>
              </a:buClr>
              <a:buSzPct val="90000"/>
              <a:buFont typeface="Wingdings" charset="2"/>
              <a:buChar char="§"/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 marL="1543050" indent="-171450"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7862-2EFC-124A-BEF0-AC9C533B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91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lank Content Area">
  <p:cSld name="Blue Blank Content Are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85762" y="1"/>
            <a:ext cx="6900863" cy="707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1101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7" y="1312034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1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46004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7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10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83794861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4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690262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50495163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1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23239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2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233371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551983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1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9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28589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7123137" cy="3511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378" lvl="1" indent="-330192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566" lvl="2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754" lvl="3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320" lvl="6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509" lvl="7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98015636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3553518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7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3961010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10860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5481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7096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7291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D5A-E2AC-4582-8E43-7EA027664A3B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58DF-A9EF-4488-93EF-74A3A9C9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7929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0EE8-7DE5-934B-B0CC-78364372E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8031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8980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02533793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6" y="1312033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0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911420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8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09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303769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749408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0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7225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3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66053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633685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2912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4" y="1385550"/>
            <a:ext cx="7123137" cy="3511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8232147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0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8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11341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443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1772"/>
            </a:lvl1pPr>
            <a:lvl2pPr lvl="1" algn="ctr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77"/>
            </a:lvl2pPr>
            <a:lvl3pPr lvl="2" algn="ctr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329"/>
            </a:lvl3pPr>
            <a:lvl4pPr lvl="3" algn="ctr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/>
            </a:lvl4pPr>
            <a:lvl5pPr lvl="4" algn="ctr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/>
            </a:lvl5pPr>
            <a:lvl6pPr lvl="5" algn="ctr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/>
            </a:lvl6pPr>
            <a:lvl7pPr lvl="6" algn="ctr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/>
            </a:lvl7pPr>
            <a:lvl8pPr lvl="7" algn="ctr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/>
            </a:lvl8pPr>
            <a:lvl9pPr lvl="8" algn="ctr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54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42672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1457" lvl="0" indent="-241093" algn="l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42915" lvl="1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64372" lvl="2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85829" lvl="3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07287" lvl="4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28744" lvl="5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50201" lvl="6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71659" lvl="7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93116" lvl="8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928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443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1457" lvl="0" indent="-160729" algn="l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1772">
                <a:solidFill>
                  <a:schemeClr val="dk1"/>
                </a:solidFill>
              </a:defRPr>
            </a:lvl1pPr>
            <a:lvl2pPr marL="642915" lvl="1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1477">
                <a:solidFill>
                  <a:srgbClr val="888888"/>
                </a:solidFill>
              </a:defRPr>
            </a:lvl2pPr>
            <a:lvl3pPr marL="964372" lvl="2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329">
                <a:solidFill>
                  <a:srgbClr val="888888"/>
                </a:solidFill>
              </a:defRPr>
            </a:lvl3pPr>
            <a:lvl4pPr marL="1285829" lvl="3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181">
                <a:solidFill>
                  <a:srgbClr val="888888"/>
                </a:solidFill>
              </a:defRPr>
            </a:lvl4pPr>
            <a:lvl5pPr marL="1607287" lvl="4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181">
                <a:solidFill>
                  <a:srgbClr val="888888"/>
                </a:solidFill>
              </a:defRPr>
            </a:lvl5pPr>
            <a:lvl6pPr marL="1928744" lvl="5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181">
                <a:solidFill>
                  <a:srgbClr val="888888"/>
                </a:solidFill>
              </a:defRPr>
            </a:lvl6pPr>
            <a:lvl7pPr marL="2250201" lvl="6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181">
                <a:solidFill>
                  <a:srgbClr val="888888"/>
                </a:solidFill>
              </a:defRPr>
            </a:lvl7pPr>
            <a:lvl8pPr marL="2571659" lvl="7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181">
                <a:solidFill>
                  <a:srgbClr val="888888"/>
                </a:solidFill>
              </a:defRPr>
            </a:lvl8pPr>
            <a:lvl9pPr marL="2893116" lvl="8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18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9513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1457" lvl="0" indent="-241093" algn="l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42915" lvl="1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64372" lvl="2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85829" lvl="3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07287" lvl="4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28744" lvl="5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50201" lvl="6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71659" lvl="7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93116" lvl="8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1457" lvl="0" indent="-241093" algn="l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42915" lvl="1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64372" lvl="2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85829" lvl="3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07287" lvl="4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28744" lvl="5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50201" lvl="6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71659" lvl="7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93116" lvl="8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9057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21457" lvl="0" indent="-160729" algn="l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1772" b="1"/>
            </a:lvl1pPr>
            <a:lvl2pPr marL="642915" lvl="1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77" b="1"/>
            </a:lvl2pPr>
            <a:lvl3pPr marL="964372" lvl="2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329" b="1"/>
            </a:lvl3pPr>
            <a:lvl4pPr marL="1285829" lvl="3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 b="1"/>
            </a:lvl4pPr>
            <a:lvl5pPr marL="1607287" lvl="4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 b="1"/>
            </a:lvl5pPr>
            <a:lvl6pPr marL="1928744" lvl="5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 b="1"/>
            </a:lvl6pPr>
            <a:lvl7pPr marL="2250201" lvl="6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 b="1"/>
            </a:lvl7pPr>
            <a:lvl8pPr marL="2571659" lvl="7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 b="1"/>
            </a:lvl8pPr>
            <a:lvl9pPr marL="2893116" lvl="8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1457" lvl="0" indent="-241093" algn="l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42915" lvl="1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64372" lvl="2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85829" lvl="3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07287" lvl="4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28744" lvl="5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50201" lvl="6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71659" lvl="7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93116" lvl="8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4629151" y="1260873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21457" lvl="0" indent="-160729" algn="l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1772" b="1"/>
            </a:lvl1pPr>
            <a:lvl2pPr marL="642915" lvl="1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77" b="1"/>
            </a:lvl2pPr>
            <a:lvl3pPr marL="964372" lvl="2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329" b="1"/>
            </a:lvl3pPr>
            <a:lvl4pPr marL="1285829" lvl="3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 b="1"/>
            </a:lvl4pPr>
            <a:lvl5pPr marL="1607287" lvl="4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 b="1"/>
            </a:lvl5pPr>
            <a:lvl6pPr marL="1928744" lvl="5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 b="1"/>
            </a:lvl6pPr>
            <a:lvl7pPr marL="2250201" lvl="6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 b="1"/>
            </a:lvl7pPr>
            <a:lvl8pPr marL="2571659" lvl="7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 b="1"/>
            </a:lvl8pPr>
            <a:lvl9pPr marL="2893116" lvl="8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4629151" y="1878807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1457" lvl="0" indent="-241093" algn="l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42915" lvl="1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64372" lvl="2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85829" lvl="3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07287" lvl="4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28744" lvl="5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50201" lvl="6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71659" lvl="7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93116" lvl="8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816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8654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0609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23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1457" lvl="0" indent="-310742" algn="l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2362"/>
            </a:lvl1pPr>
            <a:lvl2pPr marL="642915" lvl="1" indent="-291990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067"/>
            </a:lvl2pPr>
            <a:lvl3pPr marL="964372" lvl="2" indent="-273238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1772"/>
            </a:lvl3pPr>
            <a:lvl4pPr marL="1285829" lvl="3" indent="-254487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77"/>
            </a:lvl4pPr>
            <a:lvl5pPr marL="1607287" lvl="4" indent="-254487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77"/>
            </a:lvl5pPr>
            <a:lvl6pPr marL="1928744" lvl="5" indent="-254487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77"/>
            </a:lvl6pPr>
            <a:lvl7pPr marL="2250201" lvl="6" indent="-254487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77"/>
            </a:lvl7pPr>
            <a:lvl8pPr marL="2571659" lvl="7" indent="-254487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77"/>
            </a:lvl8pPr>
            <a:lvl9pPr marL="2893116" lvl="8" indent="-254487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77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1457" lvl="0" indent="-160729" algn="l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/>
            </a:lvl1pPr>
            <a:lvl2pPr marL="642915" lvl="1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034"/>
            </a:lvl2pPr>
            <a:lvl3pPr marL="964372" lvl="2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886"/>
            </a:lvl3pPr>
            <a:lvl4pPr marL="1285829" lvl="3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38"/>
            </a:lvl4pPr>
            <a:lvl5pPr marL="1607287" lvl="4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38"/>
            </a:lvl5pPr>
            <a:lvl6pPr marL="1928744" lvl="5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38"/>
            </a:lvl6pPr>
            <a:lvl7pPr marL="2250201" lvl="6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38"/>
            </a:lvl7pPr>
            <a:lvl8pPr marL="2571659" lvl="7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38"/>
            </a:lvl8pPr>
            <a:lvl9pPr marL="2893116" lvl="8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38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4406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23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1457" lvl="0" indent="-160729" algn="l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181"/>
            </a:lvl1pPr>
            <a:lvl2pPr marL="642915" lvl="1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034"/>
            </a:lvl2pPr>
            <a:lvl3pPr marL="964372" lvl="2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886"/>
            </a:lvl3pPr>
            <a:lvl4pPr marL="1285829" lvl="3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38"/>
            </a:lvl4pPr>
            <a:lvl5pPr marL="1607287" lvl="4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38"/>
            </a:lvl5pPr>
            <a:lvl6pPr marL="1928744" lvl="5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38"/>
            </a:lvl6pPr>
            <a:lvl7pPr marL="2250201" lvl="6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38"/>
            </a:lvl7pPr>
            <a:lvl8pPr marL="2571659" lvl="7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38"/>
            </a:lvl8pPr>
            <a:lvl9pPr marL="2893116" lvl="8" indent="-160729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38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0180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940249" y="-942379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1457" lvl="0" indent="-241093" algn="l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42915" lvl="1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64372" lvl="2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85829" lvl="3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07287" lvl="4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28744" lvl="5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50201" lvl="6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71659" lvl="7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93116" lvl="8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039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1457" lvl="0" indent="-241093" algn="l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42915" lvl="1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64372" lvl="2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85829" lvl="3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07287" lvl="4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28744" lvl="5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50201" lvl="6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71659" lvl="7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93116" lvl="8" indent="-241093" algn="l">
              <a:lnSpc>
                <a:spcPct val="9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0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257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957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6" y="1312033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0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507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8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09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3384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79" y="8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6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748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5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950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79" y="8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6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5967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4173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0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3894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3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020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093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1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8819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412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0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8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673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428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4644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003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5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4921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8325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9541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389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0272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8179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2" y="3553517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8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39827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269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811688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769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9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5874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9387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6" y="1312033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0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BA3C-11EE-A64A-9641-95A331C2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768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42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8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09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327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4" y="1385550"/>
            <a:ext cx="7123137" cy="3511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610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1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9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123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0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15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0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712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6" y="1312033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0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037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8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09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912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79" y="8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6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0867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5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17894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79925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0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03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3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8180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6486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1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23132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41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3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964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0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8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773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4830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0432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8287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90090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748066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2769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01271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00833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2" y="3553517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8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3589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4731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50755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5617957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1882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3393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5891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8" y="1312035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1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4749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7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10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9014677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047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355" lvl="1" indent="-304786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064" lvl="5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595" lvl="8" indent="-317484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81" y="10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8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3117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4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8170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8" y="2834276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13445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1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29748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1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179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4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9918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83837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2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298693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8" y="2834276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2843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2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10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8741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8" y="2834276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1196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6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1241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7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39954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8" y="2834276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55911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205.xml"/><Relationship Id="rId16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4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5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2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Relationship Id="rId22" Type="http://schemas.openxmlformats.org/officeDocument/2006/relationships/slideLayout" Target="../slideLayouts/slideLayout1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3959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1486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7127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8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55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697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60" r:id="rId3"/>
    <p:sldLayoutId id="2147483780" r:id="rId4"/>
    <p:sldLayoutId id="2147483782" r:id="rId5"/>
    <p:sldLayoutId id="2147484008" r:id="rId6"/>
    <p:sldLayoutId id="2147484009" r:id="rId7"/>
    <p:sldLayoutId id="2147484010" r:id="rId8"/>
    <p:sldLayoutId id="214748401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100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30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654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  <p:sldLayoutId id="2147483876" r:id="rId24"/>
    <p:sldLayoutId id="214748387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8316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  <p:sldLayoutId id="2147483928" r:id="rId19"/>
    <p:sldLayoutId id="2147483929" r:id="rId20"/>
    <p:sldLayoutId id="2147483930" r:id="rId21"/>
    <p:sldLayoutId id="2147483931" r:id="rId22"/>
    <p:sldLayoutId id="2147483932" r:id="rId23"/>
    <p:sldLayoutId id="2147483933" r:id="rId24"/>
    <p:sldLayoutId id="2147483934" r:id="rId25"/>
    <p:sldLayoutId id="2147483935" r:id="rId26"/>
    <p:sldLayoutId id="214748393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5786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  <p:sldLayoutId id="2147483955" r:id="rId18"/>
    <p:sldLayoutId id="2147483956" r:id="rId19"/>
    <p:sldLayoutId id="2147483957" r:id="rId20"/>
    <p:sldLayoutId id="2147483958" r:id="rId21"/>
    <p:sldLayoutId id="2147483959" r:id="rId22"/>
    <p:sldLayoutId id="2147483960" r:id="rId23"/>
    <p:sldLayoutId id="2147483961" r:id="rId24"/>
    <p:sldLayoutId id="214748396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6D531-4C44-4214-AB49-4C424725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B29A3-7CEE-46C1-864D-51B8C320E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EAB81-BD07-4708-AA8B-9088AE959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42ED-64E0-4A1C-A383-B364CE540C1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90A7C-848C-42D8-9137-B3E08B605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3FF5-66C4-4F66-9E0A-A18817C7F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3C82-3257-490B-A069-1E15E343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1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31" r:id="rId14"/>
    <p:sldLayoutId id="2147484032" r:id="rId15"/>
    <p:sldLayoutId id="2147484033" r:id="rId16"/>
    <p:sldLayoutId id="2147484034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drive/folders/1V-_7g4eyqWSyxramsk4Xk8M1X8qUzR6Y?usp=share_link" TargetMode="External"/><Relationship Id="rId3" Type="http://schemas.openxmlformats.org/officeDocument/2006/relationships/hyperlink" Target="https://edc.co1.qualtrics.com/jfe/form/SV_5BiXqi4bxzOCMS2" TargetMode="External"/><Relationship Id="rId7" Type="http://schemas.openxmlformats.org/officeDocument/2006/relationships/hyperlink" Target="https://drive.google.com/drive/folders/1VL7Z-JlnuzXlIPbTw71_32OufsS0wae1?usp=drive_li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s://sebacademy.edc.org/pbis-tier-2-year-1" TargetMode="External"/><Relationship Id="rId5" Type="http://schemas.openxmlformats.org/officeDocument/2006/relationships/hyperlink" Target="https://edc.co1.qualtrics.com/jfe/form/SV_cBF9GI7gVEBsfSC" TargetMode="External"/><Relationship Id="rId4" Type="http://schemas.openxmlformats.org/officeDocument/2006/relationships/hyperlink" Target="https://www.doe.mass.edu/csdp/sel-behavior-academy-at-a-glance.pptx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IDWEST-PBIS-Targeted-Tier-II-Staff-Overview-Template%20(with%20CICO).pptx" TargetMode="External"/><Relationship Id="rId3" Type="http://schemas.openxmlformats.org/officeDocument/2006/relationships/hyperlink" Target="https://sebacademy.edc.org/tier-2-team-annual-action-planning-template" TargetMode="External"/><Relationship Id="rId7" Type="http://schemas.openxmlformats.org/officeDocument/2006/relationships/hyperlink" Target="https://drive.google.com/file/d/1Q8sAPlfhjs4Ts7mlV2UHMeBpLzp48XDe/view?usp=drive_link" TargetMode="External"/><Relationship Id="rId2" Type="http://schemas.openxmlformats.org/officeDocument/2006/relationships/hyperlink" Target="https://drive.google.com/drive/folders/1Winoiaj_DokQiei1_aSoQ6EjkY_V8_Pj?usp=drive_link" TargetMode="External"/><Relationship Id="rId1" Type="http://schemas.openxmlformats.org/officeDocument/2006/relationships/slideLayout" Target="../slideLayouts/slideLayout211.xml"/><Relationship Id="rId6" Type="http://schemas.openxmlformats.org/officeDocument/2006/relationships/hyperlink" Target="https://docs.google.com/document/d/1WVO273SLdUJGWyw-wsYizDPasdauT6YSlgisomb1AZY/edit?usp=drive_link" TargetMode="External"/><Relationship Id="rId5" Type="http://schemas.openxmlformats.org/officeDocument/2006/relationships/hyperlink" Target="https://docs.google.com/document/d/1rUk320Xwan6GP4VA3jvDcpkGnfjkVlZyW2otl9T2kEg/edit?usp=drive_link" TargetMode="External"/><Relationship Id="rId4" Type="http://schemas.openxmlformats.org/officeDocument/2006/relationships/hyperlink" Target="https://drive.google.com/drive/folders/1L4Ya0vrjrqryUonJzfS0kkpT3rVD1e21?usp=drive_link" TargetMode="External"/><Relationship Id="rId9" Type="http://schemas.openxmlformats.org/officeDocument/2006/relationships/hyperlink" Target="https://docs.google.com/presentation/d/1GHR6evh4cvOS2gf7c4pmjD-ys3dNp8xj/edit?usp=drive_link&amp;ouid=113908941090752513118&amp;rtpof=true&amp;sd=tru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4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5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drive.google.com/file/d/1Q8sAPlfhjs4Ts7mlV2UHMeBpLzp48XDe/view?usp=drive_link" TargetMode="Externa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5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5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IDWEST-PBIS-Targeted-Tier-II-Staff-Overview-Template%20(with%20CICO).pptx" TargetMode="External"/><Relationship Id="rId3" Type="http://schemas.openxmlformats.org/officeDocument/2006/relationships/hyperlink" Target="https://sebacademy.edc.org/tier-2-team-annual-action-planning-template" TargetMode="External"/><Relationship Id="rId7" Type="http://schemas.openxmlformats.org/officeDocument/2006/relationships/hyperlink" Target="https://drive.google.com/file/d/1Q8sAPlfhjs4Ts7mlV2UHMeBpLzp48XDe/view?usp=drive_link" TargetMode="External"/><Relationship Id="rId2" Type="http://schemas.openxmlformats.org/officeDocument/2006/relationships/hyperlink" Target="https://drive.google.com/drive/folders/1Winoiaj_DokQiei1_aSoQ6EjkY_V8_Pj?usp=drive_link" TargetMode="External"/><Relationship Id="rId1" Type="http://schemas.openxmlformats.org/officeDocument/2006/relationships/slideLayout" Target="../slideLayouts/slideLayout211.xml"/><Relationship Id="rId6" Type="http://schemas.openxmlformats.org/officeDocument/2006/relationships/hyperlink" Target="https://docs.google.com/document/d/1WVO273SLdUJGWyw-wsYizDPasdauT6YSlgisomb1AZY/edit?usp=drive_link" TargetMode="External"/><Relationship Id="rId5" Type="http://schemas.openxmlformats.org/officeDocument/2006/relationships/hyperlink" Target="https://docs.google.com/document/d/1rUk320Xwan6GP4VA3jvDcpkGnfjkVlZyW2otl9T2kEg/edit?usp=drive_link" TargetMode="External"/><Relationship Id="rId4" Type="http://schemas.openxmlformats.org/officeDocument/2006/relationships/hyperlink" Target="https://drive.google.com/drive/folders/1L4Ya0vrjrqryUonJzfS0kkpT3rVD1e21?usp=drive_link" TargetMode="External"/><Relationship Id="rId9" Type="http://schemas.openxmlformats.org/officeDocument/2006/relationships/hyperlink" Target="https://docs.google.com/presentation/d/1GHR6evh4cvOS2gf7c4pmjD-ys3dNp8xj/edit?usp=drive_link&amp;ouid=113908941090752513118&amp;rtpof=true&amp;sd=tru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tier-2-team-annual-action-planning-templat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dese.sel-behavioral-academy-application-sy23-24.alchemer.com/s3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29.xml"/><Relationship Id="rId1" Type="http://schemas.openxmlformats.org/officeDocument/2006/relationships/tags" Target="../tags/tag10.xml"/><Relationship Id="rId6" Type="http://schemas.openxmlformats.org/officeDocument/2006/relationships/image" Target="../media/image60.png"/><Relationship Id="rId5" Type="http://schemas.openxmlformats.org/officeDocument/2006/relationships/hyperlink" Target="https://youtu.be/DERMyjRVjBQ" TargetMode="Externa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29.xml"/><Relationship Id="rId1" Type="http://schemas.openxmlformats.org/officeDocument/2006/relationships/tags" Target="../tags/tag11.xml"/><Relationship Id="rId6" Type="http://schemas.openxmlformats.org/officeDocument/2006/relationships/image" Target="../media/image60.png"/><Relationship Id="rId5" Type="http://schemas.openxmlformats.org/officeDocument/2006/relationships/hyperlink" Target="https://youtu.be/DERMyjRVjBQ" TargetMode="External"/><Relationship Id="rId4" Type="http://schemas.openxmlformats.org/officeDocument/2006/relationships/image" Target="../media/image59.png"/><Relationship Id="rId9" Type="http://schemas.openxmlformats.org/officeDocument/2006/relationships/hyperlink" Target="http://dese.sel-behavioral-academy-application-sy23-24.alchemer.com/s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cBF9GI7gVEBsfSC" TargetMode="External"/><Relationship Id="rId7" Type="http://schemas.openxmlformats.org/officeDocument/2006/relationships/hyperlink" Target="https://tr.wikipedia.org/wiki/Minnet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3.jpg"/><Relationship Id="rId5" Type="http://schemas.openxmlformats.org/officeDocument/2006/relationships/hyperlink" Target="mailto:Katherine.meyer@uconn.edu" TargetMode="External"/><Relationship Id="rId4" Type="http://schemas.openxmlformats.org/officeDocument/2006/relationships/hyperlink" Target="mailto:mwhandler@gmail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B700CC-8AED-E94F-8E79-7F411ABE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8507"/>
            <a:ext cx="7772400" cy="1021556"/>
          </a:xfrm>
        </p:spPr>
        <p:txBody>
          <a:bodyPr/>
          <a:lstStyle/>
          <a:p>
            <a:pPr algn="ctr"/>
            <a:r>
              <a:rPr lang="en-US" dirty="0">
                <a:ea typeface="ＭＳ Ｐゴシック"/>
              </a:rPr>
              <a:t>Welcome to</a:t>
            </a:r>
            <a:br>
              <a:rPr lang="en-US" dirty="0">
                <a:ea typeface="ＭＳ Ｐゴシック"/>
              </a:rPr>
            </a:br>
            <a:r>
              <a:rPr lang="en-US" dirty="0">
                <a:ea typeface="ＭＳ Ｐゴシック"/>
              </a:rPr>
              <a:t>Tier 2</a:t>
            </a:r>
            <a:r>
              <a:rPr lang="en-US" dirty="0">
                <a:ea typeface="ＭＳ Ｐゴシック"/>
                <a:cs typeface="ＭＳ Ｐゴシック" pitchFamily="-108" charset="-128"/>
              </a:rPr>
              <a:t> Coaches meeting!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9216D-2495-7C49-B1DF-6F6D0A98C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144" y="1216240"/>
            <a:ext cx="3285452" cy="3734701"/>
          </a:xfrm>
        </p:spPr>
        <p:txBody>
          <a:bodyPr/>
          <a:lstStyle/>
          <a:p>
            <a:r>
              <a:rPr lang="en-US" sz="2100" b="1" dirty="0">
                <a:solidFill>
                  <a:schemeClr val="bg1"/>
                </a:solidFill>
              </a:rPr>
              <a:t>GETTING STARTED:</a:t>
            </a:r>
          </a:p>
          <a:p>
            <a:pPr marL="285743" indent="-285743">
              <a:spcAft>
                <a:spcPts val="9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Complete the </a:t>
            </a:r>
            <a:r>
              <a:rPr lang="en-US" sz="1800" dirty="0">
                <a:hlinkClick r:id="rId3"/>
              </a:rPr>
              <a:t>ATTENDANCE</a:t>
            </a:r>
            <a:r>
              <a:rPr lang="en-US" sz="1800" dirty="0"/>
              <a:t> </a:t>
            </a:r>
          </a:p>
          <a:p>
            <a:pPr marL="285743" indent="-285743">
              <a:spcAft>
                <a:spcPts val="9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endParaRPr lang="en-US" sz="1800" dirty="0"/>
          </a:p>
          <a:p>
            <a:r>
              <a:rPr lang="en-US" sz="2100" b="1" dirty="0">
                <a:solidFill>
                  <a:schemeClr val="bg1"/>
                </a:solidFill>
              </a:rPr>
              <a:t>WHILE YOU WAIT: </a:t>
            </a:r>
          </a:p>
          <a:p>
            <a:pPr marL="285743" indent="-285743">
              <a:spcAft>
                <a:spcPts val="9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Preview </a:t>
            </a:r>
            <a:r>
              <a:rPr lang="en-US" sz="1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SEB ACADEMY overview</a:t>
            </a:r>
            <a:endParaRPr lang="en-US" sz="1800" dirty="0">
              <a:solidFill>
                <a:srgbClr val="FFFF00"/>
              </a:solidFill>
            </a:endParaRPr>
          </a:p>
          <a:p>
            <a:endParaRPr lang="en-US" sz="2100" b="1" dirty="0">
              <a:solidFill>
                <a:schemeClr val="bg1"/>
              </a:solidFill>
            </a:endParaRPr>
          </a:p>
          <a:p>
            <a:r>
              <a:rPr lang="en-US" sz="2100" b="1" dirty="0">
                <a:solidFill>
                  <a:schemeClr val="bg1"/>
                </a:solidFill>
              </a:rPr>
              <a:t>AT THE END:</a:t>
            </a:r>
          </a:p>
          <a:p>
            <a:pPr marL="285743" indent="-285743">
              <a:spcAft>
                <a:spcPts val="9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Complete the </a:t>
            </a:r>
            <a:r>
              <a:rPr lang="en-US" sz="1800" dirty="0">
                <a:hlinkClick r:id="rId5"/>
              </a:rPr>
              <a:t>EVALUATION</a:t>
            </a:r>
            <a:r>
              <a:rPr lang="en-US" sz="1800" dirty="0"/>
              <a:t> 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51F4CA59-2426-7244-B927-3E1E94907571}"/>
              </a:ext>
            </a:extLst>
          </p:cNvPr>
          <p:cNvSpPr/>
          <p:nvPr/>
        </p:nvSpPr>
        <p:spPr>
          <a:xfrm rot="19578596">
            <a:off x="8340396" y="3193518"/>
            <a:ext cx="594523" cy="325243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C1DE00-29F9-E66F-C976-7BB7114B06C7}"/>
              </a:ext>
            </a:extLst>
          </p:cNvPr>
          <p:cNvGrpSpPr/>
          <p:nvPr/>
        </p:nvGrpSpPr>
        <p:grpSpPr>
          <a:xfrm>
            <a:off x="6877878" y="2852531"/>
            <a:ext cx="2097322" cy="2004313"/>
            <a:chOff x="170553" y="1106274"/>
            <a:chExt cx="4314664" cy="38192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DB21A64-07E1-9C17-B448-8A3259209D0C}"/>
                </a:ext>
              </a:extLst>
            </p:cNvPr>
            <p:cNvGrpSpPr/>
            <p:nvPr/>
          </p:nvGrpSpPr>
          <p:grpSpPr>
            <a:xfrm>
              <a:off x="170553" y="1106274"/>
              <a:ext cx="4314664" cy="3819206"/>
              <a:chOff x="2188680" y="865418"/>
              <a:chExt cx="4527569" cy="4218053"/>
            </a:xfrm>
          </p:grpSpPr>
          <p:sp>
            <p:nvSpPr>
              <p:cNvPr id="13" name="AutoShape 7">
                <a:extLst>
                  <a:ext uri="{FF2B5EF4-FFF2-40B4-BE49-F238E27FC236}">
                    <a16:creationId xmlns:a16="http://schemas.microsoft.com/office/drawing/2014/main" id="{EE257D89-CA10-66F5-95C5-33464CA06C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95144" y="1076679"/>
                <a:ext cx="4246492" cy="3882463"/>
              </a:xfrm>
              <a:prstGeom prst="triangle">
                <a:avLst>
                  <a:gd name="adj" fmla="val 49277"/>
                </a:avLst>
              </a:prstGeom>
              <a:solidFill>
                <a:srgbClr val="008000"/>
              </a:solidFill>
              <a:ln w="139700">
                <a:solidFill>
                  <a:srgbClr val="09723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AutoShape 7">
                <a:extLst>
                  <a:ext uri="{FF2B5EF4-FFF2-40B4-BE49-F238E27FC236}">
                    <a16:creationId xmlns:a16="http://schemas.microsoft.com/office/drawing/2014/main" id="{73A2FF10-5A28-F61B-B284-317E5DC7923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77125" y="1147375"/>
                <a:ext cx="1867228" cy="1707161"/>
              </a:xfrm>
              <a:prstGeom prst="triangle">
                <a:avLst>
                  <a:gd name="adj" fmla="val 49277"/>
                </a:avLst>
              </a:prstGeom>
              <a:solidFill>
                <a:srgbClr val="FFF278"/>
              </a:solidFill>
              <a:ln w="139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" name="AutoShape 7">
                <a:extLst>
                  <a:ext uri="{FF2B5EF4-FFF2-40B4-BE49-F238E27FC236}">
                    <a16:creationId xmlns:a16="http://schemas.microsoft.com/office/drawing/2014/main" id="{EEDD8767-EFCF-FC0E-4DD3-74C2E3317F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04735" y="1113490"/>
                <a:ext cx="812006" cy="742397"/>
              </a:xfrm>
              <a:prstGeom prst="triangle">
                <a:avLst>
                  <a:gd name="adj" fmla="val 49277"/>
                </a:avLst>
              </a:prstGeom>
              <a:solidFill>
                <a:srgbClr val="FF0000"/>
              </a:solidFill>
              <a:ln w="139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" name="AutoShape 7">
                <a:extLst>
                  <a:ext uri="{FF2B5EF4-FFF2-40B4-BE49-F238E27FC236}">
                    <a16:creationId xmlns:a16="http://schemas.microsoft.com/office/drawing/2014/main" id="{A0A168B7-5E4A-BD7E-DD0A-B88E05BB31F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8680" y="865418"/>
                <a:ext cx="4527569" cy="4218053"/>
              </a:xfrm>
              <a:prstGeom prst="triangle">
                <a:avLst>
                  <a:gd name="adj" fmla="val 49277"/>
                </a:avLst>
              </a:prstGeom>
              <a:noFill/>
              <a:ln w="111125">
                <a:solidFill>
                  <a:srgbClr val="92D050"/>
                </a:solidFill>
                <a:miter lim="800000"/>
                <a:headEnd/>
                <a:tailEnd/>
              </a:ln>
              <a:effectLst>
                <a:glow rad="190500">
                  <a:srgbClr val="92D050">
                    <a:alpha val="88000"/>
                  </a:srgbClr>
                </a:glo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63A25198-F464-D774-3161-C1A943B83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3619" y="2262211"/>
              <a:ext cx="1507041" cy="70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6857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~15% </a:t>
              </a:r>
            </a:p>
          </p:txBody>
        </p:sp>
      </p:grp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C42081-12E6-2DD2-A673-115D803878DE}"/>
              </a:ext>
            </a:extLst>
          </p:cNvPr>
          <p:cNvSpPr txBox="1">
            <a:spLocks/>
          </p:cNvSpPr>
          <p:nvPr/>
        </p:nvSpPr>
        <p:spPr>
          <a:xfrm>
            <a:off x="3785425" y="1518388"/>
            <a:ext cx="3355595" cy="327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20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BE PREPARED: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ind Vadodara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A791">
                  <a:lumMod val="60000"/>
                  <a:lumOff val="4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85743" marR="0" lvl="0" indent="-28574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47E95"/>
              </a:buClr>
              <a:buSzPts val="14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791">
                    <a:lumMod val="60000"/>
                    <a:lumOff val="4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Find training resources at :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SEB PBIS Tier 2 Academy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47E95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	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47E95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   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docs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</a:t>
            </a:r>
          </a:p>
          <a:p>
            <a:pPr marL="285743" marR="0" lvl="0" indent="-28574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47E95"/>
              </a:buClr>
              <a:buSzPts val="14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Share TFI ACTION PLAN with trainers and team</a:t>
            </a:r>
          </a:p>
        </p:txBody>
      </p:sp>
    </p:spTree>
    <p:extLst>
      <p:ext uri="{BB962C8B-B14F-4D97-AF65-F5344CB8AC3E}">
        <p14:creationId xmlns:p14="http://schemas.microsoft.com/office/powerpoint/2010/main" val="177296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375A9C-9B70-0244-E4CE-6756C3BAD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375" y="1105319"/>
            <a:ext cx="7123137" cy="37916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 to monitor intervention fidelity</a:t>
            </a:r>
            <a:endParaRPr lang="en-US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 to monitor OUTCOMES </a:t>
            </a:r>
            <a:r>
              <a:rPr lang="en-US" dirty="0">
                <a:solidFill>
                  <a:schemeClr val="bg1"/>
                </a:solidFill>
              </a:rPr>
              <a:t>and level of use</a:t>
            </a:r>
            <a:endParaRPr lang="en-US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sz="18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T2 Response Organizer</a:t>
            </a:r>
            <a:endParaRPr lang="en-US" sz="1800" dirty="0">
              <a:solidFill>
                <a:srgbClr val="FFFF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FFFF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TIER 2 ANNUAL ACTION PLAN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TFI Action plan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Document and share routines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  <a:hlinkClick r:id="rId7"/>
              </a:rPr>
              <a:t>PBIS Annual Summary Tier 2</a:t>
            </a:r>
            <a:endParaRPr lang="en-US" dirty="0">
              <a:solidFill>
                <a:srgbClr val="FFFF00"/>
              </a:solidFill>
              <a:hlinkClick r:id="rId8" action="ppaction://hlinkpres?slideindex=1&amp;slidetitle=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  <a:hlinkClick r:id="rId8" action="ppaction://hlinkpres?slideindex=1&amp;slidetitle="/>
              </a:rPr>
              <a:t>Tier 2 Staff Overview </a:t>
            </a:r>
            <a:r>
              <a:rPr lang="en-US" dirty="0">
                <a:solidFill>
                  <a:srgbClr val="FFFF00"/>
                </a:solidFill>
              </a:rPr>
              <a:t>or </a:t>
            </a:r>
            <a:r>
              <a:rPr lang="en-US" dirty="0">
                <a:solidFill>
                  <a:srgbClr val="FFFF00"/>
                </a:solidFill>
                <a:hlinkClick r:id="rId9"/>
              </a:rPr>
              <a:t>here</a:t>
            </a:r>
            <a:endParaRPr lang="en-US" dirty="0">
              <a:solidFill>
                <a:srgbClr val="FFFF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  <a:hlinkClick r:id="rId7"/>
              </a:rPr>
              <a:t>Annual Summary to report to partners 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FD4572-E80B-A4C6-C209-905C6CD3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08267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DBF3172-F27C-724E-A60B-C56D12DAAFAA}"/>
              </a:ext>
            </a:extLst>
          </p:cNvPr>
          <p:cNvGrpSpPr/>
          <p:nvPr/>
        </p:nvGrpSpPr>
        <p:grpSpPr>
          <a:xfrm>
            <a:off x="145915" y="575850"/>
            <a:ext cx="4252747" cy="4566625"/>
            <a:chOff x="921620" y="915429"/>
            <a:chExt cx="3268588" cy="3688266"/>
          </a:xfrm>
          <a:solidFill>
            <a:schemeClr val="bg1"/>
          </a:solidFill>
        </p:grpSpPr>
        <p:sp>
          <p:nvSpPr>
            <p:cNvPr id="13" name="Rectangle: Rounded Corners 120" descr="Badge 1">
              <a:extLst>
                <a:ext uri="{FF2B5EF4-FFF2-40B4-BE49-F238E27FC236}">
                  <a16:creationId xmlns:a16="http://schemas.microsoft.com/office/drawing/2014/main" id="{F087343F-F782-394E-81B0-08D9288E6CF7}"/>
                </a:ext>
              </a:extLst>
            </p:cNvPr>
            <p:cNvSpPr/>
            <p:nvPr/>
          </p:nvSpPr>
          <p:spPr>
            <a:xfrm>
              <a:off x="921620" y="915430"/>
              <a:ext cx="482218" cy="58324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  <p:sp>
          <p:nvSpPr>
            <p:cNvPr id="14" name="Freeform: Shape 121">
              <a:extLst>
                <a:ext uri="{FF2B5EF4-FFF2-40B4-BE49-F238E27FC236}">
                  <a16:creationId xmlns:a16="http://schemas.microsoft.com/office/drawing/2014/main" id="{99C7A454-3134-3448-8030-D2D14593BDDF}"/>
                </a:ext>
              </a:extLst>
            </p:cNvPr>
            <p:cNvSpPr/>
            <p:nvPr/>
          </p:nvSpPr>
          <p:spPr>
            <a:xfrm>
              <a:off x="1440426" y="915429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Establish a representative T2 leadership team</a:t>
              </a:r>
            </a:p>
          </p:txBody>
        </p:sp>
        <p:sp>
          <p:nvSpPr>
            <p:cNvPr id="15" name="Rectangle: Rounded Corners 122" descr="Badge">
              <a:extLst>
                <a:ext uri="{FF2B5EF4-FFF2-40B4-BE49-F238E27FC236}">
                  <a16:creationId xmlns:a16="http://schemas.microsoft.com/office/drawing/2014/main" id="{BA28A0A7-705F-004F-BB09-A722194217AF}"/>
                </a:ext>
              </a:extLst>
            </p:cNvPr>
            <p:cNvSpPr/>
            <p:nvPr/>
          </p:nvSpPr>
          <p:spPr>
            <a:xfrm>
              <a:off x="921620" y="1669236"/>
              <a:ext cx="482218" cy="58324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  <p:sp>
          <p:nvSpPr>
            <p:cNvPr id="16" name="Freeform: Shape 123">
              <a:extLst>
                <a:ext uri="{FF2B5EF4-FFF2-40B4-BE49-F238E27FC236}">
                  <a16:creationId xmlns:a16="http://schemas.microsoft.com/office/drawing/2014/main" id="{591C6591-C551-7F45-920B-4EB003B6A3AF}"/>
                </a:ext>
              </a:extLst>
            </p:cNvPr>
            <p:cNvSpPr/>
            <p:nvPr/>
          </p:nvSpPr>
          <p:spPr>
            <a:xfrm>
              <a:off x="1440426" y="1669235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a collaborative process for identifying students</a:t>
              </a:r>
            </a:p>
          </p:txBody>
        </p:sp>
        <p:sp>
          <p:nvSpPr>
            <p:cNvPr id="17" name="Rectangle: Rounded Corners 124" descr="Badge 3">
              <a:extLst>
                <a:ext uri="{FF2B5EF4-FFF2-40B4-BE49-F238E27FC236}">
                  <a16:creationId xmlns:a16="http://schemas.microsoft.com/office/drawing/2014/main" id="{2DB3A071-16A8-A847-A9F6-824F9E9E9076}"/>
                </a:ext>
              </a:extLst>
            </p:cNvPr>
            <p:cNvSpPr/>
            <p:nvPr/>
          </p:nvSpPr>
          <p:spPr>
            <a:xfrm>
              <a:off x="921620" y="2423042"/>
              <a:ext cx="482218" cy="58324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  <p:sp>
          <p:nvSpPr>
            <p:cNvPr id="18" name="Freeform: Shape 125">
              <a:extLst>
                <a:ext uri="{FF2B5EF4-FFF2-40B4-BE49-F238E27FC236}">
                  <a16:creationId xmlns:a16="http://schemas.microsoft.com/office/drawing/2014/main" id="{E41F6EBB-0E18-4645-B68E-41E86D39CDDC}"/>
                </a:ext>
              </a:extLst>
            </p:cNvPr>
            <p:cNvSpPr/>
            <p:nvPr/>
          </p:nvSpPr>
          <p:spPr>
            <a:xfrm>
              <a:off x="1440426" y="2423041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Evaluate, select and adopt culturally appropriate tier 2 practices</a:t>
              </a:r>
            </a:p>
          </p:txBody>
        </p:sp>
        <p:sp>
          <p:nvSpPr>
            <p:cNvPr id="19" name="Rectangle: Rounded Corners 126" descr="Badge 4">
              <a:extLst>
                <a:ext uri="{FF2B5EF4-FFF2-40B4-BE49-F238E27FC236}">
                  <a16:creationId xmlns:a16="http://schemas.microsoft.com/office/drawing/2014/main" id="{3DDB244D-4F9B-D547-8F81-E23F2BF1CEB3}"/>
                </a:ext>
              </a:extLst>
            </p:cNvPr>
            <p:cNvSpPr/>
            <p:nvPr/>
          </p:nvSpPr>
          <p:spPr>
            <a:xfrm>
              <a:off x="921620" y="3176848"/>
              <a:ext cx="482218" cy="58324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</a:t>
              </a:r>
            </a:p>
          </p:txBody>
        </p:sp>
        <p:sp>
          <p:nvSpPr>
            <p:cNvPr id="20" name="Freeform: Shape 127">
              <a:extLst>
                <a:ext uri="{FF2B5EF4-FFF2-40B4-BE49-F238E27FC236}">
                  <a16:creationId xmlns:a16="http://schemas.microsoft.com/office/drawing/2014/main" id="{60EF248F-0964-A44E-B4C8-C5F83CFD5FC0}"/>
                </a:ext>
              </a:extLst>
            </p:cNvPr>
            <p:cNvSpPr/>
            <p:nvPr/>
          </p:nvSpPr>
          <p:spPr>
            <a:xfrm>
              <a:off x="1440426" y="3176847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a process to install selected practices</a:t>
              </a:r>
            </a:p>
          </p:txBody>
        </p:sp>
        <p:sp>
          <p:nvSpPr>
            <p:cNvPr id="21" name="Rectangle: Rounded Corners 128" descr="Badge 5">
              <a:extLst>
                <a:ext uri="{FF2B5EF4-FFF2-40B4-BE49-F238E27FC236}">
                  <a16:creationId xmlns:a16="http://schemas.microsoft.com/office/drawing/2014/main" id="{C3B7CB44-3B1B-DB4C-8DE3-18A239243246}"/>
                </a:ext>
              </a:extLst>
            </p:cNvPr>
            <p:cNvSpPr/>
            <p:nvPr/>
          </p:nvSpPr>
          <p:spPr>
            <a:xfrm>
              <a:off x="921620" y="3930655"/>
              <a:ext cx="482218" cy="58324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5</a:t>
              </a:r>
            </a:p>
          </p:txBody>
        </p:sp>
        <p:sp>
          <p:nvSpPr>
            <p:cNvPr id="22" name="Freeform: Shape 129">
              <a:extLst>
                <a:ext uri="{FF2B5EF4-FFF2-40B4-BE49-F238E27FC236}">
                  <a16:creationId xmlns:a16="http://schemas.microsoft.com/office/drawing/2014/main" id="{C6A20433-67D0-9D46-8379-212B89B83B7B}"/>
                </a:ext>
              </a:extLst>
            </p:cNvPr>
            <p:cNvSpPr/>
            <p:nvPr/>
          </p:nvSpPr>
          <p:spPr>
            <a:xfrm>
              <a:off x="1440426" y="3930654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procedures to train staff and students; partner with families and community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21B38-94B3-A14E-AA04-202C2CDD445D}"/>
              </a:ext>
            </a:extLst>
          </p:cNvPr>
          <p:cNvGrpSpPr/>
          <p:nvPr/>
        </p:nvGrpSpPr>
        <p:grpSpPr>
          <a:xfrm>
            <a:off x="4446266" y="450574"/>
            <a:ext cx="4499832" cy="4692926"/>
            <a:chOff x="4901073" y="1003563"/>
            <a:chExt cx="3812891" cy="3688266"/>
          </a:xfrm>
          <a:solidFill>
            <a:schemeClr val="bg1"/>
          </a:solidFill>
        </p:grpSpPr>
        <p:sp>
          <p:nvSpPr>
            <p:cNvPr id="24" name="Rectangle: Rounded Corners 108" descr="Badge 6">
              <a:extLst>
                <a:ext uri="{FF2B5EF4-FFF2-40B4-BE49-F238E27FC236}">
                  <a16:creationId xmlns:a16="http://schemas.microsoft.com/office/drawing/2014/main" id="{810E5ACB-2462-A54C-A470-792807C4561A}"/>
                </a:ext>
              </a:extLst>
            </p:cNvPr>
            <p:cNvSpPr/>
            <p:nvPr/>
          </p:nvSpPr>
          <p:spPr>
            <a:xfrm>
              <a:off x="4968982" y="1102019"/>
              <a:ext cx="545736" cy="57458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6</a:t>
              </a:r>
            </a:p>
          </p:txBody>
        </p:sp>
        <p:sp>
          <p:nvSpPr>
            <p:cNvPr id="25" name="Freeform: Shape 109">
              <a:extLst>
                <a:ext uri="{FF2B5EF4-FFF2-40B4-BE49-F238E27FC236}">
                  <a16:creationId xmlns:a16="http://schemas.microsoft.com/office/drawing/2014/main" id="{8764F26C-C5A0-7146-8575-FE9CB283014E}"/>
                </a:ext>
              </a:extLst>
            </p:cNvPr>
            <p:cNvSpPr/>
            <p:nvPr/>
          </p:nvSpPr>
          <p:spPr>
            <a:xfrm>
              <a:off x="5622964" y="1003563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an equitable process for matching student need to practices</a:t>
              </a:r>
            </a:p>
          </p:txBody>
        </p:sp>
        <p:sp>
          <p:nvSpPr>
            <p:cNvPr id="26" name="Rectangle: Rounded Corners 110" descr="Badge 7">
              <a:extLst>
                <a:ext uri="{FF2B5EF4-FFF2-40B4-BE49-F238E27FC236}">
                  <a16:creationId xmlns:a16="http://schemas.microsoft.com/office/drawing/2014/main" id="{6D45E962-0DF3-AF41-8821-6563ACAC9926}"/>
                </a:ext>
              </a:extLst>
            </p:cNvPr>
            <p:cNvSpPr/>
            <p:nvPr/>
          </p:nvSpPr>
          <p:spPr>
            <a:xfrm>
              <a:off x="4968982" y="1855825"/>
              <a:ext cx="545736" cy="57458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7</a:t>
              </a:r>
            </a:p>
          </p:txBody>
        </p:sp>
        <p:sp>
          <p:nvSpPr>
            <p:cNvPr id="27" name="Freeform: Shape 111">
              <a:extLst>
                <a:ext uri="{FF2B5EF4-FFF2-40B4-BE49-F238E27FC236}">
                  <a16:creationId xmlns:a16="http://schemas.microsoft.com/office/drawing/2014/main" id="{003FEB63-69BA-7E42-A44E-2BCD0EE7551B}"/>
                </a:ext>
              </a:extLst>
            </p:cNvPr>
            <p:cNvSpPr/>
            <p:nvPr/>
          </p:nvSpPr>
          <p:spPr>
            <a:xfrm>
              <a:off x="5622964" y="1757369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a process for progress monitoring, data-based decision rules </a:t>
              </a:r>
            </a:p>
          </p:txBody>
        </p:sp>
        <p:sp>
          <p:nvSpPr>
            <p:cNvPr id="28" name="Rectangle: Rounded Corners 112" descr="Badge 8">
              <a:extLst>
                <a:ext uri="{FF2B5EF4-FFF2-40B4-BE49-F238E27FC236}">
                  <a16:creationId xmlns:a16="http://schemas.microsoft.com/office/drawing/2014/main" id="{0F61E88C-3346-9E44-99EB-FE0768465082}"/>
                </a:ext>
              </a:extLst>
            </p:cNvPr>
            <p:cNvSpPr/>
            <p:nvPr/>
          </p:nvSpPr>
          <p:spPr>
            <a:xfrm>
              <a:off x="4968982" y="2609631"/>
              <a:ext cx="545736" cy="57458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8</a:t>
              </a:r>
            </a:p>
          </p:txBody>
        </p:sp>
        <p:sp>
          <p:nvSpPr>
            <p:cNvPr id="29" name="Freeform: Shape 113">
              <a:extLst>
                <a:ext uri="{FF2B5EF4-FFF2-40B4-BE49-F238E27FC236}">
                  <a16:creationId xmlns:a16="http://schemas.microsoft.com/office/drawing/2014/main" id="{8B3E8AF1-BF76-9A43-ABA9-E3D8F456D8BE}"/>
                </a:ext>
              </a:extLst>
            </p:cNvPr>
            <p:cNvSpPr/>
            <p:nvPr/>
          </p:nvSpPr>
          <p:spPr>
            <a:xfrm>
              <a:off x="5622964" y="2511175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procedures for modifying/ adjusting implementation</a:t>
              </a:r>
            </a:p>
          </p:txBody>
        </p:sp>
        <p:sp>
          <p:nvSpPr>
            <p:cNvPr id="30" name="Rectangle: Rounded Corners 114" descr="Badge 9">
              <a:extLst>
                <a:ext uri="{FF2B5EF4-FFF2-40B4-BE49-F238E27FC236}">
                  <a16:creationId xmlns:a16="http://schemas.microsoft.com/office/drawing/2014/main" id="{845FDEBE-8D42-6A4C-B753-D615E7418E91}"/>
                </a:ext>
              </a:extLst>
            </p:cNvPr>
            <p:cNvSpPr/>
            <p:nvPr/>
          </p:nvSpPr>
          <p:spPr>
            <a:xfrm>
              <a:off x="4968982" y="3363437"/>
              <a:ext cx="545736" cy="57458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9</a:t>
              </a:r>
            </a:p>
          </p:txBody>
        </p:sp>
        <p:sp>
          <p:nvSpPr>
            <p:cNvPr id="31" name="Freeform: Shape 115">
              <a:extLst>
                <a:ext uri="{FF2B5EF4-FFF2-40B4-BE49-F238E27FC236}">
                  <a16:creationId xmlns:a16="http://schemas.microsoft.com/office/drawing/2014/main" id="{2FBA6802-0AB2-5642-902A-8806E4A50829}"/>
                </a:ext>
              </a:extLst>
            </p:cNvPr>
            <p:cNvSpPr/>
            <p:nvPr/>
          </p:nvSpPr>
          <p:spPr>
            <a:xfrm>
              <a:off x="5622964" y="3264981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evaluation routines for fidelity and outcome data</a:t>
              </a:r>
            </a:p>
          </p:txBody>
        </p:sp>
        <p:sp>
          <p:nvSpPr>
            <p:cNvPr id="32" name="Rectangle: Rounded Corners 116" descr="Badge 10">
              <a:extLst>
                <a:ext uri="{FF2B5EF4-FFF2-40B4-BE49-F238E27FC236}">
                  <a16:creationId xmlns:a16="http://schemas.microsoft.com/office/drawing/2014/main" id="{67A1018A-3FB7-954D-8206-F93D65D616D7}"/>
                </a:ext>
              </a:extLst>
            </p:cNvPr>
            <p:cNvSpPr/>
            <p:nvPr/>
          </p:nvSpPr>
          <p:spPr>
            <a:xfrm>
              <a:off x="4901073" y="4117244"/>
              <a:ext cx="613645" cy="57458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10</a:t>
              </a:r>
            </a:p>
          </p:txBody>
        </p:sp>
        <p:sp>
          <p:nvSpPr>
            <p:cNvPr id="33" name="Freeform: Shape 117">
              <a:extLst>
                <a:ext uri="{FF2B5EF4-FFF2-40B4-BE49-F238E27FC236}">
                  <a16:creationId xmlns:a16="http://schemas.microsoft.com/office/drawing/2014/main" id="{96032ADF-9ECB-F743-9D64-C56BF51D55BA}"/>
                </a:ext>
              </a:extLst>
            </p:cNvPr>
            <p:cNvSpPr/>
            <p:nvPr/>
          </p:nvSpPr>
          <p:spPr>
            <a:xfrm>
              <a:off x="5622964" y="4018788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Document and share routines, practices, and policies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0E8077C-DC8C-4043-8C9B-25EFE18B61DB}"/>
              </a:ext>
            </a:extLst>
          </p:cNvPr>
          <p:cNvSpPr txBox="1"/>
          <p:nvPr/>
        </p:nvSpPr>
        <p:spPr>
          <a:xfrm>
            <a:off x="242353" y="90717"/>
            <a:ext cx="8011628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779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GETTING STARTED WITH 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Tier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47642-6894-E847-61FD-BB0489BF60FB}"/>
              </a:ext>
            </a:extLst>
          </p:cNvPr>
          <p:cNvSpPr txBox="1"/>
          <p:nvPr/>
        </p:nvSpPr>
        <p:spPr>
          <a:xfrm>
            <a:off x="1033671" y="4982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49886-ACBE-80A2-367B-B081FCB9EF97}"/>
              </a:ext>
            </a:extLst>
          </p:cNvPr>
          <p:cNvSpPr txBox="1"/>
          <p:nvPr/>
        </p:nvSpPr>
        <p:spPr>
          <a:xfrm>
            <a:off x="318053" y="4982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66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9D575-CDAB-43E1-A8A7-DBE33769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3450" y="3030584"/>
            <a:ext cx="3056797" cy="962235"/>
          </a:xfrm>
        </p:spPr>
        <p:txBody>
          <a:bodyPr/>
          <a:lstStyle/>
          <a:p>
            <a:r>
              <a:rPr lang="en-US" dirty="0"/>
              <a:t>EVALUATING TIER 2 INTERVENTION FIDELITY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93E038-C1C6-4732-BCC9-26992DC56736}"/>
              </a:ext>
            </a:extLst>
          </p:cNvPr>
          <p:cNvGraphicFramePr/>
          <p:nvPr/>
        </p:nvGraphicFramePr>
        <p:xfrm>
          <a:off x="145213" y="253698"/>
          <a:ext cx="6630055" cy="444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615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9F89-9C76-45E2-9CC1-6A05086D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Fidelity Data at Tier 2 Examples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4D2940-4612-455A-85EF-055384254CF8}"/>
              </a:ext>
            </a:extLst>
          </p:cNvPr>
          <p:cNvSpPr/>
          <p:nvPr/>
        </p:nvSpPr>
        <p:spPr>
          <a:xfrm>
            <a:off x="952130" y="1166508"/>
            <a:ext cx="2796465" cy="6658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>
                <a:solidFill>
                  <a:prstClr val="white"/>
                </a:solidFill>
                <a:latin typeface="Calibri" panose="020F0502020204030204"/>
              </a:rPr>
              <a:t>Fidelity to SWPBIS Framework at Tier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2844A-A69F-4A05-9007-EEAFC9784499}"/>
              </a:ext>
            </a:extLst>
          </p:cNvPr>
          <p:cNvSpPr txBox="1"/>
          <p:nvPr/>
        </p:nvSpPr>
        <p:spPr>
          <a:xfrm>
            <a:off x="4780625" y="1187796"/>
            <a:ext cx="378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Tiered Fidelity Inventory (TFI) – </a:t>
            </a:r>
          </a:p>
          <a:p>
            <a:pPr defTabSz="685800">
              <a:buClrTx/>
              <a:defRPr/>
            </a:pPr>
            <a:r>
              <a:rPr lang="en-US" sz="18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Tier 2 Section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15AC6C-6981-4764-8314-4495887A39E8}"/>
              </a:ext>
            </a:extLst>
          </p:cNvPr>
          <p:cNvSpPr/>
          <p:nvPr/>
        </p:nvSpPr>
        <p:spPr>
          <a:xfrm>
            <a:off x="952129" y="2359444"/>
            <a:ext cx="2796467" cy="10628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>
                <a:solidFill>
                  <a:prstClr val="white"/>
                </a:solidFill>
                <a:latin typeface="Calibri" panose="020F0502020204030204"/>
              </a:rPr>
              <a:t>Fidelity to specific Tier 2 interventions</a:t>
            </a:r>
          </a:p>
          <a:p>
            <a:pPr algn="ctr" defTabSz="685800">
              <a:buClrTx/>
              <a:defRPr/>
            </a:pPr>
            <a:r>
              <a:rPr lang="en-US" sz="1500" i="1" kern="1200" dirty="0">
                <a:solidFill>
                  <a:prstClr val="white"/>
                </a:solidFill>
                <a:latin typeface="Calibri" panose="020F0502020204030204"/>
              </a:rPr>
              <a:t>CICO, Social Skills groups,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23977-2145-44AC-8B56-ECCA69BDC1E8}"/>
              </a:ext>
            </a:extLst>
          </p:cNvPr>
          <p:cNvSpPr txBox="1"/>
          <p:nvPr/>
        </p:nvSpPr>
        <p:spPr>
          <a:xfrm>
            <a:off x="4780625" y="2381083"/>
            <a:ext cx="3781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Tx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CICO Self-Assessment</a:t>
            </a: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Group Assessments</a:t>
            </a: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Counseling Group Lesson Plan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AA41CD-A8E3-449A-A1C4-4FEF09F40AA7}"/>
              </a:ext>
            </a:extLst>
          </p:cNvPr>
          <p:cNvSpPr/>
          <p:nvPr/>
        </p:nvSpPr>
        <p:spPr>
          <a:xfrm>
            <a:off x="952129" y="3830917"/>
            <a:ext cx="2796466" cy="6658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>
                <a:solidFill>
                  <a:prstClr val="white"/>
                </a:solidFill>
                <a:latin typeface="Calibri" panose="020F0502020204030204"/>
              </a:rPr>
              <a:t>Quick “Micro” Checks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B130F-B52D-440F-93AA-6A171EEF0300}"/>
              </a:ext>
            </a:extLst>
          </p:cNvPr>
          <p:cNvSpPr txBox="1"/>
          <p:nvPr/>
        </p:nvSpPr>
        <p:spPr>
          <a:xfrm>
            <a:off x="4780625" y="3713706"/>
            <a:ext cx="3781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Tx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Observations</a:t>
            </a: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Interviews</a:t>
            </a: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Surveys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28BC295-E2F5-44BC-8E79-0F50EEB6BC40}"/>
              </a:ext>
            </a:extLst>
          </p:cNvPr>
          <p:cNvSpPr/>
          <p:nvPr/>
        </p:nvSpPr>
        <p:spPr>
          <a:xfrm>
            <a:off x="3792394" y="1316317"/>
            <a:ext cx="944432" cy="366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1BD21E8-BFC3-47A7-9745-D935AD0D7484}"/>
              </a:ext>
            </a:extLst>
          </p:cNvPr>
          <p:cNvSpPr/>
          <p:nvPr/>
        </p:nvSpPr>
        <p:spPr>
          <a:xfrm>
            <a:off x="3792394" y="2707790"/>
            <a:ext cx="944432" cy="366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2918CFA-0311-4C28-8CFB-77890A71FC36}"/>
              </a:ext>
            </a:extLst>
          </p:cNvPr>
          <p:cNvSpPr/>
          <p:nvPr/>
        </p:nvSpPr>
        <p:spPr>
          <a:xfrm>
            <a:off x="3792394" y="3980727"/>
            <a:ext cx="944432" cy="366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342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CICO Intervention Fidelity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9125" y="945147"/>
            <a:ext cx="6690425" cy="4037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9941" y="2391340"/>
            <a:ext cx="228600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b="1" kern="1200" dirty="0">
                <a:ln>
                  <a:solidFill>
                    <a:srgbClr val="4472C4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2912058"/>
            <a:ext cx="228600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b="1" kern="1200" dirty="0">
                <a:ln>
                  <a:solidFill>
                    <a:srgbClr val="4472C4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2888" y="3890074"/>
            <a:ext cx="228600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b="1" kern="1200" dirty="0">
                <a:ln>
                  <a:solidFill>
                    <a:srgbClr val="4472C4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9941" y="4441371"/>
            <a:ext cx="228600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b="1" kern="1200" dirty="0">
                <a:ln>
                  <a:solidFill>
                    <a:srgbClr val="4472C4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3387829"/>
            <a:ext cx="228600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b="1" kern="1200" dirty="0">
                <a:ln>
                  <a:solidFill>
                    <a:srgbClr val="4472C4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9711" y="4371975"/>
            <a:ext cx="1891094" cy="553998"/>
          </a:xfrm>
          <a:prstGeom prst="rect">
            <a:avLst/>
          </a:prstGeom>
          <a:solidFill>
            <a:srgbClr val="0070C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5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Available on www.pbisapps.org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7B053C-5638-4CF2-8655-6C8B49017007}"/>
              </a:ext>
            </a:extLst>
          </p:cNvPr>
          <p:cNvSpPr txBox="1"/>
          <p:nvPr/>
        </p:nvSpPr>
        <p:spPr>
          <a:xfrm>
            <a:off x="8004874" y="945147"/>
            <a:ext cx="941522" cy="3231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500" b="1" kern="1200" dirty="0">
                <a:solidFill>
                  <a:prstClr val="white"/>
                </a:solidFill>
                <a:latin typeface="Calibri" panose="020F0502020204030204"/>
              </a:rPr>
              <a:t>Item 2.12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7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CICO Weekly Fidelity Check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0" y="999730"/>
            <a:ext cx="2739206" cy="381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54BB5-915E-4D6A-BB94-5F898AE0AB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3796" r="4051" b="7516"/>
          <a:stretch/>
        </p:blipFill>
        <p:spPr>
          <a:xfrm>
            <a:off x="3836194" y="1055415"/>
            <a:ext cx="4072690" cy="196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A9023-4CEC-4BF3-8FCE-1A276378F8EC}"/>
              </a:ext>
            </a:extLst>
          </p:cNvPr>
          <p:cNvSpPr txBox="1"/>
          <p:nvPr/>
        </p:nvSpPr>
        <p:spPr>
          <a:xfrm>
            <a:off x="3836194" y="3152410"/>
            <a:ext cx="4241131" cy="1682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defTabSz="685800">
              <a:lnSpc>
                <a:spcPct val="110000"/>
              </a:lnSpc>
              <a:buClrTx/>
              <a:buFont typeface="Wingdings" panose="05000000000000000000" pitchFamily="2" charset="2"/>
              <a:buChar char="v"/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Observations</a:t>
            </a:r>
          </a:p>
          <a:p>
            <a:pPr marL="557213" lvl="1" indent="-214313" defTabSz="685800">
              <a:lnSpc>
                <a:spcPct val="110000"/>
              </a:lnSpc>
              <a:buClrTx/>
              <a:buFont typeface="Wingdings" panose="05000000000000000000" pitchFamily="2" charset="2"/>
              <a:buChar char="v"/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Morning &amp; Afternoon Checks</a:t>
            </a:r>
          </a:p>
          <a:p>
            <a:pPr marL="557213" lvl="1" indent="-214313" defTabSz="685800">
              <a:lnSpc>
                <a:spcPct val="110000"/>
              </a:lnSpc>
              <a:buClrTx/>
              <a:buFont typeface="Wingdings" panose="05000000000000000000" pitchFamily="2" charset="2"/>
              <a:buChar char="v"/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Teacher Checks</a:t>
            </a:r>
          </a:p>
          <a:p>
            <a:pPr marL="557213" lvl="1" indent="-214313" defTabSz="685800">
              <a:lnSpc>
                <a:spcPct val="110000"/>
              </a:lnSpc>
              <a:buClrTx/>
              <a:buFont typeface="Wingdings" panose="05000000000000000000" pitchFamily="2" charset="2"/>
              <a:buChar char="v"/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Team Meetings</a:t>
            </a:r>
          </a:p>
          <a:p>
            <a:pPr marL="214313" indent="-214313" defTabSz="685800">
              <a:lnSpc>
                <a:spcPct val="110000"/>
              </a:lnSpc>
              <a:spcBef>
                <a:spcPts val="90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Review permanent products (e.g., point cards)</a:t>
            </a:r>
          </a:p>
          <a:p>
            <a:pPr marL="214313" indent="-214313" defTabSz="685800">
              <a:lnSpc>
                <a:spcPct val="110000"/>
              </a:lnSpc>
              <a:spcBef>
                <a:spcPts val="90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Quick surveys or interviews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1A344-B26A-4076-9CB3-F13A69B394B4}"/>
              </a:ext>
            </a:extLst>
          </p:cNvPr>
          <p:cNvSpPr txBox="1"/>
          <p:nvPr/>
        </p:nvSpPr>
        <p:spPr>
          <a:xfrm>
            <a:off x="559441" y="4866501"/>
            <a:ext cx="3881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200" i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Adapted from Jennifer Collins, NWAEA (Iowa)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DCAAF-38A2-4634-9EC6-CC4D25C3510E}"/>
              </a:ext>
            </a:extLst>
          </p:cNvPr>
          <p:cNvSpPr txBox="1"/>
          <p:nvPr/>
        </p:nvSpPr>
        <p:spPr>
          <a:xfrm>
            <a:off x="7892512" y="870480"/>
            <a:ext cx="941522" cy="3231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500" b="1" kern="1200" dirty="0">
                <a:solidFill>
                  <a:prstClr val="white"/>
                </a:solidFill>
                <a:latin typeface="Calibri" panose="020F0502020204030204"/>
              </a:rPr>
              <a:t>Item 2.12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68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1" y="1099328"/>
            <a:ext cx="2692014" cy="357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Group Lesson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35" y="1099327"/>
            <a:ext cx="2539649" cy="357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AD793A-CBDF-45B1-8ABE-AA905687AA34}"/>
              </a:ext>
            </a:extLst>
          </p:cNvPr>
          <p:cNvSpPr txBox="1"/>
          <p:nvPr/>
        </p:nvSpPr>
        <p:spPr>
          <a:xfrm>
            <a:off x="5858057" y="1602062"/>
            <a:ext cx="285713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Lesson Plans</a:t>
            </a:r>
          </a:p>
          <a:p>
            <a:pPr marL="214313" indent="-214313" defTabSz="685800">
              <a:buClrTx/>
              <a:buFont typeface="Arial" panose="020B0604020202020204" pitchFamily="34" charset="0"/>
              <a:buChar char="•"/>
              <a:defRPr/>
            </a:pPr>
            <a:r>
              <a:rPr lang="en-US" sz="2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Ensures fidelity of the intervention strategy (social skills &amp; counseling groups)</a:t>
            </a:r>
          </a:p>
          <a:p>
            <a:pPr marL="557213" lvl="1" indent="-214313" defTabSz="685800">
              <a:buClrTx/>
              <a:buFont typeface="Arial" panose="020B0604020202020204" pitchFamily="34" charset="0"/>
              <a:buChar char="•"/>
              <a:defRPr/>
            </a:pPr>
            <a:r>
              <a:rPr lang="en-US" sz="2100" i="1" kern="1200" dirty="0">
                <a:solidFill>
                  <a:srgbClr val="FF9900"/>
                </a:solidFill>
                <a:latin typeface="Calibri" panose="020F0502020204030204"/>
                <a:ea typeface="+mn-ea"/>
                <a:cs typeface="+mn-cs"/>
              </a:rPr>
              <a:t>Replicable/ sustainable</a:t>
            </a:r>
            <a:endParaRPr lang="en-US" sz="1350" i="1" kern="1200" dirty="0">
              <a:solidFill>
                <a:srgbClr val="FF99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40E98-1CD4-4F73-8216-9E8251A2012E}"/>
              </a:ext>
            </a:extLst>
          </p:cNvPr>
          <p:cNvSpPr txBox="1"/>
          <p:nvPr/>
        </p:nvSpPr>
        <p:spPr>
          <a:xfrm>
            <a:off x="6136057" y="4828300"/>
            <a:ext cx="29385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American School Counselor Association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371B4-5D57-42A3-96E1-BF335F96F951}"/>
              </a:ext>
            </a:extLst>
          </p:cNvPr>
          <p:cNvSpPr txBox="1"/>
          <p:nvPr/>
        </p:nvSpPr>
        <p:spPr>
          <a:xfrm>
            <a:off x="7892512" y="870480"/>
            <a:ext cx="941522" cy="3231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500" b="1" kern="1200" dirty="0">
                <a:solidFill>
                  <a:prstClr val="white"/>
                </a:solidFill>
                <a:latin typeface="Calibri" panose="020F0502020204030204"/>
              </a:rPr>
              <a:t>Item 2.12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169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Counseling Group Fidelity Checklist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3" y="873507"/>
            <a:ext cx="3170329" cy="409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24F72-7630-4E81-8891-455581C48A4B}"/>
              </a:ext>
            </a:extLst>
          </p:cNvPr>
          <p:cNvSpPr txBox="1"/>
          <p:nvPr/>
        </p:nvSpPr>
        <p:spPr>
          <a:xfrm>
            <a:off x="7892512" y="870480"/>
            <a:ext cx="941522" cy="3231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500" b="1" kern="1200" dirty="0">
                <a:solidFill>
                  <a:prstClr val="white"/>
                </a:solidFill>
                <a:latin typeface="Calibri" panose="020F0502020204030204"/>
              </a:rPr>
              <a:t>Item 2.12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27270-02ED-45D2-9FDC-D39654C2B47B}"/>
              </a:ext>
            </a:extLst>
          </p:cNvPr>
          <p:cNvSpPr txBox="1"/>
          <p:nvPr/>
        </p:nvSpPr>
        <p:spPr>
          <a:xfrm>
            <a:off x="6082117" y="4825893"/>
            <a:ext cx="29385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American School Counselor Association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857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Mentor Program Fidelity Checklist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48" y="994603"/>
            <a:ext cx="3127163" cy="383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565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Fidelity Checks: Social Skills Groups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5" y="1189820"/>
            <a:ext cx="3040450" cy="3212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70" y="873908"/>
            <a:ext cx="3219908" cy="3872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B985D-4EA9-44C3-80B5-053C1B432E30}"/>
              </a:ext>
            </a:extLst>
          </p:cNvPr>
          <p:cNvSpPr txBox="1"/>
          <p:nvPr/>
        </p:nvSpPr>
        <p:spPr>
          <a:xfrm>
            <a:off x="538515" y="4746718"/>
            <a:ext cx="3640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i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Life Skills Training; </a:t>
            </a:r>
            <a:r>
              <a:rPr lang="en-US" sz="1350" i="1" kern="1200" dirty="0" err="1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Skillstreaming</a:t>
            </a:r>
            <a:r>
              <a:rPr lang="en-US" sz="1350" i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; Strong Kids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79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1839872" y="1515205"/>
            <a:ext cx="6944139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PBIS Tier 2 Coaches Training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b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2023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180863" y="2973614"/>
            <a:ext cx="4262157" cy="1858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Marcie Handler &amp; Katie Meyer</a:t>
            </a:r>
          </a:p>
          <a:p>
            <a:pPr marL="0" indent="0"/>
            <a:endParaRPr lang="e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" i="1" dirty="0">
                <a:latin typeface="Arial" panose="020B0604020202020204" pitchFamily="34" charset="0"/>
                <a:cs typeface="Arial" panose="020B0604020202020204" pitchFamily="34" charset="0"/>
              </a:rPr>
              <a:t>with support from NEPBIS Network, May Institute &amp; Broad Reach Consulting</a:t>
            </a:r>
            <a:endParaRPr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1827" y="4342921"/>
            <a:ext cx="2125265" cy="527438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65" y="143287"/>
            <a:ext cx="5939040" cy="104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24478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52" y="1"/>
            <a:ext cx="6866573" cy="707231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 Skills Fidelity Checklists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98" y="874395"/>
            <a:ext cx="2969620" cy="3853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05" y="874395"/>
            <a:ext cx="2959864" cy="3853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10A61E-3516-4F63-8647-881C624B1E24}"/>
              </a:ext>
            </a:extLst>
          </p:cNvPr>
          <p:cNvSpPr txBox="1"/>
          <p:nvPr/>
        </p:nvSpPr>
        <p:spPr>
          <a:xfrm>
            <a:off x="1004299" y="4862245"/>
            <a:ext cx="35677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i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Missouri SWPBIS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15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Intervention Fidelity Activity</a:t>
            </a:r>
          </a:p>
        </p:txBody>
      </p:sp>
      <p:sp>
        <p:nvSpPr>
          <p:cNvPr id="9" name="Pentagon 8"/>
          <p:cNvSpPr/>
          <p:nvPr/>
        </p:nvSpPr>
        <p:spPr>
          <a:xfrm>
            <a:off x="318471" y="1314592"/>
            <a:ext cx="2156616" cy="444794"/>
          </a:xfrm>
          <a:prstGeom prst="homePlat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</a:rPr>
              <a:t>List the Tier 2 interventions at your school </a:t>
            </a:r>
          </a:p>
        </p:txBody>
      </p:sp>
      <p:sp>
        <p:nvSpPr>
          <p:cNvPr id="11" name="Pentagon 10"/>
          <p:cNvSpPr/>
          <p:nvPr/>
        </p:nvSpPr>
        <p:spPr>
          <a:xfrm>
            <a:off x="318471" y="2254906"/>
            <a:ext cx="2156616" cy="444794"/>
          </a:xfrm>
          <a:prstGeom prst="homePlate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</a:rPr>
              <a:t>List any fidelity measures used for the interventions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21" y="772995"/>
            <a:ext cx="3297116" cy="2543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99" y="3018862"/>
            <a:ext cx="4049250" cy="1741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entagon 9"/>
          <p:cNvSpPr/>
          <p:nvPr/>
        </p:nvSpPr>
        <p:spPr>
          <a:xfrm>
            <a:off x="2110250" y="3803091"/>
            <a:ext cx="2156616" cy="636988"/>
          </a:xfrm>
          <a:prstGeom prst="homePlat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</a:rPr>
              <a:t>List any fidelity measures to consider adding at your school: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58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Fidelity Assessment Organizer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50" y="986548"/>
            <a:ext cx="6435666" cy="3022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3194E3-D20B-4F25-8D4A-BF4D9E1EF253}"/>
              </a:ext>
            </a:extLst>
          </p:cNvPr>
          <p:cNvSpPr txBox="1"/>
          <p:nvPr/>
        </p:nvSpPr>
        <p:spPr>
          <a:xfrm>
            <a:off x="2165830" y="4287916"/>
            <a:ext cx="492710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800" kern="1200" dirty="0">
                <a:solidFill>
                  <a:prstClr val="white"/>
                </a:solidFill>
                <a:latin typeface="Segoe Script" panose="030B0504020000000003" pitchFamily="66" charset="0"/>
              </a:rPr>
              <a:t>“If you fail to plan, you plan to fail”</a:t>
            </a:r>
          </a:p>
          <a:p>
            <a:pPr algn="ctr" defTabSz="685800">
              <a:buClrTx/>
              <a:defRPr/>
            </a:pPr>
            <a:r>
              <a:rPr lang="en-US" sz="1800" kern="1200" dirty="0">
                <a:solidFill>
                  <a:prstClr val="white"/>
                </a:solidFill>
                <a:latin typeface="Segoe Script" panose="030B0504020000000003" pitchFamily="66" charset="0"/>
              </a:rPr>
              <a:t>- Harry Wong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09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DBF3172-F27C-724E-A60B-C56D12DAAFAA}"/>
              </a:ext>
            </a:extLst>
          </p:cNvPr>
          <p:cNvGrpSpPr/>
          <p:nvPr/>
        </p:nvGrpSpPr>
        <p:grpSpPr>
          <a:xfrm>
            <a:off x="145915" y="575850"/>
            <a:ext cx="4252747" cy="4566625"/>
            <a:chOff x="921620" y="915429"/>
            <a:chExt cx="3268588" cy="3688266"/>
          </a:xfrm>
          <a:solidFill>
            <a:schemeClr val="bg1"/>
          </a:solidFill>
        </p:grpSpPr>
        <p:sp>
          <p:nvSpPr>
            <p:cNvPr id="13" name="Rectangle: Rounded Corners 120" descr="Badge 1">
              <a:extLst>
                <a:ext uri="{FF2B5EF4-FFF2-40B4-BE49-F238E27FC236}">
                  <a16:creationId xmlns:a16="http://schemas.microsoft.com/office/drawing/2014/main" id="{F087343F-F782-394E-81B0-08D9288E6CF7}"/>
                </a:ext>
              </a:extLst>
            </p:cNvPr>
            <p:cNvSpPr/>
            <p:nvPr/>
          </p:nvSpPr>
          <p:spPr>
            <a:xfrm>
              <a:off x="921620" y="915430"/>
              <a:ext cx="482218" cy="58324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  <p:sp>
          <p:nvSpPr>
            <p:cNvPr id="14" name="Freeform: Shape 121">
              <a:extLst>
                <a:ext uri="{FF2B5EF4-FFF2-40B4-BE49-F238E27FC236}">
                  <a16:creationId xmlns:a16="http://schemas.microsoft.com/office/drawing/2014/main" id="{99C7A454-3134-3448-8030-D2D14593BDDF}"/>
                </a:ext>
              </a:extLst>
            </p:cNvPr>
            <p:cNvSpPr/>
            <p:nvPr/>
          </p:nvSpPr>
          <p:spPr>
            <a:xfrm>
              <a:off x="1440426" y="915429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Establish a representative T2 leadership team</a:t>
              </a:r>
            </a:p>
          </p:txBody>
        </p:sp>
        <p:sp>
          <p:nvSpPr>
            <p:cNvPr id="15" name="Rectangle: Rounded Corners 122" descr="Badge">
              <a:extLst>
                <a:ext uri="{FF2B5EF4-FFF2-40B4-BE49-F238E27FC236}">
                  <a16:creationId xmlns:a16="http://schemas.microsoft.com/office/drawing/2014/main" id="{BA28A0A7-705F-004F-BB09-A722194217AF}"/>
                </a:ext>
              </a:extLst>
            </p:cNvPr>
            <p:cNvSpPr/>
            <p:nvPr/>
          </p:nvSpPr>
          <p:spPr>
            <a:xfrm>
              <a:off x="921620" y="1669236"/>
              <a:ext cx="482218" cy="58324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  <p:sp>
          <p:nvSpPr>
            <p:cNvPr id="16" name="Freeform: Shape 123">
              <a:extLst>
                <a:ext uri="{FF2B5EF4-FFF2-40B4-BE49-F238E27FC236}">
                  <a16:creationId xmlns:a16="http://schemas.microsoft.com/office/drawing/2014/main" id="{591C6591-C551-7F45-920B-4EB003B6A3AF}"/>
                </a:ext>
              </a:extLst>
            </p:cNvPr>
            <p:cNvSpPr/>
            <p:nvPr/>
          </p:nvSpPr>
          <p:spPr>
            <a:xfrm>
              <a:off x="1440426" y="1669235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a collaborative process for identifying students</a:t>
              </a:r>
            </a:p>
          </p:txBody>
        </p:sp>
        <p:sp>
          <p:nvSpPr>
            <p:cNvPr id="17" name="Rectangle: Rounded Corners 124" descr="Badge 3">
              <a:extLst>
                <a:ext uri="{FF2B5EF4-FFF2-40B4-BE49-F238E27FC236}">
                  <a16:creationId xmlns:a16="http://schemas.microsoft.com/office/drawing/2014/main" id="{2DB3A071-16A8-A847-A9F6-824F9E9E9076}"/>
                </a:ext>
              </a:extLst>
            </p:cNvPr>
            <p:cNvSpPr/>
            <p:nvPr/>
          </p:nvSpPr>
          <p:spPr>
            <a:xfrm>
              <a:off x="921620" y="2423042"/>
              <a:ext cx="482218" cy="58324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  <p:sp>
          <p:nvSpPr>
            <p:cNvPr id="18" name="Freeform: Shape 125">
              <a:extLst>
                <a:ext uri="{FF2B5EF4-FFF2-40B4-BE49-F238E27FC236}">
                  <a16:creationId xmlns:a16="http://schemas.microsoft.com/office/drawing/2014/main" id="{E41F6EBB-0E18-4645-B68E-41E86D39CDDC}"/>
                </a:ext>
              </a:extLst>
            </p:cNvPr>
            <p:cNvSpPr/>
            <p:nvPr/>
          </p:nvSpPr>
          <p:spPr>
            <a:xfrm>
              <a:off x="1440426" y="2423041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Evaluate, select and adopt culturally appropriate tier 2 practices</a:t>
              </a:r>
            </a:p>
          </p:txBody>
        </p:sp>
        <p:sp>
          <p:nvSpPr>
            <p:cNvPr id="19" name="Rectangle: Rounded Corners 126" descr="Badge 4">
              <a:extLst>
                <a:ext uri="{FF2B5EF4-FFF2-40B4-BE49-F238E27FC236}">
                  <a16:creationId xmlns:a16="http://schemas.microsoft.com/office/drawing/2014/main" id="{3DDB244D-4F9B-D547-8F81-E23F2BF1CEB3}"/>
                </a:ext>
              </a:extLst>
            </p:cNvPr>
            <p:cNvSpPr/>
            <p:nvPr/>
          </p:nvSpPr>
          <p:spPr>
            <a:xfrm>
              <a:off x="921620" y="3176848"/>
              <a:ext cx="482218" cy="58324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</a:t>
              </a:r>
            </a:p>
          </p:txBody>
        </p:sp>
        <p:sp>
          <p:nvSpPr>
            <p:cNvPr id="20" name="Freeform: Shape 127">
              <a:extLst>
                <a:ext uri="{FF2B5EF4-FFF2-40B4-BE49-F238E27FC236}">
                  <a16:creationId xmlns:a16="http://schemas.microsoft.com/office/drawing/2014/main" id="{60EF248F-0964-A44E-B4C8-C5F83CFD5FC0}"/>
                </a:ext>
              </a:extLst>
            </p:cNvPr>
            <p:cNvSpPr/>
            <p:nvPr/>
          </p:nvSpPr>
          <p:spPr>
            <a:xfrm>
              <a:off x="1440426" y="3176847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a process to install selected practices</a:t>
              </a:r>
            </a:p>
          </p:txBody>
        </p:sp>
        <p:sp>
          <p:nvSpPr>
            <p:cNvPr id="21" name="Rectangle: Rounded Corners 128" descr="Badge 5">
              <a:extLst>
                <a:ext uri="{FF2B5EF4-FFF2-40B4-BE49-F238E27FC236}">
                  <a16:creationId xmlns:a16="http://schemas.microsoft.com/office/drawing/2014/main" id="{C3B7CB44-3B1B-DB4C-8DE3-18A239243246}"/>
                </a:ext>
              </a:extLst>
            </p:cNvPr>
            <p:cNvSpPr/>
            <p:nvPr/>
          </p:nvSpPr>
          <p:spPr>
            <a:xfrm>
              <a:off x="921620" y="3930655"/>
              <a:ext cx="482218" cy="58324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5</a:t>
              </a:r>
            </a:p>
          </p:txBody>
        </p:sp>
        <p:sp>
          <p:nvSpPr>
            <p:cNvPr id="22" name="Freeform: Shape 129">
              <a:extLst>
                <a:ext uri="{FF2B5EF4-FFF2-40B4-BE49-F238E27FC236}">
                  <a16:creationId xmlns:a16="http://schemas.microsoft.com/office/drawing/2014/main" id="{C6A20433-67D0-9D46-8379-212B89B83B7B}"/>
                </a:ext>
              </a:extLst>
            </p:cNvPr>
            <p:cNvSpPr/>
            <p:nvPr/>
          </p:nvSpPr>
          <p:spPr>
            <a:xfrm>
              <a:off x="1440426" y="3930654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procedures to train staff and students; partner with families and community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21B38-94B3-A14E-AA04-202C2CDD445D}"/>
              </a:ext>
            </a:extLst>
          </p:cNvPr>
          <p:cNvGrpSpPr/>
          <p:nvPr/>
        </p:nvGrpSpPr>
        <p:grpSpPr>
          <a:xfrm>
            <a:off x="4446266" y="450574"/>
            <a:ext cx="4499832" cy="4692926"/>
            <a:chOff x="4901073" y="1003563"/>
            <a:chExt cx="3812891" cy="3688266"/>
          </a:xfrm>
        </p:grpSpPr>
        <p:sp>
          <p:nvSpPr>
            <p:cNvPr id="24" name="Rectangle: Rounded Corners 108" descr="Badge 6">
              <a:extLst>
                <a:ext uri="{FF2B5EF4-FFF2-40B4-BE49-F238E27FC236}">
                  <a16:creationId xmlns:a16="http://schemas.microsoft.com/office/drawing/2014/main" id="{810E5ACB-2462-A54C-A470-792807C4561A}"/>
                </a:ext>
              </a:extLst>
            </p:cNvPr>
            <p:cNvSpPr/>
            <p:nvPr/>
          </p:nvSpPr>
          <p:spPr>
            <a:xfrm>
              <a:off x="4968982" y="1102019"/>
              <a:ext cx="545736" cy="57458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6</a:t>
              </a:r>
            </a:p>
          </p:txBody>
        </p:sp>
        <p:sp>
          <p:nvSpPr>
            <p:cNvPr id="25" name="Freeform: Shape 109">
              <a:extLst>
                <a:ext uri="{FF2B5EF4-FFF2-40B4-BE49-F238E27FC236}">
                  <a16:creationId xmlns:a16="http://schemas.microsoft.com/office/drawing/2014/main" id="{8764F26C-C5A0-7146-8575-FE9CB283014E}"/>
                </a:ext>
              </a:extLst>
            </p:cNvPr>
            <p:cNvSpPr/>
            <p:nvPr/>
          </p:nvSpPr>
          <p:spPr>
            <a:xfrm>
              <a:off x="5622964" y="1003563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an equitable process for matching student need to practices</a:t>
              </a:r>
            </a:p>
          </p:txBody>
        </p:sp>
        <p:sp>
          <p:nvSpPr>
            <p:cNvPr id="26" name="Rectangle: Rounded Corners 110" descr="Badge 7">
              <a:extLst>
                <a:ext uri="{FF2B5EF4-FFF2-40B4-BE49-F238E27FC236}">
                  <a16:creationId xmlns:a16="http://schemas.microsoft.com/office/drawing/2014/main" id="{6D45E962-0DF3-AF41-8821-6563ACAC9926}"/>
                </a:ext>
              </a:extLst>
            </p:cNvPr>
            <p:cNvSpPr/>
            <p:nvPr/>
          </p:nvSpPr>
          <p:spPr>
            <a:xfrm>
              <a:off x="4968982" y="1855825"/>
              <a:ext cx="545736" cy="57458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7</a:t>
              </a:r>
            </a:p>
          </p:txBody>
        </p:sp>
        <p:sp>
          <p:nvSpPr>
            <p:cNvPr id="27" name="Freeform: Shape 111">
              <a:extLst>
                <a:ext uri="{FF2B5EF4-FFF2-40B4-BE49-F238E27FC236}">
                  <a16:creationId xmlns:a16="http://schemas.microsoft.com/office/drawing/2014/main" id="{003FEB63-69BA-7E42-A44E-2BCD0EE7551B}"/>
                </a:ext>
              </a:extLst>
            </p:cNvPr>
            <p:cNvSpPr/>
            <p:nvPr/>
          </p:nvSpPr>
          <p:spPr>
            <a:xfrm>
              <a:off x="5622964" y="1757369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a process for progress monitoring, data-based decision rules </a:t>
              </a:r>
            </a:p>
          </p:txBody>
        </p:sp>
        <p:sp>
          <p:nvSpPr>
            <p:cNvPr id="28" name="Rectangle: Rounded Corners 112" descr="Badge 8">
              <a:extLst>
                <a:ext uri="{FF2B5EF4-FFF2-40B4-BE49-F238E27FC236}">
                  <a16:creationId xmlns:a16="http://schemas.microsoft.com/office/drawing/2014/main" id="{0F61E88C-3346-9E44-99EB-FE0768465082}"/>
                </a:ext>
              </a:extLst>
            </p:cNvPr>
            <p:cNvSpPr/>
            <p:nvPr/>
          </p:nvSpPr>
          <p:spPr>
            <a:xfrm>
              <a:off x="4968982" y="2609631"/>
              <a:ext cx="545736" cy="57458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8</a:t>
              </a:r>
            </a:p>
          </p:txBody>
        </p:sp>
        <p:sp>
          <p:nvSpPr>
            <p:cNvPr id="29" name="Freeform: Shape 113">
              <a:extLst>
                <a:ext uri="{FF2B5EF4-FFF2-40B4-BE49-F238E27FC236}">
                  <a16:creationId xmlns:a16="http://schemas.microsoft.com/office/drawing/2014/main" id="{8B3E8AF1-BF76-9A43-ABA9-E3D8F456D8BE}"/>
                </a:ext>
              </a:extLst>
            </p:cNvPr>
            <p:cNvSpPr/>
            <p:nvPr/>
          </p:nvSpPr>
          <p:spPr>
            <a:xfrm>
              <a:off x="5622964" y="2511175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procedures for modifying/ adjusting implementation</a:t>
              </a:r>
            </a:p>
          </p:txBody>
        </p:sp>
        <p:sp>
          <p:nvSpPr>
            <p:cNvPr id="30" name="Rectangle: Rounded Corners 114" descr="Badge 9">
              <a:extLst>
                <a:ext uri="{FF2B5EF4-FFF2-40B4-BE49-F238E27FC236}">
                  <a16:creationId xmlns:a16="http://schemas.microsoft.com/office/drawing/2014/main" id="{845FDEBE-8D42-6A4C-B753-D615E7418E91}"/>
                </a:ext>
              </a:extLst>
            </p:cNvPr>
            <p:cNvSpPr/>
            <p:nvPr/>
          </p:nvSpPr>
          <p:spPr>
            <a:xfrm>
              <a:off x="4968982" y="3363437"/>
              <a:ext cx="545736" cy="57458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9</a:t>
              </a:r>
            </a:p>
          </p:txBody>
        </p:sp>
        <p:sp>
          <p:nvSpPr>
            <p:cNvPr id="31" name="Freeform: Shape 115">
              <a:extLst>
                <a:ext uri="{FF2B5EF4-FFF2-40B4-BE49-F238E27FC236}">
                  <a16:creationId xmlns:a16="http://schemas.microsoft.com/office/drawing/2014/main" id="{2FBA6802-0AB2-5642-902A-8806E4A50829}"/>
                </a:ext>
              </a:extLst>
            </p:cNvPr>
            <p:cNvSpPr/>
            <p:nvPr/>
          </p:nvSpPr>
          <p:spPr>
            <a:xfrm>
              <a:off x="5622964" y="3264981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evaluation routines for fidelity and outcome data</a:t>
              </a:r>
            </a:p>
          </p:txBody>
        </p:sp>
        <p:sp>
          <p:nvSpPr>
            <p:cNvPr id="32" name="Rectangle: Rounded Corners 116" descr="Badge 10">
              <a:extLst>
                <a:ext uri="{FF2B5EF4-FFF2-40B4-BE49-F238E27FC236}">
                  <a16:creationId xmlns:a16="http://schemas.microsoft.com/office/drawing/2014/main" id="{67A1018A-3FB7-954D-8206-F93D65D616D7}"/>
                </a:ext>
              </a:extLst>
            </p:cNvPr>
            <p:cNvSpPr/>
            <p:nvPr/>
          </p:nvSpPr>
          <p:spPr>
            <a:xfrm>
              <a:off x="4901073" y="4117244"/>
              <a:ext cx="613645" cy="57458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10</a:t>
              </a:r>
            </a:p>
          </p:txBody>
        </p:sp>
        <p:sp>
          <p:nvSpPr>
            <p:cNvPr id="33" name="Freeform: Shape 117">
              <a:extLst>
                <a:ext uri="{FF2B5EF4-FFF2-40B4-BE49-F238E27FC236}">
                  <a16:creationId xmlns:a16="http://schemas.microsoft.com/office/drawing/2014/main" id="{96032ADF-9ECB-F743-9D64-C56BF51D55BA}"/>
                </a:ext>
              </a:extLst>
            </p:cNvPr>
            <p:cNvSpPr/>
            <p:nvPr/>
          </p:nvSpPr>
          <p:spPr>
            <a:xfrm>
              <a:off x="5622964" y="4018788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Document and share routines, practices, and policies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0E8077C-DC8C-4043-8C9B-25EFE18B61DB}"/>
              </a:ext>
            </a:extLst>
          </p:cNvPr>
          <p:cNvSpPr txBox="1"/>
          <p:nvPr/>
        </p:nvSpPr>
        <p:spPr>
          <a:xfrm>
            <a:off x="242353" y="90717"/>
            <a:ext cx="8011628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779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GETTING STARTED WITH 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Tier 2</a:t>
            </a:r>
          </a:p>
        </p:txBody>
      </p:sp>
    </p:spTree>
    <p:extLst>
      <p:ext uri="{BB962C8B-B14F-4D97-AF65-F5344CB8AC3E}">
        <p14:creationId xmlns:p14="http://schemas.microsoft.com/office/powerpoint/2010/main" val="1787667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2255250" y="891738"/>
            <a:ext cx="1795800" cy="179580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195685" y="2847674"/>
            <a:ext cx="5907603" cy="1616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DOCUMENT ROUTINES, PRACTICES, &amp; POLICIES</a:t>
            </a:r>
            <a:endParaRPr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6785" y="4549750"/>
            <a:ext cx="2125265" cy="5274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524630-6598-432B-B3E9-0700A333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498" y="1217938"/>
            <a:ext cx="1115978" cy="11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24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451166" y="159627"/>
            <a:ext cx="7438760" cy="806120"/>
          </a:xfrm>
          <a:noFill/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GUIDELINES: DOCUMENTING PROCEDURES, POLICIES, &amp; PRACTICES AND ESTABLISHING ROUTINES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2A5F018-1012-4740-A154-CD613B4E0F62}"/>
              </a:ext>
            </a:extLst>
          </p:cNvPr>
          <p:cNvGraphicFramePr/>
          <p:nvPr/>
        </p:nvGraphicFramePr>
        <p:xfrm>
          <a:off x="509140" y="1286691"/>
          <a:ext cx="8125720" cy="340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3FFDB6A-81CA-44DC-BE16-B45466DE939E}"/>
              </a:ext>
            </a:extLst>
          </p:cNvPr>
          <p:cNvGrpSpPr/>
          <p:nvPr/>
        </p:nvGrpSpPr>
        <p:grpSpPr>
          <a:xfrm rot="1778477">
            <a:off x="7986281" y="155827"/>
            <a:ext cx="1046885" cy="1012896"/>
            <a:chOff x="1568917" y="46321"/>
            <a:chExt cx="2223435" cy="22234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966AD0-1C62-4AF9-B01C-C58BAFC67E79}"/>
                </a:ext>
              </a:extLst>
            </p:cNvPr>
            <p:cNvSpPr/>
            <p:nvPr/>
          </p:nvSpPr>
          <p:spPr>
            <a:xfrm>
              <a:off x="1568917" y="46321"/>
              <a:ext cx="2223435" cy="2223435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827B7CC7-8401-4E93-9BC8-9FD2D9C81B8B}"/>
                </a:ext>
              </a:extLst>
            </p:cNvPr>
            <p:cNvSpPr txBox="1"/>
            <p:nvPr/>
          </p:nvSpPr>
          <p:spPr>
            <a:xfrm>
              <a:off x="1865374" y="573070"/>
              <a:ext cx="1630520" cy="1293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Medium" panose="020B0604020202020204" charset="0"/>
                  <a:ea typeface="+mn-ea"/>
                  <a:cs typeface="Poppins Medium" panose="020B0604020202020204" charset="0"/>
                  <a:sym typeface="Arial"/>
                </a:rPr>
                <a:t>Systems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8734069-F5CE-4F6B-B5DE-6FE19E3092B5}"/>
              </a:ext>
            </a:extLst>
          </p:cNvPr>
          <p:cNvGrpSpPr/>
          <p:nvPr/>
        </p:nvGrpSpPr>
        <p:grpSpPr>
          <a:xfrm>
            <a:off x="7823658" y="549928"/>
            <a:ext cx="869738" cy="869738"/>
            <a:chOff x="3702262" y="2375914"/>
            <a:chExt cx="869738" cy="869738"/>
          </a:xfrm>
        </p:grpSpPr>
        <p:sp>
          <p:nvSpPr>
            <p:cNvPr id="8" name="Google Shape;660;p43">
              <a:extLst>
                <a:ext uri="{FF2B5EF4-FFF2-40B4-BE49-F238E27FC236}">
                  <a16:creationId xmlns:a16="http://schemas.microsoft.com/office/drawing/2014/main" id="{0B791823-2EE6-45D8-B2A1-B8D88C943F08}"/>
                </a:ext>
              </a:extLst>
            </p:cNvPr>
            <p:cNvSpPr/>
            <p:nvPr/>
          </p:nvSpPr>
          <p:spPr>
            <a:xfrm>
              <a:off x="3702262" y="2375914"/>
              <a:ext cx="869738" cy="86973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7667;p68">
              <a:extLst>
                <a:ext uri="{FF2B5EF4-FFF2-40B4-BE49-F238E27FC236}">
                  <a16:creationId xmlns:a16="http://schemas.microsoft.com/office/drawing/2014/main" id="{8984763E-DF6E-4D2E-BD2A-933789B691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0570" y="2588681"/>
              <a:ext cx="320080" cy="457200"/>
              <a:chOff x="1341612" y="3340055"/>
              <a:chExt cx="259399" cy="370524"/>
            </a:xfrm>
          </p:grpSpPr>
          <p:sp>
            <p:nvSpPr>
              <p:cNvPr id="10" name="Google Shape;7668;p68">
                <a:extLst>
                  <a:ext uri="{FF2B5EF4-FFF2-40B4-BE49-F238E27FC236}">
                    <a16:creationId xmlns:a16="http://schemas.microsoft.com/office/drawing/2014/main" id="{95701B3B-26EB-477C-B824-C54E966EBB30}"/>
                  </a:ext>
                </a:extLst>
              </p:cNvPr>
              <p:cNvSpPr/>
              <p:nvPr/>
            </p:nvSpPr>
            <p:spPr>
              <a:xfrm>
                <a:off x="1383954" y="3340055"/>
                <a:ext cx="43615" cy="35664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2382" extrusionOk="0">
                    <a:moveTo>
                      <a:pt x="999" y="0"/>
                    </a:moveTo>
                    <a:cubicBezTo>
                      <a:pt x="452" y="0"/>
                      <a:pt x="11" y="442"/>
                      <a:pt x="11" y="989"/>
                    </a:cubicBezTo>
                    <a:lnTo>
                      <a:pt x="11" y="2019"/>
                    </a:lnTo>
                    <a:cubicBezTo>
                      <a:pt x="0" y="2260"/>
                      <a:pt x="179" y="2381"/>
                      <a:pt x="360" y="2381"/>
                    </a:cubicBezTo>
                    <a:cubicBezTo>
                      <a:pt x="542" y="2381"/>
                      <a:pt x="726" y="2260"/>
                      <a:pt x="726" y="2019"/>
                    </a:cubicBezTo>
                    <a:lnTo>
                      <a:pt x="726" y="989"/>
                    </a:lnTo>
                    <a:cubicBezTo>
                      <a:pt x="726" y="841"/>
                      <a:pt x="852" y="736"/>
                      <a:pt x="999" y="736"/>
                    </a:cubicBezTo>
                    <a:lnTo>
                      <a:pt x="1924" y="736"/>
                    </a:lnTo>
                    <a:cubicBezTo>
                      <a:pt x="2071" y="736"/>
                      <a:pt x="2197" y="841"/>
                      <a:pt x="2197" y="989"/>
                    </a:cubicBezTo>
                    <a:lnTo>
                      <a:pt x="2197" y="2019"/>
                    </a:lnTo>
                    <a:cubicBezTo>
                      <a:pt x="2197" y="2260"/>
                      <a:pt x="2376" y="2381"/>
                      <a:pt x="2555" y="2381"/>
                    </a:cubicBezTo>
                    <a:cubicBezTo>
                      <a:pt x="2733" y="2381"/>
                      <a:pt x="2912" y="2260"/>
                      <a:pt x="2912" y="2019"/>
                    </a:cubicBezTo>
                    <a:lnTo>
                      <a:pt x="2912" y="989"/>
                    </a:lnTo>
                    <a:cubicBezTo>
                      <a:pt x="2912" y="442"/>
                      <a:pt x="2471" y="0"/>
                      <a:pt x="1924" y="0"/>
                    </a:cubicBezTo>
                    <a:close/>
                  </a:path>
                </a:pathLst>
              </a:custGeom>
              <a:solidFill>
                <a:srgbClr val="344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669;p68">
                <a:extLst>
                  <a:ext uri="{FF2B5EF4-FFF2-40B4-BE49-F238E27FC236}">
                    <a16:creationId xmlns:a16="http://schemas.microsoft.com/office/drawing/2014/main" id="{24565D65-6AB7-40A8-8E1D-CCCE2F454114}"/>
                  </a:ext>
                </a:extLst>
              </p:cNvPr>
              <p:cNvSpPr/>
              <p:nvPr/>
            </p:nvSpPr>
            <p:spPr>
              <a:xfrm>
                <a:off x="1363966" y="3403329"/>
                <a:ext cx="237045" cy="307251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20521" extrusionOk="0">
                    <a:moveTo>
                      <a:pt x="736" y="0"/>
                    </a:moveTo>
                    <a:cubicBezTo>
                      <a:pt x="337" y="0"/>
                      <a:pt x="0" y="337"/>
                      <a:pt x="0" y="757"/>
                    </a:cubicBezTo>
                    <a:lnTo>
                      <a:pt x="0" y="19763"/>
                    </a:lnTo>
                    <a:cubicBezTo>
                      <a:pt x="0" y="20184"/>
                      <a:pt x="337" y="20520"/>
                      <a:pt x="736" y="20520"/>
                    </a:cubicBezTo>
                    <a:lnTo>
                      <a:pt x="15075" y="20520"/>
                    </a:lnTo>
                    <a:cubicBezTo>
                      <a:pt x="15495" y="20520"/>
                      <a:pt x="15832" y="20184"/>
                      <a:pt x="15832" y="19763"/>
                    </a:cubicBezTo>
                    <a:lnTo>
                      <a:pt x="15832" y="757"/>
                    </a:lnTo>
                    <a:cubicBezTo>
                      <a:pt x="15832" y="337"/>
                      <a:pt x="15495" y="0"/>
                      <a:pt x="15075" y="0"/>
                    </a:cubicBezTo>
                    <a:close/>
                  </a:path>
                </a:pathLst>
              </a:custGeom>
              <a:solidFill>
                <a:srgbClr val="EEF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670;p68">
                <a:extLst>
                  <a:ext uri="{FF2B5EF4-FFF2-40B4-BE49-F238E27FC236}">
                    <a16:creationId xmlns:a16="http://schemas.microsoft.com/office/drawing/2014/main" id="{13FCAAA3-8915-43F1-94BE-C622EA5754F9}"/>
                  </a:ext>
                </a:extLst>
              </p:cNvPr>
              <p:cNvSpPr/>
              <p:nvPr/>
            </p:nvSpPr>
            <p:spPr>
              <a:xfrm>
                <a:off x="1341612" y="3371841"/>
                <a:ext cx="237045" cy="306936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20500" extrusionOk="0">
                    <a:moveTo>
                      <a:pt x="736" y="1"/>
                    </a:moveTo>
                    <a:cubicBezTo>
                      <a:pt x="337" y="1"/>
                      <a:pt x="1" y="337"/>
                      <a:pt x="1" y="737"/>
                    </a:cubicBezTo>
                    <a:lnTo>
                      <a:pt x="1" y="19764"/>
                    </a:lnTo>
                    <a:cubicBezTo>
                      <a:pt x="1" y="20163"/>
                      <a:pt x="337" y="20500"/>
                      <a:pt x="736" y="20500"/>
                    </a:cubicBezTo>
                    <a:lnTo>
                      <a:pt x="15075" y="20500"/>
                    </a:lnTo>
                    <a:cubicBezTo>
                      <a:pt x="15495" y="20500"/>
                      <a:pt x="15832" y="20163"/>
                      <a:pt x="15832" y="19743"/>
                    </a:cubicBezTo>
                    <a:lnTo>
                      <a:pt x="15832" y="737"/>
                    </a:lnTo>
                    <a:cubicBezTo>
                      <a:pt x="15832" y="337"/>
                      <a:pt x="15495" y="1"/>
                      <a:pt x="15075" y="1"/>
                    </a:cubicBezTo>
                    <a:close/>
                  </a:path>
                </a:pathLst>
              </a:custGeom>
              <a:solidFill>
                <a:srgbClr val="FBFC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671;p68">
                <a:extLst>
                  <a:ext uri="{FF2B5EF4-FFF2-40B4-BE49-F238E27FC236}">
                    <a16:creationId xmlns:a16="http://schemas.microsoft.com/office/drawing/2014/main" id="{174406B2-2DE5-4482-910E-70FCBEC0E344}"/>
                  </a:ext>
                </a:extLst>
              </p:cNvPr>
              <p:cNvSpPr/>
              <p:nvPr/>
            </p:nvSpPr>
            <p:spPr>
              <a:xfrm>
                <a:off x="1556303" y="3371841"/>
                <a:ext cx="22354" cy="306936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20500" extrusionOk="0">
                    <a:moveTo>
                      <a:pt x="0" y="1"/>
                    </a:moveTo>
                    <a:lnTo>
                      <a:pt x="0" y="20500"/>
                    </a:lnTo>
                    <a:lnTo>
                      <a:pt x="736" y="20500"/>
                    </a:lnTo>
                    <a:cubicBezTo>
                      <a:pt x="1156" y="20500"/>
                      <a:pt x="1493" y="20163"/>
                      <a:pt x="1493" y="19743"/>
                    </a:cubicBezTo>
                    <a:lnTo>
                      <a:pt x="1493" y="737"/>
                    </a:lnTo>
                    <a:cubicBezTo>
                      <a:pt x="1493" y="337"/>
                      <a:pt x="1156" y="1"/>
                      <a:pt x="736" y="1"/>
                    </a:cubicBezTo>
                    <a:close/>
                  </a:path>
                </a:pathLst>
              </a:custGeom>
              <a:solidFill>
                <a:srgbClr val="F5F7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672;p68">
                <a:extLst>
                  <a:ext uri="{FF2B5EF4-FFF2-40B4-BE49-F238E27FC236}">
                    <a16:creationId xmlns:a16="http://schemas.microsoft.com/office/drawing/2014/main" id="{7BDDD217-1280-4E53-9CDC-2AA22AB427A9}"/>
                  </a:ext>
                </a:extLst>
              </p:cNvPr>
              <p:cNvSpPr/>
              <p:nvPr/>
            </p:nvSpPr>
            <p:spPr>
              <a:xfrm>
                <a:off x="1379387" y="3455583"/>
                <a:ext cx="4470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6" extrusionOk="0">
                    <a:moveTo>
                      <a:pt x="190" y="0"/>
                    </a:moveTo>
                    <a:cubicBezTo>
                      <a:pt x="85" y="0"/>
                      <a:pt x="0" y="84"/>
                      <a:pt x="0" y="190"/>
                    </a:cubicBezTo>
                    <a:lnTo>
                      <a:pt x="0" y="2797"/>
                    </a:lnTo>
                    <a:cubicBezTo>
                      <a:pt x="0" y="2902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902"/>
                      <a:pt x="2986" y="2797"/>
                    </a:cubicBezTo>
                    <a:lnTo>
                      <a:pt x="2986" y="190"/>
                    </a:lnTo>
                    <a:cubicBezTo>
                      <a:pt x="2986" y="84"/>
                      <a:pt x="2902" y="0"/>
                      <a:pt x="2797" y="0"/>
                    </a:cubicBezTo>
                    <a:close/>
                  </a:path>
                </a:pathLst>
              </a:custGeom>
              <a:solidFill>
                <a:srgbClr val="D1DB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673;p68">
                <a:extLst>
                  <a:ext uri="{FF2B5EF4-FFF2-40B4-BE49-F238E27FC236}">
                    <a16:creationId xmlns:a16="http://schemas.microsoft.com/office/drawing/2014/main" id="{839CB78D-17A4-4E91-94D3-D5E3E819DE39}"/>
                  </a:ext>
                </a:extLst>
              </p:cNvPr>
              <p:cNvSpPr/>
              <p:nvPr/>
            </p:nvSpPr>
            <p:spPr>
              <a:xfrm>
                <a:off x="1379387" y="3527975"/>
                <a:ext cx="44708" cy="44723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7" extrusionOk="0">
                    <a:moveTo>
                      <a:pt x="190" y="1"/>
                    </a:moveTo>
                    <a:cubicBezTo>
                      <a:pt x="85" y="1"/>
                      <a:pt x="0" y="85"/>
                      <a:pt x="0" y="190"/>
                    </a:cubicBezTo>
                    <a:lnTo>
                      <a:pt x="0" y="2776"/>
                    </a:lnTo>
                    <a:cubicBezTo>
                      <a:pt x="0" y="2881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881"/>
                      <a:pt x="2986" y="2776"/>
                    </a:cubicBezTo>
                    <a:lnTo>
                      <a:pt x="2986" y="190"/>
                    </a:lnTo>
                    <a:cubicBezTo>
                      <a:pt x="2986" y="85"/>
                      <a:pt x="2902" y="1"/>
                      <a:pt x="2797" y="1"/>
                    </a:cubicBez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674;p68">
                <a:extLst>
                  <a:ext uri="{FF2B5EF4-FFF2-40B4-BE49-F238E27FC236}">
                    <a16:creationId xmlns:a16="http://schemas.microsoft.com/office/drawing/2014/main" id="{E848875B-E5C1-4E22-AC7A-F3D7ACC2E998}"/>
                  </a:ext>
                </a:extLst>
              </p:cNvPr>
              <p:cNvSpPr/>
              <p:nvPr/>
            </p:nvSpPr>
            <p:spPr>
              <a:xfrm>
                <a:off x="1379387" y="3600067"/>
                <a:ext cx="4470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6" extrusionOk="0">
                    <a:moveTo>
                      <a:pt x="190" y="1"/>
                    </a:moveTo>
                    <a:cubicBezTo>
                      <a:pt x="85" y="1"/>
                      <a:pt x="0" y="85"/>
                      <a:pt x="0" y="211"/>
                    </a:cubicBezTo>
                    <a:lnTo>
                      <a:pt x="0" y="2797"/>
                    </a:lnTo>
                    <a:cubicBezTo>
                      <a:pt x="0" y="2902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902"/>
                      <a:pt x="2986" y="2797"/>
                    </a:cubicBezTo>
                    <a:lnTo>
                      <a:pt x="2986" y="211"/>
                    </a:lnTo>
                    <a:cubicBezTo>
                      <a:pt x="2986" y="85"/>
                      <a:pt x="2902" y="1"/>
                      <a:pt x="2797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675;p68">
                <a:extLst>
                  <a:ext uri="{FF2B5EF4-FFF2-40B4-BE49-F238E27FC236}">
                    <a16:creationId xmlns:a16="http://schemas.microsoft.com/office/drawing/2014/main" id="{B4F3B81D-46A7-4F55-BA0B-B81DCB3259C3}"/>
                  </a:ext>
                </a:extLst>
              </p:cNvPr>
              <p:cNvSpPr/>
              <p:nvPr/>
            </p:nvSpPr>
            <p:spPr>
              <a:xfrm>
                <a:off x="1444233" y="3459041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6"/>
                      <a:pt x="484" y="736"/>
                    </a:cubicBezTo>
                    <a:lnTo>
                      <a:pt x="6455" y="736"/>
                    </a:lnTo>
                    <a:cubicBezTo>
                      <a:pt x="6939" y="736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676;p68">
                <a:extLst>
                  <a:ext uri="{FF2B5EF4-FFF2-40B4-BE49-F238E27FC236}">
                    <a16:creationId xmlns:a16="http://schemas.microsoft.com/office/drawing/2014/main" id="{5DC683A2-02C9-45A5-B5DD-09C378A74BEB}"/>
                  </a:ext>
                </a:extLst>
              </p:cNvPr>
              <p:cNvSpPr/>
              <p:nvPr/>
            </p:nvSpPr>
            <p:spPr>
              <a:xfrm>
                <a:off x="1444233" y="3482967"/>
                <a:ext cx="103894" cy="107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6" extrusionOk="0">
                    <a:moveTo>
                      <a:pt x="484" y="0"/>
                    </a:moveTo>
                    <a:cubicBezTo>
                      <a:pt x="0" y="0"/>
                      <a:pt x="0" y="715"/>
                      <a:pt x="484" y="715"/>
                    </a:cubicBezTo>
                    <a:lnTo>
                      <a:pt x="6455" y="715"/>
                    </a:lnTo>
                    <a:cubicBezTo>
                      <a:pt x="6939" y="715"/>
                      <a:pt x="6939" y="0"/>
                      <a:pt x="645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677;p68">
                <a:extLst>
                  <a:ext uri="{FF2B5EF4-FFF2-40B4-BE49-F238E27FC236}">
                    <a16:creationId xmlns:a16="http://schemas.microsoft.com/office/drawing/2014/main" id="{19DAF4FB-01F9-4C45-A058-240B8C563F28}"/>
                  </a:ext>
                </a:extLst>
              </p:cNvPr>
              <p:cNvSpPr/>
              <p:nvPr/>
            </p:nvSpPr>
            <p:spPr>
              <a:xfrm>
                <a:off x="1444233" y="3531433"/>
                <a:ext cx="103894" cy="107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7" extrusionOk="0">
                    <a:moveTo>
                      <a:pt x="464" y="1"/>
                    </a:moveTo>
                    <a:cubicBezTo>
                      <a:pt x="1" y="1"/>
                      <a:pt x="7" y="716"/>
                      <a:pt x="484" y="716"/>
                    </a:cubicBezTo>
                    <a:lnTo>
                      <a:pt x="6455" y="716"/>
                    </a:lnTo>
                    <a:cubicBezTo>
                      <a:pt x="6939" y="716"/>
                      <a:pt x="6939" y="1"/>
                      <a:pt x="6455" y="1"/>
                    </a:cubicBezTo>
                    <a:lnTo>
                      <a:pt x="484" y="1"/>
                    </a:lnTo>
                    <a:cubicBezTo>
                      <a:pt x="477" y="1"/>
                      <a:pt x="471" y="1"/>
                      <a:pt x="464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678;p68">
                <a:extLst>
                  <a:ext uri="{FF2B5EF4-FFF2-40B4-BE49-F238E27FC236}">
                    <a16:creationId xmlns:a16="http://schemas.microsoft.com/office/drawing/2014/main" id="{235C5985-3767-4F11-BC21-DD79A3266442}"/>
                  </a:ext>
                </a:extLst>
              </p:cNvPr>
              <p:cNvSpPr/>
              <p:nvPr/>
            </p:nvSpPr>
            <p:spPr>
              <a:xfrm>
                <a:off x="1444233" y="3555359"/>
                <a:ext cx="103894" cy="107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6" extrusionOk="0">
                    <a:moveTo>
                      <a:pt x="464" y="1"/>
                    </a:moveTo>
                    <a:cubicBezTo>
                      <a:pt x="1" y="1"/>
                      <a:pt x="7" y="716"/>
                      <a:pt x="484" y="716"/>
                    </a:cubicBezTo>
                    <a:lnTo>
                      <a:pt x="6455" y="716"/>
                    </a:lnTo>
                    <a:cubicBezTo>
                      <a:pt x="6939" y="716"/>
                      <a:pt x="6939" y="1"/>
                      <a:pt x="6455" y="1"/>
                    </a:cubicBezTo>
                    <a:lnTo>
                      <a:pt x="484" y="1"/>
                    </a:lnTo>
                    <a:cubicBezTo>
                      <a:pt x="477" y="1"/>
                      <a:pt x="471" y="1"/>
                      <a:pt x="464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679;p68">
                <a:extLst>
                  <a:ext uri="{FF2B5EF4-FFF2-40B4-BE49-F238E27FC236}">
                    <a16:creationId xmlns:a16="http://schemas.microsoft.com/office/drawing/2014/main" id="{09A0F97A-6B24-4B99-AD01-E8D909C666E9}"/>
                  </a:ext>
                </a:extLst>
              </p:cNvPr>
              <p:cNvSpPr/>
              <p:nvPr/>
            </p:nvSpPr>
            <p:spPr>
              <a:xfrm>
                <a:off x="1444233" y="3603526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7"/>
                      <a:pt x="484" y="737"/>
                    </a:cubicBezTo>
                    <a:lnTo>
                      <a:pt x="6455" y="737"/>
                    </a:lnTo>
                    <a:cubicBezTo>
                      <a:pt x="6939" y="737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680;p68">
                <a:extLst>
                  <a:ext uri="{FF2B5EF4-FFF2-40B4-BE49-F238E27FC236}">
                    <a16:creationId xmlns:a16="http://schemas.microsoft.com/office/drawing/2014/main" id="{721932C7-ECEA-404A-9378-4A16606D35D2}"/>
                  </a:ext>
                </a:extLst>
              </p:cNvPr>
              <p:cNvSpPr/>
              <p:nvPr/>
            </p:nvSpPr>
            <p:spPr>
              <a:xfrm>
                <a:off x="1444233" y="3627452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6"/>
                      <a:pt x="484" y="736"/>
                    </a:cubicBezTo>
                    <a:lnTo>
                      <a:pt x="6455" y="736"/>
                    </a:lnTo>
                    <a:cubicBezTo>
                      <a:pt x="6939" y="736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681;p68">
                <a:extLst>
                  <a:ext uri="{FF2B5EF4-FFF2-40B4-BE49-F238E27FC236}">
                    <a16:creationId xmlns:a16="http://schemas.microsoft.com/office/drawing/2014/main" id="{E9F27331-E4DD-48AF-842C-732ABC1CD028}"/>
                  </a:ext>
                </a:extLst>
              </p:cNvPr>
              <p:cNvSpPr/>
              <p:nvPr/>
            </p:nvSpPr>
            <p:spPr>
              <a:xfrm>
                <a:off x="1390183" y="3448845"/>
                <a:ext cx="55413" cy="37087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477" extrusionOk="0">
                    <a:moveTo>
                      <a:pt x="3156" y="0"/>
                    </a:moveTo>
                    <a:cubicBezTo>
                      <a:pt x="3077" y="0"/>
                      <a:pt x="2995" y="28"/>
                      <a:pt x="2917" y="93"/>
                    </a:cubicBezTo>
                    <a:lnTo>
                      <a:pt x="1130" y="1607"/>
                    </a:lnTo>
                    <a:lnTo>
                      <a:pt x="772" y="1228"/>
                    </a:lnTo>
                    <a:cubicBezTo>
                      <a:pt x="722" y="1155"/>
                      <a:pt x="653" y="1124"/>
                      <a:pt x="580" y="1124"/>
                    </a:cubicBezTo>
                    <a:cubicBezTo>
                      <a:pt x="319" y="1124"/>
                      <a:pt x="0" y="1515"/>
                      <a:pt x="247" y="1712"/>
                    </a:cubicBezTo>
                    <a:lnTo>
                      <a:pt x="856" y="2364"/>
                    </a:lnTo>
                    <a:cubicBezTo>
                      <a:pt x="922" y="2440"/>
                      <a:pt x="1010" y="2477"/>
                      <a:pt x="1103" y="2477"/>
                    </a:cubicBezTo>
                    <a:cubicBezTo>
                      <a:pt x="1189" y="2477"/>
                      <a:pt x="1280" y="2445"/>
                      <a:pt x="1361" y="2385"/>
                    </a:cubicBezTo>
                    <a:lnTo>
                      <a:pt x="3400" y="640"/>
                    </a:lnTo>
                    <a:cubicBezTo>
                      <a:pt x="3701" y="406"/>
                      <a:pt x="3458" y="0"/>
                      <a:pt x="315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682;p68">
                <a:extLst>
                  <a:ext uri="{FF2B5EF4-FFF2-40B4-BE49-F238E27FC236}">
                    <a16:creationId xmlns:a16="http://schemas.microsoft.com/office/drawing/2014/main" id="{51DC0A1A-7AF9-420B-8EDE-AE7B7F211073}"/>
                  </a:ext>
                </a:extLst>
              </p:cNvPr>
              <p:cNvSpPr/>
              <p:nvPr/>
            </p:nvSpPr>
            <p:spPr>
              <a:xfrm>
                <a:off x="1390183" y="3521686"/>
                <a:ext cx="54874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2481" extrusionOk="0">
                    <a:moveTo>
                      <a:pt x="3137" y="0"/>
                    </a:moveTo>
                    <a:cubicBezTo>
                      <a:pt x="3064" y="0"/>
                      <a:pt x="2988" y="25"/>
                      <a:pt x="2917" y="85"/>
                    </a:cubicBezTo>
                    <a:lnTo>
                      <a:pt x="2917" y="106"/>
                    </a:lnTo>
                    <a:lnTo>
                      <a:pt x="1130" y="1619"/>
                    </a:lnTo>
                    <a:lnTo>
                      <a:pt x="772" y="1220"/>
                    </a:lnTo>
                    <a:cubicBezTo>
                      <a:pt x="722" y="1146"/>
                      <a:pt x="653" y="1116"/>
                      <a:pt x="580" y="1116"/>
                    </a:cubicBezTo>
                    <a:cubicBezTo>
                      <a:pt x="319" y="1116"/>
                      <a:pt x="0" y="1506"/>
                      <a:pt x="247" y="1703"/>
                    </a:cubicBezTo>
                    <a:lnTo>
                      <a:pt x="856" y="2355"/>
                    </a:lnTo>
                    <a:cubicBezTo>
                      <a:pt x="927" y="2437"/>
                      <a:pt x="1023" y="2480"/>
                      <a:pt x="1124" y="2480"/>
                    </a:cubicBezTo>
                    <a:cubicBezTo>
                      <a:pt x="1204" y="2480"/>
                      <a:pt x="1286" y="2453"/>
                      <a:pt x="1361" y="2397"/>
                    </a:cubicBezTo>
                    <a:lnTo>
                      <a:pt x="3379" y="652"/>
                    </a:lnTo>
                    <a:cubicBezTo>
                      <a:pt x="3665" y="400"/>
                      <a:pt x="3427" y="0"/>
                      <a:pt x="313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683;p68">
                <a:extLst>
                  <a:ext uri="{FF2B5EF4-FFF2-40B4-BE49-F238E27FC236}">
                    <a16:creationId xmlns:a16="http://schemas.microsoft.com/office/drawing/2014/main" id="{BD3D0D6B-08F9-4CE6-9444-AF60E701C6EA}"/>
                  </a:ext>
                </a:extLst>
              </p:cNvPr>
              <p:cNvSpPr/>
              <p:nvPr/>
            </p:nvSpPr>
            <p:spPr>
              <a:xfrm>
                <a:off x="1390183" y="3595216"/>
                <a:ext cx="55413" cy="37267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489" extrusionOk="0">
                    <a:moveTo>
                      <a:pt x="3155" y="1"/>
                    </a:moveTo>
                    <a:cubicBezTo>
                      <a:pt x="3077" y="1"/>
                      <a:pt x="2995" y="28"/>
                      <a:pt x="2917" y="93"/>
                    </a:cubicBezTo>
                    <a:lnTo>
                      <a:pt x="2917" y="114"/>
                    </a:lnTo>
                    <a:lnTo>
                      <a:pt x="1130" y="1628"/>
                    </a:lnTo>
                    <a:lnTo>
                      <a:pt x="772" y="1229"/>
                    </a:lnTo>
                    <a:cubicBezTo>
                      <a:pt x="722" y="1155"/>
                      <a:pt x="653" y="1125"/>
                      <a:pt x="580" y="1125"/>
                    </a:cubicBezTo>
                    <a:cubicBezTo>
                      <a:pt x="319" y="1125"/>
                      <a:pt x="0" y="1515"/>
                      <a:pt x="247" y="1712"/>
                    </a:cubicBezTo>
                    <a:lnTo>
                      <a:pt x="856" y="2364"/>
                    </a:lnTo>
                    <a:cubicBezTo>
                      <a:pt x="927" y="2446"/>
                      <a:pt x="1023" y="2489"/>
                      <a:pt x="1124" y="2489"/>
                    </a:cubicBezTo>
                    <a:cubicBezTo>
                      <a:pt x="1204" y="2489"/>
                      <a:pt x="1286" y="2462"/>
                      <a:pt x="1361" y="2406"/>
                    </a:cubicBezTo>
                    <a:lnTo>
                      <a:pt x="3400" y="661"/>
                    </a:lnTo>
                    <a:cubicBezTo>
                      <a:pt x="3701" y="410"/>
                      <a:pt x="3458" y="1"/>
                      <a:pt x="315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684;p68">
                <a:extLst>
                  <a:ext uri="{FF2B5EF4-FFF2-40B4-BE49-F238E27FC236}">
                    <a16:creationId xmlns:a16="http://schemas.microsoft.com/office/drawing/2014/main" id="{75D3DFC5-D59C-4155-BD15-5CE569465EEB}"/>
                  </a:ext>
                </a:extLst>
              </p:cNvPr>
              <p:cNvSpPr/>
              <p:nvPr/>
            </p:nvSpPr>
            <p:spPr>
              <a:xfrm>
                <a:off x="1368682" y="3362409"/>
                <a:ext cx="74309" cy="38734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2587" extrusionOk="0">
                    <a:moveTo>
                      <a:pt x="736" y="0"/>
                    </a:moveTo>
                    <a:cubicBezTo>
                      <a:pt x="316" y="0"/>
                      <a:pt x="1" y="336"/>
                      <a:pt x="1" y="736"/>
                    </a:cubicBezTo>
                    <a:lnTo>
                      <a:pt x="1" y="2250"/>
                    </a:lnTo>
                    <a:cubicBezTo>
                      <a:pt x="1" y="2439"/>
                      <a:pt x="148" y="2586"/>
                      <a:pt x="337" y="2586"/>
                    </a:cubicBezTo>
                    <a:lnTo>
                      <a:pt x="4626" y="2586"/>
                    </a:lnTo>
                    <a:cubicBezTo>
                      <a:pt x="4815" y="2586"/>
                      <a:pt x="4962" y="2439"/>
                      <a:pt x="4962" y="2250"/>
                    </a:cubicBezTo>
                    <a:lnTo>
                      <a:pt x="4962" y="736"/>
                    </a:lnTo>
                    <a:cubicBezTo>
                      <a:pt x="4962" y="336"/>
                      <a:pt x="4647" y="0"/>
                      <a:pt x="4227" y="0"/>
                    </a:cubicBezTo>
                    <a:close/>
                  </a:path>
                </a:pathLst>
              </a:custGeom>
              <a:solidFill>
                <a:srgbClr val="546C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685;p68">
                <a:extLst>
                  <a:ext uri="{FF2B5EF4-FFF2-40B4-BE49-F238E27FC236}">
                    <a16:creationId xmlns:a16="http://schemas.microsoft.com/office/drawing/2014/main" id="{64EAA927-1497-421D-A64A-0ED3B5DA5130}"/>
                  </a:ext>
                </a:extLst>
              </p:cNvPr>
              <p:cNvSpPr/>
              <p:nvPr/>
            </p:nvSpPr>
            <p:spPr>
              <a:xfrm>
                <a:off x="1409602" y="3362409"/>
                <a:ext cx="33389" cy="38734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587" extrusionOk="0">
                    <a:moveTo>
                      <a:pt x="1" y="0"/>
                    </a:moveTo>
                    <a:cubicBezTo>
                      <a:pt x="400" y="0"/>
                      <a:pt x="737" y="336"/>
                      <a:pt x="737" y="736"/>
                    </a:cubicBezTo>
                    <a:lnTo>
                      <a:pt x="737" y="2250"/>
                    </a:lnTo>
                    <a:cubicBezTo>
                      <a:pt x="737" y="2439"/>
                      <a:pt x="589" y="2586"/>
                      <a:pt x="400" y="2586"/>
                    </a:cubicBezTo>
                    <a:lnTo>
                      <a:pt x="1893" y="2586"/>
                    </a:lnTo>
                    <a:cubicBezTo>
                      <a:pt x="2082" y="2586"/>
                      <a:pt x="2229" y="2439"/>
                      <a:pt x="2229" y="2250"/>
                    </a:cubicBezTo>
                    <a:lnTo>
                      <a:pt x="2229" y="736"/>
                    </a:lnTo>
                    <a:cubicBezTo>
                      <a:pt x="2229" y="336"/>
                      <a:pt x="1893" y="0"/>
                      <a:pt x="1494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18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040903-0515-4B73-8444-C42E3002D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0040903-0515-4B73-8444-C42E3002D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0040903-0515-4B73-8444-C42E3002D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0040903-0515-4B73-8444-C42E3002D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533FAC-EAD5-45FF-8A4A-01D701B6F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B4533FAC-EAD5-45FF-8A4A-01D701B6F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4533FAC-EAD5-45FF-8A4A-01D701B6F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B4533FAC-EAD5-45FF-8A4A-01D701B6F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9DD8B0-36B3-499F-A763-F02041CDA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329DD8B0-36B3-499F-A763-F02041CDA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329DD8B0-36B3-499F-A763-F02041CDA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329DD8B0-36B3-499F-A763-F02041CDA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C5305B-E246-41D5-8FE5-E58B5E2EF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D8C5305B-E246-41D5-8FE5-E58B5E2EF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8C5305B-E246-41D5-8FE5-E58B5E2EF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8C5305B-E246-41D5-8FE5-E58B5E2EF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1F3503-CDDE-4B02-BBE6-E399865B4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7068" y="1805382"/>
            <a:ext cx="7033500" cy="333811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Student identification/screening: products &amp; process</a:t>
            </a:r>
          </a:p>
          <a:p>
            <a:pPr>
              <a:spcAft>
                <a:spcPts val="600"/>
              </a:spcAft>
            </a:pPr>
            <a:r>
              <a:rPr lang="en-US" dirty="0"/>
              <a:t>Notifying staff, students, &amp; families</a:t>
            </a:r>
          </a:p>
          <a:p>
            <a:pPr>
              <a:spcAft>
                <a:spcPts val="600"/>
              </a:spcAft>
            </a:pPr>
            <a:r>
              <a:rPr lang="en-US" dirty="0"/>
              <a:t>Tier 2 Practices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Intervention components and routines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Training materials for students and staff</a:t>
            </a:r>
          </a:p>
          <a:p>
            <a:pPr>
              <a:spcAft>
                <a:spcPts val="600"/>
              </a:spcAft>
            </a:pPr>
            <a:r>
              <a:rPr lang="en-US" dirty="0"/>
              <a:t>Evaluation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Monitoring student progress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Monitoring fidelity</a:t>
            </a:r>
          </a:p>
          <a:p>
            <a:pPr>
              <a:spcAft>
                <a:spcPts val="600"/>
              </a:spcAft>
            </a:pPr>
            <a:r>
              <a:rPr lang="en-US" dirty="0"/>
              <a:t>Evaluating interventions &amp; level of use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8FFF8E-6E25-4B74-A583-082CD6DA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55" y="198197"/>
            <a:ext cx="7033500" cy="634200"/>
          </a:xfrm>
        </p:spPr>
        <p:txBody>
          <a:bodyPr/>
          <a:lstStyle/>
          <a:p>
            <a:r>
              <a:rPr lang="en-US" dirty="0"/>
              <a:t>CRITICAL FEATURES: DOCUMENT PROCEDURES, POLICIES &amp; PRACTICES</a:t>
            </a:r>
          </a:p>
        </p:txBody>
      </p:sp>
    </p:spTree>
    <p:extLst>
      <p:ext uri="{BB962C8B-B14F-4D97-AF65-F5344CB8AC3E}">
        <p14:creationId xmlns:p14="http://schemas.microsoft.com/office/powerpoint/2010/main" val="1879667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451166" y="159627"/>
            <a:ext cx="2270264" cy="806120"/>
          </a:xfrm>
          <a:noFill/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WHY DOCUMENT? WHAT TO DOCUMENT?</a:t>
            </a:r>
            <a:endParaRPr lang="en-US" sz="2400" dirty="0">
              <a:solidFill>
                <a:srgbClr val="FFFFFF"/>
              </a:solidFill>
              <a:ea typeface="Britannic Bold" pitchFamily="-108" charset="0"/>
              <a:cs typeface="Britannic Bold" pitchFamily="-10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2A5F018-1012-4740-A154-CD613B4E0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803921"/>
              </p:ext>
            </p:extLst>
          </p:nvPr>
        </p:nvGraphicFramePr>
        <p:xfrm>
          <a:off x="2770415" y="353785"/>
          <a:ext cx="5965371" cy="463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BD381B-9A9F-4980-BD04-2EA239122DC3}"/>
              </a:ext>
            </a:extLst>
          </p:cNvPr>
          <p:cNvSpPr txBox="1"/>
          <p:nvPr/>
        </p:nvSpPr>
        <p:spPr>
          <a:xfrm>
            <a:off x="-190499" y="4522208"/>
            <a:ext cx="2960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B0604020202020204" charset="0"/>
                <a:cs typeface="Hind Vadodara" panose="020B0604020202020204" charset="0"/>
                <a:sym typeface="Arial"/>
              </a:rPr>
              <a:t>Adapted from the Benchmarks for Advanced Tiers (2012)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ind Vadodara" panose="020B0604020202020204" charset="0"/>
              <a:cs typeface="Hind Vadodara" panose="020B060402020202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9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8198B7-1E96-A241-A24A-164A71052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B8198B7-1E96-A241-A24A-164A71052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B8198B7-1E96-A241-A24A-164A71052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B8198B7-1E96-A241-A24A-164A71052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0E2EEF-1805-DE48-90BB-988ACA738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620E2EEF-1805-DE48-90BB-988ACA738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20E2EEF-1805-DE48-90BB-988ACA738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20E2EEF-1805-DE48-90BB-988ACA738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C5C656-14AD-A34F-BE92-B3504DD7F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AEC5C656-14AD-A34F-BE92-B3504DD7F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AEC5C656-14AD-A34F-BE92-B3504DD7F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AEC5C656-14AD-A34F-BE92-B3504DD7F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6169A-A5FB-9744-BFFA-86B6DAF89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8DA6169A-A5FB-9744-BFFA-86B6DAF89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8DA6169A-A5FB-9744-BFFA-86B6DAF89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8DA6169A-A5FB-9744-BFFA-86B6DAF89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D913-2531-2142-BC9A-C7FB5C6FD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9ECCD913-2531-2142-BC9A-C7FB5C6FD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ECCD913-2531-2142-BC9A-C7FB5C6FD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9ECCD913-2531-2142-BC9A-C7FB5C6FD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FDBB5C-50FB-404D-B693-834904EE7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5DFDBB5C-50FB-404D-B693-834904EE7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5DFDBB5C-50FB-404D-B693-834904EE7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5DFDBB5C-50FB-404D-B693-834904EE7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102822" y="116084"/>
            <a:ext cx="2302921" cy="806120"/>
          </a:xfrm>
          <a:noFill/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WHY DOCUMENT? WHAT TO DOCUMENT?</a:t>
            </a:r>
            <a:endParaRPr lang="en-US" sz="2400" dirty="0">
              <a:solidFill>
                <a:srgbClr val="FFFFFF"/>
              </a:solidFill>
              <a:ea typeface="Britannic Bold" pitchFamily="-108" charset="0"/>
              <a:cs typeface="Britannic Bold" pitchFamily="-10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D381B-9A9F-4980-BD04-2EA239122DC3}"/>
              </a:ext>
            </a:extLst>
          </p:cNvPr>
          <p:cNvSpPr txBox="1"/>
          <p:nvPr/>
        </p:nvSpPr>
        <p:spPr>
          <a:xfrm>
            <a:off x="4572000" y="486650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B0604020202020204" charset="0"/>
                <a:cs typeface="Hind Vadodara" panose="020B0604020202020204" charset="0"/>
                <a:sym typeface="Arial"/>
              </a:rPr>
              <a:t>Adapted from the Benchmarks for Advanced Tiers (2012)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ind Vadodara" panose="020B0604020202020204" charset="0"/>
              <a:cs typeface="Hind Vadodara" panose="020B0604020202020204" charset="0"/>
              <a:sym typeface="Arial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8B08E4E-FEB2-4443-A3C4-7A980DE3F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13256"/>
              </p:ext>
            </p:extLst>
          </p:nvPr>
        </p:nvGraphicFramePr>
        <p:xfrm>
          <a:off x="2699656" y="116084"/>
          <a:ext cx="5935201" cy="4750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0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CFA5DD-E613-F143-AB8E-4635089A9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B2CFA5DD-E613-F143-AB8E-4635089A9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B2CFA5DD-E613-F143-AB8E-4635089A9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B2CFA5DD-E613-F143-AB8E-4635089A9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563C4C-3E12-9C46-B75D-DD5F5F01E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E5563C4C-3E12-9C46-B75D-DD5F5F01E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E5563C4C-3E12-9C46-B75D-DD5F5F01E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E5563C4C-3E12-9C46-B75D-DD5F5F01E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BD615-0A7F-464A-84FE-BDD3476DF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6CBD615-0A7F-464A-84FE-BDD3476DF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E6CBD615-0A7F-464A-84FE-BDD3476DF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E6CBD615-0A7F-464A-84FE-BDD3476DF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07A1CC-9E6A-9243-BAE9-B8356225E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8107A1CC-9E6A-9243-BAE9-B8356225E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8107A1CC-9E6A-9243-BAE9-B8356225E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8107A1CC-9E6A-9243-BAE9-B8356225E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098EFF-301C-9147-BAA7-FCFC8D91D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67098EFF-301C-9147-BAA7-FCFC8D91D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7098EFF-301C-9147-BAA7-FCFC8D91D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67098EFF-301C-9147-BAA7-FCFC8D91D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1EF8B9-8033-EB47-8CE6-1E612A406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D81EF8B9-8033-EB47-8CE6-1E612A406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D81EF8B9-8033-EB47-8CE6-1E612A406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D81EF8B9-8033-EB47-8CE6-1E612A406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90DE-3FFF-418F-BEE3-76374783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12" y="350597"/>
            <a:ext cx="2916959" cy="634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EXAMPLE: ANNUAL SCHOOL SUMMARY - TIER 2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0D31E52-8A73-49C5-B82F-A7262723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661" y="350597"/>
            <a:ext cx="4522572" cy="4312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06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/>
          <p:nvPr/>
        </p:nvSpPr>
        <p:spPr>
          <a:xfrm>
            <a:off x="726300" y="1496179"/>
            <a:ext cx="624300" cy="6243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726496" y="2179371"/>
            <a:ext cx="624300" cy="6243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" name="Google Shape;306;p31"/>
          <p:cNvSpPr/>
          <p:nvPr/>
        </p:nvSpPr>
        <p:spPr>
          <a:xfrm>
            <a:off x="726497" y="2894263"/>
            <a:ext cx="624300" cy="6243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305" name="Google Shape;305;p31"/>
          <p:cNvSpPr txBox="1">
            <a:spLocks noGrp="1"/>
          </p:cNvSpPr>
          <p:nvPr>
            <p:ph type="subTitle" idx="1"/>
          </p:nvPr>
        </p:nvSpPr>
        <p:spPr>
          <a:xfrm flipH="1">
            <a:off x="1592542" y="1467767"/>
            <a:ext cx="7361885" cy="5211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1700" dirty="0"/>
              <a:t>Michigan Integrated Behavior &amp; Learning Support Initiative</a:t>
            </a:r>
            <a:endParaRPr sz="1700" dirty="0"/>
          </a:p>
        </p:txBody>
      </p:sp>
      <p:sp>
        <p:nvSpPr>
          <p:cNvPr id="303" name="Google Shape;303;p31"/>
          <p:cNvSpPr txBox="1">
            <a:spLocks noGrp="1"/>
          </p:cNvSpPr>
          <p:nvPr>
            <p:ph type="subTitle" idx="2"/>
          </p:nvPr>
        </p:nvSpPr>
        <p:spPr>
          <a:xfrm flipH="1">
            <a:off x="1592543" y="2968441"/>
            <a:ext cx="3794367" cy="4759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1700" dirty="0"/>
              <a:t>Missouri PBIS</a:t>
            </a:r>
            <a:endParaRPr sz="1700" dirty="0"/>
          </a:p>
        </p:txBody>
      </p:sp>
      <p:sp>
        <p:nvSpPr>
          <p:cNvPr id="318" name="Google Shape;318;p31"/>
          <p:cNvSpPr txBox="1">
            <a:spLocks noGrp="1"/>
          </p:cNvSpPr>
          <p:nvPr>
            <p:ph type="title"/>
          </p:nvPr>
        </p:nvSpPr>
        <p:spPr>
          <a:xfrm>
            <a:off x="726496" y="2346021"/>
            <a:ext cx="624300" cy="2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304" name="Google Shape;304;p31"/>
          <p:cNvSpPr txBox="1">
            <a:spLocks noGrp="1"/>
          </p:cNvSpPr>
          <p:nvPr>
            <p:ph type="subTitle" idx="3"/>
          </p:nvPr>
        </p:nvSpPr>
        <p:spPr>
          <a:xfrm flipH="1">
            <a:off x="1592543" y="2264209"/>
            <a:ext cx="4316901" cy="454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1700" dirty="0"/>
              <a:t>Dr. Heather George &amp; FLPBIS</a:t>
            </a:r>
            <a:endParaRPr sz="1700" dirty="0"/>
          </a:p>
        </p:txBody>
      </p:sp>
      <p:sp>
        <p:nvSpPr>
          <p:cNvPr id="313" name="Google Shape;313;p31"/>
          <p:cNvSpPr txBox="1">
            <a:spLocks noGrp="1"/>
          </p:cNvSpPr>
          <p:nvPr>
            <p:ph type="title" idx="7"/>
          </p:nvPr>
        </p:nvSpPr>
        <p:spPr>
          <a:xfrm>
            <a:off x="726497" y="3029713"/>
            <a:ext cx="6243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309" name="Google Shape;309;p31"/>
          <p:cNvSpPr txBox="1">
            <a:spLocks noGrp="1"/>
          </p:cNvSpPr>
          <p:nvPr>
            <p:ph type="title" idx="8"/>
          </p:nvPr>
        </p:nvSpPr>
        <p:spPr>
          <a:xfrm>
            <a:off x="431171" y="203944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ACKNOWLEDGEMENTS</a:t>
            </a:r>
            <a:endParaRPr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 idx="14"/>
          </p:nvPr>
        </p:nvSpPr>
        <p:spPr>
          <a:xfrm>
            <a:off x="726300" y="1631629"/>
            <a:ext cx="6243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/>
              <a:t>02</a:t>
            </a:r>
            <a:endParaRPr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35989B-5880-4410-A55D-E04F75D92F55}"/>
              </a:ext>
            </a:extLst>
          </p:cNvPr>
          <p:cNvSpPr txBox="1"/>
          <p:nvPr/>
        </p:nvSpPr>
        <p:spPr>
          <a:xfrm>
            <a:off x="1592543" y="4459249"/>
            <a:ext cx="431690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anose="020B0604020202020204" charset="0"/>
                <a:cs typeface="Poppins Medium" panose="020B0604020202020204" charset="0"/>
                <a:sym typeface="Arial"/>
              </a:rPr>
              <a:t>Midwest PBIS Network</a:t>
            </a:r>
          </a:p>
        </p:txBody>
      </p:sp>
      <p:sp>
        <p:nvSpPr>
          <p:cNvPr id="23" name="Google Shape;303;p31">
            <a:extLst>
              <a:ext uri="{FF2B5EF4-FFF2-40B4-BE49-F238E27FC236}">
                <a16:creationId xmlns:a16="http://schemas.microsoft.com/office/drawing/2014/main" id="{FF33D9A5-3B47-4FEC-BD80-14014A62E780}"/>
              </a:ext>
            </a:extLst>
          </p:cNvPr>
          <p:cNvSpPr txBox="1">
            <a:spLocks/>
          </p:cNvSpPr>
          <p:nvPr/>
        </p:nvSpPr>
        <p:spPr>
          <a:xfrm flipH="1">
            <a:off x="1592541" y="3603753"/>
            <a:ext cx="6581300" cy="53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Drs. Leanne Hawken, Deanne Crone, &amp; Rob Horner</a:t>
            </a:r>
          </a:p>
        </p:txBody>
      </p:sp>
      <p:sp>
        <p:nvSpPr>
          <p:cNvPr id="24" name="Google Shape;306;p31">
            <a:extLst>
              <a:ext uri="{FF2B5EF4-FFF2-40B4-BE49-F238E27FC236}">
                <a16:creationId xmlns:a16="http://schemas.microsoft.com/office/drawing/2014/main" id="{C523BBEB-E36F-4907-B217-7ED9218B3668}"/>
              </a:ext>
            </a:extLst>
          </p:cNvPr>
          <p:cNvSpPr/>
          <p:nvPr/>
        </p:nvSpPr>
        <p:spPr>
          <a:xfrm>
            <a:off x="726300" y="3609030"/>
            <a:ext cx="624300" cy="6243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313;p31">
            <a:extLst>
              <a:ext uri="{FF2B5EF4-FFF2-40B4-BE49-F238E27FC236}">
                <a16:creationId xmlns:a16="http://schemas.microsoft.com/office/drawing/2014/main" id="{ED9C7940-C4B3-423D-9DCC-E0E149EB7185}"/>
              </a:ext>
            </a:extLst>
          </p:cNvPr>
          <p:cNvSpPr txBox="1">
            <a:spLocks/>
          </p:cNvSpPr>
          <p:nvPr/>
        </p:nvSpPr>
        <p:spPr>
          <a:xfrm>
            <a:off x="726300" y="3744480"/>
            <a:ext cx="6243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Poppins SemiBold"/>
              <a:buNone/>
              <a:defRPr sz="2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oppins SemiBold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cs typeface="Poppins SemiBold"/>
                <a:sym typeface="Poppins SemiBold"/>
              </a:rPr>
              <a:t>05</a:t>
            </a:r>
          </a:p>
        </p:txBody>
      </p:sp>
      <p:sp>
        <p:nvSpPr>
          <p:cNvPr id="27" name="Google Shape;306;p31">
            <a:extLst>
              <a:ext uri="{FF2B5EF4-FFF2-40B4-BE49-F238E27FC236}">
                <a16:creationId xmlns:a16="http://schemas.microsoft.com/office/drawing/2014/main" id="{7B327254-8C99-42D8-9735-21210AB8C79A}"/>
              </a:ext>
            </a:extLst>
          </p:cNvPr>
          <p:cNvSpPr/>
          <p:nvPr/>
        </p:nvSpPr>
        <p:spPr>
          <a:xfrm>
            <a:off x="726300" y="4323797"/>
            <a:ext cx="624300" cy="6243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313;p31">
            <a:extLst>
              <a:ext uri="{FF2B5EF4-FFF2-40B4-BE49-F238E27FC236}">
                <a16:creationId xmlns:a16="http://schemas.microsoft.com/office/drawing/2014/main" id="{18E0BC7F-B617-4314-AD77-BA1218E8DA62}"/>
              </a:ext>
            </a:extLst>
          </p:cNvPr>
          <p:cNvSpPr txBox="1">
            <a:spLocks/>
          </p:cNvSpPr>
          <p:nvPr/>
        </p:nvSpPr>
        <p:spPr>
          <a:xfrm>
            <a:off x="726300" y="4459247"/>
            <a:ext cx="6243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Poppins SemiBold"/>
              <a:buNone/>
              <a:defRPr sz="2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oppins SemiBold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cs typeface="Poppins SemiBold"/>
                <a:sym typeface="Poppins SemiBold"/>
              </a:rPr>
              <a:t>06</a:t>
            </a:r>
          </a:p>
        </p:txBody>
      </p:sp>
      <p:sp>
        <p:nvSpPr>
          <p:cNvPr id="2" name="Google Shape;316;p31">
            <a:extLst>
              <a:ext uri="{FF2B5EF4-FFF2-40B4-BE49-F238E27FC236}">
                <a16:creationId xmlns:a16="http://schemas.microsoft.com/office/drawing/2014/main" id="{2C611B28-1371-B944-CB35-FE0F90C6B4D9}"/>
              </a:ext>
            </a:extLst>
          </p:cNvPr>
          <p:cNvSpPr/>
          <p:nvPr/>
        </p:nvSpPr>
        <p:spPr>
          <a:xfrm>
            <a:off x="732509" y="813782"/>
            <a:ext cx="624300" cy="6243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318;p31">
            <a:extLst>
              <a:ext uri="{FF2B5EF4-FFF2-40B4-BE49-F238E27FC236}">
                <a16:creationId xmlns:a16="http://schemas.microsoft.com/office/drawing/2014/main" id="{B16CE88B-51B2-A5D6-6BDD-8FD6805F44D6}"/>
              </a:ext>
            </a:extLst>
          </p:cNvPr>
          <p:cNvSpPr txBox="1">
            <a:spLocks/>
          </p:cNvSpPr>
          <p:nvPr/>
        </p:nvSpPr>
        <p:spPr>
          <a:xfrm>
            <a:off x="726300" y="979137"/>
            <a:ext cx="6243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Poppins SemiBold"/>
              <a:buNone/>
              <a:defRPr sz="32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oppins SemiBold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cs typeface="Poppins SemiBold"/>
                <a:sym typeface="Poppins SemiBold"/>
              </a:rPr>
              <a:t>01</a:t>
            </a:r>
          </a:p>
        </p:txBody>
      </p:sp>
      <p:sp>
        <p:nvSpPr>
          <p:cNvPr id="4" name="Google Shape;305;p31">
            <a:extLst>
              <a:ext uri="{FF2B5EF4-FFF2-40B4-BE49-F238E27FC236}">
                <a16:creationId xmlns:a16="http://schemas.microsoft.com/office/drawing/2014/main" id="{08F6483C-8C1C-15F5-45DD-A70FF8D8A363}"/>
              </a:ext>
            </a:extLst>
          </p:cNvPr>
          <p:cNvSpPr txBox="1">
            <a:spLocks/>
          </p:cNvSpPr>
          <p:nvPr/>
        </p:nvSpPr>
        <p:spPr>
          <a:xfrm flipH="1">
            <a:off x="1553438" y="838143"/>
            <a:ext cx="7361885" cy="49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667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Northeast PBIS Network (nepbis.org) / UCONN</a:t>
            </a:r>
          </a:p>
        </p:txBody>
      </p:sp>
      <p:sp>
        <p:nvSpPr>
          <p:cNvPr id="8" name="Google Shape;291;p29">
            <a:extLst>
              <a:ext uri="{FF2B5EF4-FFF2-40B4-BE49-F238E27FC236}">
                <a16:creationId xmlns:a16="http://schemas.microsoft.com/office/drawing/2014/main" id="{42AF0EEF-F7D4-B444-1E04-2156C455CC27}"/>
              </a:ext>
            </a:extLst>
          </p:cNvPr>
          <p:cNvSpPr/>
          <p:nvPr/>
        </p:nvSpPr>
        <p:spPr>
          <a:xfrm>
            <a:off x="7590563" y="813782"/>
            <a:ext cx="638100" cy="638100"/>
          </a:xfrm>
          <a:prstGeom prst="donut">
            <a:avLst>
              <a:gd name="adj" fmla="val 17089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D0D00-F4AC-A997-2E14-1B7A0D4E4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563" y="768314"/>
            <a:ext cx="674316" cy="694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 animBg="1"/>
      <p:bldP spid="316" grpId="0" animBg="1"/>
      <p:bldP spid="306" grpId="0" animBg="1"/>
      <p:bldP spid="305" grpId="0" build="p"/>
      <p:bldP spid="303" grpId="0" build="p"/>
      <p:bldP spid="318" grpId="0"/>
      <p:bldP spid="304" grpId="0" build="p"/>
      <p:bldP spid="313" grpId="0"/>
      <p:bldP spid="317" grpId="0"/>
      <p:bldP spid="16" grpId="0"/>
      <p:bldP spid="23" grpId="0" build="p"/>
      <p:bldP spid="24" grpId="0" animBg="1"/>
      <p:bldP spid="25" grpId="0"/>
      <p:bldP spid="27" grpId="0" animBg="1"/>
      <p:bldP spid="28" grpId="0"/>
      <p:bldP spid="2" grpId="0" animBg="1"/>
      <p:bldP spid="3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08501-473F-9EB5-E35C-299C883D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50597"/>
            <a:ext cx="2289245" cy="2422748"/>
          </a:xfrm>
        </p:spPr>
        <p:txBody>
          <a:bodyPr/>
          <a:lstStyle/>
          <a:p>
            <a:r>
              <a:rPr lang="en-US" sz="2800" dirty="0"/>
              <a:t>Sample Program Description for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Staff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D3EFA-A098-FFE9-0745-FCE4E2FC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296" y="200967"/>
            <a:ext cx="6267153" cy="46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28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7AA6DB-3D23-35E4-AE26-D022B477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11" y="350597"/>
            <a:ext cx="2002559" cy="2312216"/>
          </a:xfrm>
        </p:spPr>
        <p:txBody>
          <a:bodyPr/>
          <a:lstStyle/>
          <a:p>
            <a:r>
              <a:rPr lang="en-US" sz="2400" dirty="0"/>
              <a:t>Sample Program Description for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Families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95A91-28D9-F98A-F104-54EB7D6CC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877" y="263117"/>
            <a:ext cx="5958672" cy="48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1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94" y="448248"/>
            <a:ext cx="7672530" cy="644983"/>
          </a:xfrm>
        </p:spPr>
        <p:txBody>
          <a:bodyPr/>
          <a:lstStyle/>
          <a:p>
            <a:r>
              <a:rPr lang="en-US" sz="2800" dirty="0"/>
              <a:t>ACTIVITY: MONITORING, EVALUATING &amp; DOCUMENTING</a:t>
            </a:r>
            <a:br>
              <a:rPr lang="en-US" sz="2800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48639" y="1429789"/>
            <a:ext cx="8009039" cy="3108046"/>
          </a:xfrm>
        </p:spPr>
        <p:txBody>
          <a:bodyPr/>
          <a:lstStyle/>
          <a:p>
            <a:pPr marL="482600" indent="-342900">
              <a:lnSpc>
                <a:spcPct val="90000"/>
              </a:lnSpc>
              <a:spcAft>
                <a:spcPts val="1200"/>
              </a:spcAft>
              <a:buSzPct val="100000"/>
              <a:buAutoNum type="arabicPeriod"/>
            </a:pPr>
            <a:r>
              <a:rPr lang="en-US" sz="1800" dirty="0"/>
              <a:t>How will you collect information on level of use and overall student progress for each intervention? </a:t>
            </a:r>
          </a:p>
          <a:p>
            <a:pPr marL="482600" indent="-342900">
              <a:lnSpc>
                <a:spcPct val="90000"/>
              </a:lnSpc>
              <a:spcAft>
                <a:spcPts val="1200"/>
              </a:spcAft>
              <a:buSzPct val="100000"/>
              <a:buAutoNum type="arabicPeriod"/>
            </a:pPr>
            <a:r>
              <a:rPr lang="en-US" sz="1800" dirty="0"/>
              <a:t>How are you monitoring fidelity for each intervention?</a:t>
            </a:r>
          </a:p>
          <a:p>
            <a:pPr marL="482600" indent="-342900">
              <a:lnSpc>
                <a:spcPct val="90000"/>
              </a:lnSpc>
              <a:spcAft>
                <a:spcPts val="1200"/>
              </a:spcAft>
              <a:buSzPct val="100000"/>
              <a:buAutoNum type="arabicPeriod"/>
            </a:pPr>
            <a:r>
              <a:rPr lang="en-US" sz="1800" dirty="0"/>
              <a:t>Has your team developed decision rules for organizing this process and modifying interventions as needed? </a:t>
            </a:r>
          </a:p>
          <a:p>
            <a:pPr marL="482600" indent="-342900">
              <a:lnSpc>
                <a:spcPct val="90000"/>
              </a:lnSpc>
              <a:spcAft>
                <a:spcPts val="1200"/>
              </a:spcAft>
              <a:buSzPct val="100000"/>
              <a:buAutoNum type="arabicPeriod"/>
            </a:pPr>
            <a:r>
              <a:rPr lang="en-US" sz="1800" dirty="0"/>
              <a:t>How will you ensure your systems and practices are documented? Who will be responsible?</a:t>
            </a:r>
          </a:p>
          <a:p>
            <a:pPr marL="482600" indent="-342900">
              <a:lnSpc>
                <a:spcPct val="90000"/>
              </a:lnSpc>
              <a:spcAft>
                <a:spcPts val="1200"/>
              </a:spcAft>
              <a:buSzPct val="100000"/>
              <a:buAutoNum type="arabicPeriod"/>
            </a:pPr>
            <a:r>
              <a:rPr lang="en-US" sz="1800" dirty="0"/>
              <a:t>How will you continue to evaluate your implementation?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8099648" y="215856"/>
            <a:ext cx="868680" cy="86868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" name="Google Shape;6077;p67">
            <a:extLst>
              <a:ext uri="{FF2B5EF4-FFF2-40B4-BE49-F238E27FC236}">
                <a16:creationId xmlns:a16="http://schemas.microsoft.com/office/drawing/2014/main" id="{ACDE488E-A401-42B3-8D6B-E9F08EFE6419}"/>
              </a:ext>
            </a:extLst>
          </p:cNvPr>
          <p:cNvGrpSpPr/>
          <p:nvPr/>
        </p:nvGrpSpPr>
        <p:grpSpPr>
          <a:xfrm>
            <a:off x="6964638" y="4516551"/>
            <a:ext cx="403487" cy="403487"/>
            <a:chOff x="5873617" y="2309901"/>
            <a:chExt cx="345720" cy="345720"/>
          </a:xfrm>
        </p:grpSpPr>
        <p:sp>
          <p:nvSpPr>
            <p:cNvPr id="32" name="Google Shape;6078;p67">
              <a:extLst>
                <a:ext uri="{FF2B5EF4-FFF2-40B4-BE49-F238E27FC236}">
                  <a16:creationId xmlns:a16="http://schemas.microsoft.com/office/drawing/2014/main" id="{77C909AE-7098-4789-A763-00CBA00ABB1F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079;p67">
              <a:extLst>
                <a:ext uri="{FF2B5EF4-FFF2-40B4-BE49-F238E27FC236}">
                  <a16:creationId xmlns:a16="http://schemas.microsoft.com/office/drawing/2014/main" id="{D61D13C4-A5E2-47C0-A4E0-4730034402C9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080;p67">
              <a:extLst>
                <a:ext uri="{FF2B5EF4-FFF2-40B4-BE49-F238E27FC236}">
                  <a16:creationId xmlns:a16="http://schemas.microsoft.com/office/drawing/2014/main" id="{FEE5D6C7-F0F1-45F4-BEAE-C8082142B639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081;p67">
              <a:extLst>
                <a:ext uri="{FF2B5EF4-FFF2-40B4-BE49-F238E27FC236}">
                  <a16:creationId xmlns:a16="http://schemas.microsoft.com/office/drawing/2014/main" id="{ADB0EBA6-4957-42FB-9B36-7F8D5A8E986C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082;p67">
              <a:extLst>
                <a:ext uri="{FF2B5EF4-FFF2-40B4-BE49-F238E27FC236}">
                  <a16:creationId xmlns:a16="http://schemas.microsoft.com/office/drawing/2014/main" id="{2DFFBEE6-24B0-4EFC-83EB-DCD4C1B11CCC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083;p67">
              <a:extLst>
                <a:ext uri="{FF2B5EF4-FFF2-40B4-BE49-F238E27FC236}">
                  <a16:creationId xmlns:a16="http://schemas.microsoft.com/office/drawing/2014/main" id="{553AE3F8-4B4C-42E6-AD30-C7335D4AE01D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084;p67">
              <a:extLst>
                <a:ext uri="{FF2B5EF4-FFF2-40B4-BE49-F238E27FC236}">
                  <a16:creationId xmlns:a16="http://schemas.microsoft.com/office/drawing/2014/main" id="{66BA81F8-031F-432B-805D-E76C928C5E08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085;p67">
              <a:extLst>
                <a:ext uri="{FF2B5EF4-FFF2-40B4-BE49-F238E27FC236}">
                  <a16:creationId xmlns:a16="http://schemas.microsoft.com/office/drawing/2014/main" id="{AA14D880-0B82-4638-AF5B-379DBE98EBA5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086;p67">
              <a:extLst>
                <a:ext uri="{FF2B5EF4-FFF2-40B4-BE49-F238E27FC236}">
                  <a16:creationId xmlns:a16="http://schemas.microsoft.com/office/drawing/2014/main" id="{52892F37-819C-4798-A03B-8799905014F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087;p67">
              <a:extLst>
                <a:ext uri="{FF2B5EF4-FFF2-40B4-BE49-F238E27FC236}">
                  <a16:creationId xmlns:a16="http://schemas.microsoft.com/office/drawing/2014/main" id="{DC9FE790-2F69-4159-B688-A3B60051A638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088;p67">
              <a:extLst>
                <a:ext uri="{FF2B5EF4-FFF2-40B4-BE49-F238E27FC236}">
                  <a16:creationId xmlns:a16="http://schemas.microsoft.com/office/drawing/2014/main" id="{9AEC910B-E19C-42ED-B76C-5D54CDC2523A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089;p67">
              <a:extLst>
                <a:ext uri="{FF2B5EF4-FFF2-40B4-BE49-F238E27FC236}">
                  <a16:creationId xmlns:a16="http://schemas.microsoft.com/office/drawing/2014/main" id="{348DAF71-320A-42D5-8AC1-98ED33B997B1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090;p67">
              <a:extLst>
                <a:ext uri="{FF2B5EF4-FFF2-40B4-BE49-F238E27FC236}">
                  <a16:creationId xmlns:a16="http://schemas.microsoft.com/office/drawing/2014/main" id="{25FEA797-AB0A-4F5D-B77F-F5CB6B482258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091;p67">
              <a:extLst>
                <a:ext uri="{FF2B5EF4-FFF2-40B4-BE49-F238E27FC236}">
                  <a16:creationId xmlns:a16="http://schemas.microsoft.com/office/drawing/2014/main" id="{6DF22965-2056-41EA-BA99-FEAC2DFC4081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092;p67">
              <a:extLst>
                <a:ext uri="{FF2B5EF4-FFF2-40B4-BE49-F238E27FC236}">
                  <a16:creationId xmlns:a16="http://schemas.microsoft.com/office/drawing/2014/main" id="{A49FA0F2-0A36-4E90-9135-CBE969DE07A0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093;p67">
              <a:extLst>
                <a:ext uri="{FF2B5EF4-FFF2-40B4-BE49-F238E27FC236}">
                  <a16:creationId xmlns:a16="http://schemas.microsoft.com/office/drawing/2014/main" id="{708ECD0D-A118-4120-86FB-15B77119D699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094;p67">
              <a:extLst>
                <a:ext uri="{FF2B5EF4-FFF2-40B4-BE49-F238E27FC236}">
                  <a16:creationId xmlns:a16="http://schemas.microsoft.com/office/drawing/2014/main" id="{A69AAA31-C88A-42F7-B95D-917DB90FD771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095;p67">
              <a:extLst>
                <a:ext uri="{FF2B5EF4-FFF2-40B4-BE49-F238E27FC236}">
                  <a16:creationId xmlns:a16="http://schemas.microsoft.com/office/drawing/2014/main" id="{43E72042-39E2-4CE6-B4A1-2A22D4DB023F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096;p67">
              <a:extLst>
                <a:ext uri="{FF2B5EF4-FFF2-40B4-BE49-F238E27FC236}">
                  <a16:creationId xmlns:a16="http://schemas.microsoft.com/office/drawing/2014/main" id="{E3725024-76F2-46D8-AA06-5539E017C1DF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6464;p67">
            <a:extLst>
              <a:ext uri="{FF2B5EF4-FFF2-40B4-BE49-F238E27FC236}">
                <a16:creationId xmlns:a16="http://schemas.microsoft.com/office/drawing/2014/main" id="{E0C7D77A-EDE4-4AFA-B36E-E440CD97E4D1}"/>
              </a:ext>
            </a:extLst>
          </p:cNvPr>
          <p:cNvGrpSpPr/>
          <p:nvPr/>
        </p:nvGrpSpPr>
        <p:grpSpPr>
          <a:xfrm>
            <a:off x="4101738" y="4537485"/>
            <a:ext cx="371966" cy="371966"/>
            <a:chOff x="4674908" y="3682271"/>
            <a:chExt cx="371966" cy="371966"/>
          </a:xfrm>
        </p:grpSpPr>
        <p:sp>
          <p:nvSpPr>
            <p:cNvPr id="52" name="Google Shape;6465;p67">
              <a:extLst>
                <a:ext uri="{FF2B5EF4-FFF2-40B4-BE49-F238E27FC236}">
                  <a16:creationId xmlns:a16="http://schemas.microsoft.com/office/drawing/2014/main" id="{75BBA502-7E0E-4977-83AF-0DB47BC7E12D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6466;p67">
              <a:extLst>
                <a:ext uri="{FF2B5EF4-FFF2-40B4-BE49-F238E27FC236}">
                  <a16:creationId xmlns:a16="http://schemas.microsoft.com/office/drawing/2014/main" id="{E5931504-5A3C-4A8F-8BAC-F6AA5D12766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6467;p67">
              <a:extLst>
                <a:ext uri="{FF2B5EF4-FFF2-40B4-BE49-F238E27FC236}">
                  <a16:creationId xmlns:a16="http://schemas.microsoft.com/office/drawing/2014/main" id="{4E5BE7E9-D517-440C-A68C-C438DED889FF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6468;p67">
              <a:extLst>
                <a:ext uri="{FF2B5EF4-FFF2-40B4-BE49-F238E27FC236}">
                  <a16:creationId xmlns:a16="http://schemas.microsoft.com/office/drawing/2014/main" id="{EEA0F36A-E4DE-44D9-84F3-BD26124E49A8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FEE1E6-EA5E-4BBD-8882-34BD3753A522}"/>
              </a:ext>
            </a:extLst>
          </p:cNvPr>
          <p:cNvSpPr txBox="1"/>
          <p:nvPr/>
        </p:nvSpPr>
        <p:spPr>
          <a:xfrm>
            <a:off x="4524004" y="4556916"/>
            <a:ext cx="2146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 panose="020B0604020202020204" charset="0"/>
                <a:cs typeface="Hind Vadodara" panose="020B0604020202020204" charset="0"/>
                <a:sym typeface="Arial"/>
              </a:rPr>
              <a:t>Chat or Unmute &amp; Share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187168F-2E0F-4093-9EE0-D5A334F0C908}"/>
              </a:ext>
            </a:extLst>
          </p:cNvPr>
          <p:cNvSpPr txBox="1"/>
          <p:nvPr/>
        </p:nvSpPr>
        <p:spPr>
          <a:xfrm>
            <a:off x="7484856" y="4558319"/>
            <a:ext cx="119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 panose="020B0604020202020204" charset="0"/>
                <a:cs typeface="Hind Vadodara" panose="020B0604020202020204" charset="0"/>
                <a:sym typeface="Arial"/>
              </a:rPr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42473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EF9F28-9EC8-B543-BDC9-DFF12939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294">
            <a:off x="1018389" y="1537316"/>
            <a:ext cx="4548481" cy="841800"/>
          </a:xfrm>
        </p:spPr>
        <p:txBody>
          <a:bodyPr/>
          <a:lstStyle/>
          <a:p>
            <a:r>
              <a:rPr lang="en-US" dirty="0"/>
              <a:t>PLANNING FOR NEXT YEAR</a:t>
            </a:r>
          </a:p>
        </p:txBody>
      </p:sp>
      <p:pic>
        <p:nvPicPr>
          <p:cNvPr id="11" name="Graphic 10" descr="Playbook">
            <a:extLst>
              <a:ext uri="{FF2B5EF4-FFF2-40B4-BE49-F238E27FC236}">
                <a16:creationId xmlns:a16="http://schemas.microsoft.com/office/drawing/2014/main" id="{DF80AFE3-274E-CB4C-8D0F-3C913EBD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26797">
            <a:off x="1525180" y="3215960"/>
            <a:ext cx="1592036" cy="1592036"/>
          </a:xfrm>
          <a:prstGeom prst="rect">
            <a:avLst/>
          </a:prstGeom>
        </p:spPr>
      </p:pic>
      <p:pic>
        <p:nvPicPr>
          <p:cNvPr id="13" name="Graphic 12" descr="Checklist RTL">
            <a:extLst>
              <a:ext uri="{FF2B5EF4-FFF2-40B4-BE49-F238E27FC236}">
                <a16:creationId xmlns:a16="http://schemas.microsoft.com/office/drawing/2014/main" id="{76BF8905-A1A6-4A4B-890A-1DDFD6AB6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77563">
            <a:off x="3516096" y="3400121"/>
            <a:ext cx="1360812" cy="1360812"/>
          </a:xfrm>
          <a:prstGeom prst="rect">
            <a:avLst/>
          </a:prstGeom>
        </p:spPr>
      </p:pic>
      <p:pic>
        <p:nvPicPr>
          <p:cNvPr id="9" name="Graphic 8" descr="Monthly calendar">
            <a:extLst>
              <a:ext uri="{FF2B5EF4-FFF2-40B4-BE49-F238E27FC236}">
                <a16:creationId xmlns:a16="http://schemas.microsoft.com/office/drawing/2014/main" id="{EDD7F160-FC57-D049-8BCC-D9187CF814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76821" y="2695454"/>
            <a:ext cx="1631618" cy="16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88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1DE1E-D822-41B6-B18C-8A8BF4FD1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012" y="1558834"/>
            <a:ext cx="7123137" cy="3338118"/>
          </a:xfrm>
        </p:spPr>
        <p:txBody>
          <a:bodyPr/>
          <a:lstStyle/>
          <a:p>
            <a:r>
              <a:rPr lang="en-US" sz="1800" dirty="0"/>
              <a:t>Data-based decision making at Tier 2 </a:t>
            </a:r>
            <a:endParaRPr lang="en-US" dirty="0"/>
          </a:p>
          <a:p>
            <a:r>
              <a:rPr lang="en-US" sz="1800" dirty="0"/>
              <a:t>Screening</a:t>
            </a:r>
          </a:p>
          <a:p>
            <a:r>
              <a:rPr lang="en-US" sz="1800" dirty="0"/>
              <a:t>Decision rules (for identifying students in need of support, adjusting implementation for students receiving supports)</a:t>
            </a:r>
          </a:p>
          <a:p>
            <a:r>
              <a:rPr lang="en-US" sz="1800" dirty="0"/>
              <a:t>Additional evidence based Tier 2 practices</a:t>
            </a:r>
            <a:endParaRPr lang="en-US" dirty="0"/>
          </a:p>
          <a:p>
            <a:r>
              <a:rPr lang="en-US" sz="1800" dirty="0"/>
              <a:t>Adjusting or modifying Tier 2 interventions </a:t>
            </a:r>
            <a:endParaRPr lang="en-US" dirty="0"/>
          </a:p>
          <a:p>
            <a:r>
              <a:rPr lang="en-US" sz="1800" dirty="0"/>
              <a:t>Using function to match student need to practices or modify interventions</a:t>
            </a:r>
          </a:p>
          <a:p>
            <a:r>
              <a:rPr lang="en-US" sz="1800" dirty="0"/>
              <a:t>Integration and alignment with SEL and mental </a:t>
            </a:r>
            <a:r>
              <a:rPr lang="en-US" dirty="0"/>
              <a:t>h</a:t>
            </a:r>
            <a:r>
              <a:rPr lang="en-US" sz="1800" dirty="0"/>
              <a:t>ealth systems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22F3A-62B4-432A-97C4-A1BE0600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POSSIBLE FUTURE GOALS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2813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EF9F28-9EC8-B543-BDC9-DFF12939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294">
            <a:off x="1018389" y="1537316"/>
            <a:ext cx="4548481" cy="8418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11" name="Graphic 10" descr="Playbook">
            <a:extLst>
              <a:ext uri="{FF2B5EF4-FFF2-40B4-BE49-F238E27FC236}">
                <a16:creationId xmlns:a16="http://schemas.microsoft.com/office/drawing/2014/main" id="{DF80AFE3-274E-CB4C-8D0F-3C913EBD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26797">
            <a:off x="1525180" y="3215960"/>
            <a:ext cx="1592036" cy="1592036"/>
          </a:xfrm>
          <a:prstGeom prst="rect">
            <a:avLst/>
          </a:prstGeom>
        </p:spPr>
      </p:pic>
      <p:pic>
        <p:nvPicPr>
          <p:cNvPr id="13" name="Graphic 12" descr="Checklist RTL">
            <a:extLst>
              <a:ext uri="{FF2B5EF4-FFF2-40B4-BE49-F238E27FC236}">
                <a16:creationId xmlns:a16="http://schemas.microsoft.com/office/drawing/2014/main" id="{76BF8905-A1A6-4A4B-890A-1DDFD6AB6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77563">
            <a:off x="3516096" y="3400121"/>
            <a:ext cx="1360812" cy="1360812"/>
          </a:xfrm>
          <a:prstGeom prst="rect">
            <a:avLst/>
          </a:prstGeom>
        </p:spPr>
      </p:pic>
      <p:pic>
        <p:nvPicPr>
          <p:cNvPr id="9" name="Graphic 8" descr="Monthly calendar">
            <a:extLst>
              <a:ext uri="{FF2B5EF4-FFF2-40B4-BE49-F238E27FC236}">
                <a16:creationId xmlns:a16="http://schemas.microsoft.com/office/drawing/2014/main" id="{EDD7F160-FC57-D049-8BCC-D9187CF814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76821" y="2695454"/>
            <a:ext cx="1631618" cy="16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01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375A9C-9B70-0244-E4CE-6756C3BAD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375" y="1105319"/>
            <a:ext cx="7123137" cy="37916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 to monitor intervention fidelity</a:t>
            </a:r>
            <a:endParaRPr lang="en-US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 to monitor OUTCOMES </a:t>
            </a:r>
            <a:r>
              <a:rPr lang="en-US" dirty="0">
                <a:solidFill>
                  <a:schemeClr val="bg1"/>
                </a:solidFill>
              </a:rPr>
              <a:t>and level of use</a:t>
            </a:r>
            <a:endParaRPr lang="en-US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sz="18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T2 Response Organizer</a:t>
            </a:r>
            <a:endParaRPr lang="en-US" sz="1800" dirty="0">
              <a:solidFill>
                <a:srgbClr val="FFFF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FFFF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TIER 2 ANNUAL ACTION PLAN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TFI Action plan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Document and share routines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  <a:hlinkClick r:id="rId7"/>
              </a:rPr>
              <a:t>PBIS Annual Summary Tier 2</a:t>
            </a:r>
            <a:endParaRPr lang="en-US" dirty="0">
              <a:solidFill>
                <a:srgbClr val="FFFF00"/>
              </a:solidFill>
              <a:hlinkClick r:id="rId8" action="ppaction://hlinkpres?slideindex=1&amp;slidetitle=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  <a:hlinkClick r:id="rId8" action="ppaction://hlinkpres?slideindex=1&amp;slidetitle="/>
              </a:rPr>
              <a:t>Tier 2 Staff Overview </a:t>
            </a:r>
            <a:r>
              <a:rPr lang="en-US" dirty="0">
                <a:solidFill>
                  <a:srgbClr val="FFFF00"/>
                </a:solidFill>
              </a:rPr>
              <a:t>or </a:t>
            </a:r>
            <a:r>
              <a:rPr lang="en-US" dirty="0">
                <a:solidFill>
                  <a:srgbClr val="FFFF00"/>
                </a:solidFill>
                <a:hlinkClick r:id="rId9"/>
              </a:rPr>
              <a:t>here</a:t>
            </a:r>
            <a:endParaRPr lang="en-US" dirty="0">
              <a:solidFill>
                <a:srgbClr val="FFFF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  <a:hlinkClick r:id="rId7"/>
              </a:rPr>
              <a:t>Annual Summary to report to partners 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FD4572-E80B-A4C6-C209-905C6CD3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095419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B258-7C9E-D342-A806-C04D8F60D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41" y="169727"/>
            <a:ext cx="8162199" cy="634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TIER 2 ANNUAL ACTION PLAN</a:t>
            </a:r>
            <a:r>
              <a:rPr lang="en-US" dirty="0">
                <a:solidFill>
                  <a:srgbClr val="FFFF00"/>
                </a:solidFill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80617-F393-FD20-2EFE-1AB55390B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5899"/>
            <a:ext cx="9144000" cy="3917601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50731996-A642-9B65-1B1F-F15B5A0C6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392" y="121314"/>
            <a:ext cx="893599" cy="8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03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324E-43CB-BE9C-7935-9DEFAAEB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00" y="139986"/>
            <a:ext cx="7033500" cy="634200"/>
          </a:xfrm>
        </p:spPr>
        <p:txBody>
          <a:bodyPr/>
          <a:lstStyle/>
          <a:p>
            <a:r>
              <a:rPr lang="en-US" dirty="0"/>
              <a:t>What are our options?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792133F-B7F4-00BD-BA1C-A3B6A0352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258366"/>
              </p:ext>
            </p:extLst>
          </p:nvPr>
        </p:nvGraphicFramePr>
        <p:xfrm>
          <a:off x="586500" y="873303"/>
          <a:ext cx="8197904" cy="413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20ECEB-67C8-0270-CA3A-84C19E1EED54}"/>
              </a:ext>
            </a:extLst>
          </p:cNvPr>
          <p:cNvSpPr txBox="1"/>
          <p:nvPr/>
        </p:nvSpPr>
        <p:spPr>
          <a:xfrm>
            <a:off x="3564259" y="873303"/>
            <a:ext cx="49932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Apply to the SEB Academy </a:t>
            </a:r>
          </a:p>
        </p:txBody>
      </p:sp>
    </p:spTree>
    <p:extLst>
      <p:ext uri="{BB962C8B-B14F-4D97-AF65-F5344CB8AC3E}">
        <p14:creationId xmlns:p14="http://schemas.microsoft.com/office/powerpoint/2010/main" val="3979598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6D124-32C4-4ACF-A69C-BC252295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42" y="330561"/>
            <a:ext cx="7535837" cy="6342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Did you see the Survey re: “interest” for next year?  </a:t>
            </a:r>
            <a:endParaRPr lang="en-US" sz="2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7C871FC-3F18-40E9-BB91-E76BFA1388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103057"/>
              </p:ext>
            </p:extLst>
          </p:nvPr>
        </p:nvGraphicFramePr>
        <p:xfrm>
          <a:off x="411368" y="984797"/>
          <a:ext cx="6130511" cy="351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7D5E673-4783-4ACB-96B7-9AB9FD5474FD}"/>
              </a:ext>
            </a:extLst>
          </p:cNvPr>
          <p:cNvSpPr/>
          <p:nvPr/>
        </p:nvSpPr>
        <p:spPr>
          <a:xfrm>
            <a:off x="7053943" y="1212352"/>
            <a:ext cx="2090057" cy="239655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Poppins" panose="020B0604020202020204" charset="0"/>
                <a:cs typeface="Poppins" panose="020B0604020202020204" charset="0"/>
              </a:rPr>
              <a:t>Coaching per school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Poppins" panose="020B0604020202020204" charset="0"/>
                <a:cs typeface="Poppins" panose="020B0604020202020204" charset="0"/>
              </a:rPr>
              <a:t>2 in person events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Poppins" panose="020B0604020202020204" charset="0"/>
                <a:cs typeface="Poppins" panose="020B0604020202020204" charset="0"/>
              </a:rPr>
              <a:t>Potential webinars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sng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  <a:sym typeface="Arial"/>
              </a:rPr>
              <a:t>SWIS-CICO</a:t>
            </a:r>
            <a:r>
              <a:rPr kumimoji="0" lang="en-US" sz="1400" b="0" i="0" u="none" strike="sng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  <a:sym typeface="Arial"/>
              </a:rPr>
              <a:t> paid for by the academy</a:t>
            </a:r>
            <a:endParaRPr kumimoji="0" lang="en-US" sz="1400" b="0" i="0" u="none" strike="sng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450CB-6427-82A9-54FC-DBC6813ACAB0}"/>
              </a:ext>
            </a:extLst>
          </p:cNvPr>
          <p:cNvSpPr txBox="1"/>
          <p:nvPr/>
        </p:nvSpPr>
        <p:spPr>
          <a:xfrm>
            <a:off x="411368" y="4293517"/>
            <a:ext cx="839358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i="0" dirty="0">
                <a:effectLst/>
                <a:latin typeface="Arial" panose="020B0604020202020204" pitchFamily="34" charset="0"/>
              </a:rPr>
              <a:t>NOTE: Schools need to re-apply to the Academy, and "interest" at this stage does not assume or guarantee participation. It gives us an idea of potential numbers for further follow up.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C4177-59A1-A467-BF5B-EC8EE61F648A}"/>
              </a:ext>
            </a:extLst>
          </p:cNvPr>
          <p:cNvSpPr txBox="1"/>
          <p:nvPr/>
        </p:nvSpPr>
        <p:spPr>
          <a:xfrm>
            <a:off x="7915270" y="189949"/>
            <a:ext cx="1017288" cy="523220"/>
          </a:xfrm>
          <a:prstGeom prst="rect">
            <a:avLst/>
          </a:prstGeom>
          <a:solidFill>
            <a:srgbClr val="FFCA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0" u="none" strike="noStrike" dirty="0">
                <a:solidFill>
                  <a:srgbClr val="0070C0"/>
                </a:solidFill>
                <a:effectLst/>
                <a:latin typeface="-apple-system"/>
                <a:hlinkClick r:id="rId8" tooltip="External Link, Opens in New Wind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 Here!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7054141" y="-13"/>
            <a:ext cx="2089875" cy="2325763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-429002" y="3190755"/>
            <a:ext cx="1754775" cy="1952746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/>
        </p:nvGraphicFramePr>
        <p:xfrm>
          <a:off x="269572" y="-915428"/>
          <a:ext cx="8988149" cy="6365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4576755" y="438842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2747011" y="2445225"/>
            <a:ext cx="6090313" cy="344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Social, Emotional &amp; Behavior Academy logo">
            <a:extLst>
              <a:ext uri="{FF2B5EF4-FFF2-40B4-BE49-F238E27FC236}">
                <a16:creationId xmlns:a16="http://schemas.microsoft.com/office/drawing/2014/main" id="{A4879F2C-36AA-BE55-2C64-66C98417738C}"/>
              </a:ext>
            </a:extLst>
          </p:cNvPr>
          <p:cNvGrpSpPr/>
          <p:nvPr/>
        </p:nvGrpSpPr>
        <p:grpSpPr>
          <a:xfrm>
            <a:off x="1196578" y="-1786"/>
            <a:ext cx="6750844" cy="604066"/>
            <a:chOff x="0" y="-2540"/>
            <a:chExt cx="9601200" cy="859116"/>
          </a:xfrm>
        </p:grpSpPr>
        <p:grpSp>
          <p:nvGrpSpPr>
            <p:cNvPr id="5" name="Group 4" descr="dese logo">
              <a:extLst>
                <a:ext uri="{FF2B5EF4-FFF2-40B4-BE49-F238E27FC236}">
                  <a16:creationId xmlns:a16="http://schemas.microsoft.com/office/drawing/2014/main" id="{F0DF7D64-F5BE-7F1F-9AFF-FDA271DEA4AA}"/>
                </a:ext>
              </a:extLst>
            </p:cNvPr>
            <p:cNvGrpSpPr/>
            <p:nvPr/>
          </p:nvGrpSpPr>
          <p:grpSpPr>
            <a:xfrm>
              <a:off x="0" y="-2540"/>
              <a:ext cx="9601200" cy="859116"/>
              <a:chOff x="0" y="-2540"/>
              <a:chExt cx="9601200" cy="859116"/>
            </a:xfrm>
          </p:grpSpPr>
          <p:sp>
            <p:nvSpPr>
              <p:cNvPr id="87" name="Google Shape;87;p1"/>
              <p:cNvSpPr/>
              <p:nvPr/>
            </p:nvSpPr>
            <p:spPr>
              <a:xfrm>
                <a:off x="0" y="-2540"/>
                <a:ext cx="2306320" cy="85657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4283" tIns="32133" rIns="64283" bIns="32133" anchor="ctr" anchorCtr="0">
                <a:noAutofit/>
              </a:bodyPr>
              <a:lstStyle/>
              <a:p>
                <a:pPr algn="ctr" defTabSz="642915">
                  <a:buSzPts val="1800"/>
                </a:pPr>
                <a:endParaRPr sz="984" dirty="0"/>
              </a:p>
            </p:txBody>
          </p:sp>
          <p:sp>
            <p:nvSpPr>
              <p:cNvPr id="84" name="Google Shape;84;p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316480" y="0"/>
                <a:ext cx="7284720" cy="856576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4283" tIns="32133" rIns="64283" bIns="32133" anchor="ctr" anchorCtr="0">
                <a:noAutofit/>
              </a:bodyPr>
              <a:lstStyle/>
              <a:p>
                <a:pPr algn="ctr" defTabSz="642915">
                  <a:buSzPts val="1800"/>
                </a:pPr>
                <a:endParaRPr sz="1266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7" name="Picture 6" descr="Social, emotional, &amp; Behavior Academy logo">
              <a:extLst>
                <a:ext uri="{FF2B5EF4-FFF2-40B4-BE49-F238E27FC236}">
                  <a16:creationId xmlns:a16="http://schemas.microsoft.com/office/drawing/2014/main" id="{379C8D51-C761-117F-51B6-1138935FE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56" y="229636"/>
              <a:ext cx="2200296" cy="388719"/>
            </a:xfrm>
            <a:prstGeom prst="rect">
              <a:avLst/>
            </a:prstGeom>
          </p:spPr>
        </p:pic>
      </p:grpSp>
      <p:sp>
        <p:nvSpPr>
          <p:cNvPr id="88" name="Google Shape;88;p1"/>
          <p:cNvSpPr txBox="1">
            <a:spLocks noGrp="1"/>
          </p:cNvSpPr>
          <p:nvPr>
            <p:ph type="title" idx="4294967295"/>
          </p:nvPr>
        </p:nvSpPr>
        <p:spPr>
          <a:xfrm>
            <a:off x="2849875" y="175860"/>
            <a:ext cx="3298158" cy="3029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4283" tIns="32133" rIns="64283" bIns="3213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42915">
              <a:lnSpc>
                <a:spcPct val="100000"/>
              </a:lnSpc>
              <a:buClr>
                <a:srgbClr val="000000"/>
              </a:buClr>
              <a:buSzPts val="2200"/>
              <a:defRPr/>
            </a:pPr>
            <a:r>
              <a:rPr lang="en-US" sz="1547" dirty="0">
                <a:solidFill>
                  <a:schemeClr val="lt1"/>
                </a:solidFill>
              </a:rPr>
              <a:t>Social, Emotional, Behavior Academy</a:t>
            </a:r>
            <a:endParaRPr lang="en-US" sz="98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 descr="This is a yellow ribbon with the words ELA Literacy Foundational Skills K-3."/>
          <p:cNvSpPr/>
          <p:nvPr/>
        </p:nvSpPr>
        <p:spPr>
          <a:xfrm>
            <a:off x="6057241" y="43512"/>
            <a:ext cx="1893753" cy="530194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algn="ctr" defTabSz="642915">
              <a:buSzPts val="1600"/>
            </a:pPr>
            <a:r>
              <a:rPr lang="en-US" sz="1125" dirty="0">
                <a:latin typeface="Calibri"/>
                <a:ea typeface="Calibri"/>
                <a:cs typeface="Calibri"/>
                <a:sym typeface="Calibri"/>
              </a:rPr>
              <a:t>Center for School &amp; District Partnership</a:t>
            </a:r>
            <a:endParaRPr sz="984" dirty="0"/>
          </a:p>
        </p:txBody>
      </p:sp>
      <p:sp>
        <p:nvSpPr>
          <p:cNvPr id="86" name="Google Shape;86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578" y="611175"/>
            <a:ext cx="1628775" cy="453232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algn="ctr" defTabSz="642915">
              <a:buSzPts val="1800"/>
            </a:pPr>
            <a:endParaRPr sz="126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196578" y="876376"/>
            <a:ext cx="1628859" cy="56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b" anchorCtr="0">
            <a:spAutoFit/>
          </a:bodyPr>
          <a:lstStyle/>
          <a:p>
            <a:pPr algn="ctr" defTabSz="642915">
              <a:lnSpc>
                <a:spcPct val="90000"/>
              </a:lnSpc>
              <a:buSzPts val="1800"/>
            </a:pPr>
            <a:r>
              <a:rPr lang="en-US" sz="1266" b="1" dirty="0">
                <a:latin typeface="Calibri"/>
                <a:ea typeface="Calibri"/>
                <a:cs typeface="Calibri"/>
                <a:sym typeface="Calibri"/>
              </a:rPr>
              <a:t>Contact Information:  </a:t>
            </a:r>
            <a:br>
              <a:rPr lang="en-US" sz="1406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266" dirty="0">
                <a:latin typeface="Calibri"/>
                <a:ea typeface="Calibri"/>
                <a:cs typeface="Calibri"/>
                <a:sym typeface="Calibri"/>
              </a:rPr>
              <a:t>Shai Fuxman</a:t>
            </a:r>
            <a:endParaRPr sz="1266" dirty="0">
              <a:latin typeface="Calibri"/>
              <a:ea typeface="Calibri"/>
              <a:cs typeface="Calibri"/>
              <a:sym typeface="Calibri"/>
            </a:endParaRPr>
          </a:p>
          <a:p>
            <a:pPr algn="ctr" defTabSz="642915">
              <a:lnSpc>
                <a:spcPct val="90000"/>
              </a:lnSpc>
              <a:buSzPts val="1800"/>
            </a:pPr>
            <a:r>
              <a:rPr lang="en-US" sz="1055" dirty="0">
                <a:latin typeface="Calibri"/>
                <a:ea typeface="Calibri"/>
                <a:cs typeface="Calibri"/>
                <a:sym typeface="Calibri"/>
              </a:rPr>
              <a:t>sfuxman@edc.org</a:t>
            </a:r>
            <a:endParaRPr sz="1406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>
            <a:hlinkClick r:id="rId5"/>
          </p:cNvPr>
          <p:cNvSpPr/>
          <p:nvPr/>
        </p:nvSpPr>
        <p:spPr>
          <a:xfrm>
            <a:off x="1279665" y="1830297"/>
            <a:ext cx="1409957" cy="1339686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algn="ctr" defTabSz="642915">
              <a:buSzPts val="1800"/>
            </a:pPr>
            <a:endParaRPr sz="1266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642915">
              <a:buSzPts val="1800"/>
            </a:pPr>
            <a:r>
              <a:rPr lang="en-US" sz="126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learn more, watch our </a:t>
            </a:r>
            <a:r>
              <a:rPr lang="en-US" sz="126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sz="126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overview</a:t>
            </a:r>
            <a:endParaRPr sz="1406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642915">
              <a:buSzPts val="1800"/>
            </a:pPr>
            <a:endParaRPr sz="1266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279665" y="3393281"/>
            <a:ext cx="1409957" cy="16787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444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algn="ctr" defTabSz="642915">
              <a:buSzPts val="1800"/>
            </a:pPr>
            <a:r>
              <a:rPr lang="en-US" sz="914">
                <a:latin typeface="Calibri"/>
                <a:ea typeface="Calibri"/>
                <a:cs typeface="Calibri"/>
                <a:sym typeface="Calibri"/>
              </a:rPr>
              <a:t>Alignment to DESE Strategic Priority #1:</a:t>
            </a:r>
            <a:endParaRPr sz="914">
              <a:latin typeface="Calibri"/>
              <a:ea typeface="Calibri"/>
              <a:cs typeface="Calibri"/>
              <a:sym typeface="Calibri"/>
            </a:endParaRPr>
          </a:p>
          <a:p>
            <a:pPr algn="ctr" defTabSz="642915">
              <a:buSzPts val="1800"/>
            </a:pPr>
            <a:endParaRPr sz="633">
              <a:latin typeface="Calibri"/>
              <a:ea typeface="Calibri"/>
              <a:cs typeface="Calibri"/>
              <a:sym typeface="Calibri"/>
            </a:endParaRPr>
          </a:p>
          <a:p>
            <a:pPr algn="ctr" defTabSz="642915">
              <a:buSzPts val="1800"/>
            </a:pPr>
            <a:r>
              <a:rPr lang="en-US" sz="914" i="1">
                <a:latin typeface="Calibri"/>
                <a:ea typeface="Calibri"/>
                <a:cs typeface="Calibri"/>
                <a:sym typeface="Calibri"/>
              </a:rPr>
              <a:t>Cultivate systems to support the whole child and foster joyful, healthy, and supportive learning environments so that all students feel valued and connected.</a:t>
            </a:r>
            <a:endParaRPr sz="914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912079" y="686377"/>
            <a:ext cx="4952254" cy="1278687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defTabSz="642915">
              <a:lnSpc>
                <a:spcPct val="110000"/>
              </a:lnSpc>
              <a:buClr>
                <a:srgbClr val="2F5496"/>
              </a:buClr>
              <a:buSzPts val="1800"/>
            </a:pPr>
            <a:r>
              <a:rPr lang="en-US" sz="1266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Program Description</a:t>
            </a:r>
            <a:endParaRPr sz="984" dirty="0"/>
          </a:p>
          <a:p>
            <a:pPr defTabSz="642915">
              <a:lnSpc>
                <a:spcPct val="110000"/>
              </a:lnSpc>
              <a:buSzPts val="1400"/>
            </a:pPr>
            <a:r>
              <a:rPr lang="en-US" sz="984" dirty="0">
                <a:latin typeface="Calibri"/>
                <a:ea typeface="Calibri"/>
                <a:cs typeface="Calibri"/>
                <a:sym typeface="Calibri"/>
              </a:rPr>
              <a:t>The Social, Emotional, Behavioral Academy is a 3-year MTSS Academy that aims to help school and/or district teams </a:t>
            </a:r>
            <a:r>
              <a:rPr lang="en-US" sz="984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cultivate joyful, culturally and linguistically sustaining learning environments and implement multi-tiered systems of social, emotional, and behavioral support. </a:t>
            </a:r>
            <a:r>
              <a:rPr lang="en-US" sz="984" dirty="0">
                <a:latin typeface="Calibri"/>
                <a:ea typeface="Calibri"/>
                <a:cs typeface="Calibri"/>
                <a:sym typeface="Calibri"/>
              </a:rPr>
              <a:t>The MTSS Academy includes both professional learning and individual technical assistance/coaching to help teams identify specific goals related to tiered social, emotional, and behavioral support and work towards those goals with a team of colleagues.  </a:t>
            </a:r>
            <a:endParaRPr sz="984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2908440" y="2037350"/>
            <a:ext cx="4955894" cy="1149934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defTabSz="642915">
              <a:lnSpc>
                <a:spcPct val="110000"/>
              </a:lnSpc>
              <a:buSzPts val="1800"/>
            </a:pPr>
            <a:r>
              <a:rPr lang="en-US" sz="1266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Goals/Outcomes:  All participating teams will…</a:t>
            </a:r>
            <a:endParaRPr sz="984" dirty="0"/>
          </a:p>
          <a:p>
            <a:pPr marL="321457" indent="-223234" defTabSz="642915">
              <a:lnSpc>
                <a:spcPct val="115000"/>
              </a:lnSpc>
              <a:buSzPts val="1400"/>
              <a:buFont typeface="Calibri"/>
              <a:buAutoNum type="arabicPeriod"/>
            </a:pPr>
            <a:r>
              <a:rPr lang="en-US" sz="984" dirty="0">
                <a:latin typeface="Calibri"/>
                <a:cs typeface="Calibri"/>
                <a:sym typeface="Calibri"/>
              </a:rPr>
              <a:t>develop a clear understanding of what an effective, proactive, culturally and linguistically sustaining MTSS entails for social, emotional, and behavioral support;</a:t>
            </a:r>
            <a:endParaRPr sz="984" dirty="0">
              <a:latin typeface="Calibri"/>
              <a:cs typeface="Calibri"/>
              <a:sym typeface="Calibri"/>
            </a:endParaRPr>
          </a:p>
          <a:p>
            <a:pPr marL="321457" indent="-223234" defTabSz="642915">
              <a:lnSpc>
                <a:spcPct val="115000"/>
              </a:lnSpc>
              <a:buSzPts val="1400"/>
              <a:buFont typeface="Calibri"/>
              <a:buAutoNum type="arabicPeriod"/>
            </a:pPr>
            <a:r>
              <a:rPr lang="en-US" sz="984" dirty="0">
                <a:latin typeface="Calibri"/>
                <a:cs typeface="Calibri"/>
                <a:sym typeface="Calibri"/>
              </a:rPr>
              <a:t>build an </a:t>
            </a:r>
            <a:r>
              <a:rPr lang="en-US" sz="984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integrated </a:t>
            </a:r>
            <a:r>
              <a:rPr lang="en-US" sz="984" dirty="0">
                <a:latin typeface="Calibri"/>
                <a:cs typeface="Calibri"/>
                <a:sym typeface="Calibri"/>
              </a:rPr>
              <a:t>social, emotional, and behavior  multi-tiered system of support, with the ability to focus on specific goals and local context/needs; and</a:t>
            </a:r>
            <a:endParaRPr sz="984" dirty="0">
              <a:latin typeface="Calibri"/>
              <a:cs typeface="Calibri"/>
              <a:sym typeface="Calibri"/>
            </a:endParaRPr>
          </a:p>
          <a:p>
            <a:pPr marL="321457" indent="-223234" defTabSz="642915">
              <a:lnSpc>
                <a:spcPct val="115000"/>
              </a:lnSpc>
              <a:buSzPts val="1400"/>
              <a:buFont typeface="Calibri"/>
              <a:buAutoNum type="arabicPeriod"/>
            </a:pPr>
            <a:r>
              <a:rPr lang="en-US" sz="984" dirty="0">
                <a:latin typeface="Calibri"/>
                <a:cs typeface="Calibri"/>
                <a:sym typeface="Calibri"/>
              </a:rPr>
              <a:t>improve the learning experience and outcomes for students.</a:t>
            </a:r>
            <a:endParaRPr sz="984" dirty="0">
              <a:latin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908439" y="3261463"/>
            <a:ext cx="4955895" cy="1490797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defTabSz="642915">
              <a:lnSpc>
                <a:spcPct val="110000"/>
              </a:lnSpc>
              <a:buSzPts val="1800"/>
            </a:pPr>
            <a:r>
              <a:rPr lang="en-US" sz="1266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Program Expectations and Commitments</a:t>
            </a:r>
            <a:endParaRPr sz="984" dirty="0"/>
          </a:p>
          <a:p>
            <a:pPr defTabSz="642915">
              <a:buSzPts val="1400"/>
            </a:pPr>
            <a:r>
              <a:rPr lang="en-US" sz="984" dirty="0">
                <a:latin typeface="Calibri"/>
                <a:ea typeface="Calibri"/>
                <a:cs typeface="Calibri"/>
                <a:sym typeface="Calibri"/>
              </a:rPr>
              <a:t>Academy participants will in a two-pronged mode of support:</a:t>
            </a:r>
            <a:endParaRPr sz="984" dirty="0">
              <a:latin typeface="Calibri"/>
              <a:ea typeface="Calibri"/>
              <a:cs typeface="Calibri"/>
              <a:sym typeface="Calibri"/>
            </a:endParaRPr>
          </a:p>
          <a:p>
            <a:pPr marL="203143" indent="-203143" defTabSz="642915">
              <a:buSzPts val="1400"/>
              <a:buFont typeface="Calibri"/>
              <a:buChar char="•"/>
            </a:pPr>
            <a:r>
              <a:rPr lang="en-US" sz="984" b="1" i="1" dirty="0">
                <a:latin typeface="Calibri"/>
                <a:ea typeface="Calibri"/>
                <a:cs typeface="Calibri"/>
                <a:sym typeface="Calibri"/>
              </a:rPr>
              <a:t>Targeted Coaching: </a:t>
            </a:r>
            <a:r>
              <a:rPr lang="en-US" sz="984" dirty="0">
                <a:latin typeface="Calibri"/>
                <a:ea typeface="Calibri"/>
                <a:cs typeface="Calibri"/>
                <a:sym typeface="Calibri"/>
              </a:rPr>
              <a:t>Participating teams are expected to meet at least monthly throughout school year with their academy-assigned coach. Coaches will support teams to assess needs, identify &amp; prioritize areas of growth, develop &amp; implement action plans, &amp; monitor progress.</a:t>
            </a:r>
          </a:p>
          <a:p>
            <a:pPr marL="203143" indent="-203143" defTabSz="642915">
              <a:buSzPts val="1400"/>
              <a:buFont typeface="Calibri"/>
              <a:buChar char="•"/>
            </a:pPr>
            <a:r>
              <a:rPr lang="en-US" sz="984" b="1" i="1" dirty="0">
                <a:latin typeface="Calibri"/>
                <a:ea typeface="Calibri"/>
                <a:cs typeface="Calibri"/>
                <a:sym typeface="Calibri"/>
              </a:rPr>
              <a:t>Learning Opportunities: </a:t>
            </a:r>
            <a:r>
              <a:rPr lang="en-US" sz="984" dirty="0">
                <a:latin typeface="Calibri"/>
                <a:ea typeface="Calibri"/>
                <a:cs typeface="Calibri"/>
                <a:sym typeface="Calibri"/>
              </a:rPr>
              <a:t>Participants will be expected to participate in bi-annual, academy-wide, in-person convenings. In addition, optional professional development events will be offered including webinars, peer-sharing calls, and onsite PD. </a:t>
            </a:r>
          </a:p>
        </p:txBody>
      </p:sp>
      <p:pic>
        <p:nvPicPr>
          <p:cNvPr id="9" name="Picture 8" descr="EDC logo">
            <a:extLst>
              <a:ext uri="{FF2B5EF4-FFF2-40B4-BE49-F238E27FC236}">
                <a16:creationId xmlns:a16="http://schemas.microsoft.com/office/drawing/2014/main" id="{461CBEAA-37D1-F192-947A-3D93FD29A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088" y="4772917"/>
            <a:ext cx="685263" cy="338063"/>
          </a:xfrm>
          <a:prstGeom prst="rect">
            <a:avLst/>
          </a:prstGeom>
        </p:spPr>
      </p:pic>
      <p:pic>
        <p:nvPicPr>
          <p:cNvPr id="1030" name="Picture 6" descr="May Institute">
            <a:extLst>
              <a:ext uri="{FF2B5EF4-FFF2-40B4-BE49-F238E27FC236}">
                <a16:creationId xmlns:a16="http://schemas.microsoft.com/office/drawing/2014/main" id="{7A55C058-C37C-46BF-F9C8-8698735C8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59" y="4804216"/>
            <a:ext cx="985290" cy="2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Google Shape;85;p1" descr="dese log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19028" y="4772151"/>
            <a:ext cx="1570179" cy="32783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dese logo">
            <a:extLst>
              <a:ext uri="{FF2B5EF4-FFF2-40B4-BE49-F238E27FC236}">
                <a16:creationId xmlns:a16="http://schemas.microsoft.com/office/drawing/2014/main" id="{D099E2C8-38FB-7502-5380-A498FC9C8C69}"/>
              </a:ext>
            </a:extLst>
          </p:cNvPr>
          <p:cNvGrpSpPr/>
          <p:nvPr/>
        </p:nvGrpSpPr>
        <p:grpSpPr>
          <a:xfrm>
            <a:off x="1196578" y="-2961"/>
            <a:ext cx="6750844" cy="632445"/>
            <a:chOff x="0" y="-2540"/>
            <a:chExt cx="9601200" cy="899478"/>
          </a:xfrm>
        </p:grpSpPr>
        <p:sp>
          <p:nvSpPr>
            <p:cNvPr id="101" name="Google Shape;101;p2" descr="dese logo"/>
            <p:cNvSpPr/>
            <p:nvPr/>
          </p:nvSpPr>
          <p:spPr>
            <a:xfrm>
              <a:off x="0" y="0"/>
              <a:ext cx="9601200" cy="85657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4283" tIns="32133" rIns="64283" bIns="32133" anchor="ctr" anchorCtr="0">
              <a:noAutofit/>
            </a:bodyPr>
            <a:lstStyle/>
            <a:p>
              <a:pPr algn="ctr" defTabSz="642915">
                <a:buSzPts val="1800"/>
              </a:pPr>
              <a:endParaRPr sz="126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0" y="-2540"/>
              <a:ext cx="2306320" cy="89947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4283" tIns="32133" rIns="64283" bIns="32133" anchor="ctr" anchorCtr="0">
              <a:noAutofit/>
            </a:bodyPr>
            <a:lstStyle/>
            <a:p>
              <a:pPr algn="ctr" defTabSz="642915">
                <a:buSzPts val="1800"/>
              </a:pPr>
              <a:endParaRPr sz="984" dirty="0"/>
            </a:p>
          </p:txBody>
        </p:sp>
      </p:grpSp>
      <p:pic>
        <p:nvPicPr>
          <p:cNvPr id="4" name="Picture 3" descr="Social, Emotional, &amp; Behavior Academy">
            <a:extLst>
              <a:ext uri="{FF2B5EF4-FFF2-40B4-BE49-F238E27FC236}">
                <a16:creationId xmlns:a16="http://schemas.microsoft.com/office/drawing/2014/main" id="{457B5BA2-717F-5966-D148-8150E1EBD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102" y="161463"/>
            <a:ext cx="1547083" cy="273318"/>
          </a:xfrm>
          <a:prstGeom prst="rect">
            <a:avLst/>
          </a:prstGeom>
        </p:spPr>
      </p:pic>
      <p:sp>
        <p:nvSpPr>
          <p:cNvPr id="105" name="Google Shape;105;p2"/>
          <p:cNvSpPr txBox="1">
            <a:spLocks noGrp="1"/>
          </p:cNvSpPr>
          <p:nvPr>
            <p:ph type="title" idx="4294967295"/>
          </p:nvPr>
        </p:nvSpPr>
        <p:spPr>
          <a:xfrm>
            <a:off x="2507127" y="175860"/>
            <a:ext cx="3861197" cy="4544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4283" tIns="32133" rIns="64283" bIns="3213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42915">
              <a:lnSpc>
                <a:spcPct val="100000"/>
              </a:lnSpc>
              <a:buClr>
                <a:srgbClr val="000000"/>
              </a:buClr>
              <a:buSzPts val="2200"/>
              <a:defRPr/>
            </a:pPr>
            <a:r>
              <a:rPr lang="en-US" sz="1547" dirty="0">
                <a:solidFill>
                  <a:schemeClr val="lt1"/>
                </a:solidFill>
              </a:rPr>
              <a:t>Social Emotional, Behavior Academy</a:t>
            </a:r>
            <a:br>
              <a:rPr lang="en-US" sz="1547" dirty="0">
                <a:solidFill>
                  <a:schemeClr val="lt1"/>
                </a:solidFill>
              </a:rPr>
            </a:br>
            <a:endParaRPr lang="en-US" sz="98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 descr="This is a yellow ribbon with the words ELA Literacy Foundational Skills K-3."/>
          <p:cNvSpPr/>
          <p:nvPr/>
        </p:nvSpPr>
        <p:spPr>
          <a:xfrm>
            <a:off x="6057241" y="43512"/>
            <a:ext cx="1893753" cy="530194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algn="ctr" defTabSz="642915">
              <a:buSzPts val="1600"/>
            </a:pPr>
            <a:r>
              <a:rPr lang="en-US" sz="1125">
                <a:latin typeface="Calibri"/>
                <a:ea typeface="Calibri"/>
                <a:cs typeface="Calibri"/>
                <a:sym typeface="Calibri"/>
              </a:rPr>
              <a:t>Center for School &amp; District Partnership</a:t>
            </a:r>
            <a:endParaRPr sz="984"/>
          </a:p>
        </p:txBody>
      </p:sp>
      <p:sp>
        <p:nvSpPr>
          <p:cNvPr id="103" name="Google Shape;10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578" y="602280"/>
            <a:ext cx="1628775" cy="454122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algn="ctr" defTabSz="642915">
              <a:buSzPts val="1800"/>
            </a:pPr>
            <a:endParaRPr sz="126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196578" y="876339"/>
            <a:ext cx="1628859" cy="75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b" anchorCtr="0">
            <a:spAutoFit/>
          </a:bodyPr>
          <a:lstStyle/>
          <a:p>
            <a:pPr algn="ctr" defTabSz="642915">
              <a:lnSpc>
                <a:spcPct val="90000"/>
              </a:lnSpc>
              <a:buSzPts val="1800"/>
            </a:pPr>
            <a:r>
              <a:rPr lang="en-US" sz="1266" b="1" dirty="0">
                <a:latin typeface="Calibri"/>
                <a:ea typeface="Calibri"/>
                <a:cs typeface="Calibri"/>
                <a:sym typeface="Calibri"/>
              </a:rPr>
              <a:t>Contact Information:  </a:t>
            </a:r>
            <a:br>
              <a:rPr lang="en-US" sz="1406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266" dirty="0">
                <a:latin typeface="Calibri"/>
                <a:ea typeface="Calibri"/>
                <a:cs typeface="Calibri"/>
                <a:sym typeface="Calibri"/>
              </a:rPr>
              <a:t>Shai Fuxman</a:t>
            </a:r>
            <a:endParaRPr sz="1266" dirty="0">
              <a:latin typeface="Calibri"/>
              <a:ea typeface="Calibri"/>
              <a:cs typeface="Calibri"/>
              <a:sym typeface="Calibri"/>
            </a:endParaRPr>
          </a:p>
          <a:p>
            <a:pPr algn="ctr" defTabSz="642915">
              <a:lnSpc>
                <a:spcPct val="90000"/>
              </a:lnSpc>
              <a:buSzPts val="1800"/>
            </a:pPr>
            <a:r>
              <a:rPr lang="en-US" sz="1055" dirty="0">
                <a:latin typeface="Calibri"/>
                <a:ea typeface="Calibri"/>
                <a:cs typeface="Calibri"/>
                <a:sym typeface="Calibri"/>
              </a:rPr>
              <a:t>sfuxman@edc.org</a:t>
            </a:r>
            <a:br>
              <a:rPr lang="en-US" sz="1266" dirty="0">
                <a:latin typeface="Calibri"/>
                <a:ea typeface="Calibri"/>
                <a:cs typeface="Calibri"/>
                <a:sym typeface="Calibri"/>
              </a:rPr>
            </a:br>
            <a:endParaRPr sz="1406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>
            <a:hlinkClick r:id="rId5"/>
          </p:cNvPr>
          <p:cNvSpPr/>
          <p:nvPr/>
        </p:nvSpPr>
        <p:spPr>
          <a:xfrm>
            <a:off x="1279665" y="1830297"/>
            <a:ext cx="1409957" cy="1339686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algn="ctr" defTabSz="642915">
              <a:buSzPts val="1800"/>
            </a:pPr>
            <a:endParaRPr sz="1266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642915">
              <a:buSzPts val="1800"/>
            </a:pPr>
            <a:r>
              <a:rPr lang="en-US" sz="126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learn more, watch our </a:t>
            </a:r>
            <a:r>
              <a:rPr lang="en-US" sz="126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sz="126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overview</a:t>
            </a:r>
            <a:endParaRPr sz="1406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642915">
              <a:buSzPts val="1800"/>
            </a:pPr>
            <a:endParaRPr sz="1266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279665" y="3350890"/>
            <a:ext cx="1409957" cy="17211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444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algn="ctr" defTabSz="642915">
              <a:buSzPts val="1600"/>
            </a:pPr>
            <a:r>
              <a:rPr lang="en-US" sz="914" dirty="0">
                <a:latin typeface="Calibri"/>
                <a:ea typeface="Calibri"/>
                <a:cs typeface="Calibri"/>
                <a:sym typeface="Calibri"/>
              </a:rPr>
              <a:t>“The Academy is an important resource that can help schools and</a:t>
            </a:r>
            <a:endParaRPr sz="914" dirty="0">
              <a:latin typeface="Calibri"/>
              <a:ea typeface="Calibri"/>
              <a:cs typeface="Calibri"/>
              <a:sym typeface="Calibri"/>
            </a:endParaRPr>
          </a:p>
          <a:p>
            <a:pPr algn="ctr" defTabSz="642915">
              <a:buSzPts val="1100"/>
            </a:pPr>
            <a:r>
              <a:rPr lang="en-US" sz="914" dirty="0">
                <a:latin typeface="Calibri"/>
                <a:ea typeface="Calibri"/>
                <a:cs typeface="Calibri"/>
                <a:sym typeface="Calibri"/>
              </a:rPr>
              <a:t>district advance SEL/MH work, and I appreciate the…personalized</a:t>
            </a:r>
            <a:endParaRPr sz="914" dirty="0">
              <a:latin typeface="Calibri"/>
              <a:ea typeface="Calibri"/>
              <a:cs typeface="Calibri"/>
              <a:sym typeface="Calibri"/>
            </a:endParaRPr>
          </a:p>
          <a:p>
            <a:pPr algn="ctr" defTabSz="642915">
              <a:buSzPts val="1100"/>
            </a:pPr>
            <a:r>
              <a:rPr lang="en-US" sz="914" dirty="0">
                <a:latin typeface="Calibri"/>
                <a:ea typeface="Calibri"/>
                <a:cs typeface="Calibri"/>
                <a:sym typeface="Calibri"/>
              </a:rPr>
              <a:t>technical assistance approach.”</a:t>
            </a:r>
            <a:endParaRPr sz="914" dirty="0">
              <a:latin typeface="Calibri"/>
              <a:ea typeface="Calibri"/>
              <a:cs typeface="Calibri"/>
              <a:sym typeface="Calibri"/>
            </a:endParaRPr>
          </a:p>
          <a:p>
            <a:pPr algn="ctr" defTabSz="642915">
              <a:buSzPts val="1600"/>
            </a:pPr>
            <a:r>
              <a:rPr lang="en-US" sz="984" i="1" dirty="0">
                <a:latin typeface="Calibri"/>
                <a:ea typeface="Calibri"/>
                <a:cs typeface="Calibri"/>
                <a:sym typeface="Calibri"/>
              </a:rPr>
              <a:t>Academy participant</a:t>
            </a:r>
            <a:endParaRPr sz="984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908441" y="678726"/>
            <a:ext cx="2309555" cy="1945024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defTabSz="642915">
              <a:lnSpc>
                <a:spcPct val="110000"/>
              </a:lnSpc>
              <a:buClr>
                <a:srgbClr val="2F5496"/>
              </a:buClr>
              <a:buSzPts val="1800"/>
            </a:pPr>
            <a:r>
              <a:rPr lang="en-US" sz="1266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Team Composition</a:t>
            </a:r>
            <a:endParaRPr sz="984" dirty="0"/>
          </a:p>
          <a:p>
            <a:pPr defTabSz="642915">
              <a:lnSpc>
                <a:spcPct val="110000"/>
              </a:lnSpc>
              <a:buSzPts val="1400"/>
            </a:pPr>
            <a:r>
              <a:rPr lang="en-US" sz="984" dirty="0">
                <a:latin typeface="Calibri"/>
                <a:ea typeface="Calibri"/>
                <a:cs typeface="Calibri"/>
                <a:sym typeface="Calibri"/>
              </a:rPr>
              <a:t>Each participating school or district team should include at least one of the following members:</a:t>
            </a:r>
          </a:p>
          <a:p>
            <a:pPr defTabSz="642915">
              <a:lnSpc>
                <a:spcPct val="110000"/>
              </a:lnSpc>
              <a:buSzPts val="1400"/>
            </a:pPr>
            <a:endParaRPr sz="984" dirty="0">
              <a:latin typeface="Calibri"/>
              <a:ea typeface="Calibri"/>
              <a:cs typeface="Calibri"/>
              <a:sym typeface="Calibri"/>
            </a:endParaRPr>
          </a:p>
          <a:p>
            <a:pPr marL="321457" indent="-223234" defTabSz="642915">
              <a:lnSpc>
                <a:spcPct val="110000"/>
              </a:lnSpc>
              <a:buSzPts val="1400"/>
              <a:buFont typeface="Calibri"/>
              <a:buChar char="●"/>
            </a:pPr>
            <a:r>
              <a:rPr lang="en-US" sz="984" dirty="0">
                <a:latin typeface="Calibri"/>
                <a:ea typeface="Calibri"/>
                <a:cs typeface="Calibri"/>
                <a:sym typeface="Calibri"/>
              </a:rPr>
              <a:t>district administrator/leader</a:t>
            </a:r>
            <a:endParaRPr sz="984" dirty="0">
              <a:latin typeface="Calibri"/>
              <a:ea typeface="Calibri"/>
              <a:cs typeface="Calibri"/>
              <a:sym typeface="Calibri"/>
            </a:endParaRPr>
          </a:p>
          <a:p>
            <a:pPr marL="321457" indent="-223234" defTabSz="642915">
              <a:lnSpc>
                <a:spcPct val="110000"/>
              </a:lnSpc>
              <a:buSzPts val="1400"/>
              <a:buFont typeface="Calibri"/>
              <a:buChar char="●"/>
            </a:pPr>
            <a:r>
              <a:rPr lang="en-US" sz="984" dirty="0">
                <a:latin typeface="Calibri"/>
                <a:ea typeface="Calibri"/>
                <a:cs typeface="Calibri"/>
                <a:sym typeface="Calibri"/>
              </a:rPr>
              <a:t>school administrator/leader</a:t>
            </a:r>
            <a:endParaRPr sz="984" dirty="0">
              <a:latin typeface="Calibri"/>
              <a:ea typeface="Calibri"/>
              <a:cs typeface="Calibri"/>
              <a:sym typeface="Calibri"/>
            </a:endParaRPr>
          </a:p>
          <a:p>
            <a:pPr marL="321457" indent="-223234" defTabSz="642915">
              <a:lnSpc>
                <a:spcPct val="110000"/>
              </a:lnSpc>
              <a:buSzPts val="1400"/>
              <a:buFont typeface="Calibri"/>
              <a:buChar char="●"/>
            </a:pPr>
            <a:r>
              <a:rPr lang="en-US" sz="984" dirty="0">
                <a:latin typeface="Calibri"/>
                <a:ea typeface="Calibri"/>
                <a:cs typeface="Calibri"/>
                <a:sym typeface="Calibri"/>
              </a:rPr>
              <a:t>student support staff</a:t>
            </a:r>
            <a:endParaRPr sz="984" dirty="0">
              <a:latin typeface="Calibri"/>
              <a:ea typeface="Calibri"/>
              <a:cs typeface="Calibri"/>
              <a:sym typeface="Calibri"/>
            </a:endParaRPr>
          </a:p>
          <a:p>
            <a:pPr marL="321457" indent="-223234" defTabSz="642915">
              <a:lnSpc>
                <a:spcPct val="110000"/>
              </a:lnSpc>
              <a:buSzPts val="1400"/>
              <a:buFont typeface="Calibri"/>
              <a:buChar char="●"/>
            </a:pPr>
            <a:r>
              <a:rPr lang="en-US" sz="984" dirty="0">
                <a:latin typeface="Calibri"/>
                <a:ea typeface="Calibri"/>
                <a:cs typeface="Calibri"/>
                <a:sym typeface="Calibri"/>
              </a:rPr>
              <a:t>classroom educator</a:t>
            </a:r>
            <a:endParaRPr sz="984" dirty="0">
              <a:latin typeface="Calibri"/>
              <a:ea typeface="Calibri"/>
              <a:cs typeface="Calibri"/>
              <a:sym typeface="Calibri"/>
            </a:endParaRPr>
          </a:p>
          <a:p>
            <a:pPr marL="321457" indent="-223234" defTabSz="642915">
              <a:lnSpc>
                <a:spcPct val="110000"/>
              </a:lnSpc>
              <a:buSzPts val="1400"/>
              <a:buFont typeface="Calibri"/>
              <a:buChar char="●"/>
            </a:pPr>
            <a:r>
              <a:rPr lang="en-US" sz="984" dirty="0">
                <a:latin typeface="Calibri"/>
                <a:ea typeface="Calibri"/>
                <a:cs typeface="Calibri"/>
                <a:sym typeface="Calibri"/>
              </a:rPr>
              <a:t>family member(s)</a:t>
            </a:r>
            <a:endParaRPr sz="984" dirty="0">
              <a:latin typeface="Calibri"/>
              <a:ea typeface="Calibri"/>
              <a:cs typeface="Calibri"/>
              <a:sym typeface="Calibri"/>
            </a:endParaRPr>
          </a:p>
          <a:p>
            <a:pPr marL="321457" defTabSz="642915">
              <a:lnSpc>
                <a:spcPct val="110000"/>
              </a:lnSpc>
            </a:pPr>
            <a:endParaRPr sz="984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330822" y="676279"/>
            <a:ext cx="2533513" cy="1945024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defTabSz="642915">
              <a:lnSpc>
                <a:spcPct val="110000"/>
              </a:lnSpc>
              <a:buClr>
                <a:srgbClr val="2F5496"/>
              </a:buClr>
              <a:buSzPts val="1800"/>
            </a:pPr>
            <a:r>
              <a:rPr lang="en-US" sz="1266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Readiness Requirements</a:t>
            </a:r>
            <a:endParaRPr sz="984" dirty="0"/>
          </a:p>
          <a:p>
            <a:pPr defTabSz="642915">
              <a:lnSpc>
                <a:spcPct val="110000"/>
              </a:lnSpc>
              <a:buSzPts val="1400"/>
            </a:pPr>
            <a:r>
              <a:rPr lang="en-US" sz="984" dirty="0">
                <a:latin typeface="Calibri"/>
                <a:ea typeface="Calibri"/>
                <a:cs typeface="Calibri"/>
                <a:sym typeface="Calibri"/>
              </a:rPr>
              <a:t>Teams should be prepared to:</a:t>
            </a:r>
            <a:endParaRPr sz="984" dirty="0">
              <a:latin typeface="Calibri"/>
              <a:ea typeface="Calibri"/>
              <a:cs typeface="Calibri"/>
              <a:sym typeface="Calibri"/>
            </a:endParaRPr>
          </a:p>
          <a:p>
            <a:pPr marL="321457" indent="-223234" defTabSz="642915">
              <a:lnSpc>
                <a:spcPct val="110000"/>
              </a:lnSpc>
              <a:buSzPts val="1400"/>
              <a:buFont typeface="Calibri"/>
              <a:buChar char="●"/>
            </a:pPr>
            <a:r>
              <a:rPr lang="en-US" sz="984" dirty="0">
                <a:latin typeface="Calibri"/>
                <a:ea typeface="Calibri"/>
                <a:cs typeface="Calibri"/>
                <a:sym typeface="Calibri"/>
              </a:rPr>
              <a:t>School/district leadership commitment to a process of needs assessment, identification and prioritization of areas for growth, action planning and implementation, and progress monitoring</a:t>
            </a:r>
          </a:p>
          <a:p>
            <a:pPr marL="321457" indent="-223234" defTabSz="642915">
              <a:lnSpc>
                <a:spcPct val="110000"/>
              </a:lnSpc>
              <a:buSzPts val="1400"/>
              <a:buFont typeface="Calibri"/>
              <a:buChar char="●"/>
            </a:pPr>
            <a:r>
              <a:rPr lang="en-US" sz="984" dirty="0">
                <a:latin typeface="Calibri"/>
                <a:ea typeface="Calibri"/>
                <a:cs typeface="Calibri"/>
                <a:sym typeface="Calibri"/>
              </a:rPr>
              <a:t>Time for team members to meet with academy coach and participate in bi-annual in-person events.</a:t>
            </a:r>
            <a:endParaRPr sz="984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2901901" y="2694474"/>
            <a:ext cx="4955894" cy="1945024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defTabSz="642915">
              <a:lnSpc>
                <a:spcPct val="110000"/>
              </a:lnSpc>
              <a:buClr>
                <a:srgbClr val="2F5496"/>
              </a:buClr>
              <a:buSzPts val="1800"/>
            </a:pPr>
            <a:r>
              <a:rPr lang="en-US" sz="1266" b="1" dirty="0">
                <a:solidFill>
                  <a:srgbClr val="2F5496"/>
                </a:solidFill>
                <a:latin typeface="Calibri"/>
                <a:cs typeface="Calibri"/>
                <a:sym typeface="Calibri"/>
              </a:rPr>
              <a:t>Topics covered through the SEB Academy:</a:t>
            </a:r>
          </a:p>
          <a:p>
            <a:pPr marL="164078" indent="-164078" defTabSz="642915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321457" algn="l"/>
              </a:tabLst>
            </a:pPr>
            <a:r>
              <a:rPr lang="en-US" sz="984" b="1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Tier 1 (universal) social, emotional, and behavior supports</a:t>
            </a:r>
            <a:r>
              <a:rPr lang="en-US" sz="984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selecting and implementing culturally and linguistically sustaining tier 1 SEL programs and practices, strengthening school climate by cultivating student and adult sense of belonging, establishing positive behavioral interventions and support systems (PBIS).</a:t>
            </a:r>
            <a:endParaRPr lang="en-US" sz="984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4078" indent="-164078" defTabSz="642915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321457" algn="l"/>
              </a:tabLst>
            </a:pPr>
            <a:r>
              <a:rPr lang="en-US" sz="984" b="1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Tier 2 and 3 (targeted &amp; intensive) interventions</a:t>
            </a:r>
            <a:r>
              <a:rPr lang="en-US" sz="984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strengthening capacity to provide evidence-based interventions for students requiring more targeted supports, and strengthening systems to leverage and collaborate with community partners.</a:t>
            </a:r>
            <a:endParaRPr lang="en-US" sz="984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4078" indent="-164078" defTabSz="642915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321457" algn="l"/>
              </a:tabLst>
            </a:pPr>
            <a:r>
              <a:rPr lang="en-US" sz="984" b="1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Strengthening overall systems and structures</a:t>
            </a:r>
            <a:r>
              <a:rPr lang="en-US" sz="984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identifying and addressing existing inequities related to social, emotional, and behavioral development; and creating systems to proactively identify, support, and monitor students needing additional supports.</a:t>
            </a:r>
            <a:endParaRPr sz="984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EDC logo">
            <a:extLst>
              <a:ext uri="{FF2B5EF4-FFF2-40B4-BE49-F238E27FC236}">
                <a16:creationId xmlns:a16="http://schemas.microsoft.com/office/drawing/2014/main" id="{93CEA360-25C7-A914-4F73-1DAFC6298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151" y="4707268"/>
            <a:ext cx="767588" cy="378677"/>
          </a:xfrm>
          <a:prstGeom prst="rect">
            <a:avLst/>
          </a:prstGeom>
        </p:spPr>
      </p:pic>
      <p:pic>
        <p:nvPicPr>
          <p:cNvPr id="5" name="Picture 6" descr="May Institute">
            <a:extLst>
              <a:ext uri="{FF2B5EF4-FFF2-40B4-BE49-F238E27FC236}">
                <a16:creationId xmlns:a16="http://schemas.microsoft.com/office/drawing/2014/main" id="{A23465CA-3C1C-EECC-C615-C1681BD0E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1" y="4770039"/>
            <a:ext cx="985290" cy="2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Google Shape;102;p2" descr="dese log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50439" y="4707267"/>
            <a:ext cx="1707356" cy="3585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12971-B9AC-3DD8-0586-51276F733269}"/>
              </a:ext>
            </a:extLst>
          </p:cNvPr>
          <p:cNvSpPr txBox="1"/>
          <p:nvPr/>
        </p:nvSpPr>
        <p:spPr>
          <a:xfrm>
            <a:off x="102742" y="1417834"/>
            <a:ext cx="101728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0" u="none" strike="noStrike" dirty="0">
                <a:solidFill>
                  <a:srgbClr val="0060C7"/>
                </a:solidFill>
                <a:effectLst/>
                <a:latin typeface="-apple-system"/>
                <a:hlinkClick r:id="rId9" tooltip="External Link, Opens in New Window"/>
              </a:rPr>
              <a:t>Apply Here!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53F0-593E-187B-9F72-A77ACFEA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2" y="212575"/>
            <a:ext cx="8445357" cy="634200"/>
          </a:xfrm>
        </p:spPr>
        <p:txBody>
          <a:bodyPr/>
          <a:lstStyle/>
          <a:p>
            <a:r>
              <a:rPr lang="en-US" dirty="0"/>
              <a:t>SEB Academy “support” and commitment COACHING + Learning Opportunities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72AC90C-DD4A-618A-B01B-1C9C6D1DB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618556"/>
              </p:ext>
            </p:extLst>
          </p:nvPr>
        </p:nvGraphicFramePr>
        <p:xfrm>
          <a:off x="1319842" y="984797"/>
          <a:ext cx="63001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4625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3955" y="1218079"/>
            <a:ext cx="4481008" cy="3101042"/>
          </a:xfrm>
        </p:spPr>
        <p:txBody>
          <a:bodyPr/>
          <a:lstStyle/>
          <a:p>
            <a:pPr marL="152400" indent="0">
              <a:spcBef>
                <a:spcPts val="600"/>
              </a:spcBef>
              <a:buClr>
                <a:schemeClr val="bg1"/>
              </a:buClr>
              <a:buNone/>
            </a:pPr>
            <a:endParaRPr lang="en-US" dirty="0"/>
          </a:p>
          <a:p>
            <a:pPr>
              <a:spcBef>
                <a:spcPts val="600"/>
              </a:spcBef>
              <a:buClr>
                <a:srgbClr val="FFFFFF"/>
              </a:buClr>
            </a:pPr>
            <a:r>
              <a:rPr lang="en-US" sz="1400" dirty="0">
                <a:solidFill>
                  <a:schemeClr val="bg1"/>
                </a:solidFill>
              </a:rPr>
              <a:t>How are you thinking about planning for next year?</a:t>
            </a:r>
          </a:p>
          <a:p>
            <a:pPr lvl="1">
              <a:spcBef>
                <a:spcPts val="600"/>
              </a:spcBef>
              <a:buClr>
                <a:srgbClr val="FFFFFF"/>
              </a:buClr>
            </a:pPr>
            <a:r>
              <a:rPr lang="en-US" dirty="0">
                <a:solidFill>
                  <a:schemeClr val="bg1"/>
                </a:solidFill>
              </a:rPr>
              <a:t>What are your goals/priorities?</a:t>
            </a:r>
          </a:p>
          <a:p>
            <a:pPr lvl="1">
              <a:spcBef>
                <a:spcPts val="600"/>
              </a:spcBef>
              <a:buClr>
                <a:srgbClr val="FFFFFF"/>
              </a:buClr>
            </a:pPr>
            <a:r>
              <a:rPr lang="en-US" dirty="0">
                <a:solidFill>
                  <a:schemeClr val="bg1"/>
                </a:solidFill>
              </a:rPr>
              <a:t>What Tier 2 interventions do you plan to continue or expand?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</a:rPr>
              <a:t>Prepare to present 1 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goal or accomplishment </a:t>
            </a:r>
            <a:r>
              <a:rPr lang="en-US" sz="1400" dirty="0">
                <a:solidFill>
                  <a:schemeClr val="bg1"/>
                </a:solidFill>
              </a:rPr>
              <a:t>from your group to share in June.</a:t>
            </a:r>
          </a:p>
          <a:p>
            <a:pPr marL="152400" indent="0" algn="r">
              <a:spcBef>
                <a:spcPts val="600"/>
              </a:spcBef>
              <a:buClr>
                <a:schemeClr val="bg1"/>
              </a:buClr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74" y="463126"/>
            <a:ext cx="7033500" cy="634200"/>
          </a:xfrm>
        </p:spPr>
        <p:txBody>
          <a:bodyPr/>
          <a:lstStyle/>
          <a:p>
            <a:r>
              <a:rPr lang="en-US" dirty="0"/>
              <a:t>ACTIVITY: PLANNING TIME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7989660" y="215619"/>
            <a:ext cx="868680" cy="86868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7315216" y="4486647"/>
            <a:ext cx="403487" cy="403487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6464;p67">
            <a:extLst>
              <a:ext uri="{FF2B5EF4-FFF2-40B4-BE49-F238E27FC236}">
                <a16:creationId xmlns:a16="http://schemas.microsoft.com/office/drawing/2014/main" id="{E42767A1-5BAA-49CF-A48C-4337F0E34379}"/>
              </a:ext>
            </a:extLst>
          </p:cNvPr>
          <p:cNvGrpSpPr/>
          <p:nvPr/>
        </p:nvGrpSpPr>
        <p:grpSpPr>
          <a:xfrm>
            <a:off x="5930040" y="4503338"/>
            <a:ext cx="371966" cy="371966"/>
            <a:chOff x="4674908" y="3682271"/>
            <a:chExt cx="371966" cy="371966"/>
          </a:xfrm>
        </p:grpSpPr>
        <p:sp>
          <p:nvSpPr>
            <p:cNvPr id="53" name="Google Shape;6465;p67">
              <a:extLst>
                <a:ext uri="{FF2B5EF4-FFF2-40B4-BE49-F238E27FC236}">
                  <a16:creationId xmlns:a16="http://schemas.microsoft.com/office/drawing/2014/main" id="{63AEBF9D-C9FE-41D8-8F9B-C3977DF4883D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6466;p67">
              <a:extLst>
                <a:ext uri="{FF2B5EF4-FFF2-40B4-BE49-F238E27FC236}">
                  <a16:creationId xmlns:a16="http://schemas.microsoft.com/office/drawing/2014/main" id="{DEB44798-DDE7-4FB8-862B-24E8B27A5633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6467;p67">
              <a:extLst>
                <a:ext uri="{FF2B5EF4-FFF2-40B4-BE49-F238E27FC236}">
                  <a16:creationId xmlns:a16="http://schemas.microsoft.com/office/drawing/2014/main" id="{644B9560-2EC8-45AA-A910-A1D62F4FB4B7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6468;p67">
              <a:extLst>
                <a:ext uri="{FF2B5EF4-FFF2-40B4-BE49-F238E27FC236}">
                  <a16:creationId xmlns:a16="http://schemas.microsoft.com/office/drawing/2014/main" id="{881E8EE8-2B31-4F87-A586-5A512D5662CF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70458827-2E6E-4978-9765-E901680DD026}"/>
              </a:ext>
            </a:extLst>
          </p:cNvPr>
          <p:cNvSpPr txBox="1">
            <a:spLocks/>
          </p:cNvSpPr>
          <p:nvPr/>
        </p:nvSpPr>
        <p:spPr>
          <a:xfrm>
            <a:off x="6179024" y="4473197"/>
            <a:ext cx="1001467" cy="42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0726117-B21D-1646-AB2F-A0FB40BBDF3A}"/>
              </a:ext>
            </a:extLst>
          </p:cNvPr>
          <p:cNvSpPr txBox="1">
            <a:spLocks/>
          </p:cNvSpPr>
          <p:nvPr/>
        </p:nvSpPr>
        <p:spPr>
          <a:xfrm>
            <a:off x="7609635" y="4486647"/>
            <a:ext cx="1295327" cy="42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</a:rPr>
              <a:t>Remaining time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008994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294">
            <a:off x="141219" y="3187084"/>
            <a:ext cx="6960923" cy="878673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TRAINING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EVALUATION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(and look for an end of year ACADEMY Evaluation)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843900" y="4369809"/>
            <a:ext cx="4974685" cy="1072200"/>
          </a:xfrm>
        </p:spPr>
        <p:txBody>
          <a:bodyPr anchor="ctr"/>
          <a:lstStyle/>
          <a:p>
            <a:pPr marL="0" indent="0"/>
            <a:r>
              <a:rPr lang="en-US" dirty="0"/>
              <a:t>Please remember to complete the evaluation to </a:t>
            </a:r>
            <a:r>
              <a:rPr lang="en-US" u="sng" dirty="0"/>
              <a:t>receive your Certificate of Attendance</a:t>
            </a:r>
            <a:r>
              <a:rPr lang="en-US" dirty="0"/>
              <a:t>! 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F0F991C-7416-ED70-DC2E-2769DBF7B02F}"/>
              </a:ext>
            </a:extLst>
          </p:cNvPr>
          <p:cNvSpPr txBox="1">
            <a:spLocks/>
          </p:cNvSpPr>
          <p:nvPr/>
        </p:nvSpPr>
        <p:spPr>
          <a:xfrm flipH="1">
            <a:off x="781795" y="1383293"/>
            <a:ext cx="4488305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2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indent="0" defTabSz="685800"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</a:rPr>
              <a:t>CONTACT INFORMATION: </a:t>
            </a:r>
          </a:p>
          <a:p>
            <a:pPr marL="0" indent="0" defTabSz="685800"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</a:rPr>
              <a:t>Marcie Handler </a:t>
            </a:r>
          </a:p>
          <a:p>
            <a:pPr marL="0" indent="0" defTabSz="685800"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  <a:hlinkClick r:id="rId4"/>
              </a:rPr>
              <a:t>mwhandler@gmail.com</a:t>
            </a:r>
            <a:endParaRPr lang="en-US" dirty="0">
              <a:solidFill>
                <a:srgbClr val="FFFFFF"/>
              </a:solidFill>
            </a:endParaRPr>
          </a:p>
          <a:p>
            <a:pPr marL="0" indent="0" defTabSz="685800">
              <a:buClr>
                <a:srgbClr val="FFFFFF"/>
              </a:buClr>
            </a:pPr>
            <a:endParaRPr lang="en-US" dirty="0">
              <a:solidFill>
                <a:srgbClr val="FFFFFF"/>
              </a:solidFill>
            </a:endParaRPr>
          </a:p>
          <a:p>
            <a:pPr marL="0" indent="0" defTabSz="685800"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</a:rPr>
              <a:t>Katie Meyer </a:t>
            </a:r>
          </a:p>
          <a:p>
            <a:pPr marL="0" indent="0" defTabSz="685800"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  <a:hlinkClick r:id="rId5"/>
              </a:rPr>
              <a:t>Katherine.meyer@uconn.edu</a:t>
            </a:r>
            <a:endParaRPr lang="en-US" dirty="0">
              <a:solidFill>
                <a:srgbClr val="FFFFFF"/>
              </a:solidFill>
            </a:endParaRPr>
          </a:p>
          <a:p>
            <a:pPr marL="0" indent="0" defTabSz="685800"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F7224-6662-670E-4078-F690CE47A7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96613" y="0"/>
            <a:ext cx="3986074" cy="21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98">
            <a:extLst>
              <a:ext uri="{FF2B5EF4-FFF2-40B4-BE49-F238E27FC236}">
                <a16:creationId xmlns:a16="http://schemas.microsoft.com/office/drawing/2014/main" id="{03126541-CBBD-734D-B129-409C5E0CD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52" t="7204" r="20880" b="6394"/>
          <a:stretch/>
        </p:blipFill>
        <p:spPr>
          <a:xfrm>
            <a:off x="1558404" y="1397363"/>
            <a:ext cx="784410" cy="75605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3922E28D-4F2C-CB40-A771-88AE1C5E0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3" t="15855" r="11160"/>
          <a:stretch/>
        </p:blipFill>
        <p:spPr>
          <a:xfrm>
            <a:off x="5893930" y="467157"/>
            <a:ext cx="832172" cy="817041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766A4EA4-C29B-2F41-B1A3-A8EDBDCE37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07" t="16464" r="18776" b="15253"/>
          <a:stretch/>
        </p:blipFill>
        <p:spPr>
          <a:xfrm>
            <a:off x="5893930" y="1555713"/>
            <a:ext cx="851966" cy="817042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F999399D-0426-5141-AA3F-586EB4F0DD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98" t="6738" r="15999" b="17357"/>
          <a:stretch/>
        </p:blipFill>
        <p:spPr>
          <a:xfrm>
            <a:off x="1604891" y="3271332"/>
            <a:ext cx="784410" cy="775224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BEEFB166-9A4E-CA46-BCA5-63EDD50EE0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8" t="21261" r="17871" b="11318"/>
          <a:stretch/>
        </p:blipFill>
        <p:spPr>
          <a:xfrm>
            <a:off x="1584109" y="2315770"/>
            <a:ext cx="784410" cy="727122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B3219281-B0C8-1A42-86A2-C9669FC07A04}"/>
              </a:ext>
            </a:extLst>
          </p:cNvPr>
          <p:cNvSpPr txBox="1"/>
          <p:nvPr/>
        </p:nvSpPr>
        <p:spPr>
          <a:xfrm>
            <a:off x="2496260" y="656387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Arial"/>
                <a:sym typeface="Arial"/>
              </a:rPr>
              <a:t>Timing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D1A0ACC-C9C5-A346-B316-65B21ADCB593}"/>
              </a:ext>
            </a:extLst>
          </p:cNvPr>
          <p:cNvSpPr txBox="1"/>
          <p:nvPr/>
        </p:nvSpPr>
        <p:spPr>
          <a:xfrm>
            <a:off x="2501455" y="1556102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Arial"/>
                <a:sym typeface="Arial"/>
              </a:rPr>
              <a:t>Activity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13EBD371-F38D-A24B-9AEA-289DFFEB4FC1}"/>
              </a:ext>
            </a:extLst>
          </p:cNvPr>
          <p:cNvSpPr txBox="1"/>
          <p:nvPr/>
        </p:nvSpPr>
        <p:spPr>
          <a:xfrm>
            <a:off x="2501455" y="2460040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Arial"/>
                <a:sym typeface="Arial"/>
              </a:rPr>
              <a:t>Guidelines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03765390-13AC-4042-8040-26ADAFFFD6C0}"/>
              </a:ext>
            </a:extLst>
          </p:cNvPr>
          <p:cNvSpPr txBox="1"/>
          <p:nvPr/>
        </p:nvSpPr>
        <p:spPr>
          <a:xfrm>
            <a:off x="2501455" y="3439653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Arial"/>
                <a:sym typeface="Arial"/>
              </a:rPr>
              <a:t>Big Idea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6F3A206B-9280-4B41-9406-8C42E7E046B1}"/>
              </a:ext>
            </a:extLst>
          </p:cNvPr>
          <p:cNvSpPr txBox="1"/>
          <p:nvPr/>
        </p:nvSpPr>
        <p:spPr>
          <a:xfrm>
            <a:off x="6978688" y="625896"/>
            <a:ext cx="142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Arial"/>
                <a:sym typeface="Arial"/>
              </a:rPr>
              <a:t>Example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C8A3C15-3F55-A841-93DA-195E64FAC21D}"/>
              </a:ext>
            </a:extLst>
          </p:cNvPr>
          <p:cNvSpPr txBox="1"/>
          <p:nvPr/>
        </p:nvSpPr>
        <p:spPr>
          <a:xfrm>
            <a:off x="6950409" y="1744944"/>
            <a:ext cx="1857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Arial"/>
                <a:sym typeface="Arial"/>
              </a:rPr>
              <a:t>Non-example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6E88FA-5AA2-EF4D-97D8-72ACB3EB9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4136" y="3794652"/>
            <a:ext cx="851966" cy="764264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A4A20-8C5B-0A4A-BE77-A2BBB44AF347}"/>
              </a:ext>
            </a:extLst>
          </p:cNvPr>
          <p:cNvSpPr txBox="1"/>
          <p:nvPr/>
        </p:nvSpPr>
        <p:spPr>
          <a:xfrm>
            <a:off x="6950409" y="4021225"/>
            <a:ext cx="108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Arial"/>
                <a:sym typeface="Arial"/>
              </a:rPr>
              <a:t>Review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A72635-31EF-F84F-8C60-4390669A4D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087" y="2654556"/>
            <a:ext cx="825180" cy="804691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EC07BF-2886-0C49-9719-20409424D891}"/>
              </a:ext>
            </a:extLst>
          </p:cNvPr>
          <p:cNvSpPr txBox="1"/>
          <p:nvPr/>
        </p:nvSpPr>
        <p:spPr>
          <a:xfrm>
            <a:off x="6927147" y="2863992"/>
            <a:ext cx="1181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Arial"/>
                <a:sym typeface="Arial"/>
              </a:rPr>
              <a:t>Preview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4CB6F-275E-F64E-91C0-DD9161762593}"/>
              </a:ext>
            </a:extLst>
          </p:cNvPr>
          <p:cNvSpPr txBox="1"/>
          <p:nvPr/>
        </p:nvSpPr>
        <p:spPr>
          <a:xfrm>
            <a:off x="2501455" y="4296335"/>
            <a:ext cx="176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Arial"/>
                <a:sym typeface="Arial"/>
              </a:rPr>
              <a:t>Organization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DD8ECD-D370-8545-9BC1-259362DA06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4891" y="4191006"/>
            <a:ext cx="784411" cy="73581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DC4854-52B7-1642-BDFB-0D639CE01F9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383" t="4802" r="8548" b="4170"/>
          <a:stretch/>
        </p:blipFill>
        <p:spPr>
          <a:xfrm>
            <a:off x="1558404" y="498184"/>
            <a:ext cx="770060" cy="75605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75127F09-11EF-354E-95D1-FBA4F113BD68}"/>
              </a:ext>
            </a:extLst>
          </p:cNvPr>
          <p:cNvSpPr txBox="1">
            <a:spLocks/>
          </p:cNvSpPr>
          <p:nvPr/>
        </p:nvSpPr>
        <p:spPr>
          <a:xfrm flipH="1">
            <a:off x="-353564" y="52576"/>
            <a:ext cx="1958454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342900" marR="0" lvl="0" indent="-238125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Vadodara"/>
              </a:rPr>
              <a:t>LEGEND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625BFC-BC02-3945-98C2-C3B66C2928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200" y="4500183"/>
            <a:ext cx="685800" cy="643317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938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Agenda &amp; Coaching Tasks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434592"/>
              </p:ext>
            </p:extLst>
          </p:nvPr>
        </p:nvGraphicFramePr>
        <p:xfrm>
          <a:off x="311700" y="1152474"/>
          <a:ext cx="8520600" cy="3802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15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DBF3172-F27C-724E-A60B-C56D12DAAFAA}"/>
              </a:ext>
            </a:extLst>
          </p:cNvPr>
          <p:cNvGrpSpPr/>
          <p:nvPr/>
        </p:nvGrpSpPr>
        <p:grpSpPr>
          <a:xfrm>
            <a:off x="145915" y="575850"/>
            <a:ext cx="4252747" cy="4566625"/>
            <a:chOff x="921620" y="915429"/>
            <a:chExt cx="3268588" cy="3688266"/>
          </a:xfrm>
          <a:solidFill>
            <a:schemeClr val="bg1"/>
          </a:solidFill>
        </p:grpSpPr>
        <p:sp>
          <p:nvSpPr>
            <p:cNvPr id="13" name="Rectangle: Rounded Corners 120" descr="Badge 1">
              <a:extLst>
                <a:ext uri="{FF2B5EF4-FFF2-40B4-BE49-F238E27FC236}">
                  <a16:creationId xmlns:a16="http://schemas.microsoft.com/office/drawing/2014/main" id="{F087343F-F782-394E-81B0-08D9288E6CF7}"/>
                </a:ext>
              </a:extLst>
            </p:cNvPr>
            <p:cNvSpPr/>
            <p:nvPr/>
          </p:nvSpPr>
          <p:spPr>
            <a:xfrm>
              <a:off x="921620" y="915430"/>
              <a:ext cx="482218" cy="58324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  <p:sp>
          <p:nvSpPr>
            <p:cNvPr id="14" name="Freeform: Shape 121">
              <a:extLst>
                <a:ext uri="{FF2B5EF4-FFF2-40B4-BE49-F238E27FC236}">
                  <a16:creationId xmlns:a16="http://schemas.microsoft.com/office/drawing/2014/main" id="{99C7A454-3134-3448-8030-D2D14593BDDF}"/>
                </a:ext>
              </a:extLst>
            </p:cNvPr>
            <p:cNvSpPr/>
            <p:nvPr/>
          </p:nvSpPr>
          <p:spPr>
            <a:xfrm>
              <a:off x="1440426" y="915429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Establish a representative T2 leadership team</a:t>
              </a:r>
            </a:p>
          </p:txBody>
        </p:sp>
        <p:sp>
          <p:nvSpPr>
            <p:cNvPr id="15" name="Rectangle: Rounded Corners 122" descr="Badge">
              <a:extLst>
                <a:ext uri="{FF2B5EF4-FFF2-40B4-BE49-F238E27FC236}">
                  <a16:creationId xmlns:a16="http://schemas.microsoft.com/office/drawing/2014/main" id="{BA28A0A7-705F-004F-BB09-A722194217AF}"/>
                </a:ext>
              </a:extLst>
            </p:cNvPr>
            <p:cNvSpPr/>
            <p:nvPr/>
          </p:nvSpPr>
          <p:spPr>
            <a:xfrm>
              <a:off x="921620" y="1669236"/>
              <a:ext cx="482218" cy="58324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  <p:sp>
          <p:nvSpPr>
            <p:cNvPr id="16" name="Freeform: Shape 123">
              <a:extLst>
                <a:ext uri="{FF2B5EF4-FFF2-40B4-BE49-F238E27FC236}">
                  <a16:creationId xmlns:a16="http://schemas.microsoft.com/office/drawing/2014/main" id="{591C6591-C551-7F45-920B-4EB003B6A3AF}"/>
                </a:ext>
              </a:extLst>
            </p:cNvPr>
            <p:cNvSpPr/>
            <p:nvPr/>
          </p:nvSpPr>
          <p:spPr>
            <a:xfrm>
              <a:off x="1440426" y="1669235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a collaborative process for identifying students</a:t>
              </a:r>
            </a:p>
          </p:txBody>
        </p:sp>
        <p:sp>
          <p:nvSpPr>
            <p:cNvPr id="17" name="Rectangle: Rounded Corners 124" descr="Badge 3">
              <a:extLst>
                <a:ext uri="{FF2B5EF4-FFF2-40B4-BE49-F238E27FC236}">
                  <a16:creationId xmlns:a16="http://schemas.microsoft.com/office/drawing/2014/main" id="{2DB3A071-16A8-A847-A9F6-824F9E9E9076}"/>
                </a:ext>
              </a:extLst>
            </p:cNvPr>
            <p:cNvSpPr/>
            <p:nvPr/>
          </p:nvSpPr>
          <p:spPr>
            <a:xfrm>
              <a:off x="921620" y="2423042"/>
              <a:ext cx="482218" cy="58324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  <p:sp>
          <p:nvSpPr>
            <p:cNvPr id="18" name="Freeform: Shape 125">
              <a:extLst>
                <a:ext uri="{FF2B5EF4-FFF2-40B4-BE49-F238E27FC236}">
                  <a16:creationId xmlns:a16="http://schemas.microsoft.com/office/drawing/2014/main" id="{E41F6EBB-0E18-4645-B68E-41E86D39CDDC}"/>
                </a:ext>
              </a:extLst>
            </p:cNvPr>
            <p:cNvSpPr/>
            <p:nvPr/>
          </p:nvSpPr>
          <p:spPr>
            <a:xfrm>
              <a:off x="1440426" y="2423041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Evaluate, select and adopt culturally appropriate tier 2 practices</a:t>
              </a:r>
            </a:p>
          </p:txBody>
        </p:sp>
        <p:sp>
          <p:nvSpPr>
            <p:cNvPr id="19" name="Rectangle: Rounded Corners 126" descr="Badge 4">
              <a:extLst>
                <a:ext uri="{FF2B5EF4-FFF2-40B4-BE49-F238E27FC236}">
                  <a16:creationId xmlns:a16="http://schemas.microsoft.com/office/drawing/2014/main" id="{3DDB244D-4F9B-D547-8F81-E23F2BF1CEB3}"/>
                </a:ext>
              </a:extLst>
            </p:cNvPr>
            <p:cNvSpPr/>
            <p:nvPr/>
          </p:nvSpPr>
          <p:spPr>
            <a:xfrm>
              <a:off x="921620" y="3176848"/>
              <a:ext cx="482218" cy="58324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</a:t>
              </a:r>
            </a:p>
          </p:txBody>
        </p:sp>
        <p:sp>
          <p:nvSpPr>
            <p:cNvPr id="20" name="Freeform: Shape 127">
              <a:extLst>
                <a:ext uri="{FF2B5EF4-FFF2-40B4-BE49-F238E27FC236}">
                  <a16:creationId xmlns:a16="http://schemas.microsoft.com/office/drawing/2014/main" id="{60EF248F-0964-A44E-B4C8-C5F83CFD5FC0}"/>
                </a:ext>
              </a:extLst>
            </p:cNvPr>
            <p:cNvSpPr/>
            <p:nvPr/>
          </p:nvSpPr>
          <p:spPr>
            <a:xfrm>
              <a:off x="1440426" y="3176847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a process to install selected practices</a:t>
              </a:r>
            </a:p>
          </p:txBody>
        </p:sp>
        <p:sp>
          <p:nvSpPr>
            <p:cNvPr id="21" name="Rectangle: Rounded Corners 128" descr="Badge 5">
              <a:extLst>
                <a:ext uri="{FF2B5EF4-FFF2-40B4-BE49-F238E27FC236}">
                  <a16:creationId xmlns:a16="http://schemas.microsoft.com/office/drawing/2014/main" id="{C3B7CB44-3B1B-DB4C-8DE3-18A239243246}"/>
                </a:ext>
              </a:extLst>
            </p:cNvPr>
            <p:cNvSpPr/>
            <p:nvPr/>
          </p:nvSpPr>
          <p:spPr>
            <a:xfrm>
              <a:off x="921620" y="3930655"/>
              <a:ext cx="482218" cy="58324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5</a:t>
              </a:r>
            </a:p>
          </p:txBody>
        </p:sp>
        <p:sp>
          <p:nvSpPr>
            <p:cNvPr id="22" name="Freeform: Shape 129">
              <a:extLst>
                <a:ext uri="{FF2B5EF4-FFF2-40B4-BE49-F238E27FC236}">
                  <a16:creationId xmlns:a16="http://schemas.microsoft.com/office/drawing/2014/main" id="{C6A20433-67D0-9D46-8379-212B89B83B7B}"/>
                </a:ext>
              </a:extLst>
            </p:cNvPr>
            <p:cNvSpPr/>
            <p:nvPr/>
          </p:nvSpPr>
          <p:spPr>
            <a:xfrm>
              <a:off x="1440426" y="3930654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procedures to train staff and students; partner with families and community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21B38-94B3-A14E-AA04-202C2CDD445D}"/>
              </a:ext>
            </a:extLst>
          </p:cNvPr>
          <p:cNvGrpSpPr/>
          <p:nvPr/>
        </p:nvGrpSpPr>
        <p:grpSpPr>
          <a:xfrm>
            <a:off x="4446266" y="450574"/>
            <a:ext cx="4499832" cy="4692926"/>
            <a:chOff x="4901073" y="1003563"/>
            <a:chExt cx="3812891" cy="3688266"/>
          </a:xfrm>
          <a:solidFill>
            <a:schemeClr val="bg1"/>
          </a:solidFill>
        </p:grpSpPr>
        <p:sp>
          <p:nvSpPr>
            <p:cNvPr id="24" name="Rectangle: Rounded Corners 108" descr="Badge 6">
              <a:extLst>
                <a:ext uri="{FF2B5EF4-FFF2-40B4-BE49-F238E27FC236}">
                  <a16:creationId xmlns:a16="http://schemas.microsoft.com/office/drawing/2014/main" id="{810E5ACB-2462-A54C-A470-792807C4561A}"/>
                </a:ext>
              </a:extLst>
            </p:cNvPr>
            <p:cNvSpPr/>
            <p:nvPr/>
          </p:nvSpPr>
          <p:spPr>
            <a:xfrm>
              <a:off x="4968982" y="1102019"/>
              <a:ext cx="545736" cy="57458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6</a:t>
              </a:r>
            </a:p>
          </p:txBody>
        </p:sp>
        <p:sp>
          <p:nvSpPr>
            <p:cNvPr id="25" name="Freeform: Shape 109">
              <a:extLst>
                <a:ext uri="{FF2B5EF4-FFF2-40B4-BE49-F238E27FC236}">
                  <a16:creationId xmlns:a16="http://schemas.microsoft.com/office/drawing/2014/main" id="{8764F26C-C5A0-7146-8575-FE9CB283014E}"/>
                </a:ext>
              </a:extLst>
            </p:cNvPr>
            <p:cNvSpPr/>
            <p:nvPr/>
          </p:nvSpPr>
          <p:spPr>
            <a:xfrm>
              <a:off x="5622964" y="1003563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an equitable process for matching student need to practices</a:t>
              </a:r>
            </a:p>
          </p:txBody>
        </p:sp>
        <p:sp>
          <p:nvSpPr>
            <p:cNvPr id="26" name="Rectangle: Rounded Corners 110" descr="Badge 7">
              <a:extLst>
                <a:ext uri="{FF2B5EF4-FFF2-40B4-BE49-F238E27FC236}">
                  <a16:creationId xmlns:a16="http://schemas.microsoft.com/office/drawing/2014/main" id="{6D45E962-0DF3-AF41-8821-6563ACAC9926}"/>
                </a:ext>
              </a:extLst>
            </p:cNvPr>
            <p:cNvSpPr/>
            <p:nvPr/>
          </p:nvSpPr>
          <p:spPr>
            <a:xfrm>
              <a:off x="4968982" y="1855825"/>
              <a:ext cx="545736" cy="57458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7</a:t>
              </a:r>
            </a:p>
          </p:txBody>
        </p:sp>
        <p:sp>
          <p:nvSpPr>
            <p:cNvPr id="27" name="Freeform: Shape 111">
              <a:extLst>
                <a:ext uri="{FF2B5EF4-FFF2-40B4-BE49-F238E27FC236}">
                  <a16:creationId xmlns:a16="http://schemas.microsoft.com/office/drawing/2014/main" id="{003FEB63-69BA-7E42-A44E-2BCD0EE7551B}"/>
                </a:ext>
              </a:extLst>
            </p:cNvPr>
            <p:cNvSpPr/>
            <p:nvPr/>
          </p:nvSpPr>
          <p:spPr>
            <a:xfrm>
              <a:off x="5622964" y="1757369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a process for progress monitoring, data-based decision rules </a:t>
              </a:r>
            </a:p>
          </p:txBody>
        </p:sp>
        <p:sp>
          <p:nvSpPr>
            <p:cNvPr id="28" name="Rectangle: Rounded Corners 112" descr="Badge 8">
              <a:extLst>
                <a:ext uri="{FF2B5EF4-FFF2-40B4-BE49-F238E27FC236}">
                  <a16:creationId xmlns:a16="http://schemas.microsoft.com/office/drawing/2014/main" id="{0F61E88C-3346-9E44-99EB-FE0768465082}"/>
                </a:ext>
              </a:extLst>
            </p:cNvPr>
            <p:cNvSpPr/>
            <p:nvPr/>
          </p:nvSpPr>
          <p:spPr>
            <a:xfrm>
              <a:off x="4968982" y="2609631"/>
              <a:ext cx="545736" cy="57458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8</a:t>
              </a:r>
            </a:p>
          </p:txBody>
        </p:sp>
        <p:sp>
          <p:nvSpPr>
            <p:cNvPr id="29" name="Freeform: Shape 113">
              <a:extLst>
                <a:ext uri="{FF2B5EF4-FFF2-40B4-BE49-F238E27FC236}">
                  <a16:creationId xmlns:a16="http://schemas.microsoft.com/office/drawing/2014/main" id="{8B3E8AF1-BF76-9A43-ABA9-E3D8F456D8BE}"/>
                </a:ext>
              </a:extLst>
            </p:cNvPr>
            <p:cNvSpPr/>
            <p:nvPr/>
          </p:nvSpPr>
          <p:spPr>
            <a:xfrm>
              <a:off x="5622964" y="2511175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procedures for modifying/ adjusting implementation</a:t>
              </a:r>
            </a:p>
          </p:txBody>
        </p:sp>
        <p:sp>
          <p:nvSpPr>
            <p:cNvPr id="30" name="Rectangle: Rounded Corners 114" descr="Badge 9">
              <a:extLst>
                <a:ext uri="{FF2B5EF4-FFF2-40B4-BE49-F238E27FC236}">
                  <a16:creationId xmlns:a16="http://schemas.microsoft.com/office/drawing/2014/main" id="{845FDEBE-8D42-6A4C-B753-D615E7418E91}"/>
                </a:ext>
              </a:extLst>
            </p:cNvPr>
            <p:cNvSpPr/>
            <p:nvPr/>
          </p:nvSpPr>
          <p:spPr>
            <a:xfrm>
              <a:off x="4968982" y="3363437"/>
              <a:ext cx="545736" cy="57458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9</a:t>
              </a:r>
            </a:p>
          </p:txBody>
        </p:sp>
        <p:sp>
          <p:nvSpPr>
            <p:cNvPr id="31" name="Freeform: Shape 115">
              <a:extLst>
                <a:ext uri="{FF2B5EF4-FFF2-40B4-BE49-F238E27FC236}">
                  <a16:creationId xmlns:a16="http://schemas.microsoft.com/office/drawing/2014/main" id="{2FBA6802-0AB2-5642-902A-8806E4A50829}"/>
                </a:ext>
              </a:extLst>
            </p:cNvPr>
            <p:cNvSpPr/>
            <p:nvPr/>
          </p:nvSpPr>
          <p:spPr>
            <a:xfrm>
              <a:off x="5622964" y="3264981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Develop evaluation routines for fidelity and outcome data</a:t>
              </a:r>
            </a:p>
          </p:txBody>
        </p:sp>
        <p:sp>
          <p:nvSpPr>
            <p:cNvPr id="32" name="Rectangle: Rounded Corners 116" descr="Badge 10">
              <a:extLst>
                <a:ext uri="{FF2B5EF4-FFF2-40B4-BE49-F238E27FC236}">
                  <a16:creationId xmlns:a16="http://schemas.microsoft.com/office/drawing/2014/main" id="{67A1018A-3FB7-954D-8206-F93D65D616D7}"/>
                </a:ext>
              </a:extLst>
            </p:cNvPr>
            <p:cNvSpPr/>
            <p:nvPr/>
          </p:nvSpPr>
          <p:spPr>
            <a:xfrm>
              <a:off x="4901073" y="4117244"/>
              <a:ext cx="613645" cy="574585"/>
            </a:xfrm>
            <a:prstGeom prst="roundRect">
              <a:avLst>
                <a:gd name="adj" fmla="val 16670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10</a:t>
              </a:r>
            </a:p>
          </p:txBody>
        </p:sp>
        <p:sp>
          <p:nvSpPr>
            <p:cNvPr id="33" name="Freeform: Shape 117">
              <a:extLst>
                <a:ext uri="{FF2B5EF4-FFF2-40B4-BE49-F238E27FC236}">
                  <a16:creationId xmlns:a16="http://schemas.microsoft.com/office/drawing/2014/main" id="{96032ADF-9ECB-F743-9D64-C56BF51D55BA}"/>
                </a:ext>
              </a:extLst>
            </p:cNvPr>
            <p:cNvSpPr/>
            <p:nvPr/>
          </p:nvSpPr>
          <p:spPr>
            <a:xfrm>
              <a:off x="5622964" y="4018788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D0F4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Document and share routines, practices, and policies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0E8077C-DC8C-4043-8C9B-25EFE18B61DB}"/>
              </a:ext>
            </a:extLst>
          </p:cNvPr>
          <p:cNvSpPr txBox="1"/>
          <p:nvPr/>
        </p:nvSpPr>
        <p:spPr>
          <a:xfrm>
            <a:off x="242353" y="90717"/>
            <a:ext cx="8011628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779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GETTING STARTED WITH 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Tier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47642-6894-E847-61FD-BB0489BF60FB}"/>
              </a:ext>
            </a:extLst>
          </p:cNvPr>
          <p:cNvSpPr txBox="1"/>
          <p:nvPr/>
        </p:nvSpPr>
        <p:spPr>
          <a:xfrm>
            <a:off x="1033671" y="4982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49886-ACBE-80A2-367B-B081FCB9EF97}"/>
              </a:ext>
            </a:extLst>
          </p:cNvPr>
          <p:cNvSpPr txBox="1"/>
          <p:nvPr/>
        </p:nvSpPr>
        <p:spPr>
          <a:xfrm>
            <a:off x="318053" y="4982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04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7CCA2D-0DDC-4411-9A69-59A8121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12" y="350597"/>
            <a:ext cx="7194294" cy="634200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REVIEW</a:t>
            </a:r>
            <a:r>
              <a:rPr lang="en-US" dirty="0"/>
              <a:t> GUIDELINES: DEVELOPING EVALUATION ROUTINES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8A3A9F-F993-46E7-91F8-7803E9183798}"/>
              </a:ext>
            </a:extLst>
          </p:cNvPr>
          <p:cNvGrpSpPr/>
          <p:nvPr/>
        </p:nvGrpSpPr>
        <p:grpSpPr>
          <a:xfrm rot="1778477">
            <a:off x="7986281" y="155827"/>
            <a:ext cx="1046885" cy="1012896"/>
            <a:chOff x="1568917" y="46321"/>
            <a:chExt cx="2223435" cy="222343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2C22F37-B96E-4E05-96D5-4D9C295656AB}"/>
                </a:ext>
              </a:extLst>
            </p:cNvPr>
            <p:cNvSpPr/>
            <p:nvPr/>
          </p:nvSpPr>
          <p:spPr>
            <a:xfrm>
              <a:off x="1568917" y="46321"/>
              <a:ext cx="2223435" cy="2223435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AA4AEC66-1A69-47B0-A27E-F85D55875B66}"/>
                </a:ext>
              </a:extLst>
            </p:cNvPr>
            <p:cNvSpPr txBox="1"/>
            <p:nvPr/>
          </p:nvSpPr>
          <p:spPr>
            <a:xfrm>
              <a:off x="1865374" y="573070"/>
              <a:ext cx="1630520" cy="1293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Medium" panose="020B0604020202020204" charset="0"/>
                  <a:ea typeface="+mn-ea"/>
                  <a:cs typeface="Poppins Medium" panose="020B0604020202020204" charset="0"/>
                  <a:sym typeface="Arial"/>
                </a:rPr>
                <a:t>Data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3D14EA-9F64-4B20-83C4-AF93514C73C1}"/>
              </a:ext>
            </a:extLst>
          </p:cNvPr>
          <p:cNvGrpSpPr/>
          <p:nvPr/>
        </p:nvGrpSpPr>
        <p:grpSpPr>
          <a:xfrm>
            <a:off x="7823658" y="549928"/>
            <a:ext cx="869738" cy="869738"/>
            <a:chOff x="3702262" y="2375914"/>
            <a:chExt cx="869738" cy="869738"/>
          </a:xfrm>
        </p:grpSpPr>
        <p:sp>
          <p:nvSpPr>
            <p:cNvPr id="12" name="Google Shape;660;p43">
              <a:extLst>
                <a:ext uri="{FF2B5EF4-FFF2-40B4-BE49-F238E27FC236}">
                  <a16:creationId xmlns:a16="http://schemas.microsoft.com/office/drawing/2014/main" id="{97B68563-4892-4603-AC87-F4A0046C8F47}"/>
                </a:ext>
              </a:extLst>
            </p:cNvPr>
            <p:cNvSpPr/>
            <p:nvPr/>
          </p:nvSpPr>
          <p:spPr>
            <a:xfrm>
              <a:off x="3702262" y="2375914"/>
              <a:ext cx="869738" cy="86973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7667;p68">
              <a:extLst>
                <a:ext uri="{FF2B5EF4-FFF2-40B4-BE49-F238E27FC236}">
                  <a16:creationId xmlns:a16="http://schemas.microsoft.com/office/drawing/2014/main" id="{04E9A92F-872B-4900-9A61-BD49F617A3C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0570" y="2588681"/>
              <a:ext cx="320080" cy="457200"/>
              <a:chOff x="1341612" y="3340055"/>
              <a:chExt cx="259399" cy="370524"/>
            </a:xfrm>
          </p:grpSpPr>
          <p:sp>
            <p:nvSpPr>
              <p:cNvPr id="14" name="Google Shape;7668;p68">
                <a:extLst>
                  <a:ext uri="{FF2B5EF4-FFF2-40B4-BE49-F238E27FC236}">
                    <a16:creationId xmlns:a16="http://schemas.microsoft.com/office/drawing/2014/main" id="{D6C73E7B-CAA1-4EA9-853D-EF02EEA9E027}"/>
                  </a:ext>
                </a:extLst>
              </p:cNvPr>
              <p:cNvSpPr/>
              <p:nvPr/>
            </p:nvSpPr>
            <p:spPr>
              <a:xfrm>
                <a:off x="1383954" y="3340055"/>
                <a:ext cx="43615" cy="35664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2382" extrusionOk="0">
                    <a:moveTo>
                      <a:pt x="999" y="0"/>
                    </a:moveTo>
                    <a:cubicBezTo>
                      <a:pt x="452" y="0"/>
                      <a:pt x="11" y="442"/>
                      <a:pt x="11" y="989"/>
                    </a:cubicBezTo>
                    <a:lnTo>
                      <a:pt x="11" y="2019"/>
                    </a:lnTo>
                    <a:cubicBezTo>
                      <a:pt x="0" y="2260"/>
                      <a:pt x="179" y="2381"/>
                      <a:pt x="360" y="2381"/>
                    </a:cubicBezTo>
                    <a:cubicBezTo>
                      <a:pt x="542" y="2381"/>
                      <a:pt x="726" y="2260"/>
                      <a:pt x="726" y="2019"/>
                    </a:cubicBezTo>
                    <a:lnTo>
                      <a:pt x="726" y="989"/>
                    </a:lnTo>
                    <a:cubicBezTo>
                      <a:pt x="726" y="841"/>
                      <a:pt x="852" y="736"/>
                      <a:pt x="999" y="736"/>
                    </a:cubicBezTo>
                    <a:lnTo>
                      <a:pt x="1924" y="736"/>
                    </a:lnTo>
                    <a:cubicBezTo>
                      <a:pt x="2071" y="736"/>
                      <a:pt x="2197" y="841"/>
                      <a:pt x="2197" y="989"/>
                    </a:cubicBezTo>
                    <a:lnTo>
                      <a:pt x="2197" y="2019"/>
                    </a:lnTo>
                    <a:cubicBezTo>
                      <a:pt x="2197" y="2260"/>
                      <a:pt x="2376" y="2381"/>
                      <a:pt x="2555" y="2381"/>
                    </a:cubicBezTo>
                    <a:cubicBezTo>
                      <a:pt x="2733" y="2381"/>
                      <a:pt x="2912" y="2260"/>
                      <a:pt x="2912" y="2019"/>
                    </a:cubicBezTo>
                    <a:lnTo>
                      <a:pt x="2912" y="989"/>
                    </a:lnTo>
                    <a:cubicBezTo>
                      <a:pt x="2912" y="442"/>
                      <a:pt x="2471" y="0"/>
                      <a:pt x="1924" y="0"/>
                    </a:cubicBezTo>
                    <a:close/>
                  </a:path>
                </a:pathLst>
              </a:custGeom>
              <a:solidFill>
                <a:srgbClr val="344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669;p68">
                <a:extLst>
                  <a:ext uri="{FF2B5EF4-FFF2-40B4-BE49-F238E27FC236}">
                    <a16:creationId xmlns:a16="http://schemas.microsoft.com/office/drawing/2014/main" id="{94979882-0536-429D-9F83-409E7C2ABE50}"/>
                  </a:ext>
                </a:extLst>
              </p:cNvPr>
              <p:cNvSpPr/>
              <p:nvPr/>
            </p:nvSpPr>
            <p:spPr>
              <a:xfrm>
                <a:off x="1363966" y="3403329"/>
                <a:ext cx="237045" cy="307251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20521" extrusionOk="0">
                    <a:moveTo>
                      <a:pt x="736" y="0"/>
                    </a:moveTo>
                    <a:cubicBezTo>
                      <a:pt x="337" y="0"/>
                      <a:pt x="0" y="337"/>
                      <a:pt x="0" y="757"/>
                    </a:cubicBezTo>
                    <a:lnTo>
                      <a:pt x="0" y="19763"/>
                    </a:lnTo>
                    <a:cubicBezTo>
                      <a:pt x="0" y="20184"/>
                      <a:pt x="337" y="20520"/>
                      <a:pt x="736" y="20520"/>
                    </a:cubicBezTo>
                    <a:lnTo>
                      <a:pt x="15075" y="20520"/>
                    </a:lnTo>
                    <a:cubicBezTo>
                      <a:pt x="15495" y="20520"/>
                      <a:pt x="15832" y="20184"/>
                      <a:pt x="15832" y="19763"/>
                    </a:cubicBezTo>
                    <a:lnTo>
                      <a:pt x="15832" y="757"/>
                    </a:lnTo>
                    <a:cubicBezTo>
                      <a:pt x="15832" y="337"/>
                      <a:pt x="15495" y="0"/>
                      <a:pt x="15075" y="0"/>
                    </a:cubicBezTo>
                    <a:close/>
                  </a:path>
                </a:pathLst>
              </a:custGeom>
              <a:solidFill>
                <a:srgbClr val="EEF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670;p68">
                <a:extLst>
                  <a:ext uri="{FF2B5EF4-FFF2-40B4-BE49-F238E27FC236}">
                    <a16:creationId xmlns:a16="http://schemas.microsoft.com/office/drawing/2014/main" id="{1D78E9EF-0B8C-4C67-AA59-D234E260F586}"/>
                  </a:ext>
                </a:extLst>
              </p:cNvPr>
              <p:cNvSpPr/>
              <p:nvPr/>
            </p:nvSpPr>
            <p:spPr>
              <a:xfrm>
                <a:off x="1341612" y="3371841"/>
                <a:ext cx="237045" cy="306936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20500" extrusionOk="0">
                    <a:moveTo>
                      <a:pt x="736" y="1"/>
                    </a:moveTo>
                    <a:cubicBezTo>
                      <a:pt x="337" y="1"/>
                      <a:pt x="1" y="337"/>
                      <a:pt x="1" y="737"/>
                    </a:cubicBezTo>
                    <a:lnTo>
                      <a:pt x="1" y="19764"/>
                    </a:lnTo>
                    <a:cubicBezTo>
                      <a:pt x="1" y="20163"/>
                      <a:pt x="337" y="20500"/>
                      <a:pt x="736" y="20500"/>
                    </a:cubicBezTo>
                    <a:lnTo>
                      <a:pt x="15075" y="20500"/>
                    </a:lnTo>
                    <a:cubicBezTo>
                      <a:pt x="15495" y="20500"/>
                      <a:pt x="15832" y="20163"/>
                      <a:pt x="15832" y="19743"/>
                    </a:cubicBezTo>
                    <a:lnTo>
                      <a:pt x="15832" y="737"/>
                    </a:lnTo>
                    <a:cubicBezTo>
                      <a:pt x="15832" y="337"/>
                      <a:pt x="15495" y="1"/>
                      <a:pt x="15075" y="1"/>
                    </a:cubicBezTo>
                    <a:close/>
                  </a:path>
                </a:pathLst>
              </a:custGeom>
              <a:solidFill>
                <a:srgbClr val="FBFC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671;p68">
                <a:extLst>
                  <a:ext uri="{FF2B5EF4-FFF2-40B4-BE49-F238E27FC236}">
                    <a16:creationId xmlns:a16="http://schemas.microsoft.com/office/drawing/2014/main" id="{A8520223-C2EC-4F53-9F7F-1A9537ACC285}"/>
                  </a:ext>
                </a:extLst>
              </p:cNvPr>
              <p:cNvSpPr/>
              <p:nvPr/>
            </p:nvSpPr>
            <p:spPr>
              <a:xfrm>
                <a:off x="1556303" y="3371841"/>
                <a:ext cx="22354" cy="306936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20500" extrusionOk="0">
                    <a:moveTo>
                      <a:pt x="0" y="1"/>
                    </a:moveTo>
                    <a:lnTo>
                      <a:pt x="0" y="20500"/>
                    </a:lnTo>
                    <a:lnTo>
                      <a:pt x="736" y="20500"/>
                    </a:lnTo>
                    <a:cubicBezTo>
                      <a:pt x="1156" y="20500"/>
                      <a:pt x="1493" y="20163"/>
                      <a:pt x="1493" y="19743"/>
                    </a:cubicBezTo>
                    <a:lnTo>
                      <a:pt x="1493" y="737"/>
                    </a:lnTo>
                    <a:cubicBezTo>
                      <a:pt x="1493" y="337"/>
                      <a:pt x="1156" y="1"/>
                      <a:pt x="736" y="1"/>
                    </a:cubicBezTo>
                    <a:close/>
                  </a:path>
                </a:pathLst>
              </a:custGeom>
              <a:solidFill>
                <a:srgbClr val="F5F7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672;p68">
                <a:extLst>
                  <a:ext uri="{FF2B5EF4-FFF2-40B4-BE49-F238E27FC236}">
                    <a16:creationId xmlns:a16="http://schemas.microsoft.com/office/drawing/2014/main" id="{7B08F423-8278-4D41-8B49-E6828015D91A}"/>
                  </a:ext>
                </a:extLst>
              </p:cNvPr>
              <p:cNvSpPr/>
              <p:nvPr/>
            </p:nvSpPr>
            <p:spPr>
              <a:xfrm>
                <a:off x="1379387" y="3455583"/>
                <a:ext cx="4470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6" extrusionOk="0">
                    <a:moveTo>
                      <a:pt x="190" y="0"/>
                    </a:moveTo>
                    <a:cubicBezTo>
                      <a:pt x="85" y="0"/>
                      <a:pt x="0" y="84"/>
                      <a:pt x="0" y="190"/>
                    </a:cubicBezTo>
                    <a:lnTo>
                      <a:pt x="0" y="2797"/>
                    </a:lnTo>
                    <a:cubicBezTo>
                      <a:pt x="0" y="2902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902"/>
                      <a:pt x="2986" y="2797"/>
                    </a:cubicBezTo>
                    <a:lnTo>
                      <a:pt x="2986" y="190"/>
                    </a:lnTo>
                    <a:cubicBezTo>
                      <a:pt x="2986" y="84"/>
                      <a:pt x="2902" y="0"/>
                      <a:pt x="2797" y="0"/>
                    </a:cubicBezTo>
                    <a:close/>
                  </a:path>
                </a:pathLst>
              </a:custGeom>
              <a:solidFill>
                <a:srgbClr val="D1DB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673;p68">
                <a:extLst>
                  <a:ext uri="{FF2B5EF4-FFF2-40B4-BE49-F238E27FC236}">
                    <a16:creationId xmlns:a16="http://schemas.microsoft.com/office/drawing/2014/main" id="{9E31FDE6-01C8-4D82-9ADB-94BA2EA3D660}"/>
                  </a:ext>
                </a:extLst>
              </p:cNvPr>
              <p:cNvSpPr/>
              <p:nvPr/>
            </p:nvSpPr>
            <p:spPr>
              <a:xfrm>
                <a:off x="1379387" y="3527975"/>
                <a:ext cx="44708" cy="44723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7" extrusionOk="0">
                    <a:moveTo>
                      <a:pt x="190" y="1"/>
                    </a:moveTo>
                    <a:cubicBezTo>
                      <a:pt x="85" y="1"/>
                      <a:pt x="0" y="85"/>
                      <a:pt x="0" y="190"/>
                    </a:cubicBezTo>
                    <a:lnTo>
                      <a:pt x="0" y="2776"/>
                    </a:lnTo>
                    <a:cubicBezTo>
                      <a:pt x="0" y="2881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881"/>
                      <a:pt x="2986" y="2776"/>
                    </a:cubicBezTo>
                    <a:lnTo>
                      <a:pt x="2986" y="190"/>
                    </a:lnTo>
                    <a:cubicBezTo>
                      <a:pt x="2986" y="85"/>
                      <a:pt x="2902" y="1"/>
                      <a:pt x="2797" y="1"/>
                    </a:cubicBez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674;p68">
                <a:extLst>
                  <a:ext uri="{FF2B5EF4-FFF2-40B4-BE49-F238E27FC236}">
                    <a16:creationId xmlns:a16="http://schemas.microsoft.com/office/drawing/2014/main" id="{E03B10D1-949D-4F0A-BE7F-A49F00FA6848}"/>
                  </a:ext>
                </a:extLst>
              </p:cNvPr>
              <p:cNvSpPr/>
              <p:nvPr/>
            </p:nvSpPr>
            <p:spPr>
              <a:xfrm>
                <a:off x="1379387" y="3600067"/>
                <a:ext cx="4470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6" extrusionOk="0">
                    <a:moveTo>
                      <a:pt x="190" y="1"/>
                    </a:moveTo>
                    <a:cubicBezTo>
                      <a:pt x="85" y="1"/>
                      <a:pt x="0" y="85"/>
                      <a:pt x="0" y="211"/>
                    </a:cubicBezTo>
                    <a:lnTo>
                      <a:pt x="0" y="2797"/>
                    </a:lnTo>
                    <a:cubicBezTo>
                      <a:pt x="0" y="2902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902"/>
                      <a:pt x="2986" y="2797"/>
                    </a:cubicBezTo>
                    <a:lnTo>
                      <a:pt x="2986" y="211"/>
                    </a:lnTo>
                    <a:cubicBezTo>
                      <a:pt x="2986" y="85"/>
                      <a:pt x="2902" y="1"/>
                      <a:pt x="2797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675;p68">
                <a:extLst>
                  <a:ext uri="{FF2B5EF4-FFF2-40B4-BE49-F238E27FC236}">
                    <a16:creationId xmlns:a16="http://schemas.microsoft.com/office/drawing/2014/main" id="{EBA71255-02AF-48C9-B134-4B27675C5814}"/>
                  </a:ext>
                </a:extLst>
              </p:cNvPr>
              <p:cNvSpPr/>
              <p:nvPr/>
            </p:nvSpPr>
            <p:spPr>
              <a:xfrm>
                <a:off x="1444233" y="3459041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6"/>
                      <a:pt x="484" y="736"/>
                    </a:cubicBezTo>
                    <a:lnTo>
                      <a:pt x="6455" y="736"/>
                    </a:lnTo>
                    <a:cubicBezTo>
                      <a:pt x="6939" y="736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676;p68">
                <a:extLst>
                  <a:ext uri="{FF2B5EF4-FFF2-40B4-BE49-F238E27FC236}">
                    <a16:creationId xmlns:a16="http://schemas.microsoft.com/office/drawing/2014/main" id="{12A6FA45-E790-4284-88CB-8D746EEB5638}"/>
                  </a:ext>
                </a:extLst>
              </p:cNvPr>
              <p:cNvSpPr/>
              <p:nvPr/>
            </p:nvSpPr>
            <p:spPr>
              <a:xfrm>
                <a:off x="1444233" y="3482967"/>
                <a:ext cx="103894" cy="107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6" extrusionOk="0">
                    <a:moveTo>
                      <a:pt x="484" y="0"/>
                    </a:moveTo>
                    <a:cubicBezTo>
                      <a:pt x="0" y="0"/>
                      <a:pt x="0" y="715"/>
                      <a:pt x="484" y="715"/>
                    </a:cubicBezTo>
                    <a:lnTo>
                      <a:pt x="6455" y="715"/>
                    </a:lnTo>
                    <a:cubicBezTo>
                      <a:pt x="6939" y="715"/>
                      <a:pt x="6939" y="0"/>
                      <a:pt x="645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677;p68">
                <a:extLst>
                  <a:ext uri="{FF2B5EF4-FFF2-40B4-BE49-F238E27FC236}">
                    <a16:creationId xmlns:a16="http://schemas.microsoft.com/office/drawing/2014/main" id="{8208CC33-87F9-40E5-AC3C-E66B3F5408FA}"/>
                  </a:ext>
                </a:extLst>
              </p:cNvPr>
              <p:cNvSpPr/>
              <p:nvPr/>
            </p:nvSpPr>
            <p:spPr>
              <a:xfrm>
                <a:off x="1444233" y="3531433"/>
                <a:ext cx="103894" cy="107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7" extrusionOk="0">
                    <a:moveTo>
                      <a:pt x="464" y="1"/>
                    </a:moveTo>
                    <a:cubicBezTo>
                      <a:pt x="1" y="1"/>
                      <a:pt x="7" y="716"/>
                      <a:pt x="484" y="716"/>
                    </a:cubicBezTo>
                    <a:lnTo>
                      <a:pt x="6455" y="716"/>
                    </a:lnTo>
                    <a:cubicBezTo>
                      <a:pt x="6939" y="716"/>
                      <a:pt x="6939" y="1"/>
                      <a:pt x="6455" y="1"/>
                    </a:cubicBezTo>
                    <a:lnTo>
                      <a:pt x="484" y="1"/>
                    </a:lnTo>
                    <a:cubicBezTo>
                      <a:pt x="477" y="1"/>
                      <a:pt x="471" y="1"/>
                      <a:pt x="464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678;p68">
                <a:extLst>
                  <a:ext uri="{FF2B5EF4-FFF2-40B4-BE49-F238E27FC236}">
                    <a16:creationId xmlns:a16="http://schemas.microsoft.com/office/drawing/2014/main" id="{7BAD1B61-9E4D-4823-BF83-6BE9C52DF967}"/>
                  </a:ext>
                </a:extLst>
              </p:cNvPr>
              <p:cNvSpPr/>
              <p:nvPr/>
            </p:nvSpPr>
            <p:spPr>
              <a:xfrm>
                <a:off x="1444233" y="3555359"/>
                <a:ext cx="103894" cy="107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6" extrusionOk="0">
                    <a:moveTo>
                      <a:pt x="464" y="1"/>
                    </a:moveTo>
                    <a:cubicBezTo>
                      <a:pt x="1" y="1"/>
                      <a:pt x="7" y="716"/>
                      <a:pt x="484" y="716"/>
                    </a:cubicBezTo>
                    <a:lnTo>
                      <a:pt x="6455" y="716"/>
                    </a:lnTo>
                    <a:cubicBezTo>
                      <a:pt x="6939" y="716"/>
                      <a:pt x="6939" y="1"/>
                      <a:pt x="6455" y="1"/>
                    </a:cubicBezTo>
                    <a:lnTo>
                      <a:pt x="484" y="1"/>
                    </a:lnTo>
                    <a:cubicBezTo>
                      <a:pt x="477" y="1"/>
                      <a:pt x="471" y="1"/>
                      <a:pt x="464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679;p68">
                <a:extLst>
                  <a:ext uri="{FF2B5EF4-FFF2-40B4-BE49-F238E27FC236}">
                    <a16:creationId xmlns:a16="http://schemas.microsoft.com/office/drawing/2014/main" id="{5BE2797F-A9BC-4866-93BB-B34D41F5B6E2}"/>
                  </a:ext>
                </a:extLst>
              </p:cNvPr>
              <p:cNvSpPr/>
              <p:nvPr/>
            </p:nvSpPr>
            <p:spPr>
              <a:xfrm>
                <a:off x="1444233" y="3603526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7"/>
                      <a:pt x="484" y="737"/>
                    </a:cubicBezTo>
                    <a:lnTo>
                      <a:pt x="6455" y="737"/>
                    </a:lnTo>
                    <a:cubicBezTo>
                      <a:pt x="6939" y="737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680;p68">
                <a:extLst>
                  <a:ext uri="{FF2B5EF4-FFF2-40B4-BE49-F238E27FC236}">
                    <a16:creationId xmlns:a16="http://schemas.microsoft.com/office/drawing/2014/main" id="{5EDB6A1D-DD0D-4E74-AABF-C49893CCC816}"/>
                  </a:ext>
                </a:extLst>
              </p:cNvPr>
              <p:cNvSpPr/>
              <p:nvPr/>
            </p:nvSpPr>
            <p:spPr>
              <a:xfrm>
                <a:off x="1444233" y="3627452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6"/>
                      <a:pt x="484" y="736"/>
                    </a:cubicBezTo>
                    <a:lnTo>
                      <a:pt x="6455" y="736"/>
                    </a:lnTo>
                    <a:cubicBezTo>
                      <a:pt x="6939" y="736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681;p68">
                <a:extLst>
                  <a:ext uri="{FF2B5EF4-FFF2-40B4-BE49-F238E27FC236}">
                    <a16:creationId xmlns:a16="http://schemas.microsoft.com/office/drawing/2014/main" id="{68F06DF2-6134-4946-B164-AF2DAB825CAF}"/>
                  </a:ext>
                </a:extLst>
              </p:cNvPr>
              <p:cNvSpPr/>
              <p:nvPr/>
            </p:nvSpPr>
            <p:spPr>
              <a:xfrm>
                <a:off x="1390183" y="3448845"/>
                <a:ext cx="55413" cy="37087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477" extrusionOk="0">
                    <a:moveTo>
                      <a:pt x="3156" y="0"/>
                    </a:moveTo>
                    <a:cubicBezTo>
                      <a:pt x="3077" y="0"/>
                      <a:pt x="2995" y="28"/>
                      <a:pt x="2917" y="93"/>
                    </a:cubicBezTo>
                    <a:lnTo>
                      <a:pt x="1130" y="1607"/>
                    </a:lnTo>
                    <a:lnTo>
                      <a:pt x="772" y="1228"/>
                    </a:lnTo>
                    <a:cubicBezTo>
                      <a:pt x="722" y="1155"/>
                      <a:pt x="653" y="1124"/>
                      <a:pt x="580" y="1124"/>
                    </a:cubicBezTo>
                    <a:cubicBezTo>
                      <a:pt x="319" y="1124"/>
                      <a:pt x="0" y="1515"/>
                      <a:pt x="247" y="1712"/>
                    </a:cubicBezTo>
                    <a:lnTo>
                      <a:pt x="856" y="2364"/>
                    </a:lnTo>
                    <a:cubicBezTo>
                      <a:pt x="922" y="2440"/>
                      <a:pt x="1010" y="2477"/>
                      <a:pt x="1103" y="2477"/>
                    </a:cubicBezTo>
                    <a:cubicBezTo>
                      <a:pt x="1189" y="2477"/>
                      <a:pt x="1280" y="2445"/>
                      <a:pt x="1361" y="2385"/>
                    </a:cubicBezTo>
                    <a:lnTo>
                      <a:pt x="3400" y="640"/>
                    </a:lnTo>
                    <a:cubicBezTo>
                      <a:pt x="3701" y="406"/>
                      <a:pt x="3458" y="0"/>
                      <a:pt x="315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682;p68">
                <a:extLst>
                  <a:ext uri="{FF2B5EF4-FFF2-40B4-BE49-F238E27FC236}">
                    <a16:creationId xmlns:a16="http://schemas.microsoft.com/office/drawing/2014/main" id="{ECE797C9-839C-4E7D-8FFD-C18A0CA0E7AD}"/>
                  </a:ext>
                </a:extLst>
              </p:cNvPr>
              <p:cNvSpPr/>
              <p:nvPr/>
            </p:nvSpPr>
            <p:spPr>
              <a:xfrm>
                <a:off x="1390183" y="3521686"/>
                <a:ext cx="54874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2481" extrusionOk="0">
                    <a:moveTo>
                      <a:pt x="3137" y="0"/>
                    </a:moveTo>
                    <a:cubicBezTo>
                      <a:pt x="3064" y="0"/>
                      <a:pt x="2988" y="25"/>
                      <a:pt x="2917" y="85"/>
                    </a:cubicBezTo>
                    <a:lnTo>
                      <a:pt x="2917" y="106"/>
                    </a:lnTo>
                    <a:lnTo>
                      <a:pt x="1130" y="1619"/>
                    </a:lnTo>
                    <a:lnTo>
                      <a:pt x="772" y="1220"/>
                    </a:lnTo>
                    <a:cubicBezTo>
                      <a:pt x="722" y="1146"/>
                      <a:pt x="653" y="1116"/>
                      <a:pt x="580" y="1116"/>
                    </a:cubicBezTo>
                    <a:cubicBezTo>
                      <a:pt x="319" y="1116"/>
                      <a:pt x="0" y="1506"/>
                      <a:pt x="247" y="1703"/>
                    </a:cubicBezTo>
                    <a:lnTo>
                      <a:pt x="856" y="2355"/>
                    </a:lnTo>
                    <a:cubicBezTo>
                      <a:pt x="927" y="2437"/>
                      <a:pt x="1023" y="2480"/>
                      <a:pt x="1124" y="2480"/>
                    </a:cubicBezTo>
                    <a:cubicBezTo>
                      <a:pt x="1204" y="2480"/>
                      <a:pt x="1286" y="2453"/>
                      <a:pt x="1361" y="2397"/>
                    </a:cubicBezTo>
                    <a:lnTo>
                      <a:pt x="3379" y="652"/>
                    </a:lnTo>
                    <a:cubicBezTo>
                      <a:pt x="3665" y="400"/>
                      <a:pt x="3427" y="0"/>
                      <a:pt x="313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683;p68">
                <a:extLst>
                  <a:ext uri="{FF2B5EF4-FFF2-40B4-BE49-F238E27FC236}">
                    <a16:creationId xmlns:a16="http://schemas.microsoft.com/office/drawing/2014/main" id="{D2E1E7AA-94FD-48C4-BF74-9DD99A1562DE}"/>
                  </a:ext>
                </a:extLst>
              </p:cNvPr>
              <p:cNvSpPr/>
              <p:nvPr/>
            </p:nvSpPr>
            <p:spPr>
              <a:xfrm>
                <a:off x="1390183" y="3595216"/>
                <a:ext cx="55413" cy="37267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489" extrusionOk="0">
                    <a:moveTo>
                      <a:pt x="3155" y="1"/>
                    </a:moveTo>
                    <a:cubicBezTo>
                      <a:pt x="3077" y="1"/>
                      <a:pt x="2995" y="28"/>
                      <a:pt x="2917" y="93"/>
                    </a:cubicBezTo>
                    <a:lnTo>
                      <a:pt x="2917" y="114"/>
                    </a:lnTo>
                    <a:lnTo>
                      <a:pt x="1130" y="1628"/>
                    </a:lnTo>
                    <a:lnTo>
                      <a:pt x="772" y="1229"/>
                    </a:lnTo>
                    <a:cubicBezTo>
                      <a:pt x="722" y="1155"/>
                      <a:pt x="653" y="1125"/>
                      <a:pt x="580" y="1125"/>
                    </a:cubicBezTo>
                    <a:cubicBezTo>
                      <a:pt x="319" y="1125"/>
                      <a:pt x="0" y="1515"/>
                      <a:pt x="247" y="1712"/>
                    </a:cubicBezTo>
                    <a:lnTo>
                      <a:pt x="856" y="2364"/>
                    </a:lnTo>
                    <a:cubicBezTo>
                      <a:pt x="927" y="2446"/>
                      <a:pt x="1023" y="2489"/>
                      <a:pt x="1124" y="2489"/>
                    </a:cubicBezTo>
                    <a:cubicBezTo>
                      <a:pt x="1204" y="2489"/>
                      <a:pt x="1286" y="2462"/>
                      <a:pt x="1361" y="2406"/>
                    </a:cubicBezTo>
                    <a:lnTo>
                      <a:pt x="3400" y="661"/>
                    </a:lnTo>
                    <a:cubicBezTo>
                      <a:pt x="3701" y="410"/>
                      <a:pt x="3458" y="1"/>
                      <a:pt x="315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684;p68">
                <a:extLst>
                  <a:ext uri="{FF2B5EF4-FFF2-40B4-BE49-F238E27FC236}">
                    <a16:creationId xmlns:a16="http://schemas.microsoft.com/office/drawing/2014/main" id="{E0B18542-313E-492F-8DCA-2741B3CA62CC}"/>
                  </a:ext>
                </a:extLst>
              </p:cNvPr>
              <p:cNvSpPr/>
              <p:nvPr/>
            </p:nvSpPr>
            <p:spPr>
              <a:xfrm>
                <a:off x="1368682" y="3362409"/>
                <a:ext cx="74309" cy="38734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2587" extrusionOk="0">
                    <a:moveTo>
                      <a:pt x="736" y="0"/>
                    </a:moveTo>
                    <a:cubicBezTo>
                      <a:pt x="316" y="0"/>
                      <a:pt x="1" y="336"/>
                      <a:pt x="1" y="736"/>
                    </a:cubicBezTo>
                    <a:lnTo>
                      <a:pt x="1" y="2250"/>
                    </a:lnTo>
                    <a:cubicBezTo>
                      <a:pt x="1" y="2439"/>
                      <a:pt x="148" y="2586"/>
                      <a:pt x="337" y="2586"/>
                    </a:cubicBezTo>
                    <a:lnTo>
                      <a:pt x="4626" y="2586"/>
                    </a:lnTo>
                    <a:cubicBezTo>
                      <a:pt x="4815" y="2586"/>
                      <a:pt x="4962" y="2439"/>
                      <a:pt x="4962" y="2250"/>
                    </a:cubicBezTo>
                    <a:lnTo>
                      <a:pt x="4962" y="736"/>
                    </a:lnTo>
                    <a:cubicBezTo>
                      <a:pt x="4962" y="336"/>
                      <a:pt x="4647" y="0"/>
                      <a:pt x="4227" y="0"/>
                    </a:cubicBezTo>
                    <a:close/>
                  </a:path>
                </a:pathLst>
              </a:custGeom>
              <a:solidFill>
                <a:srgbClr val="546C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685;p68">
                <a:extLst>
                  <a:ext uri="{FF2B5EF4-FFF2-40B4-BE49-F238E27FC236}">
                    <a16:creationId xmlns:a16="http://schemas.microsoft.com/office/drawing/2014/main" id="{483A7EE4-7DCD-4BCD-9DE4-059E7686BEBC}"/>
                  </a:ext>
                </a:extLst>
              </p:cNvPr>
              <p:cNvSpPr/>
              <p:nvPr/>
            </p:nvSpPr>
            <p:spPr>
              <a:xfrm>
                <a:off x="1409602" y="3362409"/>
                <a:ext cx="33389" cy="38734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587" extrusionOk="0">
                    <a:moveTo>
                      <a:pt x="1" y="0"/>
                    </a:moveTo>
                    <a:cubicBezTo>
                      <a:pt x="400" y="0"/>
                      <a:pt x="737" y="336"/>
                      <a:pt x="737" y="736"/>
                    </a:cubicBezTo>
                    <a:lnTo>
                      <a:pt x="737" y="2250"/>
                    </a:lnTo>
                    <a:cubicBezTo>
                      <a:pt x="737" y="2439"/>
                      <a:pt x="589" y="2586"/>
                      <a:pt x="400" y="2586"/>
                    </a:cubicBezTo>
                    <a:lnTo>
                      <a:pt x="1893" y="2586"/>
                    </a:lnTo>
                    <a:cubicBezTo>
                      <a:pt x="2082" y="2586"/>
                      <a:pt x="2229" y="2439"/>
                      <a:pt x="2229" y="2250"/>
                    </a:cubicBezTo>
                    <a:lnTo>
                      <a:pt x="2229" y="736"/>
                    </a:lnTo>
                    <a:cubicBezTo>
                      <a:pt x="2229" y="336"/>
                      <a:pt x="1893" y="0"/>
                      <a:pt x="1494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DE4203-AF5A-4585-9E39-1B5B2D773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369771"/>
              </p:ext>
            </p:extLst>
          </p:nvPr>
        </p:nvGraphicFramePr>
        <p:xfrm>
          <a:off x="610012" y="1417490"/>
          <a:ext cx="7954055" cy="360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F5CE535-C858-67A0-E371-F3D0165F1F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7010" y="3617406"/>
            <a:ext cx="3597220" cy="15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5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764" y="1288781"/>
            <a:ext cx="6393752" cy="347040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68580" tIns="34290" rIns="68580" bIns="34290" rtlCol="0" anchor="ctr" anchorCtr="0">
            <a:noAutofit/>
          </a:bodyPr>
          <a:lstStyle/>
          <a:p>
            <a:pPr marL="152396" indent="0">
              <a:lnSpc>
                <a:spcPct val="114000"/>
              </a:lnSpc>
              <a:spcAft>
                <a:spcPts val="600"/>
              </a:spcAft>
              <a:buClr>
                <a:schemeClr val="bg1"/>
              </a:buClr>
              <a:buSzPct val="100000"/>
              <a:buNone/>
            </a:pPr>
            <a:r>
              <a:rPr lang="en-US" sz="2100" dirty="0">
                <a:solidFill>
                  <a:schemeClr val="tx1"/>
                </a:solidFill>
              </a:rPr>
              <a:t>Did you review or adopt anything to measure:</a:t>
            </a:r>
          </a:p>
          <a:p>
            <a:pPr marL="495296" indent="-342900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/>
                </a:solidFill>
              </a:rPr>
              <a:t>Level of use? </a:t>
            </a:r>
          </a:p>
          <a:p>
            <a:pPr marL="495296" indent="-342900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/>
                </a:solidFill>
              </a:rPr>
              <a:t>Intervention fidelity? </a:t>
            </a:r>
          </a:p>
          <a:p>
            <a:pPr marL="495296" indent="-342900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/>
                </a:solidFill>
              </a:rPr>
              <a:t>Progress by student? </a:t>
            </a:r>
          </a:p>
          <a:p>
            <a:pPr marL="495296" indent="-342900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/>
                </a:solidFill>
              </a:rPr>
              <a:t>Across students?  </a:t>
            </a:r>
          </a:p>
          <a:p>
            <a:pPr marL="152396" indent="0" algn="ctr">
              <a:lnSpc>
                <a:spcPct val="114000"/>
              </a:lnSpc>
              <a:spcAft>
                <a:spcPts val="600"/>
              </a:spcAft>
              <a:buClr>
                <a:schemeClr val="bg1"/>
              </a:buClr>
              <a:buSzPct val="100000"/>
              <a:buNone/>
            </a:pPr>
            <a:r>
              <a:rPr lang="en-US" sz="2100" dirty="0">
                <a:solidFill>
                  <a:srgbClr val="FF0000"/>
                </a:solidFill>
              </a:rPr>
              <a:t>Share screen with example</a:t>
            </a:r>
          </a:p>
          <a:p>
            <a:pPr marL="152396" indent="0">
              <a:lnSpc>
                <a:spcPct val="114000"/>
              </a:lnSpc>
              <a:spcAft>
                <a:spcPts val="600"/>
              </a:spcAft>
              <a:buClr>
                <a:schemeClr val="bg1"/>
              </a:buClr>
              <a:buSzPct val="100000"/>
              <a:buNone/>
            </a:pPr>
            <a:r>
              <a:rPr lang="en-US" sz="2100" dirty="0">
                <a:solidFill>
                  <a:schemeClr val="tx1"/>
                </a:solidFill>
              </a:rPr>
              <a:t>HINT: Use your TFI action plan to guide discussion / priorities for next year?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03" y="257324"/>
            <a:ext cx="7033500" cy="634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Calibri Light"/>
              </a:rPr>
              <a:t>DISCUSSION: </a:t>
            </a:r>
            <a:r>
              <a:rPr lang="en-US" sz="2800" dirty="0">
                <a:solidFill>
                  <a:schemeClr val="bg1"/>
                </a:solidFill>
                <a:cs typeface="Calibri Light"/>
              </a:rPr>
              <a:t>GLOWS &amp; GROWS for  monitoring student progress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6563619" y="2542343"/>
            <a:ext cx="1725126" cy="1286091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7297348" y="1779567"/>
            <a:ext cx="1717897" cy="2051026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>
            <a:off x="6433590" y="2156884"/>
            <a:ext cx="846854" cy="0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7385752" y="4245337"/>
            <a:ext cx="1621685" cy="65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396" indent="0" defTabSz="914378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1600" dirty="0">
                <a:solidFill>
                  <a:prstClr val="white"/>
                </a:solidFill>
              </a:rPr>
              <a:t> 20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7223137" y="4385903"/>
            <a:ext cx="403487" cy="403487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5124809" y="4452961"/>
            <a:ext cx="371966" cy="371966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/>
            </a:p>
          </p:txBody>
        </p:sp>
      </p:grp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8032832" y="350597"/>
            <a:ext cx="868680" cy="8686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 sz="1800">
              <a:solidFill>
                <a:sysClr val="windowText" lastClr="000000"/>
              </a:solidFill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8152260" y="523641"/>
            <a:ext cx="604678" cy="505873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5529846" y="4443491"/>
            <a:ext cx="1706957" cy="4464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396" indent="0" defTabSz="914378">
              <a:buClr>
                <a:prstClr val="white"/>
              </a:buClr>
              <a:buNone/>
              <a:defRPr/>
            </a:pPr>
            <a:r>
              <a:rPr lang="en-US" sz="1600" dirty="0">
                <a:solidFill>
                  <a:prstClr val="white"/>
                </a:solidFill>
              </a:rPr>
              <a:t>Independent Jot and Share</a:t>
            </a:r>
          </a:p>
        </p:txBody>
      </p:sp>
    </p:spTree>
    <p:extLst>
      <p:ext uri="{BB962C8B-B14F-4D97-AF65-F5344CB8AC3E}">
        <p14:creationId xmlns:p14="http://schemas.microsoft.com/office/powerpoint/2010/main" val="37615975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Ophthalmology Center by Slidesgo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2783362636C24B9AFDCE65419BED3B" ma:contentTypeVersion="13" ma:contentTypeDescription="Create a new document." ma:contentTypeScope="" ma:versionID="b91b137723ca8d32dfea71989a532542">
  <xsd:schema xmlns:xsd="http://www.w3.org/2001/XMLSchema" xmlns:xs="http://www.w3.org/2001/XMLSchema" xmlns:p="http://schemas.microsoft.com/office/2006/metadata/properties" xmlns:ns3="de0a949b-b0f5-4428-b561-f64c9bbd764a" xmlns:ns4="90c3e5e6-9851-4fdf-9906-453a0b863b4d" targetNamespace="http://schemas.microsoft.com/office/2006/metadata/properties" ma:root="true" ma:fieldsID="f489f7eeace7c92f071c7b594d82ae82" ns3:_="" ns4:_="">
    <xsd:import namespace="de0a949b-b0f5-4428-b561-f64c9bbd764a"/>
    <xsd:import namespace="90c3e5e6-9851-4fdf-9906-453a0b863b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a949b-b0f5-4428-b561-f64c9bbd76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3e5e6-9851-4fdf-9906-453a0b863b4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37E1B2-7654-445C-B4E9-E94E8006D6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285536-AB95-4E41-8440-1F6B7DA954CA}">
  <ds:schemaRefs>
    <ds:schemaRef ds:uri="http://schemas.microsoft.com/office/2006/metadata/properties"/>
    <ds:schemaRef ds:uri="http://purl.org/dc/terms/"/>
    <ds:schemaRef ds:uri="de0a949b-b0f5-4428-b561-f64c9bbd764a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0c3e5e6-9851-4fdf-9906-453a0b863b4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398C34-73FC-46E9-9FAF-D90D11FFAD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0a949b-b0f5-4428-b561-f64c9bbd764a"/>
    <ds:schemaRef ds:uri="90c3e5e6-9851-4fdf-9906-453a0b863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24041</TotalTime>
  <Words>3374</Words>
  <Application>Microsoft Office PowerPoint</Application>
  <PresentationFormat>On-screen Show (16:9)</PresentationFormat>
  <Paragraphs>486</Paragraphs>
  <Slides>44</Slides>
  <Notes>36</Notes>
  <HiddenSlides>15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44</vt:i4>
      </vt:variant>
    </vt:vector>
  </HeadingPairs>
  <TitlesOfParts>
    <vt:vector size="76" baseType="lpstr">
      <vt:lpstr>Montserrat SemiBold</vt:lpstr>
      <vt:lpstr>Nunito Light</vt:lpstr>
      <vt:lpstr>Courier New</vt:lpstr>
      <vt:lpstr>Calibri Light</vt:lpstr>
      <vt:lpstr>Segoe Script</vt:lpstr>
      <vt:lpstr>-apple-system</vt:lpstr>
      <vt:lpstr>Roboto Condensed Light</vt:lpstr>
      <vt:lpstr>Franklin Gothic Book</vt:lpstr>
      <vt:lpstr>Arial</vt:lpstr>
      <vt:lpstr>Poppins</vt:lpstr>
      <vt:lpstr>Hind Vadodara</vt:lpstr>
      <vt:lpstr>Raleway Thin</vt:lpstr>
      <vt:lpstr>Poppins SemiBold</vt:lpstr>
      <vt:lpstr>Calibri</vt:lpstr>
      <vt:lpstr>Fira Sans Extra Condensed Medium</vt:lpstr>
      <vt:lpstr>Times New Roman</vt:lpstr>
      <vt:lpstr>Poppins Medium</vt:lpstr>
      <vt:lpstr>Open Sans SemiBold</vt:lpstr>
      <vt:lpstr>Oswald</vt:lpstr>
      <vt:lpstr>Wingdings</vt:lpstr>
      <vt:lpstr>3_Ophthalmology Center by Slidesgo</vt:lpstr>
      <vt:lpstr>4_Ophthalmology Center by Slidesgo</vt:lpstr>
      <vt:lpstr>Ophthalmology Center by Slidesgo</vt:lpstr>
      <vt:lpstr>1_Ophthalmology Center by Slidesgo</vt:lpstr>
      <vt:lpstr>7_Ophthalmology Center by Slidesgo</vt:lpstr>
      <vt:lpstr>5_Ophthalmology Center by Slidesgo</vt:lpstr>
      <vt:lpstr>9_Ophthalmology Center by Slidesgo</vt:lpstr>
      <vt:lpstr>10_Ophthalmology Center by Slidesgo</vt:lpstr>
      <vt:lpstr>Office Theme</vt:lpstr>
      <vt:lpstr>2_Ophthalmology Center by Slidesgo</vt:lpstr>
      <vt:lpstr>8_Ophthalmology Center by Slidesgo</vt:lpstr>
      <vt:lpstr>1_Office Theme</vt:lpstr>
      <vt:lpstr>Welcome to Tier 2 Coaches meeting!</vt:lpstr>
      <vt:lpstr>PBIS Tier 2 Coaches Training Year 1 June 2023</vt:lpstr>
      <vt:lpstr>03</vt:lpstr>
      <vt:lpstr>EXPECTATIONS</vt:lpstr>
      <vt:lpstr>PowerPoint Presentation</vt:lpstr>
      <vt:lpstr>Agenda &amp; Coaching Tasks</vt:lpstr>
      <vt:lpstr>PowerPoint Presentation</vt:lpstr>
      <vt:lpstr>REVIEW GUIDELINES: DEVELOPING EVALUATION ROUTINES</vt:lpstr>
      <vt:lpstr>DISCUSSION: GLOWS &amp; GROWS for  monitoring student progress</vt:lpstr>
      <vt:lpstr>RESOURCES</vt:lpstr>
      <vt:lpstr>PowerPoint Presentation</vt:lpstr>
      <vt:lpstr>EVALUATING TIER 2 INTERVENTION FIDELITY</vt:lpstr>
      <vt:lpstr>Fidelity Data at Tier 2 Examples</vt:lpstr>
      <vt:lpstr>CICO Intervention Fidelity</vt:lpstr>
      <vt:lpstr>CICO Weekly Fidelity Check</vt:lpstr>
      <vt:lpstr>Group Lesson Plan</vt:lpstr>
      <vt:lpstr>Counseling Group Fidelity Checklist</vt:lpstr>
      <vt:lpstr>Mentor Program Fidelity Checklist </vt:lpstr>
      <vt:lpstr>Fidelity Checks: Social Skills Groups</vt:lpstr>
      <vt:lpstr>Social Skills Fidelity Checklists</vt:lpstr>
      <vt:lpstr>Intervention Fidelity Activity</vt:lpstr>
      <vt:lpstr>Fidelity Assessment Organizer</vt:lpstr>
      <vt:lpstr>PowerPoint Presentation</vt:lpstr>
      <vt:lpstr>DOCUMENT ROUTINES, PRACTICES, &amp; POLICIES</vt:lpstr>
      <vt:lpstr>GUIDELINES: DOCUMENTING PROCEDURES, POLICIES, &amp; PRACTICES AND ESTABLISHING ROUTINES</vt:lpstr>
      <vt:lpstr>CRITICAL FEATURES: DOCUMENT PROCEDURES, POLICIES &amp; PRACTICES</vt:lpstr>
      <vt:lpstr>WHY DOCUMENT? WHAT TO DOCUMENT?</vt:lpstr>
      <vt:lpstr>WHY DOCUMENT? WHAT TO DOCUMENT?</vt:lpstr>
      <vt:lpstr>EXAMPLE: ANNUAL SCHOOL SUMMARY - TIER 2</vt:lpstr>
      <vt:lpstr>Sample Program Description for Staff </vt:lpstr>
      <vt:lpstr>Sample Program Description for Families </vt:lpstr>
      <vt:lpstr>ACTIVITY: MONITORING, EVALUATING &amp; DOCUMENTING </vt:lpstr>
      <vt:lpstr>PLANNING FOR NEXT YEAR</vt:lpstr>
      <vt:lpstr>POSSIBLE FUTURE GOALS</vt:lpstr>
      <vt:lpstr>Resources</vt:lpstr>
      <vt:lpstr>RESOURCES</vt:lpstr>
      <vt:lpstr>TIER 2 ANNUAL ACTION PLAN  </vt:lpstr>
      <vt:lpstr>What are our options? </vt:lpstr>
      <vt:lpstr>Did you see the Survey re: “interest” for next year?  </vt:lpstr>
      <vt:lpstr>Social, Emotional, Behavior Academy</vt:lpstr>
      <vt:lpstr>Social Emotional, Behavior Academy </vt:lpstr>
      <vt:lpstr>SEB Academy “support” and commitment COACHING + Learning Opportunities</vt:lpstr>
      <vt:lpstr>ACTIVITY: PLANNING TIME</vt:lpstr>
      <vt:lpstr>TRAINING EVALUATION (and look for an end of year ACADEMY Evaluation)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Tier 2 academy team training!</dc:title>
  <dc:creator>Everett, Susannah</dc:creator>
  <cp:lastModifiedBy>Marcie Handler</cp:lastModifiedBy>
  <cp:revision>56</cp:revision>
  <dcterms:created xsi:type="dcterms:W3CDTF">2021-10-17T15:43:18Z</dcterms:created>
  <dcterms:modified xsi:type="dcterms:W3CDTF">2023-06-06T01:15:16Z</dcterms:modified>
</cp:coreProperties>
</file>