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 id="2147483841" r:id="rId5"/>
    <p:sldMasterId id="2147483867" r:id="rId6"/>
    <p:sldMasterId id="2147483893" r:id="rId7"/>
    <p:sldMasterId id="2147483938" r:id="rId8"/>
    <p:sldMasterId id="2147483952" r:id="rId9"/>
    <p:sldMasterId id="2147484012" r:id="rId10"/>
  </p:sldMasterIdLst>
  <p:notesMasterIdLst>
    <p:notesMasterId r:id="rId44"/>
  </p:notesMasterIdLst>
  <p:sldIdLst>
    <p:sldId id="3182" r:id="rId11"/>
    <p:sldId id="4109" r:id="rId12"/>
    <p:sldId id="4024" r:id="rId13"/>
    <p:sldId id="4025" r:id="rId14"/>
    <p:sldId id="4056" r:id="rId15"/>
    <p:sldId id="4755" r:id="rId16"/>
    <p:sldId id="4535" r:id="rId17"/>
    <p:sldId id="3444" r:id="rId18"/>
    <p:sldId id="3441" r:id="rId19"/>
    <p:sldId id="3443" r:id="rId20"/>
    <p:sldId id="3446" r:id="rId21"/>
    <p:sldId id="3439" r:id="rId22"/>
    <p:sldId id="4750" r:id="rId23"/>
    <p:sldId id="3138" r:id="rId24"/>
    <p:sldId id="4690" r:id="rId25"/>
    <p:sldId id="4094" r:id="rId26"/>
    <p:sldId id="286" r:id="rId27"/>
    <p:sldId id="4723" r:id="rId28"/>
    <p:sldId id="4724" r:id="rId29"/>
    <p:sldId id="1043" r:id="rId30"/>
    <p:sldId id="4042" r:id="rId31"/>
    <p:sldId id="4721" r:id="rId32"/>
    <p:sldId id="4593" r:id="rId33"/>
    <p:sldId id="1129" r:id="rId34"/>
    <p:sldId id="1052" r:id="rId35"/>
    <p:sldId id="4035" r:id="rId36"/>
    <p:sldId id="3369" r:id="rId37"/>
    <p:sldId id="4036" r:id="rId38"/>
    <p:sldId id="4029" r:id="rId39"/>
    <p:sldId id="4031" r:id="rId40"/>
    <p:sldId id="4726" r:id="rId41"/>
    <p:sldId id="4753" r:id="rId42"/>
    <p:sldId id="34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10 mins)" id="{72B9919B-BC48-EF4B-A53D-D84E534A9AC0}">
          <p14:sldIdLst>
            <p14:sldId id="3182"/>
            <p14:sldId id="4109"/>
            <p14:sldId id="4024"/>
            <p14:sldId id="4025"/>
            <p14:sldId id="4056"/>
            <p14:sldId id="4755"/>
          </p14:sldIdLst>
        </p14:section>
        <p14:section name="REVIEW: Annual Evaluation Report (20 mins)" id="{F442C921-6CF9-0945-B625-2361ABAE5C20}">
          <p14:sldIdLst>
            <p14:sldId id="4535"/>
            <p14:sldId id="3444"/>
            <p14:sldId id="3441"/>
            <p14:sldId id="3443"/>
            <p14:sldId id="3446"/>
            <p14:sldId id="3439"/>
          </p14:sldIdLst>
        </p14:section>
        <p14:section name="REVIEW: Systems to Support Staff" id="{90B7C08F-0578-4E10-B6A7-34520817C5F8}">
          <p14:sldIdLst>
            <p14:sldId id="4750"/>
            <p14:sldId id="3138"/>
            <p14:sldId id="4690"/>
            <p14:sldId id="4094"/>
            <p14:sldId id="286"/>
            <p14:sldId id="4723"/>
            <p14:sldId id="4724"/>
            <p14:sldId id="1043"/>
            <p14:sldId id="4042"/>
            <p14:sldId id="4721"/>
            <p14:sldId id="4593"/>
            <p14:sldId id="1129"/>
            <p14:sldId id="1052"/>
          </p14:sldIdLst>
        </p14:section>
        <p14:section name="Resource Spotlight (15 mins)" id="{96DB218B-C2FB-4D5B-B828-06F3C8453D6C}">
          <p14:sldIdLst>
            <p14:sldId id="4035"/>
            <p14:sldId id="3369"/>
            <p14:sldId id="4036"/>
          </p14:sldIdLst>
        </p14:section>
        <p14:section name="Looking Ahea: Tier 2 and Sustaining" id="{7625B68C-3DB6-4B22-9728-A55466B3F3AC}">
          <p14:sldIdLst>
            <p14:sldId id="4029"/>
            <p14:sldId id="4031"/>
            <p14:sldId id="4726"/>
            <p14:sldId id="4753"/>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E16D4F08-7DF0-D375-6C48-4C09655593C0}" name="Feinberg, Adam" initials="FA" userId="S::afeinberg@edc.org::5f5bdf48-d019-4be7-baf8-cfbf388184da" providerId="AD"/>
  <p188:author id="{AFBB9F1B-4E77-B9E9-84E8-99C6F99F2F79}" name="Feinberg, Adam" initials="FA" userId="S::adam.feinberg@uconn.edu::177393b2-bc5b-4b41-8d24-c053677dafcb" providerId="AD"/>
  <p188:author id="{CD20A333-A637-827F-BBF5-42780D723B6E}" name="Adam Feinberg" initials="AF" userId="c63daa15e251178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yer, Katherine" initials="MK" lastIdx="67" clrIdx="0">
    <p:extLst>
      <p:ext uri="{19B8F6BF-5375-455C-9EA6-DF929625EA0E}">
        <p15:presenceInfo xmlns:p15="http://schemas.microsoft.com/office/powerpoint/2012/main" userId="S::katherine.meyer@uconn.edu::9a23d734-2d44-476e-aafb-e8c61e29b5f6" providerId="AD"/>
      </p:ext>
    </p:extLst>
  </p:cmAuthor>
  <p:cmAuthor id="2" name="Feinberg, Adam" initials="FA" lastIdx="70" clrIdx="1">
    <p:extLst>
      <p:ext uri="{19B8F6BF-5375-455C-9EA6-DF929625EA0E}">
        <p15:presenceInfo xmlns:p15="http://schemas.microsoft.com/office/powerpoint/2012/main" userId="S::adam.feinberg@uconn.edu::177393b2-bc5b-4b41-8d24-c053677dafcb" providerId="AD"/>
      </p:ext>
    </p:extLst>
  </p:cmAuthor>
  <p:cmAuthor id="3" name="Concannon, Jayna" initials="CJ" lastIdx="2" clrIdx="2">
    <p:extLst>
      <p:ext uri="{19B8F6BF-5375-455C-9EA6-DF929625EA0E}">
        <p15:presenceInfo xmlns:p15="http://schemas.microsoft.com/office/powerpoint/2012/main" userId="S::jayna.concannon@uconn.edu::37dffa8e-dfee-460d-8a16-c402bfa0ce47" providerId="AD"/>
      </p:ext>
    </p:extLst>
  </p:cmAuthor>
  <p:cmAuthor id="4" name="Robbie, Karen" initials="RK" lastIdx="8"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700" autoAdjust="0"/>
  </p:normalViewPr>
  <p:slideViewPr>
    <p:cSldViewPr snapToGrid="0">
      <p:cViewPr varScale="1">
        <p:scale>
          <a:sx n="83" d="100"/>
          <a:sy n="83" d="100"/>
        </p:scale>
        <p:origin x="1638" y="9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custT="1"/>
      <dgm:spPr/>
      <dgm:t>
        <a:bodyPr/>
        <a:lstStyle/>
        <a:p>
          <a:r>
            <a:rPr lang="en-US" sz="2000" b="0" dirty="0">
              <a:latin typeface="+mn-lt"/>
            </a:rPr>
            <a:t>TFI Scheduling check-in</a:t>
          </a:r>
          <a:endParaRPr lang="en-US" sz="2000" b="0" i="0" dirty="0">
            <a:latin typeface="+mn-lt"/>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custT="1"/>
      <dgm:spPr/>
      <dgm:t>
        <a:bodyPr/>
        <a:lstStyle/>
        <a:p>
          <a:r>
            <a:rPr lang="en-US" sz="2400" b="0" i="0" dirty="0"/>
            <a:t>Coaches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9CE68780-8809-4B52-A5E4-CA8DA04E541D}">
      <dgm:prSet phldr="0" custT="1"/>
      <dgm:spPr/>
      <dgm:t>
        <a:bodyPr/>
        <a:lstStyle/>
        <a:p>
          <a:pPr rtl="0"/>
          <a:r>
            <a:rPr lang="en-US" sz="2000" dirty="0">
              <a:latin typeface="+mn-lt"/>
            </a:rPr>
            <a:t>Resource Spotlight</a:t>
          </a:r>
        </a:p>
      </dgm:t>
    </dgm:pt>
    <dgm:pt modelId="{68F6DAA2-F5ED-4964-AEDA-F884FE5A9523}" type="parTrans" cxnId="{8DB83F5A-79E6-445E-BD7E-D767DE48221B}">
      <dgm:prSet/>
      <dgm:spPr/>
      <dgm:t>
        <a:bodyPr/>
        <a:lstStyle/>
        <a:p>
          <a:endParaRPr lang="en-US"/>
        </a:p>
      </dgm:t>
    </dgm:pt>
    <dgm:pt modelId="{59C5947E-129E-4E0A-9A09-40B3D8E95C88}" type="sibTrans" cxnId="{8DB83F5A-79E6-445E-BD7E-D767DE48221B}">
      <dgm:prSet/>
      <dgm:spPr/>
      <dgm:t>
        <a:bodyPr/>
        <a:lstStyle/>
        <a:p>
          <a:endParaRPr lang="en-US"/>
        </a:p>
      </dgm:t>
    </dgm:pt>
    <dgm:pt modelId="{650E7201-AFFE-406D-BC25-7EDF0149777A}">
      <dgm:prSet phldr="0" custT="1"/>
      <dgm:spPr/>
      <dgm:t>
        <a:bodyPr/>
        <a:lstStyle/>
        <a:p>
          <a:pPr rtl="0"/>
          <a:r>
            <a:rPr lang="en-US" sz="2000" dirty="0">
              <a:latin typeface="+mn-lt"/>
            </a:rPr>
            <a:t>Review: Systems to Support Staff</a:t>
          </a:r>
        </a:p>
      </dgm:t>
    </dgm:pt>
    <dgm:pt modelId="{A107563B-BA9B-49EF-9252-2203CF063574}" type="parTrans" cxnId="{2E9ED5E8-C668-4EA7-8EB8-A8012F12F689}">
      <dgm:prSet/>
      <dgm:spPr/>
      <dgm:t>
        <a:bodyPr/>
        <a:lstStyle/>
        <a:p>
          <a:endParaRPr lang="en-US"/>
        </a:p>
      </dgm:t>
    </dgm:pt>
    <dgm:pt modelId="{64DF7F50-403D-4095-80ED-984334860342}" type="sibTrans" cxnId="{2E9ED5E8-C668-4EA7-8EB8-A8012F12F689}">
      <dgm:prSet/>
      <dgm:spPr/>
      <dgm:t>
        <a:bodyPr/>
        <a:lstStyle/>
        <a:p>
          <a:endParaRPr lang="en-US"/>
        </a:p>
      </dgm:t>
    </dgm:pt>
    <dgm:pt modelId="{F891A9DF-98A3-472F-B493-B27A63AB6CAE}">
      <dgm:prSet phldr="0" custT="1"/>
      <dgm:spPr/>
      <dgm:t>
        <a:bodyPr/>
        <a:lstStyle/>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Work with your team to complete your Working Smarter Worksheet.</a:t>
          </a:r>
        </a:p>
      </dgm:t>
    </dgm:pt>
    <dgm:pt modelId="{B92F28FD-77A6-4636-ADC2-9B8FF5BBD32F}" type="parTrans" cxnId="{DF904768-553E-4C8A-96D8-95B7378D5E84}">
      <dgm:prSet/>
      <dgm:spPr/>
      <dgm:t>
        <a:bodyPr/>
        <a:lstStyle/>
        <a:p>
          <a:endParaRPr lang="en-US"/>
        </a:p>
      </dgm:t>
    </dgm:pt>
    <dgm:pt modelId="{A77C39F1-61A5-4EE8-8888-16CDC2731DAB}" type="sibTrans" cxnId="{DF904768-553E-4C8A-96D8-95B7378D5E84}">
      <dgm:prSet/>
      <dgm:spPr/>
      <dgm:t>
        <a:bodyPr/>
        <a:lstStyle/>
        <a:p>
          <a:endParaRPr lang="en-US"/>
        </a:p>
      </dgm:t>
    </dgm:pt>
    <dgm:pt modelId="{A9F21724-7283-428F-AC24-E0B408BD4164}">
      <dgm:prSet phldr="0" custT="1"/>
      <dgm:spPr/>
      <dgm:t>
        <a:bodyPr/>
        <a:lstStyle/>
        <a:p>
          <a:pPr rtl="0"/>
          <a:r>
            <a:rPr lang="en-US" sz="2000" dirty="0">
              <a:latin typeface="+mn-lt"/>
            </a:rPr>
            <a:t>Review: Annual Evaluation Report</a:t>
          </a:r>
        </a:p>
      </dgm:t>
    </dgm:pt>
    <dgm:pt modelId="{D336B7C2-46C2-4153-9E42-FE2DB590D835}" type="parTrans" cxnId="{37E99FC8-7FC3-495F-8728-BC72429217B5}">
      <dgm:prSet/>
      <dgm:spPr/>
      <dgm:t>
        <a:bodyPr/>
        <a:lstStyle/>
        <a:p>
          <a:endParaRPr lang="en-US"/>
        </a:p>
      </dgm:t>
    </dgm:pt>
    <dgm:pt modelId="{ADF80FFA-6B20-4FBA-9A49-BB8FAE3DB4AE}" type="sibTrans" cxnId="{37E99FC8-7FC3-495F-8728-BC72429217B5}">
      <dgm:prSet/>
      <dgm:spPr/>
      <dgm:t>
        <a:bodyPr/>
        <a:lstStyle/>
        <a:p>
          <a:endParaRPr lang="en-US"/>
        </a:p>
      </dgm:t>
    </dgm:pt>
    <dgm:pt modelId="{AC4E459D-6913-49EB-BC7F-AD02CA3FEFF4}">
      <dgm:prSet custT="1"/>
      <dgm:spPr/>
      <dgm:t>
        <a:bodyPr/>
        <a:lstStyle/>
        <a:p>
          <a:pPr marL="228600" lvl="1" indent="-228600" algn="l" defTabSz="889000" rtl="0">
            <a:lnSpc>
              <a:spcPct val="90000"/>
            </a:lnSpc>
            <a:spcBef>
              <a:spcPct val="0"/>
            </a:spcBef>
            <a:spcAft>
              <a:spcPct val="15000"/>
            </a:spcAft>
            <a:buChar char="•"/>
          </a:pPr>
          <a:r>
            <a:rPr lang="en-US" sz="2000" kern="1200" dirty="0">
              <a:solidFill>
                <a:srgbClr val="0D0F41">
                  <a:hueOff val="0"/>
                  <a:satOff val="0"/>
                  <a:lumOff val="0"/>
                  <a:alphaOff val="0"/>
                </a:srgbClr>
              </a:solidFill>
              <a:latin typeface="Arial"/>
              <a:ea typeface="+mn-ea"/>
              <a:cs typeface="+mn-cs"/>
            </a:rPr>
            <a:t>Work with your team to develop your year end report.</a:t>
          </a:r>
        </a:p>
      </dgm:t>
    </dgm:pt>
    <dgm:pt modelId="{D2355651-27F6-47B0-B3D5-ABC562D64B6F}" type="parTrans" cxnId="{5B685AA6-5B0B-48A6-9F0E-7C81713E9557}">
      <dgm:prSet/>
      <dgm:spPr/>
      <dgm:t>
        <a:bodyPr/>
        <a:lstStyle/>
        <a:p>
          <a:endParaRPr lang="en-US"/>
        </a:p>
      </dgm:t>
    </dgm:pt>
    <dgm:pt modelId="{2AC10936-3012-408B-ACD4-ACB054D0B132}" type="sibTrans" cxnId="{5B685AA6-5B0B-48A6-9F0E-7C81713E9557}">
      <dgm:prSet/>
      <dgm:spPr/>
      <dgm:t>
        <a:bodyPr/>
        <a:lstStyle/>
        <a:p>
          <a:endParaRPr lang="en-US"/>
        </a:p>
      </dgm:t>
    </dgm:pt>
    <dgm:pt modelId="{5FD889C2-EC62-4E71-BEDF-6625DEEC8FA2}">
      <dgm:prSet phldr="0" custT="1"/>
      <dgm:spPr/>
      <dgm:t>
        <a:bodyPr/>
        <a:lstStyle/>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Discuss and plan your school’s participation in the Tier 2 AND Sustaining Academies</a:t>
          </a:r>
        </a:p>
      </dgm:t>
    </dgm:pt>
    <dgm:pt modelId="{71A9DDE8-3F5B-4A84-B275-A9342748A962}" type="parTrans" cxnId="{CEDA8531-6B9F-42CC-AC62-5AD8BB449C72}">
      <dgm:prSet/>
      <dgm:spPr/>
      <dgm:t>
        <a:bodyPr/>
        <a:lstStyle/>
        <a:p>
          <a:endParaRPr lang="en-US"/>
        </a:p>
      </dgm:t>
    </dgm:pt>
    <dgm:pt modelId="{5D1E2F54-02F2-40F5-8729-D8D4747BF3D4}" type="sibTrans" cxnId="{CEDA8531-6B9F-42CC-AC62-5AD8BB449C72}">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A2980128-32A2-4DD9-8972-314D5F1E4626}" type="presOf" srcId="{650E7201-AFFE-406D-BC25-7EDF0149777A}" destId="{CDAAD9AB-76BA-4F20-9C80-4020D86AF54F}" srcOrd="0" destOrd="1" presId="urn:microsoft.com/office/officeart/2005/8/layout/list1"/>
    <dgm:cxn modelId="{CEDA8531-6B9F-42CC-AC62-5AD8BB449C72}" srcId="{9E770DC0-ADC3-6F49-9603-390041B9028C}" destId="{5FD889C2-EC62-4E71-BEDF-6625DEEC8FA2}" srcOrd="2" destOrd="0" parTransId="{71A9DDE8-3F5B-4A84-B275-A9342748A962}" sibTransId="{5D1E2F54-02F2-40F5-8729-D8D4747BF3D4}"/>
    <dgm:cxn modelId="{DF904768-553E-4C8A-96D8-95B7378D5E84}" srcId="{9E770DC0-ADC3-6F49-9603-390041B9028C}" destId="{F891A9DF-98A3-472F-B493-B27A63AB6CAE}" srcOrd="1" destOrd="0" parTransId="{B92F28FD-77A6-4636-ADC2-9B8FF5BBD32F}" sibTransId="{A77C39F1-61A5-4EE8-8888-16CDC2731DAB}"/>
    <dgm:cxn modelId="{0B3E1C4B-7B36-46B7-B8A3-F9B4812D32EA}" type="presOf" srcId="{A9F21724-7283-428F-AC24-E0B408BD4164}" destId="{CDAAD9AB-76BA-4F20-9C80-4020D86AF54F}"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51744959-DC5F-4B64-8022-0CA7433788A8}" type="presOf" srcId="{76937503-7550-41B3-8D88-C860E600B4A5}" destId="{3E253364-FB35-42F8-9CB7-634D0DF472D6}" srcOrd="0" destOrd="0" presId="urn:microsoft.com/office/officeart/2005/8/layout/list1"/>
    <dgm:cxn modelId="{8DB83F5A-79E6-445E-BD7E-D767DE48221B}" srcId="{76937503-7550-41B3-8D88-C860E600B4A5}" destId="{9CE68780-8809-4B52-A5E4-CA8DA04E541D}" srcOrd="2" destOrd="0" parTransId="{68F6DAA2-F5ED-4964-AEDA-F884FE5A9523}" sibTransId="{59C5947E-129E-4E0A-9A09-40B3D8E95C88}"/>
    <dgm:cxn modelId="{E741C480-8F4C-496F-8381-6740FF6EA401}" type="presOf" srcId="{AC4E459D-6913-49EB-BC7F-AD02CA3FEFF4}" destId="{AD7E4922-BE98-4A00-8CC9-8C067984A0AA}" srcOrd="0" destOrd="0" presId="urn:microsoft.com/office/officeart/2005/8/layout/list1"/>
    <dgm:cxn modelId="{9758DD80-5F76-4A84-A91C-94B9009B4D3E}" type="presOf" srcId="{88926E0B-BFF6-E944-B1DF-44240C496CA1}" destId="{CDAAD9AB-76BA-4F20-9C80-4020D86AF54F}" srcOrd="0" destOrd="3" presId="urn:microsoft.com/office/officeart/2005/8/layout/list1"/>
    <dgm:cxn modelId="{0F0BC38E-BFB9-4748-8E21-6D8EB69F3E84}" type="presOf" srcId="{F891A9DF-98A3-472F-B493-B27A63AB6CAE}" destId="{AD7E4922-BE98-4A00-8CC9-8C067984A0AA}" srcOrd="0" destOrd="1" presId="urn:microsoft.com/office/officeart/2005/8/layout/list1"/>
    <dgm:cxn modelId="{5B5B1C97-4D72-364B-9991-95AC217DC39E}" srcId="{139B28B7-98AE-2442-8242-E675E9F54483}" destId="{9E770DC0-ADC3-6F49-9603-390041B9028C}" srcOrd="1" destOrd="0" parTransId="{DF559CD0-5B01-D54A-8E06-F10310F9A6A6}" sibTransId="{2AE7D53E-5748-B340-A3B2-69C78DDF3C05}"/>
    <dgm:cxn modelId="{5B685AA6-5B0B-48A6-9F0E-7C81713E9557}" srcId="{9E770DC0-ADC3-6F49-9603-390041B9028C}" destId="{AC4E459D-6913-49EB-BC7F-AD02CA3FEFF4}" srcOrd="0" destOrd="0" parTransId="{D2355651-27F6-47B0-B3D5-ABC562D64B6F}" sibTransId="{2AC10936-3012-408B-ACD4-ACB054D0B132}"/>
    <dgm:cxn modelId="{EF1EACA6-1597-412F-BB0A-DDC30C359654}" type="presOf" srcId="{76937503-7550-41B3-8D88-C860E600B4A5}" destId="{24EE546A-203E-45A1-AB96-5A4CB77AC5EC}" srcOrd="1" destOrd="0" presId="urn:microsoft.com/office/officeart/2005/8/layout/list1"/>
    <dgm:cxn modelId="{CF70A1AD-5B90-CC41-AC82-8AF355283DE9}" srcId="{76937503-7550-41B3-8D88-C860E600B4A5}" destId="{88926E0B-BFF6-E944-B1DF-44240C496CA1}" srcOrd="3" destOrd="0" parTransId="{53B66600-AFAC-9844-8FF3-FF95E01497A1}" sibTransId="{FAC168E4-A658-DD48-B776-1AB6580C5053}"/>
    <dgm:cxn modelId="{5DB00DC6-5DC8-406C-8A89-06B30FA22EDF}" type="presOf" srcId="{9CE68780-8809-4B52-A5E4-CA8DA04E541D}" destId="{CDAAD9AB-76BA-4F20-9C80-4020D86AF54F}" srcOrd="0" destOrd="2" presId="urn:microsoft.com/office/officeart/2005/8/layout/list1"/>
    <dgm:cxn modelId="{37E99FC8-7FC3-495F-8728-BC72429217B5}" srcId="{76937503-7550-41B3-8D88-C860E600B4A5}" destId="{A9F21724-7283-428F-AC24-E0B408BD4164}" srcOrd="0" destOrd="0" parTransId="{D336B7C2-46C2-4153-9E42-FE2DB590D835}" sibTransId="{ADF80FFA-6B20-4FBA-9A49-BB8FAE3DB4AE}"/>
    <dgm:cxn modelId="{F2E635CB-CCE1-472E-BD6C-3B63BC782FE1}" type="presOf" srcId="{9E770DC0-ADC3-6F49-9603-390041B9028C}" destId="{A408444A-A753-4052-B5E7-27B1CF04BE0D}" srcOrd="1" destOrd="0" presId="urn:microsoft.com/office/officeart/2005/8/layout/list1"/>
    <dgm:cxn modelId="{94962BDB-E459-40E6-BF7A-BB1F7E99F07A}" type="presOf" srcId="{5FD889C2-EC62-4E71-BEDF-6625DEEC8FA2}" destId="{AD7E4922-BE98-4A00-8CC9-8C067984A0AA}" srcOrd="0" destOrd="2" presId="urn:microsoft.com/office/officeart/2005/8/layout/list1"/>
    <dgm:cxn modelId="{03F62CE4-F7BA-47E7-8D6D-CB10696A98CF}" type="presOf" srcId="{9E770DC0-ADC3-6F49-9603-390041B9028C}" destId="{F0AC8D9C-1ACD-4825-B968-FF4EE97737E7}" srcOrd="0" destOrd="0" presId="urn:microsoft.com/office/officeart/2005/8/layout/list1"/>
    <dgm:cxn modelId="{2E9ED5E8-C668-4EA7-8EB8-A8012F12F689}" srcId="{76937503-7550-41B3-8D88-C860E600B4A5}" destId="{650E7201-AFFE-406D-BC25-7EDF0149777A}" srcOrd="1" destOrd="0" parTransId="{A107563B-BA9B-49EF-9252-2203CF063574}" sibTransId="{64DF7F50-403D-4095-80ED-984334860342}"/>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Listen while others are speaking​</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Raise hand</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custT="1"/>
      <dgm:spPr>
        <a:solidFill>
          <a:srgbClr val="FF99CC">
            <a:alpha val="49804"/>
          </a:srgbClr>
        </a:solidFill>
        <a:ln>
          <a:solidFill>
            <a:srgbClr val="EE6E99"/>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custT="1"/>
      <dgm:spPr>
        <a:solidFill>
          <a:srgbClr val="0070C0">
            <a:alpha val="49804"/>
          </a:srgbClr>
        </a:solidFill>
        <a:ln>
          <a:solidFill>
            <a:schemeClr val="accent6">
              <a:lumMod val="75000"/>
            </a:schemeClr>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Practices</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custT="1"/>
      <dgm:spPr>
        <a:solidFill>
          <a:srgbClr val="A7F27D">
            <a:alpha val="49804"/>
          </a:srgbClr>
        </a:solidFill>
        <a:ln>
          <a:solidFill>
            <a:srgbClr val="467827"/>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Data</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3EAC5-A36B-264F-871F-4F402287C443}"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US"/>
        </a:p>
      </dgm:t>
    </dgm:pt>
    <dgm:pt modelId="{B78BD900-5B88-6F40-AA9B-4CACD2DC64C4}">
      <dgm:prSet phldrT="[Text]" custT="1"/>
      <dgm:spPr>
        <a:solidFill>
          <a:srgbClr val="FFFFFF">
            <a:alpha val="50307"/>
          </a:srgbClr>
        </a:solidFill>
        <a:ln w="25400" cap="flat" cmpd="sng" algn="ctr">
          <a:solidFill>
            <a:srgbClr val="CD6D9F"/>
          </a:solidFill>
          <a:prstDash val="solid"/>
        </a:ln>
        <a:effectLst/>
      </dgm:spPr>
      <dgm:t>
        <a:bodyPr spcFirstLastPara="0" vert="horz" wrap="square" lIns="27940" tIns="27940" rIns="27940" bIns="27940" numCol="1" spcCol="1270" anchor="ctr" anchorCtr="0"/>
        <a:lstStyle/>
        <a:p>
          <a:pPr marL="0" lvl="0" indent="0" algn="ctr" defTabSz="977900">
            <a:lnSpc>
              <a:spcPct val="90000"/>
            </a:lnSpc>
            <a:spcBef>
              <a:spcPct val="0"/>
            </a:spcBef>
            <a:spcAft>
              <a:spcPct val="35000"/>
            </a:spcAft>
            <a:buNone/>
          </a:pPr>
          <a:r>
            <a:rPr lang="en-US" sz="2200" kern="1200" dirty="0">
              <a:solidFill>
                <a:srgbClr val="FFFFFF"/>
              </a:solidFill>
              <a:latin typeface="Arial"/>
              <a:ea typeface="+mn-ea"/>
              <a:cs typeface="+mn-cs"/>
            </a:rPr>
            <a:t>Promoting and Sustaining </a:t>
          </a:r>
          <a:r>
            <a:rPr lang="en-US" sz="2200" kern="1200">
              <a:solidFill>
                <a:srgbClr val="FFFFFF"/>
              </a:solidFill>
              <a:latin typeface="Arial"/>
              <a:ea typeface="+mn-ea"/>
              <a:cs typeface="+mn-cs"/>
            </a:rPr>
            <a:t>Staff Engagement</a:t>
          </a:r>
          <a:endParaRPr lang="en-US" sz="2200" kern="1200" dirty="0">
            <a:solidFill>
              <a:srgbClr val="FFFFFF"/>
            </a:solidFill>
            <a:latin typeface="Arial"/>
            <a:ea typeface="+mn-ea"/>
            <a:cs typeface="+mn-cs"/>
          </a:endParaRPr>
        </a:p>
      </dgm:t>
    </dgm:pt>
    <dgm:pt modelId="{31E18113-7267-B844-89AE-023FA44946AE}" type="parTrans" cxnId="{330917B2-DCDF-7F45-B471-99F242EA8B90}">
      <dgm:prSet/>
      <dgm:spPr/>
      <dgm:t>
        <a:bodyPr/>
        <a:lstStyle/>
        <a:p>
          <a:endParaRPr lang="en-US" sz="2200"/>
        </a:p>
      </dgm:t>
    </dgm:pt>
    <dgm:pt modelId="{0A73905E-4948-D645-9BCB-A81312986801}" type="sibTrans" cxnId="{330917B2-DCDF-7F45-B471-99F242EA8B90}">
      <dgm:prSet/>
      <dgm:spPr>
        <a:solidFill>
          <a:srgbClr val="FFD4DF"/>
        </a:solidFill>
      </dgm:spPr>
      <dgm:t>
        <a:bodyPr/>
        <a:lstStyle/>
        <a:p>
          <a:endParaRPr lang="en-US" sz="2200"/>
        </a:p>
      </dgm:t>
    </dgm:pt>
    <dgm:pt modelId="{84897054-1969-E344-A89D-B190212245E2}">
      <dgm:prSet custT="1"/>
      <dgm:spPr>
        <a:solidFill>
          <a:srgbClr val="FFFFFF">
            <a:alpha val="50307"/>
          </a:srgbClr>
        </a:solidFill>
        <a:ln w="25400" cap="flat" cmpd="sng" algn="ctr">
          <a:solidFill>
            <a:srgbClr val="CD6D9F"/>
          </a:solidFill>
          <a:prstDash val="solid"/>
        </a:ln>
        <a:effectLst/>
      </dgm:spPr>
      <dgm:t>
        <a:bodyPr spcFirstLastPara="0" vert="horz" wrap="square" lIns="27940" tIns="27940" rIns="27940" bIns="27940" numCol="1" spcCol="1270" anchor="ctr" anchorCtr="0"/>
        <a:lstStyle/>
        <a:p>
          <a:pPr marL="0" lvl="0" indent="0" algn="ctr" defTabSz="977900">
            <a:lnSpc>
              <a:spcPct val="90000"/>
            </a:lnSpc>
            <a:spcBef>
              <a:spcPct val="0"/>
            </a:spcBef>
            <a:spcAft>
              <a:spcPct val="35000"/>
            </a:spcAft>
            <a:buNone/>
          </a:pPr>
          <a:r>
            <a:rPr lang="en-US" sz="2200" kern="1200" dirty="0">
              <a:solidFill>
                <a:schemeClr val="bg1"/>
              </a:solidFill>
              <a:latin typeface="Arial"/>
              <a:ea typeface="+mn-ea"/>
              <a:cs typeface="+mn-cs"/>
            </a:rPr>
            <a:t>Continuous Action Planning</a:t>
          </a:r>
        </a:p>
      </dgm:t>
    </dgm:pt>
    <dgm:pt modelId="{E3A40A22-F4F3-D14E-A097-D25E1CDFBFF9}" type="parTrans" cxnId="{133416FA-1169-854D-8EDB-C4673FF5B8E6}">
      <dgm:prSet/>
      <dgm:spPr/>
      <dgm:t>
        <a:bodyPr/>
        <a:lstStyle/>
        <a:p>
          <a:endParaRPr lang="en-US" sz="2200"/>
        </a:p>
      </dgm:t>
    </dgm:pt>
    <dgm:pt modelId="{3C9D0A04-C2E4-FF4D-A8FA-C43D4BCF1AA6}" type="sibTrans" cxnId="{133416FA-1169-854D-8EDB-C4673FF5B8E6}">
      <dgm:prSet/>
      <dgm:spPr>
        <a:solidFill>
          <a:srgbClr val="FFD4DF"/>
        </a:solidFill>
      </dgm:spPr>
      <dgm:t>
        <a:bodyPr/>
        <a:lstStyle/>
        <a:p>
          <a:endParaRPr lang="en-US" sz="2200"/>
        </a:p>
      </dgm:t>
    </dgm:pt>
    <dgm:pt modelId="{979C3DC8-F467-0A43-8A26-32728906A76A}">
      <dgm:prSet phldrT="[Text]" custT="1"/>
      <dgm:spPr>
        <a:solidFill>
          <a:schemeClr val="bg1">
            <a:alpha val="50307"/>
          </a:schemeClr>
        </a:solidFill>
        <a:ln>
          <a:solidFill>
            <a:srgbClr val="CD6D9F"/>
          </a:solidFill>
        </a:ln>
      </dgm:spPr>
      <dgm:t>
        <a:bodyPr/>
        <a:lstStyle/>
        <a:p>
          <a:r>
            <a:rPr lang="en-US" sz="2200" dirty="0">
              <a:solidFill>
                <a:schemeClr val="bg1"/>
              </a:solidFill>
            </a:rPr>
            <a:t>Team-Based Implementation</a:t>
          </a:r>
        </a:p>
      </dgm:t>
    </dgm:pt>
    <dgm:pt modelId="{361E8845-BEDE-6843-A917-9734BBFCD5A8}" type="parTrans" cxnId="{E55E4CFE-2CF8-D544-8E62-106D5F6BC58E}">
      <dgm:prSet/>
      <dgm:spPr/>
      <dgm:t>
        <a:bodyPr/>
        <a:lstStyle/>
        <a:p>
          <a:endParaRPr lang="en-US"/>
        </a:p>
      </dgm:t>
    </dgm:pt>
    <dgm:pt modelId="{2EFE4B13-6435-6145-A664-91974F7A7EE5}" type="sibTrans" cxnId="{E55E4CFE-2CF8-D544-8E62-106D5F6BC58E}">
      <dgm:prSet/>
      <dgm:spPr>
        <a:solidFill>
          <a:srgbClr val="FFD2D9"/>
        </a:solidFill>
      </dgm:spPr>
      <dgm:t>
        <a:bodyPr/>
        <a:lstStyle/>
        <a:p>
          <a:endParaRPr lang="en-US"/>
        </a:p>
      </dgm:t>
    </dgm:pt>
    <dgm:pt modelId="{75F25639-B4E2-184B-9CF5-6778AFDFDF66}" type="pres">
      <dgm:prSet presAssocID="{8463EAC5-A36B-264F-871F-4F402287C443}" presName="composite" presStyleCnt="0">
        <dgm:presLayoutVars>
          <dgm:chMax val="3"/>
          <dgm:animLvl val="lvl"/>
          <dgm:resizeHandles val="exact"/>
        </dgm:presLayoutVars>
      </dgm:prSet>
      <dgm:spPr/>
    </dgm:pt>
    <dgm:pt modelId="{D57B47E9-7CA9-194F-9828-00764951BE7B}" type="pres">
      <dgm:prSet presAssocID="{B78BD900-5B88-6F40-AA9B-4CACD2DC64C4}" presName="gear1" presStyleLbl="node1" presStyleIdx="0" presStyleCnt="3" custScaleX="92902" custScaleY="86355" custLinFactNeighborX="-151" custLinFactNeighborY="408">
        <dgm:presLayoutVars>
          <dgm:chMax val="1"/>
          <dgm:bulletEnabled val="1"/>
        </dgm:presLayoutVars>
      </dgm:prSet>
      <dgm:spPr>
        <a:xfrm>
          <a:off x="4662282" y="3360709"/>
          <a:ext cx="3038414" cy="3040075"/>
        </a:xfrm>
        <a:prstGeom prst="gear9">
          <a:avLst/>
        </a:prstGeom>
      </dgm:spPr>
    </dgm:pt>
    <dgm:pt modelId="{97ACF4BE-726E-AA4F-AE09-B59F3B5ABF71}" type="pres">
      <dgm:prSet presAssocID="{B78BD900-5B88-6F40-AA9B-4CACD2DC64C4}" presName="gear1srcNode" presStyleLbl="node1" presStyleIdx="0" presStyleCnt="3"/>
      <dgm:spPr/>
    </dgm:pt>
    <dgm:pt modelId="{DD791DFF-4599-AC46-A317-6A5A27263D6E}" type="pres">
      <dgm:prSet presAssocID="{B78BD900-5B88-6F40-AA9B-4CACD2DC64C4}" presName="gear1dstNode" presStyleLbl="node1" presStyleIdx="0" presStyleCnt="3"/>
      <dgm:spPr/>
    </dgm:pt>
    <dgm:pt modelId="{07AE1515-2BBF-0142-B081-BC9B4E2BC5C1}" type="pres">
      <dgm:prSet presAssocID="{979C3DC8-F467-0A43-8A26-32728906A76A}" presName="gear2" presStyleLbl="node1" presStyleIdx="1" presStyleCnt="3" custScaleX="160146" custScaleY="134175" custLinFactNeighborX="-18306" custLinFactNeighborY="-1542">
        <dgm:presLayoutVars>
          <dgm:chMax val="1"/>
          <dgm:bulletEnabled val="1"/>
        </dgm:presLayoutVars>
      </dgm:prSet>
      <dgm:spPr/>
    </dgm:pt>
    <dgm:pt modelId="{73B30258-C31F-3F47-86A6-0943525C0E32}" type="pres">
      <dgm:prSet presAssocID="{979C3DC8-F467-0A43-8A26-32728906A76A}" presName="gear2srcNode" presStyleLbl="node1" presStyleIdx="1" presStyleCnt="3"/>
      <dgm:spPr/>
    </dgm:pt>
    <dgm:pt modelId="{AA00B149-6154-AC4E-907A-1645EEC87AD5}" type="pres">
      <dgm:prSet presAssocID="{979C3DC8-F467-0A43-8A26-32728906A76A}" presName="gear2dstNode" presStyleLbl="node1" presStyleIdx="1" presStyleCnt="3"/>
      <dgm:spPr/>
    </dgm:pt>
    <dgm:pt modelId="{47D1B424-4DFE-7C4E-AAD9-EDC851FD2AC1}" type="pres">
      <dgm:prSet presAssocID="{84897054-1969-E344-A89D-B190212245E2}" presName="gear3" presStyleLbl="node1" presStyleIdx="2" presStyleCnt="3" custScaleX="116481" custScaleY="113763"/>
      <dgm:spPr>
        <a:xfrm rot="20700000">
          <a:off x="3717734" y="347550"/>
          <a:ext cx="2946988" cy="2828891"/>
        </a:xfrm>
        <a:prstGeom prst="gear6">
          <a:avLst/>
        </a:prstGeom>
      </dgm:spPr>
    </dgm:pt>
    <dgm:pt modelId="{806D5BB6-5948-B44B-AEA5-6B6E35890774}" type="pres">
      <dgm:prSet presAssocID="{84897054-1969-E344-A89D-B190212245E2}" presName="gear3tx" presStyleLbl="node1" presStyleIdx="2" presStyleCnt="3">
        <dgm:presLayoutVars>
          <dgm:chMax val="1"/>
          <dgm:bulletEnabled val="1"/>
        </dgm:presLayoutVars>
      </dgm:prSet>
      <dgm:spPr/>
    </dgm:pt>
    <dgm:pt modelId="{872317C1-6EF9-1947-9E54-1A80024E21AB}" type="pres">
      <dgm:prSet presAssocID="{84897054-1969-E344-A89D-B190212245E2}" presName="gear3srcNode" presStyleLbl="node1" presStyleIdx="2" presStyleCnt="3"/>
      <dgm:spPr/>
    </dgm:pt>
    <dgm:pt modelId="{074ADAF3-CC27-2041-8911-2B4123B4BD08}" type="pres">
      <dgm:prSet presAssocID="{84897054-1969-E344-A89D-B190212245E2}" presName="gear3dstNode" presStyleLbl="node1" presStyleIdx="2" presStyleCnt="3"/>
      <dgm:spPr/>
    </dgm:pt>
    <dgm:pt modelId="{B32F8080-B03C-1947-A02B-6EA55850D311}" type="pres">
      <dgm:prSet presAssocID="{0A73905E-4948-D645-9BCB-A81312986801}" presName="connector1" presStyleLbl="sibTrans2D1" presStyleIdx="0" presStyleCnt="3" custLinFactNeighborX="-18065" custLinFactNeighborY="3832"/>
      <dgm:spPr/>
    </dgm:pt>
    <dgm:pt modelId="{72DB9DD9-4265-6F42-BB49-7BE831696DE1}" type="pres">
      <dgm:prSet presAssocID="{2EFE4B13-6435-6145-A664-91974F7A7EE5}" presName="connector2" presStyleLbl="sibTrans2D1" presStyleIdx="1" presStyleCnt="3" custLinFactNeighborX="-22659" custLinFactNeighborY="4072"/>
      <dgm:spPr/>
    </dgm:pt>
    <dgm:pt modelId="{DE1E5182-3AD2-4C4C-BAC5-708294CA291A}" type="pres">
      <dgm:prSet presAssocID="{3C9D0A04-C2E4-FF4D-A8FA-C43D4BCF1AA6}" presName="connector3" presStyleLbl="sibTrans2D1" presStyleIdx="2" presStyleCnt="3"/>
      <dgm:spPr/>
    </dgm:pt>
  </dgm:ptLst>
  <dgm:cxnLst>
    <dgm:cxn modelId="{E8226102-A628-F84F-8842-7E4E69C2D23D}" type="presOf" srcId="{979C3DC8-F467-0A43-8A26-32728906A76A}" destId="{AA00B149-6154-AC4E-907A-1645EEC87AD5}" srcOrd="2" destOrd="0" presId="urn:microsoft.com/office/officeart/2005/8/layout/gear1"/>
    <dgm:cxn modelId="{0D82F315-B4C7-224B-B809-8039D9FE84BA}" type="presOf" srcId="{84897054-1969-E344-A89D-B190212245E2}" destId="{074ADAF3-CC27-2041-8911-2B4123B4BD08}" srcOrd="3" destOrd="0" presId="urn:microsoft.com/office/officeart/2005/8/layout/gear1"/>
    <dgm:cxn modelId="{A0B8BF16-4A68-E049-80B1-DFFDA42510C0}" type="presOf" srcId="{B78BD900-5B88-6F40-AA9B-4CACD2DC64C4}" destId="{DD791DFF-4599-AC46-A317-6A5A27263D6E}" srcOrd="2" destOrd="0" presId="urn:microsoft.com/office/officeart/2005/8/layout/gear1"/>
    <dgm:cxn modelId="{CD9AD383-4F0B-2543-B14A-9962DF4A2841}" type="presOf" srcId="{0A73905E-4948-D645-9BCB-A81312986801}" destId="{B32F8080-B03C-1947-A02B-6EA55850D311}" srcOrd="0" destOrd="0" presId="urn:microsoft.com/office/officeart/2005/8/layout/gear1"/>
    <dgm:cxn modelId="{F8F4C68E-04F7-DE4C-9233-B507FDD24B20}" type="presOf" srcId="{2EFE4B13-6435-6145-A664-91974F7A7EE5}" destId="{72DB9DD9-4265-6F42-BB49-7BE831696DE1}" srcOrd="0" destOrd="0" presId="urn:microsoft.com/office/officeart/2005/8/layout/gear1"/>
    <dgm:cxn modelId="{330917B2-DCDF-7F45-B471-99F242EA8B90}" srcId="{8463EAC5-A36B-264F-871F-4F402287C443}" destId="{B78BD900-5B88-6F40-AA9B-4CACD2DC64C4}" srcOrd="0" destOrd="0" parTransId="{31E18113-7267-B844-89AE-023FA44946AE}" sibTransId="{0A73905E-4948-D645-9BCB-A81312986801}"/>
    <dgm:cxn modelId="{6D9F81B2-907E-EE41-B50F-32E89CE420E1}" type="presOf" srcId="{3C9D0A04-C2E4-FF4D-A8FA-C43D4BCF1AA6}" destId="{DE1E5182-3AD2-4C4C-BAC5-708294CA291A}" srcOrd="0" destOrd="0" presId="urn:microsoft.com/office/officeart/2005/8/layout/gear1"/>
    <dgm:cxn modelId="{91E7C9C2-B97E-1143-9030-FD5D05D5FAD1}" type="presOf" srcId="{84897054-1969-E344-A89D-B190212245E2}" destId="{872317C1-6EF9-1947-9E54-1A80024E21AB}" srcOrd="2" destOrd="0" presId="urn:microsoft.com/office/officeart/2005/8/layout/gear1"/>
    <dgm:cxn modelId="{2DD691CA-DA6F-3E41-9EB7-2B61A88F333C}" type="presOf" srcId="{B78BD900-5B88-6F40-AA9B-4CACD2DC64C4}" destId="{D57B47E9-7CA9-194F-9828-00764951BE7B}" srcOrd="0" destOrd="0" presId="urn:microsoft.com/office/officeart/2005/8/layout/gear1"/>
    <dgm:cxn modelId="{C1491CE1-8623-264C-999F-64AA08B1E074}" type="presOf" srcId="{84897054-1969-E344-A89D-B190212245E2}" destId="{806D5BB6-5948-B44B-AEA5-6B6E35890774}" srcOrd="1" destOrd="0" presId="urn:microsoft.com/office/officeart/2005/8/layout/gear1"/>
    <dgm:cxn modelId="{C4BF2EE1-3889-CF44-9431-46E811A4D09A}" type="presOf" srcId="{84897054-1969-E344-A89D-B190212245E2}" destId="{47D1B424-4DFE-7C4E-AAD9-EDC851FD2AC1}" srcOrd="0" destOrd="0" presId="urn:microsoft.com/office/officeart/2005/8/layout/gear1"/>
    <dgm:cxn modelId="{D37B61E3-749F-C345-8573-4A8D6817E682}" type="presOf" srcId="{979C3DC8-F467-0A43-8A26-32728906A76A}" destId="{73B30258-C31F-3F47-86A6-0943525C0E32}" srcOrd="1" destOrd="0" presId="urn:microsoft.com/office/officeart/2005/8/layout/gear1"/>
    <dgm:cxn modelId="{FB534AE6-9B3C-4349-81B0-306DCB7EF6D2}" type="presOf" srcId="{979C3DC8-F467-0A43-8A26-32728906A76A}" destId="{07AE1515-2BBF-0142-B081-BC9B4E2BC5C1}" srcOrd="0" destOrd="0" presId="urn:microsoft.com/office/officeart/2005/8/layout/gear1"/>
    <dgm:cxn modelId="{9E48A2E8-EE3B-8044-9162-1A9C3B577184}" type="presOf" srcId="{8463EAC5-A36B-264F-871F-4F402287C443}" destId="{75F25639-B4E2-184B-9CF5-6778AFDFDF66}" srcOrd="0" destOrd="0" presId="urn:microsoft.com/office/officeart/2005/8/layout/gear1"/>
    <dgm:cxn modelId="{9C4A3AEE-8DB4-1342-85F1-64162971532B}" type="presOf" srcId="{B78BD900-5B88-6F40-AA9B-4CACD2DC64C4}" destId="{97ACF4BE-726E-AA4F-AE09-B59F3B5ABF71}" srcOrd="1" destOrd="0" presId="urn:microsoft.com/office/officeart/2005/8/layout/gear1"/>
    <dgm:cxn modelId="{133416FA-1169-854D-8EDB-C4673FF5B8E6}" srcId="{8463EAC5-A36B-264F-871F-4F402287C443}" destId="{84897054-1969-E344-A89D-B190212245E2}" srcOrd="2" destOrd="0" parTransId="{E3A40A22-F4F3-D14E-A097-D25E1CDFBFF9}" sibTransId="{3C9D0A04-C2E4-FF4D-A8FA-C43D4BCF1AA6}"/>
    <dgm:cxn modelId="{E55E4CFE-2CF8-D544-8E62-106D5F6BC58E}" srcId="{8463EAC5-A36B-264F-871F-4F402287C443}" destId="{979C3DC8-F467-0A43-8A26-32728906A76A}" srcOrd="1" destOrd="0" parTransId="{361E8845-BEDE-6843-A917-9734BBFCD5A8}" sibTransId="{2EFE4B13-6435-6145-A664-91974F7A7EE5}"/>
    <dgm:cxn modelId="{0BB414E9-6DD7-BE47-B838-7979925BF583}" type="presParOf" srcId="{75F25639-B4E2-184B-9CF5-6778AFDFDF66}" destId="{D57B47E9-7CA9-194F-9828-00764951BE7B}" srcOrd="0" destOrd="0" presId="urn:microsoft.com/office/officeart/2005/8/layout/gear1"/>
    <dgm:cxn modelId="{2BF01E33-9858-F248-81E7-927256F4B7D5}" type="presParOf" srcId="{75F25639-B4E2-184B-9CF5-6778AFDFDF66}" destId="{97ACF4BE-726E-AA4F-AE09-B59F3B5ABF71}" srcOrd="1" destOrd="0" presId="urn:microsoft.com/office/officeart/2005/8/layout/gear1"/>
    <dgm:cxn modelId="{134B7539-5F65-1146-8A50-DEB3D0F57AD5}" type="presParOf" srcId="{75F25639-B4E2-184B-9CF5-6778AFDFDF66}" destId="{DD791DFF-4599-AC46-A317-6A5A27263D6E}" srcOrd="2" destOrd="0" presId="urn:microsoft.com/office/officeart/2005/8/layout/gear1"/>
    <dgm:cxn modelId="{3708D489-2CE8-644B-B9F7-678C3D840C44}" type="presParOf" srcId="{75F25639-B4E2-184B-9CF5-6778AFDFDF66}" destId="{07AE1515-2BBF-0142-B081-BC9B4E2BC5C1}" srcOrd="3" destOrd="0" presId="urn:microsoft.com/office/officeart/2005/8/layout/gear1"/>
    <dgm:cxn modelId="{3885EB7C-0161-B848-B476-B49C1657C7E5}" type="presParOf" srcId="{75F25639-B4E2-184B-9CF5-6778AFDFDF66}" destId="{73B30258-C31F-3F47-86A6-0943525C0E32}" srcOrd="4" destOrd="0" presId="urn:microsoft.com/office/officeart/2005/8/layout/gear1"/>
    <dgm:cxn modelId="{4C73194A-C22D-1F4A-B44B-43D44834A9BF}" type="presParOf" srcId="{75F25639-B4E2-184B-9CF5-6778AFDFDF66}" destId="{AA00B149-6154-AC4E-907A-1645EEC87AD5}" srcOrd="5" destOrd="0" presId="urn:microsoft.com/office/officeart/2005/8/layout/gear1"/>
    <dgm:cxn modelId="{B2F1D0DF-56F1-2C40-A40A-4644CCEDF1C2}" type="presParOf" srcId="{75F25639-B4E2-184B-9CF5-6778AFDFDF66}" destId="{47D1B424-4DFE-7C4E-AAD9-EDC851FD2AC1}" srcOrd="6" destOrd="0" presId="urn:microsoft.com/office/officeart/2005/8/layout/gear1"/>
    <dgm:cxn modelId="{B1F40CF6-455C-4B49-AD13-1C3E8E2262C4}" type="presParOf" srcId="{75F25639-B4E2-184B-9CF5-6778AFDFDF66}" destId="{806D5BB6-5948-B44B-AEA5-6B6E35890774}" srcOrd="7" destOrd="0" presId="urn:microsoft.com/office/officeart/2005/8/layout/gear1"/>
    <dgm:cxn modelId="{660611EC-0C93-904C-A6C7-8B1A6D8924E8}" type="presParOf" srcId="{75F25639-B4E2-184B-9CF5-6778AFDFDF66}" destId="{872317C1-6EF9-1947-9E54-1A80024E21AB}" srcOrd="8" destOrd="0" presId="urn:microsoft.com/office/officeart/2005/8/layout/gear1"/>
    <dgm:cxn modelId="{4F1C1418-1AD2-3544-BAD0-625B44D45B43}" type="presParOf" srcId="{75F25639-B4E2-184B-9CF5-6778AFDFDF66}" destId="{074ADAF3-CC27-2041-8911-2B4123B4BD08}" srcOrd="9" destOrd="0" presId="urn:microsoft.com/office/officeart/2005/8/layout/gear1"/>
    <dgm:cxn modelId="{5548E2A0-3A2E-A547-8693-0EEE161EB9BA}" type="presParOf" srcId="{75F25639-B4E2-184B-9CF5-6778AFDFDF66}" destId="{B32F8080-B03C-1947-A02B-6EA55850D311}" srcOrd="10" destOrd="0" presId="urn:microsoft.com/office/officeart/2005/8/layout/gear1"/>
    <dgm:cxn modelId="{755D0F72-008B-094A-B479-FCBC59C2BF54}" type="presParOf" srcId="{75F25639-B4E2-184B-9CF5-6778AFDFDF66}" destId="{72DB9DD9-4265-6F42-BB49-7BE831696DE1}" srcOrd="11" destOrd="0" presId="urn:microsoft.com/office/officeart/2005/8/layout/gear1"/>
    <dgm:cxn modelId="{DDCC663C-34C5-3B47-B0E0-4E23BC9A4CBB}" type="presParOf" srcId="{75F25639-B4E2-184B-9CF5-6778AFDFDF66}" destId="{DE1E5182-3AD2-4C4C-BAC5-708294CA291A}"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3EAC5-A36B-264F-871F-4F402287C443}"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US"/>
        </a:p>
      </dgm:t>
    </dgm:pt>
    <dgm:pt modelId="{4A614C38-A5C1-D144-94D3-605CEB4E4BD1}">
      <dgm:prSet phldrT="[Text]" custT="1"/>
      <dgm:spPr>
        <a:solidFill>
          <a:schemeClr val="bg1"/>
        </a:solidFill>
        <a:ln>
          <a:solidFill>
            <a:srgbClr val="CD6D9F"/>
          </a:solidFill>
        </a:ln>
      </dgm:spPr>
      <dgm:t>
        <a:bodyPr/>
        <a:lstStyle/>
        <a:p>
          <a:r>
            <a:rPr lang="en-US" sz="2400" dirty="0">
              <a:solidFill>
                <a:schemeClr val="accent6">
                  <a:lumMod val="50000"/>
                </a:schemeClr>
              </a:solidFill>
            </a:rPr>
            <a:t>Embedded</a:t>
          </a:r>
          <a:r>
            <a:rPr lang="en-US" sz="2400" baseline="0" dirty="0">
              <a:solidFill>
                <a:schemeClr val="accent6">
                  <a:lumMod val="50000"/>
                </a:schemeClr>
              </a:solidFill>
            </a:rPr>
            <a:t> and Ongoing Professional Development</a:t>
          </a:r>
          <a:endParaRPr lang="en-US" sz="2400" dirty="0">
            <a:solidFill>
              <a:schemeClr val="accent6">
                <a:lumMod val="50000"/>
              </a:schemeClr>
            </a:solidFill>
          </a:endParaRPr>
        </a:p>
      </dgm:t>
    </dgm:pt>
    <dgm:pt modelId="{2EDCC368-8D46-9346-ACF0-296F5B53D5E5}" type="parTrans" cxnId="{FEE8ABCD-E5C8-6B4B-9886-03EBA0A5A538}">
      <dgm:prSet/>
      <dgm:spPr/>
      <dgm:t>
        <a:bodyPr/>
        <a:lstStyle/>
        <a:p>
          <a:endParaRPr lang="en-US" sz="2400"/>
        </a:p>
      </dgm:t>
    </dgm:pt>
    <dgm:pt modelId="{2A7946EE-D855-3C48-A33D-65E0E353C4E8}" type="sibTrans" cxnId="{FEE8ABCD-E5C8-6B4B-9886-03EBA0A5A538}">
      <dgm:prSet/>
      <dgm:spPr>
        <a:solidFill>
          <a:srgbClr val="FFD4DF"/>
        </a:solidFill>
      </dgm:spPr>
      <dgm:t>
        <a:bodyPr/>
        <a:lstStyle/>
        <a:p>
          <a:endParaRPr lang="en-US" sz="2400"/>
        </a:p>
      </dgm:t>
    </dgm:pt>
    <dgm:pt modelId="{8E4CF485-9079-7D4C-9819-C838E2E54CA7}">
      <dgm:prSet phldrT="[Text]" custT="1"/>
      <dgm:spPr>
        <a:solidFill>
          <a:schemeClr val="bg1">
            <a:alpha val="50307"/>
          </a:schemeClr>
        </a:solidFill>
        <a:ln>
          <a:solidFill>
            <a:srgbClr val="CD6D9F"/>
          </a:solidFill>
        </a:ln>
      </dgm:spPr>
      <dgm:t>
        <a:bodyPr/>
        <a:lstStyle/>
        <a:p>
          <a:r>
            <a:rPr lang="en-US" sz="2400" dirty="0">
              <a:solidFill>
                <a:schemeClr val="bg1"/>
              </a:solidFill>
            </a:rPr>
            <a:t>Staff Recognition</a:t>
          </a:r>
        </a:p>
      </dgm:t>
    </dgm:pt>
    <dgm:pt modelId="{196FDDD8-43E6-534B-88F3-74586D211993}" type="parTrans" cxnId="{455B4BE6-A609-6543-A743-5FFC74AF6B5D}">
      <dgm:prSet/>
      <dgm:spPr/>
      <dgm:t>
        <a:bodyPr/>
        <a:lstStyle/>
        <a:p>
          <a:endParaRPr lang="en-US" sz="2400"/>
        </a:p>
      </dgm:t>
    </dgm:pt>
    <dgm:pt modelId="{515AA06F-F0F4-1946-BADE-25510C1FC125}" type="sibTrans" cxnId="{455B4BE6-A609-6543-A743-5FFC74AF6B5D}">
      <dgm:prSet/>
      <dgm:spPr>
        <a:noFill/>
      </dgm:spPr>
      <dgm:t>
        <a:bodyPr/>
        <a:lstStyle/>
        <a:p>
          <a:endParaRPr lang="en-US" sz="2400"/>
        </a:p>
      </dgm:t>
    </dgm:pt>
    <dgm:pt modelId="{12B803BE-2B22-E548-A91E-E235A00BF5FD}">
      <dgm:prSet custT="1"/>
      <dgm:spPr>
        <a:solidFill>
          <a:schemeClr val="bg1">
            <a:alpha val="50307"/>
          </a:schemeClr>
        </a:solidFill>
        <a:ln>
          <a:solidFill>
            <a:srgbClr val="CD6D9F"/>
          </a:solidFill>
        </a:ln>
      </dgm:spPr>
      <dgm:t>
        <a:bodyPr/>
        <a:lstStyle/>
        <a:p>
          <a:r>
            <a:rPr lang="en-US" sz="2200" dirty="0">
              <a:solidFill>
                <a:schemeClr val="bg1"/>
              </a:solidFill>
            </a:rPr>
            <a:t>Data Routines</a:t>
          </a:r>
        </a:p>
      </dgm:t>
    </dgm:pt>
    <dgm:pt modelId="{4F2FD833-CF24-B84F-B138-5829D59038BE}" type="parTrans" cxnId="{15C7DDF7-53D5-2843-9D7F-82BDD95EE038}">
      <dgm:prSet/>
      <dgm:spPr/>
      <dgm:t>
        <a:bodyPr/>
        <a:lstStyle/>
        <a:p>
          <a:endParaRPr lang="en-US" sz="2400"/>
        </a:p>
      </dgm:t>
    </dgm:pt>
    <dgm:pt modelId="{E679CCA9-85F5-F24F-AB17-B35142E97EEF}" type="sibTrans" cxnId="{15C7DDF7-53D5-2843-9D7F-82BDD95EE038}">
      <dgm:prSet/>
      <dgm:spPr>
        <a:solidFill>
          <a:srgbClr val="FFD4DF"/>
        </a:solidFill>
      </dgm:spPr>
      <dgm:t>
        <a:bodyPr/>
        <a:lstStyle/>
        <a:p>
          <a:endParaRPr lang="en-US" sz="2400"/>
        </a:p>
      </dgm:t>
    </dgm:pt>
    <dgm:pt modelId="{75F25639-B4E2-184B-9CF5-6778AFDFDF66}" type="pres">
      <dgm:prSet presAssocID="{8463EAC5-A36B-264F-871F-4F402287C443}" presName="composite" presStyleCnt="0">
        <dgm:presLayoutVars>
          <dgm:chMax val="3"/>
          <dgm:animLvl val="lvl"/>
          <dgm:resizeHandles val="exact"/>
        </dgm:presLayoutVars>
      </dgm:prSet>
      <dgm:spPr/>
    </dgm:pt>
    <dgm:pt modelId="{32F83C08-E6FA-B640-BA85-3A766FFAF84C}" type="pres">
      <dgm:prSet presAssocID="{12B803BE-2B22-E548-A91E-E235A00BF5FD}" presName="gear1" presStyleLbl="node1" presStyleIdx="0" presStyleCnt="3" custScaleX="85257" custScaleY="69113" custLinFactNeighborX="-19862" custLinFactNeighborY="-73461">
        <dgm:presLayoutVars>
          <dgm:chMax val="1"/>
          <dgm:bulletEnabled val="1"/>
        </dgm:presLayoutVars>
      </dgm:prSet>
      <dgm:spPr/>
    </dgm:pt>
    <dgm:pt modelId="{AD7460D7-B10B-DB4E-A4FF-612EB1822F25}" type="pres">
      <dgm:prSet presAssocID="{12B803BE-2B22-E548-A91E-E235A00BF5FD}" presName="gear1srcNode" presStyleLbl="node1" presStyleIdx="0" presStyleCnt="3"/>
      <dgm:spPr/>
    </dgm:pt>
    <dgm:pt modelId="{4FC69D2B-A6AD-1145-A3F0-FCC3A32C4697}" type="pres">
      <dgm:prSet presAssocID="{12B803BE-2B22-E548-A91E-E235A00BF5FD}" presName="gear1dstNode" presStyleLbl="node1" presStyleIdx="0" presStyleCnt="3"/>
      <dgm:spPr/>
    </dgm:pt>
    <dgm:pt modelId="{3FC3E06D-F0FB-7C4E-B858-23686F1F3C89}" type="pres">
      <dgm:prSet presAssocID="{4A614C38-A5C1-D144-94D3-605CEB4E4BD1}" presName="gear2" presStyleLbl="node1" presStyleIdx="1" presStyleCnt="3" custScaleX="127477" custScaleY="110566" custLinFactNeighborX="-30932" custLinFactNeighborY="-51978">
        <dgm:presLayoutVars>
          <dgm:chMax val="1"/>
          <dgm:bulletEnabled val="1"/>
        </dgm:presLayoutVars>
      </dgm:prSet>
      <dgm:spPr/>
    </dgm:pt>
    <dgm:pt modelId="{A64CD6FA-405A-1A4B-A618-BFD69D223860}" type="pres">
      <dgm:prSet presAssocID="{4A614C38-A5C1-D144-94D3-605CEB4E4BD1}" presName="gear2srcNode" presStyleLbl="node1" presStyleIdx="1" presStyleCnt="3"/>
      <dgm:spPr/>
    </dgm:pt>
    <dgm:pt modelId="{55351E16-E230-CA46-83FD-3F426E86930E}" type="pres">
      <dgm:prSet presAssocID="{4A614C38-A5C1-D144-94D3-605CEB4E4BD1}" presName="gear2dstNode" presStyleLbl="node1" presStyleIdx="1" presStyleCnt="3"/>
      <dgm:spPr/>
    </dgm:pt>
    <dgm:pt modelId="{2507043C-2D5F-774D-9823-0F35641E329D}" type="pres">
      <dgm:prSet presAssocID="{8E4CF485-9079-7D4C-9819-C838E2E54CA7}" presName="gear3" presStyleLbl="node1" presStyleIdx="2" presStyleCnt="3" custScaleX="108962" custScaleY="102240" custLinFactNeighborX="-30119" custLinFactNeighborY="85386"/>
      <dgm:spPr/>
    </dgm:pt>
    <dgm:pt modelId="{F2CFC2C6-46A1-1742-8F3F-A02D521FD97F}" type="pres">
      <dgm:prSet presAssocID="{8E4CF485-9079-7D4C-9819-C838E2E54CA7}" presName="gear3tx" presStyleLbl="node1" presStyleIdx="2" presStyleCnt="3">
        <dgm:presLayoutVars>
          <dgm:chMax val="1"/>
          <dgm:bulletEnabled val="1"/>
        </dgm:presLayoutVars>
      </dgm:prSet>
      <dgm:spPr/>
    </dgm:pt>
    <dgm:pt modelId="{C911A677-3C2A-3648-83CF-69F7D2B72C39}" type="pres">
      <dgm:prSet presAssocID="{8E4CF485-9079-7D4C-9819-C838E2E54CA7}" presName="gear3srcNode" presStyleLbl="node1" presStyleIdx="2" presStyleCnt="3"/>
      <dgm:spPr/>
    </dgm:pt>
    <dgm:pt modelId="{0F6C682A-9266-F841-9C58-02D150A8E0D6}" type="pres">
      <dgm:prSet presAssocID="{8E4CF485-9079-7D4C-9819-C838E2E54CA7}" presName="gear3dstNode" presStyleLbl="node1" presStyleIdx="2" presStyleCnt="3"/>
      <dgm:spPr/>
    </dgm:pt>
    <dgm:pt modelId="{A8EDCDA7-5BE8-A942-80D4-3E149857BAD4}" type="pres">
      <dgm:prSet presAssocID="{E679CCA9-85F5-F24F-AB17-B35142E97EEF}" presName="connector1" presStyleLbl="sibTrans2D1" presStyleIdx="0" presStyleCnt="3" custScaleX="85742" custScaleY="74696" custLinFactNeighborX="-27625" custLinFactNeighborY="-55858"/>
      <dgm:spPr/>
    </dgm:pt>
    <dgm:pt modelId="{34DB317A-7E74-6D4F-B019-15D8549E24F5}" type="pres">
      <dgm:prSet presAssocID="{2A7946EE-D855-3C48-A33D-65E0E353C4E8}" presName="connector2" presStyleLbl="sibTrans2D1" presStyleIdx="1" presStyleCnt="3" custLinFactNeighborX="-24014" custLinFactNeighborY="-45769"/>
      <dgm:spPr/>
    </dgm:pt>
    <dgm:pt modelId="{E0B2AB7B-152D-7B40-822B-54DC487C3949}" type="pres">
      <dgm:prSet presAssocID="{515AA06F-F0F4-1946-BADE-25510C1FC125}" presName="connector3" presStyleLbl="sibTrans2D1" presStyleIdx="2" presStyleCnt="3" custScaleX="26944" custScaleY="21730" custLinFactNeighborX="59359" custLinFactNeighborY="90260"/>
      <dgm:spPr/>
    </dgm:pt>
  </dgm:ptLst>
  <dgm:cxnLst>
    <dgm:cxn modelId="{37DDD616-F3DE-A94A-9263-6F39B5BADB0B}" type="presOf" srcId="{8E4CF485-9079-7D4C-9819-C838E2E54CA7}" destId="{C911A677-3C2A-3648-83CF-69F7D2B72C39}" srcOrd="2" destOrd="0" presId="urn:microsoft.com/office/officeart/2005/8/layout/gear1"/>
    <dgm:cxn modelId="{39FA0E27-674D-1542-B466-7449A73B4E5E}" type="presOf" srcId="{12B803BE-2B22-E548-A91E-E235A00BF5FD}" destId="{AD7460D7-B10B-DB4E-A4FF-612EB1822F25}" srcOrd="1" destOrd="0" presId="urn:microsoft.com/office/officeart/2005/8/layout/gear1"/>
    <dgm:cxn modelId="{B502AB27-5F5F-B846-9BD8-311071B2AD9A}" type="presOf" srcId="{4A614C38-A5C1-D144-94D3-605CEB4E4BD1}" destId="{A64CD6FA-405A-1A4B-A618-BFD69D223860}" srcOrd="1" destOrd="0" presId="urn:microsoft.com/office/officeart/2005/8/layout/gear1"/>
    <dgm:cxn modelId="{8B953D7D-DA96-734C-923B-ABC496E243EE}" type="presOf" srcId="{4A614C38-A5C1-D144-94D3-605CEB4E4BD1}" destId="{55351E16-E230-CA46-83FD-3F426E86930E}" srcOrd="2" destOrd="0" presId="urn:microsoft.com/office/officeart/2005/8/layout/gear1"/>
    <dgm:cxn modelId="{15D751A4-31A6-5647-9E6D-5C9BBCE00EDD}" type="presOf" srcId="{8E4CF485-9079-7D4C-9819-C838E2E54CA7}" destId="{0F6C682A-9266-F841-9C58-02D150A8E0D6}" srcOrd="3" destOrd="0" presId="urn:microsoft.com/office/officeart/2005/8/layout/gear1"/>
    <dgm:cxn modelId="{527DE2BC-48A3-9548-AB2F-BDE2D4624FFE}" type="presOf" srcId="{12B803BE-2B22-E548-A91E-E235A00BF5FD}" destId="{32F83C08-E6FA-B640-BA85-3A766FFAF84C}" srcOrd="0" destOrd="0" presId="urn:microsoft.com/office/officeart/2005/8/layout/gear1"/>
    <dgm:cxn modelId="{7103A8C4-D885-5C41-B5C4-E9A498926C4E}" type="presOf" srcId="{E679CCA9-85F5-F24F-AB17-B35142E97EEF}" destId="{A8EDCDA7-5BE8-A942-80D4-3E149857BAD4}" srcOrd="0" destOrd="0" presId="urn:microsoft.com/office/officeart/2005/8/layout/gear1"/>
    <dgm:cxn modelId="{FEE8ABCD-E5C8-6B4B-9886-03EBA0A5A538}" srcId="{8463EAC5-A36B-264F-871F-4F402287C443}" destId="{4A614C38-A5C1-D144-94D3-605CEB4E4BD1}" srcOrd="1" destOrd="0" parTransId="{2EDCC368-8D46-9346-ACF0-296F5B53D5E5}" sibTransId="{2A7946EE-D855-3C48-A33D-65E0E353C4E8}"/>
    <dgm:cxn modelId="{BAEC0FD2-8685-004A-96F2-8547089919DC}" type="presOf" srcId="{515AA06F-F0F4-1946-BADE-25510C1FC125}" destId="{E0B2AB7B-152D-7B40-822B-54DC487C3949}" srcOrd="0" destOrd="0" presId="urn:microsoft.com/office/officeart/2005/8/layout/gear1"/>
    <dgm:cxn modelId="{5CE8D5D7-969B-D044-9DD1-ED2ED2262BFF}" type="presOf" srcId="{2A7946EE-D855-3C48-A33D-65E0E353C4E8}" destId="{34DB317A-7E74-6D4F-B019-15D8549E24F5}" srcOrd="0" destOrd="0" presId="urn:microsoft.com/office/officeart/2005/8/layout/gear1"/>
    <dgm:cxn modelId="{0EB9D9DA-7743-624C-95F2-1524411425AD}" type="presOf" srcId="{12B803BE-2B22-E548-A91E-E235A00BF5FD}" destId="{4FC69D2B-A6AD-1145-A3F0-FCC3A32C4697}" srcOrd="2" destOrd="0" presId="urn:microsoft.com/office/officeart/2005/8/layout/gear1"/>
    <dgm:cxn modelId="{455B4BE6-A609-6543-A743-5FFC74AF6B5D}" srcId="{8463EAC5-A36B-264F-871F-4F402287C443}" destId="{8E4CF485-9079-7D4C-9819-C838E2E54CA7}" srcOrd="2" destOrd="0" parTransId="{196FDDD8-43E6-534B-88F3-74586D211993}" sibTransId="{515AA06F-F0F4-1946-BADE-25510C1FC125}"/>
    <dgm:cxn modelId="{A457CEE7-6B19-7943-9713-087359078CBE}" type="presOf" srcId="{8E4CF485-9079-7D4C-9819-C838E2E54CA7}" destId="{2507043C-2D5F-774D-9823-0F35641E329D}" srcOrd="0" destOrd="0" presId="urn:microsoft.com/office/officeart/2005/8/layout/gear1"/>
    <dgm:cxn modelId="{9E48A2E8-EE3B-8044-9162-1A9C3B577184}" type="presOf" srcId="{8463EAC5-A36B-264F-871F-4F402287C443}" destId="{75F25639-B4E2-184B-9CF5-6778AFDFDF66}" srcOrd="0" destOrd="0" presId="urn:microsoft.com/office/officeart/2005/8/layout/gear1"/>
    <dgm:cxn modelId="{D5A29CEB-10E1-6143-BDDD-6D86DCCDD04F}" type="presOf" srcId="{4A614C38-A5C1-D144-94D3-605CEB4E4BD1}" destId="{3FC3E06D-F0FB-7C4E-B858-23686F1F3C89}" srcOrd="0" destOrd="0" presId="urn:microsoft.com/office/officeart/2005/8/layout/gear1"/>
    <dgm:cxn modelId="{BB43C9F3-2604-5E44-B260-082E830854C3}" type="presOf" srcId="{8E4CF485-9079-7D4C-9819-C838E2E54CA7}" destId="{F2CFC2C6-46A1-1742-8F3F-A02D521FD97F}" srcOrd="1" destOrd="0" presId="urn:microsoft.com/office/officeart/2005/8/layout/gear1"/>
    <dgm:cxn modelId="{15C7DDF7-53D5-2843-9D7F-82BDD95EE038}" srcId="{8463EAC5-A36B-264F-871F-4F402287C443}" destId="{12B803BE-2B22-E548-A91E-E235A00BF5FD}" srcOrd="0" destOrd="0" parTransId="{4F2FD833-CF24-B84F-B138-5829D59038BE}" sibTransId="{E679CCA9-85F5-F24F-AB17-B35142E97EEF}"/>
    <dgm:cxn modelId="{7BCFD4B3-9A5B-6F48-B6B1-00095BCF0C0B}" type="presParOf" srcId="{75F25639-B4E2-184B-9CF5-6778AFDFDF66}" destId="{32F83C08-E6FA-B640-BA85-3A766FFAF84C}" srcOrd="0" destOrd="0" presId="urn:microsoft.com/office/officeart/2005/8/layout/gear1"/>
    <dgm:cxn modelId="{937157A0-23DE-A049-A8BB-E864D66B4212}" type="presParOf" srcId="{75F25639-B4E2-184B-9CF5-6778AFDFDF66}" destId="{AD7460D7-B10B-DB4E-A4FF-612EB1822F25}" srcOrd="1" destOrd="0" presId="urn:microsoft.com/office/officeart/2005/8/layout/gear1"/>
    <dgm:cxn modelId="{498E3672-97A8-7945-AE61-015F7FBF2991}" type="presParOf" srcId="{75F25639-B4E2-184B-9CF5-6778AFDFDF66}" destId="{4FC69D2B-A6AD-1145-A3F0-FCC3A32C4697}" srcOrd="2" destOrd="0" presId="urn:microsoft.com/office/officeart/2005/8/layout/gear1"/>
    <dgm:cxn modelId="{3009E2D3-1F61-1743-9A00-D68301857723}" type="presParOf" srcId="{75F25639-B4E2-184B-9CF5-6778AFDFDF66}" destId="{3FC3E06D-F0FB-7C4E-B858-23686F1F3C89}" srcOrd="3" destOrd="0" presId="urn:microsoft.com/office/officeart/2005/8/layout/gear1"/>
    <dgm:cxn modelId="{7CBA5816-1C80-3C48-873E-1C535AF356D5}" type="presParOf" srcId="{75F25639-B4E2-184B-9CF5-6778AFDFDF66}" destId="{A64CD6FA-405A-1A4B-A618-BFD69D223860}" srcOrd="4" destOrd="0" presId="urn:microsoft.com/office/officeart/2005/8/layout/gear1"/>
    <dgm:cxn modelId="{3CC18A90-366F-504B-8BB4-5F886CCBDF47}" type="presParOf" srcId="{75F25639-B4E2-184B-9CF5-6778AFDFDF66}" destId="{55351E16-E230-CA46-83FD-3F426E86930E}" srcOrd="5" destOrd="0" presId="urn:microsoft.com/office/officeart/2005/8/layout/gear1"/>
    <dgm:cxn modelId="{3350B47B-2C39-454B-BAB8-ACBED6D5FB5C}" type="presParOf" srcId="{75F25639-B4E2-184B-9CF5-6778AFDFDF66}" destId="{2507043C-2D5F-774D-9823-0F35641E329D}" srcOrd="6" destOrd="0" presId="urn:microsoft.com/office/officeart/2005/8/layout/gear1"/>
    <dgm:cxn modelId="{D03AC25C-39AE-3249-BD84-D25934F34273}" type="presParOf" srcId="{75F25639-B4E2-184B-9CF5-6778AFDFDF66}" destId="{F2CFC2C6-46A1-1742-8F3F-A02D521FD97F}" srcOrd="7" destOrd="0" presId="urn:microsoft.com/office/officeart/2005/8/layout/gear1"/>
    <dgm:cxn modelId="{2CD913D0-DD6E-0E46-A04E-BF85F8D2677B}" type="presParOf" srcId="{75F25639-B4E2-184B-9CF5-6778AFDFDF66}" destId="{C911A677-3C2A-3648-83CF-69F7D2B72C39}" srcOrd="8" destOrd="0" presId="urn:microsoft.com/office/officeart/2005/8/layout/gear1"/>
    <dgm:cxn modelId="{D69A5E9C-9DB9-CE48-BA72-FD4B7B34CEDA}" type="presParOf" srcId="{75F25639-B4E2-184B-9CF5-6778AFDFDF66}" destId="{0F6C682A-9266-F841-9C58-02D150A8E0D6}" srcOrd="9" destOrd="0" presId="urn:microsoft.com/office/officeart/2005/8/layout/gear1"/>
    <dgm:cxn modelId="{7464EB2F-41C0-7D4C-AA63-34BB9E53BA65}" type="presParOf" srcId="{75F25639-B4E2-184B-9CF5-6778AFDFDF66}" destId="{A8EDCDA7-5BE8-A942-80D4-3E149857BAD4}" srcOrd="10" destOrd="0" presId="urn:microsoft.com/office/officeart/2005/8/layout/gear1"/>
    <dgm:cxn modelId="{F814EE52-BCB9-4940-A5AD-9B75C2812C38}" type="presParOf" srcId="{75F25639-B4E2-184B-9CF5-6778AFDFDF66}" destId="{34DB317A-7E74-6D4F-B019-15D8549E24F5}" srcOrd="11" destOrd="0" presId="urn:microsoft.com/office/officeart/2005/8/layout/gear1"/>
    <dgm:cxn modelId="{4B969547-B376-5247-868E-5FED11075008}" type="presParOf" srcId="{75F25639-B4E2-184B-9CF5-6778AFDFDF66}" destId="{E0B2AB7B-152D-7B40-822B-54DC487C3949}" srcOrd="12" destOrd="0" presId="urn:microsoft.com/office/officeart/2005/8/layout/gear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flip="none" rotWithShape="1">
          <a:gsLst>
            <a:gs pos="12000">
              <a:srgbClr val="E6804D"/>
            </a:gs>
            <a:gs pos="1000">
              <a:srgbClr val="CC0000"/>
            </a:gs>
            <a:gs pos="24000">
              <a:srgbClr val="FFFF99"/>
            </a:gs>
            <a:gs pos="38000">
              <a:srgbClr val="FFFF00"/>
            </a:gs>
            <a:gs pos="66000">
              <a:srgbClr val="92D050"/>
            </a:gs>
            <a:gs pos="87000">
              <a:srgbClr val="33AE33"/>
            </a:gs>
            <a:gs pos="99000">
              <a:srgbClr val="008A64"/>
            </a:gs>
          </a:gsLst>
          <a:lin ang="5400000" scaled="1"/>
          <a:tileRect/>
        </a:gradFill>
        <a:ln w="19050">
          <a:solidFill>
            <a:srgbClr val="92D050"/>
          </a:solidFill>
        </a:ln>
        <a:effectLst>
          <a:glow rad="197653">
            <a:srgbClr val="92D050"/>
          </a:glow>
        </a:effectLst>
      </dgm:spPr>
      <dgm:t>
        <a:bodyPr/>
        <a:lstStyle/>
        <a:p>
          <a:endParaRPr lang="en-US" dirty="0">
            <a:solidFill>
              <a:srgbClr val="92D050"/>
            </a:solidFill>
          </a:endParaRPr>
        </a:p>
      </dgm:t>
    </dgm:pt>
    <dgm:pt modelId="{17AC5E81-0041-4101-895C-98BE2850C46A}" type="parTrans" cxnId="{68C3F246-9BB9-4D54-B673-B092AFDA64D2}">
      <dgm:prSet/>
      <dgm:spPr/>
      <dgm:t>
        <a:bodyPr/>
        <a:lstStyle/>
        <a:p>
          <a:endParaRPr lang="en-US">
            <a:solidFill>
              <a:srgbClr val="92D050"/>
            </a:solidFill>
          </a:endParaRPr>
        </a:p>
      </dgm:t>
    </dgm:pt>
    <dgm:pt modelId="{69D3A9A9-48BA-4DFA-A1E1-838D09D8D868}" type="sibTrans" cxnId="{68C3F246-9BB9-4D54-B673-B092AFDA64D2}">
      <dgm:prSet/>
      <dgm:spPr/>
      <dgm:t>
        <a:bodyPr/>
        <a:lstStyle/>
        <a:p>
          <a:endParaRPr lang="en-US">
            <a:solidFill>
              <a:srgbClr val="92D050"/>
            </a:solidFill>
          </a:endParaRPr>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8723" custLinFactNeighborY="389">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7529AC38-373B-CA4D-BFE9-56479CEDCF9A}"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CC28181-2BAD-7F41-9291-FBFDDD5D585F}" type="presOf" srcId="{47674A09-9520-420F-9F0B-B150E9454BB5}" destId="{E56AD7BB-BE5A-4291-A469-A249A6DDF639}" srcOrd="1" destOrd="0" presId="urn:microsoft.com/office/officeart/2005/8/layout/pyramid1"/>
    <dgm:cxn modelId="{6F2562D8-4D18-FC4F-B7CB-B46EA7710D59}" type="presOf" srcId="{47674A09-9520-420F-9F0B-B150E9454BB5}" destId="{CEF699C1-73B8-4B5E-AE13-87B8A23DED2D}" srcOrd="0" destOrd="0" presId="urn:microsoft.com/office/officeart/2005/8/layout/pyramid1"/>
    <dgm:cxn modelId="{E9FDFA37-835B-524E-BFFB-B99DEC63A6BD}" type="presParOf" srcId="{860136A2-BC36-4BC2-AC9F-4F15965CAAF2}" destId="{5DE2F9FD-84D6-47A0-B0C2-3E100271E551}" srcOrd="0" destOrd="0" presId="urn:microsoft.com/office/officeart/2005/8/layout/pyramid1"/>
    <dgm:cxn modelId="{2FED0335-7311-3E4A-B2CE-9B4208D77462}" type="presParOf" srcId="{5DE2F9FD-84D6-47A0-B0C2-3E100271E551}" destId="{CEF699C1-73B8-4B5E-AE13-87B8A23DED2D}" srcOrd="0" destOrd="0" presId="urn:microsoft.com/office/officeart/2005/8/layout/pyramid1"/>
    <dgm:cxn modelId="{D9131916-9111-824B-8EED-D4994714D8A1}" type="presParOf" srcId="{5DE2F9FD-84D6-47A0-B0C2-3E100271E551}" destId="{E56AD7BB-BE5A-4291-A469-A249A6DDF639}" srcOrd="1" destOrd="0" presId="urn:microsoft.com/office/officeart/2005/8/layout/pyramid1"/>
  </dgm:cxnLst>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A98C2F-D8B8-C04E-879D-9103F4043E5C}" type="doc">
      <dgm:prSet loTypeId="urn:microsoft.com/office/officeart/2005/8/layout/hList3" loCatId="" qsTypeId="urn:microsoft.com/office/officeart/2005/8/quickstyle/simple2" qsCatId="simple" csTypeId="urn:microsoft.com/office/officeart/2005/8/colors/accent5_1" csCatId="accent5" phldr="1"/>
      <dgm:spPr/>
    </dgm:pt>
    <dgm:pt modelId="{30EBE087-A438-B842-A024-4D2816EC9038}">
      <dgm:prSet phldrT="[Text]" custT="1"/>
      <dgm:spPr/>
      <dgm:t>
        <a:bodyPr/>
        <a:lstStyle/>
        <a:p>
          <a:r>
            <a:rPr lang="en-US" sz="4400" b="1" dirty="0"/>
            <a:t>First, identify what staff need to know, then, provide…</a:t>
          </a:r>
        </a:p>
      </dgm:t>
    </dgm:pt>
    <dgm:pt modelId="{6B67AA2A-3A42-8A46-B749-B625F3EF9B89}" type="parTrans" cxnId="{89F1C2AF-DC53-4947-94A0-568E3BE131B3}">
      <dgm:prSet/>
      <dgm:spPr/>
      <dgm:t>
        <a:bodyPr/>
        <a:lstStyle/>
        <a:p>
          <a:endParaRPr lang="en-US" sz="3600"/>
        </a:p>
      </dgm:t>
    </dgm:pt>
    <dgm:pt modelId="{05C96752-912E-A842-B801-0F3AC84E65CE}" type="sibTrans" cxnId="{89F1C2AF-DC53-4947-94A0-568E3BE131B3}">
      <dgm:prSet custT="1"/>
      <dgm:spPr/>
      <dgm:t>
        <a:bodyPr/>
        <a:lstStyle/>
        <a:p>
          <a:endParaRPr lang="en-US" sz="3600"/>
        </a:p>
      </dgm:t>
    </dgm:pt>
    <dgm:pt modelId="{B99938D5-567C-F045-B591-0064C8DCC6BB}">
      <dgm:prSet phldrT="[Text]" custT="1"/>
      <dgm:spPr/>
      <dgm:t>
        <a:bodyPr/>
        <a:lstStyle/>
        <a:p>
          <a:r>
            <a:rPr lang="en-US" sz="3600" dirty="0"/>
            <a:t>Coaching/</a:t>
          </a:r>
        </a:p>
        <a:p>
          <a:r>
            <a:rPr lang="en-US" sz="3600" dirty="0"/>
            <a:t>Prompting</a:t>
          </a:r>
        </a:p>
      </dgm:t>
    </dgm:pt>
    <dgm:pt modelId="{E017AD56-8C7E-6A49-94A1-2A0A8ED200F8}" type="parTrans" cxnId="{E4C2F79D-D076-254F-84C4-D8E97E5C190B}">
      <dgm:prSet/>
      <dgm:spPr/>
      <dgm:t>
        <a:bodyPr/>
        <a:lstStyle/>
        <a:p>
          <a:endParaRPr lang="en-US" sz="3600"/>
        </a:p>
      </dgm:t>
    </dgm:pt>
    <dgm:pt modelId="{FEDED2EE-A37F-D746-892C-D1CC5AB7EF05}" type="sibTrans" cxnId="{E4C2F79D-D076-254F-84C4-D8E97E5C190B}">
      <dgm:prSet custT="1"/>
      <dgm:spPr/>
      <dgm:t>
        <a:bodyPr/>
        <a:lstStyle/>
        <a:p>
          <a:endParaRPr lang="en-US" sz="3600"/>
        </a:p>
      </dgm:t>
    </dgm:pt>
    <dgm:pt modelId="{9FC34C97-A64A-274A-864D-1EC4A071A611}">
      <dgm:prSet phldrT="[Text]" custT="1"/>
      <dgm:spPr/>
      <dgm:t>
        <a:bodyPr/>
        <a:lstStyle/>
        <a:p>
          <a:r>
            <a:rPr lang="en-US" sz="3600" dirty="0"/>
            <a:t>Explicit Training</a:t>
          </a:r>
        </a:p>
      </dgm:t>
    </dgm:pt>
    <dgm:pt modelId="{13182043-7E14-B944-9999-4A5FD867293C}" type="parTrans" cxnId="{D6E02CE4-020C-B34B-BA25-DD01F3F38D9C}">
      <dgm:prSet/>
      <dgm:spPr/>
      <dgm:t>
        <a:bodyPr/>
        <a:lstStyle/>
        <a:p>
          <a:endParaRPr lang="en-US" sz="3600"/>
        </a:p>
      </dgm:t>
    </dgm:pt>
    <dgm:pt modelId="{86030FF0-9B59-6749-9C7B-F326E2BD44A9}" type="sibTrans" cxnId="{D6E02CE4-020C-B34B-BA25-DD01F3F38D9C}">
      <dgm:prSet/>
      <dgm:spPr/>
      <dgm:t>
        <a:bodyPr/>
        <a:lstStyle/>
        <a:p>
          <a:endParaRPr lang="en-US" sz="3600"/>
        </a:p>
      </dgm:t>
    </dgm:pt>
    <dgm:pt modelId="{A11AC603-36BE-7B47-99BB-39F34A6D2D33}">
      <dgm:prSet phldrT="[Text]" custT="1"/>
      <dgm:spPr/>
      <dgm:t>
        <a:bodyPr/>
        <a:lstStyle/>
        <a:p>
          <a:r>
            <a:rPr lang="en-US" sz="3600" dirty="0"/>
            <a:t>Performance Feedback</a:t>
          </a:r>
        </a:p>
      </dgm:t>
    </dgm:pt>
    <dgm:pt modelId="{D13ECD4B-4814-DE47-BE34-443819197B21}" type="parTrans" cxnId="{35728828-F573-714F-B93C-C3F225314164}">
      <dgm:prSet/>
      <dgm:spPr/>
      <dgm:t>
        <a:bodyPr/>
        <a:lstStyle/>
        <a:p>
          <a:endParaRPr lang="en-US" sz="3600"/>
        </a:p>
      </dgm:t>
    </dgm:pt>
    <dgm:pt modelId="{329B02EC-78CA-894D-B277-0A099731A8AE}" type="sibTrans" cxnId="{35728828-F573-714F-B93C-C3F225314164}">
      <dgm:prSet custT="1"/>
      <dgm:spPr/>
      <dgm:t>
        <a:bodyPr/>
        <a:lstStyle/>
        <a:p>
          <a:endParaRPr lang="en-US" sz="3600"/>
        </a:p>
      </dgm:t>
    </dgm:pt>
    <dgm:pt modelId="{F8991093-2535-7441-B4A0-F52D2AB81A0E}" type="pres">
      <dgm:prSet presAssocID="{93A98C2F-D8B8-C04E-879D-9103F4043E5C}" presName="composite" presStyleCnt="0">
        <dgm:presLayoutVars>
          <dgm:chMax val="1"/>
          <dgm:dir/>
          <dgm:resizeHandles val="exact"/>
        </dgm:presLayoutVars>
      </dgm:prSet>
      <dgm:spPr/>
    </dgm:pt>
    <dgm:pt modelId="{6B6FE9D8-C496-A647-A319-08C4FF69F7E8}" type="pres">
      <dgm:prSet presAssocID="{30EBE087-A438-B842-A024-4D2816EC9038}" presName="roof" presStyleLbl="dkBgShp" presStyleIdx="0" presStyleCnt="2" custLinFactNeighborY="1403"/>
      <dgm:spPr/>
    </dgm:pt>
    <dgm:pt modelId="{1F797873-05B0-CC4F-9C3E-DD61DEF1D944}" type="pres">
      <dgm:prSet presAssocID="{30EBE087-A438-B842-A024-4D2816EC9038}" presName="pillars" presStyleCnt="0"/>
      <dgm:spPr/>
    </dgm:pt>
    <dgm:pt modelId="{153D09E4-796C-1546-92A9-0C28E8850574}" type="pres">
      <dgm:prSet presAssocID="{30EBE087-A438-B842-A024-4D2816EC9038}" presName="pillar1" presStyleLbl="node1" presStyleIdx="0" presStyleCnt="3">
        <dgm:presLayoutVars>
          <dgm:bulletEnabled val="1"/>
        </dgm:presLayoutVars>
      </dgm:prSet>
      <dgm:spPr/>
    </dgm:pt>
    <dgm:pt modelId="{6E922989-F7C2-4A43-8237-9C757BD4133A}" type="pres">
      <dgm:prSet presAssocID="{B99938D5-567C-F045-B591-0064C8DCC6BB}" presName="pillarX" presStyleLbl="node1" presStyleIdx="1" presStyleCnt="3">
        <dgm:presLayoutVars>
          <dgm:bulletEnabled val="1"/>
        </dgm:presLayoutVars>
      </dgm:prSet>
      <dgm:spPr/>
    </dgm:pt>
    <dgm:pt modelId="{678DE44B-0551-FC4E-8B9E-7E60789003EE}" type="pres">
      <dgm:prSet presAssocID="{A11AC603-36BE-7B47-99BB-39F34A6D2D33}" presName="pillarX" presStyleLbl="node1" presStyleIdx="2" presStyleCnt="3">
        <dgm:presLayoutVars>
          <dgm:bulletEnabled val="1"/>
        </dgm:presLayoutVars>
      </dgm:prSet>
      <dgm:spPr/>
    </dgm:pt>
    <dgm:pt modelId="{7AB94DD3-CAF8-BD4F-A2B2-48810E4E705C}" type="pres">
      <dgm:prSet presAssocID="{30EBE087-A438-B842-A024-4D2816EC9038}" presName="base" presStyleLbl="dkBgShp" presStyleIdx="1" presStyleCnt="2"/>
      <dgm:spPr/>
    </dgm:pt>
  </dgm:ptLst>
  <dgm:cxnLst>
    <dgm:cxn modelId="{E4E9E118-EB02-E744-B446-6882B4CDD002}" type="presOf" srcId="{30EBE087-A438-B842-A024-4D2816EC9038}" destId="{6B6FE9D8-C496-A647-A319-08C4FF69F7E8}" srcOrd="0" destOrd="0" presId="urn:microsoft.com/office/officeart/2005/8/layout/hList3"/>
    <dgm:cxn modelId="{35728828-F573-714F-B93C-C3F225314164}" srcId="{30EBE087-A438-B842-A024-4D2816EC9038}" destId="{A11AC603-36BE-7B47-99BB-39F34A6D2D33}" srcOrd="2" destOrd="0" parTransId="{D13ECD4B-4814-DE47-BE34-443819197B21}" sibTransId="{329B02EC-78CA-894D-B277-0A099731A8AE}"/>
    <dgm:cxn modelId="{E8E1D13B-6FC5-8E4A-9519-A09690EE92B2}" type="presOf" srcId="{B99938D5-567C-F045-B591-0064C8DCC6BB}" destId="{6E922989-F7C2-4A43-8237-9C757BD4133A}" srcOrd="0" destOrd="0" presId="urn:microsoft.com/office/officeart/2005/8/layout/hList3"/>
    <dgm:cxn modelId="{ABF2A443-DF28-8943-A6F5-C2D94ED7386A}" type="presOf" srcId="{A11AC603-36BE-7B47-99BB-39F34A6D2D33}" destId="{678DE44B-0551-FC4E-8B9E-7E60789003EE}" srcOrd="0" destOrd="0" presId="urn:microsoft.com/office/officeart/2005/8/layout/hList3"/>
    <dgm:cxn modelId="{E4C2F79D-D076-254F-84C4-D8E97E5C190B}" srcId="{30EBE087-A438-B842-A024-4D2816EC9038}" destId="{B99938D5-567C-F045-B591-0064C8DCC6BB}" srcOrd="1" destOrd="0" parTransId="{E017AD56-8C7E-6A49-94A1-2A0A8ED200F8}" sibTransId="{FEDED2EE-A37F-D746-892C-D1CC5AB7EF05}"/>
    <dgm:cxn modelId="{E3F000A0-1E35-084D-9B84-2E1B00766862}" type="presOf" srcId="{93A98C2F-D8B8-C04E-879D-9103F4043E5C}" destId="{F8991093-2535-7441-B4A0-F52D2AB81A0E}" srcOrd="0" destOrd="0" presId="urn:microsoft.com/office/officeart/2005/8/layout/hList3"/>
    <dgm:cxn modelId="{89F1C2AF-DC53-4947-94A0-568E3BE131B3}" srcId="{93A98C2F-D8B8-C04E-879D-9103F4043E5C}" destId="{30EBE087-A438-B842-A024-4D2816EC9038}" srcOrd="0" destOrd="0" parTransId="{6B67AA2A-3A42-8A46-B749-B625F3EF9B89}" sibTransId="{05C96752-912E-A842-B801-0F3AC84E65CE}"/>
    <dgm:cxn modelId="{9727EFB2-1371-1340-AA8A-CAABEC35C5D4}" type="presOf" srcId="{9FC34C97-A64A-274A-864D-1EC4A071A611}" destId="{153D09E4-796C-1546-92A9-0C28E8850574}" srcOrd="0" destOrd="0" presId="urn:microsoft.com/office/officeart/2005/8/layout/hList3"/>
    <dgm:cxn modelId="{D6E02CE4-020C-B34B-BA25-DD01F3F38D9C}" srcId="{30EBE087-A438-B842-A024-4D2816EC9038}" destId="{9FC34C97-A64A-274A-864D-1EC4A071A611}" srcOrd="0" destOrd="0" parTransId="{13182043-7E14-B944-9999-4A5FD867293C}" sibTransId="{86030FF0-9B59-6749-9C7B-F326E2BD44A9}"/>
    <dgm:cxn modelId="{2EB9DD39-8D08-4341-A02E-904AB1188FD8}" type="presParOf" srcId="{F8991093-2535-7441-B4A0-F52D2AB81A0E}" destId="{6B6FE9D8-C496-A647-A319-08C4FF69F7E8}" srcOrd="0" destOrd="0" presId="urn:microsoft.com/office/officeart/2005/8/layout/hList3"/>
    <dgm:cxn modelId="{7301C72E-B183-6C41-9A90-ACE3B6F2C429}" type="presParOf" srcId="{F8991093-2535-7441-B4A0-F52D2AB81A0E}" destId="{1F797873-05B0-CC4F-9C3E-DD61DEF1D944}" srcOrd="1" destOrd="0" presId="urn:microsoft.com/office/officeart/2005/8/layout/hList3"/>
    <dgm:cxn modelId="{39234B7B-4A1E-234F-82A1-17661105793C}" type="presParOf" srcId="{1F797873-05B0-CC4F-9C3E-DD61DEF1D944}" destId="{153D09E4-796C-1546-92A9-0C28E8850574}" srcOrd="0" destOrd="0" presId="urn:microsoft.com/office/officeart/2005/8/layout/hList3"/>
    <dgm:cxn modelId="{B801A6F0-D17B-C74A-B5B5-1AD2631AA51B}" type="presParOf" srcId="{1F797873-05B0-CC4F-9C3E-DD61DEF1D944}" destId="{6E922989-F7C2-4A43-8237-9C757BD4133A}" srcOrd="1" destOrd="0" presId="urn:microsoft.com/office/officeart/2005/8/layout/hList3"/>
    <dgm:cxn modelId="{0CD9C530-69E9-6D43-8743-4401228737C4}" type="presParOf" srcId="{1F797873-05B0-CC4F-9C3E-DD61DEF1D944}" destId="{678DE44B-0551-FC4E-8B9E-7E60789003EE}" srcOrd="2" destOrd="0" presId="urn:microsoft.com/office/officeart/2005/8/layout/hList3"/>
    <dgm:cxn modelId="{3AB96592-9CB7-3240-93AD-B5793EA37EB9}" type="presParOf" srcId="{F8991093-2535-7441-B4A0-F52D2AB81A0E}" destId="{7AB94DD3-CAF8-BD4F-A2B2-48810E4E705C}"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custT="1"/>
      <dgm:spPr>
        <a:solidFill>
          <a:srgbClr val="B7DEF4"/>
        </a:solidFill>
      </dgm:spPr>
      <dgm:t>
        <a:bodyPr/>
        <a:lstStyle/>
        <a:p>
          <a:r>
            <a:rPr lang="en-US" sz="2800" b="1" i="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A9F21724-7283-428F-AC24-E0B408BD4164}">
      <dgm:prSet phldr="0" custT="1"/>
      <dgm:spPr/>
      <dgm:t>
        <a:bodyPr/>
        <a:lstStyle/>
        <a:p>
          <a:pPr rtl="0"/>
          <a:r>
            <a:rPr lang="en-US" sz="2000" dirty="0">
              <a:latin typeface="+mn-lt"/>
            </a:rPr>
            <a:t>Review: Annual Evaluation Report</a:t>
          </a:r>
        </a:p>
      </dgm:t>
    </dgm:pt>
    <dgm:pt modelId="{ADF80FFA-6B20-4FBA-9A49-BB8FAE3DB4AE}" type="sibTrans" cxnId="{37E99FC8-7FC3-495F-8728-BC72429217B5}">
      <dgm:prSet/>
      <dgm:spPr/>
      <dgm:t>
        <a:bodyPr/>
        <a:lstStyle/>
        <a:p>
          <a:endParaRPr lang="en-US"/>
        </a:p>
      </dgm:t>
    </dgm:pt>
    <dgm:pt modelId="{D336B7C2-46C2-4153-9E42-FE2DB590D835}" type="parTrans" cxnId="{37E99FC8-7FC3-495F-8728-BC72429217B5}">
      <dgm:prSet/>
      <dgm:spPr/>
      <dgm:t>
        <a:bodyPr/>
        <a:lstStyle/>
        <a:p>
          <a:endParaRPr lang="en-US"/>
        </a:p>
      </dgm:t>
    </dgm:pt>
    <dgm:pt modelId="{9E770DC0-ADC3-6F49-9603-390041B9028C}">
      <dgm:prSet custT="1"/>
      <dgm:spPr/>
      <dgm:t>
        <a:bodyPr/>
        <a:lstStyle/>
        <a:p>
          <a:r>
            <a:rPr lang="en-US" sz="2400" b="0" i="0" dirty="0"/>
            <a:t>Coach Tasks</a:t>
          </a: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37F9031E-3575-954C-884B-455C5F360FA0}">
      <dgm:prSet custT="1"/>
      <dgm:spPr/>
      <dgm:t>
        <a:bodyPr/>
        <a:lstStyle/>
        <a:p>
          <a:r>
            <a:rPr lang="en-US" sz="2000" dirty="0">
              <a:solidFill>
                <a:srgbClr val="0D0F41">
                  <a:hueOff val="0"/>
                  <a:satOff val="0"/>
                  <a:lumOff val="0"/>
                  <a:alphaOff val="0"/>
                </a:srgbClr>
              </a:solidFill>
              <a:latin typeface="Arial"/>
              <a:ea typeface="+mn-ea"/>
              <a:cs typeface="+mn-cs"/>
            </a:rPr>
            <a:t>Work with your team to develop your year end report.</a:t>
          </a:r>
          <a:endParaRPr lang="en-US" sz="2000" b="0" i="0" dirty="0"/>
        </a:p>
      </dgm:t>
    </dgm:pt>
    <dgm:pt modelId="{F98E0B3D-6701-714E-AEEB-E1A03E5FEBC3}" type="sibTrans" cxnId="{76F569ED-F319-E34D-9265-3FF92ECC07FA}">
      <dgm:prSet/>
      <dgm:spPr/>
      <dgm:t>
        <a:bodyPr/>
        <a:lstStyle/>
        <a:p>
          <a:endParaRPr lang="en-US"/>
        </a:p>
      </dgm:t>
    </dgm:pt>
    <dgm:pt modelId="{2084D932-D90C-CB4D-89A7-29511A790757}" type="parTrans" cxnId="{76F569ED-F319-E34D-9265-3FF92ECC07FA}">
      <dgm:prSet/>
      <dgm:spPr/>
      <dgm:t>
        <a:bodyPr/>
        <a:lstStyle/>
        <a:p>
          <a:endParaRPr lang="en-US"/>
        </a:p>
      </dgm:t>
    </dgm:pt>
    <dgm:pt modelId="{807A5C08-2D0B-4472-9492-E6F0D6B8EA50}">
      <dgm:prSet phldr="0" custT="1"/>
      <dgm:spPr/>
      <dgm:t>
        <a:bodyPr/>
        <a:lstStyle/>
        <a:p>
          <a:pPr rtl="0"/>
          <a:r>
            <a:rPr lang="en-US" sz="2000" dirty="0">
              <a:latin typeface="+mn-lt"/>
            </a:rPr>
            <a:t>Review: Systems to Support Staff</a:t>
          </a:r>
        </a:p>
      </dgm:t>
    </dgm:pt>
    <dgm:pt modelId="{5568624A-53BD-4712-A5B3-D900336C9F0E}" type="parTrans" cxnId="{09BB7535-A20F-4E90-BEDD-1B1726EF9614}">
      <dgm:prSet/>
      <dgm:spPr/>
      <dgm:t>
        <a:bodyPr/>
        <a:lstStyle/>
        <a:p>
          <a:endParaRPr lang="en-US"/>
        </a:p>
      </dgm:t>
    </dgm:pt>
    <dgm:pt modelId="{7E2CE4F2-A778-4FA1-823F-6C14DD61D136}" type="sibTrans" cxnId="{09BB7535-A20F-4E90-BEDD-1B1726EF9614}">
      <dgm:prSet/>
      <dgm:spPr/>
      <dgm:t>
        <a:bodyPr/>
        <a:lstStyle/>
        <a:p>
          <a:endParaRPr lang="en-US"/>
        </a:p>
      </dgm:t>
    </dgm:pt>
    <dgm:pt modelId="{26C094D7-0B79-4DC7-AF08-D323A8547A09}">
      <dgm:prSet phldr="0" custT="1"/>
      <dgm:spPr/>
      <dgm:t>
        <a:bodyPr/>
        <a:lstStyle/>
        <a:p>
          <a:pPr rtl="0"/>
          <a:r>
            <a:rPr lang="en-US" sz="2000" dirty="0">
              <a:latin typeface="+mn-lt"/>
            </a:rPr>
            <a:t>Resource Spotlight</a:t>
          </a:r>
        </a:p>
      </dgm:t>
    </dgm:pt>
    <dgm:pt modelId="{3BB7452E-E978-4D18-BB45-6B1F024DD6A9}" type="parTrans" cxnId="{7236BC91-2F19-4AF0-A0D3-1704A26FD2E1}">
      <dgm:prSet/>
      <dgm:spPr/>
      <dgm:t>
        <a:bodyPr/>
        <a:lstStyle/>
        <a:p>
          <a:endParaRPr lang="en-US"/>
        </a:p>
      </dgm:t>
    </dgm:pt>
    <dgm:pt modelId="{8B64E519-820E-4BBD-ADA3-22BDB7D40E35}" type="sibTrans" cxnId="{7236BC91-2F19-4AF0-A0D3-1704A26FD2E1}">
      <dgm:prSet/>
      <dgm:spPr/>
      <dgm:t>
        <a:bodyPr/>
        <a:lstStyle/>
        <a:p>
          <a:endParaRPr lang="en-US"/>
        </a:p>
      </dgm:t>
    </dgm:pt>
    <dgm:pt modelId="{3023CB28-06D5-4F6B-98A1-9DCB729E6938}">
      <dgm:prSet custT="1"/>
      <dgm:spPr/>
      <dgm:t>
        <a:bodyPr/>
        <a:lstStyle/>
        <a:p>
          <a:r>
            <a:rPr lang="en-US" sz="2000" b="0" dirty="0">
              <a:latin typeface="+mn-lt"/>
            </a:rPr>
            <a:t>TFI Scheduling check-in</a:t>
          </a:r>
          <a:endParaRPr lang="en-US" sz="2000" b="0" i="0" dirty="0">
            <a:latin typeface="+mn-lt"/>
          </a:endParaRPr>
        </a:p>
      </dgm:t>
    </dgm:pt>
    <dgm:pt modelId="{40D6F7B4-1A33-4DC4-BA49-A06ED95FEA0E}" type="parTrans" cxnId="{AB03939B-8DBD-41E5-98F0-8C18D6082776}">
      <dgm:prSet/>
      <dgm:spPr/>
      <dgm:t>
        <a:bodyPr/>
        <a:lstStyle/>
        <a:p>
          <a:endParaRPr lang="en-US"/>
        </a:p>
      </dgm:t>
    </dgm:pt>
    <dgm:pt modelId="{A43237CE-CDF0-4B2D-8DE5-32A065BC3853}" type="sibTrans" cxnId="{AB03939B-8DBD-41E5-98F0-8C18D6082776}">
      <dgm:prSet/>
      <dgm:spPr/>
      <dgm:t>
        <a:bodyPr/>
        <a:lstStyle/>
        <a:p>
          <a:endParaRPr lang="en-US"/>
        </a:p>
      </dgm:t>
    </dgm:pt>
    <dgm:pt modelId="{DF9D74F5-AB21-4AA5-AEEA-D82DE7E9C5AA}">
      <dgm:prSet phldr="0" custT="1"/>
      <dgm:spPr/>
      <dgm:t>
        <a:bodyPr/>
        <a:lstStyle/>
        <a:p>
          <a:pPr marR="0" rtl="0" eaLnBrk="1" fontAlgn="auto" latinLnBrk="0" hangingPunct="1">
            <a:buClrTx/>
            <a:buSzTx/>
            <a:buFont typeface="Arial" panose="020B0604020202020204" pitchFamily="34" charset="0"/>
            <a:buChar char="•"/>
            <a:tabLst/>
            <a:defRPr/>
          </a:pPr>
          <a:r>
            <a:rPr lang="en-US" sz="2000" dirty="0">
              <a:solidFill>
                <a:srgbClr val="0D0F41">
                  <a:hueOff val="0"/>
                  <a:satOff val="0"/>
                  <a:lumOff val="0"/>
                  <a:alphaOff val="0"/>
                </a:srgbClr>
              </a:solidFill>
              <a:latin typeface="Arial"/>
              <a:ea typeface="+mn-ea"/>
              <a:cs typeface="+mn-cs"/>
            </a:rPr>
            <a:t>Work with your team to complete your Working Smarter Worksheet.</a:t>
          </a:r>
        </a:p>
      </dgm:t>
    </dgm:pt>
    <dgm:pt modelId="{2ADDE141-C6FD-4FE7-AB12-FD39AE70FB19}" type="parTrans" cxnId="{C216EFAF-3913-45E3-B71C-7C0102C9B9AD}">
      <dgm:prSet/>
      <dgm:spPr/>
      <dgm:t>
        <a:bodyPr/>
        <a:lstStyle/>
        <a:p>
          <a:endParaRPr lang="en-US"/>
        </a:p>
      </dgm:t>
    </dgm:pt>
    <dgm:pt modelId="{4CF73E7F-94C6-4B1B-9C13-2CDA6C50EF2B}" type="sibTrans" cxnId="{C216EFAF-3913-45E3-B71C-7C0102C9B9AD}">
      <dgm:prSet/>
      <dgm:spPr/>
      <dgm:t>
        <a:bodyPr/>
        <a:lstStyle/>
        <a:p>
          <a:endParaRPr lang="en-US"/>
        </a:p>
      </dgm:t>
    </dgm:pt>
    <dgm:pt modelId="{0059549E-B4E5-4AB9-A8ED-8B242B811A61}">
      <dgm:prSet phldr="0" custT="1"/>
      <dgm:spPr/>
      <dgm:t>
        <a:bodyPr/>
        <a:lstStyle/>
        <a:p>
          <a:pPr marR="0" rtl="0" eaLnBrk="1" fontAlgn="auto" latinLnBrk="0" hangingPunct="1">
            <a:buClrTx/>
            <a:buSzTx/>
            <a:buFont typeface="Arial" panose="020B0604020202020204" pitchFamily="34" charset="0"/>
            <a:buChar char="•"/>
            <a:tabLst/>
            <a:defRPr/>
          </a:pPr>
          <a:r>
            <a:rPr lang="en-US" sz="2000" dirty="0">
              <a:solidFill>
                <a:srgbClr val="0D0F41">
                  <a:hueOff val="0"/>
                  <a:satOff val="0"/>
                  <a:lumOff val="0"/>
                  <a:alphaOff val="0"/>
                </a:srgbClr>
              </a:solidFill>
              <a:latin typeface="Arial"/>
              <a:ea typeface="+mn-ea"/>
              <a:cs typeface="+mn-cs"/>
            </a:rPr>
            <a:t>Discuss and plan your school’s participation in the Tier 2 AND Sustaining Academies</a:t>
          </a:r>
        </a:p>
      </dgm:t>
    </dgm:pt>
    <dgm:pt modelId="{8F7AB63E-6D7D-45FC-BB7B-A7E7CD44870A}" type="parTrans" cxnId="{3A48D011-C590-4F8A-9EFC-CB468A13F0C6}">
      <dgm:prSet/>
      <dgm:spPr/>
      <dgm:t>
        <a:bodyPr/>
        <a:lstStyle/>
        <a:p>
          <a:endParaRPr lang="en-US"/>
        </a:p>
      </dgm:t>
    </dgm:pt>
    <dgm:pt modelId="{9B7E57A5-E810-4774-B21E-9A631CE5C48C}" type="sibTrans" cxnId="{3A48D011-C590-4F8A-9EFC-CB468A13F0C6}">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custLinFactNeighborX="6268" custLinFactNeighborY="-16300">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custLinFactNeighborX="904" custLinFactNeighborY="-44097">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5486EE0E-D006-44CA-8BB2-5D87A0B92FD0}" type="presOf" srcId="{0059549E-B4E5-4AB9-A8ED-8B242B811A61}" destId="{AD7E4922-BE98-4A00-8CC9-8C067984A0AA}" srcOrd="0" destOrd="2" presId="urn:microsoft.com/office/officeart/2005/8/layout/list1"/>
    <dgm:cxn modelId="{3A48D011-C590-4F8A-9EFC-CB468A13F0C6}" srcId="{9E770DC0-ADC3-6F49-9603-390041B9028C}" destId="{0059549E-B4E5-4AB9-A8ED-8B242B811A61}" srcOrd="2" destOrd="0" parTransId="{8F7AB63E-6D7D-45FC-BB7B-A7E7CD44870A}" sibTransId="{9B7E57A5-E810-4774-B21E-9A631CE5C48C}"/>
    <dgm:cxn modelId="{7A62D314-459E-4F2F-A5FE-FDB1F6CC6934}" type="presOf" srcId="{3023CB28-06D5-4F6B-98A1-9DCB729E6938}" destId="{CDAAD9AB-76BA-4F20-9C80-4020D86AF54F}" srcOrd="0" destOrd="3" presId="urn:microsoft.com/office/officeart/2005/8/layout/list1"/>
    <dgm:cxn modelId="{E2544A16-A32F-4E40-B60B-0C8B29EA40B3}" type="presOf" srcId="{DF9D74F5-AB21-4AA5-AEEA-D82DE7E9C5AA}" destId="{AD7E4922-BE98-4A00-8CC9-8C067984A0AA}" srcOrd="0" destOrd="1" presId="urn:microsoft.com/office/officeart/2005/8/layout/list1"/>
    <dgm:cxn modelId="{4BF06024-78F4-4C63-9EC7-F1EA7B4CACA8}" type="presOf" srcId="{807A5C08-2D0B-4472-9492-E6F0D6B8EA50}" destId="{CDAAD9AB-76BA-4F20-9C80-4020D86AF54F}" srcOrd="0" destOrd="1" presId="urn:microsoft.com/office/officeart/2005/8/layout/list1"/>
    <dgm:cxn modelId="{09BB7535-A20F-4E90-BEDD-1B1726EF9614}" srcId="{76937503-7550-41B3-8D88-C860E600B4A5}" destId="{807A5C08-2D0B-4472-9492-E6F0D6B8EA50}" srcOrd="1" destOrd="0" parTransId="{5568624A-53BD-4712-A5B3-D900336C9F0E}" sibTransId="{7E2CE4F2-A778-4FA1-823F-6C14DD61D136}"/>
    <dgm:cxn modelId="{0B3E1C4B-7B36-46B7-B8A3-F9B4812D32EA}" type="presOf" srcId="{A9F21724-7283-428F-AC24-E0B408BD4164}" destId="{CDAAD9AB-76BA-4F20-9C80-4020D86AF54F}" srcOrd="0" destOrd="0" presId="urn:microsoft.com/office/officeart/2005/8/layout/list1"/>
    <dgm:cxn modelId="{7652934D-994A-4C41-9472-19C850149D9E}" type="presOf" srcId="{37F9031E-3575-954C-884B-455C5F360FA0}" destId="{AD7E4922-BE98-4A00-8CC9-8C067984A0AA}"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51744959-DC5F-4B64-8022-0CA7433788A8}" type="presOf" srcId="{76937503-7550-41B3-8D88-C860E600B4A5}" destId="{3E253364-FB35-42F8-9CB7-634D0DF472D6}" srcOrd="0" destOrd="0" presId="urn:microsoft.com/office/officeart/2005/8/layout/list1"/>
    <dgm:cxn modelId="{3DF1A57B-2174-44DE-AEC9-34BD0982CDC5}" type="presOf" srcId="{26C094D7-0B79-4DC7-AF08-D323A8547A09}" destId="{CDAAD9AB-76BA-4F20-9C80-4020D86AF54F}" srcOrd="0" destOrd="2" presId="urn:microsoft.com/office/officeart/2005/8/layout/list1"/>
    <dgm:cxn modelId="{7236BC91-2F19-4AF0-A0D3-1704A26FD2E1}" srcId="{76937503-7550-41B3-8D88-C860E600B4A5}" destId="{26C094D7-0B79-4DC7-AF08-D323A8547A09}" srcOrd="2" destOrd="0" parTransId="{3BB7452E-E978-4D18-BB45-6B1F024DD6A9}" sibTransId="{8B64E519-820E-4BBD-ADA3-22BDB7D40E35}"/>
    <dgm:cxn modelId="{5B5B1C97-4D72-364B-9991-95AC217DC39E}" srcId="{139B28B7-98AE-2442-8242-E675E9F54483}" destId="{9E770DC0-ADC3-6F49-9603-390041B9028C}" srcOrd="1" destOrd="0" parTransId="{DF559CD0-5B01-D54A-8E06-F10310F9A6A6}" sibTransId="{2AE7D53E-5748-B340-A3B2-69C78DDF3C05}"/>
    <dgm:cxn modelId="{AB03939B-8DBD-41E5-98F0-8C18D6082776}" srcId="{76937503-7550-41B3-8D88-C860E600B4A5}" destId="{3023CB28-06D5-4F6B-98A1-9DCB729E6938}" srcOrd="3" destOrd="0" parTransId="{40D6F7B4-1A33-4DC4-BA49-A06ED95FEA0E}" sibTransId="{A43237CE-CDF0-4B2D-8DE5-32A065BC3853}"/>
    <dgm:cxn modelId="{EF1EACA6-1597-412F-BB0A-DDC30C359654}" type="presOf" srcId="{76937503-7550-41B3-8D88-C860E600B4A5}" destId="{24EE546A-203E-45A1-AB96-5A4CB77AC5EC}" srcOrd="1" destOrd="0" presId="urn:microsoft.com/office/officeart/2005/8/layout/list1"/>
    <dgm:cxn modelId="{C216EFAF-3913-45E3-B71C-7C0102C9B9AD}" srcId="{9E770DC0-ADC3-6F49-9603-390041B9028C}" destId="{DF9D74F5-AB21-4AA5-AEEA-D82DE7E9C5AA}" srcOrd="1" destOrd="0" parTransId="{2ADDE141-C6FD-4FE7-AB12-FD39AE70FB19}" sibTransId="{4CF73E7F-94C6-4B1B-9C13-2CDA6C50EF2B}"/>
    <dgm:cxn modelId="{37E99FC8-7FC3-495F-8728-BC72429217B5}" srcId="{76937503-7550-41B3-8D88-C860E600B4A5}" destId="{A9F21724-7283-428F-AC24-E0B408BD4164}" srcOrd="0" destOrd="0" parTransId="{D336B7C2-46C2-4153-9E42-FE2DB590D835}" sibTransId="{ADF80FFA-6B20-4FBA-9A49-BB8FAE3DB4AE}"/>
    <dgm:cxn modelId="{F2E635CB-CCE1-472E-BD6C-3B63BC782FE1}" type="presOf" srcId="{9E770DC0-ADC3-6F49-9603-390041B9028C}" destId="{A408444A-A753-4052-B5E7-27B1CF04BE0D}" srcOrd="1" destOrd="0" presId="urn:microsoft.com/office/officeart/2005/8/layout/list1"/>
    <dgm:cxn modelId="{03F62CE4-F7BA-47E7-8D6D-CB10696A98CF}" type="presOf" srcId="{9E770DC0-ADC3-6F49-9603-390041B9028C}" destId="{F0AC8D9C-1ACD-4825-B968-FF4EE97737E7}" srcOrd="0" destOrd="0" presId="urn:microsoft.com/office/officeart/2005/8/layout/list1"/>
    <dgm:cxn modelId="{76F569ED-F319-E34D-9265-3FF92ECC07FA}" srcId="{9E770DC0-ADC3-6F49-9603-390041B9028C}" destId="{37F9031E-3575-954C-884B-455C5F360FA0}" srcOrd="0" destOrd="0" parTransId="{2084D932-D90C-CB4D-89A7-29511A790757}" sibTransId="{F98E0B3D-6701-714E-AEEB-E1A03E5FEBC3}"/>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30461"/>
          <a:ext cx="11329987" cy="22349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687324" rIns="8793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n-lt"/>
            </a:rPr>
            <a:t>Review: Annual Evaluation Report</a:t>
          </a:r>
        </a:p>
        <a:p>
          <a:pPr marL="228600" lvl="1" indent="-228600" algn="l" defTabSz="889000" rtl="0">
            <a:lnSpc>
              <a:spcPct val="90000"/>
            </a:lnSpc>
            <a:spcBef>
              <a:spcPct val="0"/>
            </a:spcBef>
            <a:spcAft>
              <a:spcPct val="15000"/>
            </a:spcAft>
            <a:buChar char="•"/>
          </a:pPr>
          <a:r>
            <a:rPr lang="en-US" sz="2000" kern="1200" dirty="0">
              <a:latin typeface="+mn-lt"/>
            </a:rPr>
            <a:t>Review: Systems to Support Staff</a:t>
          </a:r>
        </a:p>
        <a:p>
          <a:pPr marL="228600" lvl="1" indent="-228600" algn="l" defTabSz="889000" rtl="0">
            <a:lnSpc>
              <a:spcPct val="90000"/>
            </a:lnSpc>
            <a:spcBef>
              <a:spcPct val="0"/>
            </a:spcBef>
            <a:spcAft>
              <a:spcPct val="15000"/>
            </a:spcAft>
            <a:buChar char="•"/>
          </a:pPr>
          <a:r>
            <a:rPr lang="en-US" sz="2000" kern="1200" dirty="0">
              <a:latin typeface="+mn-lt"/>
            </a:rPr>
            <a:t>Resource Spotlight</a:t>
          </a:r>
        </a:p>
        <a:p>
          <a:pPr marL="228600" lvl="1" indent="-228600" algn="l" defTabSz="889000">
            <a:lnSpc>
              <a:spcPct val="90000"/>
            </a:lnSpc>
            <a:spcBef>
              <a:spcPct val="0"/>
            </a:spcBef>
            <a:spcAft>
              <a:spcPct val="15000"/>
            </a:spcAft>
            <a:buChar char="•"/>
          </a:pPr>
          <a:r>
            <a:rPr lang="en-US" sz="2000" b="0" kern="1200" dirty="0">
              <a:latin typeface="+mn-lt"/>
            </a:rPr>
            <a:t>TFI Scheduling check-in</a:t>
          </a:r>
          <a:endParaRPr lang="en-US" sz="2000" b="0" i="0" kern="1200" dirty="0">
            <a:latin typeface="+mn-lt"/>
          </a:endParaRPr>
        </a:p>
      </dsp:txBody>
      <dsp:txXfrm>
        <a:off x="109100" y="639561"/>
        <a:ext cx="11111787" cy="2016725"/>
      </dsp:txXfrm>
    </dsp:sp>
    <dsp:sp modelId="{24EE546A-203E-45A1-AB96-5A4CB77AC5EC}">
      <dsp:nvSpPr>
        <dsp:cNvPr id="0" name=""/>
        <dsp:cNvSpPr/>
      </dsp:nvSpPr>
      <dsp:spPr>
        <a:xfrm>
          <a:off x="566499" y="43381"/>
          <a:ext cx="7930990" cy="97416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614054" y="90936"/>
        <a:ext cx="7835880" cy="879050"/>
      </dsp:txXfrm>
    </dsp:sp>
    <dsp:sp modelId="{AD7E4922-BE98-4A00-8CC9-8C067984A0AA}">
      <dsp:nvSpPr>
        <dsp:cNvPr id="0" name=""/>
        <dsp:cNvSpPr/>
      </dsp:nvSpPr>
      <dsp:spPr>
        <a:xfrm>
          <a:off x="0" y="3430667"/>
          <a:ext cx="11329987" cy="197505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687324" rIns="8793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rgbClr val="0D0F41">
                  <a:hueOff val="0"/>
                  <a:satOff val="0"/>
                  <a:lumOff val="0"/>
                  <a:alphaOff val="0"/>
                </a:srgbClr>
              </a:solidFill>
              <a:latin typeface="Arial"/>
              <a:ea typeface="+mn-ea"/>
              <a:cs typeface="+mn-cs"/>
            </a:rPr>
            <a:t>Work with your team to develop your year end report.</a:t>
          </a:r>
        </a:p>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Work with your team to complete your Working Smarter Worksheet.</a:t>
          </a:r>
        </a:p>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Discuss and plan your school’s participation in the Tier 2 AND Sustaining Academies</a:t>
          </a:r>
        </a:p>
      </dsp:txBody>
      <dsp:txXfrm>
        <a:off x="0" y="3430667"/>
        <a:ext cx="11329987" cy="1975050"/>
      </dsp:txXfrm>
    </dsp:sp>
    <dsp:sp modelId="{A408444A-A753-4052-B5E7-27B1CF04BE0D}">
      <dsp:nvSpPr>
        <dsp:cNvPr id="0" name=""/>
        <dsp:cNvSpPr/>
      </dsp:nvSpPr>
      <dsp:spPr>
        <a:xfrm>
          <a:off x="566499" y="2943586"/>
          <a:ext cx="7930990" cy="9741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66800">
            <a:lnSpc>
              <a:spcPct val="90000"/>
            </a:lnSpc>
            <a:spcBef>
              <a:spcPct val="0"/>
            </a:spcBef>
            <a:spcAft>
              <a:spcPct val="35000"/>
            </a:spcAft>
            <a:buNone/>
          </a:pPr>
          <a:r>
            <a:rPr lang="en-US" sz="2400" b="0" i="0" kern="1200" dirty="0"/>
            <a:t>Coaches Tasks</a:t>
          </a:r>
        </a:p>
      </dsp:txBody>
      <dsp:txXfrm>
        <a:off x="614054" y="2991141"/>
        <a:ext cx="783588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Raise hand</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while others are speaking​</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solidFill>
          <a:srgbClr val="FF99CC">
            <a:alpha val="49804"/>
          </a:srgbClr>
        </a:solidFill>
        <a:ln w="25400" cap="flat" cmpd="sng" algn="ctr">
          <a:solidFill>
            <a:srgbClr val="EE6E9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solidFill>
          <a:srgbClr val="0070C0">
            <a:alpha val="49804"/>
          </a:srgb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Practices</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solidFill>
          <a:srgbClr val="A7F27D">
            <a:alpha val="49804"/>
          </a:srgbClr>
        </a:solidFill>
        <a:ln w="25400" cap="flat" cmpd="sng" algn="ctr">
          <a:solidFill>
            <a:srgbClr val="467827"/>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Data</a:t>
          </a:r>
        </a:p>
      </dsp:txBody>
      <dsp:txXfrm>
        <a:off x="1301335" y="2680475"/>
        <a:ext cx="1778748" cy="1630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B47E9-7CA9-194F-9828-00764951BE7B}">
      <dsp:nvSpPr>
        <dsp:cNvPr id="0" name=""/>
        <dsp:cNvSpPr/>
      </dsp:nvSpPr>
      <dsp:spPr>
        <a:xfrm>
          <a:off x="4662282" y="3360709"/>
          <a:ext cx="3038414" cy="3040075"/>
        </a:xfrm>
        <a:prstGeom prst="gear9">
          <a:avLst/>
        </a:prstGeom>
        <a:solidFill>
          <a:srgbClr val="FFFFFF">
            <a:alpha val="50307"/>
          </a:srgbClr>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Arial"/>
              <a:ea typeface="+mn-ea"/>
              <a:cs typeface="+mn-cs"/>
            </a:rPr>
            <a:t>Promoting and Sustaining </a:t>
          </a:r>
          <a:r>
            <a:rPr lang="en-US" sz="2200" kern="1200">
              <a:solidFill>
                <a:srgbClr val="FFFFFF"/>
              </a:solidFill>
              <a:latin typeface="Arial"/>
              <a:ea typeface="+mn-ea"/>
              <a:cs typeface="+mn-cs"/>
            </a:rPr>
            <a:t>Staff Engagement</a:t>
          </a:r>
          <a:endParaRPr lang="en-US" sz="2200" kern="1200" dirty="0">
            <a:solidFill>
              <a:srgbClr val="FFFFFF"/>
            </a:solidFill>
            <a:latin typeface="Arial"/>
            <a:ea typeface="+mn-ea"/>
            <a:cs typeface="+mn-cs"/>
          </a:endParaRPr>
        </a:p>
      </dsp:txBody>
      <dsp:txXfrm>
        <a:off x="5273138" y="4072722"/>
        <a:ext cx="1816702" cy="1562874"/>
      </dsp:txXfrm>
    </dsp:sp>
    <dsp:sp modelId="{07AE1515-2BBF-0142-B081-BC9B4E2BC5C1}">
      <dsp:nvSpPr>
        <dsp:cNvPr id="0" name=""/>
        <dsp:cNvSpPr/>
      </dsp:nvSpPr>
      <dsp:spPr>
        <a:xfrm>
          <a:off x="1264235" y="1797085"/>
          <a:ext cx="4100250" cy="3435309"/>
        </a:xfrm>
        <a:prstGeom prst="gear6">
          <a:avLst/>
        </a:prstGeom>
        <a:solidFill>
          <a:schemeClr val="bg1">
            <a:alpha val="50307"/>
          </a:schemeClr>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Team-Based Implementation</a:t>
          </a:r>
        </a:p>
      </dsp:txBody>
      <dsp:txXfrm>
        <a:off x="2225741" y="2667161"/>
        <a:ext cx="2177238" cy="1695157"/>
      </dsp:txXfrm>
    </dsp:sp>
    <dsp:sp modelId="{47D1B424-4DFE-7C4E-AAD9-EDC851FD2AC1}">
      <dsp:nvSpPr>
        <dsp:cNvPr id="0" name=""/>
        <dsp:cNvSpPr/>
      </dsp:nvSpPr>
      <dsp:spPr>
        <a:xfrm rot="20700000">
          <a:off x="3717734" y="347550"/>
          <a:ext cx="2946988" cy="2828891"/>
        </a:xfrm>
        <a:prstGeom prst="gear6">
          <a:avLst/>
        </a:prstGeom>
        <a:solidFill>
          <a:srgbClr val="FFFFFF">
            <a:alpha val="50307"/>
          </a:srgbClr>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Arial"/>
              <a:ea typeface="+mn-ea"/>
              <a:cs typeface="+mn-cs"/>
            </a:rPr>
            <a:t>Continuous Action Planning</a:t>
          </a:r>
        </a:p>
      </dsp:txBody>
      <dsp:txXfrm rot="-20700000">
        <a:off x="4371099" y="961004"/>
        <a:ext cx="1640257" cy="1601983"/>
      </dsp:txXfrm>
    </dsp:sp>
    <dsp:sp modelId="{B32F8080-B03C-1947-A02B-6EA55850D311}">
      <dsp:nvSpPr>
        <dsp:cNvPr id="0" name=""/>
        <dsp:cNvSpPr/>
      </dsp:nvSpPr>
      <dsp:spPr>
        <a:xfrm>
          <a:off x="3491322" y="2733323"/>
          <a:ext cx="4506163" cy="4506163"/>
        </a:xfrm>
        <a:prstGeom prst="circularArrow">
          <a:avLst>
            <a:gd name="adj1" fmla="val 4687"/>
            <a:gd name="adj2" fmla="val 299029"/>
            <a:gd name="adj3" fmla="val 2551974"/>
            <a:gd name="adj4" fmla="val 15786187"/>
            <a:gd name="adj5" fmla="val 5469"/>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 modelId="{72DB9DD9-4265-6F42-BB49-7BE831696DE1}">
      <dsp:nvSpPr>
        <dsp:cNvPr id="0" name=""/>
        <dsp:cNvSpPr/>
      </dsp:nvSpPr>
      <dsp:spPr>
        <a:xfrm>
          <a:off x="1307606" y="1831406"/>
          <a:ext cx="3274009" cy="3274009"/>
        </a:xfrm>
        <a:prstGeom prst="leftCircularArrow">
          <a:avLst>
            <a:gd name="adj1" fmla="val 6452"/>
            <a:gd name="adj2" fmla="val 429999"/>
            <a:gd name="adj3" fmla="val 10489124"/>
            <a:gd name="adj4" fmla="val 14837806"/>
            <a:gd name="adj5" fmla="val 7527"/>
          </a:avLst>
        </a:prstGeom>
        <a:solidFill>
          <a:srgbClr val="FFD2D9"/>
        </a:solidFill>
        <a:ln>
          <a:noFill/>
        </a:ln>
        <a:effectLst/>
      </dsp:spPr>
      <dsp:style>
        <a:lnRef idx="0">
          <a:scrgbClr r="0" g="0" b="0"/>
        </a:lnRef>
        <a:fillRef idx="1">
          <a:scrgbClr r="0" g="0" b="0"/>
        </a:fillRef>
        <a:effectRef idx="0">
          <a:scrgbClr r="0" g="0" b="0"/>
        </a:effectRef>
        <a:fontRef idx="minor">
          <a:schemeClr val="lt1"/>
        </a:fontRef>
      </dsp:style>
    </dsp:sp>
    <dsp:sp modelId="{DE1E5182-3AD2-4C4C-BAC5-708294CA291A}">
      <dsp:nvSpPr>
        <dsp:cNvPr id="0" name=""/>
        <dsp:cNvSpPr/>
      </dsp:nvSpPr>
      <dsp:spPr>
        <a:xfrm>
          <a:off x="3356670" y="-51244"/>
          <a:ext cx="3530041" cy="3530041"/>
        </a:xfrm>
        <a:prstGeom prst="circularArrow">
          <a:avLst>
            <a:gd name="adj1" fmla="val 5984"/>
            <a:gd name="adj2" fmla="val 394124"/>
            <a:gd name="adj3" fmla="val 13313824"/>
            <a:gd name="adj4" fmla="val 10508221"/>
            <a:gd name="adj5" fmla="val 6981"/>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83C08-E6FA-B640-BA85-3A766FFAF84C}">
      <dsp:nvSpPr>
        <dsp:cNvPr id="0" name=""/>
        <dsp:cNvSpPr/>
      </dsp:nvSpPr>
      <dsp:spPr>
        <a:xfrm>
          <a:off x="3583367" y="1160257"/>
          <a:ext cx="2970176" cy="2824112"/>
        </a:xfrm>
        <a:prstGeom prst="gear9">
          <a:avLst/>
        </a:prstGeom>
        <a:solidFill>
          <a:schemeClr val="bg1">
            <a:alpha val="50307"/>
          </a:schemeClr>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Data Routines</a:t>
          </a:r>
        </a:p>
      </dsp:txBody>
      <dsp:txXfrm>
        <a:off x="4169588" y="1821792"/>
        <a:ext cx="1797734" cy="1451652"/>
      </dsp:txXfrm>
    </dsp:sp>
    <dsp:sp modelId="{3FC3E06D-F0FB-7C4E-B858-23686F1F3C89}">
      <dsp:nvSpPr>
        <dsp:cNvPr id="0" name=""/>
        <dsp:cNvSpPr/>
      </dsp:nvSpPr>
      <dsp:spPr>
        <a:xfrm>
          <a:off x="313553" y="863465"/>
          <a:ext cx="3788360" cy="3285799"/>
        </a:xfrm>
        <a:prstGeom prst="gear6">
          <a:avLst/>
        </a:prstGeom>
        <a:solidFill>
          <a:schemeClr val="bg1"/>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lumMod val="50000"/>
                </a:schemeClr>
              </a:solidFill>
            </a:rPr>
            <a:t>Embedded</a:t>
          </a:r>
          <a:r>
            <a:rPr lang="en-US" sz="2400" kern="1200" baseline="0" dirty="0">
              <a:solidFill>
                <a:schemeClr val="accent6">
                  <a:lumMod val="50000"/>
                </a:schemeClr>
              </a:solidFill>
            </a:rPr>
            <a:t> and Ongoing Professional Development</a:t>
          </a:r>
          <a:endParaRPr lang="en-US" sz="2400" kern="1200" dirty="0">
            <a:solidFill>
              <a:schemeClr val="accent6">
                <a:lumMod val="50000"/>
              </a:schemeClr>
            </a:solidFill>
          </a:endParaRPr>
        </a:p>
      </dsp:txBody>
      <dsp:txXfrm>
        <a:off x="1213816" y="1695674"/>
        <a:ext cx="1987834" cy="1621381"/>
      </dsp:txXfrm>
    </dsp:sp>
    <dsp:sp modelId="{2507043C-2D5F-774D-9823-0F35641E329D}">
      <dsp:nvSpPr>
        <dsp:cNvPr id="0" name=""/>
        <dsp:cNvSpPr/>
      </dsp:nvSpPr>
      <dsp:spPr>
        <a:xfrm rot="20700000">
          <a:off x="2065194" y="3563119"/>
          <a:ext cx="3244350" cy="2905338"/>
        </a:xfrm>
        <a:prstGeom prst="gear6">
          <a:avLst/>
        </a:prstGeom>
        <a:solidFill>
          <a:schemeClr val="bg1">
            <a:alpha val="50307"/>
          </a:schemeClr>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Staff Recognition</a:t>
          </a:r>
        </a:p>
      </dsp:txBody>
      <dsp:txXfrm rot="-20700000">
        <a:off x="2796882" y="4180237"/>
        <a:ext cx="1780972" cy="1671102"/>
      </dsp:txXfrm>
    </dsp:sp>
    <dsp:sp modelId="{A8EDCDA7-5BE8-A942-80D4-3E149857BAD4}">
      <dsp:nvSpPr>
        <dsp:cNvPr id="0" name=""/>
        <dsp:cNvSpPr/>
      </dsp:nvSpPr>
      <dsp:spPr>
        <a:xfrm>
          <a:off x="2669127" y="633369"/>
          <a:ext cx="4484621" cy="3906875"/>
        </a:xfrm>
        <a:prstGeom prst="circularArrow">
          <a:avLst>
            <a:gd name="adj1" fmla="val 4688"/>
            <a:gd name="adj2" fmla="val 299029"/>
            <a:gd name="adj3" fmla="val 2561937"/>
            <a:gd name="adj4" fmla="val 15765978"/>
            <a:gd name="adj5" fmla="val 5469"/>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 modelId="{34DB317A-7E74-6D4F-B019-15D8549E24F5}">
      <dsp:nvSpPr>
        <dsp:cNvPr id="0" name=""/>
        <dsp:cNvSpPr/>
      </dsp:nvSpPr>
      <dsp:spPr>
        <a:xfrm>
          <a:off x="202193" y="154408"/>
          <a:ext cx="3800188" cy="3800188"/>
        </a:xfrm>
        <a:prstGeom prst="leftCircularArrow">
          <a:avLst>
            <a:gd name="adj1" fmla="val 6452"/>
            <a:gd name="adj2" fmla="val 429999"/>
            <a:gd name="adj3" fmla="val 10489124"/>
            <a:gd name="adj4" fmla="val 14837806"/>
            <a:gd name="adj5" fmla="val 7527"/>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 modelId="{E0B2AB7B-152D-7B40-822B-54DC487C3949}">
      <dsp:nvSpPr>
        <dsp:cNvPr id="0" name=""/>
        <dsp:cNvSpPr/>
      </dsp:nvSpPr>
      <dsp:spPr>
        <a:xfrm>
          <a:off x="6560906" y="5165031"/>
          <a:ext cx="1103995" cy="890358"/>
        </a:xfrm>
        <a:prstGeom prst="leftCircularArrow">
          <a:avLst>
            <a:gd name="adj1" fmla="val 5984"/>
            <a:gd name="adj2" fmla="val 394124"/>
            <a:gd name="adj3" fmla="val 13313824"/>
            <a:gd name="adj4" fmla="val 10508221"/>
            <a:gd name="adj5" fmla="val 6981"/>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5852729" cy="5181347"/>
        </a:xfrm>
        <a:prstGeom prst="trapezoid">
          <a:avLst>
            <a:gd name="adj" fmla="val 56479"/>
          </a:avLst>
        </a:prstGeom>
        <a:gradFill flip="none" rotWithShape="1">
          <a:gsLst>
            <a:gs pos="12000">
              <a:srgbClr val="E6804D"/>
            </a:gs>
            <a:gs pos="1000">
              <a:srgbClr val="CC0000"/>
            </a:gs>
            <a:gs pos="24000">
              <a:srgbClr val="FFFF99"/>
            </a:gs>
            <a:gs pos="38000">
              <a:srgbClr val="FFFF00"/>
            </a:gs>
            <a:gs pos="66000">
              <a:srgbClr val="92D050"/>
            </a:gs>
            <a:gs pos="87000">
              <a:srgbClr val="33AE33"/>
            </a:gs>
            <a:gs pos="99000">
              <a:srgbClr val="008A64"/>
            </a:gs>
          </a:gsLst>
          <a:lin ang="5400000" scaled="1"/>
          <a:tileRect/>
        </a:gradFill>
        <a:ln w="19050" cap="flat" cmpd="sng" algn="ctr">
          <a:solidFill>
            <a:srgbClr val="92D050"/>
          </a:solidFill>
          <a:prstDash val="solid"/>
        </a:ln>
        <a:effectLst>
          <a:glow rad="197653">
            <a:srgbClr val="92D050"/>
          </a:glo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92D050"/>
            </a:solidFill>
          </a:endParaRPr>
        </a:p>
      </dsp:txBody>
      <dsp:txXfrm>
        <a:off x="0" y="0"/>
        <a:ext cx="5852729" cy="5181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E9D8-C496-A647-A319-08C4FF69F7E8}">
      <dsp:nvSpPr>
        <dsp:cNvPr id="0" name=""/>
        <dsp:cNvSpPr/>
      </dsp:nvSpPr>
      <dsp:spPr>
        <a:xfrm>
          <a:off x="0" y="21795"/>
          <a:ext cx="10555288" cy="1553527"/>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First, identify what staff need to know, then, provide…</a:t>
          </a:r>
        </a:p>
      </dsp:txBody>
      <dsp:txXfrm>
        <a:off x="0" y="21795"/>
        <a:ext cx="10555288" cy="1553527"/>
      </dsp:txXfrm>
    </dsp:sp>
    <dsp:sp modelId="{153D09E4-796C-1546-92A9-0C28E8850574}">
      <dsp:nvSpPr>
        <dsp:cNvPr id="0" name=""/>
        <dsp:cNvSpPr/>
      </dsp:nvSpPr>
      <dsp:spPr>
        <a:xfrm>
          <a:off x="5153"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Explicit Training</a:t>
          </a:r>
        </a:p>
      </dsp:txBody>
      <dsp:txXfrm>
        <a:off x="5153" y="1553527"/>
        <a:ext cx="3514993" cy="3262407"/>
      </dsp:txXfrm>
    </dsp:sp>
    <dsp:sp modelId="{6E922989-F7C2-4A43-8237-9C757BD4133A}">
      <dsp:nvSpPr>
        <dsp:cNvPr id="0" name=""/>
        <dsp:cNvSpPr/>
      </dsp:nvSpPr>
      <dsp:spPr>
        <a:xfrm>
          <a:off x="3520147"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Coaching/</a:t>
          </a:r>
        </a:p>
        <a:p>
          <a:pPr marL="0" lvl="0" indent="0" algn="ctr" defTabSz="1600200">
            <a:lnSpc>
              <a:spcPct val="90000"/>
            </a:lnSpc>
            <a:spcBef>
              <a:spcPct val="0"/>
            </a:spcBef>
            <a:spcAft>
              <a:spcPct val="35000"/>
            </a:spcAft>
            <a:buNone/>
          </a:pPr>
          <a:r>
            <a:rPr lang="en-US" sz="3600" kern="1200" dirty="0"/>
            <a:t>Prompting</a:t>
          </a:r>
        </a:p>
      </dsp:txBody>
      <dsp:txXfrm>
        <a:off x="3520147" y="1553527"/>
        <a:ext cx="3514993" cy="3262407"/>
      </dsp:txXfrm>
    </dsp:sp>
    <dsp:sp modelId="{678DE44B-0551-FC4E-8B9E-7E60789003EE}">
      <dsp:nvSpPr>
        <dsp:cNvPr id="0" name=""/>
        <dsp:cNvSpPr/>
      </dsp:nvSpPr>
      <dsp:spPr>
        <a:xfrm>
          <a:off x="7035140"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Performance Feedback</a:t>
          </a:r>
        </a:p>
      </dsp:txBody>
      <dsp:txXfrm>
        <a:off x="7035140" y="1553527"/>
        <a:ext cx="3514993" cy="3262407"/>
      </dsp:txXfrm>
    </dsp:sp>
    <dsp:sp modelId="{7AB94DD3-CAF8-BD4F-A2B2-48810E4E705C}">
      <dsp:nvSpPr>
        <dsp:cNvPr id="0" name=""/>
        <dsp:cNvSpPr/>
      </dsp:nvSpPr>
      <dsp:spPr>
        <a:xfrm>
          <a:off x="0" y="4815935"/>
          <a:ext cx="10555288" cy="36248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30461"/>
          <a:ext cx="11329987" cy="22349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687324" rIns="8793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n-lt"/>
            </a:rPr>
            <a:t>Review: Annual Evaluation Report</a:t>
          </a:r>
        </a:p>
        <a:p>
          <a:pPr marL="228600" lvl="1" indent="-228600" algn="l" defTabSz="889000" rtl="0">
            <a:lnSpc>
              <a:spcPct val="90000"/>
            </a:lnSpc>
            <a:spcBef>
              <a:spcPct val="0"/>
            </a:spcBef>
            <a:spcAft>
              <a:spcPct val="15000"/>
            </a:spcAft>
            <a:buChar char="•"/>
          </a:pPr>
          <a:r>
            <a:rPr lang="en-US" sz="2000" kern="1200" dirty="0">
              <a:latin typeface="+mn-lt"/>
            </a:rPr>
            <a:t>Review: Systems to Support Staff</a:t>
          </a:r>
        </a:p>
        <a:p>
          <a:pPr marL="228600" lvl="1" indent="-228600" algn="l" defTabSz="889000" rtl="0">
            <a:lnSpc>
              <a:spcPct val="90000"/>
            </a:lnSpc>
            <a:spcBef>
              <a:spcPct val="0"/>
            </a:spcBef>
            <a:spcAft>
              <a:spcPct val="15000"/>
            </a:spcAft>
            <a:buChar char="•"/>
          </a:pPr>
          <a:r>
            <a:rPr lang="en-US" sz="2000" kern="1200" dirty="0">
              <a:latin typeface="+mn-lt"/>
            </a:rPr>
            <a:t>Resource Spotlight</a:t>
          </a:r>
        </a:p>
        <a:p>
          <a:pPr marL="228600" lvl="1" indent="-228600" algn="l" defTabSz="889000">
            <a:lnSpc>
              <a:spcPct val="90000"/>
            </a:lnSpc>
            <a:spcBef>
              <a:spcPct val="0"/>
            </a:spcBef>
            <a:spcAft>
              <a:spcPct val="15000"/>
            </a:spcAft>
            <a:buChar char="•"/>
          </a:pPr>
          <a:r>
            <a:rPr lang="en-US" sz="2000" b="0" kern="1200" dirty="0">
              <a:latin typeface="+mn-lt"/>
            </a:rPr>
            <a:t>TFI Scheduling check-in</a:t>
          </a:r>
          <a:endParaRPr lang="en-US" sz="2000" b="0" i="0" kern="1200" dirty="0">
            <a:latin typeface="+mn-lt"/>
          </a:endParaRPr>
        </a:p>
      </dsp:txBody>
      <dsp:txXfrm>
        <a:off x="109100" y="639561"/>
        <a:ext cx="11111787" cy="2016725"/>
      </dsp:txXfrm>
    </dsp:sp>
    <dsp:sp modelId="{24EE546A-203E-45A1-AB96-5A4CB77AC5EC}">
      <dsp:nvSpPr>
        <dsp:cNvPr id="0" name=""/>
        <dsp:cNvSpPr/>
      </dsp:nvSpPr>
      <dsp:spPr>
        <a:xfrm>
          <a:off x="566499" y="43381"/>
          <a:ext cx="7930990" cy="97416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614054" y="90936"/>
        <a:ext cx="7835880" cy="879050"/>
      </dsp:txXfrm>
    </dsp:sp>
    <dsp:sp modelId="{AD7E4922-BE98-4A00-8CC9-8C067984A0AA}">
      <dsp:nvSpPr>
        <dsp:cNvPr id="0" name=""/>
        <dsp:cNvSpPr/>
      </dsp:nvSpPr>
      <dsp:spPr>
        <a:xfrm>
          <a:off x="0" y="3215879"/>
          <a:ext cx="11329987" cy="197505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687324" rIns="87933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D0F41">
                  <a:hueOff val="0"/>
                  <a:satOff val="0"/>
                  <a:lumOff val="0"/>
                  <a:alphaOff val="0"/>
                </a:srgbClr>
              </a:solidFill>
              <a:latin typeface="Arial"/>
              <a:ea typeface="+mn-ea"/>
              <a:cs typeface="+mn-cs"/>
            </a:rPr>
            <a:t>Work with your team to develop your year end report.</a:t>
          </a:r>
          <a:endParaRPr lang="en-US" sz="2000" b="0" i="0" kern="1200" dirty="0"/>
        </a:p>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Work with your team to complete your Working Smarter Worksheet.</a:t>
          </a:r>
        </a:p>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Discuss and plan your school’s participation in the Tier 2 AND Sustaining Academies</a:t>
          </a:r>
        </a:p>
      </dsp:txBody>
      <dsp:txXfrm>
        <a:off x="0" y="3215879"/>
        <a:ext cx="11329987" cy="1975050"/>
      </dsp:txXfrm>
    </dsp:sp>
    <dsp:sp modelId="{A408444A-A753-4052-B5E7-27B1CF04BE0D}">
      <dsp:nvSpPr>
        <dsp:cNvPr id="0" name=""/>
        <dsp:cNvSpPr/>
      </dsp:nvSpPr>
      <dsp:spPr>
        <a:xfrm>
          <a:off x="602007" y="2784798"/>
          <a:ext cx="7930990" cy="9741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66800">
            <a:lnSpc>
              <a:spcPct val="90000"/>
            </a:lnSpc>
            <a:spcBef>
              <a:spcPct val="0"/>
            </a:spcBef>
            <a:spcAft>
              <a:spcPct val="35000"/>
            </a:spcAft>
            <a:buNone/>
          </a:pPr>
          <a:r>
            <a:rPr lang="en-US" sz="2400" b="0" i="0" kern="1200" dirty="0"/>
            <a:t>Coach Tasks</a:t>
          </a:r>
        </a:p>
      </dsp:txBody>
      <dsp:txXfrm>
        <a:off x="649562" y="2832353"/>
        <a:ext cx="783588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B323A-9CA0-7441-9A81-A44702CB6F43}"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A42C-C6D2-B44B-A9F2-5BD3C88B34C8}" type="slidenum">
              <a:rPr lang="en-US" smtClean="0"/>
              <a:t>‹#›</a:t>
            </a:fld>
            <a:endParaRPr lang="en-US"/>
          </a:p>
        </p:txBody>
      </p:sp>
    </p:spTree>
    <p:extLst>
      <p:ext uri="{BB962C8B-B14F-4D97-AF65-F5344CB8AC3E}">
        <p14:creationId xmlns:p14="http://schemas.microsoft.com/office/powerpoint/2010/main" val="397963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ebacademy.edc.org/sample-pbis-staff-slide-de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ebacademy.edc.org/sample-pbis-staff-slide-dec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Use this sample to discuss what each school might choose to include in a “snapshot” evaluation report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73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881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1388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15892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438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There are various ways in which we support our staff to implement our PBIS Framework. Today we are going to focus on a couple of these systems to learn how we can enhance them to support our implementation.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199311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21DDE-337A-114E-9B85-84034E4DC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108"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Arial"/>
              <a:sym typeface="Arial"/>
            </a:endParaRPr>
          </a:p>
        </p:txBody>
      </p:sp>
    </p:spTree>
    <p:extLst>
      <p:ext uri="{BB962C8B-B14F-4D97-AF65-F5344CB8AC3E}">
        <p14:creationId xmlns:p14="http://schemas.microsoft.com/office/powerpoint/2010/main" val="187557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06179bc5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06179bc5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RESOURCE LINK (p.14): https://sebacademy.edc.org/supporting-and-responding-educators-classroom-pbis-implementation-needs-guide-classroom-systems-and</a:t>
            </a:r>
            <a:endParaRPr dirty="0"/>
          </a:p>
        </p:txBody>
      </p:sp>
      <p:sp>
        <p:nvSpPr>
          <p:cNvPr id="420" name="Google Shape;420;g206179bc56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06179bc5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06179bc5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 Please explain how each system feature has a corresponding table that outlines that critical features of the system component, examples, and non-examples, and resources. You may mention the document and click through to show that (1) that there are tables for each of the system components, but also that some tables span multiple pages.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LINK (p.22): https://sebacademy.edc.org/supporting-and-responding-educators-classroom-pbis-implementation-needs-guide-classroom-systems-and</a:t>
            </a:r>
            <a:endParaRPr dirty="0"/>
          </a:p>
        </p:txBody>
      </p:sp>
      <p:sp>
        <p:nvSpPr>
          <p:cNvPr id="420" name="Google Shape;420;g206179bc56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82753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06179bc5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06179bc5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 Please explain how at the end of this section teams will have more time to review this document and reflect on how this tool can assist them in action planning future professional development (targeting positive classroom supports, hopefully!).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LINK (p.47-48): https://sebacademy.edc.org/supporting-and-responding-educators-classroom-pbis-implementation-needs-guide-classroom-systems-and</a:t>
            </a:r>
            <a:endParaRPr dirty="0"/>
          </a:p>
        </p:txBody>
      </p:sp>
      <p:sp>
        <p:nvSpPr>
          <p:cNvPr id="420" name="Google Shape;420;g206179bc56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57794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20</a:t>
            </a:fld>
            <a:endParaRPr lang="en-US"/>
          </a:p>
        </p:txBody>
      </p:sp>
    </p:spTree>
    <p:extLst>
      <p:ext uri="{BB962C8B-B14F-4D97-AF65-F5344CB8AC3E}">
        <p14:creationId xmlns:p14="http://schemas.microsoft.com/office/powerpoint/2010/main" val="295535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Incorporate familiar resources, such as the Supporting and Responding to behavior document, which can be found on PBIS.org and provides useful tools for organizing class-wide supports.</a:t>
            </a:r>
          </a:p>
          <a:p>
            <a:r>
              <a:rPr lang="en-US">
                <a:cs typeface="Calibri"/>
              </a:rPr>
              <a:t>Please add this document to the chat: </a:t>
            </a:r>
            <a:r>
              <a:rPr lang="en-US">
                <a:hlinkClick r:id="rId3"/>
              </a:rPr>
              <a:t>https://www.pbis.org/resource/supporting-and-responding-to-behavior-evidence-based-classroom-strategies-for-teachers</a:t>
            </a:r>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9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PBIS Educator Support Link: https://nepbis.org/classroom-pbis/educator-support/</a:t>
            </a:r>
          </a:p>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22</a:t>
            </a:fld>
            <a:endParaRPr lang="en-US"/>
          </a:p>
        </p:txBody>
      </p:sp>
    </p:spTree>
    <p:extLst>
      <p:ext uri="{BB962C8B-B14F-4D97-AF65-F5344CB8AC3E}">
        <p14:creationId xmlns:p14="http://schemas.microsoft.com/office/powerpoint/2010/main" val="240101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LINK: https://sebacademy.edc.org/embedded-professional-development-planning-activity</a:t>
            </a:r>
          </a:p>
        </p:txBody>
      </p:sp>
      <p:sp>
        <p:nvSpPr>
          <p:cNvPr id="4" name="Slide Number Placeholder 3"/>
          <p:cNvSpPr>
            <a:spLocks noGrp="1"/>
          </p:cNvSpPr>
          <p:nvPr>
            <p:ph type="sldNum" sz="quarter" idx="5"/>
          </p:nvPr>
        </p:nvSpPr>
        <p:spPr/>
        <p:txBody>
          <a:bodyPr/>
          <a:lstStyle/>
          <a:p>
            <a:fld id="{9751A42C-C6D2-B44B-A9F2-5BD3C88B34C8}" type="slidenum">
              <a:rPr lang="en-US" smtClean="0"/>
              <a:t>23</a:t>
            </a:fld>
            <a:endParaRPr lang="en-US"/>
          </a:p>
        </p:txBody>
      </p:sp>
    </p:spTree>
    <p:extLst>
      <p:ext uri="{BB962C8B-B14F-4D97-AF65-F5344CB8AC3E}">
        <p14:creationId xmlns:p14="http://schemas.microsoft.com/office/powerpoint/2010/main" val="16219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latin typeface="Arial" pitchFamily="-1" charset="0"/>
              </a:rPr>
              <a:t>Classroom PBIS: Systems &amp; Data Brief: https://sebacademy.edc.org/supporting-and-responding-educators-classroom-pbis-implementation-needs-guide-classroom-systems-and</a:t>
            </a:r>
          </a:p>
          <a:p>
            <a:pPr eaLnBrk="1" hangingPunct="1"/>
            <a:r>
              <a:rPr lang="en-US" dirty="0">
                <a:latin typeface="Arial" pitchFamily="-1" charset="0"/>
              </a:rPr>
              <a:t>Embedded Professional Development Activity: </a:t>
            </a:r>
            <a:r>
              <a:rPr lang="en-US" dirty="0"/>
              <a:t>https://sebacademy.edc.org/embedded-professional-development-planning-activity</a:t>
            </a:r>
            <a:endParaRPr lang="en-US" dirty="0">
              <a:latin typeface="Arial" pitchFamily="-1" charset="0"/>
            </a:endParaRPr>
          </a:p>
        </p:txBody>
      </p:sp>
    </p:spTree>
    <p:extLst>
      <p:ext uri="{BB962C8B-B14F-4D97-AF65-F5344CB8AC3E}">
        <p14:creationId xmlns:p14="http://schemas.microsoft.com/office/powerpoint/2010/main" val="360482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1234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Integrated TFI Companion Guide: https://</a:t>
            </a:r>
            <a:r>
              <a:rPr lang="en-US" sz="1200" b="0" i="0" u="none" strike="noStrike" cap="none" dirty="0" err="1">
                <a:solidFill>
                  <a:srgbClr val="000000"/>
                </a:solidFill>
                <a:effectLst/>
                <a:latin typeface="Arial"/>
                <a:ea typeface="Arial"/>
                <a:cs typeface="Arial"/>
                <a:sym typeface="Arial"/>
              </a:rPr>
              <a:t>www.pbis.org</a:t>
            </a:r>
            <a:r>
              <a:rPr lang="en-US" sz="1200" b="0" i="0" u="none" strike="noStrike" cap="none" dirty="0">
                <a:solidFill>
                  <a:srgbClr val="000000"/>
                </a:solidFill>
                <a:effectLst/>
                <a:latin typeface="Arial"/>
                <a:ea typeface="Arial"/>
                <a:cs typeface="Arial"/>
                <a:sym typeface="Arial"/>
              </a:rPr>
              <a:t>/resource/integrated-tiered-fidelity-inventory-companion-guide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8C6E4-1B97-E048-A59E-FF1C87DF6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204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TRAINER NOTE: You can use this time to hop in breakout rooms to schedule the TFI with your schools.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95730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Erik</a:t>
            </a:r>
          </a:p>
          <a:p>
            <a:pPr marL="0" lvl="0" indent="0" algn="l" rtl="0">
              <a:spcBef>
                <a:spcPts val="0"/>
              </a:spcBef>
              <a:spcAft>
                <a:spcPts val="0"/>
              </a:spcAft>
              <a:buNone/>
            </a:pPr>
            <a:endParaRPr lang="en-US" dirty="0"/>
          </a:p>
          <a:p>
            <a:pPr marL="0" lvl="0" indent="0" algn="l" rtl="0">
              <a:spcBef>
                <a:spcPts val="0"/>
              </a:spcBef>
              <a:spcAft>
                <a:spcPts val="0"/>
              </a:spcAft>
              <a:buNone/>
            </a:pPr>
            <a:r>
              <a:rPr lang="en-US"/>
              <a:t>10:20</a:t>
            </a: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1774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r>
              <a:rPr lang="en-US" dirty="0">
                <a:latin typeface="Arial" pitchFamily="-1" charset="0"/>
              </a:rPr>
              <a:t>Classroom PBIS: Systems &amp; Data Brief: https://sebacademy.edc.org/supporting-and-responding-educators-classroom-pbis-implementation-needs-guide-classroom-systems-and</a:t>
            </a:r>
          </a:p>
          <a:p>
            <a:pPr eaLnBrk="1" hangingPunct="1"/>
            <a:r>
              <a:rPr lang="en-US" dirty="0">
                <a:latin typeface="Arial" pitchFamily="-1" charset="0"/>
              </a:rPr>
              <a:t>Embedded Professional Development Activity: </a:t>
            </a:r>
            <a:r>
              <a:rPr lang="en-US" dirty="0"/>
              <a:t>https://sebacademy.edc.org/embedded-professional-development-planning-activity</a:t>
            </a:r>
            <a:endParaRPr lang="en-US" dirty="0">
              <a:latin typeface="Arial" pitchFamily="-1" charset="0"/>
            </a:endParaRPr>
          </a:p>
          <a:p>
            <a:pPr marL="342900" indent="-342900" defTabSz="1219140">
              <a:spcAft>
                <a:spcPts val="800"/>
              </a:spcAft>
              <a:buClr>
                <a:srgbClr val="FFFFFF"/>
              </a:buClr>
              <a:buFont typeface="Arial"/>
              <a:buChar char="•"/>
              <a:defRPr/>
            </a:pPr>
            <a:endParaRPr lang="en-US" sz="1200" dirty="0"/>
          </a:p>
          <a:p>
            <a:pPr marL="0" indent="0" defTabSz="1219140">
              <a:spcAft>
                <a:spcPts val="800"/>
              </a:spcAft>
              <a:buClr>
                <a:srgbClr val="FFFFFF"/>
              </a:buClr>
              <a:buFont typeface="Arial"/>
              <a:buNone/>
              <a:defRPr/>
            </a:pPr>
            <a:r>
              <a:rPr lang="en-US" sz="1200" dirty="0"/>
              <a:t>PBIS Evaluation Report  https://sebacademy.edc.org/annual-evaluation-report-template</a:t>
            </a:r>
          </a:p>
          <a:p>
            <a:pPr marL="0" indent="0" defTabSz="1219140">
              <a:spcAft>
                <a:spcPts val="800"/>
              </a:spcAft>
              <a:buClr>
                <a:srgbClr val="FFFFFF"/>
              </a:buClr>
              <a:buFont typeface="Arial"/>
              <a:buNone/>
              <a:defRPr/>
            </a:pPr>
            <a:r>
              <a:rPr lang="en-US" sz="1200" dirty="0"/>
              <a:t>PBIS Evaluation Report Sample https://sebacademy.edc.org/annual-evaluation-report-sample</a:t>
            </a:r>
          </a:p>
          <a:p>
            <a:pPr marL="0" indent="0" defTabSz="1219140">
              <a:spcAft>
                <a:spcPts val="800"/>
              </a:spcAft>
              <a:buClr>
                <a:srgbClr val="FFFFFF"/>
              </a:buClr>
              <a:buFont typeface="Arial"/>
              <a:buNone/>
              <a:defRPr/>
            </a:pPr>
            <a:endParaRPr lang="en-US" sz="1200" dirty="0"/>
          </a:p>
          <a:p>
            <a:pPr marL="0" indent="0" defTabSz="1219140">
              <a:spcAft>
                <a:spcPts val="800"/>
              </a:spcAft>
              <a:buClr>
                <a:srgbClr val="FFFFFF"/>
              </a:buClr>
              <a:buFont typeface="Arial"/>
              <a:buNone/>
              <a:defRPr/>
            </a:pPr>
            <a:r>
              <a:rPr lang="en-US" sz="1200" dirty="0"/>
              <a:t>Sample PBIS Handbooks:  https://sebacademy.edc.org/list-of-pbis-resources?keyword=Sample+PBIS+Handbook&amp;pbis_resource_type=All&amp;pbis_resource_topic=All&amp;sort_by=field_date_value&amp;sort_order=DESC</a:t>
            </a:r>
          </a:p>
          <a:p>
            <a:pPr marL="0" indent="0" defTabSz="1219140">
              <a:spcAft>
                <a:spcPts val="800"/>
              </a:spcAft>
              <a:buClr>
                <a:srgbClr val="FFFFFF"/>
              </a:buClr>
              <a:buFont typeface="Arial"/>
              <a:buNone/>
              <a:defRPr/>
            </a:pPr>
            <a:endParaRPr lang="en-US" sz="1200" dirty="0"/>
          </a:p>
          <a:p>
            <a:pPr marL="0" indent="0" defTabSz="1219140">
              <a:spcAft>
                <a:spcPts val="800"/>
              </a:spcAft>
              <a:buClr>
                <a:srgbClr val="FFFFFF"/>
              </a:buClr>
              <a:buFont typeface="Arial"/>
              <a:buNone/>
              <a:defRPr/>
            </a:pPr>
            <a:r>
              <a:rPr lang="en-US" sz="1200" dirty="0"/>
              <a:t>Sample Student Slide Deck https://sebacademy.edc.org/sample-pbis-student-slide-deck</a:t>
            </a:r>
          </a:p>
          <a:p>
            <a:pPr marL="0" indent="0" defTabSz="1219140">
              <a:spcAft>
                <a:spcPts val="800"/>
              </a:spcAft>
              <a:buClr>
                <a:srgbClr val="FFFFFF"/>
              </a:buClr>
              <a:buFont typeface="Arial"/>
              <a:buNone/>
              <a:defRPr/>
            </a:pPr>
            <a:r>
              <a:rPr lang="en-US" sz="1200" dirty="0"/>
              <a:t>Sample Staff Slide Deck </a:t>
            </a:r>
            <a:r>
              <a:rPr lang="en-US" dirty="0">
                <a:hlinkClick r:id="rId3"/>
              </a:rPr>
              <a:t>https://sebacademy.edc.org/sample-pbis-staff-slide-deck</a:t>
            </a:r>
            <a:endParaRPr lang="en-US" sz="1200" dirty="0"/>
          </a:p>
        </p:txBody>
      </p:sp>
    </p:spTree>
    <p:extLst>
      <p:ext uri="{BB962C8B-B14F-4D97-AF65-F5344CB8AC3E}">
        <p14:creationId xmlns:p14="http://schemas.microsoft.com/office/powerpoint/2010/main" val="273583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225230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r>
              <a:rPr lang="en-US" dirty="0">
                <a:latin typeface="Arial" pitchFamily="-1" charset="0"/>
              </a:rPr>
              <a:t>Classroom PBIS: Systems &amp; Data Brief: https://sebacademy.edc.org/supporting-and-responding-educators-classroom-pbis-implementation-needs-guide-classroom-systems-and</a:t>
            </a:r>
          </a:p>
          <a:p>
            <a:pPr eaLnBrk="1" hangingPunct="1"/>
            <a:r>
              <a:rPr lang="en-US" dirty="0">
                <a:latin typeface="Arial" pitchFamily="-1" charset="0"/>
              </a:rPr>
              <a:t>Embedded Professional Development Activity: </a:t>
            </a:r>
            <a:r>
              <a:rPr lang="en-US" dirty="0"/>
              <a:t>https://sebacademy.edc.org/embedded-professional-development-planning-activity</a:t>
            </a:r>
            <a:endParaRPr lang="en-US" dirty="0">
              <a:latin typeface="Arial" pitchFamily="-1" charset="0"/>
            </a:endParaRPr>
          </a:p>
          <a:p>
            <a:pPr marL="342900" indent="-342900" defTabSz="1219140">
              <a:spcAft>
                <a:spcPts val="800"/>
              </a:spcAft>
              <a:buClr>
                <a:srgbClr val="FFFFFF"/>
              </a:buClr>
              <a:buFont typeface="Arial"/>
              <a:buChar char="•"/>
              <a:defRPr/>
            </a:pPr>
            <a:endParaRPr lang="en-US" sz="1200" dirty="0"/>
          </a:p>
          <a:p>
            <a:pPr marL="0" indent="0" defTabSz="1219140">
              <a:spcAft>
                <a:spcPts val="800"/>
              </a:spcAft>
              <a:buClr>
                <a:srgbClr val="FFFFFF"/>
              </a:buClr>
              <a:buFont typeface="Arial"/>
              <a:buNone/>
              <a:defRPr/>
            </a:pPr>
            <a:r>
              <a:rPr lang="en-US" sz="1200" dirty="0"/>
              <a:t>PBIS Evaluation Report  https://sebacademy.edc.org/annual-evaluation-report-template</a:t>
            </a:r>
          </a:p>
          <a:p>
            <a:pPr marL="0" indent="0" defTabSz="1219140">
              <a:spcAft>
                <a:spcPts val="800"/>
              </a:spcAft>
              <a:buClr>
                <a:srgbClr val="FFFFFF"/>
              </a:buClr>
              <a:buFont typeface="Arial"/>
              <a:buNone/>
              <a:defRPr/>
            </a:pPr>
            <a:r>
              <a:rPr lang="en-US" sz="1200" dirty="0"/>
              <a:t>PBIS Evaluation Report Sample https://sebacademy.edc.org/annual-evaluation-report-sample</a:t>
            </a:r>
          </a:p>
          <a:p>
            <a:pPr marL="0" indent="0" defTabSz="1219140">
              <a:spcAft>
                <a:spcPts val="800"/>
              </a:spcAft>
              <a:buClr>
                <a:srgbClr val="FFFFFF"/>
              </a:buClr>
              <a:buFont typeface="Arial"/>
              <a:buNone/>
              <a:defRPr/>
            </a:pPr>
            <a:endParaRPr lang="en-US" sz="1200" dirty="0"/>
          </a:p>
          <a:p>
            <a:pPr marL="0" indent="0" defTabSz="1219140">
              <a:spcAft>
                <a:spcPts val="800"/>
              </a:spcAft>
              <a:buClr>
                <a:srgbClr val="FFFFFF"/>
              </a:buClr>
              <a:buFont typeface="Arial"/>
              <a:buNone/>
              <a:defRPr/>
            </a:pPr>
            <a:r>
              <a:rPr lang="en-US" sz="1200" dirty="0"/>
              <a:t>Sample PBIS Handbooks:  https://sebacademy.edc.org/list-of-pbis-resources?keyword=Sample+PBIS+Handbook&amp;pbis_resource_type=All&amp;pbis_resource_topic=All&amp;sort_by=field_date_value&amp;sort_order=DESC</a:t>
            </a:r>
          </a:p>
          <a:p>
            <a:pPr marL="0" indent="0" defTabSz="1219140">
              <a:spcAft>
                <a:spcPts val="800"/>
              </a:spcAft>
              <a:buClr>
                <a:srgbClr val="FFFFFF"/>
              </a:buClr>
              <a:buFont typeface="Arial"/>
              <a:buNone/>
              <a:defRPr/>
            </a:pPr>
            <a:endParaRPr lang="en-US" sz="1200" dirty="0"/>
          </a:p>
          <a:p>
            <a:pPr marL="0" indent="0" defTabSz="1219140">
              <a:spcAft>
                <a:spcPts val="800"/>
              </a:spcAft>
              <a:buClr>
                <a:srgbClr val="FFFFFF"/>
              </a:buClr>
              <a:buFont typeface="Arial"/>
              <a:buNone/>
              <a:defRPr/>
            </a:pPr>
            <a:r>
              <a:rPr lang="en-US" sz="1200" dirty="0"/>
              <a:t>Sample Student Slide Deck https://sebacademy.edc.org/sample-pbis-student-slide-deck</a:t>
            </a:r>
          </a:p>
          <a:p>
            <a:pPr marL="0" indent="0" defTabSz="1219140">
              <a:spcAft>
                <a:spcPts val="800"/>
              </a:spcAft>
              <a:buClr>
                <a:srgbClr val="FFFFFF"/>
              </a:buClr>
              <a:buFont typeface="Arial"/>
              <a:buNone/>
              <a:defRPr/>
            </a:pPr>
            <a:r>
              <a:rPr lang="en-US" sz="1200" dirty="0"/>
              <a:t>Sample Staff Slide Deck </a:t>
            </a:r>
            <a:r>
              <a:rPr lang="en-US" dirty="0">
                <a:hlinkClick r:id="rId3"/>
              </a:rPr>
              <a:t>https://sebacademy.edc.org/sample-pbis-staff-slide-deck</a:t>
            </a:r>
            <a:endParaRPr lang="en-US" sz="1200" dirty="0"/>
          </a:p>
        </p:txBody>
      </p:sp>
    </p:spTree>
    <p:extLst>
      <p:ext uri="{BB962C8B-B14F-4D97-AF65-F5344CB8AC3E}">
        <p14:creationId xmlns:p14="http://schemas.microsoft.com/office/powerpoint/2010/main" val="239263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 to attendance form is here: https://edc.co1.qualtrics.com/jfe/form/SV_5BiXqi4bxzOCMS2</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If a team has another item that would fit into Classroom, Alignment or Equity, they can let us know and we can consider it.  Most things will be approved.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6AF9E-67B8-434A-9A4C-E078E3419B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59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TRAINER NOTE: This is review content please be brief</a:t>
            </a:r>
          </a:p>
        </p:txBody>
      </p:sp>
    </p:spTree>
    <p:extLst>
      <p:ext uri="{BB962C8B-B14F-4D97-AF65-F5344CB8AC3E}">
        <p14:creationId xmlns:p14="http://schemas.microsoft.com/office/powerpoint/2010/main" val="309578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This template is meant to be used as a guide. Schools should add/delete to meet their school context.</a:t>
            </a:r>
          </a:p>
          <a:p>
            <a:endParaRPr lang="en-US" dirty="0"/>
          </a:p>
          <a:p>
            <a:r>
              <a:rPr lang="en-US" dirty="0"/>
              <a:t>Annual Evaluation Template link:  https://sebacademy.edc.org/annual-evaluation-report-template </a:t>
            </a:r>
          </a:p>
          <a:p>
            <a:r>
              <a:rPr lang="en-US" dirty="0"/>
              <a:t>Sample - Annual Evaluation : https://sebacademy.edc.org/annual-evaluation-report-sample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85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Tier 1 Evaluation Report (Sample school):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87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21599693"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7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002015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978603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22236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451014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14412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124099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163246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854346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40489542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893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11516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0091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10235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941170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1545391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913247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554604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677643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115135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5772617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0666044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291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42064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005414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156294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5758B2-9523-FE47-B525-34BF9E25E3E5}" type="slidenum">
              <a:rPr lang="en-US"/>
              <a:pPr>
                <a:defRPr/>
              </a:pPr>
              <a:t>‹#›</a:t>
            </a:fld>
            <a:endParaRPr lang="en-US"/>
          </a:p>
        </p:txBody>
      </p:sp>
    </p:spTree>
    <p:extLst>
      <p:ext uri="{BB962C8B-B14F-4D97-AF65-F5344CB8AC3E}">
        <p14:creationId xmlns:p14="http://schemas.microsoft.com/office/powerpoint/2010/main" val="27542475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893728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527089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7405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277968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8375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089928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106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955124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8727483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42512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858898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8232277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100195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1700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914635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54888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432964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813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0076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112443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1624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88682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018460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925421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680659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680889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50680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114714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7846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4000" b="1">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Tree>
    <p:extLst>
      <p:ext uri="{BB962C8B-B14F-4D97-AF65-F5344CB8AC3E}">
        <p14:creationId xmlns:p14="http://schemas.microsoft.com/office/powerpoint/2010/main" val="39711302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102898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88434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7244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15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495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90749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49454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000">
                <a:solidFill>
                  <a:srgbClr val="00045C"/>
                </a:solidFill>
                <a:latin typeface="Calibri" panose="020F0502020204030204" pitchFamily="34" charset="0"/>
                <a:cs typeface="Calibri" panose="020F0502020204030204" pitchFamily="34" charset="0"/>
              </a:defRPr>
            </a:lvl1pPr>
            <a:lvl2pPr>
              <a:defRPr sz="2000">
                <a:solidFill>
                  <a:srgbClr val="00045C"/>
                </a:solidFill>
                <a:latin typeface="Calibri" panose="020F0502020204030204" pitchFamily="34" charset="0"/>
                <a:cs typeface="Calibri" panose="020F0502020204030204" pitchFamily="34" charset="0"/>
              </a:defRPr>
            </a:lvl2pPr>
            <a:lvl3pPr>
              <a:defRPr sz="2000">
                <a:solidFill>
                  <a:srgbClr val="00045C"/>
                </a:solidFill>
                <a:latin typeface="Calibri" panose="020F0502020204030204" pitchFamily="34" charset="0"/>
                <a:cs typeface="Calibri" panose="020F0502020204030204" pitchFamily="34" charset="0"/>
              </a:defRPr>
            </a:lvl3pPr>
            <a:lvl4pPr>
              <a:defRPr sz="2000">
                <a:solidFill>
                  <a:srgbClr val="00045C"/>
                </a:solidFill>
                <a:latin typeface="Calibri" panose="020F0502020204030204" pitchFamily="34" charset="0"/>
                <a:cs typeface="Calibri" panose="020F0502020204030204" pitchFamily="34" charset="0"/>
              </a:defRPr>
            </a:lvl4pPr>
            <a:lvl5pPr>
              <a:defRPr sz="2000">
                <a:solidFill>
                  <a:srgbClr val="00045C"/>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cs typeface="Calibri" panose="020F0502020204030204" pitchFamily="34" charset="0"/>
              </a:defRPr>
            </a:lvl1pPr>
          </a:lstStyle>
          <a:p>
            <a:pPr>
              <a:defRPr/>
            </a:pPr>
            <a:fld id="{8C99BA3C-11EE-A64A-9641-95A331C24B48}" type="slidenum">
              <a:rPr lang="en-US" smtClean="0"/>
              <a:pPr>
                <a:defRPr/>
              </a:pPr>
              <a:t>‹#›</a:t>
            </a:fld>
            <a:endParaRPr lang="en-US"/>
          </a:p>
        </p:txBody>
      </p:sp>
    </p:spTree>
    <p:extLst>
      <p:ext uri="{BB962C8B-B14F-4D97-AF65-F5344CB8AC3E}">
        <p14:creationId xmlns:p14="http://schemas.microsoft.com/office/powerpoint/2010/main" val="324314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3086324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212709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2531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974873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2909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56355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70754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651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5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79195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43834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90778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253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07661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24889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32307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99307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9492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164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0006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09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42758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5652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70564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561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9350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49772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3920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086955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4656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44754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031026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1391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38575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058946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7000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30533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74860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54346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470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1103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743196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741683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07506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862077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7005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1950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13075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77594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0217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455315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8504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15331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8519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06561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52034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862295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8646099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246432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31409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18645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04642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28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67315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46328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094237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82845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26055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138373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092254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168219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73688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81029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728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510476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063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02441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124738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564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81231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45513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0650446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01256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960773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34373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theme" Target="../theme/theme3.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4.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5.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theme" Target="../theme/theme6.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theme" Target="../theme/theme7.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22420981"/>
      </p:ext>
    </p:extLst>
  </p:cSld>
  <p:clrMap bg1="lt1" tx1="dk1" bg2="dk2" tx2="lt2" accent1="accent1" accent2="accent2" accent3="accent3" accent4="accent4" accent5="accent5" accent6="accent6" hlink="hlink" folHlink="folHlink"/>
  <p:sldLayoutIdLst>
    <p:sldLayoutId id="2147483656" r:id="rId1"/>
    <p:sldLayoutId id="2147483794" r:id="rId2"/>
    <p:sldLayoutId id="2147483795" r:id="rId3"/>
    <p:sldLayoutId id="2147483801" r:id="rId4"/>
    <p:sldLayoutId id="2147483803" r:id="rId5"/>
    <p:sldLayoutId id="2147483805" r:id="rId6"/>
    <p:sldLayoutId id="2147483807" r:id="rId7"/>
    <p:sldLayoutId id="2147483808" r:id="rId8"/>
    <p:sldLayoutId id="2147483810" r:id="rId9"/>
    <p:sldLayoutId id="2147483811" r:id="rId10"/>
    <p:sldLayoutId id="2147483812" r:id="rId11"/>
    <p:sldLayoutId id="2147483815" r:id="rId12"/>
    <p:sldLayoutId id="2147483816" r:id="rId13"/>
    <p:sldLayoutId id="2147483819" r:id="rId14"/>
    <p:sldLayoutId id="2147483926" r:id="rId15"/>
    <p:sldLayoutId id="2147483931" r:id="rId16"/>
    <p:sldLayoutId id="2147484039" r:id="rId17"/>
    <p:sldLayoutId id="2147484040" r:id="rId18"/>
    <p:sldLayoutId id="2147484041" r:id="rId19"/>
    <p:sldLayoutId id="2147484042" r:id="rId20"/>
    <p:sldLayoutId id="2147484044" r:id="rId21"/>
    <p:sldLayoutId id="214748404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889893086"/>
      </p:ext>
    </p:extLst>
  </p:cSld>
  <p:clrMap bg1="lt1" tx1="dk1" bg2="dk2" tx2="lt2" accent1="accent1" accent2="accent2" accent3="accent3" accent4="accent4" accent5="accent5" accent6="accent6" hlink="hlink" folHlink="folHlink"/>
  <p:sldLayoutIdLst>
    <p:sldLayoutId id="2147483679" r:id="rId1"/>
    <p:sldLayoutId id="2147483865"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920" r:id="rId26"/>
    <p:sldLayoutId id="214748386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14615684"/>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919" r:id="rId21"/>
    <p:sldLayoutId id="2147483889" r:id="rId22"/>
    <p:sldLayoutId id="2147483890" r:id="rId23"/>
    <p:sldLayoutId id="2147483891" r:id="rId24"/>
    <p:sldLayoutId id="214748389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94380452"/>
      </p:ext>
    </p:extLst>
  </p:cSld>
  <p:clrMap bg1="lt1" tx1="dk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598608703"/>
      </p:ext>
    </p:extLst>
  </p:cSld>
  <p:clrMap bg1="lt1" tx1="dk1" bg2="dk2" tx2="lt2" accent1="accent1" accent2="accent2" accent3="accent3" accent4="accent4" accent5="accent5" accent6="accent6" hlink="hlink" folHlink="folHlink"/>
  <p:sldLayoutIdLst>
    <p:sldLayoutId id="2147483939" r:id="rId1"/>
    <p:sldLayoutId id="2147483940"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1" r:id="rId11"/>
    <p:sldLayoutId id="21474840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03214137"/>
      </p:ext>
    </p:extLst>
  </p:cSld>
  <p:clrMap bg1="lt1" tx1="dk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3" r:id="rId10"/>
    <p:sldLayoutId id="2147483964" r:id="rId11"/>
    <p:sldLayoutId id="2147483965" r:id="rId12"/>
    <p:sldLayoutId id="2147483966" r:id="rId13"/>
    <p:sldLayoutId id="2147483967" r:id="rId14"/>
    <p:sldLayoutId id="214748396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755966310"/>
      </p:ext>
    </p:extLst>
  </p:cSld>
  <p:clrMap bg1="lt1" tx1="dk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2" r:id="rId20"/>
    <p:sldLayoutId id="2147484033" r:id="rId21"/>
    <p:sldLayoutId id="2147484034" r:id="rId22"/>
    <p:sldLayoutId id="2147484035" r:id="rId23"/>
    <p:sldLayoutId id="2147484036" r:id="rId24"/>
    <p:sldLayoutId id="2147484037"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https://www.pbisassessment.org/Content/ReportAssets/3l30kpup.njrC_44iT0R0x0T1_1" TargetMode="External"/><Relationship Id="rId3" Type="http://schemas.openxmlformats.org/officeDocument/2006/relationships/image" Target="../media/image19.png"/><Relationship Id="rId7" Type="http://schemas.openxmlformats.org/officeDocument/2006/relationships/image" Target="https://app.swis.org/cache/b6dbf7b468226fd62a0189b8dc7c2ec77b8a91fbd47cbfe7a610ee77a16f7f1f.jpg" TargetMode="External"/><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1.xml"/><Relationship Id="rId6" Type="http://schemas.openxmlformats.org/officeDocument/2006/relationships/image" Target="../media/image21.jpeg"/><Relationship Id="rId11" Type="http://schemas.openxmlformats.org/officeDocument/2006/relationships/image" Target="https://www.pbisassessment.org/Content/ReportAssets/3l30kpup.njrC_31iT0R0x0T0_1" TargetMode="External"/><Relationship Id="rId5" Type="http://schemas.openxmlformats.org/officeDocument/2006/relationships/image" Target="https://app.swis.org/cache/5c335bfd130119ae81471f5eb3e813acd9365970ffa960613ad37a4460604ff1.jpg" TargetMode="External"/><Relationship Id="rId15" Type="http://schemas.openxmlformats.org/officeDocument/2006/relationships/image" Target="https://vpm.org/sites/default/files/inline-images/Screenshot%20%2877%29.jpg" TargetMode="External"/><Relationship Id="rId10" Type="http://schemas.openxmlformats.org/officeDocument/2006/relationships/image" Target="../media/image23.png"/><Relationship Id="rId4" Type="http://schemas.openxmlformats.org/officeDocument/2006/relationships/image" Target="../media/image20.jpeg"/><Relationship Id="rId9" Type="http://schemas.openxmlformats.org/officeDocument/2006/relationships/image" Target="https://www.pbisassessment.org/Content/ReportAssets/akjiwot4.jqaC_28iT0R0x0T0_1" TargetMode="External"/><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hyperlink" Target="https://nepbis.org/classroom-pbis/educator-support/" TargetMode="Externa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hyperlink" Target="http://www.pngall.com/calendar-pn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9.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hyperlink" Target="https://sebacademy.edc.org/embedded-professional-development-planning-activity" TargetMode="External"/><Relationship Id="rId3" Type="http://schemas.openxmlformats.org/officeDocument/2006/relationships/hyperlink" Target="https://sebacademy.edc.org/supporting-and-responding-educators-classroom-pbis-implementation-needs-guide-classroom-systems-and" TargetMode="External"/><Relationship Id="rId7" Type="http://schemas.openxmlformats.org/officeDocument/2006/relationships/hyperlink" Target="https://sebacademy.edc.org/annual-evaluation-report-sample" TargetMode="External"/><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5.xml"/><Relationship Id="rId6" Type="http://schemas.openxmlformats.org/officeDocument/2006/relationships/hyperlink" Target="https://sebacademy.edc.org/annual-evaluation-report-template" TargetMode="External"/><Relationship Id="rId11" Type="http://schemas.openxmlformats.org/officeDocument/2006/relationships/hyperlink" Target="https://sebacademy.edc.org/sample-pbis-student-slide-deck" TargetMode="External"/><Relationship Id="rId5" Type="http://schemas.openxmlformats.org/officeDocument/2006/relationships/hyperlink" Target="https://www.pbisapps.org/articles/supportive-environments-create-classroom-community" TargetMode="External"/><Relationship Id="rId10" Type="http://schemas.openxmlformats.org/officeDocument/2006/relationships/hyperlink" Target="https://sebacademy.edc.org/sample-pbis-staff-slide-deck" TargetMode="External"/><Relationship Id="rId4" Type="http://schemas.openxmlformats.org/officeDocument/2006/relationships/hyperlink" Target="https://www.pbisapps.org/articles/start-with-why-how-to-put-purpose-back-in-your-work" TargetMode="External"/><Relationship Id="rId9" Type="http://schemas.openxmlformats.org/officeDocument/2006/relationships/hyperlink" Target="https://sebacademy.edc.org/list-of-pbis-resources?keyword=Sample+PBIS+Handbook&amp;pbis_resource_type=All&amp;pbis_resource_topic=All&amp;sort_by=field_date_value&amp;sort_order=DESC"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s://sebacademy.edc.org/embedded-professional-development-planning-activity" TargetMode="External"/><Relationship Id="rId3" Type="http://schemas.openxmlformats.org/officeDocument/2006/relationships/hyperlink" Target="https://sebacademy.edc.org/supporting-and-responding-educators-classroom-pbis-implementation-needs-guide-classroom-systems-and" TargetMode="External"/><Relationship Id="rId7" Type="http://schemas.openxmlformats.org/officeDocument/2006/relationships/hyperlink" Target="https://sebacademy.edc.org/annual-evaluation-report-sample" TargetMode="External"/><Relationship Id="rId12"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05.xml"/><Relationship Id="rId6" Type="http://schemas.openxmlformats.org/officeDocument/2006/relationships/hyperlink" Target="https://sebacademy.edc.org/annual-evaluation-report-template" TargetMode="External"/><Relationship Id="rId11" Type="http://schemas.openxmlformats.org/officeDocument/2006/relationships/hyperlink" Target="https://sebacademy.edc.org/sample-pbis-student-slide-deck" TargetMode="External"/><Relationship Id="rId5" Type="http://schemas.openxmlformats.org/officeDocument/2006/relationships/hyperlink" Target="https://www.pbisapps.org/articles/supportive-environments-create-classroom-community" TargetMode="External"/><Relationship Id="rId10" Type="http://schemas.openxmlformats.org/officeDocument/2006/relationships/hyperlink" Target="https://sebacademy.edc.org/sample-pbis-staff-slide-deck" TargetMode="External"/><Relationship Id="rId4" Type="http://schemas.openxmlformats.org/officeDocument/2006/relationships/hyperlink" Target="https://www.pbisapps.org/articles/start-with-why-how-to-put-purpose-back-in-your-work" TargetMode="External"/><Relationship Id="rId9" Type="http://schemas.openxmlformats.org/officeDocument/2006/relationships/hyperlink" Target="https://sebacademy.edc.org/list-of-pbis-resources?keyword=Sample+PBIS+Handbook&amp;pbis_resource_type=All&amp;pbis_resource_topic=All&amp;sort_by=field_date_value&amp;sort_order=DESC"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2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r>
              <a:rPr lang="en-US" sz="3700" b="1" dirty="0">
                <a:latin typeface="Arial"/>
                <a:cs typeface="Arial"/>
              </a:rPr>
              <a:t>PBIS School-Wide </a:t>
            </a:r>
            <a:r>
              <a:rPr lang="en-US" sz="3700" b="1">
                <a:latin typeface="Arial"/>
                <a:cs typeface="Arial"/>
              </a:rPr>
              <a:t>Coach Meeting</a:t>
            </a:r>
            <a:br>
              <a:rPr lang="en-US" sz="4250" dirty="0">
                <a:latin typeface="Arial" panose="020B0604020202020204" pitchFamily="34" charset="0"/>
                <a:cs typeface="Arial" panose="020B0604020202020204" pitchFamily="34" charset="0"/>
              </a:rPr>
            </a:br>
            <a:r>
              <a:rPr lang="en-US" sz="3700" dirty="0">
                <a:solidFill>
                  <a:srgbClr val="FFC000"/>
                </a:solidFill>
                <a:latin typeface="Arial"/>
                <a:cs typeface="Arial"/>
              </a:rPr>
              <a:t>Year 3:  April 2023</a:t>
            </a:r>
          </a:p>
        </p:txBody>
      </p:sp>
      <p:sp>
        <p:nvSpPr>
          <p:cNvPr id="290" name="Google Shape;290;p29"/>
          <p:cNvSpPr txBox="1">
            <a:spLocks noGrp="1"/>
          </p:cNvSpPr>
          <p:nvPr>
            <p:ph type="subTitle" idx="1"/>
          </p:nvPr>
        </p:nvSpPr>
        <p:spPr>
          <a:xfrm>
            <a:off x="3439027" y="4141586"/>
            <a:ext cx="6946342" cy="1291281"/>
          </a:xfrm>
          <a:prstGeom prst="rect">
            <a:avLst/>
          </a:prstGeom>
        </p:spPr>
        <p:txBody>
          <a:bodyPr spcFirstLastPara="1" wrap="square" lIns="121900" tIns="121900" rIns="121900" bIns="121900" anchor="t" anchorCtr="0">
            <a:noAutofit/>
          </a:bodyPr>
          <a:lstStyle/>
          <a:p>
            <a:pPr marL="0" indent="0"/>
            <a:r>
              <a:rPr lang="en" sz="3200">
                <a:latin typeface="Arial" panose="020B0604020202020204" pitchFamily="34" charset="0"/>
                <a:cs typeface="Arial" panose="020B0604020202020204" pitchFamily="34" charset="0"/>
              </a:rPr>
              <a:t>Insert Trainers Names</a:t>
            </a:r>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art, table&#10;&#10;Description automatically generated">
            <a:extLst>
              <a:ext uri="{FF2B5EF4-FFF2-40B4-BE49-F238E27FC236}">
                <a16:creationId xmlns:a16="http://schemas.microsoft.com/office/drawing/2014/main" id="{05E08950-D324-4B8E-BE69-7CE611550C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90"/>
          <a:stretch/>
        </p:blipFill>
        <p:spPr>
          <a:xfrm>
            <a:off x="6097588" y="397917"/>
            <a:ext cx="5711834" cy="2639196"/>
          </a:xfrm>
          <a:prstGeom prst="rect">
            <a:avLst/>
          </a:prstGeom>
        </p:spPr>
      </p:pic>
      <p:pic>
        <p:nvPicPr>
          <p:cNvPr id="2" name="Picture 2" descr="Chart, table&#10;&#10;Description automatically generated">
            <a:extLst>
              <a:ext uri="{FF2B5EF4-FFF2-40B4-BE49-F238E27FC236}">
                <a16:creationId xmlns:a16="http://schemas.microsoft.com/office/drawing/2014/main" id="{BB0912C8-DE8B-426D-BB87-BABECA4B9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90"/>
          <a:stretch/>
        </p:blipFill>
        <p:spPr>
          <a:xfrm>
            <a:off x="342900" y="205734"/>
            <a:ext cx="4179897" cy="3022872"/>
          </a:xfrm>
          <a:prstGeom prst="rect">
            <a:avLst/>
          </a:prstGeom>
        </p:spPr>
      </p:pic>
      <p:pic>
        <p:nvPicPr>
          <p:cNvPr id="7" name="Picture 6">
            <a:extLst>
              <a:ext uri="{FF2B5EF4-FFF2-40B4-BE49-F238E27FC236}">
                <a16:creationId xmlns:a16="http://schemas.microsoft.com/office/drawing/2014/main" id="{61390D0A-9E6D-4340-8DEC-BDB0CF70B3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3017403" y="3284882"/>
            <a:ext cx="5351344" cy="3250094"/>
          </a:xfrm>
          <a:prstGeom prst="rect">
            <a:avLst/>
          </a:prstGeom>
        </p:spPr>
      </p:pic>
      <p:sp>
        <p:nvSpPr>
          <p:cNvPr id="9" name="Left Arrow 8">
            <a:extLst>
              <a:ext uri="{FF2B5EF4-FFF2-40B4-BE49-F238E27FC236}">
                <a16:creationId xmlns:a16="http://schemas.microsoft.com/office/drawing/2014/main" id="{BAC59788-68D1-4B42-85E4-D8077C5CF1F3}"/>
              </a:ext>
            </a:extLst>
          </p:cNvPr>
          <p:cNvSpPr/>
          <p:nvPr/>
        </p:nvSpPr>
        <p:spPr>
          <a:xfrm>
            <a:off x="4568689" y="1331843"/>
            <a:ext cx="4234070" cy="18089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Fidelity Data</a:t>
            </a:r>
          </a:p>
        </p:txBody>
      </p:sp>
      <p:sp>
        <p:nvSpPr>
          <p:cNvPr id="10" name="Right Arrow 9">
            <a:extLst>
              <a:ext uri="{FF2B5EF4-FFF2-40B4-BE49-F238E27FC236}">
                <a16:creationId xmlns:a16="http://schemas.microsoft.com/office/drawing/2014/main" id="{3442F87B-53BC-7E44-931C-558698A43B3F}"/>
              </a:ext>
            </a:extLst>
          </p:cNvPr>
          <p:cNvSpPr/>
          <p:nvPr/>
        </p:nvSpPr>
        <p:spPr>
          <a:xfrm>
            <a:off x="2431639" y="735495"/>
            <a:ext cx="3992285" cy="1848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Outcome Data</a:t>
            </a:r>
          </a:p>
        </p:txBody>
      </p:sp>
      <p:sp>
        <p:nvSpPr>
          <p:cNvPr id="11" name="Left Arrow 10">
            <a:extLst>
              <a:ext uri="{FF2B5EF4-FFF2-40B4-BE49-F238E27FC236}">
                <a16:creationId xmlns:a16="http://schemas.microsoft.com/office/drawing/2014/main" id="{D18003CC-DCCC-0E48-923F-BE0DC695A672}"/>
              </a:ext>
            </a:extLst>
          </p:cNvPr>
          <p:cNvSpPr/>
          <p:nvPr/>
        </p:nvSpPr>
        <p:spPr>
          <a:xfrm>
            <a:off x="7957930" y="3573118"/>
            <a:ext cx="4234070" cy="29618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Areas to strengthen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Action Steps</a:t>
            </a:r>
          </a:p>
        </p:txBody>
      </p:sp>
      <p:sp>
        <p:nvSpPr>
          <p:cNvPr id="5" name="Title 4">
            <a:extLst>
              <a:ext uri="{FF2B5EF4-FFF2-40B4-BE49-F238E27FC236}">
                <a16:creationId xmlns:a16="http://schemas.microsoft.com/office/drawing/2014/main" id="{097A4883-68BB-A9BB-A90F-32AFE767C7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14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216391-EFF1-4315-9887-2AFAADCA9EB8}"/>
              </a:ext>
            </a:extLst>
          </p:cNvPr>
          <p:cNvSpPr txBox="1"/>
          <p:nvPr/>
        </p:nvSpPr>
        <p:spPr>
          <a:xfrm>
            <a:off x="944208" y="58233"/>
            <a:ext cx="10403346" cy="169277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a:ea typeface="+mn-ea"/>
                <a:cs typeface="+mn-cs"/>
              </a:rPr>
              <a:t>What Tier 1 outcome data can you use to complement your TFI data?</a:t>
            </a:r>
            <a:endParaRPr kumimoji="0" lang="en-US" sz="3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Arial"/>
                <a:ea typeface="+mn-ea"/>
                <a:cs typeface="Arial"/>
              </a:rPr>
              <a:t>(Remember to consider your team's desired outcomes/goals as you decide!)</a:t>
            </a:r>
            <a:endParaRPr kumimoji="0" lang="en-US" sz="2400" b="0" i="1" u="none" strike="noStrike" kern="1200" cap="none" spc="0" normalizeH="0" baseline="0" noProof="0" dirty="0">
              <a:ln>
                <a:noFill/>
              </a:ln>
              <a:solidFill>
                <a:srgbClr val="FFFFFF"/>
              </a:solidFill>
              <a:effectLst/>
              <a:uLnTx/>
              <a:uFillTx/>
              <a:latin typeface="Arial"/>
              <a:ea typeface="+mn-ea"/>
              <a:cs typeface="Arial"/>
            </a:endParaRPr>
          </a:p>
        </p:txBody>
      </p:sp>
      <p:sp>
        <p:nvSpPr>
          <p:cNvPr id="4" name="Rectangle 3">
            <a:extLst>
              <a:ext uri="{FF2B5EF4-FFF2-40B4-BE49-F238E27FC236}">
                <a16:creationId xmlns:a16="http://schemas.microsoft.com/office/drawing/2014/main" id="{D69B93F5-284E-C645-96C8-F09698A0BA22}"/>
              </a:ext>
            </a:extLst>
          </p:cNvPr>
          <p:cNvSpPr/>
          <p:nvPr/>
        </p:nvSpPr>
        <p:spPr>
          <a:xfrm>
            <a:off x="3628272" y="2198497"/>
            <a:ext cx="2247315" cy="1488388"/>
          </a:xfrm>
          <a:prstGeom prst="rect">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ctangle 2">
            <a:extLst>
              <a:ext uri="{FF2B5EF4-FFF2-40B4-BE49-F238E27FC236}">
                <a16:creationId xmlns:a16="http://schemas.microsoft.com/office/drawing/2014/main" id="{F5C629C2-9237-3646-9621-146893965629}"/>
              </a:ext>
            </a:extLst>
          </p:cNvPr>
          <p:cNvSpPr>
            <a:spLocks noChangeArrowheads="1"/>
          </p:cNvSpPr>
          <p:nvPr/>
        </p:nvSpPr>
        <p:spPr bwMode="auto">
          <a:xfrm>
            <a:off x="9044940" y="113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pic>
        <p:nvPicPr>
          <p:cNvPr id="10241" name="Picture 16">
            <a:extLst>
              <a:ext uri="{FF2B5EF4-FFF2-40B4-BE49-F238E27FC236}">
                <a16:creationId xmlns:a16="http://schemas.microsoft.com/office/drawing/2014/main" id="{1A66E5F2-7708-D944-96E5-5D4DB4ED6DB4}"/>
              </a:ext>
            </a:extLst>
          </p:cNvPr>
          <p:cNvPicPr>
            <a:picLocks noChangeAspect="1" noChangeArrowheads="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327660" y="5059984"/>
            <a:ext cx="2819400" cy="14761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94DCAFB3-2223-7445-940A-4C4244EF6A4D}"/>
              </a:ext>
            </a:extLst>
          </p:cNvPr>
          <p:cNvSpPr>
            <a:spLocks noChangeArrowheads="1"/>
          </p:cNvSpPr>
          <p:nvPr/>
        </p:nvSpPr>
        <p:spPr bwMode="auto">
          <a:xfrm>
            <a:off x="6051102" y="113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pic>
        <p:nvPicPr>
          <p:cNvPr id="10243" name="Picture 13">
            <a:extLst>
              <a:ext uri="{FF2B5EF4-FFF2-40B4-BE49-F238E27FC236}">
                <a16:creationId xmlns:a16="http://schemas.microsoft.com/office/drawing/2014/main" id="{9DFFBBC7-666F-234B-84FC-53835BAF00B5}"/>
              </a:ext>
            </a:extLst>
          </p:cNvPr>
          <p:cNvPicPr>
            <a:picLocks noChangeAspect="1" noChangeArrowheads="1"/>
          </p:cNvPicPr>
          <p:nvPr/>
        </p:nvPicPr>
        <p:blipFill>
          <a:blip r:embed="rId6" r:link="rId7" cstate="screen">
            <a:extLst>
              <a:ext uri="{28A0092B-C50C-407E-A947-70E740481C1C}">
                <a14:useLocalDpi xmlns:a14="http://schemas.microsoft.com/office/drawing/2010/main"/>
              </a:ext>
            </a:extLst>
          </a:blip>
          <a:srcRect/>
          <a:stretch>
            <a:fillRect/>
          </a:stretch>
        </p:blipFill>
        <p:spPr bwMode="auto">
          <a:xfrm>
            <a:off x="327660" y="2250963"/>
            <a:ext cx="2819400" cy="14761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48FCDDD7-C4D3-934B-8ED8-1C2549F2468D}"/>
              </a:ext>
            </a:extLst>
          </p:cNvPr>
          <p:cNvSpPr>
            <a:spLocks noChangeArrowheads="1"/>
          </p:cNvSpPr>
          <p:nvPr/>
        </p:nvSpPr>
        <p:spPr bwMode="auto">
          <a:xfrm>
            <a:off x="9400540" y="5005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pic>
        <p:nvPicPr>
          <p:cNvPr id="10245" name="Picture 6">
            <a:extLst>
              <a:ext uri="{FF2B5EF4-FFF2-40B4-BE49-F238E27FC236}">
                <a16:creationId xmlns:a16="http://schemas.microsoft.com/office/drawing/2014/main" id="{409E515B-7054-3641-8EB6-8F45A1E5C4AB}"/>
              </a:ext>
            </a:extLst>
          </p:cNvPr>
          <p:cNvPicPr>
            <a:picLocks noChangeAspect="1" noChangeArrowheads="1"/>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3677577" y="5059984"/>
            <a:ext cx="2247315" cy="15059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D4FB981-1407-F141-B97C-678C3E9D813B}"/>
              </a:ext>
            </a:extLst>
          </p:cNvPr>
          <p:cNvSpPr>
            <a:spLocks noChangeArrowheads="1"/>
          </p:cNvSpPr>
          <p:nvPr/>
        </p:nvSpPr>
        <p:spPr bwMode="auto">
          <a:xfrm>
            <a:off x="6051102" y="20516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pic>
        <p:nvPicPr>
          <p:cNvPr id="10247" name="Picture 7">
            <a:extLst>
              <a:ext uri="{FF2B5EF4-FFF2-40B4-BE49-F238E27FC236}">
                <a16:creationId xmlns:a16="http://schemas.microsoft.com/office/drawing/2014/main" id="{EB6ED750-AE9C-B54A-8A2B-2A8A1F394DAB}"/>
              </a:ext>
            </a:extLst>
          </p:cNvPr>
          <p:cNvPicPr>
            <a:picLocks noChangeAspect="1" noChangeArrowheads="1"/>
          </p:cNvPicPr>
          <p:nvPr/>
        </p:nvPicPr>
        <p:blipFill>
          <a:blip r:embed="rId10" r:link="rId11">
            <a:extLst>
              <a:ext uri="{28A0092B-C50C-407E-A947-70E740481C1C}">
                <a14:useLocalDpi xmlns:a14="http://schemas.microsoft.com/office/drawing/2010/main"/>
              </a:ext>
            </a:extLst>
          </a:blip>
          <a:srcRect/>
          <a:stretch>
            <a:fillRect/>
          </a:stretch>
        </p:blipFill>
        <p:spPr bwMode="auto">
          <a:xfrm>
            <a:off x="6487889" y="2177377"/>
            <a:ext cx="2247314" cy="15306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E93EEE45-C491-F74E-980E-47082324632D}"/>
              </a:ext>
            </a:extLst>
          </p:cNvPr>
          <p:cNvSpPr>
            <a:spLocks noChangeArrowheads="1"/>
          </p:cNvSpPr>
          <p:nvPr/>
        </p:nvSpPr>
        <p:spPr bwMode="auto">
          <a:xfrm>
            <a:off x="9260840" y="20516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pic>
        <p:nvPicPr>
          <p:cNvPr id="10249" name="Picture 8">
            <a:extLst>
              <a:ext uri="{FF2B5EF4-FFF2-40B4-BE49-F238E27FC236}">
                <a16:creationId xmlns:a16="http://schemas.microsoft.com/office/drawing/2014/main" id="{A7F4F209-7F3E-064D-ABB6-E02785440AE9}"/>
              </a:ext>
            </a:extLst>
          </p:cNvPr>
          <p:cNvPicPr>
            <a:picLocks noChangeAspect="1" noChangeArrowheads="1"/>
          </p:cNvPicPr>
          <p:nvPr/>
        </p:nvPicPr>
        <p:blipFill>
          <a:blip r:embed="rId12" r:link="rId13">
            <a:extLst>
              <a:ext uri="{28A0092B-C50C-407E-A947-70E740481C1C}">
                <a14:useLocalDpi xmlns:a14="http://schemas.microsoft.com/office/drawing/2010/main"/>
              </a:ext>
            </a:extLst>
          </a:blip>
          <a:srcRect/>
          <a:stretch>
            <a:fillRect/>
          </a:stretch>
        </p:blipFill>
        <p:spPr bwMode="auto">
          <a:xfrm>
            <a:off x="6455409" y="5005813"/>
            <a:ext cx="2361287" cy="15601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a:extLst>
              <a:ext uri="{FF2B5EF4-FFF2-40B4-BE49-F238E27FC236}">
                <a16:creationId xmlns:a16="http://schemas.microsoft.com/office/drawing/2014/main" id="{879F532D-DF7D-E045-B048-A366F02A6972}"/>
              </a:ext>
            </a:extLst>
          </p:cNvPr>
          <p:cNvSpPr>
            <a:spLocks noChangeArrowheads="1"/>
          </p:cNvSpPr>
          <p:nvPr/>
        </p:nvSpPr>
        <p:spPr bwMode="auto">
          <a:xfrm>
            <a:off x="9183936" y="3466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pic>
        <p:nvPicPr>
          <p:cNvPr id="10251" name="Picture 11" descr="Attendance rates">
            <a:extLst>
              <a:ext uri="{FF2B5EF4-FFF2-40B4-BE49-F238E27FC236}">
                <a16:creationId xmlns:a16="http://schemas.microsoft.com/office/drawing/2014/main" id="{9E4B250C-6A40-304B-A13D-A303E654E803}"/>
              </a:ext>
            </a:extLst>
          </p:cNvPr>
          <p:cNvPicPr>
            <a:picLocks noChangeAspect="1" noChangeArrowheads="1"/>
          </p:cNvPicPr>
          <p:nvPr/>
        </p:nvPicPr>
        <p:blipFill>
          <a:blip r:embed="rId14" r:link="rId15" cstate="screen">
            <a:extLst>
              <a:ext uri="{28A0092B-C50C-407E-A947-70E740481C1C}">
                <a14:useLocalDpi xmlns:a14="http://schemas.microsoft.com/office/drawing/2010/main"/>
              </a:ext>
            </a:extLst>
          </a:blip>
          <a:srcRect/>
          <a:stretch>
            <a:fillRect/>
          </a:stretch>
        </p:blipFill>
        <p:spPr bwMode="auto">
          <a:xfrm>
            <a:off x="9183936" y="3466683"/>
            <a:ext cx="2895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0C893C3-1C7E-4F48-B31A-CEFE80E9559C}"/>
              </a:ext>
            </a:extLst>
          </p:cNvPr>
          <p:cNvSpPr txBox="1"/>
          <p:nvPr/>
        </p:nvSpPr>
        <p:spPr>
          <a:xfrm>
            <a:off x="944208" y="4064400"/>
            <a:ext cx="1608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Behavior data</a:t>
            </a:r>
          </a:p>
        </p:txBody>
      </p:sp>
      <p:sp>
        <p:nvSpPr>
          <p:cNvPr id="19" name="TextBox 18">
            <a:extLst>
              <a:ext uri="{FF2B5EF4-FFF2-40B4-BE49-F238E27FC236}">
                <a16:creationId xmlns:a16="http://schemas.microsoft.com/office/drawing/2014/main" id="{07E86B87-4642-6246-9F4B-9C634D82D927}"/>
              </a:ext>
            </a:extLst>
          </p:cNvPr>
          <p:cNvSpPr txBox="1"/>
          <p:nvPr/>
        </p:nvSpPr>
        <p:spPr>
          <a:xfrm>
            <a:off x="3545943" y="4064400"/>
            <a:ext cx="26811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School climate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(students, staff, families)</a:t>
            </a:r>
          </a:p>
        </p:txBody>
      </p:sp>
      <p:sp>
        <p:nvSpPr>
          <p:cNvPr id="20" name="TextBox 19">
            <a:extLst>
              <a:ext uri="{FF2B5EF4-FFF2-40B4-BE49-F238E27FC236}">
                <a16:creationId xmlns:a16="http://schemas.microsoft.com/office/drawing/2014/main" id="{74039981-BF01-D048-9637-4760EBAA6E0A}"/>
              </a:ext>
            </a:extLst>
          </p:cNvPr>
          <p:cNvSpPr txBox="1"/>
          <p:nvPr/>
        </p:nvSpPr>
        <p:spPr>
          <a:xfrm>
            <a:off x="6594366" y="3882999"/>
            <a:ext cx="22873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Staff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Self-assessment  survey data</a:t>
            </a:r>
          </a:p>
        </p:txBody>
      </p:sp>
      <p:sp>
        <p:nvSpPr>
          <p:cNvPr id="21" name="TextBox 20">
            <a:extLst>
              <a:ext uri="{FF2B5EF4-FFF2-40B4-BE49-F238E27FC236}">
                <a16:creationId xmlns:a16="http://schemas.microsoft.com/office/drawing/2014/main" id="{AC531B9A-4DC5-044D-BB07-ECB0F5610983}"/>
              </a:ext>
            </a:extLst>
          </p:cNvPr>
          <p:cNvSpPr txBox="1"/>
          <p:nvPr/>
        </p:nvSpPr>
        <p:spPr>
          <a:xfrm>
            <a:off x="9827669" y="5443618"/>
            <a:ext cx="18646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Attendance data</a:t>
            </a:r>
          </a:p>
        </p:txBody>
      </p:sp>
      <p:sp>
        <p:nvSpPr>
          <p:cNvPr id="2" name="Title 1">
            <a:extLst>
              <a:ext uri="{FF2B5EF4-FFF2-40B4-BE49-F238E27FC236}">
                <a16:creationId xmlns:a16="http://schemas.microsoft.com/office/drawing/2014/main" id="{9900E41B-4D3A-ECAF-5D55-9D1D27520F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5494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153678" y="232205"/>
            <a:ext cx="10477798" cy="845600"/>
          </a:xfrm>
        </p:spPr>
        <p:txBody>
          <a:bodyPr/>
          <a:lstStyle/>
          <a:p>
            <a:r>
              <a:rPr lang="en-US" sz="3600" dirty="0"/>
              <a:t>ACTIVITY: Evaluation Report and Planning</a:t>
            </a:r>
          </a:p>
        </p:txBody>
      </p:sp>
      <p:grpSp>
        <p:nvGrpSpPr>
          <p:cNvPr id="169" name="Group 168">
            <a:extLst>
              <a:ext uri="{FF2B5EF4-FFF2-40B4-BE49-F238E27FC236}">
                <a16:creationId xmlns:a16="http://schemas.microsoft.com/office/drawing/2014/main" id="{90392813-9C3F-9E4D-A2DC-31D3CEBE04C2}"/>
              </a:ext>
            </a:extLst>
          </p:cNvPr>
          <p:cNvGrpSpPr/>
          <p:nvPr/>
        </p:nvGrpSpPr>
        <p:grpSpPr>
          <a:xfrm>
            <a:off x="10938203" y="75885"/>
            <a:ext cx="1158240" cy="1158240"/>
            <a:chOff x="7429182" y="2594804"/>
            <a:chExt cx="868680" cy="868680"/>
          </a:xfrm>
        </p:grpSpPr>
        <p:sp>
          <p:nvSpPr>
            <p:cNvPr id="170" name="Google Shape;662;p43">
              <a:extLst>
                <a:ext uri="{FF2B5EF4-FFF2-40B4-BE49-F238E27FC236}">
                  <a16:creationId xmlns:a16="http://schemas.microsoft.com/office/drawing/2014/main" id="{7531D126-6E0E-4A4E-952D-EA0E6CC524B3}"/>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71" name="Google Shape;7825;p68">
              <a:extLst>
                <a:ext uri="{FF2B5EF4-FFF2-40B4-BE49-F238E27FC236}">
                  <a16:creationId xmlns:a16="http://schemas.microsoft.com/office/drawing/2014/main" id="{BCBA7A38-C4DA-A444-9FA8-9B9B861F089C}"/>
                </a:ext>
              </a:extLst>
            </p:cNvPr>
            <p:cNvGrpSpPr/>
            <p:nvPr/>
          </p:nvGrpSpPr>
          <p:grpSpPr>
            <a:xfrm>
              <a:off x="7695803" y="2835669"/>
              <a:ext cx="354145" cy="351869"/>
              <a:chOff x="3514900" y="1489020"/>
              <a:chExt cx="354145" cy="351869"/>
            </a:xfrm>
          </p:grpSpPr>
          <p:sp>
            <p:nvSpPr>
              <p:cNvPr id="172" name="Google Shape;7826;p68">
                <a:extLst>
                  <a:ext uri="{FF2B5EF4-FFF2-40B4-BE49-F238E27FC236}">
                    <a16:creationId xmlns:a16="http://schemas.microsoft.com/office/drawing/2014/main" id="{90018877-F4B0-3B49-B35A-6F3F316B19EB}"/>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7827;p68">
                <a:extLst>
                  <a:ext uri="{FF2B5EF4-FFF2-40B4-BE49-F238E27FC236}">
                    <a16:creationId xmlns:a16="http://schemas.microsoft.com/office/drawing/2014/main" id="{2BCD7C8E-53CD-E545-A7C5-05F34E897D98}"/>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7828;p68">
                <a:extLst>
                  <a:ext uri="{FF2B5EF4-FFF2-40B4-BE49-F238E27FC236}">
                    <a16:creationId xmlns:a16="http://schemas.microsoft.com/office/drawing/2014/main" id="{8908A198-C8D2-4C44-B34F-C37B5E875569}"/>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7829;p68">
                <a:extLst>
                  <a:ext uri="{FF2B5EF4-FFF2-40B4-BE49-F238E27FC236}">
                    <a16:creationId xmlns:a16="http://schemas.microsoft.com/office/drawing/2014/main" id="{1CB0DB7E-F72E-5F48-95CA-28D8F36C225A}"/>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7830;p68">
                <a:extLst>
                  <a:ext uri="{FF2B5EF4-FFF2-40B4-BE49-F238E27FC236}">
                    <a16:creationId xmlns:a16="http://schemas.microsoft.com/office/drawing/2014/main" id="{4E94D0D1-2F30-D74F-B7F4-5989C8AE8417}"/>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7831;p68">
                <a:extLst>
                  <a:ext uri="{FF2B5EF4-FFF2-40B4-BE49-F238E27FC236}">
                    <a16:creationId xmlns:a16="http://schemas.microsoft.com/office/drawing/2014/main" id="{7115E542-3974-D647-AF7A-9041AE83CD04}"/>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7832;p68">
                <a:extLst>
                  <a:ext uri="{FF2B5EF4-FFF2-40B4-BE49-F238E27FC236}">
                    <a16:creationId xmlns:a16="http://schemas.microsoft.com/office/drawing/2014/main" id="{94545334-8228-D54F-801C-17356E0615CD}"/>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7833;p68">
                <a:extLst>
                  <a:ext uri="{FF2B5EF4-FFF2-40B4-BE49-F238E27FC236}">
                    <a16:creationId xmlns:a16="http://schemas.microsoft.com/office/drawing/2014/main" id="{223971F5-20AA-1442-8853-55AD763E8276}"/>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7834;p68">
                <a:extLst>
                  <a:ext uri="{FF2B5EF4-FFF2-40B4-BE49-F238E27FC236}">
                    <a16:creationId xmlns:a16="http://schemas.microsoft.com/office/drawing/2014/main" id="{7B53C61F-C55B-6A46-9B56-FEE095E2E8B5}"/>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7835;p68">
                <a:extLst>
                  <a:ext uri="{FF2B5EF4-FFF2-40B4-BE49-F238E27FC236}">
                    <a16:creationId xmlns:a16="http://schemas.microsoft.com/office/drawing/2014/main" id="{6F6B57D8-A901-344B-AB50-3D8C5E39E838}"/>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7836;p68">
                <a:extLst>
                  <a:ext uri="{FF2B5EF4-FFF2-40B4-BE49-F238E27FC236}">
                    <a16:creationId xmlns:a16="http://schemas.microsoft.com/office/drawing/2014/main" id="{90DB872E-02E1-5D4C-9795-C2D4CD35987E}"/>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7837;p68">
                <a:extLst>
                  <a:ext uri="{FF2B5EF4-FFF2-40B4-BE49-F238E27FC236}">
                    <a16:creationId xmlns:a16="http://schemas.microsoft.com/office/drawing/2014/main" id="{49D7E70B-90D4-4B40-8AB2-4F5BF98D893B}"/>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7838;p68">
                <a:extLst>
                  <a:ext uri="{FF2B5EF4-FFF2-40B4-BE49-F238E27FC236}">
                    <a16:creationId xmlns:a16="http://schemas.microsoft.com/office/drawing/2014/main" id="{7471B969-14D4-9349-8CEA-EC5FD90D9508}"/>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7839;p68">
                <a:extLst>
                  <a:ext uri="{FF2B5EF4-FFF2-40B4-BE49-F238E27FC236}">
                    <a16:creationId xmlns:a16="http://schemas.microsoft.com/office/drawing/2014/main" id="{6706CE98-C76B-264D-8425-FA7D22A9D44C}"/>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7840;p68">
                <a:extLst>
                  <a:ext uri="{FF2B5EF4-FFF2-40B4-BE49-F238E27FC236}">
                    <a16:creationId xmlns:a16="http://schemas.microsoft.com/office/drawing/2014/main" id="{AC7E5260-FEA3-AD4D-872F-6971DA9FE70B}"/>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7841;p68">
                <a:extLst>
                  <a:ext uri="{FF2B5EF4-FFF2-40B4-BE49-F238E27FC236}">
                    <a16:creationId xmlns:a16="http://schemas.microsoft.com/office/drawing/2014/main" id="{429D6D30-C228-3C41-853A-4F94626F63F8}"/>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8" name="Google Shape;7842;p68">
                <a:extLst>
                  <a:ext uri="{FF2B5EF4-FFF2-40B4-BE49-F238E27FC236}">
                    <a16:creationId xmlns:a16="http://schemas.microsoft.com/office/drawing/2014/main" id="{3EE96298-5E59-9240-A40A-981DE3C39CAC}"/>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7843;p68">
                <a:extLst>
                  <a:ext uri="{FF2B5EF4-FFF2-40B4-BE49-F238E27FC236}">
                    <a16:creationId xmlns:a16="http://schemas.microsoft.com/office/drawing/2014/main" id="{E3B68417-1BBB-D541-84DC-E7F6CDFF701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7844;p68">
                <a:extLst>
                  <a:ext uri="{FF2B5EF4-FFF2-40B4-BE49-F238E27FC236}">
                    <a16:creationId xmlns:a16="http://schemas.microsoft.com/office/drawing/2014/main" id="{3CBBC2C5-3DEC-F04C-87B8-660AD9327096}"/>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7845;p68">
                <a:extLst>
                  <a:ext uri="{FF2B5EF4-FFF2-40B4-BE49-F238E27FC236}">
                    <a16:creationId xmlns:a16="http://schemas.microsoft.com/office/drawing/2014/main" id="{BE949903-C6E6-7E4D-B250-835FD11E3F7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7846;p68">
                <a:extLst>
                  <a:ext uri="{FF2B5EF4-FFF2-40B4-BE49-F238E27FC236}">
                    <a16:creationId xmlns:a16="http://schemas.microsoft.com/office/drawing/2014/main" id="{0FDA0DDF-3EC5-E647-A39F-9E7FDCC2FC65}"/>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7847;p68">
                <a:extLst>
                  <a:ext uri="{FF2B5EF4-FFF2-40B4-BE49-F238E27FC236}">
                    <a16:creationId xmlns:a16="http://schemas.microsoft.com/office/drawing/2014/main" id="{5A7A7823-3A68-B74E-9CF1-61570DA7BFF5}"/>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114" name="Content Placeholder 2">
            <a:extLst>
              <a:ext uri="{FF2B5EF4-FFF2-40B4-BE49-F238E27FC236}">
                <a16:creationId xmlns:a16="http://schemas.microsoft.com/office/drawing/2014/main" id="{2B60AD10-5A25-1BE3-4374-E6B9AD097511}"/>
              </a:ext>
            </a:extLst>
          </p:cNvPr>
          <p:cNvSpPr>
            <a:spLocks noGrp="1"/>
          </p:cNvSpPr>
          <p:nvPr>
            <p:ph type="body" idx="1"/>
          </p:nvPr>
        </p:nvSpPr>
        <p:spPr>
          <a:xfrm>
            <a:off x="500320" y="1413278"/>
            <a:ext cx="8133793" cy="4389994"/>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457200" indent="-457200">
              <a:spcAft>
                <a:spcPts val="600"/>
              </a:spcAft>
              <a:buSzPct val="100000"/>
            </a:pPr>
            <a:r>
              <a:rPr lang="en-US" sz="2400" dirty="0">
                <a:solidFill>
                  <a:schemeClr val="tx1"/>
                </a:solidFill>
                <a:latin typeface="+mn-lt"/>
                <a:cs typeface="Arial"/>
              </a:rPr>
              <a:t>Review your goals and accomplishments from this year. What data relates to these?</a:t>
            </a:r>
          </a:p>
          <a:p>
            <a:pPr marL="457200" indent="-457200">
              <a:spcAft>
                <a:spcPts val="1200"/>
              </a:spcAft>
              <a:buClrTx/>
              <a:buSzTx/>
              <a:defRPr/>
            </a:pPr>
            <a:r>
              <a:rPr lang="en-US" sz="2400" kern="1200" dirty="0">
                <a:solidFill>
                  <a:schemeClr val="tx1"/>
                </a:solidFill>
                <a:latin typeface="+mn-lt"/>
                <a:ea typeface="+mn-ea"/>
                <a:cs typeface="+mn-cs"/>
              </a:rPr>
              <a:t>Review your PBIS Handbook</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457200" indent="-457200">
              <a:spcAft>
                <a:spcPts val="1200"/>
              </a:spcAft>
              <a:buClrTx/>
              <a:buSzTx/>
              <a:defRPr/>
            </a:pPr>
            <a:r>
              <a:rPr lang="en-US" sz="2400" kern="1200" dirty="0">
                <a:solidFill>
                  <a:schemeClr val="tx1"/>
                </a:solidFill>
                <a:latin typeface="+mn-lt"/>
                <a:ea typeface="+mn-ea"/>
                <a:cs typeface="+mn-cs"/>
              </a:rPr>
              <a:t>Review planning for next year content with your team.</a:t>
            </a:r>
          </a:p>
          <a:p>
            <a:pPr marL="457200" indent="-457200">
              <a:spcAft>
                <a:spcPts val="1200"/>
              </a:spcAft>
              <a:buClrTx/>
              <a:buSzTx/>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Revise priorities and action steps</a:t>
            </a:r>
          </a:p>
          <a:p>
            <a:pPr marL="457200" indent="-457200">
              <a:spcAft>
                <a:spcPts val="600"/>
              </a:spcAft>
              <a:buSzPct val="100000"/>
            </a:pPr>
            <a:r>
              <a:rPr lang="en-US" sz="2400" dirty="0">
                <a:solidFill>
                  <a:schemeClr val="tx1"/>
                </a:solidFill>
                <a:latin typeface="+mn-lt"/>
                <a:cs typeface="Arial"/>
              </a:rPr>
              <a:t>How will this be shared?</a:t>
            </a:r>
          </a:p>
        </p:txBody>
      </p:sp>
      <p:sp>
        <p:nvSpPr>
          <p:cNvPr id="2" name="Speech Bubble: Rectangle with Corners Rounded 3">
            <a:extLst>
              <a:ext uri="{FF2B5EF4-FFF2-40B4-BE49-F238E27FC236}">
                <a16:creationId xmlns:a16="http://schemas.microsoft.com/office/drawing/2014/main" id="{D902792E-EC7A-6A45-72C2-B547C42B0A67}"/>
              </a:ext>
            </a:extLst>
          </p:cNvPr>
          <p:cNvSpPr/>
          <p:nvPr/>
        </p:nvSpPr>
        <p:spPr>
          <a:xfrm rot="358465">
            <a:off x="8244995" y="1412045"/>
            <a:ext cx="3669880" cy="2020298"/>
          </a:xfrm>
          <a:prstGeom prst="wedgeRoundRectCallou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prstClr val="white"/>
                </a:solidFill>
                <a:effectLst/>
                <a:uLnTx/>
                <a:uFillTx/>
                <a:latin typeface="Hind Vadodara" panose="020B0604020202020204" charset="0"/>
                <a:ea typeface="+mn-ea"/>
                <a:cs typeface="Hind Vadodara" panose="020B0604020202020204" charset="0"/>
                <a:sym typeface="Arial"/>
              </a:rPr>
              <a:t>Which items on this list are on your action plan?</a:t>
            </a:r>
          </a:p>
        </p:txBody>
      </p:sp>
      <p:grpSp>
        <p:nvGrpSpPr>
          <p:cNvPr id="3" name="Google Shape;6077;p67" descr="clock">
            <a:extLst>
              <a:ext uri="{FF2B5EF4-FFF2-40B4-BE49-F238E27FC236}">
                <a16:creationId xmlns:a16="http://schemas.microsoft.com/office/drawing/2014/main" id="{C975B985-D6D1-B60F-C28D-D3C79BEDBDB4}"/>
              </a:ext>
            </a:extLst>
          </p:cNvPr>
          <p:cNvGrpSpPr/>
          <p:nvPr/>
        </p:nvGrpSpPr>
        <p:grpSpPr>
          <a:xfrm>
            <a:off x="9176260" y="6014033"/>
            <a:ext cx="537983" cy="537983"/>
            <a:chOff x="5873617" y="2309901"/>
            <a:chExt cx="345720" cy="345720"/>
          </a:xfrm>
        </p:grpSpPr>
        <p:sp>
          <p:nvSpPr>
            <p:cNvPr id="5" name="Google Shape;6078;p67">
              <a:extLst>
                <a:ext uri="{FF2B5EF4-FFF2-40B4-BE49-F238E27FC236}">
                  <a16:creationId xmlns:a16="http://schemas.microsoft.com/office/drawing/2014/main" id="{687D32B7-4D78-4998-0843-0E22A9E43014}"/>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079;p67">
              <a:extLst>
                <a:ext uri="{FF2B5EF4-FFF2-40B4-BE49-F238E27FC236}">
                  <a16:creationId xmlns:a16="http://schemas.microsoft.com/office/drawing/2014/main" id="{90726E9A-8456-43C1-BFCE-F9073DA03FAF}"/>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80;p67">
              <a:extLst>
                <a:ext uri="{FF2B5EF4-FFF2-40B4-BE49-F238E27FC236}">
                  <a16:creationId xmlns:a16="http://schemas.microsoft.com/office/drawing/2014/main" id="{9DBEB0E1-B728-19B2-0136-97816BB126E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1;p67">
              <a:extLst>
                <a:ext uri="{FF2B5EF4-FFF2-40B4-BE49-F238E27FC236}">
                  <a16:creationId xmlns:a16="http://schemas.microsoft.com/office/drawing/2014/main" id="{2C2AD3F2-8B97-16FF-8B0A-1FAC2BA80FA6}"/>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6082;p67">
              <a:extLst>
                <a:ext uri="{FF2B5EF4-FFF2-40B4-BE49-F238E27FC236}">
                  <a16:creationId xmlns:a16="http://schemas.microsoft.com/office/drawing/2014/main" id="{971DE5B3-5D86-5F6D-ED02-70F93684687F}"/>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3;p67">
              <a:extLst>
                <a:ext uri="{FF2B5EF4-FFF2-40B4-BE49-F238E27FC236}">
                  <a16:creationId xmlns:a16="http://schemas.microsoft.com/office/drawing/2014/main" id="{F9ED8E5A-18D1-B85F-F443-C8DED1806CC3}"/>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4;p67">
              <a:extLst>
                <a:ext uri="{FF2B5EF4-FFF2-40B4-BE49-F238E27FC236}">
                  <a16:creationId xmlns:a16="http://schemas.microsoft.com/office/drawing/2014/main" id="{D17BF3E5-25CE-83A4-3A84-BE5A718B03E0}"/>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5;p67">
              <a:extLst>
                <a:ext uri="{FF2B5EF4-FFF2-40B4-BE49-F238E27FC236}">
                  <a16:creationId xmlns:a16="http://schemas.microsoft.com/office/drawing/2014/main" id="{54F7CDA1-1B27-CF73-7127-56DD53749671}"/>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6;p67">
              <a:extLst>
                <a:ext uri="{FF2B5EF4-FFF2-40B4-BE49-F238E27FC236}">
                  <a16:creationId xmlns:a16="http://schemas.microsoft.com/office/drawing/2014/main" id="{019C1E23-8945-2CF9-5B1B-C7D84252BAF0}"/>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7;p67">
              <a:extLst>
                <a:ext uri="{FF2B5EF4-FFF2-40B4-BE49-F238E27FC236}">
                  <a16:creationId xmlns:a16="http://schemas.microsoft.com/office/drawing/2014/main" id="{CE513116-C480-C9EA-CA39-DF646D4F900A}"/>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8;p67">
              <a:extLst>
                <a:ext uri="{FF2B5EF4-FFF2-40B4-BE49-F238E27FC236}">
                  <a16:creationId xmlns:a16="http://schemas.microsoft.com/office/drawing/2014/main" id="{EFE58E19-5141-FF26-8F9C-755CEDB5577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9;p67">
              <a:extLst>
                <a:ext uri="{FF2B5EF4-FFF2-40B4-BE49-F238E27FC236}">
                  <a16:creationId xmlns:a16="http://schemas.microsoft.com/office/drawing/2014/main" id="{58EBA2E7-0D25-F3A5-D6A3-66A1B7CEF73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90;p67">
              <a:extLst>
                <a:ext uri="{FF2B5EF4-FFF2-40B4-BE49-F238E27FC236}">
                  <a16:creationId xmlns:a16="http://schemas.microsoft.com/office/drawing/2014/main" id="{2B34988F-7863-17E8-BFE3-FF76DE4225B6}"/>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91;p67">
              <a:extLst>
                <a:ext uri="{FF2B5EF4-FFF2-40B4-BE49-F238E27FC236}">
                  <a16:creationId xmlns:a16="http://schemas.microsoft.com/office/drawing/2014/main" id="{123C1330-FA8A-0202-0D1F-B8F56B31D30B}"/>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92;p67">
              <a:extLst>
                <a:ext uri="{FF2B5EF4-FFF2-40B4-BE49-F238E27FC236}">
                  <a16:creationId xmlns:a16="http://schemas.microsoft.com/office/drawing/2014/main" id="{1CD41710-50E8-E4B7-448A-5753117B092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93;p67">
              <a:extLst>
                <a:ext uri="{FF2B5EF4-FFF2-40B4-BE49-F238E27FC236}">
                  <a16:creationId xmlns:a16="http://schemas.microsoft.com/office/drawing/2014/main" id="{F200994C-ACEB-DEBC-5921-22630BF7E3B7}"/>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94;p67">
              <a:extLst>
                <a:ext uri="{FF2B5EF4-FFF2-40B4-BE49-F238E27FC236}">
                  <a16:creationId xmlns:a16="http://schemas.microsoft.com/office/drawing/2014/main" id="{D85A18F8-0A5F-51E8-966B-2E2B70C7B777}"/>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5;p67">
              <a:extLst>
                <a:ext uri="{FF2B5EF4-FFF2-40B4-BE49-F238E27FC236}">
                  <a16:creationId xmlns:a16="http://schemas.microsoft.com/office/drawing/2014/main" id="{0D2D2A10-5759-1D74-FC6C-8FDAF2BAA39E}"/>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6;p67">
              <a:extLst>
                <a:ext uri="{FF2B5EF4-FFF2-40B4-BE49-F238E27FC236}">
                  <a16:creationId xmlns:a16="http://schemas.microsoft.com/office/drawing/2014/main" id="{97AED537-23A5-B192-6984-472631EC13BA}"/>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 name="Google Shape;6464;p67" descr="Information symbol">
            <a:extLst>
              <a:ext uri="{FF2B5EF4-FFF2-40B4-BE49-F238E27FC236}">
                <a16:creationId xmlns:a16="http://schemas.microsoft.com/office/drawing/2014/main" id="{DBA72B99-26DC-2389-5F04-057E8023C6D0}"/>
              </a:ext>
            </a:extLst>
          </p:cNvPr>
          <p:cNvGrpSpPr/>
          <p:nvPr/>
        </p:nvGrpSpPr>
        <p:grpSpPr>
          <a:xfrm>
            <a:off x="6869623" y="6035045"/>
            <a:ext cx="495955" cy="495955"/>
            <a:chOff x="4674908" y="3682271"/>
            <a:chExt cx="371966" cy="371966"/>
          </a:xfrm>
        </p:grpSpPr>
        <p:sp>
          <p:nvSpPr>
            <p:cNvPr id="25" name="Google Shape;6465;p67">
              <a:extLst>
                <a:ext uri="{FF2B5EF4-FFF2-40B4-BE49-F238E27FC236}">
                  <a16:creationId xmlns:a16="http://schemas.microsoft.com/office/drawing/2014/main" id="{195EBC01-D88D-43B4-25EE-D8686040C8F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66;p67">
              <a:extLst>
                <a:ext uri="{FF2B5EF4-FFF2-40B4-BE49-F238E27FC236}">
                  <a16:creationId xmlns:a16="http://schemas.microsoft.com/office/drawing/2014/main" id="{2D8CD30E-3826-B5F9-12D6-987E00E5EFAD}"/>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67;p67">
              <a:extLst>
                <a:ext uri="{FF2B5EF4-FFF2-40B4-BE49-F238E27FC236}">
                  <a16:creationId xmlns:a16="http://schemas.microsoft.com/office/drawing/2014/main" id="{DABE456A-C4F3-A0E7-A80E-8E9EBEAC41C4}"/>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68;p67">
              <a:extLst>
                <a:ext uri="{FF2B5EF4-FFF2-40B4-BE49-F238E27FC236}">
                  <a16:creationId xmlns:a16="http://schemas.microsoft.com/office/drawing/2014/main" id="{4A428C6F-065F-878C-EE42-5BFE0EB90EFD}"/>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 name="Text Placeholder 4">
            <a:extLst>
              <a:ext uri="{FF2B5EF4-FFF2-40B4-BE49-F238E27FC236}">
                <a16:creationId xmlns:a16="http://schemas.microsoft.com/office/drawing/2014/main" id="{CC5B02D1-DB54-3B5F-97E3-BA21516E2324}"/>
              </a:ext>
            </a:extLst>
          </p:cNvPr>
          <p:cNvSpPr txBox="1">
            <a:spLocks/>
          </p:cNvSpPr>
          <p:nvPr/>
        </p:nvSpPr>
        <p:spPr>
          <a:xfrm>
            <a:off x="7160980" y="6039442"/>
            <a:ext cx="1993876" cy="4966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0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ind Vadodara"/>
              </a:rPr>
              <a:t>Whole group</a:t>
            </a:r>
            <a:endParaRPr kumimoji="0" lang="en-US" sz="320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ind Vadodara"/>
            </a:endParaRPr>
          </a:p>
        </p:txBody>
      </p:sp>
      <p:sp>
        <p:nvSpPr>
          <p:cNvPr id="30" name="TextBox 29">
            <a:extLst>
              <a:ext uri="{FF2B5EF4-FFF2-40B4-BE49-F238E27FC236}">
                <a16:creationId xmlns:a16="http://schemas.microsoft.com/office/drawing/2014/main" id="{FF63176F-D62F-F5CB-99D2-2809A2C2DFE4}"/>
              </a:ext>
            </a:extLst>
          </p:cNvPr>
          <p:cNvSpPr txBox="1"/>
          <p:nvPr/>
        </p:nvSpPr>
        <p:spPr>
          <a:xfrm>
            <a:off x="9740859" y="6048113"/>
            <a:ext cx="15376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15 minute</a:t>
            </a:r>
          </a:p>
        </p:txBody>
      </p:sp>
      <p:sp>
        <p:nvSpPr>
          <p:cNvPr id="31" name="Speech Bubble: Rectangle with Corners Rounded 3">
            <a:extLst>
              <a:ext uri="{FF2B5EF4-FFF2-40B4-BE49-F238E27FC236}">
                <a16:creationId xmlns:a16="http://schemas.microsoft.com/office/drawing/2014/main" id="{36C35342-A2EB-E101-C190-DF3AE9D7836C}"/>
              </a:ext>
            </a:extLst>
          </p:cNvPr>
          <p:cNvSpPr/>
          <p:nvPr/>
        </p:nvSpPr>
        <p:spPr>
          <a:xfrm rot="358465">
            <a:off x="8000837" y="3798542"/>
            <a:ext cx="3669880" cy="2020298"/>
          </a:xfrm>
          <a:prstGeom prst="wedgeRoundRectCallou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prstClr val="white"/>
                </a:solidFill>
                <a:effectLst/>
                <a:uLnTx/>
                <a:uFillTx/>
                <a:latin typeface="Hind Vadodara" panose="020B0604020202020204" charset="0"/>
                <a:ea typeface="+mn-ea"/>
                <a:cs typeface="Hind Vadodara" panose="020B0604020202020204" charset="0"/>
                <a:sym typeface="Arial"/>
              </a:rPr>
              <a:t>How can we support you in this task?</a:t>
            </a:r>
          </a:p>
        </p:txBody>
      </p:sp>
    </p:spTree>
    <p:extLst>
      <p:ext uri="{BB962C8B-B14F-4D97-AF65-F5344CB8AC3E}">
        <p14:creationId xmlns:p14="http://schemas.microsoft.com/office/powerpoint/2010/main" val="116260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4"/>
            <a:ext cx="7382394"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61245" y="2712430"/>
            <a:ext cx="7029196" cy="2154763"/>
          </a:xfrm>
          <a:prstGeom prst="rect">
            <a:avLst/>
          </a:prstGeom>
        </p:spPr>
        <p:txBody>
          <a:bodyPr spcFirstLastPara="1" wrap="square" lIns="121900" tIns="121900" rIns="121900" bIns="121900" anchor="ctr" anchorCtr="0">
            <a:noAutofit/>
          </a:bodyPr>
          <a:lstStyle/>
          <a:p>
            <a:r>
              <a:rPr lang="en-US" sz="4400" b="1" dirty="0"/>
              <a:t>REVIEW:</a:t>
            </a:r>
            <a:br>
              <a:rPr lang="en-US" sz="4400" b="1" dirty="0"/>
            </a:br>
            <a:r>
              <a:rPr lang="en-US" sz="4400" b="1" dirty="0"/>
              <a:t>Systems to Support Staff</a:t>
            </a:r>
            <a:endParaRPr lang="en-US" sz="28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217614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041425" y="2456138"/>
            <a:ext cx="1767845" cy="843945"/>
          </a:xfrm>
          <a:prstGeom prst="ellipse">
            <a:avLst/>
          </a:prstGeom>
          <a:noFill/>
          <a:ln w="25400">
            <a:noFill/>
          </a:ln>
        </p:spPr>
        <p:txBody>
          <a:bodyPr wrap="square" lIns="0" tIns="0" r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Equity</a:t>
            </a:r>
          </a:p>
        </p:txBody>
      </p:sp>
      <p:sp>
        <p:nvSpPr>
          <p:cNvPr id="13" name="Arrow: Pentagon 12">
            <a:extLst>
              <a:ext uri="{FF2B5EF4-FFF2-40B4-BE49-F238E27FC236}">
                <a16:creationId xmlns:a16="http://schemas.microsoft.com/office/drawing/2014/main" id="{3D89F4A0-C517-4D1B-B98C-E59BE32086C4}"/>
              </a:ext>
            </a:extLst>
          </p:cNvPr>
          <p:cNvSpPr/>
          <p:nvPr/>
        </p:nvSpPr>
        <p:spPr>
          <a:xfrm flipH="1">
            <a:off x="3809270" y="209726"/>
            <a:ext cx="8382729" cy="3219273"/>
          </a:xfrm>
          <a:prstGeom prst="homePlate">
            <a:avLst/>
          </a:prstGeom>
          <a:ln>
            <a:solidFill>
              <a:srgbClr val="E5629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Continue to invest in </a:t>
            </a:r>
            <a:r>
              <a:rPr kumimoji="0" lang="en-US" sz="2800" b="1" i="1"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systems</a:t>
            </a: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 to support high-fidelity implementation over time. Leverage existing leadership teams to guide planning and implementation, and consider effective means to support educators’ professional learning and wellness given current resources, experience, and expertise.</a:t>
            </a:r>
          </a:p>
        </p:txBody>
      </p:sp>
      <p:pic>
        <p:nvPicPr>
          <p:cNvPr id="7" name="Picture 6">
            <a:extLst>
              <a:ext uri="{FF2B5EF4-FFF2-40B4-BE49-F238E27FC236}">
                <a16:creationId xmlns:a16="http://schemas.microsoft.com/office/drawing/2014/main" id="{B47297B7-5F9E-2241-87F6-C8C2CE4DBA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42693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B99E31-7DE9-7A4E-B004-A4C8A70B2655}"/>
              </a:ext>
            </a:extLst>
          </p:cNvPr>
          <p:cNvSpPr/>
          <p:nvPr/>
        </p:nvSpPr>
        <p:spPr>
          <a:xfrm>
            <a:off x="-76200" y="1295400"/>
            <a:ext cx="8229600" cy="2667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endParaRPr>
          </a:p>
        </p:txBody>
      </p:sp>
      <p:graphicFrame>
        <p:nvGraphicFramePr>
          <p:cNvPr id="6" name="Diagram 5">
            <a:extLst>
              <a:ext uri="{FF2B5EF4-FFF2-40B4-BE49-F238E27FC236}">
                <a16:creationId xmlns:a16="http://schemas.microsoft.com/office/drawing/2014/main" id="{4DE0C2FD-F915-784B-82C7-95845F551444}"/>
              </a:ext>
            </a:extLst>
          </p:cNvPr>
          <p:cNvGraphicFramePr/>
          <p:nvPr/>
        </p:nvGraphicFramePr>
        <p:xfrm>
          <a:off x="-1503680" y="457200"/>
          <a:ext cx="9614361"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99C54391-B2B0-8C44-9382-4A462A9E364C}"/>
              </a:ext>
            </a:extLst>
          </p:cNvPr>
          <p:cNvGraphicFramePr/>
          <p:nvPr/>
        </p:nvGraphicFramePr>
        <p:xfrm>
          <a:off x="4457700" y="457200"/>
          <a:ext cx="8631382" cy="74294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4">
            <a:extLst>
              <a:ext uri="{FF2B5EF4-FFF2-40B4-BE49-F238E27FC236}">
                <a16:creationId xmlns:a16="http://schemas.microsoft.com/office/drawing/2014/main" id="{835785AB-A38E-BB4D-B256-43724DBC5039}"/>
              </a:ext>
            </a:extLst>
          </p:cNvPr>
          <p:cNvSpPr>
            <a:spLocks noGrp="1"/>
          </p:cNvSpPr>
          <p:nvPr>
            <p:ph type="title"/>
          </p:nvPr>
        </p:nvSpPr>
        <p:spPr>
          <a:xfrm>
            <a:off x="249520" y="266701"/>
            <a:ext cx="10896600" cy="845600"/>
          </a:xfrm>
          <a:noFill/>
        </p:spPr>
        <p:txBody>
          <a:bodyPr/>
          <a:lstStyle/>
          <a:p>
            <a:pPr algn="l"/>
            <a:r>
              <a:rPr lang="en-US" sz="3500" b="1" dirty="0">
                <a:solidFill>
                  <a:schemeClr val="accent6">
                    <a:lumMod val="50000"/>
                  </a:schemeClr>
                </a:solidFill>
                <a:latin typeface="Calibri" panose="020F0502020204030204" pitchFamily="34" charset="0"/>
                <a:cs typeface="Calibri" panose="020F0502020204030204" pitchFamily="34" charset="0"/>
              </a:rPr>
              <a:t>Step 8: Develop Systems to Support Staff</a:t>
            </a:r>
          </a:p>
        </p:txBody>
      </p:sp>
      <p:grpSp>
        <p:nvGrpSpPr>
          <p:cNvPr id="11" name="Group 10">
            <a:extLst>
              <a:ext uri="{FF2B5EF4-FFF2-40B4-BE49-F238E27FC236}">
                <a16:creationId xmlns:a16="http://schemas.microsoft.com/office/drawing/2014/main" id="{480B4C24-72E1-4A44-833F-22E132A35C5B}"/>
              </a:ext>
            </a:extLst>
          </p:cNvPr>
          <p:cNvGrpSpPr/>
          <p:nvPr/>
        </p:nvGrpSpPr>
        <p:grpSpPr>
          <a:xfrm>
            <a:off x="10577683" y="79901"/>
            <a:ext cx="1539918" cy="1503336"/>
            <a:chOff x="2487167" y="61762"/>
            <a:chExt cx="2569303" cy="2964580"/>
          </a:xfrm>
        </p:grpSpPr>
        <p:sp>
          <p:nvSpPr>
            <p:cNvPr id="12" name="Oval 11">
              <a:extLst>
                <a:ext uri="{FF2B5EF4-FFF2-40B4-BE49-F238E27FC236}">
                  <a16:creationId xmlns:a16="http://schemas.microsoft.com/office/drawing/2014/main" id="{9F055ACB-78BF-504F-A8E4-D5D4835873F4}"/>
                </a:ext>
              </a:extLst>
            </p:cNvPr>
            <p:cNvSpPr/>
            <p:nvPr/>
          </p:nvSpPr>
          <p:spPr>
            <a:xfrm>
              <a:off x="2487167" y="61762"/>
              <a:ext cx="2569303" cy="2964580"/>
            </a:xfrm>
            <a:prstGeom prst="ellipse">
              <a:avLst/>
            </a:prstGeom>
            <a:solidFill>
              <a:srgbClr val="FFBAC6"/>
            </a:solidFill>
            <a:ln w="19050">
              <a:solidFill>
                <a:srgbClr val="EE6E99"/>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6D33DE3C-5CFD-A447-878A-37848FC427DD}"/>
                </a:ext>
              </a:extLst>
            </p:cNvPr>
            <p:cNvSpPr txBox="1"/>
            <p:nvPr/>
          </p:nvSpPr>
          <p:spPr>
            <a:xfrm>
              <a:off x="2487167" y="580563"/>
              <a:ext cx="2174025" cy="133406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b="1" kern="1200" dirty="0">
                  <a:solidFill>
                    <a:schemeClr val="accent6">
                      <a:lumMod val="50000"/>
                    </a:schemeClr>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6561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6B5166-3BF4-0735-CC98-940B2BD3376E}"/>
              </a:ext>
            </a:extLst>
          </p:cNvPr>
          <p:cNvSpPr txBox="1"/>
          <p:nvPr/>
        </p:nvSpPr>
        <p:spPr>
          <a:xfrm>
            <a:off x="8008754" y="3611921"/>
            <a:ext cx="3352800" cy="2308324"/>
          </a:xfrm>
          <a:prstGeom prst="rect">
            <a:avLst/>
          </a:prstGeom>
          <a:noFill/>
        </p:spPr>
        <p:txBody>
          <a:bodyPr wrap="square" rtlCol="0">
            <a:spAutoFit/>
          </a:bodyPr>
          <a:lstStyle/>
          <a:p>
            <a:r>
              <a:rPr lang="en-US" sz="2800" dirty="0"/>
              <a:t>For now, </a:t>
            </a:r>
          </a:p>
          <a:p>
            <a:r>
              <a:rPr lang="en-US" sz="2800" dirty="0"/>
              <a:t>focus on providing </a:t>
            </a:r>
            <a:r>
              <a:rPr lang="en-US" sz="2800" b="1" dirty="0"/>
              <a:t>ALL</a:t>
            </a:r>
            <a:r>
              <a:rPr lang="en-US" sz="2800" dirty="0"/>
              <a:t> staff </a:t>
            </a:r>
            <a:r>
              <a:rPr lang="en-US" sz="3200" b="1" dirty="0">
                <a:solidFill>
                  <a:srgbClr val="00843E"/>
                </a:solidFill>
              </a:rPr>
              <a:t>Tier 1</a:t>
            </a:r>
            <a:r>
              <a:rPr lang="en-US" sz="2800" dirty="0"/>
              <a:t> professional development </a:t>
            </a:r>
          </a:p>
        </p:txBody>
      </p:sp>
      <p:sp>
        <p:nvSpPr>
          <p:cNvPr id="203782" name="Text Box 6"/>
          <p:cNvSpPr txBox="1">
            <a:spLocks noChangeArrowheads="1"/>
          </p:cNvSpPr>
          <p:nvPr/>
        </p:nvSpPr>
        <p:spPr bwMode="auto">
          <a:xfrm>
            <a:off x="5021918" y="663772"/>
            <a:ext cx="7129970" cy="2246769"/>
          </a:xfrm>
          <a:prstGeom prst="rect">
            <a:avLst/>
          </a:prstGeom>
          <a:solidFill>
            <a:srgbClr val="FFD0C2"/>
          </a:solidFill>
          <a:ln w="76200">
            <a:solidFill>
              <a:srgbClr val="FF0000"/>
            </a:solidFill>
            <a:miter lim="800000"/>
            <a:headEnd/>
            <a:tailEnd/>
          </a:ln>
        </p:spPr>
        <p:txBody>
          <a:bodyPr wrap="square">
            <a:prstTxWarp prst="textNoShape">
              <a:avLst/>
            </a:prstTxWarp>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Tier</a:t>
            </a: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3</a:t>
            </a:r>
            <a:endPar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What</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do we do for the </a:t>
            </a: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FEW</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staff needing intensive support?</a:t>
            </a:r>
            <a:endParaRPr kumimoji="0" lang="en-US" sz="22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Intensive Professional Development:</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Data-driven</a:t>
            </a:r>
            <a:r>
              <a:rPr kumimoji="0" lang="en-US" sz="20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Consultation</a:t>
            </a:r>
          </a:p>
          <a:p>
            <a:pPr marL="0" marR="0" lvl="0" indent="0" algn="ctr" defTabSz="914377" rtl="0" eaLnBrk="0" fontAlgn="auto" latinLnBrk="0" hangingPunct="0">
              <a:lnSpc>
                <a:spcPct val="100000"/>
              </a:lnSpc>
              <a:spcBef>
                <a:spcPts val="0"/>
              </a:spcBef>
              <a:spcAft>
                <a:spcPts val="0"/>
              </a:spcAft>
              <a:buClrTx/>
              <a:buSzTx/>
              <a:buFontTx/>
              <a:buNone/>
              <a:tabLst/>
              <a:defRPr/>
            </a:pPr>
            <a:endParaRPr lang="en-US" sz="800" baseline="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Performance Feedback:</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aseline="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Routine</a:t>
            </a: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 Walkthrough and Self-management Data Reviews</a:t>
            </a:r>
            <a:endPar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p:txBody>
      </p:sp>
      <p:sp>
        <p:nvSpPr>
          <p:cNvPr id="23" name="Trapezoid 22">
            <a:extLst>
              <a:ext uri="{FF2B5EF4-FFF2-40B4-BE49-F238E27FC236}">
                <a16:creationId xmlns:a16="http://schemas.microsoft.com/office/drawing/2014/main" id="{5FE9307F-9D2A-BA4D-832A-5F8E1CC785A0}"/>
              </a:ext>
            </a:extLst>
          </p:cNvPr>
          <p:cNvSpPr/>
          <p:nvPr/>
        </p:nvSpPr>
        <p:spPr>
          <a:xfrm>
            <a:off x="1392050" y="1564732"/>
            <a:ext cx="5852729" cy="5181347"/>
          </a:xfrm>
          <a:prstGeom prst="trapezoid">
            <a:avLst>
              <a:gd name="adj" fmla="val 56479"/>
            </a:avLst>
          </a:prstGeom>
          <a:gradFill flip="none" rotWithShape="1">
            <a:gsLst>
              <a:gs pos="18000">
                <a:srgbClr val="92D050"/>
              </a:gs>
              <a:gs pos="64000">
                <a:srgbClr val="33AE33"/>
              </a:gs>
              <a:gs pos="99000">
                <a:srgbClr val="008A64"/>
              </a:gs>
            </a:gsLst>
            <a:lin ang="5400000" scaled="1"/>
            <a:tileRect/>
          </a:gradFill>
          <a:ln w="19050">
            <a:solidFill>
              <a:srgbClr val="92D050"/>
            </a:solidFill>
          </a:ln>
          <a:effectLst>
            <a:glow rad="197653">
              <a:srgbClr val="92D050"/>
            </a:glow>
          </a:effectLst>
        </p:spPr>
        <p:style>
          <a:lnRef idx="2">
            <a:scrgbClr r="0" g="0" b="0"/>
          </a:lnRef>
          <a:fillRef idx="1">
            <a:scrgbClr r="0" g="0" b="0"/>
          </a:fillRef>
          <a:effectRef idx="0">
            <a:scrgbClr r="0" g="0" b="0"/>
          </a:effectRef>
          <a:fontRef idx="minor">
            <a:schemeClr val="lt1"/>
          </a:fontRef>
        </p:style>
      </p:sp>
      <p:sp>
        <p:nvSpPr>
          <p:cNvPr id="128003" name="Rectangle 3"/>
          <p:cNvSpPr>
            <a:spLocks noChangeArrowheads="1"/>
          </p:cNvSpPr>
          <p:nvPr/>
        </p:nvSpPr>
        <p:spPr bwMode="auto">
          <a:xfrm>
            <a:off x="1524002" y="1529834"/>
            <a:ext cx="184731" cy="369332"/>
          </a:xfrm>
          <a:prstGeom prst="rect">
            <a:avLst/>
          </a:prstGeom>
          <a:noFill/>
          <a:ln w="9525">
            <a:noFill/>
            <a:miter lim="800000"/>
            <a:headEnd/>
            <a:tailEnd/>
          </a:ln>
        </p:spPr>
        <p:txBody>
          <a:bodyPr wrap="none" anchor="ctr">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Medium"/>
              <a:ea typeface="ＭＳ Ｐゴシック" pitchFamily="-108" charset="-128"/>
              <a:cs typeface="Arial"/>
              <a:sym typeface="Arial"/>
            </a:endParaRPr>
          </a:p>
        </p:txBody>
      </p:sp>
      <p:cxnSp>
        <p:nvCxnSpPr>
          <p:cNvPr id="5" name="Straight Arrow Connector 4">
            <a:extLst>
              <a:ext uri="{FF2B5EF4-FFF2-40B4-BE49-F238E27FC236}">
                <a16:creationId xmlns:a16="http://schemas.microsoft.com/office/drawing/2014/main" id="{306D1B64-7393-7F4E-8156-7A2ABDEE86FF}"/>
              </a:ext>
            </a:extLst>
          </p:cNvPr>
          <p:cNvCxnSpPr>
            <a:cxnSpLocks/>
          </p:cNvCxnSpPr>
          <p:nvPr/>
        </p:nvCxnSpPr>
        <p:spPr>
          <a:xfrm>
            <a:off x="400563" y="4182321"/>
            <a:ext cx="1438441" cy="1295665"/>
          </a:xfrm>
          <a:prstGeom prst="straightConnector1">
            <a:avLst/>
          </a:prstGeom>
          <a:ln w="127000">
            <a:solidFill>
              <a:srgbClr val="33AE33"/>
            </a:solidFill>
            <a:tailEnd type="triangle"/>
          </a:ln>
        </p:spPr>
        <p:style>
          <a:lnRef idx="2">
            <a:schemeClr val="accent1"/>
          </a:lnRef>
          <a:fillRef idx="0">
            <a:schemeClr val="accent1"/>
          </a:fillRef>
          <a:effectRef idx="1">
            <a:schemeClr val="accent1"/>
          </a:effectRef>
          <a:fontRef idx="minor">
            <a:schemeClr val="tx1"/>
          </a:fontRef>
        </p:style>
      </p:cxnSp>
      <p:sp>
        <p:nvSpPr>
          <p:cNvPr id="203780" name="Text Box 4"/>
          <p:cNvSpPr txBox="1">
            <a:spLocks noChangeArrowheads="1"/>
          </p:cNvSpPr>
          <p:nvPr/>
        </p:nvSpPr>
        <p:spPr bwMode="auto">
          <a:xfrm>
            <a:off x="40112" y="998336"/>
            <a:ext cx="2783767" cy="3508653"/>
          </a:xfrm>
          <a:prstGeom prst="rect">
            <a:avLst/>
          </a:prstGeom>
          <a:solidFill>
            <a:srgbClr val="E4FBC6"/>
          </a:solidFill>
          <a:ln w="63500">
            <a:solidFill>
              <a:srgbClr val="0FB555"/>
            </a:solidFill>
            <a:miter lim="800000"/>
            <a:headEnd/>
            <a:tailEnd/>
          </a:ln>
        </p:spPr>
        <p:txBody>
          <a:bodyPr wrap="square">
            <a:prstTxWarp prst="textNoShape">
              <a:avLst/>
            </a:prstTxWarp>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lang="en-US" sz="22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Tier 1</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What</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do </a:t>
            </a:r>
            <a:r>
              <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w</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e </a:t>
            </a:r>
            <a:r>
              <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d</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o for </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ALL</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Staff?</a:t>
            </a:r>
            <a:endParaRPr kumimoji="0" lang="en-US" sz="220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Universal Professional Development:</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Training and Self-management</a:t>
            </a: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Universal Screening:</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Walk-through and Student</a:t>
            </a:r>
            <a:r>
              <a:rPr kumimoji="0" lang="en-US" sz="20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Data Review</a:t>
            </a:r>
            <a:endPar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p:txBody>
      </p:sp>
      <p:grpSp>
        <p:nvGrpSpPr>
          <p:cNvPr id="29" name="Group 28">
            <a:extLst>
              <a:ext uri="{FF2B5EF4-FFF2-40B4-BE49-F238E27FC236}">
                <a16:creationId xmlns:a16="http://schemas.microsoft.com/office/drawing/2014/main" id="{5DF56712-1EC8-F84C-B814-10D90B8DC983}"/>
              </a:ext>
            </a:extLst>
          </p:cNvPr>
          <p:cNvGrpSpPr/>
          <p:nvPr/>
        </p:nvGrpSpPr>
        <p:grpSpPr>
          <a:xfrm>
            <a:off x="1351938" y="1021248"/>
            <a:ext cx="5852729" cy="5684722"/>
            <a:chOff x="0" y="-503375"/>
            <a:chExt cx="5852729" cy="5684722"/>
          </a:xfrm>
        </p:grpSpPr>
        <p:sp>
          <p:nvSpPr>
            <p:cNvPr id="31" name="Trapezoid 30">
              <a:extLst>
                <a:ext uri="{FF2B5EF4-FFF2-40B4-BE49-F238E27FC236}">
                  <a16:creationId xmlns:a16="http://schemas.microsoft.com/office/drawing/2014/main" id="{52EE8209-280E-4F47-A09E-223B6DBEA2D8}"/>
                </a:ext>
              </a:extLst>
            </p:cNvPr>
            <p:cNvSpPr/>
            <p:nvPr/>
          </p:nvSpPr>
          <p:spPr>
            <a:xfrm>
              <a:off x="0" y="0"/>
              <a:ext cx="5852729" cy="5181347"/>
            </a:xfrm>
            <a:prstGeom prst="trapezoid">
              <a:avLst>
                <a:gd name="adj" fmla="val 56479"/>
              </a:avLst>
            </a:prstGeom>
            <a:gradFill flip="none" rotWithShape="1">
              <a:gsLst>
                <a:gs pos="24000">
                  <a:srgbClr val="FFFF99"/>
                </a:gs>
                <a:gs pos="38000">
                  <a:srgbClr val="FFFF00"/>
                </a:gs>
                <a:gs pos="66000">
                  <a:srgbClr val="92D050"/>
                </a:gs>
                <a:gs pos="87000">
                  <a:srgbClr val="33AE33"/>
                </a:gs>
                <a:gs pos="99000">
                  <a:srgbClr val="008A64"/>
                </a:gs>
              </a:gsLst>
              <a:lin ang="5400000" scaled="1"/>
              <a:tileRect/>
            </a:gradFill>
            <a:ln w="19050">
              <a:solidFill>
                <a:srgbClr val="92D050"/>
              </a:solidFill>
            </a:ln>
            <a:effectLst>
              <a:glow rad="197653">
                <a:srgbClr val="92D050"/>
              </a:glow>
            </a:effectLst>
          </p:spPr>
          <p:style>
            <a:lnRef idx="2">
              <a:scrgbClr r="0" g="0" b="0"/>
            </a:lnRef>
            <a:fillRef idx="1">
              <a:scrgbClr r="0" g="0" b="0"/>
            </a:fillRef>
            <a:effectRef idx="0">
              <a:scrgbClr r="0" g="0" b="0"/>
            </a:effectRef>
            <a:fontRef idx="minor">
              <a:schemeClr val="lt1"/>
            </a:fontRef>
          </p:style>
          <p:txBody>
            <a:bodyPr/>
            <a:lstStyle/>
            <a:p>
              <a:endParaRPr lang="en-US" dirty="0"/>
            </a:p>
          </p:txBody>
        </p:sp>
        <p:sp>
          <p:nvSpPr>
            <p:cNvPr id="32" name="Trapezoid 4">
              <a:extLst>
                <a:ext uri="{FF2B5EF4-FFF2-40B4-BE49-F238E27FC236}">
                  <a16:creationId xmlns:a16="http://schemas.microsoft.com/office/drawing/2014/main" id="{C7803E32-B883-564E-BC5E-6B8D8972E58C}"/>
                </a:ext>
              </a:extLst>
            </p:cNvPr>
            <p:cNvSpPr txBox="1"/>
            <p:nvPr/>
          </p:nvSpPr>
          <p:spPr>
            <a:xfrm>
              <a:off x="0" y="-503375"/>
              <a:ext cx="5852729" cy="5181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92D050"/>
                </a:solidFill>
              </a:endParaRPr>
            </a:p>
          </p:txBody>
        </p:sp>
      </p:grpSp>
      <p:cxnSp>
        <p:nvCxnSpPr>
          <p:cNvPr id="30" name="Straight Arrow Connector 29">
            <a:extLst>
              <a:ext uri="{FF2B5EF4-FFF2-40B4-BE49-F238E27FC236}">
                <a16:creationId xmlns:a16="http://schemas.microsoft.com/office/drawing/2014/main" id="{4C232D2A-EFE2-9141-85D5-892ADC334281}"/>
              </a:ext>
            </a:extLst>
          </p:cNvPr>
          <p:cNvCxnSpPr>
            <a:cxnSpLocks/>
          </p:cNvCxnSpPr>
          <p:nvPr/>
        </p:nvCxnSpPr>
        <p:spPr>
          <a:xfrm flipH="1" flipV="1">
            <a:off x="5406873" y="3337321"/>
            <a:ext cx="3085670" cy="663851"/>
          </a:xfrm>
          <a:prstGeom prst="straightConnector1">
            <a:avLst/>
          </a:prstGeom>
          <a:ln w="127000">
            <a:solidFill>
              <a:srgbClr val="FFEC13"/>
            </a:solidFill>
            <a:tailEnd type="triangle"/>
          </a:ln>
        </p:spPr>
        <p:style>
          <a:lnRef idx="2">
            <a:schemeClr val="accent1"/>
          </a:lnRef>
          <a:fillRef idx="0">
            <a:schemeClr val="accent1"/>
          </a:fillRef>
          <a:effectRef idx="1">
            <a:schemeClr val="accent1"/>
          </a:effectRef>
          <a:fontRef idx="minor">
            <a:schemeClr val="tx1"/>
          </a:fontRef>
        </p:style>
      </p:cxnSp>
      <p:sp>
        <p:nvSpPr>
          <p:cNvPr id="203781" name="Text Box 5"/>
          <p:cNvSpPr txBox="1">
            <a:spLocks noChangeArrowheads="1"/>
          </p:cNvSpPr>
          <p:nvPr/>
        </p:nvSpPr>
        <p:spPr bwMode="auto">
          <a:xfrm>
            <a:off x="7348583" y="3157932"/>
            <a:ext cx="4699500" cy="3344442"/>
          </a:xfrm>
          <a:prstGeom prst="rect">
            <a:avLst/>
          </a:prstGeom>
          <a:solidFill>
            <a:srgbClr val="FFF9C9"/>
          </a:solidFill>
          <a:ln w="63500">
            <a:solidFill>
              <a:srgbClr val="FFEC13"/>
            </a:solidFill>
            <a:miter lim="800000"/>
            <a:headEnd/>
            <a:tailEnd/>
          </a:ln>
        </p:spPr>
        <p:txBody>
          <a:bodyPr wrap="square">
            <a:prstTxWarp prst="textNoShape">
              <a:avLst/>
            </a:prstTxWarp>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lang="en-US" sz="22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Tier 2</a:t>
            </a:r>
            <a:endPar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What</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do for the</a:t>
            </a: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SOME </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staff needing more support?</a:t>
            </a:r>
          </a:p>
          <a:p>
            <a:pPr marL="0" marR="0" lvl="0" indent="0" algn="ctr" defTabSz="914377" rtl="0" eaLnBrk="0" fontAlgn="auto" latinLnBrk="0" hangingPunct="0">
              <a:lnSpc>
                <a:spcPct val="100000"/>
              </a:lnSpc>
              <a:spcBef>
                <a:spcPts val="0"/>
              </a:spcBef>
              <a:spcAft>
                <a:spcPts val="0"/>
              </a:spcAft>
              <a:buClrTx/>
              <a:buSzTx/>
              <a:buFontTx/>
              <a:buNone/>
              <a:tabLst/>
              <a:defRPr/>
            </a:pPr>
            <a:endParaRPr lang="en-US" sz="8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Targeted Professional Development:</a:t>
            </a:r>
          </a:p>
          <a:p>
            <a:pPr algn="ctr" defTabSz="914377" eaLnBrk="0" hangingPunct="0">
              <a:defRPr/>
            </a:pP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Self-management with Peer or Coaching Support</a:t>
            </a:r>
          </a:p>
          <a:p>
            <a:pPr marL="0" marR="0" lvl="0" indent="0" algn="ctr" defTabSz="914377" rtl="0" eaLnBrk="0" fontAlgn="auto" latinLnBrk="0" hangingPunct="0">
              <a:lnSpc>
                <a:spcPct val="100000"/>
              </a:lnSpc>
              <a:spcBef>
                <a:spcPts val="0"/>
              </a:spcBef>
              <a:spcAft>
                <a:spcPts val="0"/>
              </a:spcAft>
              <a:buClrTx/>
              <a:buSzTx/>
              <a:buFontTx/>
              <a:buNone/>
              <a:tabLst/>
              <a:defRPr/>
            </a:pPr>
            <a:endParaRPr lang="en-US" sz="8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Progress Monitoring: </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aseline="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Walkthrough, Student Data</a:t>
            </a: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 Review, </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Teacher Collected Data</a:t>
            </a:r>
            <a:endPar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p:txBody>
      </p:sp>
      <p:graphicFrame>
        <p:nvGraphicFramePr>
          <p:cNvPr id="27" name="Diagram 26">
            <a:extLst>
              <a:ext uri="{FF2B5EF4-FFF2-40B4-BE49-F238E27FC236}">
                <a16:creationId xmlns:a16="http://schemas.microsoft.com/office/drawing/2014/main" id="{061A4453-BCAA-7F45-826C-B5029E1C4553}"/>
              </a:ext>
            </a:extLst>
          </p:cNvPr>
          <p:cNvGraphicFramePr/>
          <p:nvPr/>
        </p:nvGraphicFramePr>
        <p:xfrm>
          <a:off x="1366194" y="1496822"/>
          <a:ext cx="5852729" cy="5181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Straight Arrow Connector 34">
            <a:extLst>
              <a:ext uri="{FF2B5EF4-FFF2-40B4-BE49-F238E27FC236}">
                <a16:creationId xmlns:a16="http://schemas.microsoft.com/office/drawing/2014/main" id="{491AA01C-C672-E645-A232-0159599DE370}"/>
              </a:ext>
            </a:extLst>
          </p:cNvPr>
          <p:cNvCxnSpPr>
            <a:cxnSpLocks/>
          </p:cNvCxnSpPr>
          <p:nvPr/>
        </p:nvCxnSpPr>
        <p:spPr>
          <a:xfrm flipH="1">
            <a:off x="4349699" y="833808"/>
            <a:ext cx="672219" cy="785843"/>
          </a:xfrm>
          <a:prstGeom prst="straightConnector1">
            <a:avLst/>
          </a:prstGeom>
          <a:ln w="1270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7912A044-FED0-438B-A80F-0FF489470066}"/>
              </a:ext>
            </a:extLst>
          </p:cNvPr>
          <p:cNvSpPr>
            <a:spLocks noGrp="1"/>
          </p:cNvSpPr>
          <p:nvPr>
            <p:ph type="title"/>
          </p:nvPr>
        </p:nvSpPr>
        <p:spPr>
          <a:xfrm>
            <a:off x="80224" y="70208"/>
            <a:ext cx="12111776" cy="763600"/>
          </a:xfrm>
        </p:spPr>
        <p:txBody>
          <a:bodyPr/>
          <a:lstStyle/>
          <a:p>
            <a:r>
              <a:rPr lang="en-US" sz="3200" b="1" dirty="0">
                <a:solidFill>
                  <a:schemeClr val="bg1"/>
                </a:solidFill>
                <a:latin typeface="Arial" panose="020B0604020202020204" pitchFamily="34" charset="0"/>
                <a:cs typeface="Arial" panose="020B0604020202020204" pitchFamily="34" charset="0"/>
              </a:rPr>
              <a:t>Continuum of Multi-tiered Professional Development Support</a:t>
            </a:r>
          </a:p>
        </p:txBody>
      </p:sp>
      <p:sp>
        <p:nvSpPr>
          <p:cNvPr id="25" name="TextBox 24">
            <a:extLst>
              <a:ext uri="{FF2B5EF4-FFF2-40B4-BE49-F238E27FC236}">
                <a16:creationId xmlns:a16="http://schemas.microsoft.com/office/drawing/2014/main" id="{0EED0463-92CD-FE4F-AF41-8B9A7B2CEA1D}"/>
              </a:ext>
            </a:extLst>
          </p:cNvPr>
          <p:cNvSpPr txBox="1"/>
          <p:nvPr/>
        </p:nvSpPr>
        <p:spPr>
          <a:xfrm>
            <a:off x="2632067" y="4506989"/>
            <a:ext cx="3292469" cy="646331"/>
          </a:xfrm>
          <a:prstGeom prst="rect">
            <a:avLst/>
          </a:prstGeom>
          <a:noFill/>
        </p:spPr>
        <p:txBody>
          <a:bodyPr wrap="square">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Poppins Medium" panose="020B0604020202020204" charset="0"/>
                <a:ea typeface="ＭＳ Ｐゴシック" pitchFamily="-108" charset="-128"/>
                <a:cs typeface="Poppins Medium" panose="020B0604020202020204" charset="0"/>
                <a:sym typeface="Arial"/>
              </a:rPr>
              <a:t>~80% of Staff</a:t>
            </a:r>
          </a:p>
        </p:txBody>
      </p:sp>
      <p:sp>
        <p:nvSpPr>
          <p:cNvPr id="26" name="TextBox 25">
            <a:extLst>
              <a:ext uri="{FF2B5EF4-FFF2-40B4-BE49-F238E27FC236}">
                <a16:creationId xmlns:a16="http://schemas.microsoft.com/office/drawing/2014/main" id="{F0B91ECD-9A90-FE4D-AAFB-B4F65C655076}"/>
              </a:ext>
            </a:extLst>
          </p:cNvPr>
          <p:cNvSpPr txBox="1"/>
          <p:nvPr/>
        </p:nvSpPr>
        <p:spPr>
          <a:xfrm>
            <a:off x="3253535" y="3055078"/>
            <a:ext cx="2049534" cy="646331"/>
          </a:xfrm>
          <a:prstGeom prst="rect">
            <a:avLst/>
          </a:prstGeom>
          <a:noFill/>
        </p:spPr>
        <p:txBody>
          <a:bodyPr wrap="square">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Poppins Medium" panose="020B0604020202020204" charset="0"/>
                <a:ea typeface="ＭＳ Ｐゴシック" pitchFamily="-108" charset="-128"/>
                <a:cs typeface="Poppins Medium" panose="020B0604020202020204" charset="0"/>
                <a:sym typeface="Arial"/>
              </a:rPr>
              <a:t>~15%</a:t>
            </a:r>
          </a:p>
        </p:txBody>
      </p:sp>
      <p:sp>
        <p:nvSpPr>
          <p:cNvPr id="28" name="TextBox 27">
            <a:extLst>
              <a:ext uri="{FF2B5EF4-FFF2-40B4-BE49-F238E27FC236}">
                <a16:creationId xmlns:a16="http://schemas.microsoft.com/office/drawing/2014/main" id="{56C67027-E3D4-4949-8100-C4AE8B28FCA0}"/>
              </a:ext>
            </a:extLst>
          </p:cNvPr>
          <p:cNvSpPr txBox="1"/>
          <p:nvPr/>
        </p:nvSpPr>
        <p:spPr>
          <a:xfrm>
            <a:off x="3563767" y="2040118"/>
            <a:ext cx="1314484" cy="584775"/>
          </a:xfrm>
          <a:prstGeom prst="rect">
            <a:avLst/>
          </a:prstGeom>
          <a:noFill/>
        </p:spPr>
        <p:txBody>
          <a:bodyPr wrap="square">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92C73">
                    <a:lumMod val="50000"/>
                  </a:srgbClr>
                </a:solidFill>
                <a:effectLst/>
                <a:uLnTx/>
                <a:uFillTx/>
                <a:latin typeface="Poppins Medium" panose="020B0604020202020204" charset="0"/>
                <a:ea typeface="ＭＳ Ｐゴシック" pitchFamily="-108" charset="-128"/>
                <a:cs typeface="Poppins Medium" panose="020B0604020202020204" charset="0"/>
                <a:sym typeface="Arial"/>
              </a:rPr>
              <a:t>~5%</a:t>
            </a:r>
          </a:p>
        </p:txBody>
      </p:sp>
      <p:pic>
        <p:nvPicPr>
          <p:cNvPr id="19" name="Picture 18">
            <a:extLst>
              <a:ext uri="{FF2B5EF4-FFF2-40B4-BE49-F238E27FC236}">
                <a16:creationId xmlns:a16="http://schemas.microsoft.com/office/drawing/2014/main" id="{624CA767-42FE-0347-ABEA-1FF8CC8298F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48689" y="6018142"/>
            <a:ext cx="843311" cy="833435"/>
          </a:xfrm>
          <a:prstGeom prst="ellipse">
            <a:avLst/>
          </a:prstGeom>
          <a:ln w="19050">
            <a:solidFill>
              <a:schemeClr val="accent2">
                <a:lumMod val="50000"/>
              </a:schemeClr>
            </a:solidFill>
          </a:ln>
        </p:spPr>
      </p:pic>
    </p:spTree>
    <p:extLst>
      <p:ext uri="{BB962C8B-B14F-4D97-AF65-F5344CB8AC3E}">
        <p14:creationId xmlns:p14="http://schemas.microsoft.com/office/powerpoint/2010/main" val="494597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22" presetClass="entr" presetSubtype="4" fill="hold" grpId="0" nodeType="withEffect">
                                  <p:stCondLst>
                                    <p:cond delay="0"/>
                                  </p:stCondLst>
                                  <p:childTnLst>
                                    <p:set>
                                      <p:cBhvr>
                                        <p:cTn id="10" dur="1" fill="hold">
                                          <p:stCondLst>
                                            <p:cond delay="0"/>
                                          </p:stCondLst>
                                        </p:cTn>
                                        <p:tgtEl>
                                          <p:spTgt spid="203781"/>
                                        </p:tgtEl>
                                        <p:attrNameLst>
                                          <p:attrName>style.visibility</p:attrName>
                                        </p:attrNameLst>
                                      </p:cBhvr>
                                      <p:to>
                                        <p:strVal val="visible"/>
                                      </p:to>
                                    </p:set>
                                    <p:animEffect transition="in" filter="wipe(down)">
                                      <p:cBhvr>
                                        <p:cTn id="11" dur="500"/>
                                        <p:tgtEl>
                                          <p:spTgt spid="20378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203782"/>
                                        </p:tgtEl>
                                        <p:attrNameLst>
                                          <p:attrName>style.visibility</p:attrName>
                                        </p:attrNameLst>
                                      </p:cBhvr>
                                      <p:to>
                                        <p:strVal val="visible"/>
                                      </p:to>
                                    </p:set>
                                    <p:animEffect transition="in" filter="wipe(down)">
                                      <p:cBhvr>
                                        <p:cTn id="20" dur="500"/>
                                        <p:tgtEl>
                                          <p:spTgt spid="20378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378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378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3782" grpId="0" animBg="1"/>
      <p:bldP spid="203782" grpId="1" animBg="1"/>
      <p:bldP spid="203781" grpId="0" animBg="1"/>
      <p:bldP spid="203781" grpId="1" animBg="1"/>
      <p:bldGraphic spid="27" grpId="0">
        <p:bldAsOne/>
      </p:bldGraphic>
      <p:bldGraphic spid="27" grpId="1">
        <p:bldAsOne/>
      </p:bldGraphic>
      <p:bldP spid="25" grpId="0"/>
      <p:bldP spid="25" grpId="1"/>
      <p:bldP spid="26" grpId="0"/>
      <p:bldP spid="26" grpId="1"/>
      <p:bldP spid="28" grpId="0"/>
      <p:bldP spid="2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46"/>
          <p:cNvPicPr preferRelativeResize="0"/>
          <p:nvPr/>
        </p:nvPicPr>
        <p:blipFill>
          <a:blip r:embed="rId3">
            <a:alphaModFix/>
          </a:blip>
          <a:stretch>
            <a:fillRect/>
          </a:stretch>
        </p:blipFill>
        <p:spPr>
          <a:xfrm>
            <a:off x="152400" y="818388"/>
            <a:ext cx="11887200" cy="5221224"/>
          </a:xfrm>
          <a:prstGeom prst="rect">
            <a:avLst/>
          </a:prstGeom>
          <a:noFill/>
          <a:ln>
            <a:noFill/>
          </a:ln>
        </p:spPr>
      </p:pic>
      <p:sp>
        <p:nvSpPr>
          <p:cNvPr id="423" name="Google Shape;423;p46"/>
          <p:cNvSpPr txBox="1">
            <a:spLocks noGrp="1"/>
          </p:cNvSpPr>
          <p:nvPr>
            <p:ph type="title"/>
          </p:nvPr>
        </p:nvSpPr>
        <p:spPr>
          <a:xfrm>
            <a:off x="1045194" y="193914"/>
            <a:ext cx="10791000" cy="5196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sz="3300" b="1" dirty="0"/>
              <a:t>STEPS TO SUPPORT EDUCATORS' IMPLEMENTATION</a:t>
            </a:r>
            <a:endParaRPr sz="3300" b="1" dirty="0"/>
          </a:p>
        </p:txBody>
      </p:sp>
      <p:sp>
        <p:nvSpPr>
          <p:cNvPr id="2" name="Rectangle: Rounded Corners 1">
            <a:extLst>
              <a:ext uri="{FF2B5EF4-FFF2-40B4-BE49-F238E27FC236}">
                <a16:creationId xmlns:a16="http://schemas.microsoft.com/office/drawing/2014/main" id="{33FEC58C-2A76-823C-8B25-B1160AFD7771}"/>
              </a:ext>
            </a:extLst>
          </p:cNvPr>
          <p:cNvSpPr/>
          <p:nvPr/>
        </p:nvSpPr>
        <p:spPr>
          <a:xfrm>
            <a:off x="9827172" y="6253655"/>
            <a:ext cx="1786759" cy="4104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 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46"/>
          <p:cNvSpPr txBox="1">
            <a:spLocks noGrp="1"/>
          </p:cNvSpPr>
          <p:nvPr>
            <p:ph type="title"/>
          </p:nvPr>
        </p:nvSpPr>
        <p:spPr>
          <a:xfrm>
            <a:off x="1045194" y="193914"/>
            <a:ext cx="10791000" cy="5196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sz="3300" b="1" dirty="0"/>
              <a:t>Example System Feature table (2.2 Explicitly Teach)</a:t>
            </a:r>
            <a:endParaRPr sz="3300" b="1" dirty="0"/>
          </a:p>
        </p:txBody>
      </p:sp>
      <p:sp>
        <p:nvSpPr>
          <p:cNvPr id="2" name="Rectangle: Rounded Corners 1">
            <a:extLst>
              <a:ext uri="{FF2B5EF4-FFF2-40B4-BE49-F238E27FC236}">
                <a16:creationId xmlns:a16="http://schemas.microsoft.com/office/drawing/2014/main" id="{33FEC58C-2A76-823C-8B25-B1160AFD7771}"/>
              </a:ext>
            </a:extLst>
          </p:cNvPr>
          <p:cNvSpPr/>
          <p:nvPr/>
        </p:nvSpPr>
        <p:spPr>
          <a:xfrm>
            <a:off x="10333973" y="6253655"/>
            <a:ext cx="1502221" cy="4104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 22</a:t>
            </a:r>
          </a:p>
        </p:txBody>
      </p:sp>
      <p:pic>
        <p:nvPicPr>
          <p:cNvPr id="4" name="Picture 3">
            <a:extLst>
              <a:ext uri="{FF2B5EF4-FFF2-40B4-BE49-F238E27FC236}">
                <a16:creationId xmlns:a16="http://schemas.microsoft.com/office/drawing/2014/main" id="{22C0487E-3475-F9CD-CAD2-159BD6877B22}"/>
              </a:ext>
            </a:extLst>
          </p:cNvPr>
          <p:cNvPicPr>
            <a:picLocks noChangeAspect="1"/>
          </p:cNvPicPr>
          <p:nvPr/>
        </p:nvPicPr>
        <p:blipFill>
          <a:blip r:embed="rId3"/>
          <a:stretch>
            <a:fillRect/>
          </a:stretch>
        </p:blipFill>
        <p:spPr>
          <a:xfrm>
            <a:off x="726510" y="873366"/>
            <a:ext cx="9418549" cy="5790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985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46"/>
          <p:cNvSpPr txBox="1">
            <a:spLocks noGrp="1"/>
          </p:cNvSpPr>
          <p:nvPr>
            <p:ph type="title"/>
          </p:nvPr>
        </p:nvSpPr>
        <p:spPr>
          <a:xfrm>
            <a:off x="1045194" y="193914"/>
            <a:ext cx="10791000" cy="5196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sz="3300" b="1" dirty="0"/>
              <a:t>SELF-ASSESSMENT AND ACTION PLAN</a:t>
            </a:r>
            <a:endParaRPr sz="3300" b="1" dirty="0"/>
          </a:p>
        </p:txBody>
      </p:sp>
      <p:sp>
        <p:nvSpPr>
          <p:cNvPr id="2" name="Rectangle: Rounded Corners 1">
            <a:extLst>
              <a:ext uri="{FF2B5EF4-FFF2-40B4-BE49-F238E27FC236}">
                <a16:creationId xmlns:a16="http://schemas.microsoft.com/office/drawing/2014/main" id="{33FEC58C-2A76-823C-8B25-B1160AFD7771}"/>
              </a:ext>
            </a:extLst>
          </p:cNvPr>
          <p:cNvSpPr/>
          <p:nvPr/>
        </p:nvSpPr>
        <p:spPr>
          <a:xfrm>
            <a:off x="10684249" y="5924810"/>
            <a:ext cx="1176545" cy="7392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Pages</a:t>
            </a:r>
            <a:br>
              <a:rPr lang="en-US" dirty="0"/>
            </a:br>
            <a:r>
              <a:rPr lang="en-US" dirty="0"/>
              <a:t>47 &amp; 48</a:t>
            </a:r>
          </a:p>
        </p:txBody>
      </p:sp>
      <p:pic>
        <p:nvPicPr>
          <p:cNvPr id="5" name="Picture 4">
            <a:extLst>
              <a:ext uri="{FF2B5EF4-FFF2-40B4-BE49-F238E27FC236}">
                <a16:creationId xmlns:a16="http://schemas.microsoft.com/office/drawing/2014/main" id="{A522F7EB-2739-122E-0541-0B396175AAFD}"/>
              </a:ext>
            </a:extLst>
          </p:cNvPr>
          <p:cNvPicPr>
            <a:picLocks noChangeAspect="1"/>
          </p:cNvPicPr>
          <p:nvPr/>
        </p:nvPicPr>
        <p:blipFill>
          <a:blip r:embed="rId3"/>
          <a:stretch>
            <a:fillRect/>
          </a:stretch>
        </p:blipFill>
        <p:spPr>
          <a:xfrm>
            <a:off x="331206" y="1025889"/>
            <a:ext cx="9960236" cy="515695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FDDBC9C-6A0E-EC73-54A2-B05DCD20AF8F}"/>
              </a:ext>
            </a:extLst>
          </p:cNvPr>
          <p:cNvPicPr>
            <a:picLocks noChangeAspect="1"/>
          </p:cNvPicPr>
          <p:nvPr/>
        </p:nvPicPr>
        <p:blipFill>
          <a:blip r:embed="rId4"/>
          <a:stretch>
            <a:fillRect/>
          </a:stretch>
        </p:blipFill>
        <p:spPr>
          <a:xfrm>
            <a:off x="2359186" y="2075329"/>
            <a:ext cx="8163015" cy="4588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115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713925334"/>
              </p:ext>
            </p:extLst>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Agenda &amp; Team Tasks</a:t>
            </a:r>
          </a:p>
        </p:txBody>
      </p:sp>
    </p:spTree>
    <p:extLst>
      <p:ext uri="{BB962C8B-B14F-4D97-AF65-F5344CB8AC3E}">
        <p14:creationId xmlns:p14="http://schemas.microsoft.com/office/powerpoint/2010/main" val="310535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59807-F886-BD41-BD24-D40FCFC61E92}"/>
              </a:ext>
            </a:extLst>
          </p:cNvPr>
          <p:cNvSpPr>
            <a:spLocks noGrp="1"/>
          </p:cNvSpPr>
          <p:nvPr>
            <p:ph type="title"/>
          </p:nvPr>
        </p:nvSpPr>
        <p:spPr>
          <a:xfrm>
            <a:off x="170848" y="180564"/>
            <a:ext cx="10859102" cy="845600"/>
          </a:xfrm>
        </p:spPr>
        <p:txBody>
          <a:bodyPr/>
          <a:lstStyle/>
          <a:p>
            <a:pPr algn="l"/>
            <a:r>
              <a:rPr lang="en-US" dirty="0">
                <a:solidFill>
                  <a:schemeClr val="bg1"/>
                </a:solidFill>
              </a:rPr>
              <a:t>Embedded and Ongoing Professional Development</a:t>
            </a:r>
          </a:p>
        </p:txBody>
      </p:sp>
      <p:graphicFrame>
        <p:nvGraphicFramePr>
          <p:cNvPr id="5" name="Content Placeholder 4"/>
          <p:cNvGraphicFramePr>
            <a:graphicFrameLocks noGrp="1"/>
          </p:cNvGraphicFramePr>
          <p:nvPr>
            <p:ph idx="4294967295"/>
          </p:nvPr>
        </p:nvGraphicFramePr>
        <p:xfrm>
          <a:off x="322755" y="1299984"/>
          <a:ext cx="1055528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55D298C-B76C-E246-9808-B6C7E51B3CF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48689" y="6018142"/>
            <a:ext cx="843311" cy="833435"/>
          </a:xfrm>
          <a:prstGeom prst="ellipse">
            <a:avLst/>
          </a:prstGeom>
          <a:ln w="19050">
            <a:solidFill>
              <a:schemeClr val="accent2">
                <a:lumMod val="50000"/>
              </a:schemeClr>
            </a:solidFill>
          </a:ln>
        </p:spPr>
      </p:pic>
    </p:spTree>
    <p:extLst>
      <p:ext uri="{BB962C8B-B14F-4D97-AF65-F5344CB8AC3E}">
        <p14:creationId xmlns:p14="http://schemas.microsoft.com/office/powerpoint/2010/main" val="276324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146" y="997351"/>
            <a:ext cx="3693457" cy="4863297"/>
          </a:xfrm>
          <a:prstGeom prst="rect">
            <a:avLst/>
          </a:prstGeom>
        </p:spPr>
      </p:pic>
      <p:pic>
        <p:nvPicPr>
          <p:cNvPr id="12" name="Picture 11">
            <a:extLst>
              <a:ext uri="{FF2B5EF4-FFF2-40B4-BE49-F238E27FC236}">
                <a16:creationId xmlns:a16="http://schemas.microsoft.com/office/drawing/2014/main" id="{87BC5638-1DD1-9978-427E-A561DB1F7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3862" y="3315952"/>
            <a:ext cx="5963704" cy="3366289"/>
          </a:xfrm>
          <a:prstGeom prst="rect">
            <a:avLst/>
          </a:prstGeom>
        </p:spPr>
      </p:pic>
      <p:sp>
        <p:nvSpPr>
          <p:cNvPr id="13" name="Rounded Rectangular Callout 3">
            <a:extLst>
              <a:ext uri="{FF2B5EF4-FFF2-40B4-BE49-F238E27FC236}">
                <a16:creationId xmlns:a16="http://schemas.microsoft.com/office/drawing/2014/main" id="{DCBC712E-17D6-5FAA-A502-B436FC8AD16B}"/>
              </a:ext>
            </a:extLst>
          </p:cNvPr>
          <p:cNvSpPr/>
          <p:nvPr/>
        </p:nvSpPr>
        <p:spPr>
          <a:xfrm>
            <a:off x="145536" y="5225217"/>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Arial"/>
                <a:ea typeface="+mn-ea"/>
                <a:cs typeface="+mn-cs"/>
              </a:rPr>
              <a:t>Remember some classroom support resources</a:t>
            </a:r>
          </a:p>
        </p:txBody>
      </p:sp>
    </p:spTree>
    <p:extLst>
      <p:ext uri="{BB962C8B-B14F-4D97-AF65-F5344CB8AC3E}">
        <p14:creationId xmlns:p14="http://schemas.microsoft.com/office/powerpoint/2010/main" val="161945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189F-8E09-24D0-5219-9A5F4AFBBA6B}"/>
              </a:ext>
            </a:extLst>
          </p:cNvPr>
          <p:cNvSpPr>
            <a:spLocks noGrp="1"/>
          </p:cNvSpPr>
          <p:nvPr>
            <p:ph type="title"/>
          </p:nvPr>
        </p:nvSpPr>
        <p:spPr/>
        <p:txBody>
          <a:bodyPr/>
          <a:lstStyle/>
          <a:p>
            <a:pPr algn="l"/>
            <a:r>
              <a:rPr lang="en-US" dirty="0" err="1">
                <a:solidFill>
                  <a:schemeClr val="bg1"/>
                </a:solidFill>
              </a:rPr>
              <a:t>NEPBIS.org</a:t>
            </a:r>
            <a:endParaRPr lang="en-US" dirty="0">
              <a:solidFill>
                <a:schemeClr val="bg1"/>
              </a:solidFill>
            </a:endParaRPr>
          </a:p>
        </p:txBody>
      </p:sp>
      <p:pic>
        <p:nvPicPr>
          <p:cNvPr id="4" name="Picture 3" descr="A screenshot of a computer&#10;&#10;Description automatically generated with low confidence">
            <a:extLst>
              <a:ext uri="{FF2B5EF4-FFF2-40B4-BE49-F238E27FC236}">
                <a16:creationId xmlns:a16="http://schemas.microsoft.com/office/drawing/2014/main" id="{DC41998E-2219-C478-51C5-6D0B4B0E2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433" y="1121414"/>
            <a:ext cx="9992025" cy="3365919"/>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FFD77B12-DBD1-7BDF-7C69-D116C3B012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37600" y="4206866"/>
            <a:ext cx="3454400" cy="2252134"/>
          </a:xfrm>
          <a:prstGeom prst="rect">
            <a:avLst/>
          </a:prstGeom>
        </p:spPr>
      </p:pic>
      <p:cxnSp>
        <p:nvCxnSpPr>
          <p:cNvPr id="8" name="Straight Arrow Connector 7">
            <a:extLst>
              <a:ext uri="{FF2B5EF4-FFF2-40B4-BE49-F238E27FC236}">
                <a16:creationId xmlns:a16="http://schemas.microsoft.com/office/drawing/2014/main" id="{46D1243C-F7B3-E6AD-4F96-9848DB343CE5}"/>
              </a:ext>
            </a:extLst>
          </p:cNvPr>
          <p:cNvCxnSpPr>
            <a:cxnSpLocks/>
          </p:cNvCxnSpPr>
          <p:nvPr/>
        </p:nvCxnSpPr>
        <p:spPr>
          <a:xfrm flipH="1">
            <a:off x="7477900" y="0"/>
            <a:ext cx="1823650" cy="1862667"/>
          </a:xfrm>
          <a:prstGeom prst="straightConnector1">
            <a:avLst/>
          </a:prstGeom>
          <a:ln w="139700">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2C3D1518-85D9-0461-D27C-F7736D619490}"/>
              </a:ext>
            </a:extLst>
          </p:cNvPr>
          <p:cNvSpPr txBox="1"/>
          <p:nvPr/>
        </p:nvSpPr>
        <p:spPr>
          <a:xfrm>
            <a:off x="5566836" y="1913486"/>
            <a:ext cx="2822889" cy="523220"/>
          </a:xfrm>
          <a:prstGeom prst="rect">
            <a:avLst/>
          </a:prstGeom>
          <a:solidFill>
            <a:schemeClr val="bg1"/>
          </a:solidFill>
        </p:spPr>
        <p:txBody>
          <a:bodyPr wrap="none" rtlCol="0">
            <a:spAutoFit/>
          </a:bodyPr>
          <a:lstStyle/>
          <a:p>
            <a:r>
              <a:rPr lang="en-US" sz="2800" b="1" dirty="0">
                <a:solidFill>
                  <a:schemeClr val="accent5">
                    <a:lumMod val="75000"/>
                  </a:schemeClr>
                </a:solidFill>
              </a:rPr>
              <a:t>CLASSROOM PBIS</a:t>
            </a:r>
          </a:p>
        </p:txBody>
      </p:sp>
      <p:sp>
        <p:nvSpPr>
          <p:cNvPr id="12" name="TextBox 11">
            <a:hlinkClick r:id="rId5"/>
            <a:extLst>
              <a:ext uri="{FF2B5EF4-FFF2-40B4-BE49-F238E27FC236}">
                <a16:creationId xmlns:a16="http://schemas.microsoft.com/office/drawing/2014/main" id="{33E686A4-A0E5-078B-0A6B-13A374943BEF}"/>
              </a:ext>
            </a:extLst>
          </p:cNvPr>
          <p:cNvSpPr txBox="1"/>
          <p:nvPr/>
        </p:nvSpPr>
        <p:spPr>
          <a:xfrm>
            <a:off x="8389725" y="5681972"/>
            <a:ext cx="2729593" cy="830997"/>
          </a:xfrm>
          <a:prstGeom prst="rect">
            <a:avLst/>
          </a:prstGeom>
          <a:solidFill>
            <a:schemeClr val="bg1"/>
          </a:solidFill>
          <a:ln>
            <a:solidFill>
              <a:schemeClr val="accent5">
                <a:lumMod val="50000"/>
              </a:schemeClr>
            </a:solidFill>
          </a:ln>
        </p:spPr>
        <p:txBody>
          <a:bodyPr wrap="none" rtlCol="0">
            <a:spAutoFit/>
          </a:bodyPr>
          <a:lstStyle/>
          <a:p>
            <a:pPr algn="ctr"/>
            <a:r>
              <a:rPr lang="en-US" sz="2800" dirty="0">
                <a:solidFill>
                  <a:schemeClr val="accent6"/>
                </a:solidFill>
              </a:rPr>
              <a:t>Educator Support</a:t>
            </a:r>
          </a:p>
          <a:p>
            <a:pPr algn="ctr"/>
            <a:r>
              <a:rPr lang="en-US" sz="2000" dirty="0">
                <a:solidFill>
                  <a:schemeClr val="accent6"/>
                </a:solidFill>
              </a:rPr>
              <a:t>CLICK HERE</a:t>
            </a:r>
          </a:p>
        </p:txBody>
      </p:sp>
      <p:sp>
        <p:nvSpPr>
          <p:cNvPr id="13" name="TextBox 12">
            <a:extLst>
              <a:ext uri="{FF2B5EF4-FFF2-40B4-BE49-F238E27FC236}">
                <a16:creationId xmlns:a16="http://schemas.microsoft.com/office/drawing/2014/main" id="{FC7935B2-9E69-175B-8421-D5577C56F573}"/>
              </a:ext>
            </a:extLst>
          </p:cNvPr>
          <p:cNvSpPr txBox="1"/>
          <p:nvPr/>
        </p:nvSpPr>
        <p:spPr>
          <a:xfrm>
            <a:off x="863600" y="4978399"/>
            <a:ext cx="4703236"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t>Provides links to more information about systems to support educators!</a:t>
            </a:r>
          </a:p>
        </p:txBody>
      </p:sp>
    </p:spTree>
    <p:extLst>
      <p:ext uri="{BB962C8B-B14F-4D97-AF65-F5344CB8AC3E}">
        <p14:creationId xmlns:p14="http://schemas.microsoft.com/office/powerpoint/2010/main" val="121831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8F93-0DC9-D343-855C-AB9D4A1C640B}"/>
              </a:ext>
            </a:extLst>
          </p:cNvPr>
          <p:cNvSpPr>
            <a:spLocks noGrp="1"/>
          </p:cNvSpPr>
          <p:nvPr>
            <p:ph type="title"/>
          </p:nvPr>
        </p:nvSpPr>
        <p:spPr/>
        <p:txBody>
          <a:bodyPr/>
          <a:lstStyle/>
          <a:p>
            <a:pPr algn="l"/>
            <a:r>
              <a:rPr lang="en-US" dirty="0">
                <a:solidFill>
                  <a:schemeClr val="bg1"/>
                </a:solidFill>
              </a:rPr>
              <a:t>Professional Development Planning</a:t>
            </a:r>
          </a:p>
        </p:txBody>
      </p:sp>
      <p:graphicFrame>
        <p:nvGraphicFramePr>
          <p:cNvPr id="3" name="Table 3">
            <a:extLst>
              <a:ext uri="{FF2B5EF4-FFF2-40B4-BE49-F238E27FC236}">
                <a16:creationId xmlns:a16="http://schemas.microsoft.com/office/drawing/2014/main" id="{A1881469-CF6D-3C45-8627-C657A68C1B3C}"/>
              </a:ext>
            </a:extLst>
          </p:cNvPr>
          <p:cNvGraphicFramePr>
            <a:graphicFrameLocks noGrp="1"/>
          </p:cNvGraphicFramePr>
          <p:nvPr/>
        </p:nvGraphicFramePr>
        <p:xfrm>
          <a:off x="343568" y="1769605"/>
          <a:ext cx="11190570" cy="2682432"/>
        </p:xfrm>
        <a:graphic>
          <a:graphicData uri="http://schemas.openxmlformats.org/drawingml/2006/table">
            <a:tbl>
              <a:tblPr firstRow="1" bandRow="1">
                <a:tableStyleId>{7DF18680-E054-41AD-8BC1-D1AEF772440D}</a:tableStyleId>
              </a:tblPr>
              <a:tblGrid>
                <a:gridCol w="2061812">
                  <a:extLst>
                    <a:ext uri="{9D8B030D-6E8A-4147-A177-3AD203B41FA5}">
                      <a16:colId xmlns:a16="http://schemas.microsoft.com/office/drawing/2014/main" val="604567701"/>
                    </a:ext>
                  </a:extLst>
                </a:gridCol>
                <a:gridCol w="2103120">
                  <a:extLst>
                    <a:ext uri="{9D8B030D-6E8A-4147-A177-3AD203B41FA5}">
                      <a16:colId xmlns:a16="http://schemas.microsoft.com/office/drawing/2014/main" val="24823054"/>
                    </a:ext>
                  </a:extLst>
                </a:gridCol>
                <a:gridCol w="1511300">
                  <a:extLst>
                    <a:ext uri="{9D8B030D-6E8A-4147-A177-3AD203B41FA5}">
                      <a16:colId xmlns:a16="http://schemas.microsoft.com/office/drawing/2014/main" val="3130426627"/>
                    </a:ext>
                  </a:extLst>
                </a:gridCol>
                <a:gridCol w="2514600">
                  <a:extLst>
                    <a:ext uri="{9D8B030D-6E8A-4147-A177-3AD203B41FA5}">
                      <a16:colId xmlns:a16="http://schemas.microsoft.com/office/drawing/2014/main" val="755354312"/>
                    </a:ext>
                  </a:extLst>
                </a:gridCol>
                <a:gridCol w="2999738">
                  <a:extLst>
                    <a:ext uri="{9D8B030D-6E8A-4147-A177-3AD203B41FA5}">
                      <a16:colId xmlns:a16="http://schemas.microsoft.com/office/drawing/2014/main" val="2725350493"/>
                    </a:ext>
                  </a:extLst>
                </a:gridCol>
              </a:tblGrid>
              <a:tr h="370840">
                <a:tc>
                  <a:txBody>
                    <a:bodyPr/>
                    <a:lstStyle/>
                    <a:p>
                      <a:r>
                        <a:rPr lang="en-US" sz="2400" b="1" dirty="0"/>
                        <a:t>What content?</a:t>
                      </a:r>
                    </a:p>
                  </a:txBody>
                  <a:tcPr/>
                </a:tc>
                <a:tc>
                  <a:txBody>
                    <a:bodyPr/>
                    <a:lstStyle/>
                    <a:p>
                      <a:r>
                        <a:rPr lang="en-US" sz="2400" b="1" dirty="0"/>
                        <a:t>When will it be explicitly taught?</a:t>
                      </a:r>
                    </a:p>
                  </a:txBody>
                  <a:tcPr/>
                </a:tc>
                <a:tc>
                  <a:txBody>
                    <a:bodyPr/>
                    <a:lstStyle/>
                    <a:p>
                      <a:r>
                        <a:rPr lang="en-US" sz="2400" b="1" dirty="0"/>
                        <a:t>By who?</a:t>
                      </a:r>
                    </a:p>
                  </a:txBody>
                  <a:tcPr/>
                </a:tc>
                <a:tc>
                  <a:txBody>
                    <a:bodyPr/>
                    <a:lstStyle/>
                    <a:p>
                      <a:r>
                        <a:rPr lang="en-US" sz="2400" b="1" dirty="0"/>
                        <a:t>How will prompting and coaching occur?</a:t>
                      </a:r>
                    </a:p>
                  </a:txBody>
                  <a:tcPr/>
                </a:tc>
                <a:tc>
                  <a:txBody>
                    <a:bodyPr/>
                    <a:lstStyle/>
                    <a:p>
                      <a:r>
                        <a:rPr lang="en-US" sz="2400" b="1" dirty="0"/>
                        <a:t>How will staff be provided performance feedback?</a:t>
                      </a:r>
                    </a:p>
                  </a:txBody>
                  <a:tcPr/>
                </a:tc>
                <a:extLst>
                  <a:ext uri="{0D108BD9-81ED-4DB2-BD59-A6C34878D82A}">
                    <a16:rowId xmlns:a16="http://schemas.microsoft.com/office/drawing/2014/main" val="346364817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45212291"/>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93511389"/>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19035420"/>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E5BC25F9-7843-2946-909C-EE076ECD4CC5}"/>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457932" y="4146787"/>
            <a:ext cx="2590787" cy="2590787"/>
          </a:xfrm>
          <a:prstGeom prst="rect">
            <a:avLst/>
          </a:prstGeom>
        </p:spPr>
      </p:pic>
    </p:spTree>
    <p:extLst>
      <p:ext uri="{BB962C8B-B14F-4D97-AF65-F5344CB8AC3E}">
        <p14:creationId xmlns:p14="http://schemas.microsoft.com/office/powerpoint/2010/main" val="2781756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DC-E45E-FC4D-9480-7893705EC00D}"/>
              </a:ext>
            </a:extLst>
          </p:cNvPr>
          <p:cNvSpPr>
            <a:spLocks noGrp="1"/>
          </p:cNvSpPr>
          <p:nvPr>
            <p:ph type="title"/>
          </p:nvPr>
        </p:nvSpPr>
        <p:spPr>
          <a:xfrm>
            <a:off x="261300" y="284583"/>
            <a:ext cx="10000300" cy="845600"/>
          </a:xfrm>
        </p:spPr>
        <p:txBody>
          <a:bodyPr>
            <a:noAutofit/>
          </a:bodyPr>
          <a:lstStyle/>
          <a:p>
            <a:r>
              <a:rPr lang="en-US" sz="3200" b="1" dirty="0">
                <a:latin typeface="Arial" pitchFamily="-1" charset="0"/>
                <a:ea typeface="ＭＳ Ｐゴシック" pitchFamily="-108" charset="-128"/>
              </a:rPr>
              <a:t>Guidelines for Embedded and Ongoing Professional Development</a:t>
            </a:r>
            <a:br>
              <a:rPr lang="en-US" sz="3200" b="1" dirty="0">
                <a:latin typeface="Arial" pitchFamily="-1" charset="0"/>
                <a:ea typeface="ＭＳ Ｐゴシック" pitchFamily="-108" charset="-128"/>
              </a:rPr>
            </a:br>
            <a:endParaRPr lang="en-US" sz="3200" b="1" dirty="0"/>
          </a:p>
        </p:txBody>
      </p:sp>
      <p:sp>
        <p:nvSpPr>
          <p:cNvPr id="3" name="Content Placeholder 2"/>
          <p:cNvSpPr>
            <a:spLocks noGrp="1"/>
          </p:cNvSpPr>
          <p:nvPr>
            <p:ph idx="4294967295"/>
          </p:nvPr>
        </p:nvSpPr>
        <p:spPr>
          <a:xfrm>
            <a:off x="1676037" y="1674585"/>
            <a:ext cx="8806906" cy="4448629"/>
          </a:xfrm>
        </p:spPr>
        <p:style>
          <a:lnRef idx="2">
            <a:schemeClr val="accent2"/>
          </a:lnRef>
          <a:fillRef idx="1">
            <a:schemeClr val="lt1"/>
          </a:fillRef>
          <a:effectRef idx="0">
            <a:schemeClr val="accent2"/>
          </a:effectRef>
          <a:fontRef idx="minor">
            <a:schemeClr val="dk1"/>
          </a:fontRef>
        </p:style>
        <p:txBody>
          <a:bodyPr/>
          <a:lstStyle/>
          <a:p>
            <a:pPr lvl="0">
              <a:spcAft>
                <a:spcPts val="1200"/>
              </a:spcAft>
              <a:buClr>
                <a:schemeClr val="accent5"/>
              </a:buClr>
              <a:buSzPct val="100000"/>
              <a:buFont typeface="Arial" panose="020B0604020202020204" pitchFamily="34" charset="0"/>
              <a:buChar char="•"/>
            </a:pPr>
            <a:endParaRPr lang="en-US" sz="2800" dirty="0">
              <a:solidFill>
                <a:schemeClr val="accent6">
                  <a:lumMod val="50000"/>
                </a:schemeClr>
              </a:solidFill>
              <a:latin typeface="Arial" panose="020B0604020202020204" pitchFamily="34" charset="0"/>
              <a:cs typeface="Arial" panose="020B0604020202020204" pitchFamily="34" charset="0"/>
            </a:endParaRPr>
          </a:p>
          <a:p>
            <a:pPr lvl="0">
              <a:spcAft>
                <a:spcPts val="1200"/>
              </a:spcAft>
              <a:buClr>
                <a:schemeClr val="accent5"/>
              </a:buClr>
              <a:buSzPct val="1000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Ensure PD includes explicit training, performance feedback and ongoing coaching</a:t>
            </a:r>
          </a:p>
          <a:p>
            <a:pPr lvl="0">
              <a:spcAft>
                <a:spcPts val="1200"/>
              </a:spcAft>
              <a:buClr>
                <a:schemeClr val="accent5"/>
              </a:buClr>
              <a:buSzPct val="1000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Develop a PBIS PD Calendar and routines (e.g. 15 minutes of every staff meeting, 1 hour of early release days)</a:t>
            </a:r>
          </a:p>
          <a:p>
            <a:pPr lvl="0">
              <a:spcAft>
                <a:spcPts val="1200"/>
              </a:spcAft>
              <a:buClr>
                <a:schemeClr val="accent5"/>
              </a:buClr>
              <a:buSzPct val="1000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Align staff evaluation procedures with expected practices where possible</a:t>
            </a:r>
          </a:p>
          <a:p>
            <a:pPr>
              <a:spcAft>
                <a:spcPts val="1200"/>
              </a:spcAft>
              <a:buClr>
                <a:schemeClr val="accent5"/>
              </a:buClr>
              <a:buSzPct val="100000"/>
              <a:buFont typeface="Arial" panose="020B0604020202020204" pitchFamily="34" charset="0"/>
              <a:buChar char="•"/>
            </a:pPr>
            <a:endParaRPr lang="en-US" sz="2800" dirty="0">
              <a:solidFill>
                <a:schemeClr val="accent6">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8D8CF1B-5204-824C-A0FB-847A290A82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8495" y="5888504"/>
            <a:ext cx="1045880" cy="969496"/>
          </a:xfrm>
          <a:prstGeom prst="ellipse">
            <a:avLst/>
          </a:prstGeom>
          <a:ln w="19050">
            <a:solidFill>
              <a:schemeClr val="accent2">
                <a:lumMod val="50000"/>
              </a:schemeClr>
            </a:solidFill>
          </a:ln>
        </p:spPr>
      </p:pic>
    </p:spTree>
    <p:extLst>
      <p:ext uri="{BB962C8B-B14F-4D97-AF65-F5344CB8AC3E}">
        <p14:creationId xmlns:p14="http://schemas.microsoft.com/office/powerpoint/2010/main" val="229148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xfrm>
            <a:off x="680292" y="351483"/>
            <a:ext cx="11384461" cy="845600"/>
          </a:xfrm>
          <a:noFill/>
        </p:spPr>
        <p:txBody>
          <a:bodyPr/>
          <a:lstStyle/>
          <a:p>
            <a:pPr eaLnBrk="1" hangingPunct="1"/>
            <a:r>
              <a:rPr lang="en-US" sz="3600" dirty="0">
                <a:solidFill>
                  <a:schemeClr val="bg1"/>
                </a:solidFill>
              </a:rPr>
              <a:t>DISCUSSION: Developing a System of Embedded and Ongoing Professional Development</a:t>
            </a:r>
            <a:endParaRPr lang="en-US" sz="3600" i="1" dirty="0">
              <a:solidFill>
                <a:schemeClr val="bg1"/>
              </a:solidFill>
            </a:endParaRPr>
          </a:p>
        </p:txBody>
      </p:sp>
      <p:pic>
        <p:nvPicPr>
          <p:cNvPr id="3" name="Picture 2">
            <a:extLst>
              <a:ext uri="{FF2B5EF4-FFF2-40B4-BE49-F238E27FC236}">
                <a16:creationId xmlns:a16="http://schemas.microsoft.com/office/drawing/2014/main" id="{D54F573F-7058-9743-BC1B-8D0C080D7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466" y="4234131"/>
            <a:ext cx="5664200" cy="141004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78671F3-C1F6-3E4C-8BB9-1AE96BA3A3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grpSp>
        <p:nvGrpSpPr>
          <p:cNvPr id="9" name="Google Shape;6077;p67">
            <a:extLst>
              <a:ext uri="{FF2B5EF4-FFF2-40B4-BE49-F238E27FC236}">
                <a16:creationId xmlns:a16="http://schemas.microsoft.com/office/drawing/2014/main" id="{88D9613D-0AC2-4D45-A54A-18E271F938CD}"/>
              </a:ext>
            </a:extLst>
          </p:cNvPr>
          <p:cNvGrpSpPr/>
          <p:nvPr/>
        </p:nvGrpSpPr>
        <p:grpSpPr>
          <a:xfrm>
            <a:off x="8619564" y="6000980"/>
            <a:ext cx="798074" cy="770227"/>
            <a:chOff x="5873617" y="2309901"/>
            <a:chExt cx="345720" cy="345720"/>
          </a:xfrm>
        </p:grpSpPr>
        <p:sp>
          <p:nvSpPr>
            <p:cNvPr id="11" name="Google Shape;6078;p67">
              <a:extLst>
                <a:ext uri="{FF2B5EF4-FFF2-40B4-BE49-F238E27FC236}">
                  <a16:creationId xmlns:a16="http://schemas.microsoft.com/office/drawing/2014/main" id="{3C30E036-BF6C-C540-B4F4-D74C96949969}"/>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2" name="Google Shape;6079;p67">
              <a:extLst>
                <a:ext uri="{FF2B5EF4-FFF2-40B4-BE49-F238E27FC236}">
                  <a16:creationId xmlns:a16="http://schemas.microsoft.com/office/drawing/2014/main" id="{8E58AA86-6953-5445-8767-C77C3D9034B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3" name="Google Shape;6080;p67">
              <a:extLst>
                <a:ext uri="{FF2B5EF4-FFF2-40B4-BE49-F238E27FC236}">
                  <a16:creationId xmlns:a16="http://schemas.microsoft.com/office/drawing/2014/main" id="{7404DCF9-71FB-554A-824E-1661505F5AA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4" name="Google Shape;6081;p67">
              <a:extLst>
                <a:ext uri="{FF2B5EF4-FFF2-40B4-BE49-F238E27FC236}">
                  <a16:creationId xmlns:a16="http://schemas.microsoft.com/office/drawing/2014/main" id="{7E480EE7-2B0A-EC4C-BABC-7364F1D7A19F}"/>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5" name="Google Shape;6082;p67">
              <a:extLst>
                <a:ext uri="{FF2B5EF4-FFF2-40B4-BE49-F238E27FC236}">
                  <a16:creationId xmlns:a16="http://schemas.microsoft.com/office/drawing/2014/main" id="{EFEE8A82-05EC-EB4A-AABE-AC2342E69CB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6" name="Google Shape;6083;p67">
              <a:extLst>
                <a:ext uri="{FF2B5EF4-FFF2-40B4-BE49-F238E27FC236}">
                  <a16:creationId xmlns:a16="http://schemas.microsoft.com/office/drawing/2014/main" id="{7F1226C4-BE9D-F145-AB07-B33BE4D4F870}"/>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7" name="Google Shape;6084;p67">
              <a:extLst>
                <a:ext uri="{FF2B5EF4-FFF2-40B4-BE49-F238E27FC236}">
                  <a16:creationId xmlns:a16="http://schemas.microsoft.com/office/drawing/2014/main" id="{B14234C5-5841-B440-B11C-57B393B5235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8" name="Google Shape;6085;p67">
              <a:extLst>
                <a:ext uri="{FF2B5EF4-FFF2-40B4-BE49-F238E27FC236}">
                  <a16:creationId xmlns:a16="http://schemas.microsoft.com/office/drawing/2014/main" id="{F0B6D54F-36D2-9E4A-BE84-D3DF66260DE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9" name="Google Shape;6086;p67">
              <a:extLst>
                <a:ext uri="{FF2B5EF4-FFF2-40B4-BE49-F238E27FC236}">
                  <a16:creationId xmlns:a16="http://schemas.microsoft.com/office/drawing/2014/main" id="{2EE01DCC-9D60-114B-8E20-826A63C0463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0" name="Google Shape;6087;p67">
              <a:extLst>
                <a:ext uri="{FF2B5EF4-FFF2-40B4-BE49-F238E27FC236}">
                  <a16:creationId xmlns:a16="http://schemas.microsoft.com/office/drawing/2014/main" id="{887442E5-8C7E-FE40-8ECD-3262506BA539}"/>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1" name="Google Shape;6088;p67">
              <a:extLst>
                <a:ext uri="{FF2B5EF4-FFF2-40B4-BE49-F238E27FC236}">
                  <a16:creationId xmlns:a16="http://schemas.microsoft.com/office/drawing/2014/main" id="{CD632537-A67C-BA40-8550-0F5563BE4718}"/>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2" name="Google Shape;6089;p67">
              <a:extLst>
                <a:ext uri="{FF2B5EF4-FFF2-40B4-BE49-F238E27FC236}">
                  <a16:creationId xmlns:a16="http://schemas.microsoft.com/office/drawing/2014/main" id="{7C71ACC9-E15E-9845-8F85-0A5C38E7ACA6}"/>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3" name="Google Shape;6090;p67">
              <a:extLst>
                <a:ext uri="{FF2B5EF4-FFF2-40B4-BE49-F238E27FC236}">
                  <a16:creationId xmlns:a16="http://schemas.microsoft.com/office/drawing/2014/main" id="{9BD36401-5B8B-0E44-956F-A07FDB094EF0}"/>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4" name="Google Shape;6091;p67">
              <a:extLst>
                <a:ext uri="{FF2B5EF4-FFF2-40B4-BE49-F238E27FC236}">
                  <a16:creationId xmlns:a16="http://schemas.microsoft.com/office/drawing/2014/main" id="{5BBD3021-22BF-0842-BC5A-80D1A742CFE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5" name="Google Shape;6092;p67">
              <a:extLst>
                <a:ext uri="{FF2B5EF4-FFF2-40B4-BE49-F238E27FC236}">
                  <a16:creationId xmlns:a16="http://schemas.microsoft.com/office/drawing/2014/main" id="{2D38B997-45DC-2C48-8BF3-CD1FD22E1C7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6" name="Google Shape;6093;p67">
              <a:extLst>
                <a:ext uri="{FF2B5EF4-FFF2-40B4-BE49-F238E27FC236}">
                  <a16:creationId xmlns:a16="http://schemas.microsoft.com/office/drawing/2014/main" id="{9375933B-D90A-9744-9078-C80D588C5DC2}"/>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7" name="Google Shape;6094;p67">
              <a:extLst>
                <a:ext uri="{FF2B5EF4-FFF2-40B4-BE49-F238E27FC236}">
                  <a16:creationId xmlns:a16="http://schemas.microsoft.com/office/drawing/2014/main" id="{4F9B7870-D05A-C349-AA6A-6A194FFEBB07}"/>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8" name="Google Shape;6095;p67">
              <a:extLst>
                <a:ext uri="{FF2B5EF4-FFF2-40B4-BE49-F238E27FC236}">
                  <a16:creationId xmlns:a16="http://schemas.microsoft.com/office/drawing/2014/main" id="{F1461DEE-E573-B740-BF75-A404DFB2160E}"/>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9" name="Google Shape;6096;p67">
              <a:extLst>
                <a:ext uri="{FF2B5EF4-FFF2-40B4-BE49-F238E27FC236}">
                  <a16:creationId xmlns:a16="http://schemas.microsoft.com/office/drawing/2014/main" id="{43FB3441-B13B-AF4F-9881-C8C9893F0577}"/>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30" name="TextBox 29">
            <a:extLst>
              <a:ext uri="{FF2B5EF4-FFF2-40B4-BE49-F238E27FC236}">
                <a16:creationId xmlns:a16="http://schemas.microsoft.com/office/drawing/2014/main" id="{D2385700-33F8-9B4C-B14B-9498CA4E8172}"/>
              </a:ext>
            </a:extLst>
          </p:cNvPr>
          <p:cNvSpPr txBox="1"/>
          <p:nvPr/>
        </p:nvSpPr>
        <p:spPr>
          <a:xfrm>
            <a:off x="9477376" y="6155262"/>
            <a:ext cx="17924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15 minutes</a:t>
            </a:r>
          </a:p>
        </p:txBody>
      </p:sp>
      <p:sp>
        <p:nvSpPr>
          <p:cNvPr id="2" name="Content Placeholder 2">
            <a:extLst>
              <a:ext uri="{FF2B5EF4-FFF2-40B4-BE49-F238E27FC236}">
                <a16:creationId xmlns:a16="http://schemas.microsoft.com/office/drawing/2014/main" id="{5589C2F6-C36F-ABF1-E6BD-0468F505BCC6}"/>
              </a:ext>
            </a:extLst>
          </p:cNvPr>
          <p:cNvSpPr txBox="1">
            <a:spLocks/>
          </p:cNvSpPr>
          <p:nvPr/>
        </p:nvSpPr>
        <p:spPr>
          <a:xfrm>
            <a:off x="249260" y="1872327"/>
            <a:ext cx="5479275" cy="3771845"/>
          </a:xfrm>
          <a:prstGeom prst="roundRect">
            <a:avLst/>
          </a:prstGeom>
          <a:solidFill>
            <a:schemeClr val="bg1"/>
          </a:solidFill>
          <a:ln>
            <a:solidFill>
              <a:schemeClr val="bg2">
                <a:lumMod val="50000"/>
              </a:schemeClr>
            </a:solid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39700">
              <a:lnSpc>
                <a:spcPct val="90000"/>
              </a:lnSpc>
            </a:pPr>
            <a:r>
              <a:rPr lang="en-US" sz="2000" kern="0" dirty="0">
                <a:solidFill>
                  <a:schemeClr val="tx1"/>
                </a:solidFill>
                <a:latin typeface="+mj-lt"/>
              </a:rPr>
              <a:t>What discussions did you and your team have following this content last month?</a:t>
            </a:r>
          </a:p>
          <a:p>
            <a:pPr marL="139700">
              <a:lnSpc>
                <a:spcPct val="90000"/>
              </a:lnSpc>
            </a:pPr>
            <a:endParaRPr lang="en-US" sz="2000" kern="0" dirty="0">
              <a:solidFill>
                <a:schemeClr val="tx1"/>
              </a:solidFill>
              <a:latin typeface="+mj-lt"/>
            </a:endParaRPr>
          </a:p>
          <a:p>
            <a:pPr marL="654050" indent="-514350">
              <a:lnSpc>
                <a:spcPct val="90000"/>
              </a:lnSpc>
              <a:buFont typeface="+mj-lt"/>
              <a:buAutoNum type="arabicPeriod"/>
            </a:pPr>
            <a:r>
              <a:rPr lang="en-US" sz="2000" kern="0" dirty="0">
                <a:solidFill>
                  <a:schemeClr val="tx1"/>
                </a:solidFill>
                <a:latin typeface="+mj-lt"/>
              </a:rPr>
              <a:t>What areas of the systems to support staff resonated with you and your team?</a:t>
            </a:r>
          </a:p>
          <a:p>
            <a:pPr marL="654050" indent="-514350">
              <a:lnSpc>
                <a:spcPct val="90000"/>
              </a:lnSpc>
              <a:buFont typeface="+mj-lt"/>
              <a:buAutoNum type="arabicPeriod"/>
            </a:pPr>
            <a:r>
              <a:rPr lang="en-US" sz="2000" kern="0" dirty="0">
                <a:solidFill>
                  <a:schemeClr val="tx1"/>
                </a:solidFill>
                <a:latin typeface="+mj-lt"/>
              </a:rPr>
              <a:t>What action steps did you add to your action plan?</a:t>
            </a:r>
          </a:p>
        </p:txBody>
      </p:sp>
      <p:pic>
        <p:nvPicPr>
          <p:cNvPr id="4" name="Google Shape;422;p46">
            <a:extLst>
              <a:ext uri="{FF2B5EF4-FFF2-40B4-BE49-F238E27FC236}">
                <a16:creationId xmlns:a16="http://schemas.microsoft.com/office/drawing/2014/main" id="{8444B4EE-AA05-D841-CA30-386753F0364C}"/>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068278" y="1748921"/>
            <a:ext cx="4454575" cy="2297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6348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175658" y="1188983"/>
            <a:ext cx="5856514" cy="4104801"/>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dirty="0">
                <a:solidFill>
                  <a:schemeClr val="bg1"/>
                </a:solidFill>
              </a:rPr>
              <a:t>Resource: Integrated TFI Companion Guide</a:t>
            </a:r>
            <a:endParaRPr kumimoji="0" sz="4000" b="0" i="0" u="none" strike="noStrike" kern="0" cap="none" spc="0" normalizeH="0" baseline="0" noProof="0" dirty="0">
              <a:ln>
                <a:noFill/>
              </a:ln>
              <a:solidFill>
                <a:schemeClr val="bg1"/>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83394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F2D3-D832-A54C-BD05-425B5759AC28}"/>
              </a:ext>
            </a:extLst>
          </p:cNvPr>
          <p:cNvSpPr>
            <a:spLocks noGrp="1"/>
          </p:cNvSpPr>
          <p:nvPr>
            <p:ph type="title"/>
          </p:nvPr>
        </p:nvSpPr>
        <p:spPr/>
        <p:txBody>
          <a:bodyPr/>
          <a:lstStyle/>
          <a:p>
            <a:r>
              <a:rPr lang="en-US" sz="3600" dirty="0"/>
              <a:t>Integrated TFI Companion Guide</a:t>
            </a:r>
          </a:p>
        </p:txBody>
      </p:sp>
      <p:sp>
        <p:nvSpPr>
          <p:cNvPr id="3" name="TextBox 2">
            <a:extLst>
              <a:ext uri="{FF2B5EF4-FFF2-40B4-BE49-F238E27FC236}">
                <a16:creationId xmlns:a16="http://schemas.microsoft.com/office/drawing/2014/main" id="{42AB8AB7-5718-D743-A4EB-C68F48E98A77}"/>
              </a:ext>
            </a:extLst>
          </p:cNvPr>
          <p:cNvSpPr txBox="1"/>
          <p:nvPr/>
        </p:nvSpPr>
        <p:spPr>
          <a:xfrm>
            <a:off x="6662361" y="1076551"/>
            <a:ext cx="5255837" cy="5601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Combines guidance from:</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Cultural Responsiveness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Mental Health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SEL</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Complete the TFI</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Use the Integrated Companion as an action planning guide to improve or enhance implementation (select items or whole guide)</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Develop a detailed action plan</a:t>
            </a:r>
          </a:p>
        </p:txBody>
      </p:sp>
      <p:pic>
        <p:nvPicPr>
          <p:cNvPr id="4" name="Picture 3">
            <a:extLst>
              <a:ext uri="{FF2B5EF4-FFF2-40B4-BE49-F238E27FC236}">
                <a16:creationId xmlns:a16="http://schemas.microsoft.com/office/drawing/2014/main" id="{10A46035-B674-D74D-BFA0-34B8CBE39FF2}"/>
              </a:ext>
            </a:extLst>
          </p:cNvPr>
          <p:cNvPicPr>
            <a:picLocks noChangeAspect="1"/>
          </p:cNvPicPr>
          <p:nvPr/>
        </p:nvPicPr>
        <p:blipFill>
          <a:blip r:embed="rId3"/>
          <a:stretch>
            <a:fillRect/>
          </a:stretch>
        </p:blipFill>
        <p:spPr>
          <a:xfrm>
            <a:off x="375428" y="1898603"/>
            <a:ext cx="5720572" cy="4619795"/>
          </a:xfrm>
          <a:prstGeom prst="rect">
            <a:avLst/>
          </a:prstGeom>
        </p:spPr>
      </p:pic>
    </p:spTree>
    <p:extLst>
      <p:ext uri="{BB962C8B-B14F-4D97-AF65-F5344CB8AC3E}">
        <p14:creationId xmlns:p14="http://schemas.microsoft.com/office/powerpoint/2010/main" val="361120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10339" y="1271864"/>
            <a:ext cx="7114627" cy="4559600"/>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612" indent="-514350">
              <a:buClr>
                <a:schemeClr val="accent2">
                  <a:lumMod val="50000"/>
                </a:schemeClr>
              </a:buClr>
              <a:buSzPct val="75000"/>
            </a:pPr>
            <a:r>
              <a:rPr lang="en-US" sz="2400" dirty="0">
                <a:solidFill>
                  <a:schemeClr val="accent2">
                    <a:lumMod val="50000"/>
                  </a:schemeClr>
                </a:solidFill>
              </a:rPr>
              <a:t>Review the shared resource independently.</a:t>
            </a:r>
          </a:p>
          <a:p>
            <a:pPr marL="700612" indent="-514350">
              <a:buClr>
                <a:schemeClr val="accent2">
                  <a:lumMod val="50000"/>
                </a:schemeClr>
              </a:buClr>
              <a:buSzPct val="75000"/>
            </a:pPr>
            <a:r>
              <a:rPr lang="en-US" sz="2400" dirty="0">
                <a:solidFill>
                  <a:schemeClr val="accent2">
                    <a:lumMod val="50000"/>
                  </a:schemeClr>
                </a:solidFill>
              </a:rPr>
              <a:t>With a partner discuss:</a:t>
            </a:r>
          </a:p>
          <a:p>
            <a:pPr marL="1310197" lvl="1" indent="-514350">
              <a:spcBef>
                <a:spcPts val="0"/>
              </a:spcBef>
              <a:buClr>
                <a:schemeClr val="accent2">
                  <a:lumMod val="50000"/>
                </a:schemeClr>
              </a:buClr>
              <a:buSzPct val="75000"/>
            </a:pPr>
            <a:r>
              <a:rPr lang="en-US" sz="2400" dirty="0">
                <a:solidFill>
                  <a:schemeClr val="accent2">
                    <a:lumMod val="50000"/>
                  </a:schemeClr>
                </a:solidFill>
              </a:rPr>
              <a:t>What was your key takeaway from this resource?</a:t>
            </a:r>
          </a:p>
          <a:p>
            <a:pPr marL="1310197" lvl="1" indent="-514350">
              <a:spcBef>
                <a:spcPts val="0"/>
              </a:spcBef>
              <a:buClr>
                <a:schemeClr val="accent2">
                  <a:lumMod val="50000"/>
                </a:schemeClr>
              </a:buClr>
              <a:buSzPct val="75000"/>
            </a:pPr>
            <a:r>
              <a:rPr lang="en-US" sz="2400" dirty="0">
                <a:solidFill>
                  <a:schemeClr val="accent2">
                    <a:lumMod val="50000"/>
                  </a:schemeClr>
                </a:solidFill>
              </a:rPr>
              <a:t>How might your team use this in the future?</a:t>
            </a:r>
          </a:p>
          <a:p>
            <a:pPr marL="1310197" lvl="1" indent="-514350">
              <a:spcBef>
                <a:spcPts val="0"/>
              </a:spcBef>
              <a:buClr>
                <a:schemeClr val="accent2">
                  <a:lumMod val="50000"/>
                </a:schemeClr>
              </a:buClr>
              <a:buSzPct val="75000"/>
            </a:pPr>
            <a:r>
              <a:rPr lang="en-US" sz="2400" dirty="0">
                <a:solidFill>
                  <a:schemeClr val="accent2">
                    <a:lumMod val="50000"/>
                  </a:schemeClr>
                </a:solidFill>
              </a:rPr>
              <a:t>Can this be used to provide professional development to staff? How?</a:t>
            </a:r>
          </a:p>
          <a:p>
            <a:pPr marL="700612" indent="-514350">
              <a:buClr>
                <a:schemeClr val="accent2">
                  <a:lumMod val="50000"/>
                </a:schemeClr>
              </a:buClr>
              <a:buSzPct val="75000"/>
            </a:pPr>
            <a:r>
              <a:rPr lang="en-US" sz="2400" dirty="0">
                <a:solidFill>
                  <a:schemeClr val="accent2">
                    <a:lumMod val="50000"/>
                  </a:schemeClr>
                </a:solidFill>
              </a:rPr>
              <a:t>Be ready to provide a 1 minute share-out of your discussion</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ACTIVITY: </a:t>
            </a:r>
            <a:r>
              <a:rPr lang="en-US" sz="3733" dirty="0">
                <a:solidFill>
                  <a:schemeClr val="bg1"/>
                </a:solidFill>
                <a:cs typeface="Calibri Light"/>
              </a:rPr>
              <a:t>RESOURCE SPOTLIGHT</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439483" y="573750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5 minutes</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10076942" y="589148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3184206"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a:t>
            </a: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Oval 3">
            <a:extLst>
              <a:ext uri="{FF2B5EF4-FFF2-40B4-BE49-F238E27FC236}">
                <a16:creationId xmlns:a16="http://schemas.microsoft.com/office/drawing/2014/main" id="{9C6DC867-19C1-7E4D-AA76-2EB474145CEF}"/>
              </a:ext>
            </a:extLst>
          </p:cNvPr>
          <p:cNvSpPr/>
          <p:nvPr/>
        </p:nvSpPr>
        <p:spPr>
          <a:xfrm>
            <a:off x="7321188" y="785813"/>
            <a:ext cx="2408609" cy="2335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Pull out your calendar to schedule the TFI with your trainer!</a:t>
            </a:r>
          </a:p>
        </p:txBody>
      </p:sp>
    </p:spTree>
    <p:extLst>
      <p:ext uri="{BB962C8B-B14F-4D97-AF65-F5344CB8AC3E}">
        <p14:creationId xmlns:p14="http://schemas.microsoft.com/office/powerpoint/2010/main" val="406033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61840"/>
        </a:solidFill>
        <a:effectLst/>
      </p:bgPr>
    </p:bg>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94">
            <a:off x="412705" y="4292974"/>
            <a:ext cx="8810773" cy="1882215"/>
          </a:xfrm>
          <a:prstGeom prst="rect">
            <a:avLst/>
          </a:prstGeom>
        </p:spPr>
        <p:txBody>
          <a:bodyPr spcFirstLastPara="1" wrap="square" lIns="121900" tIns="121900" rIns="121900" bIns="121900" anchor="ctr" anchorCtr="0">
            <a:noAutofit/>
          </a:bodyPr>
          <a:lstStyle/>
          <a:p>
            <a:r>
              <a:rPr lang="en-US" sz="4400" b="1" dirty="0"/>
              <a:t>Spring TFI Scheduling</a:t>
            </a:r>
            <a:br>
              <a:rPr lang="en-US" sz="4400" b="1" dirty="0"/>
            </a:br>
            <a:br>
              <a:rPr lang="en-US" sz="1200" b="1" dirty="0"/>
            </a:br>
            <a:endParaRPr sz="1200" b="1" dirty="0"/>
          </a:p>
        </p:txBody>
      </p:sp>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945372" y="2182314"/>
            <a:ext cx="6171737"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sng" strike="noStrike" kern="1200" cap="none" spc="0" normalizeH="0" baseline="0" noProof="0" dirty="0">
                <a:ln>
                  <a:noFill/>
                </a:ln>
                <a:solidFill>
                  <a:srgbClr val="FFFFFF"/>
                </a:solidFill>
                <a:effectLst/>
                <a:uLnTx/>
                <a:uFillTx/>
                <a:latin typeface="Hind Vadodara"/>
                <a:cs typeface="Hind Vadodara"/>
                <a:sym typeface="Hind Vadodara"/>
              </a:rPr>
              <a:t>RESOURCES:</a:t>
            </a:r>
            <a:endParaRPr kumimoji="0" lang="en-US" sz="21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dirty="0">
                <a:ln>
                  <a:noFill/>
                </a:ln>
                <a:solidFill>
                  <a:srgbClr val="FFFFFF"/>
                </a:solidFill>
                <a:effectLst/>
                <a:uLnTx/>
                <a:uFillTx/>
                <a:latin typeface="Segoe UI" panose="020B0502040204020203" pitchFamily="34" charset="0"/>
                <a:cs typeface="Hind Vadodara"/>
                <a:sym typeface="Hind Vadodara"/>
                <a:hlinkClick r:id="rId3"/>
              </a:rPr>
              <a:t>Classroom PBIS: Systems &amp; Data Brief</a:t>
            </a: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cs typeface="Hind Vadodara"/>
              <a:sym typeface="Hind Vadodara"/>
              <a:hlinkClick r:id="rId4"/>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Supportive Environments Create Classroom Community</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hlinkClick r:id="rId6"/>
              </a:rPr>
              <a:t>Annual PBIS Evaluation Report Template</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2000" dirty="0">
                <a:solidFill>
                  <a:srgbClr val="FFFFFF"/>
                </a:solidFill>
                <a:hlinkClick r:id="rId7"/>
              </a:rPr>
              <a:t>Annual PBIS Evaluation Report – SAMPLE</a:t>
            </a:r>
            <a:endParaRPr lang="en-US" sz="2000" dirty="0">
              <a:solidFill>
                <a:srgbClr val="FFFFFF"/>
              </a:solidFill>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2000" dirty="0">
                <a:solidFill>
                  <a:srgbClr val="FFFFFF"/>
                </a:solidFill>
                <a:hlinkClick r:id="rId8"/>
              </a:rPr>
              <a:t>Embedded Professional Development Activity</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2000" dirty="0">
                <a:solidFill>
                  <a:srgbClr val="FFFFFF"/>
                </a:solidFill>
                <a:hlinkClick r:id="rId9"/>
              </a:rPr>
              <a:t>Sample PBIS Handbooks </a:t>
            </a:r>
            <a:endParaRPr lang="en-US" sz="2000" dirty="0">
              <a:solidFill>
                <a:srgbClr val="FFFFFF"/>
              </a:solidFill>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sym typeface="Hind Vadodara"/>
                <a:hlinkClick r:id="rId10"/>
              </a:rPr>
              <a:t>Sample Staff </a:t>
            </a:r>
            <a:r>
              <a:rPr lang="en-US" sz="2000" dirty="0">
                <a:solidFill>
                  <a:srgbClr val="FFFFFF"/>
                </a:solidFill>
                <a:hlinkClick r:id="rId10"/>
              </a:rPr>
              <a:t>Slide Deck</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hlinkClick r:id="rId11"/>
              </a:rPr>
              <a:t>Sample Student PBIS Slide Deck</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39700" marR="0" lvl="0" indent="0" algn="l" defTabSz="121914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14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506399" y="2164739"/>
            <a:ext cx="2382219" cy="3223700"/>
          </a:xfrm>
          <a:prstGeom prst="rect">
            <a:avLst/>
          </a:prstGeom>
        </p:spPr>
      </p:pic>
    </p:spTree>
    <p:extLst>
      <p:ext uri="{BB962C8B-B14F-4D97-AF65-F5344CB8AC3E}">
        <p14:creationId xmlns:p14="http://schemas.microsoft.com/office/powerpoint/2010/main" val="3257449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04386" y="1632743"/>
            <a:ext cx="7051176" cy="3031636"/>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solidFill>
                  <a:schemeClr val="accent2">
                    <a:lumMod val="50000"/>
                  </a:schemeClr>
                </a:solidFill>
              </a:rPr>
              <a:t>Have you scheduled your Spring TFI with your Trainer?</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LOOKING AHEAD</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3321860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396156212"/>
              </p:ext>
            </p:extLst>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Agenda &amp; Team Tasks</a:t>
            </a:r>
          </a:p>
        </p:txBody>
      </p:sp>
      <p:grpSp>
        <p:nvGrpSpPr>
          <p:cNvPr id="3" name="Google Shape;1742;p61">
            <a:extLst>
              <a:ext uri="{FF2B5EF4-FFF2-40B4-BE49-F238E27FC236}">
                <a16:creationId xmlns:a16="http://schemas.microsoft.com/office/drawing/2014/main" id="{177BB150-CC53-925B-4AE9-59A42376D611}"/>
              </a:ext>
            </a:extLst>
          </p:cNvPr>
          <p:cNvGrpSpPr/>
          <p:nvPr/>
        </p:nvGrpSpPr>
        <p:grpSpPr>
          <a:xfrm flipH="1">
            <a:off x="7079520" y="238863"/>
            <a:ext cx="4202407"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9A3AAD88-3F12-9B7C-6DDE-FACEDDFC0C26}"/>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rgbClr val="BFE7FF"/>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5" name="Google Shape;1744;p61">
              <a:extLst>
                <a:ext uri="{FF2B5EF4-FFF2-40B4-BE49-F238E27FC236}">
                  <a16:creationId xmlns:a16="http://schemas.microsoft.com/office/drawing/2014/main" id="{BF38F968-5B48-BB36-8543-1DCC5EB16D53}"/>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2"/>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grpSp>
      <p:sp>
        <p:nvSpPr>
          <p:cNvPr id="7" name="TextBox 6">
            <a:extLst>
              <a:ext uri="{FF2B5EF4-FFF2-40B4-BE49-F238E27FC236}">
                <a16:creationId xmlns:a16="http://schemas.microsoft.com/office/drawing/2014/main" id="{0E6F0E5A-9BBE-94E0-6136-067E44D0FC34}"/>
              </a:ext>
            </a:extLst>
          </p:cNvPr>
          <p:cNvSpPr txBox="1"/>
          <p:nvPr/>
        </p:nvSpPr>
        <p:spPr>
          <a:xfrm>
            <a:off x="7278452" y="539049"/>
            <a:ext cx="2775805" cy="1200329"/>
          </a:xfrm>
          <a:prstGeom prst="rect">
            <a:avLst/>
          </a:prstGeom>
          <a:noFill/>
        </p:spPr>
        <p:txBody>
          <a:bodyPr wrap="square" rtlCol="0" anchor="ctr">
            <a:spAutoFit/>
          </a:bodyPr>
          <a:lstStyle/>
          <a:p>
            <a:pPr algn="ctr"/>
            <a:r>
              <a:rPr lang="en-US" sz="2400" dirty="0">
                <a:solidFill>
                  <a:schemeClr val="accent6">
                    <a:lumMod val="50000"/>
                  </a:schemeClr>
                </a:solidFill>
                <a:latin typeface="Poppins Medium" panose="020B0604020202020204" charset="0"/>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EC080B14-851D-581C-C725-9584E33BDA32}"/>
              </a:ext>
            </a:extLst>
          </p:cNvPr>
          <p:cNvGrpSpPr/>
          <p:nvPr/>
        </p:nvGrpSpPr>
        <p:grpSpPr>
          <a:xfrm flipH="1">
            <a:off x="7797517" y="2823661"/>
            <a:ext cx="4202407"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6EBD26BD-9D9B-4BAF-A3BA-34FF1B08CEEA}"/>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chemeClr val="tx1">
                <a:lumMod val="10000"/>
                <a:lumOff val="90000"/>
              </a:schemeClr>
            </a:solidFill>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0" name="Google Shape;1744;p61">
              <a:extLst>
                <a:ext uri="{FF2B5EF4-FFF2-40B4-BE49-F238E27FC236}">
                  <a16:creationId xmlns:a16="http://schemas.microsoft.com/office/drawing/2014/main" id="{FEFA7326-794D-5D5D-51D3-D97BFB34EDAF}"/>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endParaRPr sz="2400"/>
            </a:p>
          </p:txBody>
        </p:sp>
      </p:grpSp>
      <p:sp>
        <p:nvSpPr>
          <p:cNvPr id="11" name="TextBox 10">
            <a:extLst>
              <a:ext uri="{FF2B5EF4-FFF2-40B4-BE49-F238E27FC236}">
                <a16:creationId xmlns:a16="http://schemas.microsoft.com/office/drawing/2014/main" id="{F58197ED-730C-D729-1B6E-BBA38D185479}"/>
              </a:ext>
            </a:extLst>
          </p:cNvPr>
          <p:cNvSpPr txBox="1"/>
          <p:nvPr/>
        </p:nvSpPr>
        <p:spPr>
          <a:xfrm>
            <a:off x="7996445" y="3015279"/>
            <a:ext cx="2775805" cy="1569660"/>
          </a:xfrm>
          <a:prstGeom prst="rect">
            <a:avLst/>
          </a:prstGeom>
          <a:noFill/>
        </p:spPr>
        <p:txBody>
          <a:bodyPr wrap="square" rtlCol="0" anchor="ctr">
            <a:spAutoFit/>
          </a:bodyPr>
          <a:lstStyle/>
          <a:p>
            <a:pPr algn="ctr"/>
            <a:r>
              <a:rPr lang="en-US" sz="2400">
                <a:solidFill>
                  <a:schemeClr val="accent6">
                    <a:lumMod val="50000"/>
                  </a:schemeClr>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9410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945372" y="2182314"/>
            <a:ext cx="6171737"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sng" strike="noStrike" kern="1200" cap="none" spc="0" normalizeH="0" baseline="0" noProof="0" dirty="0">
                <a:ln>
                  <a:noFill/>
                </a:ln>
                <a:solidFill>
                  <a:srgbClr val="FFFFFF"/>
                </a:solidFill>
                <a:effectLst/>
                <a:uLnTx/>
                <a:uFillTx/>
                <a:latin typeface="Hind Vadodara"/>
                <a:cs typeface="Hind Vadodara"/>
                <a:sym typeface="Hind Vadodara"/>
              </a:rPr>
              <a:t>RESOURCES:</a:t>
            </a:r>
            <a:endParaRPr kumimoji="0" lang="en-US" sz="21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dirty="0">
                <a:ln>
                  <a:noFill/>
                </a:ln>
                <a:solidFill>
                  <a:srgbClr val="FFFFFF"/>
                </a:solidFill>
                <a:effectLst/>
                <a:uLnTx/>
                <a:uFillTx/>
                <a:latin typeface="Segoe UI" panose="020B0502040204020203" pitchFamily="34" charset="0"/>
                <a:cs typeface="Hind Vadodara"/>
                <a:sym typeface="Hind Vadodara"/>
                <a:hlinkClick r:id="rId3"/>
              </a:rPr>
              <a:t>Classroom PBIS: Systems &amp; Data Brief</a:t>
            </a: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cs typeface="Hind Vadodara"/>
              <a:sym typeface="Hind Vadodara"/>
              <a:hlinkClick r:id="rId4"/>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Supportive Environments Create Classroom Community</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hlinkClick r:id="rId6"/>
              </a:rPr>
              <a:t>Annual PBIS Evaluation Report Template</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2000" dirty="0">
                <a:solidFill>
                  <a:srgbClr val="FFFFFF"/>
                </a:solidFill>
                <a:hlinkClick r:id="rId7"/>
              </a:rPr>
              <a:t>Annual PBIS Evaluation Report – SAMPLE</a:t>
            </a:r>
            <a:endParaRPr lang="en-US" sz="2000" dirty="0">
              <a:solidFill>
                <a:srgbClr val="FFFFFF"/>
              </a:solidFill>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2000" dirty="0">
                <a:solidFill>
                  <a:srgbClr val="FFFFFF"/>
                </a:solidFill>
                <a:hlinkClick r:id="rId8"/>
              </a:rPr>
              <a:t>Embedded Professional Development Activity</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2000" dirty="0">
                <a:solidFill>
                  <a:srgbClr val="FFFFFF"/>
                </a:solidFill>
                <a:hlinkClick r:id="rId9"/>
              </a:rPr>
              <a:t>Sample PBIS Handbooks </a:t>
            </a:r>
            <a:endParaRPr lang="en-US" sz="2000" dirty="0">
              <a:solidFill>
                <a:srgbClr val="FFFFFF"/>
              </a:solidFill>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sym typeface="Hind Vadodara"/>
                <a:hlinkClick r:id="rId10"/>
              </a:rPr>
              <a:t>Sample Staff </a:t>
            </a:r>
            <a:r>
              <a:rPr lang="en-US" sz="2000" dirty="0">
                <a:solidFill>
                  <a:srgbClr val="FFFFFF"/>
                </a:solidFill>
                <a:hlinkClick r:id="rId10"/>
              </a:rPr>
              <a:t>Slide Deck</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hlinkClick r:id="rId11"/>
              </a:rPr>
              <a:t>Sample Student PBIS Slide Deck</a:t>
            </a: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39700" marR="0" lvl="0" indent="0" algn="l" defTabSz="121914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14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506399" y="2164739"/>
            <a:ext cx="2382219" cy="3223700"/>
          </a:xfrm>
          <a:prstGeom prst="rect">
            <a:avLst/>
          </a:prstGeom>
        </p:spPr>
      </p:pic>
    </p:spTree>
    <p:extLst>
      <p:ext uri="{BB962C8B-B14F-4D97-AF65-F5344CB8AC3E}">
        <p14:creationId xmlns:p14="http://schemas.microsoft.com/office/powerpoint/2010/main" val="484178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a:t>https://edc.co1.qualtrics.com/jfe/form/SV_cBF9GI7gVEBsfSC </a:t>
            </a:r>
            <a:br>
              <a:rPr lang="en-US" sz="2000"/>
            </a:br>
            <a:r>
              <a:rPr lang="en-US" sz="2000"/>
              <a:t> </a:t>
            </a:r>
            <a:br>
              <a:rPr lang="en-US" sz="5400" b="1">
                <a:latin typeface="Arial" panose="020B0604020202020204" pitchFamily="34" charset="0"/>
                <a:cs typeface="Arial" panose="020B0604020202020204" pitchFamily="34" charset="0"/>
              </a:rPr>
            </a:br>
            <a:r>
              <a:rPr lang="en-US" sz="5400" b="1">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a:latin typeface="Arial" panose="020B0604020202020204" pitchFamily="34" charset="0"/>
                <a:cs typeface="Arial" panose="020B0604020202020204" pitchFamily="34" charset="0"/>
              </a:rPr>
              <a:t>Please remember to complete the evaluation! </a:t>
            </a:r>
          </a:p>
          <a:p>
            <a:pPr marL="0" indent="0"/>
            <a:endParaRPr lang="en-US">
              <a:latin typeface="Arial" panose="020B0604020202020204" pitchFamily="34" charset="0"/>
              <a:cs typeface="Arial" panose="020B0604020202020204" pitchFamily="34" charset="0"/>
            </a:endParaRPr>
          </a:p>
          <a:p>
            <a:pPr marL="0" indent="0"/>
            <a:r>
              <a:rPr lang="en-US">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700781" y="3260300"/>
            <a:ext cx="8120417" cy="45907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 </a:t>
            </a:r>
            <a:r>
              <a:rPr lang="en-US" sz="2400" dirty="0">
                <a:solidFill>
                  <a:schemeClr val="bg1"/>
                </a:solidFill>
                <a:latin typeface="Arial" panose="020B0604020202020204" pitchFamily="34" charset="0"/>
                <a:cs typeface="Arial" panose="020B0604020202020204" pitchFamily="34" charset="0"/>
              </a:rPr>
              <a:t>will be sent in January and June.  Attendance records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7</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52" name="Picture 51" descr="Qr code&#10;&#10;Description automatically generated">
            <a:extLst>
              <a:ext uri="{FF2B5EF4-FFF2-40B4-BE49-F238E27FC236}">
                <a16:creationId xmlns:a16="http://schemas.microsoft.com/office/drawing/2014/main" id="{1316EB0F-19CB-4485-053C-B8C1C7206D39}"/>
              </a:ext>
            </a:extLst>
          </p:cNvPr>
          <p:cNvPicPr>
            <a:picLocks noChangeAspect="1"/>
          </p:cNvPicPr>
          <p:nvPr/>
        </p:nvPicPr>
        <p:blipFill>
          <a:blip r:embed="rId3"/>
          <a:stretch>
            <a:fillRect/>
          </a:stretch>
        </p:blipFill>
        <p:spPr>
          <a:xfrm>
            <a:off x="574236" y="1662193"/>
            <a:ext cx="3756302" cy="3756302"/>
          </a:xfrm>
          <a:prstGeom prst="rect">
            <a:avLst/>
          </a:prstGeom>
          <a:ln>
            <a:noFill/>
          </a:ln>
          <a:effectLst>
            <a:softEdge rad="112500"/>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02CAE-21B8-4EFD-E861-D33FB556DA1A}"/>
              </a:ext>
            </a:extLst>
          </p:cNvPr>
          <p:cNvSpPr>
            <a:spLocks noGrp="1"/>
          </p:cNvSpPr>
          <p:nvPr>
            <p:ph type="title"/>
          </p:nvPr>
        </p:nvSpPr>
        <p:spPr/>
        <p:txBody>
          <a:bodyPr/>
          <a:lstStyle/>
          <a:p>
            <a:r>
              <a:rPr lang="en-US" dirty="0"/>
              <a:t>Yearly Product Review</a:t>
            </a:r>
          </a:p>
        </p:txBody>
      </p:sp>
      <p:sp>
        <p:nvSpPr>
          <p:cNvPr id="5" name="TextBox 4">
            <a:extLst>
              <a:ext uri="{FF2B5EF4-FFF2-40B4-BE49-F238E27FC236}">
                <a16:creationId xmlns:a16="http://schemas.microsoft.com/office/drawing/2014/main" id="{41D0B93C-DDB4-0415-6679-8E838BF17D02}"/>
              </a:ext>
            </a:extLst>
          </p:cNvPr>
          <p:cNvSpPr txBox="1"/>
          <p:nvPr/>
        </p:nvSpPr>
        <p:spPr>
          <a:xfrm>
            <a:off x="477447" y="1679512"/>
            <a:ext cx="10635312"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a:ea typeface="+mn-ea"/>
                <a:cs typeface="+mn-cs"/>
              </a:rPr>
              <a:t>Team Meeting Schedule / Action Plan - 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FFFF"/>
                </a:solidFill>
                <a:effectLst/>
                <a:uLnTx/>
                <a:uFillTx/>
                <a:latin typeface="Arial"/>
                <a:ea typeface="+mn-ea"/>
                <a:cs typeface="+mn-cs"/>
              </a:rPr>
              <a:t>2 of the following: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FFFFFF"/>
                </a:solidFill>
                <a:effectLst/>
                <a:uLnTx/>
                <a:uFillTx/>
                <a:latin typeface="Arial"/>
                <a:ea typeface="+mn-ea"/>
                <a:cs typeface="+mn-cs"/>
              </a:rPr>
              <a:t>Classroom:</a:t>
            </a:r>
            <a:r>
              <a:rPr kumimoji="0" lang="en-US" sz="2800" b="0" i="0" u="none" strike="noStrike" kern="1200" cap="none" spc="0" normalizeH="0" baseline="0" noProof="0" dirty="0">
                <a:ln>
                  <a:noFill/>
                </a:ln>
                <a:solidFill>
                  <a:srgbClr val="FFFFFF"/>
                </a:solidFill>
                <a:effectLst/>
                <a:uLnTx/>
                <a:uFillTx/>
                <a:latin typeface="Arial"/>
                <a:ea typeface="+mn-ea"/>
                <a:cs typeface="+mn-cs"/>
              </a:rPr>
              <a:t>  Sample Classroom Routine Matrix </a:t>
            </a:r>
            <a:r>
              <a:rPr kumimoji="0" lang="en-US" sz="2800" b="0" i="0" u="none" strike="noStrike" kern="1200" cap="none" spc="0" normalizeH="0" baseline="0" noProof="0" dirty="0">
                <a:ln>
                  <a:noFill/>
                </a:ln>
                <a:solidFill>
                  <a:srgbClr val="92D050"/>
                </a:solidFill>
                <a:effectLst/>
                <a:uLnTx/>
                <a:uFillTx/>
                <a:latin typeface="Arial"/>
                <a:ea typeface="+mn-ea"/>
                <a:cs typeface="+mn-cs"/>
              </a:rPr>
              <a:t>or</a:t>
            </a:r>
            <a:r>
              <a:rPr kumimoji="0" lang="en-US" sz="2800" b="0" i="0" u="none" strike="noStrike" kern="1200" cap="none" spc="0" normalizeH="0" baseline="0" noProof="0" dirty="0">
                <a:ln>
                  <a:noFill/>
                </a:ln>
                <a:solidFill>
                  <a:srgbClr val="FFFFFF"/>
                </a:solidFill>
                <a:effectLst/>
                <a:uLnTx/>
                <a:uFillTx/>
                <a:latin typeface="Arial"/>
                <a:ea typeface="+mn-ea"/>
                <a:cs typeface="+mn-cs"/>
              </a:rPr>
              <a:t> Classroom Assessment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FFFFFF"/>
                </a:solidFill>
                <a:effectLst/>
                <a:uLnTx/>
                <a:uFillTx/>
                <a:latin typeface="Arial"/>
                <a:ea typeface="+mn-ea"/>
                <a:cs typeface="+mn-cs"/>
              </a:rPr>
              <a:t>Alignment:</a:t>
            </a:r>
            <a:r>
              <a:rPr kumimoji="0" lang="en-US" sz="2800" b="0" i="0" u="none" strike="noStrike" kern="1200" cap="none" spc="0" normalizeH="0" baseline="0" noProof="0" dirty="0">
                <a:ln>
                  <a:noFill/>
                </a:ln>
                <a:solidFill>
                  <a:srgbClr val="FFFFFF"/>
                </a:solidFill>
                <a:effectLst/>
                <a:uLnTx/>
                <a:uFillTx/>
                <a:latin typeface="Arial"/>
                <a:ea typeface="+mn-ea"/>
                <a:cs typeface="+mn-cs"/>
              </a:rPr>
              <a:t>  Working Smarter Matrix </a:t>
            </a:r>
            <a:r>
              <a:rPr kumimoji="0" lang="en-US" sz="2800" b="0" i="0" u="none" strike="noStrike" kern="1200" cap="none" spc="0" normalizeH="0" baseline="0" noProof="0" dirty="0">
                <a:ln>
                  <a:noFill/>
                </a:ln>
                <a:solidFill>
                  <a:srgbClr val="92D050"/>
                </a:solidFill>
                <a:effectLst/>
                <a:uLnTx/>
                <a:uFillTx/>
                <a:latin typeface="Arial"/>
                <a:ea typeface="+mn-ea"/>
                <a:cs typeface="+mn-cs"/>
              </a:rPr>
              <a:t>or</a:t>
            </a:r>
            <a:r>
              <a:rPr kumimoji="0" lang="en-US" sz="2800" b="0" i="0" u="none" strike="noStrike" kern="1200" cap="none" spc="0" normalizeH="0" baseline="0" noProof="0" dirty="0">
                <a:ln>
                  <a:noFill/>
                </a:ln>
                <a:solidFill>
                  <a:srgbClr val="FFFFFF"/>
                </a:solidFill>
                <a:effectLst/>
                <a:uLnTx/>
                <a:uFillTx/>
                <a:latin typeface="Arial"/>
                <a:ea typeface="+mn-ea"/>
                <a:cs typeface="+mn-cs"/>
              </a:rPr>
              <a:t> Alignment Activity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FFFFFF"/>
                </a:solidFill>
                <a:effectLst/>
                <a:uLnTx/>
                <a:uFillTx/>
                <a:latin typeface="Arial"/>
                <a:ea typeface="+mn-ea"/>
                <a:cs typeface="+mn-cs"/>
              </a:rPr>
              <a:t>Equity:</a:t>
            </a:r>
            <a:r>
              <a:rPr kumimoji="0" lang="en-US" sz="2800" b="0" i="0" u="none" strike="noStrike" kern="1200" cap="none" spc="0" normalizeH="0" baseline="0" noProof="0" dirty="0">
                <a:ln>
                  <a:noFill/>
                </a:ln>
                <a:solidFill>
                  <a:srgbClr val="FFFFFF"/>
                </a:solidFill>
                <a:effectLst/>
                <a:uLnTx/>
                <a:uFillTx/>
                <a:latin typeface="Arial"/>
                <a:ea typeface="+mn-ea"/>
                <a:cs typeface="+mn-cs"/>
              </a:rPr>
              <a:t>  Neutralizing Routine </a:t>
            </a:r>
            <a:r>
              <a:rPr kumimoji="0" lang="en-US" sz="2800" b="0" i="0" u="none" strike="noStrike" kern="1200" cap="none" spc="0" normalizeH="0" baseline="0" noProof="0" dirty="0">
                <a:ln>
                  <a:noFill/>
                </a:ln>
                <a:solidFill>
                  <a:srgbClr val="92D050"/>
                </a:solidFill>
                <a:effectLst/>
                <a:uLnTx/>
                <a:uFillTx/>
                <a:latin typeface="Arial"/>
                <a:ea typeface="+mn-ea"/>
                <a:cs typeface="+mn-cs"/>
              </a:rPr>
              <a:t>or</a:t>
            </a:r>
            <a:r>
              <a:rPr kumimoji="0" lang="en-US" sz="2800" b="0" i="0" u="none" strike="noStrike" kern="1200" cap="none" spc="0" normalizeH="0" baseline="0" noProof="0" dirty="0">
                <a:ln>
                  <a:noFill/>
                </a:ln>
                <a:solidFill>
                  <a:srgbClr val="FFFFFF"/>
                </a:solidFill>
                <a:effectLst/>
                <a:uLnTx/>
                <a:uFillTx/>
                <a:latin typeface="Arial"/>
                <a:ea typeface="+mn-ea"/>
                <a:cs typeface="+mn-cs"/>
              </a:rPr>
              <a:t> Equity Action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Please show trainer your products for Check Off.  You do not need to turn them into us. (But we love examples of your great work!)</a:t>
            </a:r>
          </a:p>
        </p:txBody>
      </p:sp>
    </p:spTree>
    <p:extLst>
      <p:ext uri="{BB962C8B-B14F-4D97-AF65-F5344CB8AC3E}">
        <p14:creationId xmlns:p14="http://schemas.microsoft.com/office/powerpoint/2010/main" val="242264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4"/>
            <a:ext cx="7382394"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61245" y="2712430"/>
            <a:ext cx="7029196" cy="2154763"/>
          </a:xfrm>
          <a:prstGeom prst="rect">
            <a:avLst/>
          </a:prstGeom>
        </p:spPr>
        <p:txBody>
          <a:bodyPr spcFirstLastPara="1" wrap="square" lIns="121900" tIns="121900" rIns="121900" bIns="121900" anchor="ctr" anchorCtr="0">
            <a:noAutofit/>
          </a:bodyPr>
          <a:lstStyle/>
          <a:p>
            <a:r>
              <a:rPr lang="en-US" sz="4400" b="1" dirty="0"/>
              <a:t>REVIEW:</a:t>
            </a:r>
            <a:br>
              <a:rPr lang="en-US" sz="4400" b="1" dirty="0"/>
            </a:br>
            <a:r>
              <a:rPr lang="en-US" sz="4400" b="1" dirty="0"/>
              <a:t>Annual Evaluation Report</a:t>
            </a:r>
            <a:endParaRPr lang="en-US" sz="28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84240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787FD-F8E2-F447-9D39-AAB8CCFA4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72283">
            <a:off x="8157410" y="986588"/>
            <a:ext cx="3861801" cy="5342020"/>
          </a:xfrm>
          <a:prstGeom prst="rect">
            <a:avLst/>
          </a:prstGeom>
        </p:spPr>
      </p:pic>
      <p:pic>
        <p:nvPicPr>
          <p:cNvPr id="3" name="Picture 2">
            <a:extLst>
              <a:ext uri="{FF2B5EF4-FFF2-40B4-BE49-F238E27FC236}">
                <a16:creationId xmlns:a16="http://schemas.microsoft.com/office/drawing/2014/main" id="{FB9E47E6-9BEB-8645-B838-E1B276979C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7643" y="305642"/>
            <a:ext cx="4890668" cy="6245007"/>
          </a:xfrm>
          <a:prstGeom prst="rect">
            <a:avLst/>
          </a:prstGeom>
          <a:ln>
            <a:solidFill>
              <a:schemeClr val="accent6"/>
            </a:solidFill>
          </a:ln>
        </p:spPr>
      </p:pic>
      <p:sp>
        <p:nvSpPr>
          <p:cNvPr id="6" name="Title 1">
            <a:extLst>
              <a:ext uri="{FF2B5EF4-FFF2-40B4-BE49-F238E27FC236}">
                <a16:creationId xmlns:a16="http://schemas.microsoft.com/office/drawing/2014/main" id="{17BCF271-FAC8-D14E-8B0A-6F7846C6D4C3}"/>
              </a:ext>
            </a:extLst>
          </p:cNvPr>
          <p:cNvSpPr txBox="1">
            <a:spLocks/>
          </p:cNvSpPr>
          <p:nvPr/>
        </p:nvSpPr>
        <p:spPr>
          <a:xfrm rot="-294">
            <a:off x="328733" y="483578"/>
            <a:ext cx="4679202" cy="6197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a:solidFill>
                  <a:srgbClr val="FFFFFF"/>
                </a:solidFill>
              </a:rPr>
              <a:t>EVALUATION</a:t>
            </a:r>
            <a:r>
              <a:rPr kumimoji="0" lang="en-US" sz="3600" b="1" i="0" u="none" strike="noStrike" kern="0" cap="none" spc="0" normalizeH="0" baseline="0" noProof="0" dirty="0">
                <a:ln>
                  <a:noFill/>
                </a:ln>
                <a:solidFill>
                  <a:srgbClr val="FFFFFF"/>
                </a:solidFill>
                <a:effectLst/>
                <a:uLnTx/>
                <a:uFillTx/>
                <a:latin typeface="Arial"/>
                <a:cs typeface="Arial"/>
                <a:sym typeface="Arial"/>
              </a:rPr>
              <a:t> TEMPLATE</a:t>
            </a:r>
          </a:p>
        </p:txBody>
      </p:sp>
      <p:sp>
        <p:nvSpPr>
          <p:cNvPr id="7" name="TextBox 6">
            <a:extLst>
              <a:ext uri="{FF2B5EF4-FFF2-40B4-BE49-F238E27FC236}">
                <a16:creationId xmlns:a16="http://schemas.microsoft.com/office/drawing/2014/main" id="{477C7484-DB9D-7047-B46C-2EA0C6A82F38}"/>
              </a:ext>
            </a:extLst>
          </p:cNvPr>
          <p:cNvSpPr txBox="1"/>
          <p:nvPr/>
        </p:nvSpPr>
        <p:spPr>
          <a:xfrm>
            <a:off x="328706" y="2039976"/>
            <a:ext cx="4558146" cy="2776337"/>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Add your data</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Match your school’s context</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Share with stakeholders</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8960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ACF653-0D56-BC44-B11C-E928873393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77"/>
          <a:stretch/>
        </p:blipFill>
        <p:spPr>
          <a:xfrm>
            <a:off x="218161" y="506242"/>
            <a:ext cx="2875111" cy="2874274"/>
          </a:xfrm>
          <a:prstGeom prst="rect">
            <a:avLst/>
          </a:prstGeom>
        </p:spPr>
      </p:pic>
      <p:sp>
        <p:nvSpPr>
          <p:cNvPr id="10" name="TextBox 9">
            <a:extLst>
              <a:ext uri="{FF2B5EF4-FFF2-40B4-BE49-F238E27FC236}">
                <a16:creationId xmlns:a16="http://schemas.microsoft.com/office/drawing/2014/main" id="{CC945269-93D8-2E4A-A566-A4ABD9A6935F}"/>
              </a:ext>
            </a:extLst>
          </p:cNvPr>
          <p:cNvSpPr txBox="1"/>
          <p:nvPr/>
        </p:nvSpPr>
        <p:spPr>
          <a:xfrm>
            <a:off x="5837012" y="506242"/>
            <a:ext cx="4434039" cy="5909310"/>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Oriya Sangam MN" pitchFamily="2" charset="0"/>
                <a:ea typeface="+mn-ea"/>
                <a:cs typeface="Oriya Sangam MN" pitchFamily="2" charset="0"/>
              </a:rPr>
              <a:t>Implementation of the core components of PBIS is more likely if the Tier I team assesses the implementation status at least annually and provides “snapshot” reports to the staff, community, school board.</a:t>
            </a:r>
          </a:p>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Oriya Sangam MN" pitchFamily="2" charset="0"/>
              <a:ea typeface="+mn-ea"/>
              <a:cs typeface="Oriya Sangam MN" pitchFamily="2" charset="0"/>
            </a:endParaRPr>
          </a:p>
        </p:txBody>
      </p:sp>
      <p:pic>
        <p:nvPicPr>
          <p:cNvPr id="2" name="Picture 2" descr="Chart, table&#10;&#10;Description automatically generated">
            <a:extLst>
              <a:ext uri="{FF2B5EF4-FFF2-40B4-BE49-F238E27FC236}">
                <a16:creationId xmlns:a16="http://schemas.microsoft.com/office/drawing/2014/main" id="{9C1EA839-43BE-43BD-9749-278E4943C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775" y="1507484"/>
            <a:ext cx="4171950" cy="5216219"/>
          </a:xfrm>
          <a:prstGeom prst="rect">
            <a:avLst/>
          </a:prstGeom>
        </p:spPr>
      </p:pic>
    </p:spTree>
    <p:extLst>
      <p:ext uri="{BB962C8B-B14F-4D97-AF65-F5344CB8AC3E}">
        <p14:creationId xmlns:p14="http://schemas.microsoft.com/office/powerpoint/2010/main" val="4144951460"/>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BC861444-A266-427A-AFD0-F45FC3C588BB}">
  <ds:schemaRefs>
    <ds:schemaRef ds:uri="http://schemas.microsoft.com/sharepoint/v3/contenttype/forms"/>
  </ds:schemaRefs>
</ds:datastoreItem>
</file>

<file path=customXml/itemProps2.xml><?xml version="1.0" encoding="utf-8"?>
<ds:datastoreItem xmlns:ds="http://schemas.openxmlformats.org/officeDocument/2006/customXml" ds:itemID="{87F4C41A-9D39-49AC-8143-5CB693C46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15f2e-3801-43e5-bcd7-101839fff53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DC70C5-F0C4-4115-8490-C8C8D8988E9B}">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4648</TotalTime>
  <Words>2140</Words>
  <Application>Microsoft Office PowerPoint</Application>
  <PresentationFormat>Widescreen</PresentationFormat>
  <Paragraphs>305</Paragraphs>
  <Slides>33</Slides>
  <Notes>32</Notes>
  <HiddenSlides>1</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33</vt:i4>
      </vt:variant>
    </vt:vector>
  </HeadingPairs>
  <TitlesOfParts>
    <vt:vector size="56" baseType="lpstr">
      <vt:lpstr>Arial</vt:lpstr>
      <vt:lpstr>Calibri</vt:lpstr>
      <vt:lpstr>Fira Sans Extra Condensed Medium</vt:lpstr>
      <vt:lpstr>Franklin Gothic Medium</vt:lpstr>
      <vt:lpstr>Hind Vadodara</vt:lpstr>
      <vt:lpstr>Montserrat SemiBold</vt:lpstr>
      <vt:lpstr>Nunito Light</vt:lpstr>
      <vt:lpstr>Open Sans SemiBold</vt:lpstr>
      <vt:lpstr>Oriya Sangam MN</vt:lpstr>
      <vt:lpstr>Oswald</vt:lpstr>
      <vt:lpstr>Poppins</vt:lpstr>
      <vt:lpstr>Poppins Medium</vt:lpstr>
      <vt:lpstr>Poppins SemiBold</vt:lpstr>
      <vt:lpstr>Raleway Thin</vt:lpstr>
      <vt:lpstr>Roboto Condensed Light</vt:lpstr>
      <vt:lpstr>Segoe UI</vt:lpstr>
      <vt:lpstr>Ophthalmology Center by Slidesgo</vt:lpstr>
      <vt:lpstr>2_Ophthalmology Center by Slidesgo</vt:lpstr>
      <vt:lpstr>4_Ophthalmology Center by Slidesgo</vt:lpstr>
      <vt:lpstr>7_Ophthalmology Center by Slidesgo</vt:lpstr>
      <vt:lpstr>1_Ophthalmology Center by Slidesgo</vt:lpstr>
      <vt:lpstr>3_Ophthalmology Center by Slidesgo</vt:lpstr>
      <vt:lpstr>6_Ophthalmology Center by Slidesgo</vt:lpstr>
      <vt:lpstr>PBIS School-Wide Coach Meeting Year 3:  April 2023</vt:lpstr>
      <vt:lpstr>Agenda &amp; Team Tasks</vt:lpstr>
      <vt:lpstr> HELPFUL READINGS &amp; RESOURCES</vt:lpstr>
      <vt:lpstr>EXPECTATIONS</vt:lpstr>
      <vt:lpstr>ACTIVITY: ATTENDANCE</vt:lpstr>
      <vt:lpstr>Yearly Product Review</vt:lpstr>
      <vt:lpstr>REVIEW: Annual Evaluation Report</vt:lpstr>
      <vt:lpstr>PowerPoint Presentation</vt:lpstr>
      <vt:lpstr>PowerPoint Presentation</vt:lpstr>
      <vt:lpstr>PowerPoint Presentation</vt:lpstr>
      <vt:lpstr>PowerPoint Presentation</vt:lpstr>
      <vt:lpstr>ACTIVITY: Evaluation Report and Planning</vt:lpstr>
      <vt:lpstr>REVIEW: Systems to Support Staff</vt:lpstr>
      <vt:lpstr>PowerPoint Presentation</vt:lpstr>
      <vt:lpstr>Step 8: Develop Systems to Support Staff</vt:lpstr>
      <vt:lpstr>Continuum of Multi-tiered Professional Development Support</vt:lpstr>
      <vt:lpstr>STEPS TO SUPPORT EDUCATORS' IMPLEMENTATION</vt:lpstr>
      <vt:lpstr>Example System Feature table (2.2 Explicitly Teach)</vt:lpstr>
      <vt:lpstr>SELF-ASSESSMENT AND ACTION PLAN</vt:lpstr>
      <vt:lpstr>Embedded and Ongoing Professional Development</vt:lpstr>
      <vt:lpstr>PowerPoint Presentation</vt:lpstr>
      <vt:lpstr>NEPBIS.org</vt:lpstr>
      <vt:lpstr>Professional Development Planning</vt:lpstr>
      <vt:lpstr>Guidelines for Embedded and Ongoing Professional Development </vt:lpstr>
      <vt:lpstr>DISCUSSION: Developing a System of Embedded and Ongoing Professional Development</vt:lpstr>
      <vt:lpstr>PowerPoint Presentation</vt:lpstr>
      <vt:lpstr>Integrated TFI Companion Guide</vt:lpstr>
      <vt:lpstr>ACTIVITY: RESOURCE SPOTLIGHT</vt:lpstr>
      <vt:lpstr>Spring TFI Scheduling  </vt:lpstr>
      <vt:lpstr>DISCUSSION: LOOKING AHEAD</vt:lpstr>
      <vt:lpstr>Agenda &amp; Team Tasks</vt:lpstr>
      <vt:lpstr> HELPFUL READINGS &amp;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Team Training</dc:title>
  <dc:creator>Meyer, Katherine</dc:creator>
  <cp:lastModifiedBy>Christine Downs</cp:lastModifiedBy>
  <cp:revision>169</cp:revision>
  <dcterms:created xsi:type="dcterms:W3CDTF">2020-08-03T16:37:41Z</dcterms:created>
  <dcterms:modified xsi:type="dcterms:W3CDTF">2023-04-12T14:36:30Z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y fmtid="{D5CDD505-2E9C-101B-9397-08002B2CF9AE}" pid="3" name="MediaServiceImageTags">
    <vt:lpwstr/>
  </property>
</Properties>
</file>