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Lst>
  <p:notesMasterIdLst>
    <p:notesMasterId r:id="rId43"/>
  </p:notesMasterIdLst>
  <p:sldIdLst>
    <p:sldId id="3182" r:id="rId9"/>
    <p:sldId id="3209" r:id="rId10"/>
    <p:sldId id="4741" r:id="rId11"/>
    <p:sldId id="4056" r:id="rId12"/>
    <p:sldId id="4774" r:id="rId13"/>
    <p:sldId id="4750" r:id="rId14"/>
    <p:sldId id="4026" r:id="rId15"/>
    <p:sldId id="309" r:id="rId16"/>
    <p:sldId id="4759" r:id="rId17"/>
    <p:sldId id="523" r:id="rId18"/>
    <p:sldId id="543" r:id="rId19"/>
    <p:sldId id="3393" r:id="rId20"/>
    <p:sldId id="4032" r:id="rId21"/>
    <p:sldId id="4781" r:id="rId22"/>
    <p:sldId id="4785" r:id="rId23"/>
    <p:sldId id="4784" r:id="rId24"/>
    <p:sldId id="4782" r:id="rId25"/>
    <p:sldId id="4732" r:id="rId26"/>
    <p:sldId id="4749" r:id="rId27"/>
    <p:sldId id="4029" r:id="rId28"/>
    <p:sldId id="4030" r:id="rId29"/>
    <p:sldId id="4041" r:id="rId30"/>
    <p:sldId id="4042" r:id="rId31"/>
    <p:sldId id="4043" r:id="rId32"/>
    <p:sldId id="4767" r:id="rId33"/>
    <p:sldId id="4768" r:id="rId34"/>
    <p:sldId id="4769" r:id="rId35"/>
    <p:sldId id="4770" r:id="rId36"/>
    <p:sldId id="4771" r:id="rId37"/>
    <p:sldId id="4772" r:id="rId38"/>
    <p:sldId id="4777" r:id="rId39"/>
    <p:sldId id="4761" r:id="rId40"/>
    <p:sldId id="4788" r:id="rId41"/>
    <p:sldId id="34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5 minutes)" id="{D4CE4683-096C-B14E-B28E-FC6D7AF69508}">
          <p14:sldIdLst>
            <p14:sldId id="3182"/>
            <p14:sldId id="3209"/>
            <p14:sldId id="4741"/>
            <p14:sldId id="4056"/>
            <p14:sldId id="4774"/>
            <p14:sldId id="4750"/>
          </p14:sldIdLst>
        </p14:section>
        <p14:section name="Glows and Grows (15 minutes)" id="{E918D8D8-C51E-CF45-8A07-ABB390550EA3}">
          <p14:sldIdLst>
            <p14:sldId id="4026"/>
            <p14:sldId id="309"/>
            <p14:sldId id="4759"/>
            <p14:sldId id="523"/>
            <p14:sldId id="543"/>
            <p14:sldId id="3393"/>
          </p14:sldIdLst>
        </p14:section>
        <p14:section name="Resource Spotlight (25 mins)" id="{6CC5BA60-0145-45E1-97BC-34768D1184A5}">
          <p14:sldIdLst>
            <p14:sldId id="4032"/>
            <p14:sldId id="4781"/>
            <p14:sldId id="4785"/>
          </p14:sldIdLst>
        </p14:section>
        <p14:section name="Big Idea Check In (30 minutes)" id="{4FAC4393-89DA-9E43-AB5C-27C393F04C63}">
          <p14:sldIdLst>
            <p14:sldId id="4784"/>
            <p14:sldId id="4782"/>
            <p14:sldId id="4732"/>
            <p14:sldId id="4749"/>
          </p14:sldIdLst>
        </p14:section>
        <p14:section name="Looking Ahead (20 minutes)" id="{EF4E117E-C94B-5045-8826-1052C5708A86}">
          <p14:sldIdLst>
            <p14:sldId id="4029"/>
            <p14:sldId id="4030"/>
            <p14:sldId id="4041"/>
            <p14:sldId id="4042"/>
            <p14:sldId id="4043"/>
            <p14:sldId id="4767"/>
            <p14:sldId id="4768"/>
            <p14:sldId id="4769"/>
            <p14:sldId id="4770"/>
            <p14:sldId id="4771"/>
            <p14:sldId id="4772"/>
            <p14:sldId id="4777"/>
          </p14:sldIdLst>
        </p14:section>
        <p14:section name="Wrapping Up (5 minutes)" id="{6F051F88-AA7C-3348-A7B8-892BA6C75A0D}">
          <p14:sldIdLst>
            <p14:sldId id="4761"/>
            <p14:sldId id="4788"/>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39D63C05-2216-CDD4-1057-F04FF3D987E9}" name="Adam Feinberg" initials="AF" userId="fbfff037195b936e" providerId="Windows Live"/>
  <p188:author id="{E16D4F08-7DF0-D375-6C48-4C09655593C0}" name="Feinberg, Adam" initials="FA" userId="S::afeinberg@edc.org::5f5bdf48-d019-4be7-baf8-cfbf388184da" providerId="AD"/>
  <p188:author id="{CD20A333-A637-827F-BBF5-42780D723B6E}" name="Adam Feinberg" initials="AF" userId="c63daa15e251178a" providerId="Windows Live"/>
  <p188:author id="{0C324748-F4D2-01C8-8115-73D64B2BF121}" name="Christine Downs" initials="CD" userId="S::cdowns_mayinstitute.org#ext#@educationdevelopmentcenter.onmicrosoft.com::13a98df4-0bd3-43f7-9515-5c6eb150dd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9"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204"/>
    <a:srgbClr val="BAE18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448" autoAdjust="0"/>
  </p:normalViewPr>
  <p:slideViewPr>
    <p:cSldViewPr snapToGrid="0">
      <p:cViewPr varScale="1">
        <p:scale>
          <a:sx n="65" d="100"/>
          <a:sy n="65" d="100"/>
        </p:scale>
        <p:origin x="1740" y="6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DE518-8945-4DB2-81EC-F2A62B33E5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26AEF34-06B2-4D33-9CC4-904940817B22}">
      <dgm:prSet phldrT="[Text]"/>
      <dgm:spPr>
        <a:solidFill>
          <a:schemeClr val="accent5"/>
        </a:solidFill>
      </dgm:spPr>
      <dgm:t>
        <a:bodyPr/>
        <a:lstStyle/>
        <a:p>
          <a:r>
            <a:rPr lang="en-US" dirty="0"/>
            <a:t>Presentation Content</a:t>
          </a:r>
        </a:p>
      </dgm:t>
    </dgm:pt>
    <dgm:pt modelId="{5E65C72A-43F0-4A56-8BC1-D12ABC256274}" type="parTrans" cxnId="{F556F7A0-6B31-46D3-BC49-9278A64FE6D6}">
      <dgm:prSet/>
      <dgm:spPr/>
      <dgm:t>
        <a:bodyPr/>
        <a:lstStyle/>
        <a:p>
          <a:endParaRPr lang="en-US"/>
        </a:p>
      </dgm:t>
    </dgm:pt>
    <dgm:pt modelId="{E4121241-4684-488D-BBCD-E542CF1B383F}" type="sibTrans" cxnId="{F556F7A0-6B31-46D3-BC49-9278A64FE6D6}">
      <dgm:prSet/>
      <dgm:spPr/>
      <dgm:t>
        <a:bodyPr/>
        <a:lstStyle/>
        <a:p>
          <a:endParaRPr lang="en-US"/>
        </a:p>
      </dgm:t>
    </dgm:pt>
    <dgm:pt modelId="{E7F20DB3-7C9B-4C28-AA66-24C6930E2408}">
      <dgm:prSet phldrT="[Text]"/>
      <dgm:spPr>
        <a:solidFill>
          <a:schemeClr val="accent6"/>
        </a:solidFill>
      </dgm:spPr>
      <dgm:t>
        <a:bodyPr/>
        <a:lstStyle/>
        <a:p>
          <a:r>
            <a:rPr lang="en-US" dirty="0"/>
            <a:t>Coaches Tasks</a:t>
          </a:r>
        </a:p>
      </dgm:t>
    </dgm:pt>
    <dgm:pt modelId="{98ED577C-2E5A-4D76-8E09-18CB748CA83C}" type="parTrans" cxnId="{BA7DBCFD-E452-48CA-988A-2335FBF6954F}">
      <dgm:prSet/>
      <dgm:spPr/>
      <dgm:t>
        <a:bodyPr/>
        <a:lstStyle/>
        <a:p>
          <a:endParaRPr lang="en-US"/>
        </a:p>
      </dgm:t>
    </dgm:pt>
    <dgm:pt modelId="{3AB27406-8403-4A23-9486-8501E3B65E30}" type="sibTrans" cxnId="{BA7DBCFD-E452-48CA-988A-2335FBF6954F}">
      <dgm:prSet/>
      <dgm:spPr/>
      <dgm:t>
        <a:bodyPr/>
        <a:lstStyle/>
        <a:p>
          <a:endParaRPr lang="en-US"/>
        </a:p>
      </dgm:t>
    </dgm:pt>
    <dgm:pt modelId="{88F14C4C-557D-46C6-84D2-74FF6234F45E}">
      <dgm:prSet phldr="0"/>
      <dgm:spPr>
        <a:ln>
          <a:solidFill>
            <a:schemeClr val="accent5"/>
          </a:solidFill>
        </a:ln>
      </dgm:spPr>
      <dgm:t>
        <a:bodyPr/>
        <a:lstStyle/>
        <a:p>
          <a:pPr marR="0" rtl="0" eaLnBrk="1" fontAlgn="auto" latinLnBrk="0" hangingPunct="1">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 Glows &amp; Grows: School-Family Partnerships</a:t>
          </a:r>
          <a:endParaRPr lang="en-US" dirty="0"/>
        </a:p>
      </dgm:t>
    </dgm:pt>
    <dgm:pt modelId="{4E8EF936-2965-42A0-83B0-3482066806D3}" type="parTrans" cxnId="{A38CDB52-B647-4E2B-ACD8-18046FDA15C1}">
      <dgm:prSet/>
      <dgm:spPr/>
      <dgm:t>
        <a:bodyPr/>
        <a:lstStyle/>
        <a:p>
          <a:endParaRPr lang="en-US"/>
        </a:p>
      </dgm:t>
    </dgm:pt>
    <dgm:pt modelId="{26C5FC9B-5136-44EA-BC7D-3E013661A038}" type="sibTrans" cxnId="{A38CDB52-B647-4E2B-ACD8-18046FDA15C1}">
      <dgm:prSet/>
      <dgm:spPr/>
      <dgm:t>
        <a:bodyPr/>
        <a:lstStyle/>
        <a:p>
          <a:endParaRPr lang="en-US"/>
        </a:p>
      </dgm:t>
    </dgm:pt>
    <dgm:pt modelId="{CD06C01B-16C7-40AC-97C0-AFEC37A6B7C7}">
      <dgm:prSet phldr="0"/>
      <dgm:spPr>
        <a:ln>
          <a:solidFill>
            <a:schemeClr val="accent5"/>
          </a:solidFill>
        </a:ln>
      </dgm:spPr>
      <dgm:t>
        <a:bodyPr/>
        <a:lstStyle/>
        <a:p>
          <a:pPr marR="0" rtl="0" eaLnBrk="1" fontAlgn="auto" latinLnBrk="0" hangingPunct="1">
            <a:buClrTx/>
            <a:buSzTx/>
            <a:buFont typeface="Arial" panose="020B0604020202020204" pitchFamily="34" charset="0"/>
            <a:buChar char="•"/>
            <a:tabLst/>
            <a:defRPr/>
          </a:pPr>
          <a:r>
            <a:rPr lang="en-US" b="0" i="0" dirty="0">
              <a:latin typeface="Hind Vadodara"/>
              <a:cs typeface="Hind Vadodara"/>
            </a:rPr>
            <a:t>Resource Spotlight</a:t>
          </a:r>
        </a:p>
      </dgm:t>
    </dgm:pt>
    <dgm:pt modelId="{948392F2-B922-4E4D-B31F-A140A16D1D55}" type="parTrans" cxnId="{323C6B0A-19E6-4684-9A83-F2738E7E8997}">
      <dgm:prSet/>
      <dgm:spPr/>
      <dgm:t>
        <a:bodyPr/>
        <a:lstStyle/>
        <a:p>
          <a:endParaRPr lang="en-US"/>
        </a:p>
      </dgm:t>
    </dgm:pt>
    <dgm:pt modelId="{F5EA5A71-00E3-4A6B-BFAD-6F17636A6F34}" type="sibTrans" cxnId="{323C6B0A-19E6-4684-9A83-F2738E7E8997}">
      <dgm:prSet/>
      <dgm:spPr/>
      <dgm:t>
        <a:bodyPr/>
        <a:lstStyle/>
        <a:p>
          <a:endParaRPr lang="en-US"/>
        </a:p>
      </dgm:t>
    </dgm:pt>
    <dgm:pt modelId="{4D80F887-BDAE-488B-B3CB-AD4A83F6814E}">
      <dgm:prSet phldr="0"/>
      <dgm:spPr>
        <a:ln>
          <a:solidFill>
            <a:schemeClr val="accent5"/>
          </a:solidFill>
        </a:ln>
      </dgm:spPr>
      <dgm:t>
        <a:bodyPr/>
        <a:lstStyle/>
        <a:p>
          <a:pPr marR="0" rtl="0" eaLnBrk="1" fontAlgn="auto" latinLnBrk="0" hangingPunct="1">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Equity Review</a:t>
          </a:r>
        </a:p>
      </dgm:t>
    </dgm:pt>
    <dgm:pt modelId="{F8617732-C878-4776-8704-EF253EC53EC4}" type="parTrans" cxnId="{2E3773B8-CFBE-4E8D-8E30-83E5F5566C0A}">
      <dgm:prSet/>
      <dgm:spPr/>
      <dgm:t>
        <a:bodyPr/>
        <a:lstStyle/>
        <a:p>
          <a:endParaRPr lang="en-US"/>
        </a:p>
      </dgm:t>
    </dgm:pt>
    <dgm:pt modelId="{73E48D05-BB0F-49C9-A619-B875E67BAA8A}" type="sibTrans" cxnId="{2E3773B8-CFBE-4E8D-8E30-83E5F5566C0A}">
      <dgm:prSet/>
      <dgm:spPr/>
      <dgm:t>
        <a:bodyPr/>
        <a:lstStyle/>
        <a:p>
          <a:endParaRPr lang="en-US"/>
        </a:p>
      </dgm:t>
    </dgm:pt>
    <dgm:pt modelId="{678FC319-AD76-4CD6-BEDD-B1BE5C4256F8}">
      <dgm:prSet phldr="0"/>
      <dgm:spPr>
        <a:ln>
          <a:solidFill>
            <a:schemeClr val="accent5"/>
          </a:solidFill>
        </a:ln>
      </dgm:spPr>
      <dgm:t>
        <a:bodyPr/>
        <a:lstStyle/>
        <a:p>
          <a:pPr marR="0" rtl="0" eaLnBrk="1" fontAlgn="auto" latinLnBrk="0" hangingPunct="1">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Looking Ahead: March Poster session!</a:t>
          </a:r>
        </a:p>
      </dgm:t>
    </dgm:pt>
    <dgm:pt modelId="{C79C707B-70E6-491F-8C32-61E20EC35639}" type="parTrans" cxnId="{DCA61E77-29F0-4DBE-9055-D2DEF396A531}">
      <dgm:prSet/>
      <dgm:spPr/>
      <dgm:t>
        <a:bodyPr/>
        <a:lstStyle/>
        <a:p>
          <a:endParaRPr lang="en-US"/>
        </a:p>
      </dgm:t>
    </dgm:pt>
    <dgm:pt modelId="{4660A629-1FC5-4FCD-966C-35636BFF5874}" type="sibTrans" cxnId="{DCA61E77-29F0-4DBE-9055-D2DEF396A531}">
      <dgm:prSet/>
      <dgm:spPr/>
      <dgm:t>
        <a:bodyPr/>
        <a:lstStyle/>
        <a:p>
          <a:endParaRPr lang="en-US"/>
        </a:p>
      </dgm:t>
    </dgm:pt>
    <dgm:pt modelId="{8A783D96-379E-4085-9D17-2C3CAAE2B624}">
      <dgm:prSet phldr="0"/>
      <dgm:spPr>
        <a:ln>
          <a:solidFill>
            <a:schemeClr val="accent5"/>
          </a:solidFill>
        </a:ln>
      </dgm:spPr>
      <dgm:t>
        <a:bodyPr/>
        <a:lstStyle/>
        <a:p>
          <a:pPr rtl="0"/>
          <a:r>
            <a:rPr lang="en-US" b="0" i="0" dirty="0">
              <a:latin typeface="Hind Vadodara"/>
              <a:cs typeface="Hind Vadodara"/>
            </a:rPr>
            <a:t>Review areas where your PBIS Framework can be more culturally responsive. Discuss with your team and action plan.</a:t>
          </a:r>
        </a:p>
      </dgm:t>
    </dgm:pt>
    <dgm:pt modelId="{E15B82D0-50AC-4D5E-AAB6-A3B39A454D09}" type="parTrans" cxnId="{40F71F20-7F1B-4724-9544-2106C136D6A9}">
      <dgm:prSet/>
      <dgm:spPr/>
      <dgm:t>
        <a:bodyPr/>
        <a:lstStyle/>
        <a:p>
          <a:endParaRPr lang="en-US"/>
        </a:p>
      </dgm:t>
    </dgm:pt>
    <dgm:pt modelId="{8284DDAC-068A-4055-A3D1-52CF9AA60BBB}" type="sibTrans" cxnId="{40F71F20-7F1B-4724-9544-2106C136D6A9}">
      <dgm:prSet/>
      <dgm:spPr/>
      <dgm:t>
        <a:bodyPr/>
        <a:lstStyle/>
        <a:p>
          <a:endParaRPr lang="en-US"/>
        </a:p>
      </dgm:t>
    </dgm:pt>
    <dgm:pt modelId="{DF3B142D-9E78-4633-98EF-816666DE9D65}">
      <dgm:prSet phldr="0"/>
      <dgm:spPr>
        <a:ln>
          <a:solidFill>
            <a:schemeClr val="accent5"/>
          </a:solidFill>
        </a:ln>
      </dgm:spPr>
      <dgm:t>
        <a:bodyPr/>
        <a:lstStyle/>
        <a:p>
          <a:pPr rtl="0"/>
          <a:r>
            <a:rPr lang="en-US" b="0" i="0" dirty="0">
              <a:latin typeface="Hind Vadodara"/>
              <a:cs typeface="Hind Vadodara"/>
            </a:rPr>
            <a:t>Discuss with your team what you may want to include on your poster during the March team training.</a:t>
          </a:r>
        </a:p>
      </dgm:t>
    </dgm:pt>
    <dgm:pt modelId="{B310FB71-25A4-467A-BD60-458825403B06}" type="parTrans" cxnId="{F5A12F61-A152-4441-9EC2-4F73D999210F}">
      <dgm:prSet/>
      <dgm:spPr/>
      <dgm:t>
        <a:bodyPr/>
        <a:lstStyle/>
        <a:p>
          <a:endParaRPr lang="en-US"/>
        </a:p>
      </dgm:t>
    </dgm:pt>
    <dgm:pt modelId="{67216CBD-5F7B-46D1-A258-A1B0A03DD000}" type="sibTrans" cxnId="{F5A12F61-A152-4441-9EC2-4F73D999210F}">
      <dgm:prSet/>
      <dgm:spPr/>
      <dgm:t>
        <a:bodyPr/>
        <a:lstStyle/>
        <a:p>
          <a:endParaRPr lang="en-US"/>
        </a:p>
      </dgm:t>
    </dgm:pt>
    <dgm:pt modelId="{685E207E-17F0-439B-9D1C-53EB9C8C0912}" type="pres">
      <dgm:prSet presAssocID="{FECDE518-8945-4DB2-81EC-F2A62B33E579}" presName="linear" presStyleCnt="0">
        <dgm:presLayoutVars>
          <dgm:dir/>
          <dgm:animLvl val="lvl"/>
          <dgm:resizeHandles val="exact"/>
        </dgm:presLayoutVars>
      </dgm:prSet>
      <dgm:spPr/>
    </dgm:pt>
    <dgm:pt modelId="{296BA2FD-456E-4C79-AE06-B8B1CE5C037C}" type="pres">
      <dgm:prSet presAssocID="{E26AEF34-06B2-4D33-9CC4-904940817B22}" presName="parentLin" presStyleCnt="0"/>
      <dgm:spPr/>
    </dgm:pt>
    <dgm:pt modelId="{06A76D65-F1FD-40B6-97F0-2761CA73E0FD}" type="pres">
      <dgm:prSet presAssocID="{E26AEF34-06B2-4D33-9CC4-904940817B22}" presName="parentLeftMargin" presStyleLbl="node1" presStyleIdx="0" presStyleCnt="2"/>
      <dgm:spPr/>
    </dgm:pt>
    <dgm:pt modelId="{B661E3DA-218E-4C6C-988A-ED5C2F6D480E}" type="pres">
      <dgm:prSet presAssocID="{E26AEF34-06B2-4D33-9CC4-904940817B22}" presName="parentText" presStyleLbl="node1" presStyleIdx="0" presStyleCnt="2">
        <dgm:presLayoutVars>
          <dgm:chMax val="0"/>
          <dgm:bulletEnabled val="1"/>
        </dgm:presLayoutVars>
      </dgm:prSet>
      <dgm:spPr/>
    </dgm:pt>
    <dgm:pt modelId="{18DFBFFB-9876-4249-B95F-882272E143FB}" type="pres">
      <dgm:prSet presAssocID="{E26AEF34-06B2-4D33-9CC4-904940817B22}" presName="negativeSpace" presStyleCnt="0"/>
      <dgm:spPr/>
    </dgm:pt>
    <dgm:pt modelId="{A0822465-5E07-4550-90E6-5D9A257537E4}" type="pres">
      <dgm:prSet presAssocID="{E26AEF34-06B2-4D33-9CC4-904940817B22}" presName="childText" presStyleLbl="conFgAcc1" presStyleIdx="0" presStyleCnt="2" custScaleX="99132" custScaleY="68217">
        <dgm:presLayoutVars>
          <dgm:bulletEnabled val="1"/>
        </dgm:presLayoutVars>
      </dgm:prSet>
      <dgm:spPr>
        <a:prstGeom prst="roundRect">
          <a:avLst/>
        </a:prstGeom>
      </dgm:spPr>
    </dgm:pt>
    <dgm:pt modelId="{A8B9D941-9B1B-48F7-B7FE-6527249E2634}" type="pres">
      <dgm:prSet presAssocID="{E4121241-4684-488D-BBCD-E542CF1B383F}" presName="spaceBetweenRectangles" presStyleCnt="0"/>
      <dgm:spPr/>
    </dgm:pt>
    <dgm:pt modelId="{3EF7C9AC-555D-4AF4-A9B4-46BCEA771659}" type="pres">
      <dgm:prSet presAssocID="{E7F20DB3-7C9B-4C28-AA66-24C6930E2408}" presName="parentLin" presStyleCnt="0"/>
      <dgm:spPr/>
    </dgm:pt>
    <dgm:pt modelId="{ADC9EFBA-1A7A-490B-91B9-CC1CFC24B448}" type="pres">
      <dgm:prSet presAssocID="{E7F20DB3-7C9B-4C28-AA66-24C6930E2408}" presName="parentLeftMargin" presStyleLbl="node1" presStyleIdx="0" presStyleCnt="2"/>
      <dgm:spPr/>
    </dgm:pt>
    <dgm:pt modelId="{991FF1E6-6FF8-43D9-A027-11256515D6B0}" type="pres">
      <dgm:prSet presAssocID="{E7F20DB3-7C9B-4C28-AA66-24C6930E2408}" presName="parentText" presStyleLbl="node1" presStyleIdx="1" presStyleCnt="2">
        <dgm:presLayoutVars>
          <dgm:chMax val="0"/>
          <dgm:bulletEnabled val="1"/>
        </dgm:presLayoutVars>
      </dgm:prSet>
      <dgm:spPr/>
    </dgm:pt>
    <dgm:pt modelId="{77459515-112C-43E9-8B8F-AD2136CEA948}" type="pres">
      <dgm:prSet presAssocID="{E7F20DB3-7C9B-4C28-AA66-24C6930E2408}" presName="negativeSpace" presStyleCnt="0"/>
      <dgm:spPr/>
    </dgm:pt>
    <dgm:pt modelId="{7AAAA4F1-6BC5-496A-9F40-BBDA8721CAA0}" type="pres">
      <dgm:prSet presAssocID="{E7F20DB3-7C9B-4C28-AA66-24C6930E2408}" presName="childText" presStyleLbl="conFgAcc1" presStyleIdx="1" presStyleCnt="2" custScaleY="64220">
        <dgm:presLayoutVars>
          <dgm:bulletEnabled val="1"/>
        </dgm:presLayoutVars>
      </dgm:prSet>
      <dgm:spPr>
        <a:prstGeom prst="roundRect">
          <a:avLst/>
        </a:prstGeom>
      </dgm:spPr>
    </dgm:pt>
  </dgm:ptLst>
  <dgm:cxnLst>
    <dgm:cxn modelId="{17692302-50C4-46A3-B86F-4B46707F17B3}" type="presOf" srcId="{FECDE518-8945-4DB2-81EC-F2A62B33E579}" destId="{685E207E-17F0-439B-9D1C-53EB9C8C0912}" srcOrd="0" destOrd="0" presId="urn:microsoft.com/office/officeart/2005/8/layout/list1"/>
    <dgm:cxn modelId="{323C6B0A-19E6-4684-9A83-F2738E7E8997}" srcId="{E26AEF34-06B2-4D33-9CC4-904940817B22}" destId="{CD06C01B-16C7-40AC-97C0-AFEC37A6B7C7}" srcOrd="1" destOrd="0" parTransId="{948392F2-B922-4E4D-B31F-A140A16D1D55}" sibTransId="{F5EA5A71-00E3-4A6B-BFAD-6F17636A6F34}"/>
    <dgm:cxn modelId="{40F71F20-7F1B-4724-9544-2106C136D6A9}" srcId="{E7F20DB3-7C9B-4C28-AA66-24C6930E2408}" destId="{8A783D96-379E-4085-9D17-2C3CAAE2B624}" srcOrd="0" destOrd="0" parTransId="{E15B82D0-50AC-4D5E-AAB6-A3B39A454D09}" sibTransId="{8284DDAC-068A-4055-A3D1-52CF9AA60BBB}"/>
    <dgm:cxn modelId="{4C5F8521-0B32-43AD-B3E9-3E04E39569B4}" type="presOf" srcId="{E26AEF34-06B2-4D33-9CC4-904940817B22}" destId="{06A76D65-F1FD-40B6-97F0-2761CA73E0FD}" srcOrd="0" destOrd="0" presId="urn:microsoft.com/office/officeart/2005/8/layout/list1"/>
    <dgm:cxn modelId="{B38AD036-0D6A-446F-8239-0AE3B0263811}" type="presOf" srcId="{E7F20DB3-7C9B-4C28-AA66-24C6930E2408}" destId="{991FF1E6-6FF8-43D9-A027-11256515D6B0}" srcOrd="1" destOrd="0" presId="urn:microsoft.com/office/officeart/2005/8/layout/list1"/>
    <dgm:cxn modelId="{6C3F115C-C6DC-4A37-BD79-A67800A239AF}" type="presOf" srcId="{678FC319-AD76-4CD6-BEDD-B1BE5C4256F8}" destId="{A0822465-5E07-4550-90E6-5D9A257537E4}" srcOrd="0" destOrd="3" presId="urn:microsoft.com/office/officeart/2005/8/layout/list1"/>
    <dgm:cxn modelId="{F5A12F61-A152-4441-9EC2-4F73D999210F}" srcId="{E7F20DB3-7C9B-4C28-AA66-24C6930E2408}" destId="{DF3B142D-9E78-4633-98EF-816666DE9D65}" srcOrd="1" destOrd="0" parTransId="{B310FB71-25A4-467A-BD60-458825403B06}" sibTransId="{67216CBD-5F7B-46D1-A258-A1B0A03DD000}"/>
    <dgm:cxn modelId="{A38CDB52-B647-4E2B-ACD8-18046FDA15C1}" srcId="{E26AEF34-06B2-4D33-9CC4-904940817B22}" destId="{88F14C4C-557D-46C6-84D2-74FF6234F45E}" srcOrd="0" destOrd="0" parTransId="{4E8EF936-2965-42A0-83B0-3482066806D3}" sibTransId="{26C5FC9B-5136-44EA-BC7D-3E013661A038}"/>
    <dgm:cxn modelId="{DCA61E77-29F0-4DBE-9055-D2DEF396A531}" srcId="{E26AEF34-06B2-4D33-9CC4-904940817B22}" destId="{678FC319-AD76-4CD6-BEDD-B1BE5C4256F8}" srcOrd="3" destOrd="0" parTransId="{C79C707B-70E6-491F-8C32-61E20EC35639}" sibTransId="{4660A629-1FC5-4FCD-966C-35636BFF5874}"/>
    <dgm:cxn modelId="{F556F7A0-6B31-46D3-BC49-9278A64FE6D6}" srcId="{FECDE518-8945-4DB2-81EC-F2A62B33E579}" destId="{E26AEF34-06B2-4D33-9CC4-904940817B22}" srcOrd="0" destOrd="0" parTransId="{5E65C72A-43F0-4A56-8BC1-D12ABC256274}" sibTransId="{E4121241-4684-488D-BBCD-E542CF1B383F}"/>
    <dgm:cxn modelId="{BD1DAEA2-F1A8-449D-A9C8-77EF3E338E37}" type="presOf" srcId="{8A783D96-379E-4085-9D17-2C3CAAE2B624}" destId="{7AAAA4F1-6BC5-496A-9F40-BBDA8721CAA0}" srcOrd="0" destOrd="0" presId="urn:microsoft.com/office/officeart/2005/8/layout/list1"/>
    <dgm:cxn modelId="{F9A3D0A3-7ED1-4312-9972-FD149460BF7C}" type="presOf" srcId="{4D80F887-BDAE-488B-B3CB-AD4A83F6814E}" destId="{A0822465-5E07-4550-90E6-5D9A257537E4}" srcOrd="0" destOrd="2" presId="urn:microsoft.com/office/officeart/2005/8/layout/list1"/>
    <dgm:cxn modelId="{2E3773B8-CFBE-4E8D-8E30-83E5F5566C0A}" srcId="{E26AEF34-06B2-4D33-9CC4-904940817B22}" destId="{4D80F887-BDAE-488B-B3CB-AD4A83F6814E}" srcOrd="2" destOrd="0" parTransId="{F8617732-C878-4776-8704-EF253EC53EC4}" sibTransId="{73E48D05-BB0F-49C9-A619-B875E67BAA8A}"/>
    <dgm:cxn modelId="{EB3011C3-337E-4BB8-867A-BEA5DBADC984}" type="presOf" srcId="{DF3B142D-9E78-4633-98EF-816666DE9D65}" destId="{7AAAA4F1-6BC5-496A-9F40-BBDA8721CAA0}" srcOrd="0" destOrd="1" presId="urn:microsoft.com/office/officeart/2005/8/layout/list1"/>
    <dgm:cxn modelId="{7619EAC5-76BF-45FF-9EC3-842C4840037F}" type="presOf" srcId="{E7F20DB3-7C9B-4C28-AA66-24C6930E2408}" destId="{ADC9EFBA-1A7A-490B-91B9-CC1CFC24B448}" srcOrd="0" destOrd="0" presId="urn:microsoft.com/office/officeart/2005/8/layout/list1"/>
    <dgm:cxn modelId="{C35ED4CF-88C1-4AD0-9712-C12C48ADB35F}" type="presOf" srcId="{E26AEF34-06B2-4D33-9CC4-904940817B22}" destId="{B661E3DA-218E-4C6C-988A-ED5C2F6D480E}" srcOrd="1" destOrd="0" presId="urn:microsoft.com/office/officeart/2005/8/layout/list1"/>
    <dgm:cxn modelId="{7E24BBF4-2DAC-4C80-A681-557C9339DDC6}" type="presOf" srcId="{88F14C4C-557D-46C6-84D2-74FF6234F45E}" destId="{A0822465-5E07-4550-90E6-5D9A257537E4}" srcOrd="0" destOrd="0" presId="urn:microsoft.com/office/officeart/2005/8/layout/list1"/>
    <dgm:cxn modelId="{297DA1F6-4331-454F-BEE4-A701BE21772F}" type="presOf" srcId="{CD06C01B-16C7-40AC-97C0-AFEC37A6B7C7}" destId="{A0822465-5E07-4550-90E6-5D9A257537E4}" srcOrd="0" destOrd="1" presId="urn:microsoft.com/office/officeart/2005/8/layout/list1"/>
    <dgm:cxn modelId="{BA7DBCFD-E452-48CA-988A-2335FBF6954F}" srcId="{FECDE518-8945-4DB2-81EC-F2A62B33E579}" destId="{E7F20DB3-7C9B-4C28-AA66-24C6930E2408}" srcOrd="1" destOrd="0" parTransId="{98ED577C-2E5A-4D76-8E09-18CB748CA83C}" sibTransId="{3AB27406-8403-4A23-9486-8501E3B65E30}"/>
    <dgm:cxn modelId="{73ED1A06-AFA6-4D49-9E2A-8532EEBA5170}" type="presParOf" srcId="{685E207E-17F0-439B-9D1C-53EB9C8C0912}" destId="{296BA2FD-456E-4C79-AE06-B8B1CE5C037C}" srcOrd="0" destOrd="0" presId="urn:microsoft.com/office/officeart/2005/8/layout/list1"/>
    <dgm:cxn modelId="{477552AD-EDDE-4C12-99BF-AC27C2E2CAFD}" type="presParOf" srcId="{296BA2FD-456E-4C79-AE06-B8B1CE5C037C}" destId="{06A76D65-F1FD-40B6-97F0-2761CA73E0FD}" srcOrd="0" destOrd="0" presId="urn:microsoft.com/office/officeart/2005/8/layout/list1"/>
    <dgm:cxn modelId="{55539942-5096-4DFC-8AEA-4909F1E84CE9}" type="presParOf" srcId="{296BA2FD-456E-4C79-AE06-B8B1CE5C037C}" destId="{B661E3DA-218E-4C6C-988A-ED5C2F6D480E}" srcOrd="1" destOrd="0" presId="urn:microsoft.com/office/officeart/2005/8/layout/list1"/>
    <dgm:cxn modelId="{10AB12E5-9C6D-488C-8D20-94A14DCA8036}" type="presParOf" srcId="{685E207E-17F0-439B-9D1C-53EB9C8C0912}" destId="{18DFBFFB-9876-4249-B95F-882272E143FB}" srcOrd="1" destOrd="0" presId="urn:microsoft.com/office/officeart/2005/8/layout/list1"/>
    <dgm:cxn modelId="{520677CA-CFBD-4BBD-8B5A-112BC191183C}" type="presParOf" srcId="{685E207E-17F0-439B-9D1C-53EB9C8C0912}" destId="{A0822465-5E07-4550-90E6-5D9A257537E4}" srcOrd="2" destOrd="0" presId="urn:microsoft.com/office/officeart/2005/8/layout/list1"/>
    <dgm:cxn modelId="{DF72F9EC-EAA3-4BEF-8666-57D7B78F4ACB}" type="presParOf" srcId="{685E207E-17F0-439B-9D1C-53EB9C8C0912}" destId="{A8B9D941-9B1B-48F7-B7FE-6527249E2634}" srcOrd="3" destOrd="0" presId="urn:microsoft.com/office/officeart/2005/8/layout/list1"/>
    <dgm:cxn modelId="{6EBABCA6-5EEF-4BF4-8435-21A01747964F}" type="presParOf" srcId="{685E207E-17F0-439B-9D1C-53EB9C8C0912}" destId="{3EF7C9AC-555D-4AF4-A9B4-46BCEA771659}" srcOrd="4" destOrd="0" presId="urn:microsoft.com/office/officeart/2005/8/layout/list1"/>
    <dgm:cxn modelId="{4B98EF87-19C9-4F9B-B7A7-3403D5E5FD14}" type="presParOf" srcId="{3EF7C9AC-555D-4AF4-A9B4-46BCEA771659}" destId="{ADC9EFBA-1A7A-490B-91B9-CC1CFC24B448}" srcOrd="0" destOrd="0" presId="urn:microsoft.com/office/officeart/2005/8/layout/list1"/>
    <dgm:cxn modelId="{A3152641-CCAC-4CB9-B6EF-D9CF7A9D97BC}" type="presParOf" srcId="{3EF7C9AC-555D-4AF4-A9B4-46BCEA771659}" destId="{991FF1E6-6FF8-43D9-A027-11256515D6B0}" srcOrd="1" destOrd="0" presId="urn:microsoft.com/office/officeart/2005/8/layout/list1"/>
    <dgm:cxn modelId="{FA064541-BC7E-4D56-A41E-2170BBA053AB}" type="presParOf" srcId="{685E207E-17F0-439B-9D1C-53EB9C8C0912}" destId="{77459515-112C-43E9-8B8F-AD2136CEA948}" srcOrd="5" destOrd="0" presId="urn:microsoft.com/office/officeart/2005/8/layout/list1"/>
    <dgm:cxn modelId="{2E37C044-589F-478B-A2CC-F15D04B90FF2}" type="presParOf" srcId="{685E207E-17F0-439B-9D1C-53EB9C8C0912}" destId="{7AAAA4F1-6BC5-496A-9F40-BBDA8721CAA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91DFD3-ACA7-2B45-BFA5-B69D25153085}" type="doc">
      <dgm:prSet loTypeId="urn:microsoft.com/office/officeart/2005/8/layout/hList1" loCatId="" qsTypeId="urn:microsoft.com/office/officeart/2005/8/quickstyle/simple3" qsCatId="simple" csTypeId="urn:microsoft.com/office/officeart/2005/8/colors/colorful1" csCatId="colorful" phldr="1"/>
      <dgm:spPr/>
      <dgm:t>
        <a:bodyPr/>
        <a:lstStyle/>
        <a:p>
          <a:endParaRPr lang="en-US"/>
        </a:p>
      </dgm:t>
    </dgm:pt>
    <dgm:pt modelId="{50953539-6370-0446-94B6-DF14CC25DECD}">
      <dgm:prSet custT="1"/>
      <dgm:spPr/>
      <dgm:t>
        <a:bodyPr/>
        <a:lstStyle/>
        <a:p>
          <a:r>
            <a:rPr lang="en-US" sz="2400" b="1" dirty="0"/>
            <a:t>Two-Way Communication</a:t>
          </a:r>
        </a:p>
      </dgm:t>
    </dgm:pt>
    <dgm:pt modelId="{854442B2-53B6-EC49-B013-ED533C5DEBBB}" type="parTrans" cxnId="{9F382B41-31AC-1745-A56E-917656A0CBB7}">
      <dgm:prSet/>
      <dgm:spPr/>
      <dgm:t>
        <a:bodyPr/>
        <a:lstStyle/>
        <a:p>
          <a:endParaRPr lang="en-US"/>
        </a:p>
      </dgm:t>
    </dgm:pt>
    <dgm:pt modelId="{F7EA93B1-7EB2-974C-AA1B-59EF7299EC01}" type="sibTrans" cxnId="{9F382B41-31AC-1745-A56E-917656A0CBB7}">
      <dgm:prSet/>
      <dgm:spPr/>
      <dgm:t>
        <a:bodyPr/>
        <a:lstStyle/>
        <a:p>
          <a:endParaRPr lang="en-US"/>
        </a:p>
      </dgm:t>
    </dgm:pt>
    <dgm:pt modelId="{4F950AE7-F6EE-F846-9AEC-558EEAF4E2DF}">
      <dgm:prSet custT="1"/>
      <dgm:spPr/>
      <dgm:t>
        <a:bodyPr/>
        <a:lstStyle/>
        <a:p>
          <a:r>
            <a:rPr lang="en-US" sz="2400" b="1" dirty="0"/>
            <a:t>Equity, Access,  Representation</a:t>
          </a:r>
        </a:p>
      </dgm:t>
    </dgm:pt>
    <dgm:pt modelId="{24B3B635-F799-D74E-AE9B-04124C4653E7}" type="parTrans" cxnId="{0DC5DBC1-846D-3848-8192-D1219D2E04E7}">
      <dgm:prSet/>
      <dgm:spPr/>
      <dgm:t>
        <a:bodyPr/>
        <a:lstStyle/>
        <a:p>
          <a:endParaRPr lang="en-US"/>
        </a:p>
      </dgm:t>
    </dgm:pt>
    <dgm:pt modelId="{5D830C04-DD49-3142-8CBF-7CB930DE3036}" type="sibTrans" cxnId="{0DC5DBC1-846D-3848-8192-D1219D2E04E7}">
      <dgm:prSet/>
      <dgm:spPr/>
      <dgm:t>
        <a:bodyPr/>
        <a:lstStyle/>
        <a:p>
          <a:endParaRPr lang="en-US"/>
        </a:p>
      </dgm:t>
    </dgm:pt>
    <dgm:pt modelId="{48443017-7484-9849-8F3E-2B81ECECE157}">
      <dgm:prSet custT="1"/>
      <dgm:spPr/>
      <dgm:t>
        <a:bodyPr/>
        <a:lstStyle/>
        <a:p>
          <a:r>
            <a:rPr lang="en-US" sz="2400" b="1" dirty="0"/>
            <a:t>Meaningful Decision-Making</a:t>
          </a:r>
        </a:p>
      </dgm:t>
    </dgm:pt>
    <dgm:pt modelId="{5368E9A2-32D1-9F47-A6E0-97436638DF03}" type="parTrans" cxnId="{02A5E572-A47F-CE48-AAFC-5680C9E67AEB}">
      <dgm:prSet/>
      <dgm:spPr/>
      <dgm:t>
        <a:bodyPr/>
        <a:lstStyle/>
        <a:p>
          <a:endParaRPr lang="en-US"/>
        </a:p>
      </dgm:t>
    </dgm:pt>
    <dgm:pt modelId="{87E7964E-F476-1845-BAAB-E0D3E898444D}" type="sibTrans" cxnId="{02A5E572-A47F-CE48-AAFC-5680C9E67AEB}">
      <dgm:prSet/>
      <dgm:spPr/>
      <dgm:t>
        <a:bodyPr/>
        <a:lstStyle/>
        <a:p>
          <a:endParaRPr lang="en-US"/>
        </a:p>
      </dgm:t>
    </dgm:pt>
    <dgm:pt modelId="{E10FE4D4-1CCE-354D-B60A-BD952A5C145D}">
      <dgm:prSet custT="1">
        <dgm:style>
          <a:lnRef idx="2">
            <a:schemeClr val="accent1"/>
          </a:lnRef>
          <a:fillRef idx="1">
            <a:schemeClr val="lt1"/>
          </a:fillRef>
          <a:effectRef idx="0">
            <a:schemeClr val="accent1"/>
          </a:effectRef>
          <a:fontRef idx="minor">
            <a:schemeClr val="dk1"/>
          </a:fontRef>
        </dgm:style>
      </dgm:prSet>
      <dgm:spPr/>
      <dgm:t>
        <a:bodyPr/>
        <a:lstStyle/>
        <a:p>
          <a:pPr>
            <a:buClr>
              <a:schemeClr val="accent5"/>
            </a:buClr>
          </a:pPr>
          <a:r>
            <a:rPr lang="en-US" sz="2000" baseline="0" dirty="0"/>
            <a:t>Intentionally obtain diverse and proportional input</a:t>
          </a:r>
          <a:endParaRPr lang="en-US" sz="2000" dirty="0"/>
        </a:p>
      </dgm:t>
    </dgm:pt>
    <dgm:pt modelId="{07723601-DF9F-4448-8972-F419DD351682}" type="parTrans" cxnId="{18706D0F-0ECB-B64B-B5A2-4EC0BF290FB5}">
      <dgm:prSet/>
      <dgm:spPr/>
      <dgm:t>
        <a:bodyPr/>
        <a:lstStyle/>
        <a:p>
          <a:endParaRPr lang="en-US"/>
        </a:p>
      </dgm:t>
    </dgm:pt>
    <dgm:pt modelId="{9D3822A2-3B24-124B-9A1C-99DED735E4A5}" type="sibTrans" cxnId="{18706D0F-0ECB-B64B-B5A2-4EC0BF290FB5}">
      <dgm:prSet/>
      <dgm:spPr/>
      <dgm:t>
        <a:bodyPr/>
        <a:lstStyle/>
        <a:p>
          <a:endParaRPr lang="en-US"/>
        </a:p>
      </dgm:t>
    </dgm:pt>
    <dgm:pt modelId="{5BBCD6AB-2F2D-094E-82D2-A88B64AC4999}">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5"/>
            </a:buClr>
          </a:pPr>
          <a:r>
            <a:rPr lang="en-US" sz="2000" dirty="0"/>
            <a:t>Provide</a:t>
          </a:r>
          <a:r>
            <a:rPr lang="en-US" sz="2000" baseline="0" dirty="0"/>
            <a:t> diverse range of opportunities for families to make shared decisions about PBIS systems and practices</a:t>
          </a:r>
          <a:endParaRPr lang="en-US" sz="2000" dirty="0"/>
        </a:p>
      </dgm:t>
    </dgm:pt>
    <dgm:pt modelId="{1A387333-74F7-7E4F-B21A-24236525FC4B}" type="parTrans" cxnId="{1EB8E602-C584-B342-A2CD-65D09FA2C43C}">
      <dgm:prSet/>
      <dgm:spPr/>
      <dgm:t>
        <a:bodyPr/>
        <a:lstStyle/>
        <a:p>
          <a:endParaRPr lang="en-US"/>
        </a:p>
      </dgm:t>
    </dgm:pt>
    <dgm:pt modelId="{75C5605F-0B52-D046-B2E2-BA9199FDA029}" type="sibTrans" cxnId="{1EB8E602-C584-B342-A2CD-65D09FA2C43C}">
      <dgm:prSet/>
      <dgm:spPr/>
      <dgm:t>
        <a:bodyPr/>
        <a:lstStyle/>
        <a:p>
          <a:endParaRPr lang="en-US"/>
        </a:p>
      </dgm:t>
    </dgm:pt>
    <dgm:pt modelId="{4E9C8ADF-464C-5141-AF12-ED0C47CE53AD}">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5"/>
            </a:buClr>
          </a:pPr>
          <a:r>
            <a:rPr lang="en-US" sz="2000" dirty="0"/>
            <a:t>Recognize family needs </a:t>
          </a:r>
        </a:p>
      </dgm:t>
    </dgm:pt>
    <dgm:pt modelId="{481C99E8-0320-AD49-B9CD-2A99F8CAF558}" type="parTrans" cxnId="{4BEFB8FC-3566-5548-85F8-4D5736994021}">
      <dgm:prSet/>
      <dgm:spPr/>
      <dgm:t>
        <a:bodyPr/>
        <a:lstStyle/>
        <a:p>
          <a:endParaRPr lang="en-US"/>
        </a:p>
      </dgm:t>
    </dgm:pt>
    <dgm:pt modelId="{12BF9967-97D7-474F-8FFE-DACA398C17B0}" type="sibTrans" cxnId="{4BEFB8FC-3566-5548-85F8-4D5736994021}">
      <dgm:prSet/>
      <dgm:spPr/>
      <dgm:t>
        <a:bodyPr/>
        <a:lstStyle/>
        <a:p>
          <a:endParaRPr lang="en-US"/>
        </a:p>
      </dgm:t>
    </dgm:pt>
    <dgm:pt modelId="{04DACEF5-B469-B345-9E1C-8FE142168B18}">
      <dgm:prSet custT="1"/>
      <dgm:spPr/>
      <dgm:t>
        <a:bodyPr/>
        <a:lstStyle/>
        <a:p>
          <a:r>
            <a:rPr lang="en-US" sz="2400" b="1" i="0" dirty="0"/>
            <a:t>Positive Relationships</a:t>
          </a:r>
          <a:endParaRPr lang="en-US" sz="2400" b="1" dirty="0"/>
        </a:p>
      </dgm:t>
    </dgm:pt>
    <dgm:pt modelId="{BDFF9DB9-F906-6D4B-9553-381117244536}" type="sibTrans" cxnId="{C1020BDB-F6B6-B34A-863C-E550DA9903C9}">
      <dgm:prSet/>
      <dgm:spPr/>
      <dgm:t>
        <a:bodyPr/>
        <a:lstStyle/>
        <a:p>
          <a:endParaRPr lang="en-US"/>
        </a:p>
      </dgm:t>
    </dgm:pt>
    <dgm:pt modelId="{F187E5D0-CFF0-9142-A586-C25B7BC94D6A}" type="parTrans" cxnId="{C1020BDB-F6B6-B34A-863C-E550DA9903C9}">
      <dgm:prSet/>
      <dgm:spPr/>
      <dgm:t>
        <a:bodyPr/>
        <a:lstStyle/>
        <a:p>
          <a:endParaRPr lang="en-US"/>
        </a:p>
      </dgm:t>
    </dgm:pt>
    <dgm:pt modelId="{59E2DCF6-AF15-E042-A98E-1CFB19E448DD}">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5"/>
            </a:buClr>
          </a:pPr>
          <a:r>
            <a:rPr lang="en-US" sz="2000" dirty="0"/>
            <a:t>Value cultural differences</a:t>
          </a:r>
        </a:p>
      </dgm:t>
    </dgm:pt>
    <dgm:pt modelId="{81346F15-8A34-864F-B7BA-C2DB3FEA499D}" type="parTrans" cxnId="{14BB64F5-3E4D-B447-925E-D162FE8337DB}">
      <dgm:prSet/>
      <dgm:spPr/>
      <dgm:t>
        <a:bodyPr/>
        <a:lstStyle/>
        <a:p>
          <a:endParaRPr lang="en-US"/>
        </a:p>
      </dgm:t>
    </dgm:pt>
    <dgm:pt modelId="{F849C2EB-BFC8-FD4F-BE0B-BBAC282E3B35}" type="sibTrans" cxnId="{14BB64F5-3E4D-B447-925E-D162FE8337DB}">
      <dgm:prSet/>
      <dgm:spPr/>
      <dgm:t>
        <a:bodyPr/>
        <a:lstStyle/>
        <a:p>
          <a:endParaRPr lang="en-US"/>
        </a:p>
      </dgm:t>
    </dgm:pt>
    <dgm:pt modelId="{EC0399F4-1E3E-1547-B6A4-398774707558}">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5"/>
            </a:buClr>
          </a:pPr>
          <a:r>
            <a:rPr lang="en-US" sz="2000" dirty="0"/>
            <a:t>Collect data on perceptions of home-school relationships</a:t>
          </a:r>
        </a:p>
      </dgm:t>
    </dgm:pt>
    <dgm:pt modelId="{3ADDAF33-C357-CA47-AD6C-BD2083AF9A8C}" type="parTrans" cxnId="{6DA5828D-3B41-994A-B8E6-D10F4F536CFD}">
      <dgm:prSet/>
      <dgm:spPr/>
      <dgm:t>
        <a:bodyPr/>
        <a:lstStyle/>
        <a:p>
          <a:endParaRPr lang="en-US"/>
        </a:p>
      </dgm:t>
    </dgm:pt>
    <dgm:pt modelId="{4619B52E-E8AC-6F44-A9E4-0AD711D7C8EE}" type="sibTrans" cxnId="{6DA5828D-3B41-994A-B8E6-D10F4F536CFD}">
      <dgm:prSet/>
      <dgm:spPr/>
      <dgm:t>
        <a:bodyPr/>
        <a:lstStyle/>
        <a:p>
          <a:endParaRPr lang="en-US"/>
        </a:p>
      </dgm:t>
    </dgm:pt>
    <dgm:pt modelId="{B1D515D6-E38D-914E-8FAC-A5B0741B4117}">
      <dgm:prSet custT="1">
        <dgm:style>
          <a:lnRef idx="2">
            <a:schemeClr val="accent3"/>
          </a:lnRef>
          <a:fillRef idx="1">
            <a:schemeClr val="lt1"/>
          </a:fillRef>
          <a:effectRef idx="0">
            <a:schemeClr val="accent3"/>
          </a:effectRef>
          <a:fontRef idx="minor">
            <a:schemeClr val="dk1"/>
          </a:fontRef>
        </dgm:style>
      </dgm:prSet>
      <dgm:spPr/>
      <dgm:t>
        <a:bodyPr/>
        <a:lstStyle/>
        <a:p>
          <a:pPr>
            <a:buClr>
              <a:schemeClr val="accent5"/>
            </a:buClr>
          </a:pPr>
          <a:r>
            <a:rPr lang="en-US" sz="2000" dirty="0"/>
            <a:t>Engage in meaningful, two-way communication</a:t>
          </a:r>
        </a:p>
      </dgm:t>
    </dgm:pt>
    <dgm:pt modelId="{64439929-CD4D-CD48-B625-F50C728C69BB}" type="parTrans" cxnId="{1B3E6902-8C55-694B-B2D6-3BC0B1D22715}">
      <dgm:prSet/>
      <dgm:spPr/>
      <dgm:t>
        <a:bodyPr/>
        <a:lstStyle/>
        <a:p>
          <a:endParaRPr lang="en-US"/>
        </a:p>
      </dgm:t>
    </dgm:pt>
    <dgm:pt modelId="{38556AA9-714A-9641-98A6-2A8618A655FF}" type="sibTrans" cxnId="{1B3E6902-8C55-694B-B2D6-3BC0B1D22715}">
      <dgm:prSet/>
      <dgm:spPr/>
      <dgm:t>
        <a:bodyPr/>
        <a:lstStyle/>
        <a:p>
          <a:endParaRPr lang="en-US"/>
        </a:p>
      </dgm:t>
    </dgm:pt>
    <dgm:pt modelId="{B3568A20-B00D-0645-81E7-A18DBD4BCE4C}">
      <dgm:prSet custT="1">
        <dgm:style>
          <a:lnRef idx="2">
            <a:schemeClr val="accent3"/>
          </a:lnRef>
          <a:fillRef idx="1">
            <a:schemeClr val="lt1"/>
          </a:fillRef>
          <a:effectRef idx="0">
            <a:schemeClr val="accent3"/>
          </a:effectRef>
          <a:fontRef idx="minor">
            <a:schemeClr val="dk1"/>
          </a:fontRef>
        </dgm:style>
      </dgm:prSet>
      <dgm:spPr/>
      <dgm:t>
        <a:bodyPr/>
        <a:lstStyle/>
        <a:p>
          <a:pPr>
            <a:buClr>
              <a:schemeClr val="accent5"/>
            </a:buClr>
          </a:pPr>
          <a:r>
            <a:rPr lang="en-US" sz="2000" dirty="0"/>
            <a:t>Provide multiple avenues for families receive and provide information</a:t>
          </a:r>
        </a:p>
      </dgm:t>
    </dgm:pt>
    <dgm:pt modelId="{D1D9A88C-E6F2-EA4D-8874-B6616B95ED48}" type="parTrans" cxnId="{A91C0BA8-C0E1-6645-8CD4-76E4EE7B5EF6}">
      <dgm:prSet/>
      <dgm:spPr/>
      <dgm:t>
        <a:bodyPr/>
        <a:lstStyle/>
        <a:p>
          <a:endParaRPr lang="en-US"/>
        </a:p>
      </dgm:t>
    </dgm:pt>
    <dgm:pt modelId="{DAF1BBE2-145E-FC4C-A1D2-FE5FF5D918D9}" type="sibTrans" cxnId="{A91C0BA8-C0E1-6645-8CD4-76E4EE7B5EF6}">
      <dgm:prSet/>
      <dgm:spPr/>
      <dgm:t>
        <a:bodyPr/>
        <a:lstStyle/>
        <a:p>
          <a:endParaRPr lang="en-US"/>
        </a:p>
      </dgm:t>
    </dgm:pt>
    <dgm:pt modelId="{CF197472-B655-EE48-BD89-F7FFEBA8C4B2}">
      <dgm:prSet custT="1">
        <dgm:style>
          <a:lnRef idx="2">
            <a:schemeClr val="accent1"/>
          </a:lnRef>
          <a:fillRef idx="1">
            <a:schemeClr val="lt1"/>
          </a:fillRef>
          <a:effectRef idx="0">
            <a:schemeClr val="accent1"/>
          </a:effectRef>
          <a:fontRef idx="minor">
            <a:schemeClr val="dk1"/>
          </a:fontRef>
        </dgm:style>
      </dgm:prSet>
      <dgm:spPr/>
      <dgm:t>
        <a:bodyPr/>
        <a:lstStyle/>
        <a:p>
          <a:pPr>
            <a:buClr>
              <a:schemeClr val="accent5"/>
            </a:buClr>
          </a:pPr>
          <a:r>
            <a:rPr lang="en-US" sz="2000" dirty="0"/>
            <a:t>Empower families with knowledge and skills to effectively support student learning</a:t>
          </a:r>
        </a:p>
      </dgm:t>
    </dgm:pt>
    <dgm:pt modelId="{55982A75-2C6A-D941-B396-D37CAEE01C5B}" type="parTrans" cxnId="{4F13D5B9-0033-5442-A692-B74B52013D06}">
      <dgm:prSet/>
      <dgm:spPr/>
      <dgm:t>
        <a:bodyPr/>
        <a:lstStyle/>
        <a:p>
          <a:endParaRPr lang="en-US"/>
        </a:p>
      </dgm:t>
    </dgm:pt>
    <dgm:pt modelId="{8B2E4CF3-2BEA-F741-8678-C9A7D32E610D}" type="sibTrans" cxnId="{4F13D5B9-0033-5442-A692-B74B52013D06}">
      <dgm:prSet/>
      <dgm:spPr/>
      <dgm:t>
        <a:bodyPr/>
        <a:lstStyle/>
        <a:p>
          <a:endParaRPr lang="en-US"/>
        </a:p>
      </dgm:t>
    </dgm:pt>
    <dgm:pt modelId="{C6180587-BBBE-4646-9B1F-49D7E1DC37BE}">
      <dgm:prSet custT="1">
        <dgm:style>
          <a:lnRef idx="2">
            <a:schemeClr val="accent1"/>
          </a:lnRef>
          <a:fillRef idx="1">
            <a:schemeClr val="lt1"/>
          </a:fillRef>
          <a:effectRef idx="0">
            <a:schemeClr val="accent1"/>
          </a:effectRef>
          <a:fontRef idx="minor">
            <a:schemeClr val="dk1"/>
          </a:fontRef>
        </dgm:style>
      </dgm:prSet>
      <dgm:spPr/>
      <dgm:t>
        <a:bodyPr/>
        <a:lstStyle/>
        <a:p>
          <a:pPr>
            <a:buClr>
              <a:schemeClr val="accent5"/>
            </a:buClr>
          </a:pPr>
          <a:r>
            <a:rPr lang="en-US" sz="2000" dirty="0"/>
            <a:t>Cultivate social connections and networks among families </a:t>
          </a:r>
        </a:p>
      </dgm:t>
    </dgm:pt>
    <dgm:pt modelId="{A38F7453-7F37-2844-82C0-136B7011DEF0}" type="parTrans" cxnId="{052D6C9D-13DF-054C-A247-4DA4333B44B0}">
      <dgm:prSet/>
      <dgm:spPr/>
      <dgm:t>
        <a:bodyPr/>
        <a:lstStyle/>
        <a:p>
          <a:endParaRPr lang="en-US"/>
        </a:p>
      </dgm:t>
    </dgm:pt>
    <dgm:pt modelId="{6C4964FE-61AA-ED45-9AA9-111F6842279F}" type="sibTrans" cxnId="{052D6C9D-13DF-054C-A247-4DA4333B44B0}">
      <dgm:prSet/>
      <dgm:spPr/>
      <dgm:t>
        <a:bodyPr/>
        <a:lstStyle/>
        <a:p>
          <a:endParaRPr lang="en-US"/>
        </a:p>
      </dgm:t>
    </dgm:pt>
    <dgm:pt modelId="{4F5179E5-22D6-0C4A-9C12-2AB8AD93B419}">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5"/>
            </a:buClr>
          </a:pPr>
          <a:r>
            <a:rPr lang="en-US" sz="2000" dirty="0"/>
            <a:t>Effectively engage families in advanced student behavior supports</a:t>
          </a:r>
        </a:p>
      </dgm:t>
    </dgm:pt>
    <dgm:pt modelId="{3E9823F6-F495-9B4D-8A89-39108813523D}" type="parTrans" cxnId="{BAF5FAE0-3259-BF4F-917D-1547631151BF}">
      <dgm:prSet/>
      <dgm:spPr/>
      <dgm:t>
        <a:bodyPr/>
        <a:lstStyle/>
        <a:p>
          <a:endParaRPr lang="en-US"/>
        </a:p>
      </dgm:t>
    </dgm:pt>
    <dgm:pt modelId="{3D9E90A4-0BDF-034B-A087-A98D401B23E6}" type="sibTrans" cxnId="{BAF5FAE0-3259-BF4F-917D-1547631151BF}">
      <dgm:prSet/>
      <dgm:spPr/>
      <dgm:t>
        <a:bodyPr/>
        <a:lstStyle/>
        <a:p>
          <a:endParaRPr lang="en-US"/>
        </a:p>
      </dgm:t>
    </dgm:pt>
    <dgm:pt modelId="{9C2BF608-9600-A24E-8FF0-AA17607D00E9}" type="pres">
      <dgm:prSet presAssocID="{5E91DFD3-ACA7-2B45-BFA5-B69D25153085}" presName="Name0" presStyleCnt="0">
        <dgm:presLayoutVars>
          <dgm:dir/>
          <dgm:animLvl val="lvl"/>
          <dgm:resizeHandles val="exact"/>
        </dgm:presLayoutVars>
      </dgm:prSet>
      <dgm:spPr/>
    </dgm:pt>
    <dgm:pt modelId="{76FA909E-73CE-BA4D-82E6-2E287EFF8B89}" type="pres">
      <dgm:prSet presAssocID="{04DACEF5-B469-B345-9E1C-8FE142168B18}" presName="composite" presStyleCnt="0"/>
      <dgm:spPr/>
    </dgm:pt>
    <dgm:pt modelId="{841EF586-D438-9F41-84C5-B24AF7D7D954}" type="pres">
      <dgm:prSet presAssocID="{04DACEF5-B469-B345-9E1C-8FE142168B18}" presName="parTx" presStyleLbl="alignNode1" presStyleIdx="0" presStyleCnt="4">
        <dgm:presLayoutVars>
          <dgm:chMax val="0"/>
          <dgm:chPref val="0"/>
          <dgm:bulletEnabled val="1"/>
        </dgm:presLayoutVars>
      </dgm:prSet>
      <dgm:spPr/>
    </dgm:pt>
    <dgm:pt modelId="{2BD36466-CDD0-1840-A1EA-0769324E5C64}" type="pres">
      <dgm:prSet presAssocID="{04DACEF5-B469-B345-9E1C-8FE142168B18}" presName="desTx" presStyleLbl="alignAccFollowNode1" presStyleIdx="0" presStyleCnt="4">
        <dgm:presLayoutVars>
          <dgm:bulletEnabled val="1"/>
        </dgm:presLayoutVars>
      </dgm:prSet>
      <dgm:spPr/>
    </dgm:pt>
    <dgm:pt modelId="{F7AFD5B9-597E-F54D-9908-B9D1E3CCFF08}" type="pres">
      <dgm:prSet presAssocID="{BDFF9DB9-F906-6D4B-9553-381117244536}" presName="space" presStyleCnt="0"/>
      <dgm:spPr/>
    </dgm:pt>
    <dgm:pt modelId="{1777D76C-93BF-4945-B468-DCC2CC197E3E}" type="pres">
      <dgm:prSet presAssocID="{50953539-6370-0446-94B6-DF14CC25DECD}" presName="composite" presStyleCnt="0"/>
      <dgm:spPr/>
    </dgm:pt>
    <dgm:pt modelId="{AD15DF2D-A311-8B43-9A60-EFE0E5CEAB64}" type="pres">
      <dgm:prSet presAssocID="{50953539-6370-0446-94B6-DF14CC25DECD}" presName="parTx" presStyleLbl="alignNode1" presStyleIdx="1" presStyleCnt="4">
        <dgm:presLayoutVars>
          <dgm:chMax val="0"/>
          <dgm:chPref val="0"/>
          <dgm:bulletEnabled val="1"/>
        </dgm:presLayoutVars>
      </dgm:prSet>
      <dgm:spPr/>
    </dgm:pt>
    <dgm:pt modelId="{AD564C5D-B80A-B841-A64F-7F2490EC58C2}" type="pres">
      <dgm:prSet presAssocID="{50953539-6370-0446-94B6-DF14CC25DECD}" presName="desTx" presStyleLbl="alignAccFollowNode1" presStyleIdx="1" presStyleCnt="4">
        <dgm:presLayoutVars>
          <dgm:bulletEnabled val="1"/>
        </dgm:presLayoutVars>
      </dgm:prSet>
      <dgm:spPr/>
    </dgm:pt>
    <dgm:pt modelId="{25C969CB-4C46-CA4A-A5F9-6069C01B236A}" type="pres">
      <dgm:prSet presAssocID="{F7EA93B1-7EB2-974C-AA1B-59EF7299EC01}" presName="space" presStyleCnt="0"/>
      <dgm:spPr/>
    </dgm:pt>
    <dgm:pt modelId="{71833D6D-24E9-DB41-8B01-25C9D3EA5E70}" type="pres">
      <dgm:prSet presAssocID="{4F950AE7-F6EE-F846-9AEC-558EEAF4E2DF}" presName="composite" presStyleCnt="0"/>
      <dgm:spPr/>
    </dgm:pt>
    <dgm:pt modelId="{6F333FB5-527E-404E-9927-DF44E1BB7766}" type="pres">
      <dgm:prSet presAssocID="{4F950AE7-F6EE-F846-9AEC-558EEAF4E2DF}" presName="parTx" presStyleLbl="alignNode1" presStyleIdx="2" presStyleCnt="4">
        <dgm:presLayoutVars>
          <dgm:chMax val="0"/>
          <dgm:chPref val="0"/>
          <dgm:bulletEnabled val="1"/>
        </dgm:presLayoutVars>
      </dgm:prSet>
      <dgm:spPr/>
    </dgm:pt>
    <dgm:pt modelId="{F67759A5-B797-5C4E-97CA-978F5BD217DA}" type="pres">
      <dgm:prSet presAssocID="{4F950AE7-F6EE-F846-9AEC-558EEAF4E2DF}" presName="desTx" presStyleLbl="alignAccFollowNode1" presStyleIdx="2" presStyleCnt="4">
        <dgm:presLayoutVars>
          <dgm:bulletEnabled val="1"/>
        </dgm:presLayoutVars>
      </dgm:prSet>
      <dgm:spPr/>
    </dgm:pt>
    <dgm:pt modelId="{D6EFB990-F617-D84E-9410-A5D4C575EC50}" type="pres">
      <dgm:prSet presAssocID="{5D830C04-DD49-3142-8CBF-7CB930DE3036}" presName="space" presStyleCnt="0"/>
      <dgm:spPr/>
    </dgm:pt>
    <dgm:pt modelId="{47BEDF3B-7448-3742-B121-21E62BD5653D}" type="pres">
      <dgm:prSet presAssocID="{48443017-7484-9849-8F3E-2B81ECECE157}" presName="composite" presStyleCnt="0"/>
      <dgm:spPr/>
    </dgm:pt>
    <dgm:pt modelId="{184A7A02-3ED4-B94D-9138-9252449AB2B9}" type="pres">
      <dgm:prSet presAssocID="{48443017-7484-9849-8F3E-2B81ECECE157}" presName="parTx" presStyleLbl="alignNode1" presStyleIdx="3" presStyleCnt="4">
        <dgm:presLayoutVars>
          <dgm:chMax val="0"/>
          <dgm:chPref val="0"/>
          <dgm:bulletEnabled val="1"/>
        </dgm:presLayoutVars>
      </dgm:prSet>
      <dgm:spPr/>
    </dgm:pt>
    <dgm:pt modelId="{197F6FAF-BA52-BB4E-8F32-A0ED96C977B7}" type="pres">
      <dgm:prSet presAssocID="{48443017-7484-9849-8F3E-2B81ECECE157}" presName="desTx" presStyleLbl="alignAccFollowNode1" presStyleIdx="3" presStyleCnt="4">
        <dgm:presLayoutVars>
          <dgm:bulletEnabled val="1"/>
        </dgm:presLayoutVars>
      </dgm:prSet>
      <dgm:spPr/>
    </dgm:pt>
  </dgm:ptLst>
  <dgm:cxnLst>
    <dgm:cxn modelId="{1B3E6902-8C55-694B-B2D6-3BC0B1D22715}" srcId="{50953539-6370-0446-94B6-DF14CC25DECD}" destId="{B1D515D6-E38D-914E-8FAC-A5B0741B4117}" srcOrd="0" destOrd="0" parTransId="{64439929-CD4D-CD48-B625-F50C728C69BB}" sibTransId="{38556AA9-714A-9641-98A6-2A8618A655FF}"/>
    <dgm:cxn modelId="{1EB8E602-C584-B342-A2CD-65D09FA2C43C}" srcId="{48443017-7484-9849-8F3E-2B81ECECE157}" destId="{5BBCD6AB-2F2D-094E-82D2-A88B64AC4999}" srcOrd="0" destOrd="0" parTransId="{1A387333-74F7-7E4F-B21A-24236525FC4B}" sibTransId="{75C5605F-0B52-D046-B2E2-BA9199FDA029}"/>
    <dgm:cxn modelId="{9DC00E04-DE9F-C74F-BD48-502D8F2C98C4}" type="presOf" srcId="{4F950AE7-F6EE-F846-9AEC-558EEAF4E2DF}" destId="{6F333FB5-527E-404E-9927-DF44E1BB7766}" srcOrd="0" destOrd="0" presId="urn:microsoft.com/office/officeart/2005/8/layout/hList1"/>
    <dgm:cxn modelId="{1424CE0B-DDE4-3245-BF91-C5B23B2CB1E1}" type="presOf" srcId="{C6180587-BBBE-4646-9B1F-49D7E1DC37BE}" destId="{F67759A5-B797-5C4E-97CA-978F5BD217DA}" srcOrd="0" destOrd="2" presId="urn:microsoft.com/office/officeart/2005/8/layout/hList1"/>
    <dgm:cxn modelId="{18706D0F-0ECB-B64B-B5A2-4EC0BF290FB5}" srcId="{4F950AE7-F6EE-F846-9AEC-558EEAF4E2DF}" destId="{E10FE4D4-1CCE-354D-B60A-BD952A5C145D}" srcOrd="0" destOrd="0" parTransId="{07723601-DF9F-4448-8972-F419DD351682}" sibTransId="{9D3822A2-3B24-124B-9A1C-99DED735E4A5}"/>
    <dgm:cxn modelId="{01DAE412-5F0D-C245-BA47-B59D4B8C95A8}" type="presOf" srcId="{48443017-7484-9849-8F3E-2B81ECECE157}" destId="{184A7A02-3ED4-B94D-9138-9252449AB2B9}" srcOrd="0" destOrd="0" presId="urn:microsoft.com/office/officeart/2005/8/layout/hList1"/>
    <dgm:cxn modelId="{78261F17-5EF1-5244-AB24-47EE56530B8C}" type="presOf" srcId="{B3568A20-B00D-0645-81E7-A18DBD4BCE4C}" destId="{AD564C5D-B80A-B841-A64F-7F2490EC58C2}" srcOrd="0" destOrd="1" presId="urn:microsoft.com/office/officeart/2005/8/layout/hList1"/>
    <dgm:cxn modelId="{3E803D24-34A0-E843-B52A-A26A116EE9B2}" type="presOf" srcId="{5E91DFD3-ACA7-2B45-BFA5-B69D25153085}" destId="{9C2BF608-9600-A24E-8FF0-AA17607D00E9}" srcOrd="0" destOrd="0" presId="urn:microsoft.com/office/officeart/2005/8/layout/hList1"/>
    <dgm:cxn modelId="{C80DB239-6F3A-C64F-B3C3-AD385E1F1217}" type="presOf" srcId="{59E2DCF6-AF15-E042-A98E-1CFB19E448DD}" destId="{2BD36466-CDD0-1840-A1EA-0769324E5C64}" srcOrd="0" destOrd="1" presId="urn:microsoft.com/office/officeart/2005/8/layout/hList1"/>
    <dgm:cxn modelId="{029E0E5F-323B-844D-A0CD-E22D20D47024}" type="presOf" srcId="{50953539-6370-0446-94B6-DF14CC25DECD}" destId="{AD15DF2D-A311-8B43-9A60-EFE0E5CEAB64}" srcOrd="0" destOrd="0" presId="urn:microsoft.com/office/officeart/2005/8/layout/hList1"/>
    <dgm:cxn modelId="{9F382B41-31AC-1745-A56E-917656A0CBB7}" srcId="{5E91DFD3-ACA7-2B45-BFA5-B69D25153085}" destId="{50953539-6370-0446-94B6-DF14CC25DECD}" srcOrd="1" destOrd="0" parTransId="{854442B2-53B6-EC49-B013-ED533C5DEBBB}" sibTransId="{F7EA93B1-7EB2-974C-AA1B-59EF7299EC01}"/>
    <dgm:cxn modelId="{02A5E572-A47F-CE48-AAFC-5680C9E67AEB}" srcId="{5E91DFD3-ACA7-2B45-BFA5-B69D25153085}" destId="{48443017-7484-9849-8F3E-2B81ECECE157}" srcOrd="3" destOrd="0" parTransId="{5368E9A2-32D1-9F47-A6E0-97436638DF03}" sibTransId="{87E7964E-F476-1845-BAAB-E0D3E898444D}"/>
    <dgm:cxn modelId="{E7CE1075-07F4-AD4F-BBD3-EC3E699E470D}" type="presOf" srcId="{4F5179E5-22D6-0C4A-9C12-2AB8AD93B419}" destId="{197F6FAF-BA52-BB4E-8F32-A0ED96C977B7}" srcOrd="0" destOrd="1" presId="urn:microsoft.com/office/officeart/2005/8/layout/hList1"/>
    <dgm:cxn modelId="{47B7D08B-CA41-7642-8B01-2E46A296F115}" type="presOf" srcId="{B1D515D6-E38D-914E-8FAC-A5B0741B4117}" destId="{AD564C5D-B80A-B841-A64F-7F2490EC58C2}" srcOrd="0" destOrd="0" presId="urn:microsoft.com/office/officeart/2005/8/layout/hList1"/>
    <dgm:cxn modelId="{6DA5828D-3B41-994A-B8E6-D10F4F536CFD}" srcId="{04DACEF5-B469-B345-9E1C-8FE142168B18}" destId="{EC0399F4-1E3E-1547-B6A4-398774707558}" srcOrd="2" destOrd="0" parTransId="{3ADDAF33-C357-CA47-AD6C-BD2083AF9A8C}" sibTransId="{4619B52E-E8AC-6F44-A9E4-0AD711D7C8EE}"/>
    <dgm:cxn modelId="{052D6C9D-13DF-054C-A247-4DA4333B44B0}" srcId="{4F950AE7-F6EE-F846-9AEC-558EEAF4E2DF}" destId="{C6180587-BBBE-4646-9B1F-49D7E1DC37BE}" srcOrd="2" destOrd="0" parTransId="{A38F7453-7F37-2844-82C0-136B7011DEF0}" sibTransId="{6C4964FE-61AA-ED45-9AA9-111F6842279F}"/>
    <dgm:cxn modelId="{A91C0BA8-C0E1-6645-8CD4-76E4EE7B5EF6}" srcId="{50953539-6370-0446-94B6-DF14CC25DECD}" destId="{B3568A20-B00D-0645-81E7-A18DBD4BCE4C}" srcOrd="1" destOrd="0" parTransId="{D1D9A88C-E6F2-EA4D-8874-B6616B95ED48}" sibTransId="{DAF1BBE2-145E-FC4C-A1D2-FE5FF5D918D9}"/>
    <dgm:cxn modelId="{6B60F2B0-759F-6040-AD87-51758C2F0355}" type="presOf" srcId="{E10FE4D4-1CCE-354D-B60A-BD952A5C145D}" destId="{F67759A5-B797-5C4E-97CA-978F5BD217DA}" srcOrd="0" destOrd="0" presId="urn:microsoft.com/office/officeart/2005/8/layout/hList1"/>
    <dgm:cxn modelId="{4F13D5B9-0033-5442-A692-B74B52013D06}" srcId="{4F950AE7-F6EE-F846-9AEC-558EEAF4E2DF}" destId="{CF197472-B655-EE48-BD89-F7FFEBA8C4B2}" srcOrd="1" destOrd="0" parTransId="{55982A75-2C6A-D941-B396-D37CAEE01C5B}" sibTransId="{8B2E4CF3-2BEA-F741-8678-C9A7D32E610D}"/>
    <dgm:cxn modelId="{B9CC16C1-BA1D-2D44-9CFE-4A6EB9DE84C2}" type="presOf" srcId="{4E9C8ADF-464C-5141-AF12-ED0C47CE53AD}" destId="{2BD36466-CDD0-1840-A1EA-0769324E5C64}" srcOrd="0" destOrd="0" presId="urn:microsoft.com/office/officeart/2005/8/layout/hList1"/>
    <dgm:cxn modelId="{0DC5DBC1-846D-3848-8192-D1219D2E04E7}" srcId="{5E91DFD3-ACA7-2B45-BFA5-B69D25153085}" destId="{4F950AE7-F6EE-F846-9AEC-558EEAF4E2DF}" srcOrd="2" destOrd="0" parTransId="{24B3B635-F799-D74E-AE9B-04124C4653E7}" sibTransId="{5D830C04-DD49-3142-8CBF-7CB930DE3036}"/>
    <dgm:cxn modelId="{9A0144CD-1077-F84C-98B4-720F9B2DAB28}" type="presOf" srcId="{EC0399F4-1E3E-1547-B6A4-398774707558}" destId="{2BD36466-CDD0-1840-A1EA-0769324E5C64}" srcOrd="0" destOrd="2" presId="urn:microsoft.com/office/officeart/2005/8/layout/hList1"/>
    <dgm:cxn modelId="{97C596CE-4359-FB40-839B-E337B24A7D75}" type="presOf" srcId="{04DACEF5-B469-B345-9E1C-8FE142168B18}" destId="{841EF586-D438-9F41-84C5-B24AF7D7D954}" srcOrd="0" destOrd="0" presId="urn:microsoft.com/office/officeart/2005/8/layout/hList1"/>
    <dgm:cxn modelId="{FCA37AD2-6979-134A-AA50-0F8D11C581E9}" type="presOf" srcId="{CF197472-B655-EE48-BD89-F7FFEBA8C4B2}" destId="{F67759A5-B797-5C4E-97CA-978F5BD217DA}" srcOrd="0" destOrd="1" presId="urn:microsoft.com/office/officeart/2005/8/layout/hList1"/>
    <dgm:cxn modelId="{C1020BDB-F6B6-B34A-863C-E550DA9903C9}" srcId="{5E91DFD3-ACA7-2B45-BFA5-B69D25153085}" destId="{04DACEF5-B469-B345-9E1C-8FE142168B18}" srcOrd="0" destOrd="0" parTransId="{F187E5D0-CFF0-9142-A586-C25B7BC94D6A}" sibTransId="{BDFF9DB9-F906-6D4B-9553-381117244536}"/>
    <dgm:cxn modelId="{BAF5FAE0-3259-BF4F-917D-1547631151BF}" srcId="{48443017-7484-9849-8F3E-2B81ECECE157}" destId="{4F5179E5-22D6-0C4A-9C12-2AB8AD93B419}" srcOrd="1" destOrd="0" parTransId="{3E9823F6-F495-9B4D-8A89-39108813523D}" sibTransId="{3D9E90A4-0BDF-034B-A087-A98D401B23E6}"/>
    <dgm:cxn modelId="{F24FF1F3-1CE2-0646-B025-F21B1407D0E8}" type="presOf" srcId="{5BBCD6AB-2F2D-094E-82D2-A88B64AC4999}" destId="{197F6FAF-BA52-BB4E-8F32-A0ED96C977B7}" srcOrd="0" destOrd="0" presId="urn:microsoft.com/office/officeart/2005/8/layout/hList1"/>
    <dgm:cxn modelId="{14BB64F5-3E4D-B447-925E-D162FE8337DB}" srcId="{04DACEF5-B469-B345-9E1C-8FE142168B18}" destId="{59E2DCF6-AF15-E042-A98E-1CFB19E448DD}" srcOrd="1" destOrd="0" parTransId="{81346F15-8A34-864F-B7BA-C2DB3FEA499D}" sibTransId="{F849C2EB-BFC8-FD4F-BE0B-BBAC282E3B35}"/>
    <dgm:cxn modelId="{4BEFB8FC-3566-5548-85F8-4D5736994021}" srcId="{04DACEF5-B469-B345-9E1C-8FE142168B18}" destId="{4E9C8ADF-464C-5141-AF12-ED0C47CE53AD}" srcOrd="0" destOrd="0" parTransId="{481C99E8-0320-AD49-B9CD-2A99F8CAF558}" sibTransId="{12BF9967-97D7-474F-8FFE-DACA398C17B0}"/>
    <dgm:cxn modelId="{EC55D145-3C59-0C49-BB43-38B549FCEB83}" type="presParOf" srcId="{9C2BF608-9600-A24E-8FF0-AA17607D00E9}" destId="{76FA909E-73CE-BA4D-82E6-2E287EFF8B89}" srcOrd="0" destOrd="0" presId="urn:microsoft.com/office/officeart/2005/8/layout/hList1"/>
    <dgm:cxn modelId="{1215B6B0-AA2E-4D49-8494-BB20A3B7EB84}" type="presParOf" srcId="{76FA909E-73CE-BA4D-82E6-2E287EFF8B89}" destId="{841EF586-D438-9F41-84C5-B24AF7D7D954}" srcOrd="0" destOrd="0" presId="urn:microsoft.com/office/officeart/2005/8/layout/hList1"/>
    <dgm:cxn modelId="{0A59746E-1CA6-3446-A4E5-77B6AD4CADEB}" type="presParOf" srcId="{76FA909E-73CE-BA4D-82E6-2E287EFF8B89}" destId="{2BD36466-CDD0-1840-A1EA-0769324E5C64}" srcOrd="1" destOrd="0" presId="urn:microsoft.com/office/officeart/2005/8/layout/hList1"/>
    <dgm:cxn modelId="{E6E1DECF-B2A4-934F-9F7A-C6B7CCC8C702}" type="presParOf" srcId="{9C2BF608-9600-A24E-8FF0-AA17607D00E9}" destId="{F7AFD5B9-597E-F54D-9908-B9D1E3CCFF08}" srcOrd="1" destOrd="0" presId="urn:microsoft.com/office/officeart/2005/8/layout/hList1"/>
    <dgm:cxn modelId="{6C1403C8-3054-8A4C-971B-3C70E4F3EE5A}" type="presParOf" srcId="{9C2BF608-9600-A24E-8FF0-AA17607D00E9}" destId="{1777D76C-93BF-4945-B468-DCC2CC197E3E}" srcOrd="2" destOrd="0" presId="urn:microsoft.com/office/officeart/2005/8/layout/hList1"/>
    <dgm:cxn modelId="{9F0FBAEC-EED7-2A4A-87BB-8B799A57CEF9}" type="presParOf" srcId="{1777D76C-93BF-4945-B468-DCC2CC197E3E}" destId="{AD15DF2D-A311-8B43-9A60-EFE0E5CEAB64}" srcOrd="0" destOrd="0" presId="urn:microsoft.com/office/officeart/2005/8/layout/hList1"/>
    <dgm:cxn modelId="{BD34CAFF-1F63-3943-A4EE-7D5226820C39}" type="presParOf" srcId="{1777D76C-93BF-4945-B468-DCC2CC197E3E}" destId="{AD564C5D-B80A-B841-A64F-7F2490EC58C2}" srcOrd="1" destOrd="0" presId="urn:microsoft.com/office/officeart/2005/8/layout/hList1"/>
    <dgm:cxn modelId="{4F6DEA65-55D9-5743-8883-E62590B52761}" type="presParOf" srcId="{9C2BF608-9600-A24E-8FF0-AA17607D00E9}" destId="{25C969CB-4C46-CA4A-A5F9-6069C01B236A}" srcOrd="3" destOrd="0" presId="urn:microsoft.com/office/officeart/2005/8/layout/hList1"/>
    <dgm:cxn modelId="{C4760619-445B-FC4A-9CE8-9BB0CF3805E3}" type="presParOf" srcId="{9C2BF608-9600-A24E-8FF0-AA17607D00E9}" destId="{71833D6D-24E9-DB41-8B01-25C9D3EA5E70}" srcOrd="4" destOrd="0" presId="urn:microsoft.com/office/officeart/2005/8/layout/hList1"/>
    <dgm:cxn modelId="{F2F2C6A9-69C6-1F49-A65A-1A4C6388A22F}" type="presParOf" srcId="{71833D6D-24E9-DB41-8B01-25C9D3EA5E70}" destId="{6F333FB5-527E-404E-9927-DF44E1BB7766}" srcOrd="0" destOrd="0" presId="urn:microsoft.com/office/officeart/2005/8/layout/hList1"/>
    <dgm:cxn modelId="{86F76A4F-70FC-DD47-BF21-A9F8DAE85DCB}" type="presParOf" srcId="{71833D6D-24E9-DB41-8B01-25C9D3EA5E70}" destId="{F67759A5-B797-5C4E-97CA-978F5BD217DA}" srcOrd="1" destOrd="0" presId="urn:microsoft.com/office/officeart/2005/8/layout/hList1"/>
    <dgm:cxn modelId="{79CB56E1-3613-544C-8390-0020AD196830}" type="presParOf" srcId="{9C2BF608-9600-A24E-8FF0-AA17607D00E9}" destId="{D6EFB990-F617-D84E-9410-A5D4C575EC50}" srcOrd="5" destOrd="0" presId="urn:microsoft.com/office/officeart/2005/8/layout/hList1"/>
    <dgm:cxn modelId="{748B0396-3FD9-6143-A83A-1828CC32CC9A}" type="presParOf" srcId="{9C2BF608-9600-A24E-8FF0-AA17607D00E9}" destId="{47BEDF3B-7448-3742-B121-21E62BD5653D}" srcOrd="6" destOrd="0" presId="urn:microsoft.com/office/officeart/2005/8/layout/hList1"/>
    <dgm:cxn modelId="{3752A2B1-698E-6A40-9B97-9B9ACBB0B275}" type="presParOf" srcId="{47BEDF3B-7448-3742-B121-21E62BD5653D}" destId="{184A7A02-3ED4-B94D-9138-9252449AB2B9}" srcOrd="0" destOrd="0" presId="urn:microsoft.com/office/officeart/2005/8/layout/hList1"/>
    <dgm:cxn modelId="{1543F4E0-240D-EB4D-9B9C-9BC87FF6F354}" type="presParOf" srcId="{47BEDF3B-7448-3742-B121-21E62BD5653D}" destId="{197F6FAF-BA52-BB4E-8F32-A0ED96C977B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dirty="0"/>
            <a:t>Presentation Content</a:t>
          </a:r>
          <a:endParaRPr lang="en-US" b="0" i="0" u="none" strike="noStrike" cap="none" baseline="0" noProof="0" dirty="0"/>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2FA86CB1-135B-49EA-9F38-84741FB418E0}">
      <dgm:prSet phldr="0"/>
      <dgm:spPr/>
      <dgm:t>
        <a:bodyPr/>
        <a:lstStyle/>
        <a:p>
          <a:pPr marR="0" eaLnBrk="1" fontAlgn="auto" latinLnBrk="0" hangingPunct="1">
            <a:buClrTx/>
            <a:buSzTx/>
            <a:buFont typeface="Arial" panose="020B0604020202020204" pitchFamily="34" charset="0"/>
            <a:buChar char="•"/>
            <a:tabLst/>
            <a:defRPr/>
          </a:pPr>
          <a:r>
            <a:rPr lang="en-US" b="0" i="0" dirty="0"/>
            <a:t> Glows &amp; Grows: School-Family Partnerships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DB9C48C1-D1E9-428A-AC08-9307450B90C2}" type="parTrans" cxnId="{B44CF420-34AD-460C-BE71-7F0EF56F364F}">
      <dgm:prSet/>
      <dgm:spPr/>
      <dgm:t>
        <a:bodyPr/>
        <a:lstStyle/>
        <a:p>
          <a:endParaRPr lang="en-US"/>
        </a:p>
      </dgm:t>
    </dgm:pt>
    <dgm:pt modelId="{638EFE1E-F90B-4C73-9EB6-84C8F4343C53}" type="sibTrans" cxnId="{B44CF420-34AD-460C-BE71-7F0EF56F364F}">
      <dgm:prSet/>
      <dgm:spPr/>
      <dgm:t>
        <a:bodyPr/>
        <a:lstStyle/>
        <a:p>
          <a:endParaRPr lang="en-US"/>
        </a:p>
      </dgm:t>
    </dgm:pt>
    <dgm:pt modelId="{F6699137-B6AD-4C02-879E-AEC3707F1CAA}">
      <dgm:prSet phldr="0"/>
      <dgm:spPr/>
      <dgm:t>
        <a:bodyPr/>
        <a:lstStyle/>
        <a:p>
          <a:pPr marR="0" eaLnBrk="1" fontAlgn="auto" latinLnBrk="0" hangingPunct="1">
            <a:buClrTx/>
            <a:buSzTx/>
            <a:buFont typeface="Arial" panose="020B0604020202020204" pitchFamily="34" charset="0"/>
            <a:buChar char="•"/>
            <a:tabLst/>
            <a:defRPr/>
          </a:pPr>
          <a:r>
            <a:rPr lang="en-US" b="0" i="0" dirty="0"/>
            <a:t>Equity Review</a:t>
          </a:r>
        </a:p>
      </dgm:t>
    </dgm:pt>
    <dgm:pt modelId="{33069DC7-2EDF-4604-8910-5D425B9B5588}" type="parTrans" cxnId="{A9E91721-2ADB-407B-BA75-84C07108328A}">
      <dgm:prSet/>
      <dgm:spPr/>
      <dgm:t>
        <a:bodyPr/>
        <a:lstStyle/>
        <a:p>
          <a:endParaRPr lang="en-US"/>
        </a:p>
      </dgm:t>
    </dgm:pt>
    <dgm:pt modelId="{F6D6E14E-05B4-451D-B8D3-9205EFACE56F}" type="sibTrans" cxnId="{A9E91721-2ADB-407B-BA75-84C07108328A}">
      <dgm:prSet/>
      <dgm:spPr/>
      <dgm:t>
        <a:bodyPr/>
        <a:lstStyle/>
        <a:p>
          <a:endParaRPr lang="en-US"/>
        </a:p>
      </dgm:t>
    </dgm:pt>
    <dgm:pt modelId="{2EC0FACE-BD09-47CD-938A-10AE49A0B720}">
      <dgm:prSet phldr="0"/>
      <dgm:spPr/>
      <dgm:t>
        <a:bodyPr/>
        <a:lstStyle/>
        <a:p>
          <a:pPr marR="0" eaLnBrk="1" fontAlgn="auto" latinLnBrk="0" hangingPunct="1">
            <a:buClrTx/>
            <a:buSzTx/>
            <a:buFont typeface="Arial" panose="020B0604020202020204" pitchFamily="34" charset="0"/>
            <a:buChar char="•"/>
            <a:tabLst/>
            <a:defRPr/>
          </a:pPr>
          <a:r>
            <a:rPr lang="en-US" b="0" i="0" dirty="0"/>
            <a:t>Looking Ahead: March Poster session!</a:t>
          </a:r>
        </a:p>
      </dgm:t>
    </dgm:pt>
    <dgm:pt modelId="{21F35727-FA35-42DA-8F84-326E4149DD68}" type="parTrans" cxnId="{7136CECC-E6D6-4906-84A6-145DD46AD674}">
      <dgm:prSet/>
      <dgm:spPr/>
      <dgm:t>
        <a:bodyPr/>
        <a:lstStyle/>
        <a:p>
          <a:endParaRPr lang="en-US"/>
        </a:p>
      </dgm:t>
    </dgm:pt>
    <dgm:pt modelId="{FC026AC4-2C15-4399-9450-96E7170452CD}" type="sibTrans" cxnId="{7136CECC-E6D6-4906-84A6-145DD46AD674}">
      <dgm:prSet/>
      <dgm:spPr/>
      <dgm:t>
        <a:bodyPr/>
        <a:lstStyle/>
        <a:p>
          <a:endParaRPr lang="en-US"/>
        </a:p>
      </dgm:t>
    </dgm:pt>
    <dgm:pt modelId="{145C08BE-C905-47FF-A459-09EDCD82AF83}">
      <dgm:prSet/>
      <dgm:spPr/>
      <dgm:t>
        <a:bodyPr/>
        <a:lstStyle/>
        <a:p>
          <a:r>
            <a:rPr lang="en-US" b="0" i="0" dirty="0"/>
            <a:t>Coaches</a:t>
          </a:r>
          <a:r>
            <a:rPr lang="en-US" dirty="0"/>
            <a:t> T</a:t>
          </a:r>
          <a:r>
            <a:rPr lang="en-US" b="0" i="0" dirty="0"/>
            <a:t>asks</a:t>
          </a:r>
          <a:endParaRPr lang="en-US" dirty="0"/>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74BC8BA9-9D7E-41C1-8317-33094900A98A}" type="parTrans" cxnId="{8BF428C9-F6E2-43B0-9580-4F963A64224E}">
      <dgm:prSet/>
      <dgm:spPr/>
      <dgm:t>
        <a:bodyPr/>
        <a:lstStyle/>
        <a:p>
          <a:endParaRPr lang="en-US"/>
        </a:p>
      </dgm:t>
    </dgm:pt>
    <dgm:pt modelId="{D5B1577D-F711-4BD1-81BC-B63238742CE8}" type="sibTrans" cxnId="{8BF428C9-F6E2-43B0-9580-4F963A64224E}">
      <dgm:prSet/>
      <dgm:spPr/>
      <dgm:t>
        <a:bodyPr/>
        <a:lstStyle/>
        <a:p>
          <a:endParaRPr lang="en-US"/>
        </a:p>
      </dgm:t>
    </dgm:pt>
    <dgm:pt modelId="{3F3AB2B7-7AA6-4782-82EC-02C93456282A}">
      <dgm:prSet phldr="0"/>
      <dgm:spPr/>
      <dgm:t>
        <a:bodyPr/>
        <a:lstStyle/>
        <a:p>
          <a:pPr>
            <a:buFont typeface="Arial" panose="020B0604020202020204" pitchFamily="34" charset="0"/>
            <a:buChar char="•"/>
          </a:pPr>
          <a:r>
            <a:rPr lang="en-US" b="0" i="0" dirty="0"/>
            <a:t>Review areas where your PBIS Framework can be more culturally responsive. Discuss with your team and action </a:t>
          </a:r>
          <a:r>
            <a:rPr lang="en-US" b="0" i="0" dirty="0">
              <a:latin typeface="Arial"/>
            </a:rPr>
            <a:t>plan</a:t>
          </a:r>
          <a:r>
            <a:rPr lang="en-US" b="0" i="0" dirty="0"/>
            <a:t>.</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61F159E0-B770-4655-BD3A-13C64E58DDC8}" type="parTrans" cxnId="{646C635B-B769-4A6B-9271-F241B2A25FB3}">
      <dgm:prSet/>
      <dgm:spPr/>
      <dgm:t>
        <a:bodyPr/>
        <a:lstStyle/>
        <a:p>
          <a:endParaRPr lang="en-US"/>
        </a:p>
      </dgm:t>
    </dgm:pt>
    <dgm:pt modelId="{787FD5F2-4476-4FD1-AEE6-2D5CA08E824E}" type="sibTrans" cxnId="{646C635B-B769-4A6B-9271-F241B2A25FB3}">
      <dgm:prSet/>
      <dgm:spPr/>
      <dgm:t>
        <a:bodyPr/>
        <a:lstStyle/>
        <a:p>
          <a:endParaRPr lang="en-US"/>
        </a:p>
      </dgm:t>
    </dgm:pt>
    <dgm:pt modelId="{5F21E4C3-3261-4BAE-8149-8CFA7161A80C}">
      <dgm:prSet phldr="0"/>
      <dgm:spPr/>
      <dgm:t>
        <a:bodyPr/>
        <a:lstStyle/>
        <a:p>
          <a:r>
            <a:rPr lang="en-US" b="0" i="0" dirty="0"/>
            <a:t>Discuss with your team what you may want to include on your poster during the March team training.</a:t>
          </a:r>
        </a:p>
      </dgm:t>
    </dgm:pt>
    <dgm:pt modelId="{A4A9BF39-BD0B-481A-9F0A-FF0780922533}" type="parTrans" cxnId="{FAFCDB8C-8577-4630-8A71-F9340F72B88F}">
      <dgm:prSet/>
      <dgm:spPr/>
      <dgm:t>
        <a:bodyPr/>
        <a:lstStyle/>
        <a:p>
          <a:endParaRPr lang="en-US"/>
        </a:p>
      </dgm:t>
    </dgm:pt>
    <dgm:pt modelId="{92B7696F-06C1-4BA0-A018-DA2B50C418BF}" type="sibTrans" cxnId="{FAFCDB8C-8577-4630-8A71-F9340F72B88F}">
      <dgm:prSet/>
      <dgm:spPr/>
      <dgm:t>
        <a:bodyPr/>
        <a:lstStyle/>
        <a:p>
          <a:endParaRPr lang="en-US"/>
        </a:p>
      </dgm:t>
    </dgm:pt>
    <dgm:pt modelId="{5163159C-AA45-49D0-A281-701FEAF958A1}">
      <dgm:prSet phldr="0"/>
      <dgm:spPr/>
      <dgm:t>
        <a:bodyPr/>
        <a:lstStyle/>
        <a:p>
          <a:pPr marR="0" eaLnBrk="1" fontAlgn="auto" latinLnBrk="0" hangingPunct="1">
            <a:tabLst/>
            <a:defRPr/>
          </a:pPr>
          <a:r>
            <a:rPr lang="en-US" b="0" i="0" dirty="0"/>
            <a:t>Resource Spotlight</a:t>
          </a:r>
        </a:p>
      </dgm:t>
    </dgm:pt>
    <dgm:pt modelId="{F6C18AAF-7FA6-4E10-A62E-53F9F74BB0C5}" type="parTrans" cxnId="{465FB85E-56A8-4072-819B-E79FD69D42DA}">
      <dgm:prSet/>
      <dgm:spPr/>
    </dgm:pt>
    <dgm:pt modelId="{310B55E7-E06C-4FAD-B19B-0F588B457447}" type="sibTrans" cxnId="{465FB85E-56A8-4072-819B-E79FD69D42DA}">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custScaleX="99132" custScaleY="97326">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5141C5C9-BEDE-4857-A38D-615C947B8108}" type="pres">
      <dgm:prSet presAssocID="{145C08BE-C905-47FF-A459-09EDCD82AF83}" presName="parentLin" presStyleCnt="0"/>
      <dgm:spPr/>
    </dgm:pt>
    <dgm:pt modelId="{3AEF0521-2560-4248-93D8-AB77410B6FE5}" type="pres">
      <dgm:prSet presAssocID="{145C08BE-C905-47FF-A459-09EDCD82AF83}" presName="parentLeftMargin" presStyleLbl="node1" presStyleIdx="0" presStyleCnt="2" custScaleY="1509218"/>
      <dgm:spPr/>
    </dgm:pt>
    <dgm:pt modelId="{C8A02AA2-BB9F-44E5-B5DE-2D6E56749085}" type="pres">
      <dgm:prSet presAssocID="{145C08BE-C905-47FF-A459-09EDCD82AF83}" presName="parentText" presStyleLbl="node1" presStyleIdx="1" presStyleCnt="2">
        <dgm:presLayoutVars>
          <dgm:chMax val="0"/>
          <dgm:bulletEnabled val="1"/>
        </dgm:presLayoutVars>
      </dgm:prSet>
      <dgm:spPr/>
    </dgm:pt>
    <dgm:pt modelId="{1284794E-CDEA-492E-BE91-D4A9E1DAF7D5}" type="pres">
      <dgm:prSet presAssocID="{145C08BE-C905-47FF-A459-09EDCD82AF83}" presName="negativeSpace" presStyleCnt="0"/>
      <dgm:spPr/>
    </dgm:pt>
    <dgm:pt modelId="{0D6B9F3E-B464-438E-883B-0916B346DACF}" type="pres">
      <dgm:prSet presAssocID="{145C08BE-C905-47FF-A459-09EDCD82AF83}" presName="childText" presStyleLbl="conFgAcc1" presStyleIdx="1" presStyleCnt="2" custScaleY="76187">
        <dgm:presLayoutVars>
          <dgm:bulletEnabled val="1"/>
        </dgm:presLayoutVars>
      </dgm:prSet>
      <dgm:spPr>
        <a:prstGeom prst="roundRect">
          <a:avLst/>
        </a:prstGeom>
      </dgm:spPr>
    </dgm:pt>
  </dgm:ptLst>
  <dgm:cxnLst>
    <dgm:cxn modelId="{586BF203-D349-4ECD-9171-FC36F02C94ED}" type="presOf" srcId="{76937503-7550-41B3-8D88-C860E600B4A5}" destId="{24EE546A-203E-45A1-AB96-5A4CB77AC5EC}" srcOrd="1" destOrd="0" presId="urn:microsoft.com/office/officeart/2005/8/layout/list1"/>
    <dgm:cxn modelId="{CAEAD604-80F9-40FF-8DD1-C578E93B90AB}" type="presOf" srcId="{2FA86CB1-135B-49EA-9F38-84741FB418E0}" destId="{CDAAD9AB-76BA-4F20-9C80-4020D86AF54F}" srcOrd="0" destOrd="0"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B44CF420-34AD-460C-BE71-7F0EF56F364F}" srcId="{76937503-7550-41B3-8D88-C860E600B4A5}" destId="{2FA86CB1-135B-49EA-9F38-84741FB418E0}" srcOrd="0" destOrd="0" parTransId="{DB9C48C1-D1E9-428A-AC08-9307450B90C2}" sibTransId="{638EFE1E-F90B-4C73-9EB6-84C8F4343C53}"/>
    <dgm:cxn modelId="{A9E91721-2ADB-407B-BA75-84C07108328A}" srcId="{76937503-7550-41B3-8D88-C860E600B4A5}" destId="{F6699137-B6AD-4C02-879E-AEC3707F1CAA}" srcOrd="2" destOrd="0" parTransId="{33069DC7-2EDF-4604-8910-5D425B9B5588}" sibTransId="{F6D6E14E-05B4-451D-B8D3-9205EFACE56F}"/>
    <dgm:cxn modelId="{73D3402B-2AA4-4A3B-9EB2-AC30E003594D}" type="presOf" srcId="{5F21E4C3-3261-4BAE-8149-8CFA7161A80C}" destId="{0D6B9F3E-B464-438E-883B-0916B346DACF}" srcOrd="0" destOrd="1" presId="urn:microsoft.com/office/officeart/2005/8/layout/list1"/>
    <dgm:cxn modelId="{646C635B-B769-4A6B-9271-F241B2A25FB3}" srcId="{145C08BE-C905-47FF-A459-09EDCD82AF83}" destId="{3F3AB2B7-7AA6-4782-82EC-02C93456282A}" srcOrd="0" destOrd="0" parTransId="{61F159E0-B770-4655-BD3A-13C64E58DDC8}" sibTransId="{787FD5F2-4476-4FD1-AEE6-2D5CA08E824E}"/>
    <dgm:cxn modelId="{465FB85E-56A8-4072-819B-E79FD69D42DA}" srcId="{76937503-7550-41B3-8D88-C860E600B4A5}" destId="{5163159C-AA45-49D0-A281-701FEAF958A1}" srcOrd="1" destOrd="0" parTransId="{F6C18AAF-7FA6-4E10-A62E-53F9F74BB0C5}" sibTransId="{310B55E7-E06C-4FAD-B19B-0F588B457447}"/>
    <dgm:cxn modelId="{DF47EC45-43B1-4291-93D1-77D5CCF836DC}" type="presOf" srcId="{2EC0FACE-BD09-47CD-938A-10AE49A0B720}" destId="{CDAAD9AB-76BA-4F20-9C80-4020D86AF54F}" srcOrd="0" destOrd="3" presId="urn:microsoft.com/office/officeart/2005/8/layout/list1"/>
    <dgm:cxn modelId="{3507DC74-BB1A-3747-A4EB-3A2F2AFF0C2A}" type="presOf" srcId="{139B28B7-98AE-2442-8242-E675E9F54483}" destId="{107712AD-F0E7-8045-90F3-AA033147F7E7}" srcOrd="0" destOrd="0" presId="urn:microsoft.com/office/officeart/2005/8/layout/list1"/>
    <dgm:cxn modelId="{FD043455-4B9B-4256-B541-0EB79980DB2D}" type="presOf" srcId="{145C08BE-C905-47FF-A459-09EDCD82AF83}" destId="{C8A02AA2-BB9F-44E5-B5DE-2D6E56749085}" srcOrd="1" destOrd="0" presId="urn:microsoft.com/office/officeart/2005/8/layout/list1"/>
    <dgm:cxn modelId="{F567D288-5DF3-45FB-A747-8864B63734E2}" type="presOf" srcId="{145C08BE-C905-47FF-A459-09EDCD82AF83}" destId="{3AEF0521-2560-4248-93D8-AB77410B6FE5}" srcOrd="0" destOrd="0" presId="urn:microsoft.com/office/officeart/2005/8/layout/list1"/>
    <dgm:cxn modelId="{FAFCDB8C-8577-4630-8A71-F9340F72B88F}" srcId="{145C08BE-C905-47FF-A459-09EDCD82AF83}" destId="{5F21E4C3-3261-4BAE-8149-8CFA7161A80C}" srcOrd="1" destOrd="0" parTransId="{A4A9BF39-BD0B-481A-9F0A-FF0780922533}" sibTransId="{92B7696F-06C1-4BA0-A018-DA2B50C418BF}"/>
    <dgm:cxn modelId="{BD11C998-69D1-425E-BFBF-E6C87DA8ACE0}" type="presOf" srcId="{F6699137-B6AD-4C02-879E-AEC3707F1CAA}" destId="{CDAAD9AB-76BA-4F20-9C80-4020D86AF54F}" srcOrd="0" destOrd="2" presId="urn:microsoft.com/office/officeart/2005/8/layout/list1"/>
    <dgm:cxn modelId="{CCD73AB1-015D-4A90-B611-AEB08BFB3269}" type="presOf" srcId="{3F3AB2B7-7AA6-4782-82EC-02C93456282A}" destId="{0D6B9F3E-B464-438E-883B-0916B346DACF}" srcOrd="0" destOrd="0" presId="urn:microsoft.com/office/officeart/2005/8/layout/list1"/>
    <dgm:cxn modelId="{37E99CB2-0FD9-4531-9CC1-3F1582E0302F}" type="presOf" srcId="{76937503-7550-41B3-8D88-C860E600B4A5}" destId="{3E253364-FB35-42F8-9CB7-634D0DF472D6}" srcOrd="0" destOrd="0" presId="urn:microsoft.com/office/officeart/2005/8/layout/list1"/>
    <dgm:cxn modelId="{8BF428C9-F6E2-43B0-9580-4F963A64224E}" srcId="{139B28B7-98AE-2442-8242-E675E9F54483}" destId="{145C08BE-C905-47FF-A459-09EDCD82AF83}" srcOrd="1" destOrd="0" parTransId="{74BC8BA9-9D7E-41C1-8317-33094900A98A}" sibTransId="{D5B1577D-F711-4BD1-81BC-B63238742CE8}"/>
    <dgm:cxn modelId="{7136CECC-E6D6-4906-84A6-145DD46AD674}" srcId="{76937503-7550-41B3-8D88-C860E600B4A5}" destId="{2EC0FACE-BD09-47CD-938A-10AE49A0B720}" srcOrd="3" destOrd="0" parTransId="{21F35727-FA35-42DA-8F84-326E4149DD68}" sibTransId="{FC026AC4-2C15-4399-9450-96E7170452CD}"/>
    <dgm:cxn modelId="{42C226DF-AAA2-41B5-A106-72A4B17C29E3}" type="presOf" srcId="{5163159C-AA45-49D0-A281-701FEAF958A1}" destId="{CDAAD9AB-76BA-4F20-9C80-4020D86AF54F}" srcOrd="0" destOrd="1" presId="urn:microsoft.com/office/officeart/2005/8/layout/list1"/>
    <dgm:cxn modelId="{BC95A857-E074-4B6B-81AA-58A1F3B8F30B}" type="presParOf" srcId="{107712AD-F0E7-8045-90F3-AA033147F7E7}" destId="{99F85151-3D39-4456-9783-D2B61E40612E}" srcOrd="0" destOrd="0" presId="urn:microsoft.com/office/officeart/2005/8/layout/list1"/>
    <dgm:cxn modelId="{EDFC3823-E1E9-4884-9189-3A0CEE8B7CEC}" type="presParOf" srcId="{99F85151-3D39-4456-9783-D2B61E40612E}" destId="{3E253364-FB35-42F8-9CB7-634D0DF472D6}" srcOrd="0" destOrd="0" presId="urn:microsoft.com/office/officeart/2005/8/layout/list1"/>
    <dgm:cxn modelId="{8C43BC12-3508-46C3-9667-CEF120F18509}" type="presParOf" srcId="{99F85151-3D39-4456-9783-D2B61E40612E}" destId="{24EE546A-203E-45A1-AB96-5A4CB77AC5EC}" srcOrd="1" destOrd="0" presId="urn:microsoft.com/office/officeart/2005/8/layout/list1"/>
    <dgm:cxn modelId="{850472E1-26BB-4E76-A4ED-C4E50C1EAE2B}" type="presParOf" srcId="{107712AD-F0E7-8045-90F3-AA033147F7E7}" destId="{1DD4E0C0-9F60-4F65-BB07-79CA80226C0A}" srcOrd="1" destOrd="0" presId="urn:microsoft.com/office/officeart/2005/8/layout/list1"/>
    <dgm:cxn modelId="{E59C3BAC-D0D6-4073-AD7D-2CCE77A80C84}" type="presParOf" srcId="{107712AD-F0E7-8045-90F3-AA033147F7E7}" destId="{CDAAD9AB-76BA-4F20-9C80-4020D86AF54F}" srcOrd="2" destOrd="0" presId="urn:microsoft.com/office/officeart/2005/8/layout/list1"/>
    <dgm:cxn modelId="{B838846C-1CB4-459B-A539-ECE81C818916}" type="presParOf" srcId="{107712AD-F0E7-8045-90F3-AA033147F7E7}" destId="{5E61BAE6-473E-4263-8FBF-76A396FC3E1D}" srcOrd="3" destOrd="0" presId="urn:microsoft.com/office/officeart/2005/8/layout/list1"/>
    <dgm:cxn modelId="{C2CB86B8-EB57-4B35-A2E0-49FBFEFF179F}" type="presParOf" srcId="{107712AD-F0E7-8045-90F3-AA033147F7E7}" destId="{5141C5C9-BEDE-4857-A38D-615C947B8108}" srcOrd="4" destOrd="0" presId="urn:microsoft.com/office/officeart/2005/8/layout/list1"/>
    <dgm:cxn modelId="{CD8BE417-A196-459E-AD16-512AC2C29E38}" type="presParOf" srcId="{5141C5C9-BEDE-4857-A38D-615C947B8108}" destId="{3AEF0521-2560-4248-93D8-AB77410B6FE5}" srcOrd="0" destOrd="0" presId="urn:microsoft.com/office/officeart/2005/8/layout/list1"/>
    <dgm:cxn modelId="{125F7B0F-91A5-4FA5-99FA-3B3401EEF3AF}" type="presParOf" srcId="{5141C5C9-BEDE-4857-A38D-615C947B8108}" destId="{C8A02AA2-BB9F-44E5-B5DE-2D6E56749085}" srcOrd="1" destOrd="0" presId="urn:microsoft.com/office/officeart/2005/8/layout/list1"/>
    <dgm:cxn modelId="{808B927C-0D63-4A60-B8BA-973DAC5CD067}" type="presParOf" srcId="{107712AD-F0E7-8045-90F3-AA033147F7E7}" destId="{1284794E-CDEA-492E-BE91-D4A9E1DAF7D5}" srcOrd="5" destOrd="0" presId="urn:microsoft.com/office/officeart/2005/8/layout/list1"/>
    <dgm:cxn modelId="{A3878B50-C4A7-46B3-9287-DAE42A6F2E95}" type="presParOf" srcId="{107712AD-F0E7-8045-90F3-AA033147F7E7}" destId="{0D6B9F3E-B464-438E-883B-0916B346DAC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22465-5E07-4550-90E6-5D9A257537E4}">
      <dsp:nvSpPr>
        <dsp:cNvPr id="0" name=""/>
        <dsp:cNvSpPr/>
      </dsp:nvSpPr>
      <dsp:spPr>
        <a:xfrm>
          <a:off x="0" y="407378"/>
          <a:ext cx="8760738" cy="2041393"/>
        </a:xfrm>
        <a:prstGeom prst="round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84" tIns="354076" rIns="685884" bIns="120904" numCol="1" spcCol="1270" anchor="t" anchorCtr="0">
          <a:noAutofit/>
        </a:bodyPr>
        <a:lstStyle/>
        <a:p>
          <a:pPr marL="171450" marR="0" lvl="1" indent="-171450" algn="l" defTabSz="7556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i="0" kern="1200" dirty="0">
              <a:latin typeface="Hind Vadodara" panose="020B0604020202020204" charset="0"/>
              <a:cs typeface="Hind Vadodara" panose="020B0604020202020204" charset="0"/>
            </a:rPr>
            <a:t> Glows &amp; Grows: School-Family Partnerships</a:t>
          </a:r>
          <a:endParaRPr lang="en-US" sz="1700" kern="1200" dirty="0"/>
        </a:p>
        <a:p>
          <a:pPr marL="171450" marR="0" lvl="1" indent="-171450" algn="l" defTabSz="7556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i="0" kern="1200" dirty="0">
              <a:latin typeface="Hind Vadodara"/>
              <a:cs typeface="Hind Vadodara"/>
            </a:rPr>
            <a:t>Resource Spotlight</a:t>
          </a:r>
        </a:p>
        <a:p>
          <a:pPr marL="171450" marR="0" lvl="1" indent="-171450" algn="l" defTabSz="7556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i="0" kern="1200" dirty="0">
              <a:latin typeface="Hind Vadodara" panose="020B0604020202020204" charset="0"/>
              <a:cs typeface="Hind Vadodara" panose="020B0604020202020204" charset="0"/>
            </a:rPr>
            <a:t>Equity Review</a:t>
          </a:r>
        </a:p>
        <a:p>
          <a:pPr marL="171450" marR="0" lvl="1" indent="-171450" algn="l" defTabSz="7556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i="0" kern="1200" dirty="0">
              <a:latin typeface="Hind Vadodara" panose="020B0604020202020204" charset="0"/>
              <a:cs typeface="Hind Vadodara" panose="020B0604020202020204" charset="0"/>
            </a:rPr>
            <a:t>Looking Ahead: March Poster session!</a:t>
          </a:r>
        </a:p>
      </dsp:txBody>
      <dsp:txXfrm>
        <a:off x="99653" y="507031"/>
        <a:ext cx="8561432" cy="1842087"/>
      </dsp:txXfrm>
    </dsp:sp>
    <dsp:sp modelId="{B661E3DA-218E-4C6C-988A-ED5C2F6D480E}">
      <dsp:nvSpPr>
        <dsp:cNvPr id="0" name=""/>
        <dsp:cNvSpPr/>
      </dsp:nvSpPr>
      <dsp:spPr>
        <a:xfrm>
          <a:off x="441872" y="38378"/>
          <a:ext cx="6186213" cy="7380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24" tIns="0" rIns="233824" bIns="0" numCol="1" spcCol="1270" anchor="ctr" anchorCtr="0">
          <a:noAutofit/>
        </a:bodyPr>
        <a:lstStyle/>
        <a:p>
          <a:pPr marL="0" lvl="0" indent="0" algn="l" defTabSz="755650">
            <a:lnSpc>
              <a:spcPct val="90000"/>
            </a:lnSpc>
            <a:spcBef>
              <a:spcPct val="0"/>
            </a:spcBef>
            <a:spcAft>
              <a:spcPct val="35000"/>
            </a:spcAft>
            <a:buNone/>
          </a:pPr>
          <a:r>
            <a:rPr lang="en-US" sz="1700" kern="1200" dirty="0"/>
            <a:t>Presentation Content</a:t>
          </a:r>
        </a:p>
      </dsp:txBody>
      <dsp:txXfrm>
        <a:off x="477898" y="74404"/>
        <a:ext cx="6114161" cy="665948"/>
      </dsp:txXfrm>
    </dsp:sp>
    <dsp:sp modelId="{7AAAA4F1-6BC5-496A-9F40-BBDA8721CAA0}">
      <dsp:nvSpPr>
        <dsp:cNvPr id="0" name=""/>
        <dsp:cNvSpPr/>
      </dsp:nvSpPr>
      <dsp:spPr>
        <a:xfrm>
          <a:off x="0" y="2952772"/>
          <a:ext cx="8837448" cy="2427516"/>
        </a:xfrm>
        <a:prstGeom prst="round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84" tIns="354076" rIns="685884" bIns="120904" numCol="1" spcCol="1270" anchor="t" anchorCtr="0">
          <a:noAutofit/>
        </a:bodyPr>
        <a:lstStyle/>
        <a:p>
          <a:pPr marL="171450" lvl="1" indent="-171450" algn="l" defTabSz="755650" rtl="0">
            <a:lnSpc>
              <a:spcPct val="90000"/>
            </a:lnSpc>
            <a:spcBef>
              <a:spcPct val="0"/>
            </a:spcBef>
            <a:spcAft>
              <a:spcPct val="15000"/>
            </a:spcAft>
            <a:buChar char="•"/>
          </a:pPr>
          <a:r>
            <a:rPr lang="en-US" sz="1700" b="0" i="0" kern="1200" dirty="0">
              <a:latin typeface="Hind Vadodara"/>
              <a:cs typeface="Hind Vadodara"/>
            </a:rPr>
            <a:t>Review areas where your PBIS Framework can be more culturally responsive. Discuss with your team and action plan.</a:t>
          </a:r>
        </a:p>
        <a:p>
          <a:pPr marL="171450" lvl="1" indent="-171450" algn="l" defTabSz="755650" rtl="0">
            <a:lnSpc>
              <a:spcPct val="90000"/>
            </a:lnSpc>
            <a:spcBef>
              <a:spcPct val="0"/>
            </a:spcBef>
            <a:spcAft>
              <a:spcPct val="15000"/>
            </a:spcAft>
            <a:buChar char="•"/>
          </a:pPr>
          <a:r>
            <a:rPr lang="en-US" sz="1700" b="0" i="0" kern="1200" dirty="0">
              <a:latin typeface="Hind Vadodara"/>
              <a:cs typeface="Hind Vadodara"/>
            </a:rPr>
            <a:t>Discuss with your team what you may want to include on your poster during the March team training.</a:t>
          </a:r>
        </a:p>
      </dsp:txBody>
      <dsp:txXfrm>
        <a:off x="118502" y="3071274"/>
        <a:ext cx="8600444" cy="2190512"/>
      </dsp:txXfrm>
    </dsp:sp>
    <dsp:sp modelId="{991FF1E6-6FF8-43D9-A027-11256515D6B0}">
      <dsp:nvSpPr>
        <dsp:cNvPr id="0" name=""/>
        <dsp:cNvSpPr/>
      </dsp:nvSpPr>
      <dsp:spPr>
        <a:xfrm>
          <a:off x="441872" y="2583772"/>
          <a:ext cx="6186213" cy="7380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24" tIns="0" rIns="233824" bIns="0" numCol="1" spcCol="1270" anchor="ctr" anchorCtr="0">
          <a:noAutofit/>
        </a:bodyPr>
        <a:lstStyle/>
        <a:p>
          <a:pPr marL="0" lvl="0" indent="0" algn="l" defTabSz="755650">
            <a:lnSpc>
              <a:spcPct val="90000"/>
            </a:lnSpc>
            <a:spcBef>
              <a:spcPct val="0"/>
            </a:spcBef>
            <a:spcAft>
              <a:spcPct val="35000"/>
            </a:spcAft>
            <a:buNone/>
          </a:pPr>
          <a:r>
            <a:rPr lang="en-US" sz="1700" kern="1200" dirty="0"/>
            <a:t>Coaches Tasks</a:t>
          </a:r>
        </a:p>
      </dsp:txBody>
      <dsp:txXfrm>
        <a:off x="477898" y="2619798"/>
        <a:ext cx="6114161"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EF586-D438-9F41-84C5-B24AF7D7D954}">
      <dsp:nvSpPr>
        <dsp:cNvPr id="0" name=""/>
        <dsp:cNvSpPr/>
      </dsp:nvSpPr>
      <dsp:spPr>
        <a:xfrm>
          <a:off x="4582" y="763882"/>
          <a:ext cx="2755650" cy="110226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dirty="0"/>
            <a:t>Positive Relationships</a:t>
          </a:r>
          <a:endParaRPr lang="en-US" sz="2400" b="1" kern="1200" dirty="0"/>
        </a:p>
      </dsp:txBody>
      <dsp:txXfrm>
        <a:off x="4582" y="763882"/>
        <a:ext cx="2755650" cy="1102260"/>
      </dsp:txXfrm>
    </dsp:sp>
    <dsp:sp modelId="{2BD36466-CDD0-1840-A1EA-0769324E5C64}">
      <dsp:nvSpPr>
        <dsp:cNvPr id="0" name=""/>
        <dsp:cNvSpPr/>
      </dsp:nvSpPr>
      <dsp:spPr>
        <a:xfrm>
          <a:off x="4582" y="1866142"/>
          <a:ext cx="2755650" cy="35136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chemeClr val="accent5"/>
            </a:buClr>
            <a:buChar char="•"/>
          </a:pPr>
          <a:r>
            <a:rPr lang="en-US" sz="2000" kern="1200" dirty="0"/>
            <a:t>Recognize family needs </a:t>
          </a:r>
        </a:p>
        <a:p>
          <a:pPr marL="228600" lvl="1" indent="-228600" algn="l" defTabSz="889000">
            <a:lnSpc>
              <a:spcPct val="90000"/>
            </a:lnSpc>
            <a:spcBef>
              <a:spcPct val="0"/>
            </a:spcBef>
            <a:spcAft>
              <a:spcPct val="15000"/>
            </a:spcAft>
            <a:buClr>
              <a:schemeClr val="accent5"/>
            </a:buClr>
            <a:buChar char="•"/>
          </a:pPr>
          <a:r>
            <a:rPr lang="en-US" sz="2000" kern="1200" dirty="0"/>
            <a:t>Value cultural differences</a:t>
          </a:r>
        </a:p>
        <a:p>
          <a:pPr marL="228600" lvl="1" indent="-228600" algn="l" defTabSz="889000">
            <a:lnSpc>
              <a:spcPct val="90000"/>
            </a:lnSpc>
            <a:spcBef>
              <a:spcPct val="0"/>
            </a:spcBef>
            <a:spcAft>
              <a:spcPct val="15000"/>
            </a:spcAft>
            <a:buClr>
              <a:schemeClr val="accent5"/>
            </a:buClr>
            <a:buChar char="•"/>
          </a:pPr>
          <a:r>
            <a:rPr lang="en-US" sz="2000" kern="1200" dirty="0"/>
            <a:t>Collect data on perceptions of home-school relationships</a:t>
          </a:r>
        </a:p>
      </dsp:txBody>
      <dsp:txXfrm>
        <a:off x="4582" y="1866142"/>
        <a:ext cx="2755650" cy="3513600"/>
      </dsp:txXfrm>
    </dsp:sp>
    <dsp:sp modelId="{AD15DF2D-A311-8B43-9A60-EFE0E5CEAB64}">
      <dsp:nvSpPr>
        <dsp:cNvPr id="0" name=""/>
        <dsp:cNvSpPr/>
      </dsp:nvSpPr>
      <dsp:spPr>
        <a:xfrm>
          <a:off x="3146024" y="763882"/>
          <a:ext cx="2755650" cy="110226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Two-Way Communication</a:t>
          </a:r>
        </a:p>
      </dsp:txBody>
      <dsp:txXfrm>
        <a:off x="3146024" y="763882"/>
        <a:ext cx="2755650" cy="1102260"/>
      </dsp:txXfrm>
    </dsp:sp>
    <dsp:sp modelId="{AD564C5D-B80A-B841-A64F-7F2490EC58C2}">
      <dsp:nvSpPr>
        <dsp:cNvPr id="0" name=""/>
        <dsp:cNvSpPr/>
      </dsp:nvSpPr>
      <dsp:spPr>
        <a:xfrm>
          <a:off x="3146024" y="1866142"/>
          <a:ext cx="2755650" cy="35136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chemeClr val="accent5"/>
            </a:buClr>
            <a:buChar char="•"/>
          </a:pPr>
          <a:r>
            <a:rPr lang="en-US" sz="2000" kern="1200" dirty="0"/>
            <a:t>Engage in meaningful, two-way communication</a:t>
          </a:r>
        </a:p>
        <a:p>
          <a:pPr marL="228600" lvl="1" indent="-228600" algn="l" defTabSz="889000">
            <a:lnSpc>
              <a:spcPct val="90000"/>
            </a:lnSpc>
            <a:spcBef>
              <a:spcPct val="0"/>
            </a:spcBef>
            <a:spcAft>
              <a:spcPct val="15000"/>
            </a:spcAft>
            <a:buClr>
              <a:schemeClr val="accent5"/>
            </a:buClr>
            <a:buChar char="•"/>
          </a:pPr>
          <a:r>
            <a:rPr lang="en-US" sz="2000" kern="1200" dirty="0"/>
            <a:t>Provide multiple avenues for families receive and provide information</a:t>
          </a:r>
        </a:p>
      </dsp:txBody>
      <dsp:txXfrm>
        <a:off x="3146024" y="1866142"/>
        <a:ext cx="2755650" cy="3513600"/>
      </dsp:txXfrm>
    </dsp:sp>
    <dsp:sp modelId="{6F333FB5-527E-404E-9927-DF44E1BB7766}">
      <dsp:nvSpPr>
        <dsp:cNvPr id="0" name=""/>
        <dsp:cNvSpPr/>
      </dsp:nvSpPr>
      <dsp:spPr>
        <a:xfrm>
          <a:off x="6287466" y="763882"/>
          <a:ext cx="2755650" cy="110226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Equity, Access,  Representation</a:t>
          </a:r>
        </a:p>
      </dsp:txBody>
      <dsp:txXfrm>
        <a:off x="6287466" y="763882"/>
        <a:ext cx="2755650" cy="1102260"/>
      </dsp:txXfrm>
    </dsp:sp>
    <dsp:sp modelId="{F67759A5-B797-5C4E-97CA-978F5BD217DA}">
      <dsp:nvSpPr>
        <dsp:cNvPr id="0" name=""/>
        <dsp:cNvSpPr/>
      </dsp:nvSpPr>
      <dsp:spPr>
        <a:xfrm>
          <a:off x="6287466" y="1866142"/>
          <a:ext cx="2755650" cy="3513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chemeClr val="accent5"/>
            </a:buClr>
            <a:buChar char="•"/>
          </a:pPr>
          <a:r>
            <a:rPr lang="en-US" sz="2000" kern="1200" baseline="0" dirty="0"/>
            <a:t>Intentionally obtain diverse and proportional input</a:t>
          </a:r>
          <a:endParaRPr lang="en-US" sz="2000" kern="1200" dirty="0"/>
        </a:p>
        <a:p>
          <a:pPr marL="228600" lvl="1" indent="-228600" algn="l" defTabSz="889000">
            <a:lnSpc>
              <a:spcPct val="90000"/>
            </a:lnSpc>
            <a:spcBef>
              <a:spcPct val="0"/>
            </a:spcBef>
            <a:spcAft>
              <a:spcPct val="15000"/>
            </a:spcAft>
            <a:buClr>
              <a:schemeClr val="accent5"/>
            </a:buClr>
            <a:buChar char="•"/>
          </a:pPr>
          <a:r>
            <a:rPr lang="en-US" sz="2000" kern="1200" dirty="0"/>
            <a:t>Empower families with knowledge and skills to effectively support student learning</a:t>
          </a:r>
        </a:p>
        <a:p>
          <a:pPr marL="228600" lvl="1" indent="-228600" algn="l" defTabSz="889000">
            <a:lnSpc>
              <a:spcPct val="90000"/>
            </a:lnSpc>
            <a:spcBef>
              <a:spcPct val="0"/>
            </a:spcBef>
            <a:spcAft>
              <a:spcPct val="15000"/>
            </a:spcAft>
            <a:buClr>
              <a:schemeClr val="accent5"/>
            </a:buClr>
            <a:buChar char="•"/>
          </a:pPr>
          <a:r>
            <a:rPr lang="en-US" sz="2000" kern="1200" dirty="0"/>
            <a:t>Cultivate social connections and networks among families </a:t>
          </a:r>
        </a:p>
      </dsp:txBody>
      <dsp:txXfrm>
        <a:off x="6287466" y="1866142"/>
        <a:ext cx="2755650" cy="3513600"/>
      </dsp:txXfrm>
    </dsp:sp>
    <dsp:sp modelId="{184A7A02-3ED4-B94D-9138-9252449AB2B9}">
      <dsp:nvSpPr>
        <dsp:cNvPr id="0" name=""/>
        <dsp:cNvSpPr/>
      </dsp:nvSpPr>
      <dsp:spPr>
        <a:xfrm>
          <a:off x="9428908" y="763882"/>
          <a:ext cx="2755650" cy="110226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Meaningful Decision-Making</a:t>
          </a:r>
        </a:p>
      </dsp:txBody>
      <dsp:txXfrm>
        <a:off x="9428908" y="763882"/>
        <a:ext cx="2755650" cy="1102260"/>
      </dsp:txXfrm>
    </dsp:sp>
    <dsp:sp modelId="{197F6FAF-BA52-BB4E-8F32-A0ED96C977B7}">
      <dsp:nvSpPr>
        <dsp:cNvPr id="0" name=""/>
        <dsp:cNvSpPr/>
      </dsp:nvSpPr>
      <dsp:spPr>
        <a:xfrm>
          <a:off x="9428908" y="1866142"/>
          <a:ext cx="2755650" cy="35136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lr>
              <a:schemeClr val="accent5"/>
            </a:buClr>
            <a:buChar char="•"/>
          </a:pPr>
          <a:r>
            <a:rPr lang="en-US" sz="2000" kern="1200" dirty="0"/>
            <a:t>Provide</a:t>
          </a:r>
          <a:r>
            <a:rPr lang="en-US" sz="2000" kern="1200" baseline="0" dirty="0"/>
            <a:t> diverse range of opportunities for families to make shared decisions about PBIS systems and practices</a:t>
          </a:r>
          <a:endParaRPr lang="en-US" sz="2000" kern="1200" dirty="0"/>
        </a:p>
        <a:p>
          <a:pPr marL="228600" lvl="1" indent="-228600" algn="l" defTabSz="889000">
            <a:lnSpc>
              <a:spcPct val="90000"/>
            </a:lnSpc>
            <a:spcBef>
              <a:spcPct val="0"/>
            </a:spcBef>
            <a:spcAft>
              <a:spcPct val="15000"/>
            </a:spcAft>
            <a:buClr>
              <a:schemeClr val="accent5"/>
            </a:buClr>
            <a:buChar char="•"/>
          </a:pPr>
          <a:r>
            <a:rPr lang="en-US" sz="2000" kern="1200" dirty="0"/>
            <a:t>Effectively engage families in advanced student behavior supports</a:t>
          </a:r>
        </a:p>
      </dsp:txBody>
      <dsp:txXfrm>
        <a:off x="9428908" y="1866142"/>
        <a:ext cx="2755650" cy="3513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96134"/>
          <a:ext cx="8510949" cy="2280932"/>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37388" rIns="666328" bIns="149352" numCol="1" spcCol="1270" anchor="t" anchorCtr="0">
          <a:noAutofit/>
        </a:bodyPr>
        <a:lstStyle/>
        <a:p>
          <a:pPr marL="228600" marR="0" lvl="1" indent="-228600" algn="l" defTabSz="9334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100" b="0" i="0" kern="1200" dirty="0"/>
            <a:t> Glows &amp; Grows: School-Family Partnerships</a:t>
          </a:r>
        </a:p>
        <a:p>
          <a:pPr marL="228600" marR="0" lvl="1" indent="-228600" algn="l" defTabSz="933450" eaLnBrk="1" fontAlgn="auto" latinLnBrk="0" hangingPunct="1">
            <a:lnSpc>
              <a:spcPct val="90000"/>
            </a:lnSpc>
            <a:spcBef>
              <a:spcPct val="0"/>
            </a:spcBef>
            <a:spcAft>
              <a:spcPct val="15000"/>
            </a:spcAft>
            <a:buChar char="•"/>
            <a:tabLst/>
            <a:defRPr/>
          </a:pPr>
          <a:r>
            <a:rPr lang="en-US" sz="2100" b="0" i="0" kern="1200" dirty="0"/>
            <a:t>Resource Spotlight</a:t>
          </a:r>
        </a:p>
        <a:p>
          <a:pPr marL="228600" marR="0" lvl="1" indent="-228600" algn="l" defTabSz="9334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100" b="0" i="0" kern="1200" dirty="0"/>
            <a:t>Equity Review</a:t>
          </a:r>
        </a:p>
        <a:p>
          <a:pPr marL="228600" marR="0" lvl="1" indent="-228600" algn="l" defTabSz="93345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100" b="0" i="0" kern="1200" dirty="0"/>
            <a:t>Looking Ahead: March Poster session!</a:t>
          </a:r>
        </a:p>
      </dsp:txBody>
      <dsp:txXfrm>
        <a:off x="111346" y="507480"/>
        <a:ext cx="8288257" cy="2058240"/>
      </dsp:txXfrm>
    </dsp:sp>
    <dsp:sp modelId="{24EE546A-203E-45A1-AB96-5A4CB77AC5EC}">
      <dsp:nvSpPr>
        <dsp:cNvPr id="0" name=""/>
        <dsp:cNvSpPr/>
      </dsp:nvSpPr>
      <dsp:spPr>
        <a:xfrm>
          <a:off x="429273" y="41894"/>
          <a:ext cx="6009829" cy="7084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933450">
            <a:lnSpc>
              <a:spcPct val="90000"/>
            </a:lnSpc>
            <a:spcBef>
              <a:spcPct val="0"/>
            </a:spcBef>
            <a:spcAft>
              <a:spcPct val="35000"/>
            </a:spcAft>
            <a:buNone/>
          </a:pPr>
          <a:r>
            <a:rPr lang="en-US" sz="2100" b="0" i="0" kern="1200" dirty="0"/>
            <a:t>Presentation Content</a:t>
          </a:r>
          <a:endParaRPr lang="en-US" sz="2100" b="0" i="0" u="none" strike="noStrike" kern="1200" cap="none" baseline="0" noProof="0" dirty="0"/>
        </a:p>
      </dsp:txBody>
      <dsp:txXfrm>
        <a:off x="463858" y="76479"/>
        <a:ext cx="5940659" cy="639310"/>
      </dsp:txXfrm>
    </dsp:sp>
    <dsp:sp modelId="{0D6B9F3E-B464-438E-883B-0916B346DACF}">
      <dsp:nvSpPr>
        <dsp:cNvPr id="0" name=""/>
        <dsp:cNvSpPr/>
      </dsp:nvSpPr>
      <dsp:spPr>
        <a:xfrm>
          <a:off x="0" y="3160906"/>
          <a:ext cx="8585471" cy="2246297"/>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37388" rIns="666328" bIns="149352"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b="0" i="0" kern="1200" dirty="0"/>
            <a:t>Review areas where your PBIS Framework can be more culturally responsive. Discuss with your team and action </a:t>
          </a:r>
          <a:r>
            <a:rPr lang="en-US" sz="2100" b="0" i="0" kern="1200" dirty="0">
              <a:latin typeface="Arial"/>
            </a:rPr>
            <a:t>plan</a:t>
          </a:r>
          <a:r>
            <a:rPr lang="en-US" sz="2100" b="0" i="0" kern="1200" dirty="0"/>
            <a:t>.</a:t>
          </a:r>
        </a:p>
        <a:p>
          <a:pPr marL="228600" lvl="1" indent="-228600" algn="l" defTabSz="933450">
            <a:lnSpc>
              <a:spcPct val="90000"/>
            </a:lnSpc>
            <a:spcBef>
              <a:spcPct val="0"/>
            </a:spcBef>
            <a:spcAft>
              <a:spcPct val="15000"/>
            </a:spcAft>
            <a:buChar char="•"/>
          </a:pPr>
          <a:r>
            <a:rPr lang="en-US" sz="2100" b="0" i="0" kern="1200" dirty="0"/>
            <a:t>Discuss with your team what you may want to include on your poster during the March team training.</a:t>
          </a:r>
        </a:p>
      </dsp:txBody>
      <dsp:txXfrm>
        <a:off x="109655" y="3270561"/>
        <a:ext cx="8366161" cy="2026987"/>
      </dsp:txXfrm>
    </dsp:sp>
    <dsp:sp modelId="{C8A02AA2-BB9F-44E5-B5DE-2D6E56749085}">
      <dsp:nvSpPr>
        <dsp:cNvPr id="0" name=""/>
        <dsp:cNvSpPr/>
      </dsp:nvSpPr>
      <dsp:spPr>
        <a:xfrm>
          <a:off x="429273" y="2806666"/>
          <a:ext cx="6009829" cy="7084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933450">
            <a:lnSpc>
              <a:spcPct val="90000"/>
            </a:lnSpc>
            <a:spcBef>
              <a:spcPct val="0"/>
            </a:spcBef>
            <a:spcAft>
              <a:spcPct val="35000"/>
            </a:spcAft>
            <a:buNone/>
          </a:pPr>
          <a:r>
            <a:rPr lang="en-US" sz="2100" b="0" i="0" kern="1200" dirty="0"/>
            <a:t>Coaches</a:t>
          </a:r>
          <a:r>
            <a:rPr lang="en-US" sz="2100" kern="1200" dirty="0"/>
            <a:t> T</a:t>
          </a:r>
          <a:r>
            <a:rPr lang="en-US" sz="2100" b="0" i="0" kern="1200" dirty="0"/>
            <a:t>asks</a:t>
          </a:r>
          <a:endParaRPr lang="en-US" sz="2100" kern="1200" dirty="0"/>
        </a:p>
      </dsp:txBody>
      <dsp:txXfrm>
        <a:off x="463858" y="2841251"/>
        <a:ext cx="5940659"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bacademy.edc.org/discussing-race-racism-and-important-current-events-students-guide-lesson-plans-and-resour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ebacademy.edc.org/discussing-race-racism-and-important-current-events-students-guide-lesson-plans-and-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ebacademy.edc.org/discussing-race-racism-and-important-current-events-students-guide-lesson-plans-and-resourc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uconn.co1.qualtrics.com/jfe/form/SV_4U9QPw9ASvLr83z" TargetMode="External"/><Relationship Id="rId3" Type="http://schemas.openxmlformats.org/officeDocument/2006/relationships/hyperlink" Target="https://sebacademy.edc.org/centering-equity-within-pbis-framework-overview-and-evidence-effectiveness" TargetMode="External"/><Relationship Id="rId7" Type="http://schemas.openxmlformats.org/officeDocument/2006/relationships/hyperlink" Target="https://sebacademy.edc.org/tiered-fidelity-inventory-tfi-manua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sebacademy.edc.org/discussing-race-racism-and-important-current-events-students-guide-lesson-plans-and-resources" TargetMode="External"/><Relationship Id="rId5" Type="http://schemas.openxmlformats.org/officeDocument/2006/relationships/hyperlink" Target="https://sebacademy.edc.org/beginning-address-equity-tier-1-systems" TargetMode="External"/><Relationship Id="rId10" Type="http://schemas.openxmlformats.org/officeDocument/2006/relationships/hyperlink" Target="https://sebacademy.edc.org/pbis-cultural-responsiveness-field-guide" TargetMode="External"/><Relationship Id="rId4" Type="http://schemas.openxmlformats.org/officeDocument/2006/relationships/hyperlink" Target="https://www.pbis.org/resource/centering-equity-within-the-pbis-framework-overview-and-evidence-of-effectiveness" TargetMode="External"/><Relationship Id="rId9" Type="http://schemas.openxmlformats.org/officeDocument/2006/relationships/hyperlink" Target="https://sebacademy.edc.org/integrated-tiered-fidelity-inventory-companion-guid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uconn.co1.qualtrics.com/jfe/form/SV_4U9QPw9ASvLr83z" TargetMode="External"/><Relationship Id="rId3" Type="http://schemas.openxmlformats.org/officeDocument/2006/relationships/hyperlink" Target="https://sebacademy.edc.org/centering-equity-within-pbis-framework-overview-and-evidence-effectiveness" TargetMode="External"/><Relationship Id="rId7" Type="http://schemas.openxmlformats.org/officeDocument/2006/relationships/hyperlink" Target="https://sebacademy.edc.org/tiered-fidelity-inventory-tfi-manua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sebacademy.edc.org/discussing-race-racism-and-important-current-events-students-guide-lesson-plans-and-resources" TargetMode="External"/><Relationship Id="rId5" Type="http://schemas.openxmlformats.org/officeDocument/2006/relationships/hyperlink" Target="https://sebacademy.edc.org/beginning-address-equity-tier-1-systems" TargetMode="External"/><Relationship Id="rId10" Type="http://schemas.openxmlformats.org/officeDocument/2006/relationships/hyperlink" Target="https://sebacademy.edc.org/pbis-cultural-responsiveness-field-guide" TargetMode="External"/><Relationship Id="rId4" Type="http://schemas.openxmlformats.org/officeDocument/2006/relationships/hyperlink" Target="https://www.pbis.org/resource/centering-equity-within-the-pbis-framework-overview-and-evidence-of-effectiveness" TargetMode="External"/><Relationship Id="rId9" Type="http://schemas.openxmlformats.org/officeDocument/2006/relationships/hyperlink" Target="https://sebacademy.edc.org/integrated-tiered-fidelity-inventory-companion-guid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is review, you may remind folks that if they haven not yet, please complete the self-assessment, identify areas of strength and need, and complete the action plan at the end of the tool to target areas of need that build on strengths</a:t>
            </a:r>
          </a:p>
          <a:p>
            <a:pPr marL="0" lvl="0" indent="0">
              <a:buNone/>
            </a:pPr>
            <a:endParaRPr lang="en-US" dirty="0"/>
          </a:p>
          <a:p>
            <a:pPr marL="0" lvl="0" indent="0">
              <a:buNone/>
            </a:pPr>
            <a:r>
              <a:rPr lang="en-US" dirty="0"/>
              <a:t>Link to assessment: </a:t>
            </a:r>
            <a:r>
              <a:rPr lang="en-US" sz="1200" b="0" i="0" u="none" strike="noStrike" kern="1200" dirty="0">
                <a:solidFill>
                  <a:schemeClr val="tx1"/>
                </a:solidFill>
                <a:effectLst/>
                <a:latin typeface="Arial" pitchFamily="-108" charset="0"/>
                <a:ea typeface="ＭＳ Ｐゴシック" pitchFamily="-65" charset="-128"/>
                <a:cs typeface="ＭＳ Ｐゴシック" pitchFamily="-65" charset="-128"/>
              </a:rPr>
              <a:t>https://sebacademy.edc.org/family-school-practices-survey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DF0A18-DDC8-CC47-A980-D73890B96B34}" type="slidenum">
              <a:rPr kumimoji="0" lang="en-US" sz="1200" b="0" i="0" u="none" strike="noStrike" kern="1200" cap="none" spc="0" normalizeH="0" baseline="0" noProof="0" smtClean="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Tree>
    <p:extLst>
      <p:ext uri="{BB962C8B-B14F-4D97-AF65-F5344CB8AC3E}">
        <p14:creationId xmlns:p14="http://schemas.microsoft.com/office/powerpoint/2010/main" val="358299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a:t>Family School Practices Survey: https://uconn.co1.qualtrics.com/jfe/form/SV_4U9QPw9ASvLr83z</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hlinkClick r:id="rId3"/>
              </a:rPr>
              <a:t>https://sebacademy.edc.org/discussing-race-racism-and-important-current-events-students-guide-lesson-plans-and-resources</a:t>
            </a:r>
            <a:endParaRPr lang="en-US" dirty="0"/>
          </a:p>
        </p:txBody>
      </p:sp>
    </p:spTree>
    <p:extLst>
      <p:ext uri="{BB962C8B-B14F-4D97-AF65-F5344CB8AC3E}">
        <p14:creationId xmlns:p14="http://schemas.microsoft.com/office/powerpoint/2010/main" val="283123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Link: </a:t>
            </a:r>
            <a:r>
              <a:rPr lang="en-US" dirty="0">
                <a:hlinkClick r:id="rId3"/>
              </a:rPr>
              <a:t>https://sebacademy.edc.org/discussing-race-racism-and-important-current-events-students-guide-lesson-plans-and-resources</a:t>
            </a:r>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14</a:t>
            </a:fld>
            <a:endParaRPr lang="en-US"/>
          </a:p>
        </p:txBody>
      </p:sp>
    </p:spTree>
    <p:extLst>
      <p:ext uri="{BB962C8B-B14F-4D97-AF65-F5344CB8AC3E}">
        <p14:creationId xmlns:p14="http://schemas.microsoft.com/office/powerpoint/2010/main" val="8516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https://sebacademy.edc.org/discussing-race-racism-and-important-current-events-students-guide-lesson-plans-and-resources</a:t>
            </a: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5717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b="0" i="0" u="none" strike="noStrike">
                <a:solidFill>
                  <a:srgbClr val="000000"/>
                </a:solidFill>
                <a:effectLst/>
                <a:latin typeface="Calibri" panose="020F0502020204030204" pitchFamily="34" charset="0"/>
              </a:rPr>
              <a:t>Resource Link: https://sebacademy.edc.org/pbis-cultural-responsiveness-field-guide</a:t>
            </a:r>
            <a:endParaRPr lang="en-US" dirty="0"/>
          </a:p>
        </p:txBody>
      </p:sp>
    </p:spTree>
    <p:extLst>
      <p:ext uri="{BB962C8B-B14F-4D97-AF65-F5344CB8AC3E}">
        <p14:creationId xmlns:p14="http://schemas.microsoft.com/office/powerpoint/2010/main" val="2880294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Resource Link: https://sebacademy.edc.org/pbis-cultural-responsiveness-field-guide</a:t>
            </a:r>
          </a:p>
          <a:p>
            <a:r>
              <a:rPr lang="en-US" dirty="0"/>
              <a:t>https://sebacademy.edc.org/integrated-tiered-fidelity-inventory-companion-guide</a:t>
            </a:r>
          </a:p>
        </p:txBody>
      </p:sp>
      <p:sp>
        <p:nvSpPr>
          <p:cNvPr id="4" name="Slide Number Placeholder 3"/>
          <p:cNvSpPr>
            <a:spLocks noGrp="1"/>
          </p:cNvSpPr>
          <p:nvPr>
            <p:ph type="sldNum" sz="quarter" idx="5"/>
          </p:nvPr>
        </p:nvSpPr>
        <p:spPr/>
        <p:txBody>
          <a:bodyPr/>
          <a:lstStyle/>
          <a:p>
            <a:fld id="{D9E9A522-274E-844E-8AB9-DE74A71CC10D}" type="slidenum">
              <a:rPr lang="en-US" smtClean="0"/>
              <a:t>18</a:t>
            </a:fld>
            <a:endParaRPr lang="en-US"/>
          </a:p>
        </p:txBody>
      </p:sp>
    </p:spTree>
    <p:extLst>
      <p:ext uri="{BB962C8B-B14F-4D97-AF65-F5344CB8AC3E}">
        <p14:creationId xmlns:p14="http://schemas.microsoft.com/office/powerpoint/2010/main" val="35234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Resource Link: https://sebacademy.edc.org/pbis-cultural-responsiveness-field-guide</a:t>
            </a:r>
            <a:endParaRPr lang="en-US" sz="16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692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brief (5 minutes)</a:t>
            </a:r>
          </a:p>
        </p:txBody>
      </p:sp>
      <p:sp>
        <p:nvSpPr>
          <p:cNvPr id="4" name="Slide Number Placeholder 3"/>
          <p:cNvSpPr>
            <a:spLocks noGrp="1"/>
          </p:cNvSpPr>
          <p:nvPr>
            <p:ph type="sldNum" sz="quarter" idx="5"/>
          </p:nvPr>
        </p:nvSpPr>
        <p:spPr/>
        <p:txBody>
          <a:bodyPr/>
          <a:lstStyle/>
          <a:p>
            <a:fld id="{D9E9A522-274E-844E-8AB9-DE74A71CC10D}" type="slidenum">
              <a:rPr lang="en-US" smtClean="0"/>
              <a:t>21</a:t>
            </a:fld>
            <a:endParaRPr lang="en-US"/>
          </a:p>
        </p:txBody>
      </p:sp>
    </p:spTree>
    <p:extLst>
      <p:ext uri="{BB962C8B-B14F-4D97-AF65-F5344CB8AC3E}">
        <p14:creationId xmlns:p14="http://schemas.microsoft.com/office/powerpoint/2010/main" val="346147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brief (5 minutes)</a:t>
            </a:r>
          </a:p>
        </p:txBody>
      </p:sp>
      <p:sp>
        <p:nvSpPr>
          <p:cNvPr id="4" name="Slide Number Placeholder 3"/>
          <p:cNvSpPr>
            <a:spLocks noGrp="1"/>
          </p:cNvSpPr>
          <p:nvPr>
            <p:ph type="sldNum" sz="quarter" idx="5"/>
          </p:nvPr>
        </p:nvSpPr>
        <p:spPr/>
        <p:txBody>
          <a:bodyPr/>
          <a:lstStyle/>
          <a:p>
            <a:fld id="{D9E9A522-274E-844E-8AB9-DE74A71CC10D}" type="slidenum">
              <a:rPr lang="en-US" smtClean="0"/>
              <a:t>22</a:t>
            </a:fld>
            <a:endParaRPr lang="en-US"/>
          </a:p>
        </p:txBody>
      </p:sp>
    </p:spTree>
    <p:extLst>
      <p:ext uri="{BB962C8B-B14F-4D97-AF65-F5344CB8AC3E}">
        <p14:creationId xmlns:p14="http://schemas.microsoft.com/office/powerpoint/2010/main" val="2613304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brief (5 minutes)</a:t>
            </a:r>
          </a:p>
        </p:txBody>
      </p:sp>
      <p:sp>
        <p:nvSpPr>
          <p:cNvPr id="4" name="Slide Number Placeholder 3"/>
          <p:cNvSpPr>
            <a:spLocks noGrp="1"/>
          </p:cNvSpPr>
          <p:nvPr>
            <p:ph type="sldNum" sz="quarter" idx="5"/>
          </p:nvPr>
        </p:nvSpPr>
        <p:spPr/>
        <p:txBody>
          <a:bodyPr/>
          <a:lstStyle/>
          <a:p>
            <a:fld id="{D9E9A522-274E-844E-8AB9-DE74A71CC10D}" type="slidenum">
              <a:rPr lang="en-US" smtClean="0"/>
              <a:t>23</a:t>
            </a:fld>
            <a:endParaRPr lang="en-US"/>
          </a:p>
        </p:txBody>
      </p:sp>
    </p:spTree>
    <p:extLst>
      <p:ext uri="{BB962C8B-B14F-4D97-AF65-F5344CB8AC3E}">
        <p14:creationId xmlns:p14="http://schemas.microsoft.com/office/powerpoint/2010/main" val="178362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Here is an example of a virtual poster from last year, created in google slides. </a:t>
            </a:r>
            <a:r>
              <a:rPr lang="en-US" sz="1200" b="0" i="0" kern="1200" dirty="0">
                <a:solidFill>
                  <a:schemeClr val="tx1"/>
                </a:solidFill>
                <a:effectLst/>
                <a:latin typeface="+mn-lt"/>
                <a:ea typeface="+mn-ea"/>
                <a:cs typeface="+mn-cs"/>
              </a:rPr>
              <a:t>You can click on the TV, fish, chalkboard, and computer screen to view various elements of PBIS, including the start of a PBIS Handbook.</a:t>
            </a:r>
            <a:r>
              <a:rPr lang="en-US" dirty="0"/>
              <a:t> Feel free to get creative in your virtual poster design!</a:t>
            </a:r>
          </a:p>
        </p:txBody>
      </p:sp>
      <p:sp>
        <p:nvSpPr>
          <p:cNvPr id="4" name="Slide Number Placeholder 3"/>
          <p:cNvSpPr>
            <a:spLocks noGrp="1"/>
          </p:cNvSpPr>
          <p:nvPr>
            <p:ph type="sldNum" sz="quarter" idx="5"/>
          </p:nvPr>
        </p:nvSpPr>
        <p:spPr/>
        <p:txBody>
          <a:bodyPr/>
          <a:lstStyle/>
          <a:p>
            <a:fld id="{D9E9A522-274E-844E-8AB9-DE74A71CC10D}" type="slidenum">
              <a:rPr lang="en-US" smtClean="0"/>
              <a:t>24</a:t>
            </a:fld>
            <a:endParaRPr lang="en-US"/>
          </a:p>
        </p:txBody>
      </p:sp>
    </p:spTree>
    <p:extLst>
      <p:ext uri="{BB962C8B-B14F-4D97-AF65-F5344CB8AC3E}">
        <p14:creationId xmlns:p14="http://schemas.microsoft.com/office/powerpoint/2010/main" val="2123161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78611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4049390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285750" indent="-285750">
              <a:spcAft>
                <a:spcPts val="800"/>
              </a:spcAft>
              <a:buFont typeface="Calibri"/>
              <a:buChar char="-"/>
            </a:pPr>
            <a:r>
              <a:rPr lang="en-US" dirty="0">
                <a:cs typeface="Calibri"/>
              </a:rPr>
              <a:t>Centering Equity within the PBIS Framework: Overview and Evidence of Effectiveness: </a:t>
            </a:r>
            <a:r>
              <a:rPr lang="en-US" dirty="0">
                <a:hlinkClick r:id="rId3"/>
              </a:rPr>
              <a:t>https://sebacademy.edc.org/centering-equity-within-pbis-framework-overview-and-evidence-effectiveness</a:t>
            </a:r>
            <a:r>
              <a:rPr lang="en-US" dirty="0"/>
              <a:t> </a:t>
            </a:r>
            <a:endParaRPr lang="en-US" dirty="0">
              <a:cs typeface="Calibri"/>
              <a:hlinkClick r:id="rId4"/>
            </a:endParaRPr>
          </a:p>
          <a:p>
            <a:pPr marL="285750" indent="-285750">
              <a:spcAft>
                <a:spcPts val="800"/>
              </a:spcAft>
              <a:buFont typeface="Calibri"/>
              <a:buChar char="-"/>
            </a:pPr>
            <a:r>
              <a:rPr lang="en-US" dirty="0">
                <a:cs typeface="Calibri"/>
              </a:rPr>
              <a:t>Beginning to Address Equity in Tier 1 Systems: </a:t>
            </a:r>
            <a:r>
              <a:rPr lang="en-US" dirty="0">
                <a:hlinkClick r:id="rId5"/>
              </a:rPr>
              <a:t>https://sebacademy.edc.org/beginning-address-equity-tier-1-systems</a:t>
            </a:r>
            <a:r>
              <a:rPr lang="en-US" dirty="0"/>
              <a:t> </a:t>
            </a:r>
            <a:endParaRPr lang="en-US" dirty="0">
              <a:cs typeface="Calibri"/>
            </a:endParaRPr>
          </a:p>
          <a:p>
            <a:pPr marL="285750" indent="-285750">
              <a:spcAft>
                <a:spcPts val="800"/>
              </a:spcAft>
              <a:buFont typeface="Calibri"/>
              <a:buChar char="-"/>
            </a:pPr>
            <a:r>
              <a:rPr lang="en-US" dirty="0"/>
              <a:t>Discussing Race, Racism, and Important Events: </a:t>
            </a:r>
            <a:r>
              <a:rPr lang="en-US" dirty="0">
                <a:hlinkClick r:id="rId6"/>
              </a:rPr>
              <a:t>https://sebacademy.edc.org/discussing-race-racism-and-important-current-events-students-guide-lesson-plans-and-resources</a:t>
            </a:r>
            <a:r>
              <a:rPr lang="en-US" dirty="0"/>
              <a:t> </a:t>
            </a:r>
            <a:endParaRPr lang="en-US" dirty="0">
              <a:cs typeface="Calibri"/>
            </a:endParaRPr>
          </a:p>
          <a:p>
            <a:pPr marL="171450" indent="-171450">
              <a:buFontTx/>
              <a:buChar char="-"/>
            </a:pPr>
            <a:r>
              <a:rPr lang="en-US" sz="1100" dirty="0">
                <a:solidFill>
                  <a:srgbClr val="00ACC2"/>
                </a:solidFill>
                <a:cs typeface="Calibri"/>
              </a:rPr>
              <a:t>PBIS TFI Manual: </a:t>
            </a:r>
            <a:r>
              <a:rPr lang="en-US" dirty="0">
                <a:hlinkClick r:id="rId7"/>
              </a:rPr>
              <a:t>https://sebacademy.edc.org/tiered-fidelity-inventory-tfi-manual</a:t>
            </a:r>
            <a:endParaRPr lang="en-US" dirty="0"/>
          </a:p>
          <a:p>
            <a:pPr marL="171450" indent="-171450">
              <a:buFontTx/>
              <a:buChar char="-"/>
            </a:pPr>
            <a:r>
              <a:rPr lang="en-US" dirty="0"/>
              <a:t>Family School Partnership Survey: </a:t>
            </a:r>
            <a:r>
              <a:rPr lang="en-US" dirty="0">
                <a:hlinkClick r:id="rId8"/>
              </a:rPr>
              <a:t>https://uconn.co1.qualtrics.com/jfe/form/SV_4U9QPw9ASvLr83z</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FFFFFF"/>
                </a:solidFill>
                <a:hlinkClick r:id="rId9"/>
              </a:rPr>
              <a:t>Integrated TFI Companion Guide</a:t>
            </a:r>
            <a:r>
              <a:rPr lang="en-US" sz="1200" dirty="0">
                <a:solidFill>
                  <a:srgbClr val="FFFFFF"/>
                </a:solidFill>
              </a:rPr>
              <a:t> -</a:t>
            </a:r>
            <a:r>
              <a:rPr lang="en-US" dirty="0">
                <a:hlinkClick r:id="rId9"/>
              </a:rPr>
              <a:t>https://sebacademy.edc.org/integrated-tiered-fidelity-inventory-companion-guide</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FFFFFF"/>
                </a:solidFill>
                <a:hlinkClick r:id="rId10"/>
              </a:rPr>
              <a:t>Culturally Responsive Field Guide</a:t>
            </a:r>
            <a:r>
              <a:rPr lang="en-US" sz="1200" dirty="0">
                <a:solidFill>
                  <a:srgbClr val="FFFFFF"/>
                </a:solidFill>
              </a:rPr>
              <a:t> -</a:t>
            </a:r>
            <a:r>
              <a:rPr lang="en-US" sz="1200" b="0" i="0" u="none" strike="noStrike" dirty="0">
                <a:solidFill>
                  <a:srgbClr val="000000"/>
                </a:solidFill>
                <a:effectLst/>
                <a:latin typeface="Calibri" panose="020F0502020204030204" pitchFamily="34" charset="0"/>
              </a:rPr>
              <a:t>https://sebacademy.edc.org/pbis-cultural-responsiveness-field-guide</a:t>
            </a:r>
            <a:endParaRPr lang="en-US" sz="1200" dirty="0">
              <a:solidFill>
                <a:srgbClr val="FFFFFF"/>
              </a:solidFill>
            </a:endParaRPr>
          </a:p>
          <a:p>
            <a:pPr marL="171450" indent="-171450">
              <a:buFontTx/>
              <a:buChar char="-"/>
            </a:pPr>
            <a:endParaRPr lang="en-US" dirty="0">
              <a:cs typeface="+mn-lt"/>
            </a:endParaRPr>
          </a:p>
        </p:txBody>
      </p:sp>
    </p:spTree>
    <p:extLst>
      <p:ext uri="{BB962C8B-B14F-4D97-AF65-F5344CB8AC3E}">
        <p14:creationId xmlns:p14="http://schemas.microsoft.com/office/powerpoint/2010/main" val="986220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a:t>
            </a:r>
          </a:p>
          <a:p>
            <a:pPr marL="158750" indent="0">
              <a:buNone/>
            </a:pPr>
            <a:r>
              <a:rPr lang="en-US"/>
              <a:t>Put link to evaluation (below) in the chat for those who do not use the QR code:</a:t>
            </a:r>
          </a:p>
          <a:p>
            <a:pPr marL="158750" indent="0">
              <a:buNone/>
            </a:pPr>
            <a:endParaRPr lang="en-US"/>
          </a:p>
          <a:p>
            <a:pPr marL="158750" indent="0">
              <a:buNone/>
            </a:pPr>
            <a:r>
              <a:rPr lang="en-US"/>
              <a:t>https://edc.co1.qualtrics.com/jfe/form/SV_cBF9GI7gVEBsfSC  </a:t>
            </a:r>
          </a:p>
        </p:txBody>
      </p:sp>
    </p:spTree>
    <p:extLst>
      <p:ext uri="{BB962C8B-B14F-4D97-AF65-F5344CB8AC3E}">
        <p14:creationId xmlns:p14="http://schemas.microsoft.com/office/powerpoint/2010/main" val="293252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QR Code is updated</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428920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285750" indent="-285750">
              <a:spcAft>
                <a:spcPts val="800"/>
              </a:spcAft>
              <a:buFont typeface="Calibri"/>
              <a:buChar char="-"/>
            </a:pPr>
            <a:r>
              <a:rPr lang="en-US" dirty="0">
                <a:cs typeface="Calibri"/>
              </a:rPr>
              <a:t>Centering Equity within the PBIS Framework: Overview and Evidence of Effectiveness: </a:t>
            </a:r>
            <a:r>
              <a:rPr lang="en-US" dirty="0">
                <a:hlinkClick r:id="rId3"/>
              </a:rPr>
              <a:t>https://sebacademy.edc.org/centering-equity-within-pbis-framework-overview-and-evidence-effectiveness</a:t>
            </a:r>
            <a:r>
              <a:rPr lang="en-US" dirty="0"/>
              <a:t> </a:t>
            </a:r>
            <a:endParaRPr lang="en-US" dirty="0">
              <a:cs typeface="Calibri"/>
              <a:hlinkClick r:id="rId4"/>
            </a:endParaRPr>
          </a:p>
          <a:p>
            <a:pPr marL="285750" indent="-285750">
              <a:spcAft>
                <a:spcPts val="800"/>
              </a:spcAft>
              <a:buFont typeface="Calibri"/>
              <a:buChar char="-"/>
            </a:pPr>
            <a:r>
              <a:rPr lang="en-US" dirty="0">
                <a:cs typeface="Calibri"/>
              </a:rPr>
              <a:t>Beginning to Address Equity in Tier 1 Systems: </a:t>
            </a:r>
            <a:r>
              <a:rPr lang="en-US" dirty="0">
                <a:hlinkClick r:id="rId5"/>
              </a:rPr>
              <a:t>https://sebacademy.edc.org/beginning-address-equity-tier-1-systems</a:t>
            </a:r>
            <a:r>
              <a:rPr lang="en-US" dirty="0"/>
              <a:t> </a:t>
            </a:r>
            <a:endParaRPr lang="en-US" dirty="0">
              <a:cs typeface="Calibri"/>
            </a:endParaRPr>
          </a:p>
          <a:p>
            <a:pPr marL="285750" indent="-285750">
              <a:spcAft>
                <a:spcPts val="800"/>
              </a:spcAft>
              <a:buFont typeface="Calibri"/>
              <a:buChar char="-"/>
            </a:pPr>
            <a:r>
              <a:rPr lang="en-US" dirty="0"/>
              <a:t>Discussing Race, Racism, and Important Events: </a:t>
            </a:r>
            <a:r>
              <a:rPr lang="en-US" dirty="0">
                <a:hlinkClick r:id="rId6"/>
              </a:rPr>
              <a:t>https://sebacademy.edc.org/discussing-race-racism-and-important-current-events-students-guide-lesson-plans-and-resources</a:t>
            </a:r>
            <a:r>
              <a:rPr lang="en-US" dirty="0"/>
              <a:t> </a:t>
            </a:r>
            <a:endParaRPr lang="en-US" dirty="0">
              <a:cs typeface="Calibri"/>
            </a:endParaRPr>
          </a:p>
          <a:p>
            <a:pPr marL="171450" indent="-171450">
              <a:buFontTx/>
              <a:buChar char="-"/>
            </a:pPr>
            <a:r>
              <a:rPr lang="en-US" sz="1100" dirty="0">
                <a:solidFill>
                  <a:srgbClr val="00ACC2"/>
                </a:solidFill>
                <a:cs typeface="Calibri"/>
              </a:rPr>
              <a:t>PBIS TFI Manual: </a:t>
            </a:r>
            <a:r>
              <a:rPr lang="en-US" dirty="0">
                <a:hlinkClick r:id="rId7"/>
              </a:rPr>
              <a:t>https://sebacademy.edc.org/tiered-fidelity-inventory-tfi-manual</a:t>
            </a:r>
            <a:endParaRPr lang="en-US" dirty="0"/>
          </a:p>
          <a:p>
            <a:pPr marL="171450" indent="-171450">
              <a:buFontTx/>
              <a:buChar char="-"/>
            </a:pPr>
            <a:r>
              <a:rPr lang="en-US" dirty="0"/>
              <a:t>Family School Partnership Survey: </a:t>
            </a:r>
            <a:r>
              <a:rPr lang="en-US" dirty="0">
                <a:hlinkClick r:id="rId8"/>
              </a:rPr>
              <a:t>https://uconn.co1.qualtrics.com/jfe/form/SV_4U9QPw9ASvLr83z</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FFFFFF"/>
                </a:solidFill>
                <a:hlinkClick r:id="rId9"/>
              </a:rPr>
              <a:t>Integrated TFI Companion Guide</a:t>
            </a:r>
            <a:r>
              <a:rPr lang="en-US" sz="1200" dirty="0">
                <a:solidFill>
                  <a:srgbClr val="FFFFFF"/>
                </a:solidFill>
              </a:rPr>
              <a:t> -</a:t>
            </a:r>
            <a:r>
              <a:rPr lang="en-US" dirty="0">
                <a:hlinkClick r:id="rId9"/>
              </a:rPr>
              <a:t>https://sebacademy.edc.org/integrated-tiered-fidelity-inventory-companion-guide</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FFFFFF"/>
                </a:solidFill>
                <a:hlinkClick r:id="rId10"/>
              </a:rPr>
              <a:t>Culturally Responsive Field Guide</a:t>
            </a:r>
            <a:r>
              <a:rPr lang="en-US" sz="1200" dirty="0">
                <a:solidFill>
                  <a:srgbClr val="FFFFFF"/>
                </a:solidFill>
              </a:rPr>
              <a:t> -</a:t>
            </a:r>
            <a:r>
              <a:rPr lang="en-US" sz="1200" b="0" i="0" u="none" strike="noStrike" dirty="0">
                <a:solidFill>
                  <a:srgbClr val="000000"/>
                </a:solidFill>
                <a:effectLst/>
                <a:latin typeface="Calibri" panose="020F0502020204030204" pitchFamily="34" charset="0"/>
              </a:rPr>
              <a:t>https://sebacademy.edc.org/pbis-cultural-responsiveness-field-guide</a:t>
            </a:r>
            <a:endParaRPr lang="en-US" sz="1200" dirty="0">
              <a:solidFill>
                <a:srgbClr val="FFFFFF"/>
              </a:solidFill>
            </a:endParaRPr>
          </a:p>
          <a:p>
            <a:pPr marL="171450" indent="-171450">
              <a:buFontTx/>
              <a:buChar char="-"/>
            </a:pPr>
            <a:endParaRPr lang="en-US" dirty="0">
              <a:cs typeface="+mn-lt"/>
            </a:endParaRPr>
          </a:p>
        </p:txBody>
      </p:sp>
    </p:spTree>
    <p:extLst>
      <p:ext uri="{BB962C8B-B14F-4D97-AF65-F5344CB8AC3E}">
        <p14:creationId xmlns:p14="http://schemas.microsoft.com/office/powerpoint/2010/main" val="212783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12:30</a:t>
            </a:r>
          </a:p>
          <a:p>
            <a:pPr marL="0" lvl="0" indent="0" algn="l" rtl="0">
              <a:spcBef>
                <a:spcPts val="0"/>
              </a:spcBef>
              <a:spcAft>
                <a:spcPts val="0"/>
              </a:spcAft>
              <a:buNone/>
            </a:pPr>
            <a:endParaRPr/>
          </a:p>
        </p:txBody>
      </p:sp>
    </p:spTree>
    <p:extLst>
      <p:ext uri="{BB962C8B-B14F-4D97-AF65-F5344CB8AC3E}">
        <p14:creationId xmlns:p14="http://schemas.microsoft.com/office/powerpoint/2010/main" val="69412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DF0A18-DDC8-CC47-A980-D73890B96B34}" type="slidenum">
              <a:rPr kumimoji="0" lang="en-US" sz="1200" b="0" i="0" u="none" strike="noStrike" kern="1200" cap="none" spc="0" normalizeH="0" baseline="0" noProof="0" smtClean="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Tree>
    <p:extLst>
      <p:ext uri="{BB962C8B-B14F-4D97-AF65-F5344CB8AC3E}">
        <p14:creationId xmlns:p14="http://schemas.microsoft.com/office/powerpoint/2010/main" val="100499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DF0A18-DDC8-CC47-A980-D73890B96B34}" type="slidenum">
              <a:rPr kumimoji="0" lang="en-US" sz="1200" b="0" i="0" u="none" strike="noStrike" kern="1200" cap="none" spc="0" normalizeH="0" baseline="0" noProof="0" smtClean="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Tree>
    <p:extLst>
      <p:ext uri="{BB962C8B-B14F-4D97-AF65-F5344CB8AC3E}">
        <p14:creationId xmlns:p14="http://schemas.microsoft.com/office/powerpoint/2010/main" val="148679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Aligning and Integrating Family Engagement in Positive Behavioral Interventions and Supports: https://sebacademy.edc.org/aligning-and-integrating-family-engagement-positive-behavioral-interventions-and-supports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DF0A18-DDC8-CC47-A980-D73890B96B34}" type="slidenum">
              <a:rPr kumimoji="0" lang="en-US" sz="1200" b="0" i="0" u="none" strike="noStrike" kern="1200" cap="none" spc="0" normalizeH="0" baseline="0" noProof="0" smtClean="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Tree>
    <p:extLst>
      <p:ext uri="{BB962C8B-B14F-4D97-AF65-F5344CB8AC3E}">
        <p14:creationId xmlns:p14="http://schemas.microsoft.com/office/powerpoint/2010/main" val="403075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292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73915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7"/>
          <p:cNvSpPr txBox="1">
            <a:spLocks noGrp="1"/>
          </p:cNvSpPr>
          <p:nvPr>
            <p:ph type="title"/>
          </p:nvPr>
        </p:nvSpPr>
        <p:spPr>
          <a:xfrm>
            <a:off x="513748" y="275814"/>
            <a:ext cx="7441531"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r>
              <a:rPr lang="en-US"/>
              <a:t>Click to edit Master title style</a:t>
            </a:r>
            <a:endParaRPr/>
          </a:p>
        </p:txBody>
      </p:sp>
    </p:spTree>
    <p:extLst>
      <p:ext uri="{BB962C8B-B14F-4D97-AF65-F5344CB8AC3E}">
        <p14:creationId xmlns:p14="http://schemas.microsoft.com/office/powerpoint/2010/main" val="504538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401821" y="-30952"/>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463323" y="2464968"/>
            <a:ext cx="4418929" cy="2344873"/>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000" b="1">
                <a:solidFill>
                  <a:schemeClr val="accent6">
                    <a:lumMod val="50000"/>
                  </a:schemeClr>
                </a:solidFill>
                <a:latin typeface="+mj-lt"/>
              </a:defRPr>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r>
              <a:rPr lang="en-US" dirty="0"/>
              <a:t>Click to edit Master title style</a:t>
            </a:r>
            <a:endParaRPr dirty="0"/>
          </a:p>
        </p:txBody>
      </p:sp>
    </p:spTree>
    <p:extLst>
      <p:ext uri="{BB962C8B-B14F-4D97-AF65-F5344CB8AC3E}">
        <p14:creationId xmlns:p14="http://schemas.microsoft.com/office/powerpoint/2010/main" val="875313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52787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Blue 1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1"/>
            <a:ext cx="9201150" cy="942974"/>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a:t>Sample Slide Title Goes Here</a:t>
            </a:r>
          </a:p>
        </p:txBody>
      </p:sp>
      <p:sp>
        <p:nvSpPr>
          <p:cNvPr id="3" name="Content Placeholder 2"/>
          <p:cNvSpPr>
            <a:spLocks noGrp="1" noChangeAspect="1"/>
          </p:cNvSpPr>
          <p:nvPr>
            <p:ph idx="1"/>
          </p:nvPr>
        </p:nvSpPr>
        <p:spPr/>
        <p:txBody>
          <a:bodyPr lIns="0" tIns="0" rIns="0" bIns="0"/>
          <a:lstStyle>
            <a:lvl1pPr marL="228600" indent="-228600">
              <a:buClr>
                <a:schemeClr val="accent1"/>
              </a:buClr>
              <a:buSzPct val="90000"/>
              <a:buFont typeface="Wingdings" charset="2"/>
              <a:buChar char="§"/>
              <a:defRPr b="0" i="0">
                <a:latin typeface="Calibri Light" charset="0"/>
                <a:ea typeface="Calibri Light" charset="0"/>
                <a:cs typeface="Calibri Light" charset="0"/>
              </a:defRPr>
            </a:lvl1pPr>
            <a:lvl2pPr marL="685800" indent="-228600">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2pPr>
            <a:lvl3pPr marL="1143000" indent="-228600">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3pPr>
            <a:lvl4pPr marL="1600200" indent="-228600">
              <a:buClr>
                <a:schemeClr val="accent1"/>
              </a:buClr>
              <a:buSzPct val="90000"/>
              <a:buFont typeface="Wingdings" panose="05000000000000000000" pitchFamily="2" charset="2"/>
              <a:buChar char="q"/>
              <a:defRPr b="0" i="0">
                <a:latin typeface="Calibri Light" charset="0"/>
                <a:ea typeface="Calibri Light" charset="0"/>
                <a:cs typeface="Calibri Light" charset="0"/>
              </a:defRPr>
            </a:lvl4pPr>
            <a:lvl5pPr marL="2057400" indent="-228600">
              <a:buClr>
                <a:schemeClr val="accent1"/>
              </a:buClr>
              <a:buSzPct val="90000"/>
              <a:buFont typeface="Arial" panose="020B0604020202020204" pitchFamily="34" charset="0"/>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47862-2EFC-124A-BEF0-AC9C533BB65C}" type="slidenum">
              <a:rPr lang="en-US" smtClean="0"/>
              <a:t>‹#›</a:t>
            </a:fld>
            <a:endParaRPr lang="en-US"/>
          </a:p>
        </p:txBody>
      </p:sp>
    </p:spTree>
    <p:extLst>
      <p:ext uri="{BB962C8B-B14F-4D97-AF65-F5344CB8AC3E}">
        <p14:creationId xmlns:p14="http://schemas.microsoft.com/office/powerpoint/2010/main" val="25012534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74009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3776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heme" Target="../theme/theme3.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5.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795" r:id="rId1"/>
    <p:sldLayoutId id="2147483662" r:id="rId2"/>
    <p:sldLayoutId id="2147483796" r:id="rId3"/>
    <p:sldLayoutId id="2147483670" r:id="rId4"/>
    <p:sldLayoutId id="2147483803" r:id="rId5"/>
    <p:sldLayoutId id="2147483804" r:id="rId6"/>
    <p:sldLayoutId id="2147483671" r:id="rId7"/>
    <p:sldLayoutId id="2147483673" r:id="rId8"/>
    <p:sldLayoutId id="2147483787" r:id="rId9"/>
    <p:sldLayoutId id="2147483800" r:id="rId10"/>
    <p:sldLayoutId id="2147483801" r:id="rId11"/>
    <p:sldLayoutId id="2147483802" r:id="rId12"/>
    <p:sldLayoutId id="2147483788" r:id="rId13"/>
    <p:sldLayoutId id="2147483797" r:id="rId14"/>
    <p:sldLayoutId id="2147483798" r:id="rId15"/>
    <p:sldLayoutId id="2147483794" r:id="rId16"/>
    <p:sldLayoutId id="214748380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9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4" r:id="rId7"/>
    <p:sldLayoutId id="2147483765" r:id="rId8"/>
    <p:sldLayoutId id="2147483767" r:id="rId9"/>
    <p:sldLayoutId id="2147483769" r:id="rId10"/>
    <p:sldLayoutId id="2147483770" r:id="rId11"/>
    <p:sldLayoutId id="2147483771" r:id="rId12"/>
    <p:sldLayoutId id="2147483773" r:id="rId13"/>
    <p:sldLayoutId id="21474837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pbis.org/Common/Cms/files/pbisresources/Family%20Engagement%20in%20PBIS.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Family%20Engagement%20Content/PBIS%20Family-School%20Practices%20Self%20Assessment%20v.1.1.docx"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8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sebacademy.edc.org/integrated-tiered-fidelity-inventory-companion-guide" TargetMode="External"/><Relationship Id="rId3" Type="http://schemas.openxmlformats.org/officeDocument/2006/relationships/hyperlink" Target="https://sebacademy.edc.org/centering-equity-within-pbis-framework-overview-and-evidence-effectiveness" TargetMode="External"/><Relationship Id="rId7" Type="http://schemas.openxmlformats.org/officeDocument/2006/relationships/hyperlink" Target="https://uconn.co1.qualtrics.com/jfe/form/SV_4U9QPw9ASvLr83z" TargetMode="External"/><Relationship Id="rId2" Type="http://schemas.openxmlformats.org/officeDocument/2006/relationships/notesSlide" Target="../notesSlides/notesSlide25.xml"/><Relationship Id="rId1" Type="http://schemas.openxmlformats.org/officeDocument/2006/relationships/slideLayout" Target="../slideLayouts/slideLayout101.xml"/><Relationship Id="rId6" Type="http://schemas.openxmlformats.org/officeDocument/2006/relationships/hyperlink" Target="https://sebacademy.edc.org/tiered-fidelity-inventory-tfi-manual" TargetMode="External"/><Relationship Id="rId5" Type="http://schemas.openxmlformats.org/officeDocument/2006/relationships/hyperlink" Target="https://sebacademy.edc.org/discussing-race-racism-and-important-current-events-students-guide-lesson-plans-and-resources" TargetMode="External"/><Relationship Id="rId10" Type="http://schemas.openxmlformats.org/officeDocument/2006/relationships/image" Target="../media/image12.png"/><Relationship Id="rId4" Type="http://schemas.openxmlformats.org/officeDocument/2006/relationships/hyperlink" Target="https://sebacademy.edc.org/beginning-address-equity-tier-1-systems" TargetMode="External"/><Relationship Id="rId9" Type="http://schemas.openxmlformats.org/officeDocument/2006/relationships/hyperlink" Target="https://sebacademy.edc.org/pbis-cultural-responsiveness-field-guid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sebacademy.edc.org/integrated-tiered-fidelity-inventory-companion-guide" TargetMode="External"/><Relationship Id="rId3" Type="http://schemas.openxmlformats.org/officeDocument/2006/relationships/hyperlink" Target="https://sebacademy.edc.org/centering-equity-within-pbis-framework-overview-and-evidence-effectiveness" TargetMode="External"/><Relationship Id="rId7" Type="http://schemas.openxmlformats.org/officeDocument/2006/relationships/hyperlink" Target="https://uconn.co1.qualtrics.com/jfe/form/SV_4U9QPw9ASvLr83z" TargetMode="External"/><Relationship Id="rId2" Type="http://schemas.openxmlformats.org/officeDocument/2006/relationships/notesSlide" Target="../notesSlides/notesSlide5.xml"/><Relationship Id="rId1" Type="http://schemas.openxmlformats.org/officeDocument/2006/relationships/slideLayout" Target="../slideLayouts/slideLayout101.xml"/><Relationship Id="rId6" Type="http://schemas.openxmlformats.org/officeDocument/2006/relationships/hyperlink" Target="https://sebacademy.edc.org/tiered-fidelity-inventory-tfi-manual" TargetMode="External"/><Relationship Id="rId5" Type="http://schemas.openxmlformats.org/officeDocument/2006/relationships/hyperlink" Target="https://sebacademy.edc.org/discussing-race-racism-and-important-current-events-students-guide-lesson-plans-and-resources" TargetMode="External"/><Relationship Id="rId10" Type="http://schemas.openxmlformats.org/officeDocument/2006/relationships/image" Target="../media/image12.png"/><Relationship Id="rId4" Type="http://schemas.openxmlformats.org/officeDocument/2006/relationships/hyperlink" Target="https://sebacademy.edc.org/beginning-address-equity-tier-1-systems" TargetMode="External"/><Relationship Id="rId9" Type="http://schemas.openxmlformats.org/officeDocument/2006/relationships/hyperlink" Target="https://sebacademy.edc.org/pbis-cultural-responsiveness-field-gui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r>
              <a:rPr lang="en-US" sz="3700" b="1" dirty="0">
                <a:latin typeface="Arial"/>
                <a:cs typeface="Arial"/>
              </a:rPr>
              <a:t>PBIS School-Wide Coach Meeting</a:t>
            </a:r>
            <a:br>
              <a:rPr lang="en-US" sz="4250" dirty="0">
                <a:latin typeface="Arial" panose="020B0604020202020204" pitchFamily="34" charset="0"/>
                <a:cs typeface="Arial" panose="020B0604020202020204" pitchFamily="34" charset="0"/>
              </a:rPr>
            </a:br>
            <a:r>
              <a:rPr lang="en-US" sz="3700" dirty="0">
                <a:solidFill>
                  <a:srgbClr val="FC9204"/>
                </a:solidFill>
                <a:latin typeface="Arial"/>
                <a:cs typeface="Arial"/>
              </a:rPr>
              <a:t>Year 3:  February 2023</a:t>
            </a:r>
          </a:p>
        </p:txBody>
      </p:sp>
      <p:sp>
        <p:nvSpPr>
          <p:cNvPr id="290" name="Google Shape;290;p29"/>
          <p:cNvSpPr txBox="1">
            <a:spLocks noGrp="1"/>
          </p:cNvSpPr>
          <p:nvPr>
            <p:ph type="subTitle" idx="1"/>
          </p:nvPr>
        </p:nvSpPr>
        <p:spPr>
          <a:xfrm>
            <a:off x="3866322" y="4153928"/>
            <a:ext cx="6042492" cy="1291281"/>
          </a:xfrm>
          <a:prstGeom prst="rect">
            <a:avLst/>
          </a:prstGeom>
        </p:spPr>
        <p:txBody>
          <a:bodyPr spcFirstLastPara="1" wrap="square" lIns="121900" tIns="121900" rIns="121900" bIns="121900" anchor="t" anchorCtr="0">
            <a:noAutofit/>
          </a:bodyPr>
          <a:lstStyle/>
          <a:p>
            <a:pPr marL="0" indent="0"/>
            <a:r>
              <a:rPr lang="en" sz="3200">
                <a:latin typeface="Arial" panose="020B0604020202020204" pitchFamily="34" charset="0"/>
                <a:cs typeface="Arial" panose="020B0604020202020204" pitchFamily="34" charset="0"/>
              </a:rPr>
              <a:t>[</a:t>
            </a:r>
            <a:r>
              <a:rPr lang="en" sz="3200" i="1">
                <a:latin typeface="Arial" panose="020B0604020202020204" pitchFamily="34" charset="0"/>
                <a:cs typeface="Arial" panose="020B0604020202020204" pitchFamily="34" charset="0"/>
              </a:rPr>
              <a:t>insert trainers name</a:t>
            </a:r>
            <a:r>
              <a:rPr lang="en" sz="3200">
                <a:latin typeface="Arial" panose="020B0604020202020204" pitchFamily="34" charset="0"/>
                <a:cs typeface="Arial" panose="020B0604020202020204" pitchFamily="34" charset="0"/>
              </a:rPr>
              <a:t>]</a:t>
            </a:r>
          </a:p>
          <a:p>
            <a:pPr marL="0" indent="0"/>
            <a:endParaRPr lang="en" sz="1867">
              <a:latin typeface="Arial" panose="020B0604020202020204" pitchFamily="34" charset="0"/>
              <a:cs typeface="Arial" panose="020B0604020202020204" pitchFamily="34" charset="0"/>
            </a:endParaRPr>
          </a:p>
          <a:p>
            <a:pPr marL="0" indent="0"/>
            <a:endParaRPr lang="en" sz="1867">
              <a:latin typeface="Arial" panose="020B0604020202020204" pitchFamily="34" charset="0"/>
              <a:cs typeface="Arial" panose="020B0604020202020204" pitchFamily="34" charset="0"/>
            </a:endParaRPr>
          </a:p>
        </p:txBody>
      </p:sp>
      <p:pic>
        <p:nvPicPr>
          <p:cNvPr id="2" name="Picture 1" descr="Center on Positive Behavior Interventions &amp; Supports (PBIS) Logo of three interconnected circles">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9E79-C4FE-19AE-B984-4E9C4D49F8F6}"/>
              </a:ext>
            </a:extLst>
          </p:cNvPr>
          <p:cNvSpPr>
            <a:spLocks noGrp="1"/>
          </p:cNvSpPr>
          <p:nvPr>
            <p:ph type="title"/>
          </p:nvPr>
        </p:nvSpPr>
        <p:spPr>
          <a:xfrm>
            <a:off x="621506" y="266276"/>
            <a:ext cx="9378000" cy="845600"/>
          </a:xfrm>
        </p:spPr>
        <p:txBody>
          <a:bodyPr/>
          <a:lstStyle/>
          <a:p>
            <a:r>
              <a:rPr lang="en-US" sz="4000" dirty="0"/>
              <a:t>Family Engagement in PBIS</a:t>
            </a:r>
            <a:br>
              <a:rPr lang="en-US" sz="4000" dirty="0"/>
            </a:br>
            <a:endParaRPr lang="en-US" sz="4000" dirty="0"/>
          </a:p>
        </p:txBody>
      </p:sp>
      <p:sp>
        <p:nvSpPr>
          <p:cNvPr id="4" name="TextBox 3">
            <a:extLst>
              <a:ext uri="{FF2B5EF4-FFF2-40B4-BE49-F238E27FC236}">
                <a16:creationId xmlns:a16="http://schemas.microsoft.com/office/drawing/2014/main" id="{ED82C85C-DA32-0046-8F69-C3DA67011739}"/>
              </a:ext>
            </a:extLst>
          </p:cNvPr>
          <p:cNvSpPr txBox="1"/>
          <p:nvPr/>
        </p:nvSpPr>
        <p:spPr>
          <a:xfrm>
            <a:off x="5502349" y="6390537"/>
            <a:ext cx="6412875" cy="338554"/>
          </a:xfrm>
          <a:prstGeom prst="rect">
            <a:avLst/>
          </a:prstGeom>
          <a:noFill/>
        </p:spPr>
        <p:txBody>
          <a:bodyPr wrap="square" rtlCol="0">
            <a:spAutoFit/>
          </a:bodyPr>
          <a:lstStyle/>
          <a:p>
            <a:pPr algn="r" fontAlgn="base">
              <a:spcBef>
                <a:spcPct val="0"/>
              </a:spcBef>
              <a:spcAft>
                <a:spcPct val="0"/>
              </a:spcAft>
            </a:pPr>
            <a:r>
              <a:rPr lang="en-US" sz="1600" dirty="0">
                <a:solidFill>
                  <a:srgbClr val="000000"/>
                </a:solidFill>
                <a:latin typeface="Arial" pitchFamily="-1" charset="0"/>
                <a:ea typeface="ＭＳ Ｐゴシック" pitchFamily="-108" charset="-128"/>
              </a:rPr>
              <a:t>(Center on PBIS, 2017)</a:t>
            </a:r>
          </a:p>
        </p:txBody>
      </p:sp>
      <p:pic>
        <p:nvPicPr>
          <p:cNvPr id="5" name="Content Placeholder 3">
            <a:hlinkClick r:id="rId3"/>
            <a:extLst>
              <a:ext uri="{FF2B5EF4-FFF2-40B4-BE49-F238E27FC236}">
                <a16:creationId xmlns:a16="http://schemas.microsoft.com/office/drawing/2014/main" id="{92440317-5990-2C48-B485-669423766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9020" y="1313063"/>
            <a:ext cx="4079631" cy="4401460"/>
          </a:xfrm>
          <a:prstGeom prst="rect">
            <a:avLst/>
          </a:prstGeom>
          <a:effectLst>
            <a:glow rad="6350">
              <a:schemeClr val="tx2"/>
            </a:glow>
            <a:softEdge rad="139700"/>
          </a:effectLst>
        </p:spPr>
      </p:pic>
      <p:sp>
        <p:nvSpPr>
          <p:cNvPr id="9" name="TextBox 8">
            <a:extLst>
              <a:ext uri="{FF2B5EF4-FFF2-40B4-BE49-F238E27FC236}">
                <a16:creationId xmlns:a16="http://schemas.microsoft.com/office/drawing/2014/main" id="{67B4CDEA-4555-222C-BA0E-99C31B882E15}"/>
              </a:ext>
            </a:extLst>
          </p:cNvPr>
          <p:cNvSpPr txBox="1"/>
          <p:nvPr/>
        </p:nvSpPr>
        <p:spPr>
          <a:xfrm>
            <a:off x="621506" y="1589027"/>
            <a:ext cx="6100762" cy="3847207"/>
          </a:xfrm>
          <a:prstGeom prst="rect">
            <a:avLst/>
          </a:prstGeom>
          <a:noFill/>
        </p:spPr>
        <p:txBody>
          <a:bodyPr wrap="square">
            <a:spAutoFit/>
          </a:bodyPr>
          <a:lstStyle/>
          <a:p>
            <a:pPr marL="457200" indent="-457200">
              <a:spcAft>
                <a:spcPts val="1200"/>
              </a:spcAft>
              <a:buClr>
                <a:schemeClr val="accent5"/>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R</a:t>
            </a:r>
            <a:r>
              <a:rPr lang="en-US" sz="2800" b="0" i="0" dirty="0">
                <a:solidFill>
                  <a:schemeClr val="bg1"/>
                </a:solidFill>
                <a:effectLst/>
                <a:latin typeface="Arial" panose="020B0604020202020204" pitchFamily="34" charset="0"/>
                <a:cs typeface="Arial" panose="020B0604020202020204" pitchFamily="34" charset="0"/>
              </a:rPr>
              <a:t>eviews the reasons for family engagement in schools</a:t>
            </a:r>
          </a:p>
          <a:p>
            <a:pPr marL="457200" indent="-457200">
              <a:spcAft>
                <a:spcPts val="1200"/>
              </a:spcAft>
              <a:buClr>
                <a:schemeClr val="accent5"/>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Identifies practical strategies for promoting and supporting family engagement</a:t>
            </a:r>
          </a:p>
          <a:p>
            <a:pPr marL="457200" indent="-457200">
              <a:spcAft>
                <a:spcPts val="1200"/>
              </a:spcAft>
              <a:buClr>
                <a:schemeClr val="accent5"/>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Considers family engagement across diverse contexts and groups</a:t>
            </a:r>
          </a:p>
        </p:txBody>
      </p:sp>
    </p:spTree>
    <p:extLst>
      <p:ext uri="{BB962C8B-B14F-4D97-AF65-F5344CB8AC3E}">
        <p14:creationId xmlns:p14="http://schemas.microsoft.com/office/powerpoint/2010/main" val="270166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D0B5-1F39-11BE-F83C-C960FE40CFA5}"/>
              </a:ext>
            </a:extLst>
          </p:cNvPr>
          <p:cNvSpPr>
            <a:spLocks noGrp="1"/>
          </p:cNvSpPr>
          <p:nvPr>
            <p:ph type="title"/>
          </p:nvPr>
        </p:nvSpPr>
        <p:spPr>
          <a:xfrm>
            <a:off x="170848" y="204377"/>
            <a:ext cx="10144727" cy="845600"/>
          </a:xfrm>
        </p:spPr>
        <p:txBody>
          <a:bodyPr/>
          <a:lstStyle/>
          <a:p>
            <a:pPr algn="l"/>
            <a:r>
              <a:rPr lang="en-US" dirty="0">
                <a:solidFill>
                  <a:schemeClr val="bg1"/>
                </a:solidFill>
              </a:rPr>
              <a:t>Examining School Approaches to Family Engagement in PBIS</a:t>
            </a:r>
          </a:p>
        </p:txBody>
      </p:sp>
      <p:sp>
        <p:nvSpPr>
          <p:cNvPr id="3" name="Content Placeholder 2">
            <a:extLst>
              <a:ext uri="{FF2B5EF4-FFF2-40B4-BE49-F238E27FC236}">
                <a16:creationId xmlns:a16="http://schemas.microsoft.com/office/drawing/2014/main" id="{03E408EA-EE89-384E-B70E-2F24F2CD341D}"/>
              </a:ext>
            </a:extLst>
          </p:cNvPr>
          <p:cNvSpPr>
            <a:spLocks noGrp="1"/>
          </p:cNvSpPr>
          <p:nvPr>
            <p:ph idx="4294967295"/>
          </p:nvPr>
        </p:nvSpPr>
        <p:spPr>
          <a:xfrm>
            <a:off x="285750" y="1797049"/>
            <a:ext cx="6408738" cy="4475163"/>
          </a:xfrm>
        </p:spPr>
        <p:style>
          <a:lnRef idx="2">
            <a:schemeClr val="accent2"/>
          </a:lnRef>
          <a:fillRef idx="1">
            <a:schemeClr val="lt1"/>
          </a:fillRef>
          <a:effectRef idx="0">
            <a:schemeClr val="accent2"/>
          </a:effectRef>
          <a:fontRef idx="minor">
            <a:schemeClr val="dk1"/>
          </a:fontRef>
        </p:style>
        <p:txBody>
          <a:bodyPr>
            <a:noAutofit/>
          </a:bodyPr>
          <a:lstStyle/>
          <a:p>
            <a:pPr marL="139700" indent="0">
              <a:buNone/>
            </a:pPr>
            <a:r>
              <a:rPr lang="en-US" dirty="0">
                <a:solidFill>
                  <a:schemeClr val="accent6">
                    <a:lumMod val="50000"/>
                  </a:schemeClr>
                </a:solidFill>
                <a:latin typeface="Arial" panose="020B0604020202020204" pitchFamily="34" charset="0"/>
                <a:cs typeface="Arial" panose="020B0604020202020204" pitchFamily="34" charset="0"/>
              </a:rPr>
              <a:t>The Family-School Practices Survey for school teams is a </a:t>
            </a:r>
            <a:r>
              <a:rPr lang="en-US" b="1" i="1" dirty="0">
                <a:solidFill>
                  <a:schemeClr val="accent6">
                    <a:lumMod val="50000"/>
                  </a:schemeClr>
                </a:solidFill>
                <a:latin typeface="Arial" panose="020B0604020202020204" pitchFamily="34" charset="0"/>
                <a:cs typeface="Arial" panose="020B0604020202020204" pitchFamily="34" charset="0"/>
              </a:rPr>
              <a:t>self-assessment</a:t>
            </a:r>
            <a:r>
              <a:rPr lang="en-US" dirty="0">
                <a:solidFill>
                  <a:schemeClr val="accent6">
                    <a:lumMod val="50000"/>
                  </a:schemeClr>
                </a:solidFill>
                <a:latin typeface="Arial" panose="020B0604020202020204" pitchFamily="34" charset="0"/>
                <a:cs typeface="Arial" panose="020B0604020202020204" pitchFamily="34" charset="0"/>
              </a:rPr>
              <a:t> and </a:t>
            </a:r>
            <a:r>
              <a:rPr lang="en-US" b="1" i="1" dirty="0">
                <a:solidFill>
                  <a:schemeClr val="accent6">
                    <a:lumMod val="50000"/>
                  </a:schemeClr>
                </a:solidFill>
                <a:latin typeface="Arial" panose="020B0604020202020204" pitchFamily="34" charset="0"/>
                <a:cs typeface="Arial" panose="020B0604020202020204" pitchFamily="34" charset="0"/>
              </a:rPr>
              <a:t>action planning tool</a:t>
            </a:r>
            <a:r>
              <a:rPr lang="en-US" dirty="0">
                <a:solidFill>
                  <a:schemeClr val="accent6">
                    <a:lumMod val="50000"/>
                  </a:schemeClr>
                </a:solidFill>
                <a:latin typeface="Arial" panose="020B0604020202020204" pitchFamily="34" charset="0"/>
                <a:cs typeface="Arial" panose="020B0604020202020204" pitchFamily="34" charset="0"/>
              </a:rPr>
              <a:t>.</a:t>
            </a:r>
          </a:p>
          <a:p>
            <a:pPr marL="139700" indent="0">
              <a:buNone/>
            </a:pPr>
            <a:endParaRPr lang="en-US" dirty="0">
              <a:solidFill>
                <a:schemeClr val="accent6">
                  <a:lumMod val="50000"/>
                </a:schemeClr>
              </a:solidFill>
              <a:latin typeface="Arial" panose="020B0604020202020204" pitchFamily="34" charset="0"/>
              <a:cs typeface="Arial" panose="020B0604020202020204" pitchFamily="34" charset="0"/>
            </a:endParaRPr>
          </a:p>
          <a:p>
            <a:pPr marL="139700" indent="0">
              <a:buNone/>
            </a:pPr>
            <a:r>
              <a:rPr lang="en-US" dirty="0">
                <a:solidFill>
                  <a:schemeClr val="accent6">
                    <a:lumMod val="50000"/>
                  </a:schemeClr>
                </a:solidFill>
                <a:latin typeface="Arial" panose="020B0604020202020204" pitchFamily="34" charset="0"/>
                <a:cs typeface="Arial" panose="020B0604020202020204" pitchFamily="34" charset="0"/>
              </a:rPr>
              <a:t>Approaches to family engagement are assessed in several areas:</a:t>
            </a:r>
          </a:p>
          <a:p>
            <a:pPr>
              <a:buClr>
                <a:schemeClr val="accent5"/>
              </a:buClr>
              <a:buSzPct val="75000"/>
            </a:pPr>
            <a:r>
              <a:rPr lang="en-US" dirty="0">
                <a:solidFill>
                  <a:schemeClr val="accent6">
                    <a:lumMod val="50000"/>
                  </a:schemeClr>
                </a:solidFill>
                <a:latin typeface="Arial" panose="020B0604020202020204" pitchFamily="34" charset="0"/>
                <a:cs typeface="Arial" panose="020B0604020202020204" pitchFamily="34" charset="0"/>
              </a:rPr>
              <a:t>Communication</a:t>
            </a:r>
          </a:p>
          <a:p>
            <a:pPr>
              <a:buClr>
                <a:schemeClr val="accent5"/>
              </a:buClr>
              <a:buSzPct val="75000"/>
            </a:pPr>
            <a:r>
              <a:rPr lang="en-US" dirty="0">
                <a:solidFill>
                  <a:schemeClr val="accent6">
                    <a:lumMod val="50000"/>
                  </a:schemeClr>
                </a:solidFill>
                <a:latin typeface="Arial" panose="020B0604020202020204" pitchFamily="34" charset="0"/>
                <a:cs typeface="Arial" panose="020B0604020202020204" pitchFamily="34" charset="0"/>
              </a:rPr>
              <a:t>Family-School Activities</a:t>
            </a:r>
          </a:p>
          <a:p>
            <a:pPr>
              <a:buClr>
                <a:schemeClr val="accent5"/>
              </a:buClr>
              <a:buSzPct val="75000"/>
            </a:pPr>
            <a:r>
              <a:rPr lang="en-US" dirty="0">
                <a:solidFill>
                  <a:schemeClr val="accent6">
                    <a:lumMod val="50000"/>
                  </a:schemeClr>
                </a:solidFill>
                <a:latin typeface="Arial" panose="020B0604020202020204" pitchFamily="34" charset="0"/>
                <a:cs typeface="Arial" panose="020B0604020202020204" pitchFamily="34" charset="0"/>
              </a:rPr>
              <a:t>PBIS Practices at Home and School</a:t>
            </a:r>
          </a:p>
          <a:p>
            <a:pPr>
              <a:buClr>
                <a:schemeClr val="accent5"/>
              </a:buClr>
              <a:buSzPct val="75000"/>
            </a:pPr>
            <a:r>
              <a:rPr lang="en-US" dirty="0">
                <a:solidFill>
                  <a:schemeClr val="accent6">
                    <a:lumMod val="50000"/>
                  </a:schemeClr>
                </a:solidFill>
                <a:latin typeface="Arial" panose="020B0604020202020204" pitchFamily="34" charset="0"/>
                <a:cs typeface="Arial" panose="020B0604020202020204" pitchFamily="34" charset="0"/>
              </a:rPr>
              <a:t>Decision-Making/Shared-Ownership</a:t>
            </a:r>
          </a:p>
          <a:p>
            <a:pPr>
              <a:buClr>
                <a:schemeClr val="accent5"/>
              </a:buClr>
              <a:buSzPct val="75000"/>
            </a:pPr>
            <a:r>
              <a:rPr lang="en-US" dirty="0">
                <a:solidFill>
                  <a:schemeClr val="accent6">
                    <a:lumMod val="50000"/>
                  </a:schemeClr>
                </a:solidFill>
                <a:latin typeface="Arial" panose="020B0604020202020204" pitchFamily="34" charset="0"/>
                <a:cs typeface="Arial" panose="020B0604020202020204" pitchFamily="34" charset="0"/>
              </a:rPr>
              <a:t>Resources</a:t>
            </a:r>
          </a:p>
        </p:txBody>
      </p:sp>
      <p:pic>
        <p:nvPicPr>
          <p:cNvPr id="4" name="Picture 3">
            <a:hlinkClick r:id="rId3"/>
            <a:extLst>
              <a:ext uri="{FF2B5EF4-FFF2-40B4-BE49-F238E27FC236}">
                <a16:creationId xmlns:a16="http://schemas.microsoft.com/office/drawing/2014/main" id="{337CACB4-50F3-434C-B468-7D0F6E5862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20169" y="1049977"/>
            <a:ext cx="4438851" cy="4023554"/>
          </a:xfrm>
          <a:prstGeom prst="rect">
            <a:avLst/>
          </a:prstGeom>
          <a:ln w="12700">
            <a:solidFill>
              <a:schemeClr val="bg2"/>
            </a:solidFill>
          </a:ln>
        </p:spPr>
      </p:pic>
      <p:sp>
        <p:nvSpPr>
          <p:cNvPr id="5" name="TextBox 4">
            <a:extLst>
              <a:ext uri="{FF2B5EF4-FFF2-40B4-BE49-F238E27FC236}">
                <a16:creationId xmlns:a16="http://schemas.microsoft.com/office/drawing/2014/main" id="{1D3F58F8-A1F2-9C4F-80A9-D71E2AA2DE6C}"/>
              </a:ext>
            </a:extLst>
          </p:cNvPr>
          <p:cNvSpPr txBox="1"/>
          <p:nvPr/>
        </p:nvSpPr>
        <p:spPr>
          <a:xfrm>
            <a:off x="285750" y="6484346"/>
            <a:ext cx="3535343" cy="338554"/>
          </a:xfrm>
          <a:prstGeom prst="rect">
            <a:avLst/>
          </a:prstGeom>
          <a:noFill/>
        </p:spPr>
        <p:txBody>
          <a:bodyPr wrap="square" rtlCol="0">
            <a:spAutoFit/>
          </a:bodyPr>
          <a:lstStyle/>
          <a:p>
            <a:pPr algn="ctr" fontAlgn="base">
              <a:spcBef>
                <a:spcPct val="0"/>
              </a:spcBef>
              <a:spcAft>
                <a:spcPct val="0"/>
              </a:spcAft>
            </a:pPr>
            <a:r>
              <a:rPr lang="en-US" sz="1600" dirty="0">
                <a:solidFill>
                  <a:schemeClr val="bg1"/>
                </a:solidFill>
                <a:latin typeface="Arial" pitchFamily="-1" charset="0"/>
                <a:ea typeface="ＭＳ Ｐゴシック" pitchFamily="-108" charset="-128"/>
              </a:rPr>
              <a:t>(</a:t>
            </a:r>
            <a:r>
              <a:rPr lang="en-US" sz="1600" dirty="0" err="1">
                <a:solidFill>
                  <a:schemeClr val="bg1"/>
                </a:solidFill>
                <a:latin typeface="Arial" pitchFamily="-1" charset="0"/>
                <a:ea typeface="ＭＳ Ｐゴシック" pitchFamily="-108" charset="-128"/>
              </a:rPr>
              <a:t>Garbacz</a:t>
            </a:r>
            <a:r>
              <a:rPr lang="en-US" sz="1600" dirty="0">
                <a:solidFill>
                  <a:schemeClr val="bg1"/>
                </a:solidFill>
                <a:latin typeface="Arial" pitchFamily="-1" charset="0"/>
                <a:ea typeface="ＭＳ Ｐゴシック" pitchFamily="-108" charset="-128"/>
              </a:rPr>
              <a:t>, McIntosh, &amp; Eagle, 2014)</a:t>
            </a:r>
          </a:p>
        </p:txBody>
      </p:sp>
      <p:pic>
        <p:nvPicPr>
          <p:cNvPr id="10" name="Picture 9">
            <a:extLst>
              <a:ext uri="{FF2B5EF4-FFF2-40B4-BE49-F238E27FC236}">
                <a16:creationId xmlns:a16="http://schemas.microsoft.com/office/drawing/2014/main" id="{F3066C47-77D2-744C-9B73-F97189E2F3FD}"/>
              </a:ext>
            </a:extLst>
          </p:cNvPr>
          <p:cNvPicPr>
            <a:picLocks noChangeAspect="1"/>
          </p:cNvPicPr>
          <p:nvPr/>
        </p:nvPicPr>
        <p:blipFill>
          <a:blip r:embed="rId5"/>
          <a:stretch>
            <a:fillRect/>
          </a:stretch>
        </p:blipFill>
        <p:spPr>
          <a:xfrm>
            <a:off x="8958352" y="5042831"/>
            <a:ext cx="1752600" cy="1752600"/>
          </a:xfrm>
          <a:prstGeom prst="rect">
            <a:avLst/>
          </a:prstGeom>
        </p:spPr>
      </p:pic>
    </p:spTree>
    <p:extLst>
      <p:ext uri="{BB962C8B-B14F-4D97-AF65-F5344CB8AC3E}">
        <p14:creationId xmlns:p14="http://schemas.microsoft.com/office/powerpoint/2010/main" val="44936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15313" y="2115103"/>
            <a:ext cx="7123442" cy="3243402"/>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2400" dirty="0">
                <a:solidFill>
                  <a:schemeClr val="accent3">
                    <a:lumMod val="50000"/>
                  </a:schemeClr>
                </a:solidFill>
              </a:rPr>
              <a:t>Did you complete the Family School Practices survey with your team?</a:t>
            </a:r>
          </a:p>
          <a:p>
            <a:pPr marL="186055" indent="0">
              <a:buNone/>
            </a:pPr>
            <a:endParaRPr lang="en-US" sz="2400" dirty="0">
              <a:solidFill>
                <a:schemeClr val="accent3">
                  <a:lumMod val="50000"/>
                </a:schemeClr>
              </a:solidFill>
            </a:endParaRPr>
          </a:p>
          <a:p>
            <a:pPr marL="186055" indent="0">
              <a:buNone/>
            </a:pPr>
            <a:r>
              <a:rPr lang="en-US" sz="2400" dirty="0">
                <a:solidFill>
                  <a:schemeClr val="accent3">
                    <a:lumMod val="50000"/>
                  </a:schemeClr>
                </a:solidFill>
              </a:rPr>
              <a:t>How can we promote more shared decision making with our families?</a:t>
            </a:r>
          </a:p>
          <a:p>
            <a:pPr marL="186055" indent="0">
              <a:buNone/>
            </a:pPr>
            <a:endParaRPr lang="en-US" sz="2400" dirty="0">
              <a:solidFill>
                <a:schemeClr val="accent3">
                  <a:lumMod val="50000"/>
                </a:schemeClr>
              </a:solidFill>
            </a:endParaRPr>
          </a:p>
          <a:p>
            <a:pPr marL="186055" indent="0">
              <a:buNone/>
            </a:pPr>
            <a:r>
              <a:rPr lang="en-US" sz="2400" dirty="0">
                <a:solidFill>
                  <a:schemeClr val="accent3">
                    <a:lumMod val="50000"/>
                  </a:schemeClr>
                </a:solidFill>
              </a:rPr>
              <a:t>What are your next action items that you discussed with your team?</a:t>
            </a:r>
            <a:endParaRPr lang="en-US" sz="3200" dirty="0">
              <a:solidFill>
                <a:schemeClr val="accent3">
                  <a:lumMod val="50000"/>
                </a:schemeClr>
              </a:solidFill>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600" b="1" dirty="0">
                <a:solidFill>
                  <a:schemeClr val="bg1"/>
                </a:solidFill>
                <a:cs typeface="Calibri Light"/>
              </a:rPr>
              <a:t>DISCUSSION: FAMILY-SCHOOL PARTNERSHIPS</a:t>
            </a:r>
            <a:endParaRPr lang="en-US" sz="3600" dirty="0">
              <a:solidFill>
                <a:schemeClr val="bg1"/>
              </a:solidFill>
              <a:cs typeface="Calibri Light"/>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77925" y="571961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dirty="0"/>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endParaRPr lang="en-US" sz="1000" kern="0">
              <a:solidFill>
                <a:prstClr val="white"/>
              </a:solidFill>
            </a:endParaRPr>
          </a:p>
          <a:p>
            <a:pPr marL="202565" indent="0" defTabSz="1219170">
              <a:buClr>
                <a:prstClr val="white"/>
              </a:buClr>
              <a:buNone/>
              <a:defRPr/>
            </a:pPr>
            <a:r>
              <a:rPr lang="en-US" sz="2100" kern="0" dirty="0"/>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439914"/>
            <a:ext cx="8623419" cy="2242662"/>
          </a:xfrm>
          <a:prstGeom prst="rect">
            <a:avLst/>
          </a:prstGeom>
        </p:spPr>
        <p:txBody>
          <a:bodyPr spcFirstLastPara="1" wrap="square" lIns="121900" tIns="121900" rIns="121900" bIns="121900" anchor="ctr" anchorCtr="0">
            <a:noAutofit/>
          </a:bodyPr>
          <a:lstStyle/>
          <a:p>
            <a:r>
              <a:rPr lang="en-US" sz="4800" b="1" dirty="0">
                <a:latin typeface="Arial"/>
                <a:cs typeface="Arial"/>
              </a:rPr>
              <a:t>PBIS</a:t>
            </a:r>
            <a:br>
              <a:rPr lang="en-US" sz="4800" b="1" dirty="0">
                <a:latin typeface="Arial" panose="020B0604020202020204" pitchFamily="34" charset="0"/>
                <a:cs typeface="Arial" panose="020B0604020202020204" pitchFamily="34" charset="0"/>
              </a:rPr>
            </a:br>
            <a:r>
              <a:rPr lang="en-US" sz="4800" b="1" dirty="0">
                <a:latin typeface="Arial"/>
                <a:cs typeface="Arial"/>
              </a:rPr>
              <a:t>Resource Spotlight:</a:t>
            </a:r>
            <a:br>
              <a:rPr lang="en-US" sz="7200" b="1" dirty="0">
                <a:latin typeface="Arial" panose="020B0604020202020204" pitchFamily="34" charset="0"/>
                <a:cs typeface="Arial" panose="020B0604020202020204" pitchFamily="34" charset="0"/>
              </a:rPr>
            </a:br>
            <a:r>
              <a:rPr lang="en-US" sz="3200" b="1" dirty="0">
                <a:latin typeface="Arial"/>
                <a:cs typeface="Arial"/>
              </a:rPr>
              <a:t>Discussing Race, Racism, and Current Events with Students</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65537" y="5300196"/>
            <a:ext cx="2833687" cy="703251"/>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E90FDE-CB6C-1A41-67EC-FDFA80DEDD76}"/>
              </a:ext>
            </a:extLst>
          </p:cNvPr>
          <p:cNvSpPr>
            <a:spLocks noGrp="1"/>
          </p:cNvSpPr>
          <p:nvPr>
            <p:ph type="body" idx="1"/>
          </p:nvPr>
        </p:nvSpPr>
        <p:spPr>
          <a:xfrm>
            <a:off x="252034" y="1154230"/>
            <a:ext cx="7494941" cy="1525908"/>
          </a:xfrm>
        </p:spPr>
        <p:txBody>
          <a:bodyPr/>
          <a:lstStyle/>
          <a:p>
            <a:pPr marL="168910" indent="0">
              <a:buNone/>
            </a:pPr>
            <a:r>
              <a:rPr lang="en-US" dirty="0"/>
              <a:t>This guide is intended to increase the frequency and quality of conversations about race, racism, and current events regarding race in K-12 classrooms to support students and provide voice and self-reflection.</a:t>
            </a:r>
          </a:p>
        </p:txBody>
      </p:sp>
      <p:sp>
        <p:nvSpPr>
          <p:cNvPr id="3" name="Title 2">
            <a:extLst>
              <a:ext uri="{FF2B5EF4-FFF2-40B4-BE49-F238E27FC236}">
                <a16:creationId xmlns:a16="http://schemas.microsoft.com/office/drawing/2014/main" id="{3817C057-8324-614C-51AD-75A737EE41EA}"/>
              </a:ext>
            </a:extLst>
          </p:cNvPr>
          <p:cNvSpPr>
            <a:spLocks noGrp="1"/>
          </p:cNvSpPr>
          <p:nvPr>
            <p:ph type="title"/>
          </p:nvPr>
        </p:nvSpPr>
        <p:spPr>
          <a:xfrm>
            <a:off x="252034" y="132485"/>
            <a:ext cx="11263974" cy="845600"/>
          </a:xfrm>
        </p:spPr>
        <p:txBody>
          <a:bodyPr/>
          <a:lstStyle/>
          <a:p>
            <a:r>
              <a:rPr lang="en-US" dirty="0"/>
              <a:t>Discussing Race, and Racism...</a:t>
            </a:r>
          </a:p>
        </p:txBody>
      </p:sp>
      <p:sp>
        <p:nvSpPr>
          <p:cNvPr id="5" name="Text Placeholder 5">
            <a:extLst>
              <a:ext uri="{FF2B5EF4-FFF2-40B4-BE49-F238E27FC236}">
                <a16:creationId xmlns:a16="http://schemas.microsoft.com/office/drawing/2014/main" id="{DB5D399A-453E-1859-BCBD-9DCBDA836F28}"/>
              </a:ext>
            </a:extLst>
          </p:cNvPr>
          <p:cNvSpPr txBox="1">
            <a:spLocks/>
          </p:cNvSpPr>
          <p:nvPr/>
        </p:nvSpPr>
        <p:spPr>
          <a:xfrm>
            <a:off x="1093204" y="3803894"/>
            <a:ext cx="6143619" cy="22050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40256" algn="l" rtl="0">
              <a:lnSpc>
                <a:spcPct val="100000"/>
              </a:lnSpc>
              <a:spcBef>
                <a:spcPts val="0"/>
              </a:spcBef>
              <a:spcAft>
                <a:spcPts val="0"/>
              </a:spcAft>
              <a:buClr>
                <a:schemeClr val="accent2"/>
              </a:buClr>
              <a:buSzPts val="1600"/>
              <a:buFont typeface="Raleway Thin"/>
              <a:buChar char="●"/>
              <a:defRPr sz="2400" b="0" i="0" u="none" strike="noStrike" cap="none">
                <a:solidFill>
                  <a:schemeClr val="lt1"/>
                </a:solidFill>
                <a:latin typeface="Hind Vadodara"/>
                <a:ea typeface="Hind Vadodara"/>
                <a:cs typeface="Hind Vadodara"/>
                <a:sym typeface="Hind Vadodara"/>
              </a:defRPr>
            </a:lvl1pPr>
            <a:lvl2pPr marL="1219170" marR="0" lvl="1" indent="-440256" algn="l" rtl="0">
              <a:lnSpc>
                <a:spcPct val="100000"/>
              </a:lnSpc>
              <a:spcBef>
                <a:spcPts val="2133"/>
              </a:spcBef>
              <a:spcAft>
                <a:spcPts val="0"/>
              </a:spcAft>
              <a:buClr>
                <a:schemeClr val="lt1"/>
              </a:buClr>
              <a:buSzPts val="1600"/>
              <a:buFont typeface="Nunito Light"/>
              <a:buChar char="○"/>
              <a:defRPr sz="1867" b="0" i="0" u="none" strike="noStrike" cap="none">
                <a:solidFill>
                  <a:schemeClr val="lt1"/>
                </a:solidFill>
                <a:latin typeface="Hind Vadodara"/>
                <a:ea typeface="Hind Vadodara"/>
                <a:cs typeface="Hind Vadodara"/>
                <a:sym typeface="Hind Vadodara"/>
              </a:defRPr>
            </a:lvl2pPr>
            <a:lvl3pPr marL="1828754" marR="0" lvl="2"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3pPr>
            <a:lvl4pPr marL="2438339" marR="0" lvl="3"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4pPr>
            <a:lvl5pPr marL="3047924" marR="0" lvl="4"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5pPr>
            <a:lvl6pPr marL="3657509" marR="0" lvl="5"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6pPr>
            <a:lvl7pPr marL="4267093" marR="0" lvl="6"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7pPr>
            <a:lvl8pPr marL="4876678" marR="0" lvl="7"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8pPr>
            <a:lvl9pPr marL="5486263" marR="0" lvl="8" indent="-423323" algn="l" rtl="0">
              <a:lnSpc>
                <a:spcPct val="100000"/>
              </a:lnSpc>
              <a:spcBef>
                <a:spcPts val="2133"/>
              </a:spcBef>
              <a:spcAft>
                <a:spcPts val="2133"/>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9pPr>
          </a:lstStyle>
          <a:p>
            <a:pPr marL="168910" indent="0">
              <a:buNone/>
            </a:pPr>
            <a:r>
              <a:rPr lang="en-US" kern="0" dirty="0"/>
              <a:t>Sections to take note...</a:t>
            </a:r>
          </a:p>
          <a:p>
            <a:pPr marL="626110" indent="-457200">
              <a:buAutoNum type="arabicPeriod"/>
            </a:pPr>
            <a:r>
              <a:rPr lang="en-US" kern="0" dirty="0"/>
              <a:t>Embed this work within existing systems</a:t>
            </a:r>
            <a:endParaRPr lang="en-US" dirty="0"/>
          </a:p>
          <a:p>
            <a:pPr marL="626110" indent="-457200">
              <a:buAutoNum type="arabicPeriod"/>
            </a:pPr>
            <a:r>
              <a:rPr lang="en-US" kern="0" dirty="0"/>
              <a:t>Build knowledge and expertise</a:t>
            </a:r>
          </a:p>
          <a:p>
            <a:pPr marL="626110" indent="-457200">
              <a:buAutoNum type="arabicPeriod"/>
            </a:pPr>
            <a:r>
              <a:rPr lang="en-US" kern="0" dirty="0"/>
              <a:t>Create an installation plan</a:t>
            </a:r>
          </a:p>
          <a:p>
            <a:pPr marL="626110" indent="-457200">
              <a:buAutoNum type="arabicPeriod"/>
            </a:pPr>
            <a:r>
              <a:rPr lang="en-US" kern="0" dirty="0"/>
              <a:t>Implement and monitor progress</a:t>
            </a:r>
          </a:p>
        </p:txBody>
      </p:sp>
      <p:pic>
        <p:nvPicPr>
          <p:cNvPr id="4" name="Picture 6" descr="Text&#10;&#10;Description automatically generated">
            <a:extLst>
              <a:ext uri="{FF2B5EF4-FFF2-40B4-BE49-F238E27FC236}">
                <a16:creationId xmlns:a16="http://schemas.microsoft.com/office/drawing/2014/main" id="{FBC0FD34-209A-1E6B-B04F-DE3A0BABD821}"/>
              </a:ext>
            </a:extLst>
          </p:cNvPr>
          <p:cNvPicPr>
            <a:picLocks noChangeAspect="1"/>
          </p:cNvPicPr>
          <p:nvPr/>
        </p:nvPicPr>
        <p:blipFill>
          <a:blip r:embed="rId3"/>
          <a:stretch>
            <a:fillRect/>
          </a:stretch>
        </p:blipFill>
        <p:spPr>
          <a:xfrm>
            <a:off x="8464987" y="1069427"/>
            <a:ext cx="3473234" cy="5468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7593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30312" y="2014031"/>
            <a:ext cx="7845255" cy="299273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0080" indent="-457200">
              <a:spcAft>
                <a:spcPts val="600"/>
              </a:spcAft>
              <a:buClr>
                <a:schemeClr val="bg1"/>
              </a:buClr>
              <a:buSzPct val="100000"/>
              <a:buFont typeface="Wingdings" panose="05000000000000000000" pitchFamily="2" charset="2"/>
              <a:buChar char="v"/>
            </a:pPr>
            <a:r>
              <a:rPr lang="en-US" sz="2400" dirty="0"/>
              <a:t>Independently Review the article and chat with your co-coaches (15 minutes)</a:t>
            </a:r>
          </a:p>
          <a:p>
            <a:pPr marL="640080" indent="-457200">
              <a:spcAft>
                <a:spcPts val="600"/>
              </a:spcAft>
              <a:buClr>
                <a:schemeClr val="bg1"/>
              </a:buClr>
              <a:buSzPct val="100000"/>
              <a:buFont typeface="Wingdings" panose="05000000000000000000" pitchFamily="2" charset="2"/>
              <a:buChar char="v"/>
            </a:pPr>
            <a:r>
              <a:rPr lang="en-US" sz="2400" dirty="0">
                <a:solidFill>
                  <a:schemeClr val="bg1"/>
                </a:solidFill>
              </a:rPr>
              <a:t>Whole group discussion of common take aways (10 minutes)</a:t>
            </a:r>
          </a:p>
          <a:p>
            <a:pPr marL="640080" indent="-457200">
              <a:spcAft>
                <a:spcPts val="600"/>
              </a:spcAft>
              <a:buClr>
                <a:schemeClr val="bg1"/>
              </a:buClr>
              <a:buSzPct val="100000"/>
              <a:buFont typeface="Wingdings" panose="05000000000000000000" pitchFamily="2" charset="2"/>
              <a:buChar char="v"/>
            </a:pPr>
            <a:r>
              <a:rPr lang="en-US" sz="2400" b="1" i="1" dirty="0">
                <a:solidFill>
                  <a:schemeClr val="bg1"/>
                </a:solidFill>
              </a:rPr>
              <a:t>How could this document be shared with your team and integrated into your current equity work.</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200" b="1" dirty="0">
                <a:solidFill>
                  <a:schemeClr val="bg1"/>
                </a:solidFill>
                <a:cs typeface="Calibri Light"/>
              </a:rPr>
              <a:t>DISCUSSION: Discussing Race, and Racism...</a:t>
            </a:r>
            <a:endParaRPr lang="en-US" sz="3200" dirty="0">
              <a:solidFill>
                <a:schemeClr val="bg1"/>
              </a:solidFill>
              <a:cs typeface="Calibri Light"/>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8751492" y="2848045"/>
            <a:ext cx="955766" cy="2780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536014" y="5872516"/>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0" indent="0" defTabSz="1219170">
              <a:buClr>
                <a:prstClr val="white"/>
              </a:buClr>
              <a:buNone/>
              <a:defRPr/>
            </a:pPr>
            <a:r>
              <a:rPr lang="en-US" sz="2100" kern="0" dirty="0"/>
              <a:t>5 Minutes</a:t>
            </a:r>
            <a:endParaRPr lang="en-US" sz="2100" dirty="0"/>
          </a:p>
          <a:p>
            <a:pPr marL="0" indent="0" defTabSz="1219170">
              <a:buNone/>
              <a:defRPr/>
            </a:pPr>
            <a:r>
              <a:rPr lang="en-US" sz="2100" kern="0" dirty="0"/>
              <a:t>10</a:t>
            </a:r>
            <a:r>
              <a:rPr kumimoji="0" lang="en-US" sz="2100" b="0" i="0" u="none" strike="noStrike" kern="0" cap="none" spc="0" normalizeH="0" baseline="0" noProof="0" dirty="0">
                <a:ln>
                  <a:noFill/>
                </a:ln>
                <a:effectLst/>
                <a:uLnTx/>
                <a:uFillTx/>
                <a:latin typeface="Hind Vadodara"/>
                <a:cs typeface="Hind Vadodara"/>
                <a:sym typeface="Hind Vadodara"/>
              </a:rPr>
              <a:t> </a:t>
            </a:r>
            <a:r>
              <a:rPr lang="en-US" sz="2100" kern="0" dirty="0"/>
              <a:t>minutes</a:t>
            </a:r>
            <a:endParaRPr lang="en-US" sz="2100" dirty="0"/>
          </a:p>
          <a:p>
            <a:pPr marL="0" indent="0" defTabSz="1219170">
              <a:buNone/>
              <a:defRPr/>
            </a:pPr>
            <a:r>
              <a:rPr lang="en-US" sz="2100" kern="0" dirty="0"/>
              <a:t>10</a:t>
            </a:r>
            <a:r>
              <a:rPr kumimoji="0" lang="en-US" sz="2100" b="0" i="0" u="none" strike="noStrike" kern="0" cap="none" spc="0" normalizeH="0" baseline="0" noProof="0" dirty="0">
                <a:ln>
                  <a:noFill/>
                </a:ln>
                <a:effectLst/>
                <a:uLnTx/>
                <a:uFillTx/>
                <a:latin typeface="Hind Vadodara"/>
                <a:cs typeface="Hind Vadodara"/>
                <a:sym typeface="Hind Vadodara"/>
              </a:rPr>
              <a:t> minutes</a:t>
            </a:r>
            <a:endParaRPr lang="en-US" sz="2100" b="0" i="0" u="none" strike="noStrike" cap="none" spc="0" normalizeH="0" baseline="0" noProof="0" dirty="0">
              <a:ln>
                <a:noFill/>
              </a:ln>
              <a:effectLst/>
              <a:uLnTx/>
              <a:uFillTx/>
              <a:latin typeface="Hind Vadodara"/>
              <a:cs typeface="Hind Vadodara"/>
            </a:endParaRP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67411" y="5162511"/>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6530592" y="6181416"/>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5548784" y="5990464"/>
            <a:ext cx="4982366"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algn="r" defTabSz="1219170">
              <a:buClr>
                <a:prstClr val="white"/>
              </a:buClr>
              <a:buNone/>
              <a:defRPr/>
            </a:pPr>
            <a:r>
              <a:rPr lang="en-US" sz="2100" kern="0" dirty="0"/>
              <a:t>Independ Review</a:t>
            </a:r>
            <a:endParaRPr lang="en-US" sz="2100" dirty="0"/>
          </a:p>
          <a:p>
            <a:pPr marL="202565" indent="0" algn="r" defTabSz="1219170">
              <a:buNone/>
              <a:defRPr/>
            </a:pPr>
            <a:r>
              <a:rPr lang="en-US" sz="2100" kern="0" dirty="0"/>
              <a:t>Coach</a:t>
            </a:r>
            <a:r>
              <a:rPr kumimoji="0" lang="en-US" sz="2100" b="0" i="0" u="none" strike="noStrike" kern="0" cap="none" spc="0" normalizeH="0" baseline="0" noProof="0" dirty="0">
                <a:ln>
                  <a:noFill/>
                </a:ln>
                <a:effectLst/>
                <a:uLnTx/>
                <a:uFillTx/>
                <a:latin typeface="Hind Vadodara"/>
                <a:cs typeface="Hind Vadodara"/>
                <a:sym typeface="Hind Vadodara"/>
              </a:rPr>
              <a:t> Review/Chat</a:t>
            </a:r>
            <a:endParaRPr lang="en-US" sz="2100"/>
          </a:p>
          <a:p>
            <a:pPr marL="20256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00" b="0" i="0" u="none" strike="noStrike" kern="0" cap="none" spc="0" normalizeH="0" baseline="0" noProof="0" dirty="0">
                <a:ln>
                  <a:noFill/>
                </a:ln>
                <a:effectLst/>
                <a:uLnTx/>
                <a:uFillTx/>
                <a:latin typeface="Hind Vadodara"/>
                <a:cs typeface="Hind Vadodara"/>
                <a:sym typeface="Hind Vadodara"/>
              </a:rPr>
              <a:t>Whole Group</a:t>
            </a:r>
            <a:endParaRPr lang="en-US" sz="2100" b="0" i="0" u="none" strike="noStrike" kern="0" cap="none" spc="0" normalizeH="0" baseline="0" noProof="0" dirty="0">
              <a:ln>
                <a:noFill/>
              </a:ln>
              <a:effectLst/>
              <a:uLnTx/>
              <a:uFillTx/>
              <a:latin typeface="Hind Vadodara"/>
              <a:cs typeface="Hind Vadodara"/>
            </a:endParaRPr>
          </a:p>
        </p:txBody>
      </p:sp>
    </p:spTree>
    <p:extLst>
      <p:ext uri="{BB962C8B-B14F-4D97-AF65-F5344CB8AC3E}">
        <p14:creationId xmlns:p14="http://schemas.microsoft.com/office/powerpoint/2010/main" val="15465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D24A-BAEB-BFB5-B516-C145F9008E1F}"/>
              </a:ext>
            </a:extLst>
          </p:cNvPr>
          <p:cNvSpPr>
            <a:spLocks noGrp="1"/>
          </p:cNvSpPr>
          <p:nvPr>
            <p:ph type="title"/>
          </p:nvPr>
        </p:nvSpPr>
        <p:spPr/>
        <p:txBody>
          <a:bodyPr/>
          <a:lstStyle/>
          <a:p>
            <a:r>
              <a:rPr lang="en-US" dirty="0"/>
              <a:t>TFI Check-in Slide</a:t>
            </a:r>
          </a:p>
        </p:txBody>
      </p:sp>
      <p:pic>
        <p:nvPicPr>
          <p:cNvPr id="3" name="Picture 3" descr="Graphical user interface, text, application&#10;&#10;Description automatically generated">
            <a:extLst>
              <a:ext uri="{FF2B5EF4-FFF2-40B4-BE49-F238E27FC236}">
                <a16:creationId xmlns:a16="http://schemas.microsoft.com/office/drawing/2014/main" id="{AD8B9210-1270-EE2F-22B1-C9A899101859}"/>
              </a:ext>
            </a:extLst>
          </p:cNvPr>
          <p:cNvPicPr>
            <a:picLocks noChangeAspect="1"/>
          </p:cNvPicPr>
          <p:nvPr/>
        </p:nvPicPr>
        <p:blipFill>
          <a:blip r:embed="rId2"/>
          <a:stretch>
            <a:fillRect/>
          </a:stretch>
        </p:blipFill>
        <p:spPr>
          <a:xfrm>
            <a:off x="10229194" y="1785367"/>
            <a:ext cx="1757856" cy="2275645"/>
          </a:xfrm>
          <a:prstGeom prst="rect">
            <a:avLst/>
          </a:prstGeom>
        </p:spPr>
      </p:pic>
      <p:pic>
        <p:nvPicPr>
          <p:cNvPr id="4" name="Picture 4" descr="Table&#10;&#10;Description automatically generated">
            <a:extLst>
              <a:ext uri="{FF2B5EF4-FFF2-40B4-BE49-F238E27FC236}">
                <a16:creationId xmlns:a16="http://schemas.microsoft.com/office/drawing/2014/main" id="{6A253B78-D282-80D1-9C53-E16734C3423F}"/>
              </a:ext>
            </a:extLst>
          </p:cNvPr>
          <p:cNvPicPr>
            <a:picLocks noChangeAspect="1"/>
          </p:cNvPicPr>
          <p:nvPr/>
        </p:nvPicPr>
        <p:blipFill>
          <a:blip r:embed="rId3"/>
          <a:stretch>
            <a:fillRect/>
          </a:stretch>
        </p:blipFill>
        <p:spPr>
          <a:xfrm>
            <a:off x="5880539" y="1788277"/>
            <a:ext cx="4096406" cy="4700344"/>
          </a:xfrm>
          <a:prstGeom prst="rect">
            <a:avLst/>
          </a:prstGeom>
        </p:spPr>
      </p:pic>
      <p:sp>
        <p:nvSpPr>
          <p:cNvPr id="5" name="Rectangle: Rounded Corners 4">
            <a:extLst>
              <a:ext uri="{FF2B5EF4-FFF2-40B4-BE49-F238E27FC236}">
                <a16:creationId xmlns:a16="http://schemas.microsoft.com/office/drawing/2014/main" id="{4D8A83E8-269C-30CA-A21E-37DE4C70033C}"/>
              </a:ext>
            </a:extLst>
          </p:cNvPr>
          <p:cNvSpPr/>
          <p:nvPr/>
        </p:nvSpPr>
        <p:spPr>
          <a:xfrm>
            <a:off x="407276" y="1721069"/>
            <a:ext cx="5202619" cy="4663965"/>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solidFill>
                  <a:schemeClr val="bg1"/>
                </a:solidFill>
                <a:cs typeface="Arial"/>
              </a:rPr>
              <a:t>Take a moment to go pull up your most recent TFI information for this equity review.</a:t>
            </a:r>
          </a:p>
          <a:p>
            <a:pPr algn="ctr"/>
            <a:endParaRPr lang="en-US" sz="2400" dirty="0">
              <a:solidFill>
                <a:schemeClr val="bg1"/>
              </a:solidFill>
              <a:cs typeface="Arial"/>
            </a:endParaRPr>
          </a:p>
          <a:p>
            <a:pPr algn="ctr"/>
            <a:r>
              <a:rPr lang="en-US" sz="2400" dirty="0">
                <a:solidFill>
                  <a:schemeClr val="bg1"/>
                </a:solidFill>
                <a:cs typeface="Arial"/>
              </a:rPr>
              <a:t>Go to PBISApps.org and log in. </a:t>
            </a:r>
          </a:p>
          <a:p>
            <a:pPr algn="ctr"/>
            <a:r>
              <a:rPr lang="en-US" sz="2400" dirty="0">
                <a:solidFill>
                  <a:schemeClr val="bg1"/>
                </a:solidFill>
                <a:cs typeface="Arial"/>
              </a:rPr>
              <a:t>Find your most recent </a:t>
            </a:r>
            <a:r>
              <a:rPr lang="en-US" sz="2400" i="1" dirty="0">
                <a:solidFill>
                  <a:schemeClr val="bg1"/>
                </a:solidFill>
                <a:cs typeface="Arial"/>
              </a:rPr>
              <a:t>TFI results</a:t>
            </a:r>
            <a:r>
              <a:rPr lang="en-US" sz="2400" dirty="0">
                <a:solidFill>
                  <a:schemeClr val="bg1"/>
                </a:solidFill>
                <a:cs typeface="Arial"/>
              </a:rPr>
              <a:t> and specifically the</a:t>
            </a:r>
            <a:r>
              <a:rPr lang="en-US" sz="2400" b="1" i="1" dirty="0">
                <a:solidFill>
                  <a:schemeClr val="bg1"/>
                </a:solidFill>
                <a:cs typeface="Arial"/>
              </a:rPr>
              <a:t> item report </a:t>
            </a:r>
            <a:r>
              <a:rPr lang="en-US" sz="2400" dirty="0">
                <a:solidFill>
                  <a:schemeClr val="bg1"/>
                </a:solidFill>
                <a:cs typeface="Arial"/>
              </a:rPr>
              <a:t>for this activity.</a:t>
            </a:r>
          </a:p>
        </p:txBody>
      </p:sp>
    </p:spTree>
    <p:extLst>
      <p:ext uri="{BB962C8B-B14F-4D97-AF65-F5344CB8AC3E}">
        <p14:creationId xmlns:p14="http://schemas.microsoft.com/office/powerpoint/2010/main" val="209113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439914"/>
            <a:ext cx="8623419" cy="2242662"/>
          </a:xfrm>
          <a:prstGeom prst="rect">
            <a:avLst/>
          </a:prstGeom>
        </p:spPr>
        <p:txBody>
          <a:bodyPr spcFirstLastPara="1" wrap="square" lIns="121900" tIns="121900" rIns="121900" bIns="121900" anchor="ctr" anchorCtr="0">
            <a:noAutofit/>
          </a:bodyPr>
          <a:lstStyle/>
          <a:p>
            <a:r>
              <a:rPr lang="en-US" sz="4800" b="1" dirty="0">
                <a:latin typeface="Arial"/>
                <a:cs typeface="Arial"/>
              </a:rPr>
              <a:t>PBIS</a:t>
            </a:r>
            <a:br>
              <a:rPr lang="en-US" sz="4800" b="1" dirty="0">
                <a:latin typeface="Arial" panose="020B0604020202020204" pitchFamily="34" charset="0"/>
                <a:cs typeface="Arial" panose="020B0604020202020204" pitchFamily="34" charset="0"/>
              </a:rPr>
            </a:br>
            <a:r>
              <a:rPr lang="en-US" sz="4800" b="1" dirty="0">
                <a:latin typeface="Arial"/>
                <a:cs typeface="Arial"/>
              </a:rPr>
              <a:t>Equity Check-in:</a:t>
            </a:r>
            <a:br>
              <a:rPr lang="en-US" sz="7200" b="1" dirty="0">
                <a:latin typeface="Arial" panose="020B0604020202020204" pitchFamily="34" charset="0"/>
                <a:cs typeface="Arial" panose="020B0604020202020204" pitchFamily="34" charset="0"/>
              </a:rPr>
            </a:br>
            <a:r>
              <a:rPr lang="en-US" sz="3200" b="1" dirty="0">
                <a:latin typeface="Arial"/>
                <a:cs typeface="Arial"/>
              </a:rPr>
              <a:t>PBIS Culturally Responsive Field Guide </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65537" y="5300196"/>
            <a:ext cx="2833687" cy="703251"/>
          </a:xfrm>
          <a:prstGeom prst="rect">
            <a:avLst/>
          </a:prstGeom>
        </p:spPr>
      </p:pic>
    </p:spTree>
    <p:extLst>
      <p:ext uri="{BB962C8B-B14F-4D97-AF65-F5344CB8AC3E}">
        <p14:creationId xmlns:p14="http://schemas.microsoft.com/office/powerpoint/2010/main" val="274451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E90FDE-CB6C-1A41-67EC-FDFA80DEDD76}"/>
              </a:ext>
            </a:extLst>
          </p:cNvPr>
          <p:cNvSpPr>
            <a:spLocks noGrp="1"/>
          </p:cNvSpPr>
          <p:nvPr>
            <p:ph type="body" idx="1"/>
          </p:nvPr>
        </p:nvSpPr>
        <p:spPr>
          <a:xfrm>
            <a:off x="252034" y="1154230"/>
            <a:ext cx="7494941" cy="1525908"/>
          </a:xfrm>
        </p:spPr>
        <p:txBody>
          <a:bodyPr/>
          <a:lstStyle/>
          <a:p>
            <a:pPr marL="168910" indent="0">
              <a:buNone/>
            </a:pPr>
            <a:r>
              <a:rPr lang="en-US" dirty="0"/>
              <a:t>This guide is designed to assist trainers and coaches working with school SWPBIS teams (or other school leadership teams) seeking to implement culturally responsive practices systemically to enhance equity in school discipline</a:t>
            </a:r>
          </a:p>
          <a:p>
            <a:pPr marL="168910" indent="0">
              <a:buNone/>
            </a:pPr>
            <a:endParaRPr lang="en-US" dirty="0"/>
          </a:p>
          <a:p>
            <a:pPr marL="168910" indent="0">
              <a:buNone/>
            </a:pPr>
            <a:endParaRPr lang="en-US" dirty="0"/>
          </a:p>
          <a:p>
            <a:pPr marL="168910" indent="0">
              <a:buNone/>
            </a:pPr>
            <a:r>
              <a:rPr lang="en-US" dirty="0"/>
              <a:t>This guide as two important sections</a:t>
            </a:r>
            <a:endParaRPr lang="en-US" sz="2800" dirty="0"/>
          </a:p>
        </p:txBody>
      </p:sp>
      <p:sp>
        <p:nvSpPr>
          <p:cNvPr id="3" name="Title 2">
            <a:extLst>
              <a:ext uri="{FF2B5EF4-FFF2-40B4-BE49-F238E27FC236}">
                <a16:creationId xmlns:a16="http://schemas.microsoft.com/office/drawing/2014/main" id="{3817C057-8324-614C-51AD-75A737EE41EA}"/>
              </a:ext>
            </a:extLst>
          </p:cNvPr>
          <p:cNvSpPr>
            <a:spLocks noGrp="1"/>
          </p:cNvSpPr>
          <p:nvPr>
            <p:ph type="title"/>
          </p:nvPr>
        </p:nvSpPr>
        <p:spPr>
          <a:xfrm>
            <a:off x="252034" y="132485"/>
            <a:ext cx="11263974" cy="845600"/>
          </a:xfrm>
        </p:spPr>
        <p:txBody>
          <a:bodyPr/>
          <a:lstStyle/>
          <a:p>
            <a:r>
              <a:rPr lang="en-US" dirty="0"/>
              <a:t>Culturally Responsive Field Guide</a:t>
            </a:r>
          </a:p>
        </p:txBody>
      </p:sp>
      <p:sp>
        <p:nvSpPr>
          <p:cNvPr id="5" name="Text Placeholder 5">
            <a:extLst>
              <a:ext uri="{FF2B5EF4-FFF2-40B4-BE49-F238E27FC236}">
                <a16:creationId xmlns:a16="http://schemas.microsoft.com/office/drawing/2014/main" id="{DB5D399A-453E-1859-BCBD-9DCBDA836F28}"/>
              </a:ext>
            </a:extLst>
          </p:cNvPr>
          <p:cNvSpPr txBox="1">
            <a:spLocks/>
          </p:cNvSpPr>
          <p:nvPr/>
        </p:nvSpPr>
        <p:spPr>
          <a:xfrm>
            <a:off x="483604" y="4342548"/>
            <a:ext cx="6143619" cy="1666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40256" algn="l" rtl="0">
              <a:lnSpc>
                <a:spcPct val="100000"/>
              </a:lnSpc>
              <a:spcBef>
                <a:spcPts val="0"/>
              </a:spcBef>
              <a:spcAft>
                <a:spcPts val="0"/>
              </a:spcAft>
              <a:buClr>
                <a:schemeClr val="accent2"/>
              </a:buClr>
              <a:buSzPts val="1600"/>
              <a:buFont typeface="Raleway Thin"/>
              <a:buChar char="●"/>
              <a:defRPr sz="2400" b="0" i="0" u="none" strike="noStrike" cap="none">
                <a:solidFill>
                  <a:schemeClr val="lt1"/>
                </a:solidFill>
                <a:latin typeface="Hind Vadodara"/>
                <a:ea typeface="Hind Vadodara"/>
                <a:cs typeface="Hind Vadodara"/>
                <a:sym typeface="Hind Vadodara"/>
              </a:defRPr>
            </a:lvl1pPr>
            <a:lvl2pPr marL="1219170" marR="0" lvl="1" indent="-440256" algn="l" rtl="0">
              <a:lnSpc>
                <a:spcPct val="100000"/>
              </a:lnSpc>
              <a:spcBef>
                <a:spcPts val="2133"/>
              </a:spcBef>
              <a:spcAft>
                <a:spcPts val="0"/>
              </a:spcAft>
              <a:buClr>
                <a:schemeClr val="lt1"/>
              </a:buClr>
              <a:buSzPts val="1600"/>
              <a:buFont typeface="Nunito Light"/>
              <a:buChar char="○"/>
              <a:defRPr sz="1867" b="0" i="0" u="none" strike="noStrike" cap="none">
                <a:solidFill>
                  <a:schemeClr val="lt1"/>
                </a:solidFill>
                <a:latin typeface="Hind Vadodara"/>
                <a:ea typeface="Hind Vadodara"/>
                <a:cs typeface="Hind Vadodara"/>
                <a:sym typeface="Hind Vadodara"/>
              </a:defRPr>
            </a:lvl2pPr>
            <a:lvl3pPr marL="1828754" marR="0" lvl="2"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3pPr>
            <a:lvl4pPr marL="2438339" marR="0" lvl="3"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4pPr>
            <a:lvl5pPr marL="3047924" marR="0" lvl="4"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5pPr>
            <a:lvl6pPr marL="3657509" marR="0" lvl="5"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6pPr>
            <a:lvl7pPr marL="4267093" marR="0" lvl="6"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7pPr>
            <a:lvl8pPr marL="4876678" marR="0" lvl="7"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8pPr>
            <a:lvl9pPr marL="5486263" marR="0" lvl="8" indent="-423323" algn="l" rtl="0">
              <a:lnSpc>
                <a:spcPct val="100000"/>
              </a:lnSpc>
              <a:spcBef>
                <a:spcPts val="2133"/>
              </a:spcBef>
              <a:spcAft>
                <a:spcPts val="2133"/>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9pPr>
          </a:lstStyle>
          <a:p>
            <a:pPr marL="626110" indent="-457200">
              <a:buFont typeface="Raleway Thin"/>
              <a:buAutoNum type="arabicPeriod"/>
            </a:pPr>
            <a:r>
              <a:rPr lang="en-US" kern="0" dirty="0"/>
              <a:t>Section 1: Identity Awareness</a:t>
            </a:r>
          </a:p>
          <a:p>
            <a:pPr marL="626110" indent="-457200">
              <a:buFont typeface="Raleway Thin"/>
              <a:buAutoNum type="arabicPeriod"/>
            </a:pPr>
            <a:r>
              <a:rPr lang="en-US" kern="0" dirty="0"/>
              <a:t>Section 2: TFI Cultural Responsiveness Field Guide</a:t>
            </a:r>
          </a:p>
          <a:p>
            <a:pPr marL="626110" indent="-457200">
              <a:buFont typeface="Raleway Thin"/>
              <a:buAutoNum type="arabicPeriod"/>
            </a:pPr>
            <a:r>
              <a:rPr lang="en-US" kern="0" dirty="0"/>
              <a:t>Integrated TFI Companion</a:t>
            </a:r>
          </a:p>
        </p:txBody>
      </p:sp>
      <p:pic>
        <p:nvPicPr>
          <p:cNvPr id="7" name="Picture 7">
            <a:extLst>
              <a:ext uri="{FF2B5EF4-FFF2-40B4-BE49-F238E27FC236}">
                <a16:creationId xmlns:a16="http://schemas.microsoft.com/office/drawing/2014/main" id="{A6A77E09-E8AB-A438-28C8-65559BD0744A}"/>
              </a:ext>
            </a:extLst>
          </p:cNvPr>
          <p:cNvPicPr>
            <a:picLocks noChangeAspect="1"/>
          </p:cNvPicPr>
          <p:nvPr/>
        </p:nvPicPr>
        <p:blipFill>
          <a:blip r:embed="rId3"/>
          <a:stretch>
            <a:fillRect/>
          </a:stretch>
        </p:blipFill>
        <p:spPr>
          <a:xfrm>
            <a:off x="9404360" y="377268"/>
            <a:ext cx="2075793" cy="3079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0F426003-C64A-76EA-9A7E-159ECFB977C0}"/>
              </a:ext>
            </a:extLst>
          </p:cNvPr>
          <p:cNvPicPr>
            <a:picLocks noChangeAspect="1"/>
          </p:cNvPicPr>
          <p:nvPr/>
        </p:nvPicPr>
        <p:blipFill>
          <a:blip r:embed="rId4"/>
          <a:stretch>
            <a:fillRect/>
          </a:stretch>
        </p:blipFill>
        <p:spPr>
          <a:xfrm>
            <a:off x="6737131" y="3783886"/>
            <a:ext cx="5334459" cy="2783690"/>
          </a:xfrm>
          <a:prstGeom prst="rect">
            <a:avLst/>
          </a:prstGeom>
        </p:spPr>
      </p:pic>
    </p:spTree>
    <p:extLst>
      <p:ext uri="{BB962C8B-B14F-4D97-AF65-F5344CB8AC3E}">
        <p14:creationId xmlns:p14="http://schemas.microsoft.com/office/powerpoint/2010/main" val="2792724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30312" y="2014031"/>
            <a:ext cx="7845255" cy="3859841"/>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0080" indent="-457200">
              <a:spcAft>
                <a:spcPts val="600"/>
              </a:spcAft>
              <a:buClr>
                <a:schemeClr val="bg1"/>
              </a:buClr>
              <a:buSzPct val="100000"/>
              <a:buFont typeface="Wingdings" panose="05000000000000000000" pitchFamily="2" charset="2"/>
              <a:buChar char="v"/>
            </a:pPr>
            <a:r>
              <a:rPr lang="en-US" sz="2400" dirty="0"/>
              <a:t>Independently Review the article independently (10 minutes)</a:t>
            </a:r>
          </a:p>
          <a:p>
            <a:pPr marL="640080" indent="-457200">
              <a:spcAft>
                <a:spcPts val="600"/>
              </a:spcAft>
              <a:buClr>
                <a:schemeClr val="bg1"/>
              </a:buClr>
              <a:buSzPct val="100000"/>
              <a:buFont typeface="Wingdings" panose="05000000000000000000" pitchFamily="2" charset="2"/>
              <a:buChar char="v"/>
            </a:pPr>
            <a:r>
              <a:rPr lang="en-US" sz="2400" dirty="0"/>
              <a:t>Divide up into randomized discussion groups, and discuss your biggest takeaways (10 minutes)</a:t>
            </a:r>
            <a:endParaRPr lang="en-US" sz="2400" dirty="0">
              <a:solidFill>
                <a:srgbClr val="FFFF00"/>
              </a:solidFill>
            </a:endParaRPr>
          </a:p>
          <a:p>
            <a:pPr marL="640080" indent="-457200">
              <a:spcAft>
                <a:spcPts val="600"/>
              </a:spcAft>
              <a:buClr>
                <a:schemeClr val="bg1"/>
              </a:buClr>
              <a:buSzPct val="100000"/>
              <a:buFont typeface="Wingdings" panose="05000000000000000000" pitchFamily="2" charset="2"/>
              <a:buChar char="v"/>
            </a:pPr>
            <a:r>
              <a:rPr lang="en-US" sz="2400" dirty="0">
                <a:solidFill>
                  <a:schemeClr val="bg1"/>
                </a:solidFill>
              </a:rPr>
              <a:t>Whole group discussion of common take aways (10 minutes)</a:t>
            </a:r>
          </a:p>
          <a:p>
            <a:pPr marL="640080" indent="-457200">
              <a:spcAft>
                <a:spcPts val="600"/>
              </a:spcAft>
              <a:buClr>
                <a:schemeClr val="bg1"/>
              </a:buClr>
              <a:buSzPct val="100000"/>
              <a:buFont typeface="Wingdings" panose="05000000000000000000" pitchFamily="2" charset="2"/>
              <a:buChar char="v"/>
            </a:pPr>
            <a:r>
              <a:rPr lang="en-US" sz="2400" b="1" i="1" dirty="0">
                <a:solidFill>
                  <a:schemeClr val="bg1"/>
                </a:solidFill>
              </a:rPr>
              <a:t>What can be added to your team’s action plan?</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200" b="1" dirty="0">
                <a:solidFill>
                  <a:schemeClr val="bg1"/>
                </a:solidFill>
                <a:cs typeface="Calibri Light"/>
              </a:rPr>
              <a:t>DISCUSSION: PBIS Cultural Responsive Field Guide</a:t>
            </a:r>
            <a:endParaRPr lang="en-US" sz="3200" dirty="0">
              <a:solidFill>
                <a:schemeClr val="bg1"/>
              </a:solidFill>
              <a:cs typeface="Calibri Light"/>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8751492" y="2848045"/>
            <a:ext cx="955766" cy="2780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dirty="0"/>
              <a:t> 20</a:t>
            </a:r>
            <a:r>
              <a:rPr kumimoji="0" lang="en-US" sz="2100" b="0" i="0" u="none" strike="noStrike" kern="0" cap="none" spc="0" normalizeH="0" baseline="0" noProof="0" dirty="0">
                <a:ln>
                  <a:noFill/>
                </a:ln>
                <a:effectLst/>
                <a:uLnTx/>
                <a:uFillTx/>
                <a:latin typeface="Hind Vadodara"/>
                <a:cs typeface="Hind Vadodara"/>
                <a:sym typeface="Hind Vadodara"/>
              </a:rPr>
              <a:t> minutes</a:t>
            </a:r>
            <a:endParaRPr lang="en-US" sz="2100" dirty="0"/>
          </a:p>
          <a:p>
            <a:pPr marL="20256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endParaRPr lang="en-US" sz="2133" b="0" i="0" u="none" strike="noStrike" kern="0" cap="none" spc="0" normalizeH="0" baseline="0" noProof="0" dirty="0">
              <a:ln>
                <a:noFill/>
              </a:ln>
              <a:solidFill>
                <a:prstClr val="white"/>
              </a:solidFill>
              <a:effectLst/>
              <a:uLnTx/>
              <a:uFillTx/>
              <a:latin typeface="Hind Vadodara"/>
              <a:cs typeface="Hind Vadodara"/>
            </a:endParaRP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67411" y="5162511"/>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8238523" y="6207692"/>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200374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86168265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977891" y="4183920"/>
            <a:ext cx="6388112" cy="1882215"/>
          </a:xfrm>
          <a:prstGeom prst="rect">
            <a:avLst/>
          </a:prstGeom>
        </p:spPr>
        <p:txBody>
          <a:bodyPr spcFirstLastPara="1" wrap="square" lIns="121900" tIns="121900" rIns="121900" bIns="121900" anchor="ctr" anchorCtr="0">
            <a:noAutofit/>
          </a:bodyPr>
          <a:lstStyle/>
          <a:p>
            <a:r>
              <a:rPr lang="en-US" sz="5400" b="1" dirty="0"/>
              <a:t>Preparing for March Training: </a:t>
            </a:r>
            <a:br>
              <a:rPr lang="en-US" sz="5400" b="1" dirty="0"/>
            </a:br>
            <a:r>
              <a:rPr lang="en-US" sz="5400" b="1" dirty="0"/>
              <a:t>Poster Session!</a:t>
            </a:r>
            <a:endParaRPr sz="5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13298" y="710349"/>
            <a:ext cx="10273751" cy="1547075"/>
          </a:xfrm>
        </p:spPr>
        <p:txBody>
          <a:bodyPr/>
          <a:lstStyle/>
          <a:p>
            <a:r>
              <a:rPr lang="en-US" dirty="0"/>
              <a:t>POSTER SESSION</a:t>
            </a:r>
          </a:p>
        </p:txBody>
      </p:sp>
      <p:sp>
        <p:nvSpPr>
          <p:cNvPr id="3" name="Content Placeholder 2">
            <a:extLst>
              <a:ext uri="{FF2B5EF4-FFF2-40B4-BE49-F238E27FC236}">
                <a16:creationId xmlns:a16="http://schemas.microsoft.com/office/drawing/2014/main" id="{4CE0A0E7-BEB1-4D4D-B4B7-DB64FEE0CAEB}"/>
              </a:ext>
            </a:extLst>
          </p:cNvPr>
          <p:cNvSpPr txBox="1">
            <a:spLocks/>
          </p:cNvSpPr>
          <p:nvPr/>
        </p:nvSpPr>
        <p:spPr>
          <a:xfrm>
            <a:off x="413298" y="1688817"/>
            <a:ext cx="7091321" cy="455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Target Goal:</a:t>
            </a:r>
          </a:p>
          <a:p>
            <a:pPr marL="914377" lvl="1" indent="-457189" algn="l">
              <a:lnSpc>
                <a:spcPct val="114000"/>
              </a:lnSpc>
              <a:spcBef>
                <a:spcPts val="800"/>
              </a:spcBef>
              <a:buClr>
                <a:schemeClr val="accent1"/>
              </a:buClr>
              <a:buSzPct val="75000"/>
              <a:buFont typeface="Arial" panose="020B0604020202020204" pitchFamily="34" charset="0"/>
              <a:buChar char="•"/>
            </a:pPr>
            <a:r>
              <a:rPr lang="en-US" sz="2000" kern="0" dirty="0">
                <a:solidFill>
                  <a:schemeClr val="bg1"/>
                </a:solidFill>
                <a:latin typeface="+mn-lt"/>
              </a:rPr>
              <a:t>Share examples of implementation of the PBIS Framework across districts and schools</a:t>
            </a:r>
          </a:p>
          <a:p>
            <a:pPr>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Structure</a:t>
            </a:r>
          </a:p>
          <a:p>
            <a:pPr marL="914377" lvl="1" indent="-457189" algn="l">
              <a:lnSpc>
                <a:spcPct val="114000"/>
              </a:lnSpc>
              <a:spcBef>
                <a:spcPts val="800"/>
              </a:spcBef>
              <a:buClr>
                <a:schemeClr val="accent1"/>
              </a:buClr>
              <a:buSzPct val="75000"/>
              <a:buFont typeface="Arial" panose="020B0604020202020204" pitchFamily="34" charset="0"/>
              <a:buChar char="•"/>
            </a:pPr>
            <a:r>
              <a:rPr lang="en-US" sz="2000" b="1" kern="0" dirty="0">
                <a:solidFill>
                  <a:schemeClr val="bg1"/>
                </a:solidFill>
                <a:latin typeface="+mn-lt"/>
                <a:ea typeface="ＭＳ Ｐゴシック"/>
              </a:rPr>
              <a:t>Show off!</a:t>
            </a:r>
            <a:r>
              <a:rPr lang="en-US" sz="2000" kern="0" dirty="0">
                <a:solidFill>
                  <a:schemeClr val="bg1"/>
                </a:solidFill>
                <a:latin typeface="+mn-lt"/>
                <a:ea typeface="ＭＳ Ｐゴシック"/>
              </a:rPr>
              <a:t> Each school will showcase aspects of your PBIS implementation with other teams</a:t>
            </a:r>
            <a:endParaRPr lang="en-US" sz="2000" kern="0" dirty="0">
              <a:solidFill>
                <a:schemeClr val="bg1"/>
              </a:solidFill>
              <a:latin typeface="+mn-lt"/>
            </a:endParaRPr>
          </a:p>
          <a:p>
            <a:pPr marL="914377" lvl="1" indent="-457189" algn="l">
              <a:lnSpc>
                <a:spcPct val="114000"/>
              </a:lnSpc>
              <a:spcBef>
                <a:spcPts val="800"/>
              </a:spcBef>
              <a:buClr>
                <a:schemeClr val="accent1"/>
              </a:buClr>
              <a:buSzPct val="75000"/>
              <a:buFont typeface="Arial" panose="020B0604020202020204" pitchFamily="34" charset="0"/>
              <a:buChar char="•"/>
            </a:pPr>
            <a:r>
              <a:rPr lang="en-US" sz="2000" b="1" kern="0" dirty="0">
                <a:solidFill>
                  <a:schemeClr val="bg1"/>
                </a:solidFill>
                <a:latin typeface="+mn-lt"/>
                <a:ea typeface="ＭＳ Ｐゴシック"/>
              </a:rPr>
              <a:t>Bring your poster!</a:t>
            </a:r>
            <a:r>
              <a:rPr lang="en-US" sz="2000" kern="0" dirty="0">
                <a:solidFill>
                  <a:schemeClr val="bg1"/>
                </a:solidFill>
                <a:latin typeface="+mn-lt"/>
                <a:ea typeface="ＭＳ Ｐゴシック"/>
              </a:rPr>
              <a:t> During March team training, we’ll have space with tables so you can show your posters with others.</a:t>
            </a:r>
          </a:p>
          <a:p>
            <a:pPr marL="914377" lvl="1" indent="-457189" algn="l">
              <a:lnSpc>
                <a:spcPct val="114000"/>
              </a:lnSpc>
              <a:spcBef>
                <a:spcPts val="800"/>
              </a:spcBef>
              <a:buClr>
                <a:schemeClr val="accent1"/>
              </a:buClr>
              <a:buSzPct val="75000"/>
              <a:buFont typeface="Arial" panose="020B0604020202020204" pitchFamily="34" charset="0"/>
              <a:buChar char="•"/>
            </a:pPr>
            <a:r>
              <a:rPr lang="en-US" sz="2000" b="1" kern="0" dirty="0">
                <a:solidFill>
                  <a:schemeClr val="bg1"/>
                </a:solidFill>
                <a:latin typeface="+mn-lt"/>
                <a:ea typeface="ＭＳ Ｐゴシック"/>
              </a:rPr>
              <a:t>Get ideas! </a:t>
            </a:r>
            <a:r>
              <a:rPr lang="en-US" sz="2000" kern="0" dirty="0">
                <a:solidFill>
                  <a:schemeClr val="bg1"/>
                </a:solidFill>
                <a:latin typeface="+mn-lt"/>
                <a:ea typeface="ＭＳ Ｐゴシック"/>
              </a:rPr>
              <a:t>Bring ideas back to your</a:t>
            </a:r>
            <a:br>
              <a:rPr lang="en-US" sz="2000" kern="0" dirty="0">
                <a:solidFill>
                  <a:schemeClr val="bg1"/>
                </a:solidFill>
                <a:latin typeface="+mn-lt"/>
              </a:rPr>
            </a:br>
            <a:r>
              <a:rPr lang="en-US" sz="2000" kern="0" dirty="0">
                <a:solidFill>
                  <a:schemeClr val="bg1"/>
                </a:solidFill>
                <a:latin typeface="+mn-lt"/>
                <a:ea typeface="ＭＳ Ｐゴシック"/>
              </a:rPr>
              <a:t>school for follow up action planning</a:t>
            </a:r>
            <a:endParaRPr lang="en-US" sz="2000" b="1" kern="0" dirty="0">
              <a:solidFill>
                <a:schemeClr val="bg1"/>
              </a:solidFill>
              <a:latin typeface="+mn-lt"/>
              <a:ea typeface="ＭＳ Ｐゴシック"/>
            </a:endParaRPr>
          </a:p>
        </p:txBody>
      </p:sp>
      <p:pic>
        <p:nvPicPr>
          <p:cNvPr id="5" name="Picture 4" descr="Table&#10;&#10;Description automatically generated">
            <a:extLst>
              <a:ext uri="{FF2B5EF4-FFF2-40B4-BE49-F238E27FC236}">
                <a16:creationId xmlns:a16="http://schemas.microsoft.com/office/drawing/2014/main" id="{34A9D7F4-C4F5-B94B-A459-A6D2F5B43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3403" y="1556920"/>
            <a:ext cx="3657600" cy="2179631"/>
          </a:xfrm>
          <a:prstGeom prst="rect">
            <a:avLst/>
          </a:prstGeom>
        </p:spPr>
      </p:pic>
      <p:pic>
        <p:nvPicPr>
          <p:cNvPr id="7" name="Picture 5" descr="Text&#10;&#10;Description automatically generated">
            <a:extLst>
              <a:ext uri="{FF2B5EF4-FFF2-40B4-BE49-F238E27FC236}">
                <a16:creationId xmlns:a16="http://schemas.microsoft.com/office/drawing/2014/main" id="{765BA411-5510-5F44-92DB-B2CA5EE897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3403" y="3968617"/>
            <a:ext cx="3657600" cy="908328"/>
          </a:xfrm>
          <a:prstGeom prst="rect">
            <a:avLst/>
          </a:prstGeom>
        </p:spPr>
      </p:pic>
      <p:pic>
        <p:nvPicPr>
          <p:cNvPr id="8" name="Picture 6" descr="Text, whiteboard&#10;&#10;Description automatically generated">
            <a:extLst>
              <a:ext uri="{FF2B5EF4-FFF2-40B4-BE49-F238E27FC236}">
                <a16:creationId xmlns:a16="http://schemas.microsoft.com/office/drawing/2014/main" id="{CADCAACE-314B-6447-B52C-5C1C3A829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403" y="5158457"/>
            <a:ext cx="3657600" cy="941295"/>
          </a:xfrm>
          <a:prstGeom prst="rect">
            <a:avLst/>
          </a:prstGeom>
        </p:spPr>
      </p:pic>
    </p:spTree>
    <p:extLst>
      <p:ext uri="{BB962C8B-B14F-4D97-AF65-F5344CB8AC3E}">
        <p14:creationId xmlns:p14="http://schemas.microsoft.com/office/powerpoint/2010/main" val="341350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hart, bar chart, histogram&#10;&#10;Description automatically generated">
            <a:extLst>
              <a:ext uri="{FF2B5EF4-FFF2-40B4-BE49-F238E27FC236}">
                <a16:creationId xmlns:a16="http://schemas.microsoft.com/office/drawing/2014/main" id="{D42BFD08-63F0-B74E-B731-39F49DDA16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7369" y="4338302"/>
            <a:ext cx="4213743" cy="1882596"/>
          </a:xfrm>
          <a:prstGeom prst="rect">
            <a:avLst/>
          </a:prstGeom>
        </p:spPr>
      </p:pic>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13298" y="710349"/>
            <a:ext cx="10273751" cy="1547075"/>
          </a:xfrm>
        </p:spPr>
        <p:txBody>
          <a:bodyPr/>
          <a:lstStyle/>
          <a:p>
            <a:r>
              <a:rPr lang="en-US" dirty="0"/>
              <a:t>What to include on your poster</a:t>
            </a:r>
          </a:p>
        </p:txBody>
      </p:sp>
      <p:sp>
        <p:nvSpPr>
          <p:cNvPr id="3" name="Content Placeholder 2">
            <a:extLst>
              <a:ext uri="{FF2B5EF4-FFF2-40B4-BE49-F238E27FC236}">
                <a16:creationId xmlns:a16="http://schemas.microsoft.com/office/drawing/2014/main" id="{1E7D718D-A9FE-154B-B774-12D12FC19039}"/>
              </a:ext>
            </a:extLst>
          </p:cNvPr>
          <p:cNvSpPr txBox="1">
            <a:spLocks/>
          </p:cNvSpPr>
          <p:nvPr/>
        </p:nvSpPr>
        <p:spPr>
          <a:xfrm>
            <a:off x="404317" y="1483886"/>
            <a:ext cx="7091321" cy="455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203195" indent="0">
              <a:lnSpc>
                <a:spcPct val="114000"/>
              </a:lnSpc>
              <a:buClr>
                <a:schemeClr val="accent1"/>
              </a:buClr>
              <a:buSzPct val="75000"/>
            </a:pPr>
            <a:r>
              <a:rPr lang="en-US" sz="2400" kern="0" dirty="0">
                <a:solidFill>
                  <a:schemeClr val="bg1"/>
                </a:solidFill>
                <a:latin typeface="+mn-lt"/>
              </a:rPr>
              <a:t>Examples of Systems, Data, and Practices!</a:t>
            </a:r>
            <a:endParaRPr lang="en-US" sz="2000" kern="0" dirty="0">
              <a:solidFill>
                <a:schemeClr val="bg1"/>
              </a:solidFill>
              <a:latin typeface="+mn-lt"/>
            </a:endParaRPr>
          </a:p>
          <a:p>
            <a:pPr marL="482600" indent="-342900">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Data Examples</a:t>
            </a:r>
          </a:p>
          <a:p>
            <a:pPr marL="939800" lvl="1" indent="-342900" algn="l">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Fidelity Data (e.g., TFI or TIC)</a:t>
            </a:r>
          </a:p>
          <a:p>
            <a:pPr marL="939800" lvl="1" indent="-342900" algn="l">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Outcome Data (e.g., ODR or attendance)</a:t>
            </a:r>
          </a:p>
          <a:p>
            <a:pPr marL="482600" indent="-342900">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System Examples</a:t>
            </a:r>
          </a:p>
          <a:p>
            <a:pPr marL="939800" lvl="1" indent="-342900" algn="l">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Team Action Plans</a:t>
            </a:r>
          </a:p>
          <a:p>
            <a:pPr marL="939800" lvl="1" indent="-342900" algn="l">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Staff Survey</a:t>
            </a:r>
          </a:p>
          <a:p>
            <a:pPr marL="482600" indent="-342900">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Practice Examples</a:t>
            </a:r>
          </a:p>
          <a:p>
            <a:pPr marL="939800" lvl="1" indent="-342900" algn="l">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Lesson Plan</a:t>
            </a:r>
          </a:p>
          <a:p>
            <a:pPr marL="939800" lvl="1" indent="-342900" algn="l">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Teaching Matrix</a:t>
            </a:r>
          </a:p>
          <a:p>
            <a:pPr marL="939800" lvl="1" indent="-342900" algn="l">
              <a:lnSpc>
                <a:spcPct val="114000"/>
              </a:lnSpc>
              <a:buClr>
                <a:schemeClr val="accent1"/>
              </a:buClr>
              <a:buSzPct val="75000"/>
              <a:buFont typeface="Arial" panose="020B0604020202020204" pitchFamily="34" charset="0"/>
              <a:buChar char="•"/>
            </a:pPr>
            <a:r>
              <a:rPr lang="en-US" sz="2000" kern="0" dirty="0">
                <a:solidFill>
                  <a:schemeClr val="bg1"/>
                </a:solidFill>
                <a:latin typeface="+mn-lt"/>
              </a:rPr>
              <a:t>Consequence Flow Chart</a:t>
            </a:r>
          </a:p>
        </p:txBody>
      </p:sp>
      <p:sp>
        <p:nvSpPr>
          <p:cNvPr id="5" name="Rounded Rectangle 7">
            <a:extLst>
              <a:ext uri="{FF2B5EF4-FFF2-40B4-BE49-F238E27FC236}">
                <a16:creationId xmlns:a16="http://schemas.microsoft.com/office/drawing/2014/main" id="{EC250DBD-6110-F746-8287-40757A1BED39}"/>
              </a:ext>
            </a:extLst>
          </p:cNvPr>
          <p:cNvSpPr/>
          <p:nvPr/>
        </p:nvSpPr>
        <p:spPr bwMode="auto">
          <a:xfrm>
            <a:off x="4551111" y="3491518"/>
            <a:ext cx="2940036" cy="1882596"/>
          </a:xfrm>
          <a:prstGeom prst="wedgeRoundRectCallou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377"/>
            <a:r>
              <a:rPr lang="en-US" sz="2400" dirty="0">
                <a:solidFill>
                  <a:schemeClr val="bg1"/>
                </a:solidFill>
                <a:latin typeface="Poppins"/>
                <a:cs typeface="Poppins"/>
              </a:rPr>
              <a:t>Please include data as part of your poster!</a:t>
            </a:r>
          </a:p>
        </p:txBody>
      </p:sp>
      <p:pic>
        <p:nvPicPr>
          <p:cNvPr id="6" name="Picture 8" descr="Chart, bar chart&#10;&#10;Description automatically generated">
            <a:extLst>
              <a:ext uri="{FF2B5EF4-FFF2-40B4-BE49-F238E27FC236}">
                <a16:creationId xmlns:a16="http://schemas.microsoft.com/office/drawing/2014/main" id="{64E79378-D3FF-F943-A66C-097FC7BA82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8082" y="1975604"/>
            <a:ext cx="4083030" cy="2013902"/>
          </a:xfrm>
          <a:prstGeom prst="rect">
            <a:avLst/>
          </a:prstGeom>
        </p:spPr>
      </p:pic>
    </p:spTree>
    <p:extLst>
      <p:ext uri="{BB962C8B-B14F-4D97-AF65-F5344CB8AC3E}">
        <p14:creationId xmlns:p14="http://schemas.microsoft.com/office/powerpoint/2010/main" val="361810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13298" y="710349"/>
            <a:ext cx="10273751" cy="1547075"/>
          </a:xfrm>
        </p:spPr>
        <p:txBody>
          <a:bodyPr/>
          <a:lstStyle/>
          <a:p>
            <a:r>
              <a:rPr lang="en-US" dirty="0"/>
              <a:t>What to include on your poster</a:t>
            </a:r>
          </a:p>
        </p:txBody>
      </p:sp>
      <p:sp>
        <p:nvSpPr>
          <p:cNvPr id="6" name="Content Placeholder 2">
            <a:extLst>
              <a:ext uri="{FF2B5EF4-FFF2-40B4-BE49-F238E27FC236}">
                <a16:creationId xmlns:a16="http://schemas.microsoft.com/office/drawing/2014/main" id="{E2DA2DDC-5689-2845-8756-64C225EEA21A}"/>
              </a:ext>
            </a:extLst>
          </p:cNvPr>
          <p:cNvSpPr txBox="1">
            <a:spLocks/>
          </p:cNvSpPr>
          <p:nvPr/>
        </p:nvSpPr>
        <p:spPr>
          <a:xfrm>
            <a:off x="6879192" y="1646203"/>
            <a:ext cx="5136876" cy="455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39700" indent="0">
              <a:lnSpc>
                <a:spcPct val="114000"/>
              </a:lnSpc>
              <a:buClr>
                <a:schemeClr val="accent1"/>
              </a:buClr>
              <a:buSzPct val="75000"/>
            </a:pPr>
            <a:r>
              <a:rPr lang="en-US" sz="2200" kern="0" dirty="0">
                <a:solidFill>
                  <a:schemeClr val="bg1"/>
                </a:solidFill>
                <a:latin typeface="+mn-lt"/>
              </a:rPr>
              <a:t>Consider including features that promote sustainability!</a:t>
            </a:r>
          </a:p>
          <a:p>
            <a:pPr marL="939800" lvl="1" indent="-342900" algn="l">
              <a:lnSpc>
                <a:spcPct val="114000"/>
              </a:lnSpc>
              <a:buClr>
                <a:schemeClr val="accent1"/>
              </a:buClr>
              <a:buSzPct val="75000"/>
              <a:buFont typeface="Arial" panose="020B0604020202020204" pitchFamily="34" charset="0"/>
              <a:buChar char="•"/>
            </a:pPr>
            <a:r>
              <a:rPr lang="en-US" sz="2200" kern="0" dirty="0">
                <a:solidFill>
                  <a:schemeClr val="bg1"/>
                </a:solidFill>
                <a:latin typeface="+mn-lt"/>
              </a:rPr>
              <a:t>PBIS Handbook image</a:t>
            </a:r>
          </a:p>
          <a:p>
            <a:pPr marL="939800" lvl="1" indent="-342900" algn="l">
              <a:lnSpc>
                <a:spcPct val="114000"/>
              </a:lnSpc>
              <a:buClr>
                <a:schemeClr val="accent1"/>
              </a:buClr>
              <a:buSzPct val="75000"/>
              <a:buFont typeface="Arial" panose="020B0604020202020204" pitchFamily="34" charset="0"/>
              <a:buChar char="•"/>
            </a:pPr>
            <a:r>
              <a:rPr lang="en-US" sz="2200" kern="0" dirty="0">
                <a:solidFill>
                  <a:schemeClr val="bg1"/>
                </a:solidFill>
                <a:latin typeface="+mn-lt"/>
              </a:rPr>
              <a:t>Newsletter sharing data with staff or families</a:t>
            </a:r>
          </a:p>
          <a:p>
            <a:pPr marL="939800" lvl="1" indent="-342900" algn="l">
              <a:lnSpc>
                <a:spcPct val="114000"/>
              </a:lnSpc>
              <a:buClr>
                <a:schemeClr val="accent1"/>
              </a:buClr>
              <a:buSzPct val="75000"/>
              <a:buFont typeface="Arial" panose="020B0604020202020204" pitchFamily="34" charset="0"/>
              <a:buChar char="•"/>
            </a:pPr>
            <a:r>
              <a:rPr lang="en-US" sz="2200" kern="0" dirty="0">
                <a:solidFill>
                  <a:schemeClr val="bg1"/>
                </a:solidFill>
                <a:latin typeface="+mn-lt"/>
              </a:rPr>
              <a:t>Picture of policy on school website</a:t>
            </a:r>
          </a:p>
          <a:p>
            <a:pPr marL="939800" lvl="1" indent="-342900" algn="l">
              <a:lnSpc>
                <a:spcPct val="114000"/>
              </a:lnSpc>
              <a:buClr>
                <a:schemeClr val="accent1"/>
              </a:buClr>
              <a:buSzPct val="75000"/>
              <a:buFont typeface="Arial" panose="020B0604020202020204" pitchFamily="34" charset="0"/>
              <a:buChar char="•"/>
            </a:pPr>
            <a:r>
              <a:rPr lang="en-US" sz="2200" kern="0" dirty="0">
                <a:solidFill>
                  <a:schemeClr val="bg1"/>
                </a:solidFill>
                <a:latin typeface="+mn-lt"/>
              </a:rPr>
              <a:t>Sample PD agenda to introduce new staff to PBIS</a:t>
            </a:r>
          </a:p>
        </p:txBody>
      </p:sp>
      <p:pic>
        <p:nvPicPr>
          <p:cNvPr id="3" name="Picture 2">
            <a:extLst>
              <a:ext uri="{FF2B5EF4-FFF2-40B4-BE49-F238E27FC236}">
                <a16:creationId xmlns:a16="http://schemas.microsoft.com/office/drawing/2014/main" id="{5C455D12-3521-B742-97E9-F6B83072DD11}"/>
              </a:ext>
            </a:extLst>
          </p:cNvPr>
          <p:cNvPicPr>
            <a:picLocks noChangeAspect="1"/>
          </p:cNvPicPr>
          <p:nvPr/>
        </p:nvPicPr>
        <p:blipFill>
          <a:blip r:embed="rId3"/>
          <a:stretch>
            <a:fillRect/>
          </a:stretch>
        </p:blipFill>
        <p:spPr>
          <a:xfrm>
            <a:off x="127003" y="1959083"/>
            <a:ext cx="6465894" cy="4246720"/>
          </a:xfrm>
          <a:prstGeom prst="rect">
            <a:avLst/>
          </a:prstGeom>
        </p:spPr>
      </p:pic>
    </p:spTree>
    <p:extLst>
      <p:ext uri="{BB962C8B-B14F-4D97-AF65-F5344CB8AC3E}">
        <p14:creationId xmlns:p14="http://schemas.microsoft.com/office/powerpoint/2010/main" val="1292052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397800" y="152409"/>
            <a:ext cx="10273751" cy="1195943"/>
          </a:xfrm>
        </p:spPr>
        <p:txBody>
          <a:bodyPr/>
          <a:lstStyle/>
          <a:p>
            <a:r>
              <a:rPr lang="en-US" dirty="0"/>
              <a:t>POSTER EXAMPLE</a:t>
            </a:r>
          </a:p>
        </p:txBody>
      </p:sp>
      <p:pic>
        <p:nvPicPr>
          <p:cNvPr id="3" name="Picture 2">
            <a:extLst>
              <a:ext uri="{FF2B5EF4-FFF2-40B4-BE49-F238E27FC236}">
                <a16:creationId xmlns:a16="http://schemas.microsoft.com/office/drawing/2014/main" id="{FE94636B-751F-4A63-EAEC-C90A3F7297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3149" y="2293884"/>
            <a:ext cx="5605555" cy="4186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413A8D96-A63F-8438-196C-905BA1FB5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758" y="1710559"/>
            <a:ext cx="4819884" cy="3600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49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0B68E5-3A5B-6BC7-3836-984BA8D2E9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1348857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F9B156-B221-7CD1-B090-625A39B315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6903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4D23E6-3EEB-ABEC-8C13-423EC33254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650" y="68263"/>
            <a:ext cx="11950700" cy="6721475"/>
          </a:xfrm>
          <a:prstGeom prst="rect">
            <a:avLst/>
          </a:prstGeom>
          <a:noFill/>
        </p:spPr>
      </p:pic>
    </p:spTree>
    <p:extLst>
      <p:ext uri="{BB962C8B-B14F-4D97-AF65-F5344CB8AC3E}">
        <p14:creationId xmlns:p14="http://schemas.microsoft.com/office/powerpoint/2010/main" val="1237150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BC884C-BFCC-E2CB-4E58-958C396E65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56126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B94CE-0296-96CC-BDDB-D460211B80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18692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9008E-0A5F-582B-3983-6E048656CAA8}"/>
              </a:ext>
            </a:extLst>
          </p:cNvPr>
          <p:cNvSpPr>
            <a:spLocks noGrp="1"/>
          </p:cNvSpPr>
          <p:nvPr>
            <p:ph type="body" idx="1"/>
          </p:nvPr>
        </p:nvSpPr>
        <p:spPr>
          <a:xfrm>
            <a:off x="916571" y="1859453"/>
            <a:ext cx="9497516" cy="4177447"/>
          </a:xfrm>
        </p:spPr>
        <p:txBody>
          <a:bodyPr/>
          <a:lstStyle/>
          <a:p>
            <a:pPr marL="168910" indent="0">
              <a:buNone/>
            </a:pPr>
            <a:r>
              <a:rPr lang="en-US" i="1" dirty="0"/>
              <a:t>In case of inclement weather, we will cancel our team training if the </a:t>
            </a:r>
            <a:r>
              <a:rPr lang="en-US" b="1" i="1" dirty="0">
                <a:solidFill>
                  <a:srgbClr val="FFFF00"/>
                </a:solidFill>
              </a:rPr>
              <a:t>local school district where the training will be held </a:t>
            </a:r>
            <a:r>
              <a:rPr lang="en-US" b="1" i="1" dirty="0"/>
              <a:t>is either delayed or cancelled due to inclement weather. </a:t>
            </a:r>
          </a:p>
          <a:p>
            <a:pPr marL="168910" indent="0">
              <a:buNone/>
            </a:pPr>
            <a:endParaRPr lang="en-US" b="1" i="1" dirty="0"/>
          </a:p>
          <a:p>
            <a:pPr marL="168910" indent="0">
              <a:buNone/>
            </a:pPr>
            <a:r>
              <a:rPr lang="en-US" i="1" dirty="0"/>
              <a:t>Please monitor school and district closings for the school district in which the training is being held. </a:t>
            </a:r>
            <a:r>
              <a:rPr lang="en-US" i="1" u="sng" dirty="0"/>
              <a:t>In any case that you feel it is not safe for you to travel to the cohort training, please make the decision that is most safe for you</a:t>
            </a:r>
            <a:r>
              <a:rPr lang="en-US" i="1" dirty="0"/>
              <a:t>.   </a:t>
            </a:r>
            <a:endParaRPr lang="en-US" dirty="0"/>
          </a:p>
        </p:txBody>
      </p:sp>
      <p:sp>
        <p:nvSpPr>
          <p:cNvPr id="3" name="Title 2">
            <a:extLst>
              <a:ext uri="{FF2B5EF4-FFF2-40B4-BE49-F238E27FC236}">
                <a16:creationId xmlns:a16="http://schemas.microsoft.com/office/drawing/2014/main" id="{CE504106-45FF-FB3F-E0D1-BF3F8CDE3D9D}"/>
              </a:ext>
            </a:extLst>
          </p:cNvPr>
          <p:cNvSpPr>
            <a:spLocks noGrp="1"/>
          </p:cNvSpPr>
          <p:nvPr>
            <p:ph type="title"/>
          </p:nvPr>
        </p:nvSpPr>
        <p:spPr>
          <a:xfrm>
            <a:off x="531995" y="314851"/>
            <a:ext cx="10522866" cy="845600"/>
          </a:xfrm>
        </p:spPr>
        <p:txBody>
          <a:bodyPr/>
          <a:lstStyle/>
          <a:p>
            <a:pPr algn="ctr"/>
            <a:r>
              <a:rPr lang="en-US" dirty="0"/>
              <a:t>IN-PERSON TEAM TRAINING EVENT </a:t>
            </a:r>
            <a:r>
              <a:rPr lang="en-US" dirty="0">
                <a:solidFill>
                  <a:srgbClr val="FFFF00"/>
                </a:solidFill>
              </a:rPr>
              <a:t>INCLEMENT WEATHER POLICY</a:t>
            </a:r>
          </a:p>
        </p:txBody>
      </p:sp>
      <p:sp>
        <p:nvSpPr>
          <p:cNvPr id="4" name="Rectangle: Rounded Corners 3">
            <a:extLst>
              <a:ext uri="{FF2B5EF4-FFF2-40B4-BE49-F238E27FC236}">
                <a16:creationId xmlns:a16="http://schemas.microsoft.com/office/drawing/2014/main" id="{DD63F18E-17D4-0176-D140-E7A54E50CD91}"/>
              </a:ext>
            </a:extLst>
          </p:cNvPr>
          <p:cNvSpPr/>
          <p:nvPr/>
        </p:nvSpPr>
        <p:spPr>
          <a:xfrm>
            <a:off x="2057399" y="5366656"/>
            <a:ext cx="8697685" cy="109945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cs typeface="Arial"/>
              </a:rPr>
              <a:t>Your training site is [</a:t>
            </a:r>
            <a:r>
              <a:rPr lang="en-US" sz="2800" i="1" dirty="0">
                <a:cs typeface="Arial"/>
              </a:rPr>
              <a:t>Trainers please fill in location] [Date of Next Training]</a:t>
            </a:r>
            <a:endParaRPr lang="en-US" sz="2800" dirty="0"/>
          </a:p>
        </p:txBody>
      </p:sp>
    </p:spTree>
    <p:extLst>
      <p:ext uri="{BB962C8B-B14F-4D97-AF65-F5344CB8AC3E}">
        <p14:creationId xmlns:p14="http://schemas.microsoft.com/office/powerpoint/2010/main" val="2971392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DFEFAC-2712-B8AF-3AF8-9B49E1FE31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4055323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11588" y="1374152"/>
            <a:ext cx="7051176" cy="4559600"/>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solidFill>
                  <a:schemeClr val="accent2">
                    <a:lumMod val="50000"/>
                  </a:schemeClr>
                </a:solidFill>
              </a:rPr>
              <a:t>Decide on a poster format and what you want to show off with your poster.</a:t>
            </a:r>
          </a:p>
          <a:p>
            <a:pPr marL="186262" indent="0">
              <a:buNone/>
            </a:pPr>
            <a:endParaRPr lang="en-US" sz="2800" dirty="0">
              <a:solidFill>
                <a:schemeClr val="accent2">
                  <a:lumMod val="50000"/>
                </a:schemeClr>
              </a:solidFill>
            </a:endParaRPr>
          </a:p>
          <a:p>
            <a:pPr marL="186262" indent="0">
              <a:buNone/>
            </a:pPr>
            <a:r>
              <a:rPr lang="en-US" sz="2800" dirty="0">
                <a:solidFill>
                  <a:schemeClr val="accent2">
                    <a:lumMod val="50000"/>
                  </a:schemeClr>
                </a:solidFill>
              </a:rPr>
              <a:t>Discuss what next steps need to be completed between now and the March team training.</a:t>
            </a:r>
          </a:p>
          <a:p>
            <a:pPr marL="186262" indent="0">
              <a:buNone/>
            </a:pPr>
            <a:endParaRPr lang="en-US" sz="2800" dirty="0">
              <a:solidFill>
                <a:schemeClr val="accent2">
                  <a:lumMod val="50000"/>
                </a:schemeClr>
              </a:solidFill>
            </a:endParaRPr>
          </a:p>
          <a:p>
            <a:pPr marL="186262" indent="0">
              <a:buNone/>
            </a:pPr>
            <a:r>
              <a:rPr lang="en-US" sz="2800" dirty="0">
                <a:solidFill>
                  <a:schemeClr val="accent2">
                    <a:lumMod val="50000"/>
                  </a:schemeClr>
                </a:solidFill>
              </a:rPr>
              <a:t>What further support do you need so you can support your team with this work?</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LOOKING AHEAD</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r>
              <a:rPr lang="en-US" sz="2133" kern="0" dirty="0">
                <a:solidFill>
                  <a:prstClr val="white"/>
                </a:solidFill>
              </a:rPr>
              <a:t>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52508" y="5846627"/>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With co-coach</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3853358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277020740"/>
              </p:ext>
            </p:extLst>
          </p:nvPr>
        </p:nvGraphicFramePr>
        <p:xfrm>
          <a:off x="690914" y="1172465"/>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grpSp>
        <p:nvGrpSpPr>
          <p:cNvPr id="3" name="Google Shape;1742;p61">
            <a:extLst>
              <a:ext uri="{FF2B5EF4-FFF2-40B4-BE49-F238E27FC236}">
                <a16:creationId xmlns:a16="http://schemas.microsoft.com/office/drawing/2014/main" id="{7A45C63B-C6B0-ED95-1C48-A0FEF5C81CDC}"/>
              </a:ext>
            </a:extLst>
          </p:cNvPr>
          <p:cNvGrpSpPr/>
          <p:nvPr/>
        </p:nvGrpSpPr>
        <p:grpSpPr>
          <a:xfrm flipH="1">
            <a:off x="7665353" y="1395892"/>
            <a:ext cx="3615998" cy="2409847"/>
            <a:chOff x="4411970" y="1801825"/>
            <a:chExt cx="734586" cy="409262"/>
          </a:xfrm>
          <a:solidFill>
            <a:schemeClr val="accent4"/>
          </a:solidFill>
        </p:grpSpPr>
        <p:sp>
          <p:nvSpPr>
            <p:cNvPr id="4" name="Google Shape;1743;p61">
              <a:extLst>
                <a:ext uri="{FF2B5EF4-FFF2-40B4-BE49-F238E27FC236}">
                  <a16:creationId xmlns:a16="http://schemas.microsoft.com/office/drawing/2014/main" id="{235EB546-F1A4-DEEE-B327-7E5B2CE25D5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Google Shape;1744;p61">
              <a:extLst>
                <a:ext uri="{FF2B5EF4-FFF2-40B4-BE49-F238E27FC236}">
                  <a16:creationId xmlns:a16="http://schemas.microsoft.com/office/drawing/2014/main" id="{330C670F-911C-9465-5A65-2B53C9E8459E}"/>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CA582C78-DD7B-91C3-7E1F-A1E15385B6A6}"/>
              </a:ext>
            </a:extLst>
          </p:cNvPr>
          <p:cNvSpPr txBox="1"/>
          <p:nvPr/>
        </p:nvSpPr>
        <p:spPr>
          <a:xfrm>
            <a:off x="7864286" y="1377721"/>
            <a:ext cx="2388466" cy="193899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EE1F84F5-5005-47B4-3DD9-FF5A7658C0EE}"/>
              </a:ext>
            </a:extLst>
          </p:cNvPr>
          <p:cNvGrpSpPr/>
          <p:nvPr/>
        </p:nvGrpSpPr>
        <p:grpSpPr>
          <a:xfrm flipH="1">
            <a:off x="8383350" y="3980690"/>
            <a:ext cx="3615998" cy="2409847"/>
            <a:chOff x="4411970" y="1801825"/>
            <a:chExt cx="734586" cy="409262"/>
          </a:xfrm>
          <a:solidFill>
            <a:schemeClr val="accent4"/>
          </a:solidFill>
        </p:grpSpPr>
        <p:sp>
          <p:nvSpPr>
            <p:cNvPr id="9" name="Google Shape;1743;p61">
              <a:extLst>
                <a:ext uri="{FF2B5EF4-FFF2-40B4-BE49-F238E27FC236}">
                  <a16:creationId xmlns:a16="http://schemas.microsoft.com/office/drawing/2014/main" id="{FAEDFA4F-D497-D238-8269-2140A7F67E57}"/>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Google Shape;1744;p61">
              <a:extLst>
                <a:ext uri="{FF2B5EF4-FFF2-40B4-BE49-F238E27FC236}">
                  <a16:creationId xmlns:a16="http://schemas.microsoft.com/office/drawing/2014/main" id="{F308F1CD-80AC-F0FF-DD2A-5BDB0F6592C2}"/>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C03F60E9-5432-C406-3650-995F3D4A6A14}"/>
              </a:ext>
            </a:extLst>
          </p:cNvPr>
          <p:cNvSpPr txBox="1"/>
          <p:nvPr/>
        </p:nvSpPr>
        <p:spPr>
          <a:xfrm>
            <a:off x="8582279" y="4038616"/>
            <a:ext cx="2388466" cy="193899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2579164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225612" y="1675343"/>
            <a:ext cx="7608818"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4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Centering Equity within the PBIS Framework: Overview and Evidence of Effectiveness</a:t>
            </a: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Beginning to Address Equity in Tier 1 Systems</a:t>
            </a: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Discussing Race, Racism, and Important Events with Students</a:t>
            </a: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Tiered Fidelity Inventory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Family School Partnership Survey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8"/>
              </a:rPr>
              <a:t>Integrated TFI Companion Guide</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9"/>
              </a:rPr>
              <a:t>Culturally Responsive Field Guide</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689246" y="1779061"/>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3" descr="Text&#10;&#10;Description automatically generated">
            <a:extLst>
              <a:ext uri="{FF2B5EF4-FFF2-40B4-BE49-F238E27FC236}">
                <a16:creationId xmlns:a16="http://schemas.microsoft.com/office/drawing/2014/main" id="{B2FD453B-35CB-BE5A-821C-90C86EE7F451}"/>
              </a:ext>
            </a:extLst>
          </p:cNvPr>
          <p:cNvPicPr>
            <a:picLocks noChangeAspect="1"/>
          </p:cNvPicPr>
          <p:nvPr/>
        </p:nvPicPr>
        <p:blipFill>
          <a:blip r:embed="rId10"/>
          <a:stretch>
            <a:fillRect/>
          </a:stretch>
        </p:blipFill>
        <p:spPr>
          <a:xfrm>
            <a:off x="885645" y="1923911"/>
            <a:ext cx="2743200" cy="3455877"/>
          </a:xfrm>
          <a:prstGeom prst="rect">
            <a:avLst/>
          </a:prstGeom>
        </p:spPr>
      </p:pic>
    </p:spTree>
    <p:extLst>
      <p:ext uri="{BB962C8B-B14F-4D97-AF65-F5344CB8AC3E}">
        <p14:creationId xmlns:p14="http://schemas.microsoft.com/office/powerpoint/2010/main" val="3347183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r>
              <a:rPr lang="en-US" sz="2000"/>
              <a:t>https://edc.co1.qualtrics.com/jfe/form/SV_cBF9GI7gVEBsfSC </a:t>
            </a:r>
            <a:br>
              <a:rPr lang="en-US" sz="2000"/>
            </a:br>
            <a:r>
              <a:rPr lang="en-US" sz="2000"/>
              <a:t> </a:t>
            </a:r>
            <a:br>
              <a:rPr lang="en-US" sz="5400" b="1">
                <a:latin typeface="Arial" panose="020B0604020202020204" pitchFamily="34" charset="0"/>
                <a:cs typeface="Arial" panose="020B0604020202020204" pitchFamily="34" charset="0"/>
              </a:rPr>
            </a:br>
            <a:r>
              <a:rPr lang="en-US" sz="5400" b="1">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a:latin typeface="Arial" panose="020B0604020202020204" pitchFamily="34" charset="0"/>
                <a:cs typeface="Arial" panose="020B0604020202020204" pitchFamily="34" charset="0"/>
              </a:rPr>
              <a:t>Please remember to complete the evaluation! </a:t>
            </a:r>
          </a:p>
          <a:p>
            <a:pPr marL="0" indent="0"/>
            <a:endParaRPr lang="en-US">
              <a:latin typeface="Arial" panose="020B0604020202020204" pitchFamily="34" charset="0"/>
              <a:cs typeface="Arial" panose="020B0604020202020204" pitchFamily="34" charset="0"/>
            </a:endParaRPr>
          </a:p>
          <a:p>
            <a:pPr marL="0" indent="0"/>
            <a:r>
              <a:rPr lang="en-US">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F914E9A-EC54-04FC-AADB-D1988EAF5F1D}"/>
              </a:ext>
            </a:extLst>
          </p:cNvPr>
          <p:cNvPicPr>
            <a:picLocks noChangeAspect="1"/>
          </p:cNvPicPr>
          <p:nvPr/>
        </p:nvPicPr>
        <p:blipFill>
          <a:blip r:embed="rId3"/>
          <a:stretch>
            <a:fillRect/>
          </a:stretch>
        </p:blipFill>
        <p:spPr>
          <a:xfrm>
            <a:off x="5301047" y="362071"/>
            <a:ext cx="2718487" cy="2819172"/>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Certificates of Attendance will be sent in January and June.  Attendance records and Zoom log in will be use as verification</a:t>
            </a:r>
          </a:p>
          <a:p>
            <a:pPr marL="203190" indent="0" algn="r">
              <a:lnSpc>
                <a:spcPct val="150000"/>
              </a:lnSpc>
              <a:buClr>
                <a:schemeClr val="bg1"/>
              </a:buClr>
              <a:buNone/>
            </a:pPr>
            <a:r>
              <a:rPr lang="en-US" sz="2133">
                <a:solidFill>
                  <a:schemeClr val="bg1"/>
                </a:solidFill>
              </a:rPr>
              <a:t>	  </a:t>
            </a:r>
          </a:p>
          <a:p>
            <a:pPr marL="203190" indent="0" algn="r">
              <a:lnSpc>
                <a:spcPct val="150000"/>
              </a:lnSpc>
              <a:buClr>
                <a:schemeClr val="bg1"/>
              </a:buClr>
              <a:buNone/>
            </a:pPr>
            <a:endParaRPr lang="en-US" sz="2133">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4069862" y="5615402"/>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7</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31" name="Picture 51" descr="QR code for attendance https://edc.co1.qualtrics.com/jfe/form/SV_5BiXqi4bxzOCMS2  &#10;">
            <a:extLst>
              <a:ext uri="{FF2B5EF4-FFF2-40B4-BE49-F238E27FC236}">
                <a16:creationId xmlns:a16="http://schemas.microsoft.com/office/drawing/2014/main" id="{1833E945-42FE-4DF4-A57F-6E07678ED11B}"/>
              </a:ext>
            </a:extLst>
          </p:cNvPr>
          <p:cNvPicPr>
            <a:picLocks noChangeAspect="1"/>
          </p:cNvPicPr>
          <p:nvPr/>
        </p:nvPicPr>
        <p:blipFill>
          <a:blip r:embed="rId3"/>
          <a:srcRect/>
          <a:stretch/>
        </p:blipFill>
        <p:spPr>
          <a:xfrm>
            <a:off x="1252672" y="2142901"/>
            <a:ext cx="3088809" cy="3107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73935" y="236436"/>
            <a:ext cx="9378000" cy="845600"/>
          </a:xfrm>
        </p:spPr>
        <p:txBody>
          <a:bodyPr/>
          <a:lstStyle/>
          <a:p>
            <a:r>
              <a:rPr lang="en-US" dirty="0"/>
              <a:t>Agenda &amp; Coaches' Tasks</a:t>
            </a:r>
          </a:p>
        </p:txBody>
      </p:sp>
      <p:graphicFrame>
        <p:nvGraphicFramePr>
          <p:cNvPr id="3" name="Diagram 2">
            <a:extLst>
              <a:ext uri="{FF2B5EF4-FFF2-40B4-BE49-F238E27FC236}">
                <a16:creationId xmlns:a16="http://schemas.microsoft.com/office/drawing/2014/main" id="{4E7A4716-8AF7-986A-F3B5-0543193D3488}"/>
              </a:ext>
            </a:extLst>
          </p:cNvPr>
          <p:cNvGraphicFramePr/>
          <p:nvPr>
            <p:extLst>
              <p:ext uri="{D42A27DB-BD31-4B8C-83A1-F6EECF244321}">
                <p14:modId xmlns:p14="http://schemas.microsoft.com/office/powerpoint/2010/main" val="3362107065"/>
              </p:ext>
            </p:extLst>
          </p:nvPr>
        </p:nvGraphicFramePr>
        <p:xfrm>
          <a:off x="1227959" y="1202897"/>
          <a:ext cx="883744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07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225612" y="1675343"/>
            <a:ext cx="7608818"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4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a:buClr>
                <a:srgbClr val="FFFFFF"/>
              </a:buClr>
              <a:buFont typeface="Arial" panose="020B0604020202020204" pitchFamily="34" charset="0"/>
              <a:buChar char="•"/>
              <a:defRPr/>
            </a:pPr>
            <a:r>
              <a:rPr lang="en-US" sz="1800" dirty="0">
                <a:solidFill>
                  <a:srgbClr val="FFFFFF"/>
                </a:solidFill>
                <a:hlinkClick r:id="rId3"/>
              </a:rPr>
              <a:t>Centering Equity within the PBIS Framework: Overview and Evidence of Effectiveness</a:t>
            </a:r>
          </a:p>
          <a:p>
            <a:pPr>
              <a:buClr>
                <a:srgbClr val="FFFFFF"/>
              </a:buClr>
              <a:buFont typeface="Arial" panose="020B0604020202020204" pitchFamily="34" charset="0"/>
              <a:buChar char="•"/>
              <a:defRPr/>
            </a:pPr>
            <a:r>
              <a:rPr lang="en-US" sz="1800" dirty="0">
                <a:solidFill>
                  <a:srgbClr val="FFFFFF"/>
                </a:solidFill>
                <a:hlinkClick r:id="rId4"/>
              </a:rPr>
              <a:t>Beginning to Address Equity in Tier 1 Systems</a:t>
            </a:r>
          </a:p>
          <a:p>
            <a:pPr>
              <a:buClr>
                <a:srgbClr val="FFFFFF"/>
              </a:buClr>
              <a:buFont typeface="Arial" panose="020B0604020202020204" pitchFamily="34" charset="0"/>
              <a:buChar char="•"/>
              <a:defRPr/>
            </a:pPr>
            <a:r>
              <a:rPr lang="en-US" sz="1800" dirty="0">
                <a:solidFill>
                  <a:srgbClr val="FFFFFF"/>
                </a:solidFill>
                <a:hlinkClick r:id="rId5"/>
              </a:rPr>
              <a:t>Discussing Race, Racism, and Important Events with Students</a:t>
            </a:r>
          </a:p>
          <a:p>
            <a:pPr>
              <a:buClr>
                <a:srgbClr val="FFFFFF"/>
              </a:buClr>
              <a:buFont typeface="Arial" panose="020B0604020202020204" pitchFamily="34" charset="0"/>
              <a:buChar char="•"/>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Tiered Fidelity </a:t>
            </a:r>
            <a:r>
              <a:rPr lang="en-US" sz="1800" dirty="0">
                <a:solidFill>
                  <a:srgbClr val="FFFFFF"/>
                </a:solidFill>
                <a:hlinkClick r:id="rId6">
                  <a:extLst>
                    <a:ext uri="{A12FA001-AC4F-418D-AE19-62706E023703}">
                      <ahyp:hlinkClr xmlns:ahyp="http://schemas.microsoft.com/office/drawing/2018/hyperlinkcolor" val="tx"/>
                    </a:ext>
                  </a:extLst>
                </a:hlinkClick>
              </a:rPr>
              <a:t>Inventory</a:t>
            </a:r>
            <a:endParaRPr lang="en-US" sz="1800" dirty="0">
              <a:solidFill>
                <a:srgbClr val="FFFFFF"/>
              </a:solidFill>
            </a:endParaRPr>
          </a:p>
          <a:p>
            <a:pPr marL="457200" marR="0" lvl="0" indent="-317500" algn="l" defTabSz="914400">
              <a:spcBef>
                <a:spcPts val="0"/>
              </a:spcBef>
              <a:spcAft>
                <a:spcPts val="0"/>
              </a:spcAft>
              <a:buClr>
                <a:srgbClr val="FFFFFF"/>
              </a:buClr>
              <a:buSzPts val="1200"/>
              <a:buFont typeface="Arial" panose="020B0604020202020204" pitchFamily="34" charset="0"/>
              <a:buChar char="•"/>
              <a:tabLst/>
              <a:defRPr/>
            </a:pPr>
            <a:r>
              <a:rPr lang="en-US" sz="1800" dirty="0">
                <a:solidFill>
                  <a:srgbClr val="FFFFFF"/>
                </a:solidFill>
                <a:hlinkClick r:id="rId7"/>
              </a:rPr>
              <a:t>Family School Partnership Survey</a:t>
            </a:r>
            <a:endParaRPr lang="en-US" sz="1800" dirty="0">
              <a:solidFill>
                <a:srgbClr val="FFFFFF"/>
              </a:solidFill>
            </a:endParaRPr>
          </a:p>
          <a:p>
            <a:pPr marL="457200" marR="0" lvl="0" indent="-317500" algn="l" defTabSz="914400">
              <a:spcBef>
                <a:spcPts val="0"/>
              </a:spcBef>
              <a:spcAft>
                <a:spcPts val="0"/>
              </a:spcAft>
              <a:buClr>
                <a:srgbClr val="FFFFFF"/>
              </a:buClr>
              <a:buSzPts val="1200"/>
              <a:buFont typeface="Arial" panose="020B0604020202020204" pitchFamily="34" charset="0"/>
              <a:buChar char="•"/>
              <a:tabLst/>
              <a:defRPr/>
            </a:pPr>
            <a:r>
              <a:rPr lang="en-US" sz="1800" dirty="0">
                <a:solidFill>
                  <a:srgbClr val="FFFFFF"/>
                </a:solidFill>
                <a:hlinkClick r:id="rId8"/>
              </a:rPr>
              <a:t>Integrated TFI Companion Guide</a:t>
            </a:r>
            <a:endParaRPr lang="en-US" sz="1800" dirty="0">
              <a:solidFill>
                <a:srgbClr val="FFFFFF"/>
              </a:solidFill>
            </a:endParaRPr>
          </a:p>
          <a:p>
            <a:pPr marL="457200" marR="0" lvl="0" indent="-317500" algn="l" defTabSz="914400">
              <a:spcBef>
                <a:spcPts val="0"/>
              </a:spcBef>
              <a:spcAft>
                <a:spcPts val="0"/>
              </a:spcAft>
              <a:buClr>
                <a:srgbClr val="FFFFFF"/>
              </a:buClr>
              <a:buSzPts val="1200"/>
              <a:buFont typeface="Arial" panose="020B0604020202020204" pitchFamily="34" charset="0"/>
              <a:buChar char="•"/>
              <a:tabLst/>
              <a:defRPr/>
            </a:pPr>
            <a:r>
              <a:rPr lang="en-US" sz="1800" dirty="0">
                <a:solidFill>
                  <a:srgbClr val="FFFFFF"/>
                </a:solidFill>
                <a:hlinkClick r:id="rId9"/>
              </a:rPr>
              <a:t>Culturally Responsive Field Guide</a:t>
            </a:r>
            <a:endParaRPr lang="en-US" sz="1800" dirty="0">
              <a:solidFill>
                <a:srgbClr val="FFFFFF"/>
              </a:solidFill>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689246" y="1779061"/>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3" descr="Text&#10;&#10;Description automatically generated">
            <a:extLst>
              <a:ext uri="{FF2B5EF4-FFF2-40B4-BE49-F238E27FC236}">
                <a16:creationId xmlns:a16="http://schemas.microsoft.com/office/drawing/2014/main" id="{B2FD453B-35CB-BE5A-821C-90C86EE7F451}"/>
              </a:ext>
            </a:extLst>
          </p:cNvPr>
          <p:cNvPicPr>
            <a:picLocks noChangeAspect="1"/>
          </p:cNvPicPr>
          <p:nvPr/>
        </p:nvPicPr>
        <p:blipFill>
          <a:blip r:embed="rId10"/>
          <a:stretch>
            <a:fillRect/>
          </a:stretch>
        </p:blipFill>
        <p:spPr>
          <a:xfrm>
            <a:off x="885645" y="1923911"/>
            <a:ext cx="2743200" cy="3455877"/>
          </a:xfrm>
          <a:prstGeom prst="rect">
            <a:avLst/>
          </a:prstGeom>
        </p:spPr>
      </p:pic>
    </p:spTree>
    <p:extLst>
      <p:ext uri="{BB962C8B-B14F-4D97-AF65-F5344CB8AC3E}">
        <p14:creationId xmlns:p14="http://schemas.microsoft.com/office/powerpoint/2010/main" val="346686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938739" y="2572031"/>
            <a:ext cx="7029196" cy="2154763"/>
          </a:xfrm>
          <a:prstGeom prst="rect">
            <a:avLst/>
          </a:prstGeom>
        </p:spPr>
        <p:txBody>
          <a:bodyPr spcFirstLastPara="1" wrap="square" lIns="121900" tIns="121900" rIns="121900" bIns="121900" anchor="ctr" anchorCtr="0">
            <a:noAutofit/>
          </a:bodyPr>
          <a:lstStyle/>
          <a:p>
            <a:r>
              <a:rPr lang="en" sz="4800" b="1" dirty="0"/>
              <a:t>Glows &amp; Grows:</a:t>
            </a:r>
            <a:br>
              <a:rPr lang="en" sz="4800" b="1" dirty="0"/>
            </a:br>
            <a:r>
              <a:rPr lang="en" sz="3000" b="1" dirty="0"/>
              <a:t>Family School Partnerships</a:t>
            </a:r>
            <a:endParaRPr lang="en" sz="3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ABFF-C5BA-E8D4-FCDA-6875B0D05EFE}"/>
              </a:ext>
            </a:extLst>
          </p:cNvPr>
          <p:cNvSpPr>
            <a:spLocks noGrp="1"/>
          </p:cNvSpPr>
          <p:nvPr>
            <p:ph type="title"/>
          </p:nvPr>
        </p:nvSpPr>
        <p:spPr>
          <a:xfrm>
            <a:off x="253218" y="262436"/>
            <a:ext cx="9378000" cy="845600"/>
          </a:xfrm>
        </p:spPr>
        <p:txBody>
          <a:bodyPr/>
          <a:lstStyle/>
          <a:p>
            <a:r>
              <a:rPr lang="en-US" kern="0" dirty="0">
                <a:latin typeface="Franklin Gothic Medium"/>
                <a:ea typeface="ＭＳ Ｐゴシック" pitchFamily="-108" charset="-128"/>
                <a:cs typeface="ＭＳ Ｐゴシック" pitchFamily="-108" charset="-128"/>
              </a:rPr>
              <a:t>What is family </a:t>
            </a:r>
            <a:r>
              <a:rPr lang="en-US" dirty="0">
                <a:latin typeface="Franklin Gothic Medium"/>
                <a:ea typeface="ＭＳ Ｐゴシック" pitchFamily="-108" charset="-128"/>
                <a:cs typeface="ＭＳ Ｐゴシック" pitchFamily="-108" charset="-128"/>
              </a:rPr>
              <a:t>e</a:t>
            </a:r>
            <a:r>
              <a:rPr lang="en-US" kern="0" dirty="0">
                <a:latin typeface="Franklin Gothic Medium"/>
                <a:ea typeface="ＭＳ Ｐゴシック" pitchFamily="-108" charset="-128"/>
                <a:cs typeface="ＭＳ Ｐゴシック" pitchFamily="-108" charset="-128"/>
              </a:rPr>
              <a:t>ngagement?</a:t>
            </a:r>
            <a:br>
              <a:rPr lang="en-US" kern="0" dirty="0">
                <a:latin typeface="Franklin Gothic Medium"/>
                <a:ea typeface="ＭＳ Ｐゴシック" pitchFamily="-108" charset="-128"/>
                <a:cs typeface="ＭＳ Ｐゴシック" pitchFamily="-108" charset="-128"/>
              </a:rPr>
            </a:br>
            <a:endParaRPr lang="en-US" dirty="0"/>
          </a:p>
        </p:txBody>
      </p:sp>
      <p:sp>
        <p:nvSpPr>
          <p:cNvPr id="4" name="TextBox 3"/>
          <p:cNvSpPr txBox="1"/>
          <p:nvPr/>
        </p:nvSpPr>
        <p:spPr>
          <a:xfrm>
            <a:off x="2511280" y="6393850"/>
            <a:ext cx="9680720" cy="307777"/>
          </a:xfrm>
          <a:prstGeom prst="rect">
            <a:avLst/>
          </a:prstGeom>
          <a:noFill/>
        </p:spPr>
        <p:txBody>
          <a:bodyPr wrap="square" rtlCol="0">
            <a:spAutoFit/>
          </a:bodyPr>
          <a:lstStyle/>
          <a:p>
            <a:pPr algn="r" fontAlgn="base">
              <a:spcBef>
                <a:spcPct val="0"/>
              </a:spcBef>
              <a:spcAft>
                <a:spcPct val="0"/>
              </a:spcAft>
            </a:pPr>
            <a:r>
              <a:rPr lang="en-US" sz="1400" dirty="0">
                <a:solidFill>
                  <a:srgbClr val="000000"/>
                </a:solidFill>
                <a:latin typeface="Arial" pitchFamily="-1" charset="0"/>
                <a:ea typeface="ＭＳ Ｐゴシック" pitchFamily="-108" charset="-128"/>
              </a:rPr>
              <a:t>(Center on PBIS, 2022)</a:t>
            </a:r>
          </a:p>
        </p:txBody>
      </p:sp>
      <p:grpSp>
        <p:nvGrpSpPr>
          <p:cNvPr id="7" name="Group 6">
            <a:extLst>
              <a:ext uri="{FF2B5EF4-FFF2-40B4-BE49-F238E27FC236}">
                <a16:creationId xmlns:a16="http://schemas.microsoft.com/office/drawing/2014/main" id="{7D141BFB-2261-C5C8-D2F7-1407BAA9CBCB}"/>
              </a:ext>
            </a:extLst>
          </p:cNvPr>
          <p:cNvGrpSpPr/>
          <p:nvPr/>
        </p:nvGrpSpPr>
        <p:grpSpPr>
          <a:xfrm>
            <a:off x="694477" y="1654045"/>
            <a:ext cx="6395640" cy="3549909"/>
            <a:chOff x="1617368" y="639"/>
            <a:chExt cx="4059930" cy="2435958"/>
          </a:xfrm>
        </p:grpSpPr>
        <p:sp>
          <p:nvSpPr>
            <p:cNvPr id="8" name="Rectangle 7">
              <a:extLst>
                <a:ext uri="{FF2B5EF4-FFF2-40B4-BE49-F238E27FC236}">
                  <a16:creationId xmlns:a16="http://schemas.microsoft.com/office/drawing/2014/main" id="{DE8A346B-2FB8-9271-8B1B-55CC75E533D5}"/>
                </a:ext>
              </a:extLst>
            </p:cNvPr>
            <p:cNvSpPr/>
            <p:nvPr/>
          </p:nvSpPr>
          <p:spPr>
            <a:xfrm>
              <a:off x="1617368" y="639"/>
              <a:ext cx="4059930" cy="2435958"/>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626420FC-04AD-1086-3797-8B81268C72D0}"/>
                </a:ext>
              </a:extLst>
            </p:cNvPr>
            <p:cNvSpPr txBox="1"/>
            <p:nvPr/>
          </p:nvSpPr>
          <p:spPr>
            <a:xfrm>
              <a:off x="1617368" y="639"/>
              <a:ext cx="4059930" cy="24359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US" sz="3200" kern="1200" dirty="0"/>
            </a:p>
          </p:txBody>
        </p:sp>
      </p:grpSp>
      <p:pic>
        <p:nvPicPr>
          <p:cNvPr id="13" name="Graphic 12" descr="Social network with solid fill">
            <a:extLst>
              <a:ext uri="{FF2B5EF4-FFF2-40B4-BE49-F238E27FC236}">
                <a16:creationId xmlns:a16="http://schemas.microsoft.com/office/drawing/2014/main" id="{FA0E76BE-CBD0-F82B-4719-C4261EE3BF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0117" y="1491176"/>
            <a:ext cx="4814979" cy="4168463"/>
          </a:xfrm>
          <a:prstGeom prst="rect">
            <a:avLst/>
          </a:prstGeom>
        </p:spPr>
      </p:pic>
      <p:sp>
        <p:nvSpPr>
          <p:cNvPr id="17" name="TextBox 16">
            <a:extLst>
              <a:ext uri="{FF2B5EF4-FFF2-40B4-BE49-F238E27FC236}">
                <a16:creationId xmlns:a16="http://schemas.microsoft.com/office/drawing/2014/main" id="{99330CC8-9198-830B-7E0F-431A191ADBD4}"/>
              </a:ext>
            </a:extLst>
          </p:cNvPr>
          <p:cNvSpPr txBox="1"/>
          <p:nvPr/>
        </p:nvSpPr>
        <p:spPr>
          <a:xfrm>
            <a:off x="839042" y="1842247"/>
            <a:ext cx="6106510" cy="3662541"/>
          </a:xfrm>
          <a:prstGeom prst="rect">
            <a:avLst/>
          </a:prstGeom>
          <a:noFill/>
        </p:spPr>
        <p:txBody>
          <a:bodyPr wrap="square">
            <a:spAutoFit/>
          </a:bodyPr>
          <a:lstStyle/>
          <a:p>
            <a:pPr algn="l"/>
            <a:r>
              <a:rPr lang="en-US" sz="2800" b="0" i="0" dirty="0">
                <a:solidFill>
                  <a:srgbClr val="333333"/>
                </a:solidFill>
                <a:effectLst/>
                <a:latin typeface="Open Sans" panose="020B0606030504020204" pitchFamily="34" charset="0"/>
              </a:rPr>
              <a:t>Including families in PBIS implementation means families and school personnel work together and share in the responsibility making educational decisions and improving student outcomes.</a:t>
            </a:r>
          </a:p>
          <a:p>
            <a:br>
              <a:rPr lang="en-US" dirty="0"/>
            </a:br>
            <a:endParaRPr lang="en-US" dirty="0"/>
          </a:p>
        </p:txBody>
      </p:sp>
    </p:spTree>
    <p:extLst>
      <p:ext uri="{BB962C8B-B14F-4D97-AF65-F5344CB8AC3E}">
        <p14:creationId xmlns:p14="http://schemas.microsoft.com/office/powerpoint/2010/main" val="324359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ABFF-C5BA-E8D4-FCDA-6875B0D05EFE}"/>
              </a:ext>
            </a:extLst>
          </p:cNvPr>
          <p:cNvSpPr>
            <a:spLocks noGrp="1"/>
          </p:cNvSpPr>
          <p:nvPr>
            <p:ph type="title"/>
          </p:nvPr>
        </p:nvSpPr>
        <p:spPr>
          <a:xfrm>
            <a:off x="0" y="296764"/>
            <a:ext cx="10872788" cy="845600"/>
          </a:xfrm>
        </p:spPr>
        <p:txBody>
          <a:bodyPr/>
          <a:lstStyle/>
          <a:p>
            <a:pPr algn="l"/>
            <a:r>
              <a:rPr lang="en-US" sz="3200" kern="0" dirty="0">
                <a:solidFill>
                  <a:schemeClr val="bg1"/>
                </a:solidFill>
                <a:latin typeface="Franklin Gothic Medium"/>
                <a:ea typeface="ＭＳ Ｐゴシック" pitchFamily="-108" charset="-128"/>
                <a:cs typeface="ＭＳ Ｐゴシック" pitchFamily="-108" charset="-128"/>
              </a:rPr>
              <a:t>What </a:t>
            </a:r>
            <a:r>
              <a:rPr lang="en-US" sz="3200" dirty="0">
                <a:solidFill>
                  <a:schemeClr val="bg1"/>
                </a:solidFill>
                <a:latin typeface="Franklin Gothic Medium"/>
                <a:ea typeface="ＭＳ Ｐゴシック" pitchFamily="-108" charset="-128"/>
                <a:cs typeface="ＭＳ Ｐゴシック" pitchFamily="-108" charset="-128"/>
              </a:rPr>
              <a:t>are the foundational elements of </a:t>
            </a:r>
            <a:r>
              <a:rPr lang="en-US" sz="3200" kern="0" dirty="0">
                <a:solidFill>
                  <a:schemeClr val="bg1"/>
                </a:solidFill>
                <a:latin typeface="Franklin Gothic Medium"/>
                <a:ea typeface="ＭＳ Ｐゴシック" pitchFamily="-108" charset="-128"/>
                <a:cs typeface="ＭＳ Ｐゴシック" pitchFamily="-108" charset="-128"/>
              </a:rPr>
              <a:t>family </a:t>
            </a:r>
            <a:r>
              <a:rPr lang="en-US" sz="3200" dirty="0">
                <a:solidFill>
                  <a:schemeClr val="bg1"/>
                </a:solidFill>
                <a:latin typeface="Franklin Gothic Medium"/>
                <a:ea typeface="ＭＳ Ｐゴシック" pitchFamily="-108" charset="-128"/>
                <a:cs typeface="ＭＳ Ｐゴシック" pitchFamily="-108" charset="-128"/>
              </a:rPr>
              <a:t>e</a:t>
            </a:r>
            <a:r>
              <a:rPr lang="en-US" sz="3200" kern="0" dirty="0">
                <a:solidFill>
                  <a:schemeClr val="bg1"/>
                </a:solidFill>
                <a:latin typeface="Franklin Gothic Medium"/>
                <a:ea typeface="ＭＳ Ｐゴシック" pitchFamily="-108" charset="-128"/>
                <a:cs typeface="ＭＳ Ｐゴシック" pitchFamily="-108" charset="-128"/>
              </a:rPr>
              <a:t>ngagement?</a:t>
            </a:r>
            <a:endParaRPr lang="en-US" sz="3200" dirty="0">
              <a:solidFill>
                <a:schemeClr val="bg1"/>
              </a:solidFill>
            </a:endParaRPr>
          </a:p>
        </p:txBody>
      </p:sp>
      <p:graphicFrame>
        <p:nvGraphicFramePr>
          <p:cNvPr id="6" name="Diagram 5">
            <a:extLst>
              <a:ext uri="{FF2B5EF4-FFF2-40B4-BE49-F238E27FC236}">
                <a16:creationId xmlns:a16="http://schemas.microsoft.com/office/drawing/2014/main" id="{DF5CAB40-E8F1-A10C-5F19-CCCF752D0FEE}"/>
              </a:ext>
            </a:extLst>
          </p:cNvPr>
          <p:cNvGraphicFramePr/>
          <p:nvPr>
            <p:extLst>
              <p:ext uri="{D42A27DB-BD31-4B8C-83A1-F6EECF244321}">
                <p14:modId xmlns:p14="http://schemas.microsoft.com/office/powerpoint/2010/main" val="2769012112"/>
              </p:ext>
            </p:extLst>
          </p:nvPr>
        </p:nvGraphicFramePr>
        <p:xfrm>
          <a:off x="0" y="719564"/>
          <a:ext cx="12189142" cy="614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6550224"/>
            <a:ext cx="12189142" cy="307777"/>
          </a:xfrm>
          <a:prstGeom prst="rect">
            <a:avLst/>
          </a:prstGeom>
          <a:noFill/>
        </p:spPr>
        <p:txBody>
          <a:bodyPr wrap="square" rtlCol="0">
            <a:spAutoFit/>
          </a:bodyPr>
          <a:lstStyle/>
          <a:p>
            <a:pPr fontAlgn="base">
              <a:spcBef>
                <a:spcPct val="0"/>
              </a:spcBef>
              <a:spcAft>
                <a:spcPct val="0"/>
              </a:spcAft>
            </a:pPr>
            <a:r>
              <a:rPr lang="en-US" sz="1400" dirty="0">
                <a:solidFill>
                  <a:srgbClr val="000000"/>
                </a:solidFill>
                <a:latin typeface="Arial" pitchFamily="-1" charset="0"/>
                <a:ea typeface="ＭＳ Ｐゴシック" pitchFamily="-108" charset="-128"/>
              </a:rPr>
              <a:t>(Center on PBIS, 2022)</a:t>
            </a:r>
          </a:p>
        </p:txBody>
      </p:sp>
    </p:spTree>
    <p:extLst>
      <p:ext uri="{BB962C8B-B14F-4D97-AF65-F5344CB8AC3E}">
        <p14:creationId xmlns:p14="http://schemas.microsoft.com/office/powerpoint/2010/main" val="165932597"/>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2520F956-0994-4B09-BBF1-E2EB9703DEDD}">
  <ds:schemaRefs>
    <ds:schemaRef ds:uri="58515f2e-3801-43e5-bcd7-101839fff5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1A1EAC-92A5-4DF3-B26F-FDC5D999A7E1}">
  <ds:schemaRefs>
    <ds:schemaRef ds:uri="http://schemas.microsoft.com/sharepoint/v3/contenttype/forms"/>
  </ds:schemaRefs>
</ds:datastoreItem>
</file>

<file path=customXml/itemProps3.xml><?xml version="1.0" encoding="utf-8"?>
<ds:datastoreItem xmlns:ds="http://schemas.openxmlformats.org/officeDocument/2006/customXml" ds:itemID="{8D577243-7449-4828-B465-693D13CCB182}">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3430</TotalTime>
  <Words>2060</Words>
  <Application>Microsoft Office PowerPoint</Application>
  <PresentationFormat>Widescreen</PresentationFormat>
  <Paragraphs>267</Paragraphs>
  <Slides>34</Slides>
  <Notes>26</Notes>
  <HiddenSlides>3</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34</vt:i4>
      </vt:variant>
    </vt:vector>
  </HeadingPairs>
  <TitlesOfParts>
    <vt:vector size="58" baseType="lpstr">
      <vt:lpstr>Arial</vt:lpstr>
      <vt:lpstr>Calibri</vt:lpstr>
      <vt:lpstr>Calibri Light</vt:lpstr>
      <vt:lpstr>Courier New</vt:lpstr>
      <vt:lpstr>Fira Sans Extra Condensed Medium</vt:lpstr>
      <vt:lpstr>Franklin Gothic Medium</vt:lpstr>
      <vt:lpstr>Hind Vadodara</vt:lpstr>
      <vt:lpstr>Montserrat SemiBold</vt:lpstr>
      <vt:lpstr>Nunito Light</vt:lpstr>
      <vt:lpstr>Open Sans</vt:lpstr>
      <vt:lpstr>Open Sans SemiBold</vt:lpstr>
      <vt:lpstr>Oswald</vt:lpstr>
      <vt:lpstr>Poppins</vt:lpstr>
      <vt:lpstr>Poppins Medium</vt:lpstr>
      <vt:lpstr>Poppins SemiBold</vt:lpstr>
      <vt:lpstr>Raleway Thin</vt:lpstr>
      <vt:lpstr>Roboto Condensed Light</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PBIS School-Wide Coach Meeting Year 3:  February 2023</vt:lpstr>
      <vt:lpstr>EXPECTATIONS</vt:lpstr>
      <vt:lpstr>IN-PERSON TEAM TRAINING EVENT INCLEMENT WEATHER POLICY</vt:lpstr>
      <vt:lpstr>ACTIVITY: ATTENDANCE</vt:lpstr>
      <vt:lpstr>Agenda &amp; Coaches' Tasks</vt:lpstr>
      <vt:lpstr> HELPFUL RESOURCES</vt:lpstr>
      <vt:lpstr>Glows &amp; Grows: Family School Partnerships</vt:lpstr>
      <vt:lpstr>What is family engagement? </vt:lpstr>
      <vt:lpstr>What are the foundational elements of family engagement?</vt:lpstr>
      <vt:lpstr>Family Engagement in PBIS </vt:lpstr>
      <vt:lpstr>Examining School Approaches to Family Engagement in PBIS</vt:lpstr>
      <vt:lpstr>DISCUSSION: FAMILY-SCHOOL PARTNERSHIPS</vt:lpstr>
      <vt:lpstr>PBIS Resource Spotlight: Discussing Race, Racism, and Current Events with Students </vt:lpstr>
      <vt:lpstr>Discussing Race, and Racism...</vt:lpstr>
      <vt:lpstr>DISCUSSION: Discussing Race, and Racism...</vt:lpstr>
      <vt:lpstr>TFI Check-in Slide</vt:lpstr>
      <vt:lpstr>PBIS Equity Check-in: PBIS Culturally Responsive Field Guide  </vt:lpstr>
      <vt:lpstr>Culturally Responsive Field Guide</vt:lpstr>
      <vt:lpstr>DISCUSSION: PBIS Cultural Responsive Field Guide</vt:lpstr>
      <vt:lpstr>Preparing for March Training:  Poster Session!</vt:lpstr>
      <vt:lpstr>POSTER SESSION</vt:lpstr>
      <vt:lpstr>What to include on your poster</vt:lpstr>
      <vt:lpstr>What to include on your poster</vt:lpstr>
      <vt:lpstr>POSTER EXAMPLE</vt:lpstr>
      <vt:lpstr>PowerPoint Presentation</vt:lpstr>
      <vt:lpstr>PowerPoint Presentation</vt:lpstr>
      <vt:lpstr>PowerPoint Presentation</vt:lpstr>
      <vt:lpstr>PowerPoint Presentation</vt:lpstr>
      <vt:lpstr>PowerPoint Presentation</vt:lpstr>
      <vt:lpstr>PowerPoint Presentation</vt:lpstr>
      <vt:lpstr>DISCUSSION: LOOKING AHEAD</vt:lpstr>
      <vt:lpstr>Agenda &amp; Coaches' Tasks</vt:lpstr>
      <vt:lpstr> HELPFUL RESOURCES</vt:lpstr>
      <vt:lpstr>https://edc.co1.qualtrics.com/jfe/form/SV_cBF9GI7gVEBsfSC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366</cp:revision>
  <dcterms:created xsi:type="dcterms:W3CDTF">2021-09-01T22:16:30Z</dcterms:created>
  <dcterms:modified xsi:type="dcterms:W3CDTF">2023-02-08T14:25:06Z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ies>
</file>