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  <p:sldMasterId id="2147483703" r:id="rId6"/>
    <p:sldMasterId id="2147483729" r:id="rId7"/>
    <p:sldMasterId id="2147483757" r:id="rId8"/>
  </p:sldMasterIdLst>
  <p:notesMasterIdLst>
    <p:notesMasterId r:id="rId49"/>
  </p:notesMasterIdLst>
  <p:handoutMasterIdLst>
    <p:handoutMasterId r:id="rId50"/>
  </p:handoutMasterIdLst>
  <p:sldIdLst>
    <p:sldId id="3181" r:id="rId9"/>
    <p:sldId id="4061" r:id="rId10"/>
    <p:sldId id="4359" r:id="rId11"/>
    <p:sldId id="3209" r:id="rId12"/>
    <p:sldId id="4458" r:id="rId13"/>
    <p:sldId id="4455" r:id="rId14"/>
    <p:sldId id="4192" r:id="rId15"/>
    <p:sldId id="4026" r:id="rId16"/>
    <p:sldId id="4361" r:id="rId17"/>
    <p:sldId id="4355" r:id="rId18"/>
    <p:sldId id="4445" r:id="rId19"/>
    <p:sldId id="4468" r:id="rId20"/>
    <p:sldId id="4460" r:id="rId21"/>
    <p:sldId id="4472" r:id="rId22"/>
    <p:sldId id="4471" r:id="rId23"/>
    <p:sldId id="4459" r:id="rId24"/>
    <p:sldId id="311" r:id="rId25"/>
    <p:sldId id="4453" r:id="rId26"/>
    <p:sldId id="3261" r:id="rId27"/>
    <p:sldId id="4466" r:id="rId28"/>
    <p:sldId id="4465" r:id="rId29"/>
    <p:sldId id="4467" r:id="rId30"/>
    <p:sldId id="4079" r:id="rId31"/>
    <p:sldId id="3343" r:id="rId32"/>
    <p:sldId id="4080" r:id="rId33"/>
    <p:sldId id="3267" r:id="rId34"/>
    <p:sldId id="3346" r:id="rId35"/>
    <p:sldId id="4084" r:id="rId36"/>
    <p:sldId id="3280" r:id="rId37"/>
    <p:sldId id="4060" r:id="rId38"/>
    <p:sldId id="4365" r:id="rId39"/>
    <p:sldId id="4368" r:id="rId40"/>
    <p:sldId id="4473" r:id="rId41"/>
    <p:sldId id="4469" r:id="rId42"/>
    <p:sldId id="4029" r:id="rId43"/>
    <p:sldId id="4362" r:id="rId44"/>
    <p:sldId id="3382" r:id="rId45"/>
    <p:sldId id="4456" r:id="rId46"/>
    <p:sldId id="4470" r:id="rId47"/>
    <p:sldId id="4193" r:id="rId4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 (5 minutes)" id="{D4CE4683-096C-B14E-B28E-FC6D7AF69508}">
          <p14:sldIdLst>
            <p14:sldId id="3181"/>
            <p14:sldId id="4061"/>
            <p14:sldId id="4359"/>
            <p14:sldId id="3209"/>
            <p14:sldId id="4458"/>
            <p14:sldId id="4455"/>
            <p14:sldId id="4192"/>
          </p14:sldIdLst>
        </p14:section>
        <p14:section name="Glows and Grows (10 minutes)" id="{E918D8D8-C51E-CF45-8A07-ABB390550EA3}">
          <p14:sldIdLst>
            <p14:sldId id="4026"/>
            <p14:sldId id="4361"/>
            <p14:sldId id="4355"/>
          </p14:sldIdLst>
        </p14:section>
        <p14:section name="RESOURCES: Data Informed Action Plans (10 minutes)" id="{4FAC4393-89DA-9E43-AB5C-27C393F04C63}">
          <p14:sldIdLst>
            <p14:sldId id="4445"/>
            <p14:sldId id="4468"/>
            <p14:sldId id="4460"/>
            <p14:sldId id="4472"/>
            <p14:sldId id="4471"/>
          </p14:sldIdLst>
        </p14:section>
        <p14:section name="Big Idea - Completing Step 2" id="{4C7BE672-44A0-4845-85AF-6546FA5BB9B9}">
          <p14:sldIdLst>
            <p14:sldId id="4459"/>
            <p14:sldId id="311"/>
            <p14:sldId id="4453"/>
            <p14:sldId id="3261"/>
            <p14:sldId id="4466"/>
            <p14:sldId id="4465"/>
            <p14:sldId id="4467"/>
            <p14:sldId id="4079"/>
            <p14:sldId id="3343"/>
            <p14:sldId id="4080"/>
            <p14:sldId id="3267"/>
            <p14:sldId id="3346"/>
            <p14:sldId id="4084"/>
            <p14:sldId id="3280"/>
            <p14:sldId id="4060"/>
            <p14:sldId id="4365"/>
            <p14:sldId id="4368"/>
            <p14:sldId id="4473"/>
            <p14:sldId id="4469"/>
          </p14:sldIdLst>
        </p14:section>
        <p14:section name="Looking Ahead (5 minutes)" id="{EF4E117E-C94B-5045-8826-1052C5708A86}">
          <p14:sldIdLst>
            <p14:sldId id="4029"/>
            <p14:sldId id="4362"/>
            <p14:sldId id="3382"/>
            <p14:sldId id="4456"/>
          </p14:sldIdLst>
        </p14:section>
        <p14:section name="Wrapping Up (5 minutes)" id="{6F051F88-AA7C-3348-A7B8-892BA6C75A0D}">
          <p14:sldIdLst>
            <p14:sldId id="4470"/>
            <p14:sldId id="41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bie, Karen" initials="RK" lastIdx="6" clrIdx="0">
    <p:extLst>
      <p:ext uri="{19B8F6BF-5375-455C-9EA6-DF929625EA0E}">
        <p15:presenceInfo xmlns:p15="http://schemas.microsoft.com/office/powerpoint/2012/main" userId="S::karen.robbie@uconn.edu::a0e2d4cb-cdb8-43fd-ac47-453d7da32a99" providerId="AD"/>
      </p:ext>
    </p:extLst>
  </p:cmAuthor>
  <p:cmAuthor id="2" name="Feinberg, Adam" initials="FA" lastIdx="12" clrIdx="1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3" name="Everett, Susannah" initials="ES" lastIdx="12" clrIdx="2">
    <p:extLst>
      <p:ext uri="{19B8F6BF-5375-455C-9EA6-DF929625EA0E}">
        <p15:presenceInfo xmlns:p15="http://schemas.microsoft.com/office/powerpoint/2012/main" userId="S::susannah.everett@uconn.edu::21047c91-5e71-467d-a101-05b0dd81cc51" providerId="AD"/>
      </p:ext>
    </p:extLst>
  </p:cmAuthor>
  <p:cmAuthor id="4" name="Meyer, Katherine" initials="MK" lastIdx="11" clrIdx="3">
    <p:extLst>
      <p:ext uri="{19B8F6BF-5375-455C-9EA6-DF929625EA0E}">
        <p15:presenceInfo xmlns:p15="http://schemas.microsoft.com/office/powerpoint/2012/main" userId="S::katherine.meyer@uconn.edu::9a23d734-2d44-476e-aafb-e8c61e29b5f6" providerId="AD"/>
      </p:ext>
    </p:extLst>
  </p:cmAuthor>
  <p:cmAuthor id="5" name="Microsoft Office User" initials="MOU" lastIdx="3" clrIdx="4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6" name="Marcie Handler" initials="MH" lastIdx="1" clrIdx="5">
    <p:extLst>
      <p:ext uri="{19B8F6BF-5375-455C-9EA6-DF929625EA0E}">
        <p15:presenceInfo xmlns:p15="http://schemas.microsoft.com/office/powerpoint/2012/main" userId="80fe18e597ca3e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3"/>
    <p:restoredTop sz="71482" autoAdjust="0"/>
  </p:normalViewPr>
  <p:slideViewPr>
    <p:cSldViewPr snapToGrid="0">
      <p:cViewPr>
        <p:scale>
          <a:sx n="70" d="100"/>
          <a:sy n="70" d="100"/>
        </p:scale>
        <p:origin x="876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19824"/>
    </p:cViewPr>
  </p:sorterViewPr>
  <p:notesViewPr>
    <p:cSldViewPr snapToGrid="0">
      <p:cViewPr varScale="1">
        <p:scale>
          <a:sx n="83" d="100"/>
          <a:sy n="83" d="100"/>
        </p:scale>
        <p:origin x="289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5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/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/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/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/>
            <a:t>Mute when listening, unmute to talk​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 dirty="0"/>
            <a:t>Have electronics ready to use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 dirty="0"/>
            <a:t>Obtain help from peers and trainers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 dirty="0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 dirty="0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 dirty="0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8BEF0784-16FD-4B8F-B36B-B6FFAC816462}">
      <dgm:prSet/>
      <dgm:spPr/>
      <dgm:t>
        <a:bodyPr/>
        <a:lstStyle/>
        <a:p>
          <a:r>
            <a:rPr lang="en-US" dirty="0"/>
            <a:t>Complete tasks efficiently</a:t>
          </a:r>
        </a:p>
      </dgm:t>
    </dgm:pt>
    <dgm:pt modelId="{FFA13F28-4EFF-4D91-B9BC-B1EF69E86C86}" type="parTrans" cxnId="{680B263E-85AD-447B-B3B3-461E60DE20B9}">
      <dgm:prSet/>
      <dgm:spPr/>
      <dgm:t>
        <a:bodyPr/>
        <a:lstStyle/>
        <a:p>
          <a:endParaRPr lang="en-US"/>
        </a:p>
      </dgm:t>
    </dgm:pt>
    <dgm:pt modelId="{CF0B9066-52CD-4491-9232-BBCD12F1BF24}" type="sibTrans" cxnId="{680B263E-85AD-447B-B3B3-461E60DE20B9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1290" custLinFactNeighborY="29053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X="60" custLinFactNeighborY="-5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66B0CE0B-DBE0-4947-BA87-11B17F16249B}" type="presOf" srcId="{8BEF0784-16FD-4B8F-B36B-B6FFAC816462}" destId="{173ADCC0-45AB-4F03-8B39-78AD7803ABF7}" srcOrd="0" destOrd="5" presId="urn:microsoft.com/office/officeart/2005/8/layout/bList2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680B263E-85AD-447B-B3B3-461E60DE20B9}" srcId="{6D196861-CC28-5141-BDFB-4E8105D813E6}" destId="{8BEF0784-16FD-4B8F-B36B-B6FFAC816462}" srcOrd="2" destOrd="0" parTransId="{FFA13F28-4EFF-4D91-B9BC-B1EF69E86C86}" sibTransId="{CF0B9066-52CD-4491-9232-BBCD12F1BF24}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Coaches’</a:t>
          </a:r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asks (Sept-Nov):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9EABD88-11E4-4320-B6EE-B7888205CE2E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Set up and share your PBIS Academy Tier 2 folder with us </a:t>
          </a:r>
          <a:r>
            <a:rPr lang="en-US" b="0" i="0" dirty="0">
              <a:latin typeface="Hind Vadodara" panose="020B0604020202020204" charset="0"/>
              <a:cs typeface="Hind Vadodara" panose="020B0604020202020204" charset="0"/>
              <a:sym typeface="Wingdings" panose="05000000000000000000" pitchFamily="2" charset="2"/>
            </a:rPr>
            <a:t></a:t>
          </a:r>
          <a:endParaRPr lang="en-US" b="0" i="0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6FC67C47-38C7-4AF5-8EB7-F3E255271749}" type="parTrans" cxnId="{F18C0A48-681C-4DC1-B608-C265ED783F76}">
      <dgm:prSet/>
      <dgm:spPr/>
      <dgm:t>
        <a:bodyPr/>
        <a:lstStyle/>
        <a:p>
          <a:endParaRPr lang="en-US"/>
        </a:p>
      </dgm:t>
    </dgm:pt>
    <dgm:pt modelId="{50AFA964-39CD-4282-B326-4FDAF8831AA1}" type="sibTrans" cxnId="{F18C0A48-681C-4DC1-B608-C265ED783F76}">
      <dgm:prSet/>
      <dgm:spPr/>
      <dgm:t>
        <a:bodyPr/>
        <a:lstStyle/>
        <a:p>
          <a:endParaRPr lang="en-US"/>
        </a:p>
      </dgm:t>
    </dgm:pt>
    <dgm:pt modelId="{06F10B00-4D0F-4124-A9A5-C3B8E254BED4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Content Questions? </a:t>
          </a:r>
        </a:p>
      </dgm:t>
    </dgm:pt>
    <dgm:pt modelId="{99A853D4-D160-4A61-8FD8-3D1018CE050C}" type="parTrans" cxnId="{90EE1609-6C8C-40C0-9206-488C7A9E3ACE}">
      <dgm:prSet/>
      <dgm:spPr/>
      <dgm:t>
        <a:bodyPr/>
        <a:lstStyle/>
        <a:p>
          <a:endParaRPr lang="en-US"/>
        </a:p>
      </dgm:t>
    </dgm:pt>
    <dgm:pt modelId="{6D9318B0-533E-419F-B318-F1D490BCF997}" type="sibTrans" cxnId="{90EE1609-6C8C-40C0-9206-488C7A9E3ACE}">
      <dgm:prSet/>
      <dgm:spPr/>
      <dgm:t>
        <a:bodyPr/>
        <a:lstStyle/>
        <a:p>
          <a:endParaRPr lang="en-US"/>
        </a:p>
      </dgm:t>
    </dgm:pt>
    <dgm:pt modelId="{BCEFEC8E-D432-48A2-9EAB-40697B657EF7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Readiness checklist</a:t>
          </a:r>
        </a:p>
      </dgm:t>
    </dgm:pt>
    <dgm:pt modelId="{06EEF057-9796-4DF5-99A3-498843A431ED}" type="parTrans" cxnId="{B4BD42BB-EDCC-4418-8540-1B36A40819D9}">
      <dgm:prSet/>
      <dgm:spPr/>
    </dgm:pt>
    <dgm:pt modelId="{FBF84389-21C4-4B08-B367-349CCFBB1F8E}" type="sibTrans" cxnId="{B4BD42BB-EDCC-4418-8540-1B36A40819D9}">
      <dgm:prSet/>
      <dgm:spPr/>
    </dgm:pt>
    <dgm:pt modelId="{C96071C3-4E28-4A08-8381-041198242651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  <a:sym typeface="Wingdings" panose="05000000000000000000" pitchFamily="2" charset="2"/>
            </a:rPr>
            <a:t>Team Profiles and meeting schedules </a:t>
          </a:r>
          <a:endParaRPr lang="en-US" b="0" i="0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FB983914-0C4A-4027-8253-E34906523A81}" type="parTrans" cxnId="{81411078-6B35-4B35-A17A-3292610ADC38}">
      <dgm:prSet/>
      <dgm:spPr/>
    </dgm:pt>
    <dgm:pt modelId="{992E35BF-2EC0-489D-BB64-4001954C0AF4}" type="sibTrans" cxnId="{81411078-6B35-4B35-A17A-3292610ADC38}">
      <dgm:prSet/>
      <dgm:spPr/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C32F2B68-BD32-408D-B575-32E0445ABC3C}" type="pres">
      <dgm:prSet presAssocID="{06F10B00-4D0F-4124-A9A5-C3B8E254BED4}" presName="parentLin" presStyleCnt="0"/>
      <dgm:spPr/>
    </dgm:pt>
    <dgm:pt modelId="{3D0DC7FC-7108-4C43-9D22-96E4427D1C96}" type="pres">
      <dgm:prSet presAssocID="{06F10B00-4D0F-4124-A9A5-C3B8E254BED4}" presName="parentLeftMargin" presStyleLbl="node1" presStyleIdx="0" presStyleCnt="2"/>
      <dgm:spPr/>
    </dgm:pt>
    <dgm:pt modelId="{B0ED63BB-D15C-4D7A-8D84-1E82BC1117F2}" type="pres">
      <dgm:prSet presAssocID="{06F10B00-4D0F-4124-A9A5-C3B8E254BE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8580BD-51EF-4654-98F5-7D9B7992ADAA}" type="pres">
      <dgm:prSet presAssocID="{06F10B00-4D0F-4124-A9A5-C3B8E254BED4}" presName="negativeSpace" presStyleCnt="0"/>
      <dgm:spPr/>
    </dgm:pt>
    <dgm:pt modelId="{9F6048CB-9024-434B-AD5D-C213F61CA443}" type="pres">
      <dgm:prSet presAssocID="{06F10B00-4D0F-4124-A9A5-C3B8E254BED4}" presName="childText" presStyleLbl="conFgAcc1" presStyleIdx="0" presStyleCnt="2">
        <dgm:presLayoutVars>
          <dgm:bulletEnabled val="1"/>
        </dgm:presLayoutVars>
      </dgm:prSet>
      <dgm:spPr/>
    </dgm:pt>
    <dgm:pt modelId="{272A2D80-6FAB-45DF-8CE6-E0A9D18C2BC6}" type="pres">
      <dgm:prSet presAssocID="{6D9318B0-533E-419F-B318-F1D490BCF997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90EE1609-6C8C-40C0-9206-488C7A9E3ACE}" srcId="{139B28B7-98AE-2442-8242-E675E9F54483}" destId="{06F10B00-4D0F-4124-A9A5-C3B8E254BED4}" srcOrd="0" destOrd="0" parTransId="{99A853D4-D160-4A61-8FD8-3D1018CE050C}" sibTransId="{6D9318B0-533E-419F-B318-F1D490BCF997}"/>
    <dgm:cxn modelId="{F18C0A48-681C-4DC1-B608-C265ED783F76}" srcId="{88926E0B-BFF6-E944-B1DF-44240C496CA1}" destId="{29EABD88-11E4-4320-B6EE-B7888205CE2E}" srcOrd="0" destOrd="0" parTransId="{6FC67C47-38C7-4AF5-8EB7-F3E255271749}" sibTransId="{50AFA964-39CD-4282-B326-4FDAF8831AA1}"/>
    <dgm:cxn modelId="{5E875468-6B1B-4AA5-93EF-AB4943D73E87}" type="presOf" srcId="{29EABD88-11E4-4320-B6EE-B7888205CE2E}" destId="{183C8042-F222-4C5B-948A-CA63CABAB28E}" srcOrd="0" destOrd="0" presId="urn:microsoft.com/office/officeart/2005/8/layout/list1"/>
    <dgm:cxn modelId="{649FDA4A-8262-42DB-9779-C7926CF32750}" type="presOf" srcId="{C96071C3-4E28-4A08-8381-041198242651}" destId="{183C8042-F222-4C5B-948A-CA63CABAB28E}" srcOrd="0" destOrd="1" presId="urn:microsoft.com/office/officeart/2005/8/layout/list1"/>
    <dgm:cxn modelId="{AB27FB4B-8FB2-4CAE-A0CE-7945B3367DDD}" type="presOf" srcId="{06F10B00-4D0F-4124-A9A5-C3B8E254BED4}" destId="{B0ED63BB-D15C-4D7A-8D84-1E82BC1117F2}" srcOrd="1" destOrd="0" presId="urn:microsoft.com/office/officeart/2005/8/layout/list1"/>
    <dgm:cxn modelId="{F204266F-25DD-45A7-908D-5337CE0B4282}" type="presOf" srcId="{BCEFEC8E-D432-48A2-9EAB-40697B657EF7}" destId="{183C8042-F222-4C5B-948A-CA63CABAB28E}" srcOrd="0" destOrd="2" presId="urn:microsoft.com/office/officeart/2005/8/layout/list1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81411078-6B35-4B35-A17A-3292610ADC38}" srcId="{88926E0B-BFF6-E944-B1DF-44240C496CA1}" destId="{C96071C3-4E28-4A08-8381-041198242651}" srcOrd="1" destOrd="0" parTransId="{FB983914-0C4A-4027-8253-E34906523A81}" sibTransId="{992E35BF-2EC0-489D-BB64-4001954C0AF4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B4BD42BB-EDCC-4418-8540-1B36A40819D9}" srcId="{88926E0B-BFF6-E944-B1DF-44240C496CA1}" destId="{BCEFEC8E-D432-48A2-9EAB-40697B657EF7}" srcOrd="2" destOrd="0" parTransId="{06EEF057-9796-4DF5-99A3-498843A431ED}" sibTransId="{FBF84389-21C4-4B08-B367-349CCFBB1F8E}"/>
    <dgm:cxn modelId="{39196ACC-EDA9-424C-9040-F46091BC1B5D}" type="presOf" srcId="{06F10B00-4D0F-4124-A9A5-C3B8E254BED4}" destId="{3D0DC7FC-7108-4C43-9D22-96E4427D1C96}" srcOrd="0" destOrd="0" presId="urn:microsoft.com/office/officeart/2005/8/layout/list1"/>
    <dgm:cxn modelId="{882C2C28-39D7-4769-8B7A-1FF4526A774B}" type="presParOf" srcId="{107712AD-F0E7-8045-90F3-AA033147F7E7}" destId="{C32F2B68-BD32-408D-B575-32E0445ABC3C}" srcOrd="0" destOrd="0" presId="urn:microsoft.com/office/officeart/2005/8/layout/list1"/>
    <dgm:cxn modelId="{268CDF28-E4FC-40B6-8BBC-93DB5293514F}" type="presParOf" srcId="{C32F2B68-BD32-408D-B575-32E0445ABC3C}" destId="{3D0DC7FC-7108-4C43-9D22-96E4427D1C96}" srcOrd="0" destOrd="0" presId="urn:microsoft.com/office/officeart/2005/8/layout/list1"/>
    <dgm:cxn modelId="{7D5F2D51-6C05-4AD7-BBB1-23294ECAEA85}" type="presParOf" srcId="{C32F2B68-BD32-408D-B575-32E0445ABC3C}" destId="{B0ED63BB-D15C-4D7A-8D84-1E82BC1117F2}" srcOrd="1" destOrd="0" presId="urn:microsoft.com/office/officeart/2005/8/layout/list1"/>
    <dgm:cxn modelId="{CDE36FCF-DFA8-4F31-A99A-64237E859E08}" type="presParOf" srcId="{107712AD-F0E7-8045-90F3-AA033147F7E7}" destId="{658580BD-51EF-4654-98F5-7D9B7992ADAA}" srcOrd="1" destOrd="0" presId="urn:microsoft.com/office/officeart/2005/8/layout/list1"/>
    <dgm:cxn modelId="{4F735F3D-79A3-4608-ABDF-DEA9FA780571}" type="presParOf" srcId="{107712AD-F0E7-8045-90F3-AA033147F7E7}" destId="{9F6048CB-9024-434B-AD5D-C213F61CA443}" srcOrd="2" destOrd="0" presId="urn:microsoft.com/office/officeart/2005/8/layout/list1"/>
    <dgm:cxn modelId="{B2D4B971-5EBE-40FE-8BAC-96ED59EB3EF5}" type="presParOf" srcId="{107712AD-F0E7-8045-90F3-AA033147F7E7}" destId="{272A2D80-6FAB-45DF-8CE6-E0A9D18C2BC6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Coaches’</a:t>
          </a:r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asks (Nov/Dec):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>
              <a:latin typeface="Hind Vadodara" panose="020B0604020202020204" charset="0"/>
              <a:cs typeface="Hind Vadodara" panose="020B0604020202020204" charset="0"/>
            </a:rPr>
            <a:t>Presentation Content:</a:t>
          </a:r>
          <a:endParaRPr lang="en-US" b="0" i="0" u="none" strike="noStrike" cap="none" baseline="0" noProof="0">
            <a:solidFill>
              <a:srgbClr val="010000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9EABD88-11E4-4320-B6EE-B7888205CE2E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TFI Baseline self-assessment by Nov 30</a:t>
          </a:r>
          <a:r>
            <a:rPr lang="en-US" b="0" i="0" baseline="30000" dirty="0">
              <a:latin typeface="Hind Vadodara" panose="020B0604020202020204" charset="0"/>
              <a:cs typeface="Hind Vadodara" panose="020B0604020202020204" charset="0"/>
            </a:rPr>
            <a:t>th</a:t>
          </a: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 - DONE! </a:t>
          </a:r>
        </a:p>
      </dgm:t>
    </dgm:pt>
    <dgm:pt modelId="{6FC67C47-38C7-4AF5-8EB7-F3E255271749}" type="parTrans" cxnId="{F18C0A48-681C-4DC1-B608-C265ED783F76}">
      <dgm:prSet/>
      <dgm:spPr/>
    </dgm:pt>
    <dgm:pt modelId="{50AFA964-39CD-4282-B326-4FDAF8831AA1}" type="sibTrans" cxnId="{F18C0A48-681C-4DC1-B608-C265ED783F76}">
      <dgm:prSet/>
      <dgm:spPr/>
    </dgm:pt>
    <dgm:pt modelId="{B233C6D1-31FC-9E44-988B-1DE61F134A43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Glows and Grows: Step 2 (Process for identifying students)</a:t>
          </a:r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37AC9CCC-7FE7-4CA5-9D84-9EA51E40C060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Targeted Intervention Organizer (finalize Part 1) – shared? </a:t>
          </a:r>
        </a:p>
      </dgm:t>
    </dgm:pt>
    <dgm:pt modelId="{BFC1A727-F4C5-4D1C-BE0A-6DE9CA522CE1}" type="parTrans" cxnId="{F860CEC1-4A5B-4595-8AED-31B35B5C50EA}">
      <dgm:prSet/>
      <dgm:spPr/>
    </dgm:pt>
    <dgm:pt modelId="{F4F12F2C-D527-4D7A-B914-EF723739AF44}" type="sibTrans" cxnId="{F860CEC1-4A5B-4595-8AED-31B35B5C50EA}">
      <dgm:prSet/>
      <dgm:spPr/>
    </dgm:pt>
    <dgm:pt modelId="{628D126F-EB5F-46F5-A51A-48368EA4281C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Student identification process – complete one: RFA, data decision rules, guidelines for screening </a:t>
          </a:r>
        </a:p>
      </dgm:t>
    </dgm:pt>
    <dgm:pt modelId="{798BF736-B470-4410-9798-D85E6D2F5559}" type="parTrans" cxnId="{FD09C1BC-4301-4AB1-9C29-FAC0AFC19A9F}">
      <dgm:prSet/>
      <dgm:spPr/>
    </dgm:pt>
    <dgm:pt modelId="{D96BAB68-92C3-4234-ACD7-AA73CD50FA00}" type="sibTrans" cxnId="{FD09C1BC-4301-4AB1-9C29-FAC0AFC19A9F}">
      <dgm:prSet/>
      <dgm:spPr/>
    </dgm:pt>
    <dgm:pt modelId="{06F10B00-4D0F-4124-A9A5-C3B8E254BED4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Using the TFI to action plan </a:t>
          </a:r>
        </a:p>
      </dgm:t>
    </dgm:pt>
    <dgm:pt modelId="{99A853D4-D160-4A61-8FD8-3D1018CE050C}" type="parTrans" cxnId="{90EE1609-6C8C-40C0-9206-488C7A9E3ACE}">
      <dgm:prSet/>
      <dgm:spPr/>
    </dgm:pt>
    <dgm:pt modelId="{6D9318B0-533E-419F-B318-F1D490BCF997}" type="sibTrans" cxnId="{90EE1609-6C8C-40C0-9206-488C7A9E3ACE}">
      <dgm:prSet/>
      <dgm:spPr/>
    </dgm:pt>
    <dgm:pt modelId="{ABF95F47-6F7A-4CA0-B0BE-7C799693F6B5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Preview T2 interventions for Jan team training  </a:t>
          </a:r>
        </a:p>
      </dgm:t>
    </dgm:pt>
    <dgm:pt modelId="{F77F6B8C-51A1-4752-B69E-7AE7EB2C64BE}" type="parTrans" cxnId="{E4AC4175-CBED-4DA2-BDBD-3B0F1175C6A9}">
      <dgm:prSet/>
      <dgm:spPr/>
    </dgm:pt>
    <dgm:pt modelId="{92EB0FF1-FD2A-4A61-8BA0-E2DCB4BE5B4E}" type="sibTrans" cxnId="{E4AC4175-CBED-4DA2-BDBD-3B0F1175C6A9}">
      <dgm:prSet/>
      <dgm:spPr/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90EE1609-6C8C-40C0-9206-488C7A9E3ACE}" srcId="{76937503-7550-41B3-8D88-C860E600B4A5}" destId="{06F10B00-4D0F-4124-A9A5-C3B8E254BED4}" srcOrd="1" destOrd="0" parTransId="{99A853D4-D160-4A61-8FD8-3D1018CE050C}" sibTransId="{6D9318B0-533E-419F-B318-F1D490BCF997}"/>
    <dgm:cxn modelId="{79EAA319-F5CD-47A8-9DE4-2745EDA5CD64}" type="presOf" srcId="{37AC9CCC-7FE7-4CA5-9D84-9EA51E40C060}" destId="{183C8042-F222-4C5B-948A-CA63CABAB28E}" srcOrd="0" destOrd="1" presId="urn:microsoft.com/office/officeart/2005/8/layout/list1"/>
    <dgm:cxn modelId="{F18C0A48-681C-4DC1-B608-C265ED783F76}" srcId="{88926E0B-BFF6-E944-B1DF-44240C496CA1}" destId="{29EABD88-11E4-4320-B6EE-B7888205CE2E}" srcOrd="0" destOrd="0" parTransId="{6FC67C47-38C7-4AF5-8EB7-F3E255271749}" sibTransId="{50AFA964-39CD-4282-B326-4FDAF8831AA1}"/>
    <dgm:cxn modelId="{5E875468-6B1B-4AA5-93EF-AB4943D73E87}" type="presOf" srcId="{29EABD88-11E4-4320-B6EE-B7888205CE2E}" destId="{183C8042-F222-4C5B-948A-CA63CABAB28E}" srcOrd="0" destOrd="0" presId="urn:microsoft.com/office/officeart/2005/8/layout/list1"/>
    <dgm:cxn modelId="{2E208D6B-7221-447C-A6AD-5FC5D528F579}" type="presOf" srcId="{ABF95F47-6F7A-4CA0-B0BE-7C799693F6B5}" destId="{CDAAD9AB-76BA-4F20-9C80-4020D86AF54F}" srcOrd="0" destOrd="2" presId="urn:microsoft.com/office/officeart/2005/8/layout/list1"/>
    <dgm:cxn modelId="{1E0AEC6E-FB8C-4736-8620-70AEFA8FFB80}" type="presOf" srcId="{06F10B00-4D0F-4124-A9A5-C3B8E254BED4}" destId="{CDAAD9AB-76BA-4F20-9C80-4020D86AF54F}" srcOrd="0" destOrd="1" presId="urn:microsoft.com/office/officeart/2005/8/layout/list1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E4AC4175-CBED-4DA2-BDBD-3B0F1175C6A9}" srcId="{76937503-7550-41B3-8D88-C860E600B4A5}" destId="{ABF95F47-6F7A-4CA0-B0BE-7C799693F6B5}" srcOrd="2" destOrd="0" parTransId="{F77F6B8C-51A1-4752-B69E-7AE7EB2C64BE}" sibTransId="{92EB0FF1-FD2A-4A61-8BA0-E2DCB4BE5B4E}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FD09C1BC-4301-4AB1-9C29-FAC0AFC19A9F}" srcId="{88926E0B-BFF6-E944-B1DF-44240C496CA1}" destId="{628D126F-EB5F-46F5-A51A-48368EA4281C}" srcOrd="2" destOrd="0" parTransId="{798BF736-B470-4410-9798-D85E6D2F5559}" sibTransId="{D96BAB68-92C3-4234-ACD7-AA73CD50FA00}"/>
    <dgm:cxn modelId="{F860CEC1-4A5B-4595-8AED-31B35B5C50EA}" srcId="{88926E0B-BFF6-E944-B1DF-44240C496CA1}" destId="{37AC9CCC-7FE7-4CA5-9D84-9EA51E40C060}" srcOrd="1" destOrd="0" parTransId="{BFC1A727-F4C5-4D1C-BE0A-6DE9CA522CE1}" sibTransId="{F4F12F2C-D527-4D7A-B914-EF723739AF44}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03F0A2EB-B491-4CF4-A97F-951777203FBB}" type="presOf" srcId="{628D126F-EB5F-46F5-A51A-48368EA4281C}" destId="{183C8042-F222-4C5B-948A-CA63CABAB28E}" srcOrd="0" destOrd="2" presId="urn:microsoft.com/office/officeart/2005/8/layout/list1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Coaches’</a:t>
          </a:r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asks (before Dec break):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Options:</a:t>
          </a:r>
          <a:endParaRPr lang="en-US" b="0" i="0" u="none" strike="noStrike" cap="none" baseline="0" noProof="0" dirty="0">
            <a:solidFill>
              <a:srgbClr val="010000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9EABD88-11E4-4320-B6EE-B7888205CE2E}">
      <dgm:prSet/>
      <dgm:spPr/>
      <dgm:t>
        <a:bodyPr/>
        <a:lstStyle/>
        <a:p>
          <a:pPr rtl="0"/>
          <a:r>
            <a:rPr lang="en-US" b="0" i="0" dirty="0">
              <a:solidFill>
                <a:srgbClr val="C00000"/>
              </a:solidFill>
              <a:latin typeface="Hind Vadodara" panose="020B0604020202020204" charset="0"/>
              <a:cs typeface="Hind Vadodara" panose="020B0604020202020204" charset="0"/>
            </a:rPr>
            <a:t>Send zoom link for Jan or Feb meeting date</a:t>
          </a:r>
        </a:p>
      </dgm:t>
    </dgm:pt>
    <dgm:pt modelId="{6FC67C47-38C7-4AF5-8EB7-F3E255271749}" type="parTrans" cxnId="{F18C0A48-681C-4DC1-B608-C265ED783F76}">
      <dgm:prSet/>
      <dgm:spPr/>
      <dgm:t>
        <a:bodyPr/>
        <a:lstStyle/>
        <a:p>
          <a:endParaRPr lang="en-US"/>
        </a:p>
      </dgm:t>
    </dgm:pt>
    <dgm:pt modelId="{50AFA964-39CD-4282-B326-4FDAF8831AA1}" type="sibTrans" cxnId="{F18C0A48-681C-4DC1-B608-C265ED783F76}">
      <dgm:prSet/>
      <dgm:spPr/>
      <dgm:t>
        <a:bodyPr/>
        <a:lstStyle/>
        <a:p>
          <a:endParaRPr lang="en-US"/>
        </a:p>
      </dgm:t>
    </dgm:pt>
    <dgm:pt modelId="{B233C6D1-31FC-9E44-988B-1DE61F134A43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Pair with a team meeting </a:t>
          </a:r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E4C0C1B0-A28A-4397-BEDD-E9ABD8CC3592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Individual meeting with coach or coaches</a:t>
          </a:r>
        </a:p>
      </dgm:t>
    </dgm:pt>
    <dgm:pt modelId="{BED5FF65-1502-4954-82EC-6224E5E48823}" type="parTrans" cxnId="{B8D6D2ED-F205-493E-B866-76211A96CB32}">
      <dgm:prSet/>
      <dgm:spPr/>
    </dgm:pt>
    <dgm:pt modelId="{D6063E11-0409-40FE-AB31-EC2690849F82}" type="sibTrans" cxnId="{B8D6D2ED-F205-493E-B866-76211A96CB32}">
      <dgm:prSet/>
      <dgm:spPr/>
    </dgm:pt>
    <dgm:pt modelId="{91E2C7C4-800E-4C90-87AA-8B3E8DA6C265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Review of products team is working on</a:t>
          </a:r>
        </a:p>
      </dgm:t>
    </dgm:pt>
    <dgm:pt modelId="{12484B0A-FEA5-4BF1-9B50-C5C9DD27EE5C}" type="parTrans" cxnId="{E9AF249C-8859-4517-A33D-2E3365E10DC9}">
      <dgm:prSet/>
      <dgm:spPr/>
    </dgm:pt>
    <dgm:pt modelId="{D289C854-DE9F-4A48-89E9-E6AA9C94EE62}" type="sibTrans" cxnId="{E9AF249C-8859-4517-A33D-2E3365E10DC9}">
      <dgm:prSet/>
      <dgm:spPr/>
    </dgm:pt>
    <dgm:pt modelId="{EB63D236-042E-4674-ADED-7D926EA17337}">
      <dgm:prSet/>
      <dgm:spPr/>
      <dgm:t>
        <a:bodyPr/>
        <a:lstStyle/>
        <a:p>
          <a:pPr rtl="0"/>
          <a:r>
            <a:rPr lang="en-US" b="0" i="0" dirty="0">
              <a:solidFill>
                <a:srgbClr val="C00000"/>
              </a:solidFill>
              <a:latin typeface="Hind Vadodara" panose="020B0604020202020204" charset="0"/>
              <a:cs typeface="Hind Vadodara" panose="020B0604020202020204" charset="0"/>
            </a:rPr>
            <a:t>Send an email re specific items for review </a:t>
          </a:r>
        </a:p>
      </dgm:t>
    </dgm:pt>
    <dgm:pt modelId="{20038409-3A16-4409-8F43-CEB49E54C744}" type="parTrans" cxnId="{F6D7293B-EBCB-45DF-AC90-BECD85E012F0}">
      <dgm:prSet/>
      <dgm:spPr/>
    </dgm:pt>
    <dgm:pt modelId="{BAE210EB-B1E2-4A42-BC78-CF3D33626200}" type="sibTrans" cxnId="{F6D7293B-EBCB-45DF-AC90-BECD85E012F0}">
      <dgm:prSet/>
      <dgm:spPr/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6FD1A529-4A8B-4D56-99F2-666E3CEF9D3F}" type="presOf" srcId="{E4C0C1B0-A28A-4397-BEDD-E9ABD8CC3592}" destId="{CDAAD9AB-76BA-4F20-9C80-4020D86AF54F}" srcOrd="0" destOrd="1" presId="urn:microsoft.com/office/officeart/2005/8/layout/list1"/>
    <dgm:cxn modelId="{2C82FD29-0B89-4EE5-8AE9-751C6156370C}" type="presOf" srcId="{91E2C7C4-800E-4C90-87AA-8B3E8DA6C265}" destId="{CDAAD9AB-76BA-4F20-9C80-4020D86AF54F}" srcOrd="0" destOrd="2" presId="urn:microsoft.com/office/officeart/2005/8/layout/list1"/>
    <dgm:cxn modelId="{F6D7293B-EBCB-45DF-AC90-BECD85E012F0}" srcId="{88926E0B-BFF6-E944-B1DF-44240C496CA1}" destId="{EB63D236-042E-4674-ADED-7D926EA17337}" srcOrd="1" destOrd="0" parTransId="{20038409-3A16-4409-8F43-CEB49E54C744}" sibTransId="{BAE210EB-B1E2-4A42-BC78-CF3D33626200}"/>
    <dgm:cxn modelId="{F18C0A48-681C-4DC1-B608-C265ED783F76}" srcId="{88926E0B-BFF6-E944-B1DF-44240C496CA1}" destId="{29EABD88-11E4-4320-B6EE-B7888205CE2E}" srcOrd="0" destOrd="0" parTransId="{6FC67C47-38C7-4AF5-8EB7-F3E255271749}" sibTransId="{50AFA964-39CD-4282-B326-4FDAF8831AA1}"/>
    <dgm:cxn modelId="{5E875468-6B1B-4AA5-93EF-AB4943D73E87}" type="presOf" srcId="{29EABD88-11E4-4320-B6EE-B7888205CE2E}" destId="{183C8042-F222-4C5B-948A-CA63CABAB28E}" srcOrd="0" destOrd="0" presId="urn:microsoft.com/office/officeart/2005/8/layout/list1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E9AF249C-8859-4517-A33D-2E3365E10DC9}" srcId="{76937503-7550-41B3-8D88-C860E600B4A5}" destId="{91E2C7C4-800E-4C90-87AA-8B3E8DA6C265}" srcOrd="2" destOrd="0" parTransId="{12484B0A-FEA5-4BF1-9B50-C5C9DD27EE5C}" sibTransId="{D289C854-DE9F-4A48-89E9-E6AA9C94EE62}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C2997BAE-875D-4BAF-A5C1-E30356AA4DCF}" type="presOf" srcId="{EB63D236-042E-4674-ADED-7D926EA17337}" destId="{183C8042-F222-4C5B-948A-CA63CABAB28E}" srcOrd="0" destOrd="1" presId="urn:microsoft.com/office/officeart/2005/8/layout/list1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B8D6D2ED-F205-493E-B866-76211A96CB32}" srcId="{76937503-7550-41B3-8D88-C860E600B4A5}" destId="{E4C0C1B0-A28A-4397-BEDD-E9ABD8CC3592}" srcOrd="1" destOrd="0" parTransId="{BED5FF65-1502-4954-82EC-6224E5E48823}" sibTransId="{D6063E11-0409-40FE-AB31-EC2690849F82}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Coaches’</a:t>
          </a:r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asks (Dec):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>
              <a:latin typeface="Hind Vadodara" panose="020B0604020202020204" charset="0"/>
              <a:cs typeface="Hind Vadodara" panose="020B0604020202020204" charset="0"/>
            </a:rPr>
            <a:t>Presentation Content:</a:t>
          </a:r>
          <a:endParaRPr lang="en-US" b="0" i="0" u="none" strike="noStrike" cap="none" baseline="0" noProof="0">
            <a:solidFill>
              <a:srgbClr val="010000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9EABD88-11E4-4320-B6EE-B7888205CE2E}">
      <dgm:prSet/>
      <dgm:spPr/>
      <dgm:t>
        <a:bodyPr/>
        <a:lstStyle/>
        <a:p>
          <a:pPr rtl="0"/>
          <a:r>
            <a:rPr lang="en-US" b="0" i="0" dirty="0">
              <a:solidFill>
                <a:srgbClr val="C00000"/>
              </a:solidFill>
              <a:latin typeface="Hind Vadodara" panose="020B0604020202020204" charset="0"/>
              <a:cs typeface="Hind Vadodara" panose="020B0604020202020204" charset="0"/>
            </a:rPr>
            <a:t>Targeted Intervention Organizer </a:t>
          </a: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(finalize Part 1) – shared? </a:t>
          </a:r>
        </a:p>
      </dgm:t>
    </dgm:pt>
    <dgm:pt modelId="{6FC67C47-38C7-4AF5-8EB7-F3E255271749}" type="parTrans" cxnId="{F18C0A48-681C-4DC1-B608-C265ED783F76}">
      <dgm:prSet/>
      <dgm:spPr/>
    </dgm:pt>
    <dgm:pt modelId="{50AFA964-39CD-4282-B326-4FDAF8831AA1}" type="sibTrans" cxnId="{F18C0A48-681C-4DC1-B608-C265ED783F76}">
      <dgm:prSet/>
      <dgm:spPr/>
    </dgm:pt>
    <dgm:pt modelId="{B233C6D1-31FC-9E44-988B-1DE61F134A43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Glows and Grows: Step 2 (Process for identifying students)</a:t>
          </a:r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628D126F-EB5F-46F5-A51A-48368EA4281C}">
      <dgm:prSet/>
      <dgm:spPr/>
      <dgm:t>
        <a:bodyPr/>
        <a:lstStyle/>
        <a:p>
          <a:pPr rtl="0"/>
          <a:r>
            <a:rPr lang="en-US" b="0" i="0" dirty="0">
              <a:solidFill>
                <a:srgbClr val="C00000"/>
              </a:solidFill>
              <a:latin typeface="Hind Vadodara" panose="020B0604020202020204" charset="0"/>
              <a:cs typeface="Hind Vadodara" panose="020B0604020202020204" charset="0"/>
            </a:rPr>
            <a:t>Student identification process </a:t>
          </a: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– complete one: RFA, data decision rules, guidelines for screening </a:t>
          </a:r>
        </a:p>
      </dgm:t>
    </dgm:pt>
    <dgm:pt modelId="{798BF736-B470-4410-9798-D85E6D2F5559}" type="parTrans" cxnId="{FD09C1BC-4301-4AB1-9C29-FAC0AFC19A9F}">
      <dgm:prSet/>
      <dgm:spPr/>
    </dgm:pt>
    <dgm:pt modelId="{D96BAB68-92C3-4234-ACD7-AA73CD50FA00}" type="sibTrans" cxnId="{FD09C1BC-4301-4AB1-9C29-FAC0AFC19A9F}">
      <dgm:prSet/>
      <dgm:spPr/>
    </dgm:pt>
    <dgm:pt modelId="{06F10B00-4D0F-4124-A9A5-C3B8E254BED4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Using the TFI to action plan </a:t>
          </a:r>
        </a:p>
      </dgm:t>
    </dgm:pt>
    <dgm:pt modelId="{99A853D4-D160-4A61-8FD8-3D1018CE050C}" type="parTrans" cxnId="{90EE1609-6C8C-40C0-9206-488C7A9E3ACE}">
      <dgm:prSet/>
      <dgm:spPr/>
    </dgm:pt>
    <dgm:pt modelId="{6D9318B0-533E-419F-B318-F1D490BCF997}" type="sibTrans" cxnId="{90EE1609-6C8C-40C0-9206-488C7A9E3ACE}">
      <dgm:prSet/>
      <dgm:spPr/>
    </dgm:pt>
    <dgm:pt modelId="{ABF95F47-6F7A-4CA0-B0BE-7C799693F6B5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Preview T2 interventions for Jan team training  </a:t>
          </a:r>
        </a:p>
      </dgm:t>
    </dgm:pt>
    <dgm:pt modelId="{F77F6B8C-51A1-4752-B69E-7AE7EB2C64BE}" type="parTrans" cxnId="{E4AC4175-CBED-4DA2-BDBD-3B0F1175C6A9}">
      <dgm:prSet/>
      <dgm:spPr/>
    </dgm:pt>
    <dgm:pt modelId="{92EB0FF1-FD2A-4A61-8BA0-E2DCB4BE5B4E}" type="sibTrans" cxnId="{E4AC4175-CBED-4DA2-BDBD-3B0F1175C6A9}">
      <dgm:prSet/>
      <dgm:spPr/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90EE1609-6C8C-40C0-9206-488C7A9E3ACE}" srcId="{76937503-7550-41B3-8D88-C860E600B4A5}" destId="{06F10B00-4D0F-4124-A9A5-C3B8E254BED4}" srcOrd="1" destOrd="0" parTransId="{99A853D4-D160-4A61-8FD8-3D1018CE050C}" sibTransId="{6D9318B0-533E-419F-B318-F1D490BCF997}"/>
    <dgm:cxn modelId="{F18C0A48-681C-4DC1-B608-C265ED783F76}" srcId="{88926E0B-BFF6-E944-B1DF-44240C496CA1}" destId="{29EABD88-11E4-4320-B6EE-B7888205CE2E}" srcOrd="0" destOrd="0" parTransId="{6FC67C47-38C7-4AF5-8EB7-F3E255271749}" sibTransId="{50AFA964-39CD-4282-B326-4FDAF8831AA1}"/>
    <dgm:cxn modelId="{5E875468-6B1B-4AA5-93EF-AB4943D73E87}" type="presOf" srcId="{29EABD88-11E4-4320-B6EE-B7888205CE2E}" destId="{183C8042-F222-4C5B-948A-CA63CABAB28E}" srcOrd="0" destOrd="0" presId="urn:microsoft.com/office/officeart/2005/8/layout/list1"/>
    <dgm:cxn modelId="{2E208D6B-7221-447C-A6AD-5FC5D528F579}" type="presOf" srcId="{ABF95F47-6F7A-4CA0-B0BE-7C799693F6B5}" destId="{CDAAD9AB-76BA-4F20-9C80-4020D86AF54F}" srcOrd="0" destOrd="2" presId="urn:microsoft.com/office/officeart/2005/8/layout/list1"/>
    <dgm:cxn modelId="{1E0AEC6E-FB8C-4736-8620-70AEFA8FFB80}" type="presOf" srcId="{06F10B00-4D0F-4124-A9A5-C3B8E254BED4}" destId="{CDAAD9AB-76BA-4F20-9C80-4020D86AF54F}" srcOrd="0" destOrd="1" presId="urn:microsoft.com/office/officeart/2005/8/layout/list1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E4AC4175-CBED-4DA2-BDBD-3B0F1175C6A9}" srcId="{76937503-7550-41B3-8D88-C860E600B4A5}" destId="{ABF95F47-6F7A-4CA0-B0BE-7C799693F6B5}" srcOrd="2" destOrd="0" parTransId="{F77F6B8C-51A1-4752-B69E-7AE7EB2C64BE}" sibTransId="{92EB0FF1-FD2A-4A61-8BA0-E2DCB4BE5B4E}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FD09C1BC-4301-4AB1-9C29-FAC0AFC19A9F}" srcId="{88926E0B-BFF6-E944-B1DF-44240C496CA1}" destId="{628D126F-EB5F-46F5-A51A-48368EA4281C}" srcOrd="1" destOrd="0" parTransId="{798BF736-B470-4410-9798-D85E6D2F5559}" sibTransId="{D96BAB68-92C3-4234-ACD7-AA73CD50FA00}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03F0A2EB-B491-4CF4-A97F-951777203FBB}" type="presOf" srcId="{628D126F-EB5F-46F5-A51A-48368EA4281C}" destId="{183C8042-F222-4C5B-948A-CA63CABAB28E}" srcOrd="0" destOrd="1" presId="urn:microsoft.com/office/officeart/2005/8/layout/list1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8099" y="1980715"/>
          <a:ext cx="3498431" cy="363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Obtain help from peers and trainers</a:t>
          </a:r>
        </a:p>
      </dsp:txBody>
      <dsp:txXfrm>
        <a:off x="90071" y="2062687"/>
        <a:ext cx="3334487" cy="3551571"/>
      </dsp:txXfrm>
    </dsp:sp>
    <dsp:sp modelId="{D5C674EC-98A5-4D45-9168-E941BC46FCF6}">
      <dsp:nvSpPr>
        <dsp:cNvPr id="0" name=""/>
        <dsp:cNvSpPr/>
      </dsp:nvSpPr>
      <dsp:spPr>
        <a:xfrm>
          <a:off x="0" y="5429489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</a:t>
          </a:r>
        </a:p>
      </dsp:txBody>
      <dsp:txXfrm>
        <a:off x="0" y="5429489"/>
        <a:ext cx="2463683" cy="1122947"/>
      </dsp:txXfrm>
    </dsp:sp>
    <dsp:sp modelId="{DEEF4213-91C0-4DFA-A1E8-D6E76A9D48BD}">
      <dsp:nvSpPr>
        <dsp:cNvPr id="0" name=""/>
        <dsp:cNvSpPr/>
      </dsp:nvSpPr>
      <dsp:spPr>
        <a:xfrm>
          <a:off x="2571483" y="5211252"/>
          <a:ext cx="1224450" cy="1224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098549" y="2000131"/>
          <a:ext cx="3498431" cy="35558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Mute when listening, unmute to talk​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Reinforce participation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Complete tasks efficiently</a:t>
          </a:r>
        </a:p>
      </dsp:txBody>
      <dsp:txXfrm>
        <a:off x="4180521" y="2082103"/>
        <a:ext cx="3334487" cy="3473905"/>
      </dsp:txXfrm>
    </dsp:sp>
    <dsp:sp modelId="{219636A1-9D00-4675-967E-CA57FCDEAB1E}">
      <dsp:nvSpPr>
        <dsp:cNvPr id="0" name=""/>
        <dsp:cNvSpPr/>
      </dsp:nvSpPr>
      <dsp:spPr>
        <a:xfrm>
          <a:off x="4138991" y="544550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Others</a:t>
          </a:r>
        </a:p>
      </dsp:txBody>
      <dsp:txXfrm>
        <a:off x="4138991" y="5445501"/>
        <a:ext cx="2463683" cy="1122947"/>
      </dsp:txXfrm>
    </dsp:sp>
    <dsp:sp modelId="{161E2365-CB26-459A-8F0C-B10C3E646E56}">
      <dsp:nvSpPr>
        <dsp:cNvPr id="0" name=""/>
        <dsp:cNvSpPr/>
      </dsp:nvSpPr>
      <dsp:spPr>
        <a:xfrm>
          <a:off x="6661198" y="5262192"/>
          <a:ext cx="1224450" cy="12244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88999" y="2035883"/>
          <a:ext cx="3498431" cy="34128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Have electronics ready to use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68967" y="2115851"/>
        <a:ext cx="3338495" cy="3332903"/>
      </dsp:txXfrm>
    </dsp:sp>
    <dsp:sp modelId="{B634D077-9CEB-4360-83EE-5D4C6FFB98DD}">
      <dsp:nvSpPr>
        <dsp:cNvPr id="0" name=""/>
        <dsp:cNvSpPr/>
      </dsp:nvSpPr>
      <dsp:spPr>
        <a:xfrm>
          <a:off x="8146143" y="544593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Environment</a:t>
          </a:r>
        </a:p>
      </dsp:txBody>
      <dsp:txXfrm>
        <a:off x="8146143" y="5445931"/>
        <a:ext cx="2463683" cy="1122947"/>
      </dsp:txXfrm>
    </dsp:sp>
    <dsp:sp modelId="{EE5FFD93-52F3-418C-BBBA-24CAF019EF16}">
      <dsp:nvSpPr>
        <dsp:cNvPr id="0" name=""/>
        <dsp:cNvSpPr/>
      </dsp:nvSpPr>
      <dsp:spPr>
        <a:xfrm>
          <a:off x="10751648" y="5226441"/>
          <a:ext cx="1224450" cy="1224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48CB-9024-434B-AD5D-C213F61CA443}">
      <dsp:nvSpPr>
        <dsp:cNvPr id="0" name=""/>
        <dsp:cNvSpPr/>
      </dsp:nvSpPr>
      <dsp:spPr>
        <a:xfrm>
          <a:off x="0" y="517299"/>
          <a:ext cx="858547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D63BB-D15C-4D7A-8D84-1E82BC1117F2}">
      <dsp:nvSpPr>
        <dsp:cNvPr id="0" name=""/>
        <dsp:cNvSpPr/>
      </dsp:nvSpPr>
      <dsp:spPr>
        <a:xfrm>
          <a:off x="429273" y="74499"/>
          <a:ext cx="6009829" cy="88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Hind Vadodara" panose="020B0604020202020204" charset="0"/>
              <a:cs typeface="Hind Vadodara" panose="020B0604020202020204" charset="0"/>
            </a:rPr>
            <a:t>Content Questions? </a:t>
          </a:r>
        </a:p>
      </dsp:txBody>
      <dsp:txXfrm>
        <a:off x="472504" y="117730"/>
        <a:ext cx="5923367" cy="799138"/>
      </dsp:txXfrm>
    </dsp:sp>
    <dsp:sp modelId="{183C8042-F222-4C5B-948A-CA63CABAB28E}">
      <dsp:nvSpPr>
        <dsp:cNvPr id="0" name=""/>
        <dsp:cNvSpPr/>
      </dsp:nvSpPr>
      <dsp:spPr>
        <a:xfrm>
          <a:off x="0" y="1878099"/>
          <a:ext cx="8585471" cy="3496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624840" rIns="666328" bIns="2133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kern="1200" dirty="0">
              <a:latin typeface="Hind Vadodara" panose="020B0604020202020204" charset="0"/>
              <a:cs typeface="Hind Vadodara" panose="020B0604020202020204" charset="0"/>
            </a:rPr>
            <a:t>Set up and share your PBIS Academy Tier 2 folder with us </a:t>
          </a:r>
          <a:r>
            <a:rPr lang="en-US" sz="3000" b="0" i="0" kern="1200" dirty="0">
              <a:latin typeface="Hind Vadodara" panose="020B0604020202020204" charset="0"/>
              <a:cs typeface="Hind Vadodara" panose="020B0604020202020204" charset="0"/>
              <a:sym typeface="Wingdings" panose="05000000000000000000" pitchFamily="2" charset="2"/>
            </a:rPr>
            <a:t></a:t>
          </a:r>
          <a:endParaRPr lang="en-US" sz="3000" b="0" i="0" kern="1200" dirty="0">
            <a:latin typeface="Hind Vadodara" panose="020B0604020202020204" charset="0"/>
            <a:cs typeface="Hind Vadodara" panose="020B0604020202020204" charset="0"/>
          </a:endParaRP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kern="1200" dirty="0">
              <a:latin typeface="Hind Vadodara" panose="020B0604020202020204" charset="0"/>
              <a:cs typeface="Hind Vadodara" panose="020B0604020202020204" charset="0"/>
              <a:sym typeface="Wingdings" panose="05000000000000000000" pitchFamily="2" charset="2"/>
            </a:rPr>
            <a:t>Team Profiles and meeting schedules </a:t>
          </a:r>
          <a:endParaRPr lang="en-US" sz="3000" b="0" i="0" kern="1200" dirty="0">
            <a:latin typeface="Hind Vadodara" panose="020B0604020202020204" charset="0"/>
            <a:cs typeface="Hind Vadodara" panose="020B0604020202020204" charset="0"/>
          </a:endParaRP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kern="1200" dirty="0">
              <a:latin typeface="Hind Vadodara" panose="020B0604020202020204" charset="0"/>
              <a:cs typeface="Hind Vadodara" panose="020B0604020202020204" charset="0"/>
            </a:rPr>
            <a:t>Readiness checklist</a:t>
          </a:r>
        </a:p>
      </dsp:txBody>
      <dsp:txXfrm>
        <a:off x="170685" y="2048784"/>
        <a:ext cx="8244101" cy="3155130"/>
      </dsp:txXfrm>
    </dsp:sp>
    <dsp:sp modelId="{3EE32B02-DB9E-4A32-B892-2B06787A9E31}">
      <dsp:nvSpPr>
        <dsp:cNvPr id="0" name=""/>
        <dsp:cNvSpPr/>
      </dsp:nvSpPr>
      <dsp:spPr>
        <a:xfrm>
          <a:off x="429273" y="1435299"/>
          <a:ext cx="6009829" cy="88560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Hind Vadodara" panose="020B0604020202020204" charset="0"/>
              <a:cs typeface="Hind Vadodara" panose="020B0604020202020204" charset="0"/>
            </a:rPr>
            <a:t>Coaches’</a:t>
          </a:r>
          <a:r>
            <a:rPr lang="en-US" sz="3000" kern="1200" dirty="0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sz="3000" b="0" i="0" kern="1200" dirty="0">
              <a:latin typeface="Hind Vadodara" panose="020B0604020202020204" charset="0"/>
              <a:cs typeface="Hind Vadodara" panose="020B0604020202020204" charset="0"/>
            </a:rPr>
            <a:t>asks (Sept-Nov):</a:t>
          </a:r>
          <a:endParaRPr lang="en-US" sz="30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472504" y="1478530"/>
        <a:ext cx="5923367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435286"/>
          <a:ext cx="8585471" cy="20175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437388" rIns="666328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Hind Vadodara" panose="020B0604020202020204" charset="0"/>
              <a:cs typeface="Hind Vadodara" panose="020B0604020202020204" charset="0"/>
            </a:rPr>
            <a:t>Glows and Grows: Step 2 (Process for identifying students)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Hind Vadodara" panose="020B0604020202020204" charset="0"/>
              <a:cs typeface="Hind Vadodara" panose="020B0604020202020204" charset="0"/>
            </a:rPr>
            <a:t>Using the TFI to action plan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Hind Vadodara" panose="020B0604020202020204" charset="0"/>
              <a:cs typeface="Hind Vadodara" panose="020B0604020202020204" charset="0"/>
            </a:rPr>
            <a:t>Preview T2 interventions for Jan team training  </a:t>
          </a:r>
        </a:p>
      </dsp:txBody>
      <dsp:txXfrm>
        <a:off x="98490" y="533776"/>
        <a:ext cx="8388491" cy="1820595"/>
      </dsp:txXfrm>
    </dsp:sp>
    <dsp:sp modelId="{24EE546A-203E-45A1-AB96-5A4CB77AC5EC}">
      <dsp:nvSpPr>
        <dsp:cNvPr id="0" name=""/>
        <dsp:cNvSpPr/>
      </dsp:nvSpPr>
      <dsp:spPr>
        <a:xfrm>
          <a:off x="429273" y="125326"/>
          <a:ext cx="6009829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>
              <a:latin typeface="Hind Vadodara" panose="020B0604020202020204" charset="0"/>
              <a:cs typeface="Hind Vadodara" panose="020B0604020202020204" charset="0"/>
            </a:rPr>
            <a:t>Presentation Content:</a:t>
          </a:r>
          <a:endParaRPr lang="en-US" sz="2100" b="0" i="0" u="none" strike="noStrike" kern="1200" cap="none" baseline="0" noProof="0">
            <a:solidFill>
              <a:srgbClr val="010000"/>
            </a:solidFill>
            <a:latin typeface="Hind Vadodara" panose="020B0604020202020204" charset="0"/>
            <a:cs typeface="Hind Vadodara" panose="020B0604020202020204" charset="0"/>
          </a:endParaRPr>
        </a:p>
      </dsp:txBody>
      <dsp:txXfrm>
        <a:off x="459535" y="155588"/>
        <a:ext cx="5949305" cy="559396"/>
      </dsp:txXfrm>
    </dsp:sp>
    <dsp:sp modelId="{183C8042-F222-4C5B-948A-CA63CABAB28E}">
      <dsp:nvSpPr>
        <dsp:cNvPr id="0" name=""/>
        <dsp:cNvSpPr/>
      </dsp:nvSpPr>
      <dsp:spPr>
        <a:xfrm>
          <a:off x="0" y="2876222"/>
          <a:ext cx="8585471" cy="2447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437388" rIns="666328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Hind Vadodara" panose="020B0604020202020204" charset="0"/>
              <a:cs typeface="Hind Vadodara" panose="020B0604020202020204" charset="0"/>
            </a:rPr>
            <a:t>TFI Baseline self-assessment by Nov 30</a:t>
          </a:r>
          <a:r>
            <a:rPr lang="en-US" sz="2100" b="0" i="0" kern="1200" baseline="30000" dirty="0">
              <a:latin typeface="Hind Vadodara" panose="020B0604020202020204" charset="0"/>
              <a:cs typeface="Hind Vadodara" panose="020B0604020202020204" charset="0"/>
            </a:rPr>
            <a:t>th</a:t>
          </a:r>
          <a:r>
            <a:rPr lang="en-US" sz="2100" b="0" i="0" kern="1200" dirty="0">
              <a:latin typeface="Hind Vadodara" panose="020B0604020202020204" charset="0"/>
              <a:cs typeface="Hind Vadodara" panose="020B0604020202020204" charset="0"/>
            </a:rPr>
            <a:t>  - DONE!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Hind Vadodara" panose="020B0604020202020204" charset="0"/>
              <a:cs typeface="Hind Vadodara" panose="020B0604020202020204" charset="0"/>
            </a:rPr>
            <a:t>Targeted Intervention Organizer (finalize Part 1) – shared?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Hind Vadodara" panose="020B0604020202020204" charset="0"/>
              <a:cs typeface="Hind Vadodara" panose="020B0604020202020204" charset="0"/>
            </a:rPr>
            <a:t>Student identification process – complete one: RFA, data decision rules, guidelines for screening </a:t>
          </a:r>
        </a:p>
      </dsp:txBody>
      <dsp:txXfrm>
        <a:off x="119480" y="2995702"/>
        <a:ext cx="8346511" cy="2208590"/>
      </dsp:txXfrm>
    </dsp:sp>
    <dsp:sp modelId="{3EE32B02-DB9E-4A32-B892-2B06787A9E31}">
      <dsp:nvSpPr>
        <dsp:cNvPr id="0" name=""/>
        <dsp:cNvSpPr/>
      </dsp:nvSpPr>
      <dsp:spPr>
        <a:xfrm>
          <a:off x="429273" y="2566262"/>
          <a:ext cx="6009829" cy="61992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Hind Vadodara" panose="020B0604020202020204" charset="0"/>
              <a:cs typeface="Hind Vadodara" panose="020B0604020202020204" charset="0"/>
            </a:rPr>
            <a:t>Coaches’</a:t>
          </a:r>
          <a:r>
            <a:rPr lang="en-US" sz="2100" kern="1200" dirty="0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sz="2100" b="0" i="0" kern="1200" dirty="0">
              <a:latin typeface="Hind Vadodara" panose="020B0604020202020204" charset="0"/>
              <a:cs typeface="Hind Vadodara" panose="020B0604020202020204" charset="0"/>
            </a:rPr>
            <a:t>asks (Nov/Dec):</a:t>
          </a:r>
          <a:endParaRPr lang="en-US" sz="21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459535" y="2596524"/>
        <a:ext cx="5949305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443049"/>
          <a:ext cx="8585471" cy="24979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541528" rIns="666328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>
              <a:latin typeface="Hind Vadodara" panose="020B0604020202020204" charset="0"/>
              <a:cs typeface="Hind Vadodara" panose="020B0604020202020204" charset="0"/>
            </a:rPr>
            <a:t>Pair with a team meeting 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>
              <a:latin typeface="Hind Vadodara" panose="020B0604020202020204" charset="0"/>
              <a:cs typeface="Hind Vadodara" panose="020B0604020202020204" charset="0"/>
            </a:rPr>
            <a:t>Individual meeting with coach or coaches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>
              <a:latin typeface="Hind Vadodara" panose="020B0604020202020204" charset="0"/>
              <a:cs typeface="Hind Vadodara" panose="020B0604020202020204" charset="0"/>
            </a:rPr>
            <a:t>Review of products team is working on</a:t>
          </a:r>
        </a:p>
      </dsp:txBody>
      <dsp:txXfrm>
        <a:off x="121940" y="564989"/>
        <a:ext cx="8341591" cy="2254070"/>
      </dsp:txXfrm>
    </dsp:sp>
    <dsp:sp modelId="{24EE546A-203E-45A1-AB96-5A4CB77AC5EC}">
      <dsp:nvSpPr>
        <dsp:cNvPr id="0" name=""/>
        <dsp:cNvSpPr/>
      </dsp:nvSpPr>
      <dsp:spPr>
        <a:xfrm>
          <a:off x="429273" y="59289"/>
          <a:ext cx="6009829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>
              <a:latin typeface="Hind Vadodara" panose="020B0604020202020204" charset="0"/>
              <a:cs typeface="Hind Vadodara" panose="020B0604020202020204" charset="0"/>
            </a:rPr>
            <a:t>Options:</a:t>
          </a:r>
          <a:endParaRPr lang="en-US" sz="2600" b="0" i="0" u="none" strike="noStrike" kern="1200" cap="none" baseline="0" noProof="0" dirty="0">
            <a:solidFill>
              <a:srgbClr val="010000"/>
            </a:solidFill>
            <a:latin typeface="Hind Vadodara" panose="020B0604020202020204" charset="0"/>
            <a:cs typeface="Hind Vadodara" panose="020B0604020202020204" charset="0"/>
          </a:endParaRPr>
        </a:p>
      </dsp:txBody>
      <dsp:txXfrm>
        <a:off x="466740" y="96756"/>
        <a:ext cx="5934895" cy="692586"/>
      </dsp:txXfrm>
    </dsp:sp>
    <dsp:sp modelId="{183C8042-F222-4C5B-948A-CA63CABAB28E}">
      <dsp:nvSpPr>
        <dsp:cNvPr id="0" name=""/>
        <dsp:cNvSpPr/>
      </dsp:nvSpPr>
      <dsp:spPr>
        <a:xfrm>
          <a:off x="0" y="3465159"/>
          <a:ext cx="8585471" cy="19246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541528" rIns="666328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>
              <a:solidFill>
                <a:srgbClr val="C00000"/>
              </a:solidFill>
              <a:latin typeface="Hind Vadodara" panose="020B0604020202020204" charset="0"/>
              <a:cs typeface="Hind Vadodara" panose="020B0604020202020204" charset="0"/>
            </a:rPr>
            <a:t>Send zoom link for Jan or Feb meeting date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>
              <a:solidFill>
                <a:srgbClr val="C00000"/>
              </a:solidFill>
              <a:latin typeface="Hind Vadodara" panose="020B0604020202020204" charset="0"/>
              <a:cs typeface="Hind Vadodara" panose="020B0604020202020204" charset="0"/>
            </a:rPr>
            <a:t>Send an email re specific items for review </a:t>
          </a:r>
        </a:p>
      </dsp:txBody>
      <dsp:txXfrm>
        <a:off x="93954" y="3559113"/>
        <a:ext cx="8397563" cy="1736742"/>
      </dsp:txXfrm>
    </dsp:sp>
    <dsp:sp modelId="{3EE32B02-DB9E-4A32-B892-2B06787A9E31}">
      <dsp:nvSpPr>
        <dsp:cNvPr id="0" name=""/>
        <dsp:cNvSpPr/>
      </dsp:nvSpPr>
      <dsp:spPr>
        <a:xfrm>
          <a:off x="429273" y="3081399"/>
          <a:ext cx="6009829" cy="76752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>
              <a:latin typeface="Hind Vadodara" panose="020B0604020202020204" charset="0"/>
              <a:cs typeface="Hind Vadodara" panose="020B0604020202020204" charset="0"/>
            </a:rPr>
            <a:t>Coaches’</a:t>
          </a:r>
          <a:r>
            <a:rPr lang="en-US" sz="2600" kern="1200" dirty="0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sz="2600" b="0" i="0" kern="1200" dirty="0">
              <a:latin typeface="Hind Vadodara" panose="020B0604020202020204" charset="0"/>
              <a:cs typeface="Hind Vadodara" panose="020B0604020202020204" charset="0"/>
            </a:rPr>
            <a:t>asks (before Dec break):</a:t>
          </a:r>
          <a:endParaRPr lang="en-US" sz="26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466740" y="3118866"/>
        <a:ext cx="5934895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683349"/>
          <a:ext cx="8585471" cy="20175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437388" rIns="666328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Hind Vadodara" panose="020B0604020202020204" charset="0"/>
              <a:cs typeface="Hind Vadodara" panose="020B0604020202020204" charset="0"/>
            </a:rPr>
            <a:t>Glows and Grows: Step 2 (Process for identifying students)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Hind Vadodara" panose="020B0604020202020204" charset="0"/>
              <a:cs typeface="Hind Vadodara" panose="020B0604020202020204" charset="0"/>
            </a:rPr>
            <a:t>Using the TFI to action plan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Hind Vadodara" panose="020B0604020202020204" charset="0"/>
              <a:cs typeface="Hind Vadodara" panose="020B0604020202020204" charset="0"/>
            </a:rPr>
            <a:t>Preview T2 interventions for Jan team training  </a:t>
          </a:r>
        </a:p>
      </dsp:txBody>
      <dsp:txXfrm>
        <a:off x="98490" y="781839"/>
        <a:ext cx="8388491" cy="1820595"/>
      </dsp:txXfrm>
    </dsp:sp>
    <dsp:sp modelId="{24EE546A-203E-45A1-AB96-5A4CB77AC5EC}">
      <dsp:nvSpPr>
        <dsp:cNvPr id="0" name=""/>
        <dsp:cNvSpPr/>
      </dsp:nvSpPr>
      <dsp:spPr>
        <a:xfrm>
          <a:off x="429273" y="373389"/>
          <a:ext cx="6009829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>
              <a:latin typeface="Hind Vadodara" panose="020B0604020202020204" charset="0"/>
              <a:cs typeface="Hind Vadodara" panose="020B0604020202020204" charset="0"/>
            </a:rPr>
            <a:t>Presentation Content:</a:t>
          </a:r>
          <a:endParaRPr lang="en-US" sz="2100" b="0" i="0" u="none" strike="noStrike" kern="1200" cap="none" baseline="0" noProof="0">
            <a:solidFill>
              <a:srgbClr val="010000"/>
            </a:solidFill>
            <a:latin typeface="Hind Vadodara" panose="020B0604020202020204" charset="0"/>
            <a:cs typeface="Hind Vadodara" panose="020B0604020202020204" charset="0"/>
          </a:endParaRPr>
        </a:p>
      </dsp:txBody>
      <dsp:txXfrm>
        <a:off x="459535" y="403651"/>
        <a:ext cx="5949305" cy="559396"/>
      </dsp:txXfrm>
    </dsp:sp>
    <dsp:sp modelId="{183C8042-F222-4C5B-948A-CA63CABAB28E}">
      <dsp:nvSpPr>
        <dsp:cNvPr id="0" name=""/>
        <dsp:cNvSpPr/>
      </dsp:nvSpPr>
      <dsp:spPr>
        <a:xfrm>
          <a:off x="0" y="3124284"/>
          <a:ext cx="8585471" cy="19514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437388" rIns="666328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solidFill>
                <a:srgbClr val="C00000"/>
              </a:solidFill>
              <a:latin typeface="Hind Vadodara" panose="020B0604020202020204" charset="0"/>
              <a:cs typeface="Hind Vadodara" panose="020B0604020202020204" charset="0"/>
            </a:rPr>
            <a:t>Targeted Intervention Organizer </a:t>
          </a:r>
          <a:r>
            <a:rPr lang="en-US" sz="2100" b="0" i="0" kern="1200" dirty="0">
              <a:latin typeface="Hind Vadodara" panose="020B0604020202020204" charset="0"/>
              <a:cs typeface="Hind Vadodara" panose="020B0604020202020204" charset="0"/>
            </a:rPr>
            <a:t>(finalize Part 1) – shared?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solidFill>
                <a:srgbClr val="C00000"/>
              </a:solidFill>
              <a:latin typeface="Hind Vadodara" panose="020B0604020202020204" charset="0"/>
              <a:cs typeface="Hind Vadodara" panose="020B0604020202020204" charset="0"/>
            </a:rPr>
            <a:t>Student identification process </a:t>
          </a:r>
          <a:r>
            <a:rPr lang="en-US" sz="2100" b="0" i="0" kern="1200" dirty="0">
              <a:latin typeface="Hind Vadodara" panose="020B0604020202020204" charset="0"/>
              <a:cs typeface="Hind Vadodara" panose="020B0604020202020204" charset="0"/>
            </a:rPr>
            <a:t>– complete one: RFA, data decision rules, guidelines for screening </a:t>
          </a:r>
        </a:p>
      </dsp:txBody>
      <dsp:txXfrm>
        <a:off x="95261" y="3219545"/>
        <a:ext cx="8394949" cy="1760903"/>
      </dsp:txXfrm>
    </dsp:sp>
    <dsp:sp modelId="{3EE32B02-DB9E-4A32-B892-2B06787A9E31}">
      <dsp:nvSpPr>
        <dsp:cNvPr id="0" name=""/>
        <dsp:cNvSpPr/>
      </dsp:nvSpPr>
      <dsp:spPr>
        <a:xfrm>
          <a:off x="429273" y="2814324"/>
          <a:ext cx="6009829" cy="61992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Hind Vadodara" panose="020B0604020202020204" charset="0"/>
              <a:cs typeface="Hind Vadodara" panose="020B0604020202020204" charset="0"/>
            </a:rPr>
            <a:t>Coaches’</a:t>
          </a:r>
          <a:r>
            <a:rPr lang="en-US" sz="2100" kern="1200" dirty="0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sz="2100" b="0" i="0" kern="1200" dirty="0">
              <a:latin typeface="Hind Vadodara" panose="020B0604020202020204" charset="0"/>
              <a:cs typeface="Hind Vadodara" panose="020B0604020202020204" charset="0"/>
            </a:rPr>
            <a:t>asks (Dec):</a:t>
          </a:r>
          <a:endParaRPr lang="en-US" sz="21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459535" y="2844586"/>
        <a:ext cx="5949305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2BE13B-8083-43BA-B937-642B6C854F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441D-D892-4475-A89C-D3D645443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8BD5C16-02C7-4D6B-8486-D18136672073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B34A7-21A6-43AA-B2A0-54BC6B0CEA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59BF1-1008-41C0-806E-301F02B4C4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47364C9-4C0E-42B0-9528-2E715C73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51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C784DC4-116A-604D-ABC4-5425518CFE34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9E9A522-274E-844E-8AB9-DE74A71C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5BiXqi4bxzOCMS2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rldefense.com/v3/__https:/edc.co1.qualtrics.com/jfe/form/SV_cBF9GI7gVEBsfSC__;!!Azzr!YxiwLW1RUtWhiGA2nac5h8r1NVvRTb4_rf9ouA1nQP2MY7uv4sIukburiY3mOMf4voL-t3Cfid5eTxX0Gg$" TargetMode="External"/><Relationship Id="rId5" Type="http://schemas.openxmlformats.org/officeDocument/2006/relationships/hyperlink" Target="https://sebacademy.edc.org/" TargetMode="External"/><Relationship Id="rId4" Type="http://schemas.openxmlformats.org/officeDocument/2006/relationships/hyperlink" Target="https://edc.co1.qualtrics.com/jfe/form/SV_db8zhNj6NJ3eXga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student-identification-process-resources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ocs.google.com/document/d/1wJqNteHjxnHGI1EnNEMl6D7SpVusYA5d6kKcc2GtCho/edit?usp=sharing" TargetMode="External"/><Relationship Id="rId4" Type="http://schemas.openxmlformats.org/officeDocument/2006/relationships/hyperlink" Target="https://www.pbis.org/resource/guidance-for-systematic-screening-lessons-learned-from-practitioners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edc.co1.qualtrics.com/jfe/form/SV_cBF9GI7gVEBsfSC__;!!Azzr!YxiwLW1RUtWhiGA2nac5h8r1NVvRTb4_rf9ouA1nQP2MY7uv4sIukburiY3mOMf4voL-t3Cfid5eTxX0Gg$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LINKS for today: </a:t>
            </a:r>
          </a:p>
          <a:p>
            <a:pPr algn="l"/>
            <a:endParaRPr lang="en-US" sz="11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Attendance </a:t>
            </a:r>
          </a:p>
          <a:p>
            <a:pPr algn="l"/>
            <a:r>
              <a:rPr lang="en-US" sz="1900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https://edc.co1.qualtrics.com/jfe/form/SV_5BiXqi4bxzOCMS2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New team member communications survey - </a:t>
            </a:r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https://edc.co1.qualtrics.com/jfe/form/SV_db8zhNj6NJ3eXga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EDC Website for SEB Academy </a:t>
            </a:r>
          </a:p>
          <a:p>
            <a:pPr algn="l"/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https://sebacademy.edc.org/</a:t>
            </a:r>
            <a:endParaRPr lang="en-US" b="0" i="0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Event Evaluation (at the end)</a:t>
            </a:r>
          </a:p>
          <a:p>
            <a:pPr algn="l"/>
            <a:r>
              <a:rPr lang="en-US" sz="1900" u="sng" dirty="0">
                <a:solidFill>
                  <a:srgbClr val="0563C1"/>
                </a:solidFill>
                <a:latin typeface="Calibri" panose="020F0502020204030204" pitchFamily="34" charset="0"/>
                <a:hlinkClick r:id="rId6"/>
              </a:rPr>
              <a:t>https://edc.co1.qualtrics.com/jfe/form/SV_cBF9GI7gVEBsfSC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rtl="0" fontAlgn="base"/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1666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8135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131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54059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4692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8144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Rationale:</a:t>
            </a:r>
          </a:p>
          <a:p>
            <a:r>
              <a:rPr lang="en-US" dirty="0">
                <a:ea typeface="ＭＳ Ｐゴシック" pitchFamily="34" charset="-128"/>
              </a:rPr>
              <a:t>All staff need to be trained on the purpose, how to participate in the process, and how to complete the nomination form. </a:t>
            </a:r>
          </a:p>
          <a:p>
            <a:endParaRPr lang="en-US" dirty="0"/>
          </a:p>
          <a:p>
            <a:r>
              <a:rPr lang="en-US" b="1" dirty="0"/>
              <a:t>Trainer’s Notes:</a:t>
            </a:r>
          </a:p>
          <a:p>
            <a:r>
              <a:rPr lang="en-US" baseline="0" dirty="0">
                <a:ea typeface="ＭＳ Ｐゴシック" pitchFamily="34" charset="-128"/>
              </a:rPr>
              <a:t>Ask the audience:</a:t>
            </a:r>
          </a:p>
          <a:p>
            <a:pPr marL="228600" indent="-228600">
              <a:buAutoNum type="arabicParenBoth"/>
            </a:pPr>
            <a:r>
              <a:rPr lang="en-US" baseline="0" dirty="0">
                <a:ea typeface="ＭＳ Ｐゴシック" pitchFamily="34" charset="-128"/>
              </a:rPr>
              <a:t>What are going to be the decision rules for determining the how and what the student needs</a:t>
            </a:r>
            <a:r>
              <a:rPr lang="en-US" dirty="0">
                <a:ea typeface="ＭＳ Ｐゴシック" pitchFamily="34" charset="-128"/>
              </a:rPr>
              <a:t>? </a:t>
            </a:r>
            <a:endParaRPr lang="en-US" baseline="0" dirty="0">
              <a:ea typeface="ＭＳ Ｐゴシック" pitchFamily="34" charset="-128"/>
            </a:endParaRPr>
          </a:p>
          <a:p>
            <a:pPr marL="228600" indent="-228600">
              <a:buAutoNum type="arabicParenBoth"/>
            </a:pPr>
            <a:r>
              <a:rPr lang="en-US" baseline="0" dirty="0">
                <a:ea typeface="ＭＳ Ｐゴシック" pitchFamily="34" charset="-128"/>
              </a:rPr>
              <a:t>How are staff going to be notified of students receiving supports?  How will they support those supports? (communication / feedback loop)</a:t>
            </a:r>
          </a:p>
          <a:p>
            <a:pPr marL="228600" indent="-228600">
              <a:buAutoNum type="arabicParenBoth"/>
            </a:pPr>
            <a:r>
              <a:rPr lang="en-US" baseline="0" dirty="0">
                <a:ea typeface="ＭＳ Ｐゴシック" pitchFamily="34" charset="-128"/>
              </a:rPr>
              <a:t>Does the district have a policy for family notification</a:t>
            </a:r>
            <a:r>
              <a:rPr lang="en-US" dirty="0">
                <a:ea typeface="ＭＳ Ｐゴシック" pitchFamily="34" charset="-128"/>
              </a:rPr>
              <a:t>? (e.g., notification vs opting in or out)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82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8113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88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decision rules across academic and behavioral sources of data</a:t>
            </a:r>
            <a:r>
              <a:rPr lang="en-US" baseline="0" dirty="0"/>
              <a:t>; needs to fit context</a:t>
            </a:r>
          </a:p>
          <a:p>
            <a:endParaRPr lang="en-US" baseline="0" dirty="0"/>
          </a:p>
          <a:p>
            <a:r>
              <a:rPr lang="en-US" dirty="0"/>
              <a:t>Office discipline referrals, with teacher referral backed by absences or SAEBRS.  We talked about using nurse/counselor visits we aren't there yet.  Our academics are monitored for our WIN blocks, kids are put into 6 to 8 week intervention groups that happen T-F for 45 minutes daily.  They are strictly academic groups at this point but our academic data is being monitored there.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15DC9-AE46-024B-9D9C-C031869FF5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782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83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defTabSz="942289">
              <a:defRPr/>
            </a:pPr>
            <a:r>
              <a:rPr lang="en-US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Add</a:t>
            </a:r>
            <a:r>
              <a:rPr lang="en-US" baseline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 trainer names for your event</a:t>
            </a:r>
            <a:endParaRPr lang="en-US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56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ACC2"/>
                </a:solidFill>
              </a:rPr>
              <a:t>RESOURCES all linked at :</a:t>
            </a:r>
          </a:p>
          <a:p>
            <a:pPr marL="4826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https://sebacademy.edc.org/student-identification-process-resources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26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42289">
              <a:defRPr/>
            </a:pPr>
            <a:r>
              <a:rPr lang="en-US" dirty="0">
                <a:hlinkClick r:id="rId4"/>
              </a:rPr>
              <a:t>Center on PBIS | Resource: Guidance for Systematic Screening: Lessons Learned from Practitioners</a:t>
            </a:r>
            <a:endParaRPr lang="en-US" dirty="0"/>
          </a:p>
          <a:p>
            <a:pPr defTabSz="942289">
              <a:defRPr/>
            </a:pPr>
            <a:endParaRPr lang="en-US" dirty="0"/>
          </a:p>
          <a:p>
            <a:pPr defTabSz="942289">
              <a:defRPr/>
            </a:pPr>
            <a:r>
              <a:rPr lang="en-US" dirty="0"/>
              <a:t>https://sebacademy.edc.org/sites/default/files/2022-12/Best%20Practices%20for%20universal%20SEB%20screening.pdf</a:t>
            </a:r>
          </a:p>
          <a:p>
            <a:pPr defTabSz="942289">
              <a:defRPr/>
            </a:pPr>
            <a:endParaRPr lang="en-US" dirty="0"/>
          </a:p>
          <a:p>
            <a:pPr defTabSz="942289">
              <a:defRPr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942289">
              <a:defRPr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55098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620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310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516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dirty="0">
                <a:effectLst/>
                <a:latin typeface="Calibri" panose="020F0502020204030204" pitchFamily="34" charset="0"/>
              </a:rPr>
              <a:t>TEAM TRAINING LOCATION: </a:t>
            </a:r>
          </a:p>
          <a:p>
            <a:r>
              <a:rPr lang="en-US" sz="1800" i="0" dirty="0">
                <a:effectLst/>
                <a:latin typeface="Calibri" panose="020F0502020204030204" pitchFamily="34" charset="0"/>
              </a:rPr>
              <a:t>Courtyard Boston Marlborough</a:t>
            </a:r>
            <a:br>
              <a:rPr lang="en-US" sz="1800" i="0" dirty="0">
                <a:effectLst/>
                <a:latin typeface="Calibri" panose="020F0502020204030204" pitchFamily="34" charset="0"/>
              </a:rPr>
            </a:br>
            <a:r>
              <a:rPr lang="en-US" sz="1800" i="0" dirty="0">
                <a:effectLst/>
                <a:latin typeface="Calibri" panose="020F0502020204030204" pitchFamily="34" charset="0"/>
              </a:rPr>
              <a:t>75 Felton Street Marlborough, MA 01752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CRITICAL FEATURES: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Tier 2 behavior support interventions provide (a) additional instruction/time for student skill development, (b) additional structure/predictability, and/or (c) increased opportunity for feedback (e.g., daily progress report).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74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41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92"/>
            <a:r>
              <a:rPr lang="en-US" dirty="0"/>
              <a:t>IF YOU HAVE NOT PARTICIPATED IN TA yet, please make a point to schedule this for January. </a:t>
            </a:r>
          </a:p>
          <a:p>
            <a:pPr marL="163592"/>
            <a:endParaRPr lang="en-US" dirty="0"/>
          </a:p>
          <a:p>
            <a:pPr marL="163592"/>
            <a:r>
              <a:rPr lang="en-US" dirty="0"/>
              <a:t>Reminder: </a:t>
            </a:r>
          </a:p>
          <a:p>
            <a:pPr marL="163592"/>
            <a:r>
              <a:rPr lang="en-US" dirty="0"/>
              <a:t>Fall, Winter (Dec, Jan, Feb), and Spring TA (in addition to team TFI if time allows)</a:t>
            </a:r>
          </a:p>
        </p:txBody>
      </p:sp>
    </p:spTree>
    <p:extLst>
      <p:ext uri="{BB962C8B-B14F-4D97-AF65-F5344CB8AC3E}">
        <p14:creationId xmlns:p14="http://schemas.microsoft.com/office/powerpoint/2010/main" val="2595157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9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9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92"/>
            <a:r>
              <a:rPr lang="en-US" dirty="0"/>
              <a:t>Evaluation Link </a:t>
            </a:r>
          </a:p>
          <a:p>
            <a:pPr marL="163592"/>
            <a:r>
              <a:rPr lang="en-US" sz="1900" u="sng" dirty="0">
                <a:solidFill>
                  <a:srgbClr val="0563C1"/>
                </a:solidFill>
                <a:latin typeface="Calibri" panose="020F0502020204030204" pitchFamily="34" charset="0"/>
                <a:hlinkClick r:id="rId3"/>
              </a:rPr>
              <a:t>https://edc.co1.qualtrics.com/jfe/form/SV_cBF9GI7gVEBsfSC</a:t>
            </a:r>
            <a:endParaRPr lang="en-US" sz="19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pPr marL="16359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5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r>
              <a:rPr lang="en-US" dirty="0"/>
              <a:t>Taking CARE of…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92"/>
            <a:r>
              <a:rPr lang="en-US" u="sng" dirty="0"/>
              <a:t>Shared Folders? </a:t>
            </a:r>
          </a:p>
          <a:p>
            <a:pPr marL="163592"/>
            <a:r>
              <a:rPr lang="en-US" dirty="0"/>
              <a:t>Welch</a:t>
            </a:r>
          </a:p>
          <a:p>
            <a:pPr marL="163592"/>
            <a:r>
              <a:rPr lang="en-US" dirty="0"/>
              <a:t>Bailey</a:t>
            </a:r>
          </a:p>
          <a:p>
            <a:pPr marL="163592"/>
            <a:r>
              <a:rPr lang="en-US" dirty="0"/>
              <a:t>Sullivan</a:t>
            </a:r>
          </a:p>
          <a:p>
            <a:pPr marL="163592"/>
            <a:r>
              <a:rPr lang="en-US" dirty="0" err="1"/>
              <a:t>Mulcahey</a:t>
            </a:r>
            <a:endParaRPr lang="en-US" dirty="0"/>
          </a:p>
          <a:p>
            <a:pPr marL="163592"/>
            <a:r>
              <a:rPr lang="en-US" dirty="0"/>
              <a:t>North Brookfield </a:t>
            </a:r>
          </a:p>
          <a:p>
            <a:pPr marL="163592"/>
            <a:r>
              <a:rPr lang="en-US" dirty="0"/>
              <a:t>STEM</a:t>
            </a:r>
          </a:p>
          <a:p>
            <a:pPr marL="163592"/>
            <a:r>
              <a:rPr lang="en-US" dirty="0"/>
              <a:t>Callahan</a:t>
            </a:r>
          </a:p>
        </p:txBody>
      </p:sp>
    </p:spTree>
    <p:extLst>
      <p:ext uri="{BB962C8B-B14F-4D97-AF65-F5344CB8AC3E}">
        <p14:creationId xmlns:p14="http://schemas.microsoft.com/office/powerpoint/2010/main" val="3152751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9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49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r>
              <a:rPr lang="en-US" dirty="0"/>
              <a:t>COACHES: </a:t>
            </a:r>
          </a:p>
          <a:p>
            <a:r>
              <a:rPr lang="en-US" dirty="0"/>
              <a:t>Seeing all of these steps can be uncomfortable or overwhelming – the goal is to walk away with an understanding of the elements and need to prioritize time and resources to get the steps achieved over a period of time. </a:t>
            </a:r>
          </a:p>
        </p:txBody>
      </p:sp>
    </p:spTree>
    <p:extLst>
      <p:ext uri="{BB962C8B-B14F-4D97-AF65-F5344CB8AC3E}">
        <p14:creationId xmlns:p14="http://schemas.microsoft.com/office/powerpoint/2010/main" val="2915735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92"/>
            <a:r>
              <a:rPr lang="en-US" sz="1600" dirty="0">
                <a:solidFill>
                  <a:srgbClr val="000000"/>
                </a:solidFill>
              </a:rPr>
              <a:t>https://docs.google.com/presentation/d/1_sSdWYwBCBe7a7vOkx29j4YxdRJ3xWfUHic32Anwyhg/edit?usp=sharing</a:t>
            </a:r>
          </a:p>
          <a:p>
            <a:pPr marL="163592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defTabSz="942289">
              <a:buClr>
                <a:srgbClr val="000000"/>
              </a:buClr>
              <a:defRPr/>
            </a:pPr>
            <a:fld id="{642C9308-CF24-F044-9EA2-DA2C236CB241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 defTabSz="942289">
                <a:buClr>
                  <a:srgbClr val="000000"/>
                </a:buClr>
                <a:defRPr/>
              </a:pPr>
              <a:t>10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90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553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4911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9DD-4C16-F949-B34A-4428E2FC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19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29618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312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3965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32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308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592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21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3110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6794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549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365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478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4182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60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968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906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283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46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096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5280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0677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9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4420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8899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2385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1428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12025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78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6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513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54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839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414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3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14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5306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7967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405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75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752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14015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5233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1742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864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338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4513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52293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1277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6995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90838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96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13631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7160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6765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551388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019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860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8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145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46280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081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43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03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119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41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8108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331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70355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650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344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273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5917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16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0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95402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43137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4256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74355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78459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074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056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4426773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6792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3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069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907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4642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0546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6403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906712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49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650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141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440012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368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230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5" r:id="rId12"/>
    <p:sldLayoutId id="2147483792" r:id="rId13"/>
    <p:sldLayoutId id="2147483794" r:id="rId14"/>
    <p:sldLayoutId id="214748379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289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713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490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3910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60" r:id="rId2"/>
    <p:sldLayoutId id="2147483761" r:id="rId3"/>
    <p:sldLayoutId id="2147483762" r:id="rId4"/>
    <p:sldLayoutId id="2147483764" r:id="rId5"/>
    <p:sldLayoutId id="2147483767" r:id="rId6"/>
    <p:sldLayoutId id="2147483768" r:id="rId7"/>
    <p:sldLayoutId id="2147483769" r:id="rId8"/>
    <p:sldLayoutId id="214748379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.nmc.edu/knowledgebase/changing-your-name-in-a-zoom-meet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ebacademy.edc.org/pbis-tier-2-year-1" TargetMode="External"/><Relationship Id="rId4" Type="http://schemas.openxmlformats.org/officeDocument/2006/relationships/hyperlink" Target="https://edc.co1.qualtrics.com/jfe/form/SV_5BiXqi4bxzOCMS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_sSdWYwBCBe7a7vOkx29j4YxdRJ3xWfUHic32Anwyhg/edit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32.tiff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reepngimg.com/png/65027-thumb-signal-fonts-up-android-nougat-noto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news.euspert.com/improve-communication-skills-get-point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sebacademy.edc.org/student-identification-process-resources" TargetMode="External"/><Relationship Id="rId7" Type="http://schemas.openxmlformats.org/officeDocument/2006/relationships/hyperlink" Target="https://sebacademy.edc.org/sites/default/files/2022-12/SEB%20and%20MH%20Screening%20Compendium-Version-2%20%282016%29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ebacademy.edc.org/sites/default/files/2022-12/Best%20Practices%20for%20universal%20SEB%20screening.pdf" TargetMode="External"/><Relationship Id="rId5" Type="http://schemas.openxmlformats.org/officeDocument/2006/relationships/hyperlink" Target="https://sebacademy.edc.org/sites/default/files/2022-10/Selecting%20a%20Universal%20Behavior%20Screening%20Tool.pdf" TargetMode="External"/><Relationship Id="rId4" Type="http://schemas.openxmlformats.org/officeDocument/2006/relationships/hyperlink" Target="https://www.pbis.org/resource/guidance-for-systematic-screening-lessons-learned-from-practitioners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40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7GJ72Uxs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whandler@gmail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therine.meyer@uconn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B700CC-8AED-E94F-8E79-7F411ABE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8008"/>
            <a:ext cx="10363200" cy="1362075"/>
          </a:xfrm>
        </p:spPr>
        <p:txBody>
          <a:bodyPr/>
          <a:lstStyle/>
          <a:p>
            <a:pPr algn="ctr"/>
            <a:r>
              <a:rPr lang="en-US" dirty="0">
                <a:ea typeface="ＭＳ Ｐゴシック"/>
              </a:rPr>
              <a:t>Welcome </a:t>
            </a:r>
            <a:r>
              <a:rPr lang="en-US" dirty="0" err="1">
                <a:ea typeface="ＭＳ Ｐゴシック"/>
              </a:rPr>
              <a:t>tO</a:t>
            </a:r>
            <a:r>
              <a:rPr lang="en-US" dirty="0">
                <a:ea typeface="ＭＳ Ｐゴシック"/>
              </a:rPr>
              <a:t> THE</a:t>
            </a:r>
            <a:br>
              <a:rPr lang="en-US" dirty="0">
                <a:ea typeface="ＭＳ Ｐゴシック"/>
              </a:rPr>
            </a:br>
            <a:r>
              <a:rPr lang="en-US" dirty="0">
                <a:ea typeface="ＭＳ Ｐゴシック"/>
              </a:rPr>
              <a:t>Tier 2</a:t>
            </a:r>
            <a:r>
              <a:rPr lang="en-US" dirty="0">
                <a:ea typeface="ＭＳ Ｐゴシック"/>
                <a:cs typeface="ＭＳ Ｐゴシック" pitchFamily="-108" charset="-128"/>
              </a:rPr>
              <a:t> COACHES’ </a:t>
            </a:r>
            <a:r>
              <a:rPr lang="en-US" dirty="0" err="1">
                <a:ea typeface="ＭＳ Ｐゴシック"/>
                <a:cs typeface="ＭＳ Ｐゴシック" pitchFamily="-108" charset="-128"/>
              </a:rPr>
              <a:t>MEETing</a:t>
            </a:r>
            <a:r>
              <a:rPr lang="en-US" dirty="0">
                <a:ea typeface="ＭＳ Ｐゴシック"/>
                <a:cs typeface="ＭＳ Ｐゴシック" pitchFamily="-108" charset="-128"/>
              </a:rPr>
              <a:t>!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9216D-2495-7C49-B1DF-6F6D0A98C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629" y="1458742"/>
            <a:ext cx="4380603" cy="4614108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GETTING STARTED:</a:t>
            </a:r>
          </a:p>
          <a:p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80990" indent="-380990">
              <a:spcAft>
                <a:spcPts val="12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 your display name in Zoom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to read: [Your School], [Your Name] (e.g., Eastside HS, Joe Clark)</a:t>
            </a:r>
          </a:p>
          <a:p>
            <a:pPr marL="380990" indent="-380990">
              <a:spcAft>
                <a:spcPts val="12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Complete the </a:t>
            </a:r>
            <a:r>
              <a:rPr lang="en-US" sz="2400" dirty="0">
                <a:hlinkClick r:id="rId4"/>
              </a:rPr>
              <a:t>ATTENDANCE</a:t>
            </a:r>
            <a:r>
              <a:rPr lang="en-US" sz="2400" dirty="0"/>
              <a:t> </a:t>
            </a:r>
          </a:p>
          <a:p>
            <a:pPr marL="380990" indent="-380990">
              <a:spcAft>
                <a:spcPts val="12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2CAEAB1B-5A49-A34E-8B93-DBEC5B63FD77}"/>
              </a:ext>
            </a:extLst>
          </p:cNvPr>
          <p:cNvSpPr/>
          <p:nvPr/>
        </p:nvSpPr>
        <p:spPr>
          <a:xfrm rot="19578596">
            <a:off x="9273012" y="2211829"/>
            <a:ext cx="1152134" cy="332756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sz="2400" kern="0">
              <a:solidFill>
                <a:srgbClr val="FFFFFF"/>
              </a:solidFill>
              <a:latin typeface="Franklin Gothic Book"/>
              <a:sym typeface="Arial"/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51F4CA59-2426-7244-B927-3E1E94907571}"/>
              </a:ext>
            </a:extLst>
          </p:cNvPr>
          <p:cNvSpPr/>
          <p:nvPr/>
        </p:nvSpPr>
        <p:spPr>
          <a:xfrm rot="19578596">
            <a:off x="11120527" y="4258024"/>
            <a:ext cx="792697" cy="433657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sz="2400" kern="0">
              <a:solidFill>
                <a:srgbClr val="FFFFFF"/>
              </a:solidFill>
              <a:latin typeface="Franklin Gothic Book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C1DE00-29F9-E66F-C976-7BB7114B06C7}"/>
              </a:ext>
            </a:extLst>
          </p:cNvPr>
          <p:cNvGrpSpPr/>
          <p:nvPr/>
        </p:nvGrpSpPr>
        <p:grpSpPr>
          <a:xfrm>
            <a:off x="9170503" y="3803374"/>
            <a:ext cx="2796429" cy="2672417"/>
            <a:chOff x="170553" y="1106274"/>
            <a:chExt cx="4314664" cy="38192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DB21A64-07E1-9C17-B448-8A3259209D0C}"/>
                </a:ext>
              </a:extLst>
            </p:cNvPr>
            <p:cNvGrpSpPr/>
            <p:nvPr/>
          </p:nvGrpSpPr>
          <p:grpSpPr>
            <a:xfrm>
              <a:off x="170553" y="1106274"/>
              <a:ext cx="4314664" cy="3819206"/>
              <a:chOff x="2188680" y="865418"/>
              <a:chExt cx="4527569" cy="4218053"/>
            </a:xfrm>
          </p:grpSpPr>
          <p:sp>
            <p:nvSpPr>
              <p:cNvPr id="13" name="AutoShape 7">
                <a:extLst>
                  <a:ext uri="{FF2B5EF4-FFF2-40B4-BE49-F238E27FC236}">
                    <a16:creationId xmlns:a16="http://schemas.microsoft.com/office/drawing/2014/main" id="{EE257D89-CA10-66F5-95C5-33464CA06C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95144" y="1076679"/>
                <a:ext cx="4246492" cy="3882463"/>
              </a:xfrm>
              <a:prstGeom prst="triangle">
                <a:avLst>
                  <a:gd name="adj" fmla="val 49277"/>
                </a:avLst>
              </a:prstGeom>
              <a:solidFill>
                <a:srgbClr val="008000"/>
              </a:solidFill>
              <a:ln w="139700">
                <a:solidFill>
                  <a:srgbClr val="09723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AutoShape 7">
                <a:extLst>
                  <a:ext uri="{FF2B5EF4-FFF2-40B4-BE49-F238E27FC236}">
                    <a16:creationId xmlns:a16="http://schemas.microsoft.com/office/drawing/2014/main" id="{73A2FF10-5A28-F61B-B284-317E5DC7923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77125" y="1147375"/>
                <a:ext cx="1867228" cy="1707161"/>
              </a:xfrm>
              <a:prstGeom prst="triangle">
                <a:avLst>
                  <a:gd name="adj" fmla="val 49277"/>
                </a:avLst>
              </a:prstGeom>
              <a:solidFill>
                <a:srgbClr val="FFF278"/>
              </a:solidFill>
              <a:ln w="139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" name="AutoShape 7">
                <a:extLst>
                  <a:ext uri="{FF2B5EF4-FFF2-40B4-BE49-F238E27FC236}">
                    <a16:creationId xmlns:a16="http://schemas.microsoft.com/office/drawing/2014/main" id="{EEDD8767-EFCF-FC0E-4DD3-74C2E3317F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04735" y="1113490"/>
                <a:ext cx="812006" cy="742397"/>
              </a:xfrm>
              <a:prstGeom prst="triangle">
                <a:avLst>
                  <a:gd name="adj" fmla="val 49277"/>
                </a:avLst>
              </a:prstGeom>
              <a:solidFill>
                <a:srgbClr val="FF0000"/>
              </a:solidFill>
              <a:ln w="139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" name="AutoShape 7">
                <a:extLst>
                  <a:ext uri="{FF2B5EF4-FFF2-40B4-BE49-F238E27FC236}">
                    <a16:creationId xmlns:a16="http://schemas.microsoft.com/office/drawing/2014/main" id="{A0A168B7-5E4A-BD7E-DD0A-B88E05BB31F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8680" y="865418"/>
                <a:ext cx="4527569" cy="4218053"/>
              </a:xfrm>
              <a:prstGeom prst="triangle">
                <a:avLst>
                  <a:gd name="adj" fmla="val 49277"/>
                </a:avLst>
              </a:prstGeom>
              <a:noFill/>
              <a:ln w="111125">
                <a:solidFill>
                  <a:srgbClr val="92D050"/>
                </a:solidFill>
                <a:miter lim="800000"/>
                <a:headEnd/>
                <a:tailEnd/>
              </a:ln>
              <a:effectLst>
                <a:glow rad="190500">
                  <a:srgbClr val="92D050">
                    <a:alpha val="88000"/>
                  </a:srgbClr>
                </a:glo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63A25198-F464-D774-3161-C1A943B83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3618" y="2262213"/>
              <a:ext cx="1507040" cy="637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914377" eaLnBrk="0" hangingPunct="0">
                <a:defRPr/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~15% </a:t>
              </a:r>
            </a:p>
          </p:txBody>
        </p:sp>
      </p:grp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C42081-12E6-2DD2-A673-115D803878DE}"/>
              </a:ext>
            </a:extLst>
          </p:cNvPr>
          <p:cNvSpPr txBox="1">
            <a:spLocks/>
          </p:cNvSpPr>
          <p:nvPr/>
        </p:nvSpPr>
        <p:spPr>
          <a:xfrm>
            <a:off x="4804703" y="2024518"/>
            <a:ext cx="4716658" cy="436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20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r>
              <a:rPr lang="en-US" sz="2400" kern="0" dirty="0"/>
              <a:t> </a:t>
            </a:r>
            <a:endParaRPr lang="en-US" sz="2400" kern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80990" indent="-380990">
              <a:spcAft>
                <a:spcPts val="12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r>
              <a:rPr lang="en-US" sz="2400" kern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Bookmark link to find training resources at : </a:t>
            </a:r>
            <a:r>
              <a:rPr lang="en-US" sz="2400" b="1" kern="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SEB PBIS Tier 2 Academy</a:t>
            </a:r>
            <a:r>
              <a:rPr lang="en-US" sz="2400" kern="0" dirty="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400" kern="0" dirty="0"/>
          </a:p>
          <a:p>
            <a:pPr marL="380990" indent="-380990">
              <a:spcAft>
                <a:spcPts val="12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endParaRPr lang="en-US" sz="2400" i="1" dirty="0">
              <a:solidFill>
                <a:srgbClr val="FFFF00"/>
              </a:solidFill>
            </a:endParaRPr>
          </a:p>
          <a:p>
            <a:pPr marL="380990" indent="-380990">
              <a:spcAft>
                <a:spcPts val="12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srgbClr val="FFFF00"/>
                </a:solidFill>
              </a:rPr>
              <a:t>In the chat, share a favorite holiday tradition.</a:t>
            </a:r>
          </a:p>
          <a:p>
            <a:pPr marL="380990" indent="-380990">
              <a:spcAft>
                <a:spcPts val="12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74502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90" y="1272190"/>
            <a:ext cx="9657892" cy="5387917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262" indent="0">
              <a:buNone/>
            </a:pPr>
            <a:endParaRPr lang="en-US" sz="2800" dirty="0"/>
          </a:p>
          <a:p>
            <a:pPr marL="186262" indent="0">
              <a:buNone/>
            </a:pPr>
            <a:endParaRPr lang="en-US" sz="2800" dirty="0"/>
          </a:p>
          <a:p>
            <a:pPr marL="186262" indent="0">
              <a:buNone/>
            </a:pPr>
            <a:r>
              <a:rPr lang="en-US" sz="2800" dirty="0"/>
              <a:t>What is something to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celebrate</a:t>
            </a:r>
            <a:r>
              <a:rPr lang="en-US" sz="2800" dirty="0"/>
              <a:t> (GLOW) &amp; something you’re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working on </a:t>
            </a:r>
            <a:r>
              <a:rPr lang="en-US" sz="2800" dirty="0"/>
              <a:t>(GROW) related to:</a:t>
            </a:r>
          </a:p>
          <a:p>
            <a:pPr marL="186262" indent="0">
              <a:buNone/>
            </a:pPr>
            <a:endParaRPr lang="en-US" sz="2800" dirty="0"/>
          </a:p>
          <a:p>
            <a:pPr marL="186262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Step 2.  Developing a collaborative process for identifying students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  <a:p>
            <a:pPr marL="186262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	Did you develop a request for assistance (RFA) form?</a:t>
            </a:r>
          </a:p>
          <a:p>
            <a:pPr marL="186262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	Did you establish decision rules based on existing data? </a:t>
            </a:r>
          </a:p>
          <a:p>
            <a:pPr marL="186262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	Did you identify “gaps” in the data needed to efficiently 	identify students? </a:t>
            </a:r>
          </a:p>
          <a:p>
            <a:pPr marL="186262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186262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Step 3.  Evaluating and selecting Tier 2 interventions</a:t>
            </a:r>
          </a:p>
          <a:p>
            <a:pPr marL="186262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rgbClr val="FFFF00"/>
                </a:solidFill>
              </a:rPr>
              <a:t>Have you completed your inventory? </a:t>
            </a:r>
          </a:p>
          <a:p>
            <a:pPr marL="186262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	Do some interventions need adjustments? </a:t>
            </a:r>
            <a:endParaRPr lang="en-US" sz="2400" dirty="0">
              <a:solidFill>
                <a:schemeClr val="bg1"/>
              </a:solidFill>
            </a:endParaRPr>
          </a:p>
          <a:p>
            <a:pPr marL="186262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186262" indent="0">
              <a:buNone/>
            </a:pPr>
            <a:r>
              <a:rPr lang="en-US" sz="2400" b="1" i="1" dirty="0">
                <a:solidFill>
                  <a:srgbClr val="FFFF00"/>
                </a:solidFill>
              </a:rPr>
              <a:t>ADD LINKS / details in the </a:t>
            </a:r>
            <a:r>
              <a:rPr lang="en-US" sz="2400" b="1" i="1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SHARED </a:t>
            </a:r>
            <a:r>
              <a:rPr lang="en-US" sz="2400" b="1" i="1" dirty="0">
                <a:solidFill>
                  <a:schemeClr val="tx1">
                    <a:lumMod val="25000"/>
                    <a:lumOff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slides </a:t>
            </a:r>
            <a:endParaRPr lang="en-US" sz="2400" b="1" i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186262" indent="0">
              <a:buNone/>
            </a:pPr>
            <a:endParaRPr lang="en-US" sz="2400" dirty="0"/>
          </a:p>
          <a:p>
            <a:pPr marL="186262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0" y="343098"/>
            <a:ext cx="11313563" cy="8456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cs typeface="Calibri Light"/>
              </a:rPr>
              <a:t>SHARE: </a:t>
            </a:r>
            <a:r>
              <a:rPr lang="en-US" sz="3733" dirty="0">
                <a:solidFill>
                  <a:schemeClr val="bg1"/>
                </a:solidFill>
                <a:cs typeface="Calibri Light"/>
              </a:rPr>
              <a:t>GLOWS &amp; GROWS</a:t>
            </a:r>
            <a:endParaRPr lang="en-US" sz="3733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839200" y="3363962"/>
            <a:ext cx="2212460" cy="1740616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10055560" y="2495844"/>
            <a:ext cx="1865930" cy="2611612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08140" y="5660449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 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357446" y="5896267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641239" y="5831464"/>
            <a:ext cx="2099680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buClr>
                <a:prstClr val="white"/>
              </a:buClr>
              <a:buNone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Whole Group</a:t>
            </a:r>
          </a:p>
        </p:txBody>
      </p:sp>
    </p:spTree>
    <p:extLst>
      <p:ext uri="{BB962C8B-B14F-4D97-AF65-F5344CB8AC3E}">
        <p14:creationId xmlns:p14="http://schemas.microsoft.com/office/powerpoint/2010/main" val="54667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3007000" y="1188984"/>
            <a:ext cx="2394400" cy="239440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E4CDF-3AD6-4393-8138-BD35CE0551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83699E-1DFE-4B5A-A0A5-00395CAAFB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331" y="1623918"/>
            <a:ext cx="1487971" cy="153253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A261A0F-9769-D14A-B3A6-74A26AE3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294">
            <a:off x="833208" y="4672825"/>
            <a:ext cx="8065132" cy="1122400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Interpreting the TFI and linking to Tier 2 Action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5A3CB-3B49-6738-583E-64097A1345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4702" y="5682175"/>
            <a:ext cx="1115097" cy="108740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9841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B5FB-F4A2-ABBD-CCD5-B2E2CCF5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09562"/>
            <a:ext cx="11360800" cy="1371911"/>
          </a:xfrm>
        </p:spPr>
        <p:txBody>
          <a:bodyPr/>
          <a:lstStyle/>
          <a:p>
            <a:r>
              <a:rPr lang="en-US" dirty="0"/>
              <a:t>Baseline TFI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75AD7-3917-AE73-86B6-2BDFB39E1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99" y="1187639"/>
            <a:ext cx="9342549" cy="2388074"/>
          </a:xfrm>
        </p:spPr>
        <p:txBody>
          <a:bodyPr/>
          <a:lstStyle/>
          <a:p>
            <a:r>
              <a:rPr lang="en-US" sz="2800" dirty="0"/>
              <a:t>Generate a report </a:t>
            </a:r>
          </a:p>
          <a:p>
            <a:r>
              <a:rPr lang="en-US" sz="2800" dirty="0"/>
              <a:t>Understand the numbers </a:t>
            </a:r>
          </a:p>
          <a:p>
            <a:r>
              <a:rPr lang="en-US" sz="2800" dirty="0"/>
              <a:t>Put it into CONTEXT - “…IN THE BEGINNING” </a:t>
            </a:r>
            <a:r>
              <a:rPr lang="en-US" sz="2800" dirty="0">
                <a:sym typeface="Wingdings" panose="05000000000000000000" pitchFamily="2" charset="2"/>
              </a:rPr>
              <a:t>  </a:t>
            </a:r>
          </a:p>
          <a:p>
            <a:endParaRPr lang="en-US" sz="2800" dirty="0"/>
          </a:p>
          <a:p>
            <a:pPr marL="13970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….Link to your action plan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7A5E1-52FA-66C3-18C0-E7399D4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780" y="331926"/>
            <a:ext cx="3892419" cy="3601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C5CE5D-2896-2AD9-4019-06C22AC9A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781" y="3933021"/>
            <a:ext cx="3892419" cy="16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C40C66-2DF7-0352-2126-E108E8D97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49" y="3711710"/>
            <a:ext cx="5584597" cy="320112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1978ED-C215-554E-539E-12B3000BD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810" y="1496715"/>
            <a:ext cx="4976226" cy="411023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strike="sngStrike" dirty="0"/>
              <a:t>“TOTAL” </a:t>
            </a:r>
            <a:r>
              <a:rPr lang="en-US" sz="2800" dirty="0"/>
              <a:t>– not relevant 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“SCALE” = Tier Score 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“SUBSCALE” = percentage by scale for each Tier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ITEM ANALYSIS…. 0, 1, 2 </a:t>
            </a:r>
          </a:p>
          <a:p>
            <a:pPr marL="169329" indent="0">
              <a:spcBef>
                <a:spcPts val="1200"/>
              </a:spcBef>
              <a:buNone/>
            </a:pPr>
            <a:endParaRPr lang="en-US" sz="2800" dirty="0"/>
          </a:p>
          <a:p>
            <a:pPr marL="169329" indent="0" algn="l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610D7-CDFC-F4AC-0C7A-5D003719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beginning?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C0040-2358-DDD8-2630-3B29CA488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223" y="0"/>
            <a:ext cx="3230777" cy="537442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881F3D8-8C2B-6C4E-C530-388057F5154E}"/>
              </a:ext>
            </a:extLst>
          </p:cNvPr>
          <p:cNvSpPr/>
          <p:nvPr/>
        </p:nvSpPr>
        <p:spPr>
          <a:xfrm>
            <a:off x="7736045" y="2920941"/>
            <a:ext cx="1225178" cy="84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5EF47-A24F-9265-B341-11892CFE7622}"/>
              </a:ext>
            </a:extLst>
          </p:cNvPr>
          <p:cNvSpPr txBox="1"/>
          <p:nvPr/>
        </p:nvSpPr>
        <p:spPr>
          <a:xfrm>
            <a:off x="7465325" y="3650889"/>
            <a:ext cx="1654211" cy="32257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2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1978ED-C215-554E-539E-12B3000BD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231" y="1471704"/>
            <a:ext cx="4574202" cy="4918833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SCALE SCORE – 25%</a:t>
            </a:r>
          </a:p>
          <a:p>
            <a:endParaRPr lang="en-US" sz="2800" dirty="0"/>
          </a:p>
          <a:p>
            <a:r>
              <a:rPr lang="en-US" sz="2800" dirty="0"/>
              <a:t>SUBSCALE -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TEAMS (SYSTEMS) = 44%!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INTERVENTIONS (PRACTICES)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EVALUATION (DATA)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610D7-CDFC-F4AC-0C7A-5D003719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beginning?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C6DEE22-DD47-EF29-AAD9-B6D1E9F31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68" y="2474221"/>
            <a:ext cx="6919998" cy="42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9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1978ED-C215-554E-539E-12B3000BD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230" y="1471704"/>
            <a:ext cx="6280173" cy="4918833"/>
          </a:xfrm>
        </p:spPr>
        <p:txBody>
          <a:bodyPr/>
          <a:lstStyle/>
          <a:p>
            <a:pPr algn="l"/>
            <a:r>
              <a:rPr lang="en-US" b="1" i="0" u="sng" strike="noStrike" baseline="0" dirty="0">
                <a:solidFill>
                  <a:schemeClr val="accent1">
                    <a:lumMod val="20000"/>
                    <a:lumOff val="80000"/>
                  </a:schemeClr>
                </a:solidFill>
                <a:latin typeface="Microsoft Sans Serif" panose="020B0604020202020204" pitchFamily="34" charset="0"/>
              </a:rPr>
              <a:t>3. Screening</a:t>
            </a:r>
            <a:r>
              <a:rPr lang="en-US" b="0" i="0" u="none" strike="noStrike" baseline="0" dirty="0">
                <a:latin typeface="Microsoft Sans Serif" panose="020B0604020202020204" pitchFamily="34" charset="0"/>
              </a:rPr>
              <a:t>: Tier 2 team uses </a:t>
            </a:r>
            <a:r>
              <a:rPr lang="en-US" b="0" i="0" u="none" strike="noStrike" baseline="0" dirty="0">
                <a:solidFill>
                  <a:srgbClr val="FFFF00"/>
                </a:solidFill>
                <a:latin typeface="Microsoft Sans Serif" panose="020B0604020202020204" pitchFamily="34" charset="0"/>
              </a:rPr>
              <a:t>decision rules and multiple sources of data </a:t>
            </a:r>
            <a:r>
              <a:rPr lang="en-US" b="0" i="0" u="none" strike="noStrike" baseline="0" dirty="0">
                <a:latin typeface="Microsoft Sans Serif" panose="020B0604020202020204" pitchFamily="34" charset="0"/>
              </a:rPr>
              <a:t>(e.g., ODRs, academic progress, screening tools, attendance, teacher/family/student nominations) to identify students who require Tier 2 supports.</a:t>
            </a:r>
          </a:p>
          <a:p>
            <a:pPr algn="l"/>
            <a:endParaRPr lang="en-US" b="0" i="0" u="none" strike="noStrike" baseline="0" dirty="0">
              <a:latin typeface="Arial" panose="020B0604020202020204" pitchFamily="34" charset="0"/>
            </a:endParaRPr>
          </a:p>
          <a:p>
            <a:pPr algn="l"/>
            <a:r>
              <a:rPr lang="en-US" b="1" i="0" u="sng" strike="noStrike" baseline="0" dirty="0">
                <a:solidFill>
                  <a:schemeClr val="accent1">
                    <a:lumMod val="20000"/>
                    <a:lumOff val="80000"/>
                  </a:schemeClr>
                </a:solidFill>
                <a:latin typeface="Microsoft Sans Serif" panose="020B0604020202020204" pitchFamily="34" charset="0"/>
              </a:rPr>
              <a:t>4. Request for Assistance</a:t>
            </a:r>
            <a:r>
              <a:rPr lang="en-US" b="0" i="0" u="none" strike="noStrike" baseline="0" dirty="0">
                <a:latin typeface="Microsoft Sans Serif" panose="020B0604020202020204" pitchFamily="34" charset="0"/>
              </a:rPr>
              <a:t>: Tier 2 planning team uses </a:t>
            </a:r>
            <a:r>
              <a:rPr lang="en-US" b="0" i="0" u="none" strike="noStrike" baseline="0" dirty="0">
                <a:solidFill>
                  <a:srgbClr val="FFFF00"/>
                </a:solidFill>
                <a:latin typeface="Microsoft Sans Serif" panose="020B0604020202020204" pitchFamily="34" charset="0"/>
              </a:rPr>
              <a:t>written request for assistance </a:t>
            </a:r>
            <a:r>
              <a:rPr lang="en-US" b="0" i="0" u="none" strike="noStrike" baseline="0" dirty="0">
                <a:latin typeface="Microsoft Sans Serif" panose="020B0604020202020204" pitchFamily="34" charset="0"/>
              </a:rPr>
              <a:t>form and process that are timely and available to all staff, families, and students.</a:t>
            </a:r>
          </a:p>
          <a:p>
            <a:pPr marL="169329" indent="0" algn="l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610D7-CDFC-F4AC-0C7A-5D003719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beginning?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276DA23-80DC-48AE-F31A-52279CD77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3" y="1594822"/>
            <a:ext cx="5504597" cy="40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13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3007000" y="1188984"/>
            <a:ext cx="2394400" cy="239440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E4CDF-3AD6-4393-8138-BD35CE0551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83699E-1DFE-4B5A-A0A5-00395CAAFB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331" y="1623918"/>
            <a:ext cx="1487971" cy="153253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A261A0F-9769-D14A-B3A6-74A26AE3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294">
            <a:off x="833208" y="4672825"/>
            <a:ext cx="8065132" cy="1122400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2: Develop a collaborative process for identifying  students (Part 2)</a:t>
            </a:r>
            <a:b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5A3CB-3B49-6738-583E-64097A1345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4702" y="5682175"/>
            <a:ext cx="1115097" cy="108740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150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F3BF-F283-461B-96BA-B50A5D84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1660" y="2150449"/>
            <a:ext cx="4440296" cy="2937076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Student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Identification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Plan: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Critical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Features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DE542-E0F0-7E46-A83B-DD7B69A3A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324" y="65979"/>
            <a:ext cx="5764451" cy="672604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1BAA71-B5F4-F159-9CC3-CEE00A5A4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837" y="5817704"/>
            <a:ext cx="870322" cy="848712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74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2400">
                <a:ea typeface="ＭＳ Ｐゴシック" pitchFamily="-108" charset="-128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2400">
                <a:ea typeface="ＭＳ Ｐゴシック" pitchFamily="-108" charset="-128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2400">
                <a:ea typeface="ＭＳ Ｐゴシック" pitchFamily="-108" charset="-128"/>
              </a:endParaRP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EA124203-FAF7-B20B-EBC2-25FB30A2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19" y="216581"/>
            <a:ext cx="9378000" cy="845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 for Identification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A267F11-5A33-163E-978B-3B77D9DD7A5B}"/>
              </a:ext>
            </a:extLst>
          </p:cNvPr>
          <p:cNvSpPr txBox="1">
            <a:spLocks/>
          </p:cNvSpPr>
          <p:nvPr/>
        </p:nvSpPr>
        <p:spPr>
          <a:xfrm>
            <a:off x="8186486" y="1435923"/>
            <a:ext cx="3308465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70" indent="-304784" algn="ctr" defTabSz="1219140">
              <a:buClr>
                <a:srgbClr val="0D0F41"/>
              </a:buClr>
              <a:defRPr/>
            </a:pPr>
            <a:r>
              <a:rPr lang="en-US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F22569-73DD-525A-F150-54456EB403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75353" y="2226246"/>
            <a:ext cx="3171100" cy="4223193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0073E0C9-924A-352B-5A7C-F4BD643E75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46" y="2631828"/>
            <a:ext cx="2906649" cy="3700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759F5A-F90D-5CD3-386B-4C924F0F23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010" y="2752292"/>
            <a:ext cx="3427551" cy="3241389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4D09693-8C42-F963-EADD-4F5657C2C40F}"/>
              </a:ext>
            </a:extLst>
          </p:cNvPr>
          <p:cNvSpPr txBox="1">
            <a:spLocks/>
          </p:cNvSpPr>
          <p:nvPr/>
        </p:nvSpPr>
        <p:spPr>
          <a:xfrm>
            <a:off x="217995" y="1543758"/>
            <a:ext cx="3308351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26994" indent="0" algn="ctr">
              <a:buNone/>
            </a:pP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Nomination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C5BE862-6961-6D05-B283-0F3F9BB63A24}"/>
              </a:ext>
            </a:extLst>
          </p:cNvPr>
          <p:cNvSpPr txBox="1">
            <a:spLocks/>
          </p:cNvSpPr>
          <p:nvPr/>
        </p:nvSpPr>
        <p:spPr>
          <a:xfrm>
            <a:off x="3754301" y="1572933"/>
            <a:ext cx="4013200" cy="82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26994" indent="0" algn="ctr">
              <a:buNone/>
            </a:pPr>
            <a:r>
              <a:rPr lang="en-US" sz="32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en-US" sz="32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87ABB-FB91-BFF5-3AB1-07F70983A76B}"/>
              </a:ext>
            </a:extLst>
          </p:cNvPr>
          <p:cNvSpPr txBox="1"/>
          <p:nvPr/>
        </p:nvSpPr>
        <p:spPr>
          <a:xfrm>
            <a:off x="7368902" y="256982"/>
            <a:ext cx="384509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What did you decide to focus on first? </a:t>
            </a:r>
          </a:p>
        </p:txBody>
      </p:sp>
      <p:sp>
        <p:nvSpPr>
          <p:cNvPr id="3" name="Google Shape;656;p43">
            <a:extLst>
              <a:ext uri="{FF2B5EF4-FFF2-40B4-BE49-F238E27FC236}">
                <a16:creationId xmlns:a16="http://schemas.microsoft.com/office/drawing/2014/main" id="{7F3F96B5-3D13-FB63-4691-5D156C0C718B}"/>
              </a:ext>
            </a:extLst>
          </p:cNvPr>
          <p:cNvSpPr/>
          <p:nvPr/>
        </p:nvSpPr>
        <p:spPr>
          <a:xfrm>
            <a:off x="738072" y="3443922"/>
            <a:ext cx="2268195" cy="212642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989B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Do we have something simple?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Google Shape;656;p43">
            <a:extLst>
              <a:ext uri="{FF2B5EF4-FFF2-40B4-BE49-F238E27FC236}">
                <a16:creationId xmlns:a16="http://schemas.microsoft.com/office/drawing/2014/main" id="{51BABC44-6F10-5BA4-D7DB-C9AE738D2508}"/>
              </a:ext>
            </a:extLst>
          </p:cNvPr>
          <p:cNvSpPr/>
          <p:nvPr/>
        </p:nvSpPr>
        <p:spPr>
          <a:xfrm>
            <a:off x="4699925" y="3643600"/>
            <a:ext cx="2268195" cy="212642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989B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What are some of our data sources?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656;p43">
            <a:extLst>
              <a:ext uri="{FF2B5EF4-FFF2-40B4-BE49-F238E27FC236}">
                <a16:creationId xmlns:a16="http://schemas.microsoft.com/office/drawing/2014/main" id="{ADA918D0-72A9-2738-115F-CB62139A4FE7}"/>
              </a:ext>
            </a:extLst>
          </p:cNvPr>
          <p:cNvSpPr/>
          <p:nvPr/>
        </p:nvSpPr>
        <p:spPr>
          <a:xfrm>
            <a:off x="9072801" y="3643600"/>
            <a:ext cx="2268195" cy="212642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0989B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Is the school using a universal screener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989B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45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FF37-7B27-4F9D-8A5B-28BD84F4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51">
            <a:off x="1536400" y="1746489"/>
            <a:ext cx="5430464" cy="3365200"/>
          </a:xfrm>
        </p:spPr>
        <p:txBody>
          <a:bodyPr/>
          <a:lstStyle/>
          <a:p>
            <a:r>
              <a:rPr lang="en-US" sz="3733" dirty="0"/>
              <a:t>Request for Assistance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DAF69-7B50-4923-95F9-CE4815F42A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 flipH="1">
            <a:off x="7617637" y="4922757"/>
            <a:ext cx="4521200" cy="745368"/>
          </a:xfrm>
        </p:spPr>
        <p:txBody>
          <a:bodyPr/>
          <a:lstStyle/>
          <a:p>
            <a:pPr marL="186262" indent="0">
              <a:buNone/>
            </a:pPr>
            <a:r>
              <a:rPr lang="en-US" sz="2400" dirty="0">
                <a:solidFill>
                  <a:schemeClr val="tx1"/>
                </a:solidFill>
                <a:latin typeface="Poppins Medium" panose="020B0604020202020204" charset="0"/>
                <a:cs typeface="Poppins Medium" panose="020B0604020202020204" charset="0"/>
              </a:rPr>
              <a:t>Available to </a:t>
            </a:r>
            <a:r>
              <a:rPr lang="en-US" sz="2400" b="1" dirty="0">
                <a:solidFill>
                  <a:schemeClr val="tx1"/>
                </a:solidFill>
                <a:latin typeface="Poppins Medium" panose="020B0604020202020204" charset="0"/>
                <a:cs typeface="Poppins Medium" panose="020B0604020202020204" charset="0"/>
              </a:rPr>
              <a:t>staff, students</a:t>
            </a:r>
            <a:r>
              <a:rPr lang="en-US" sz="2400" dirty="0">
                <a:solidFill>
                  <a:schemeClr val="tx1"/>
                </a:solidFill>
                <a:latin typeface="Poppins Medium" panose="020B0604020202020204" charset="0"/>
                <a:cs typeface="Poppins Medium" panose="020B0604020202020204" charset="0"/>
              </a:rPr>
              <a:t>, and </a:t>
            </a:r>
            <a:r>
              <a:rPr lang="en-US" sz="2400" b="1" dirty="0">
                <a:solidFill>
                  <a:schemeClr val="tx1"/>
                </a:solidFill>
                <a:latin typeface="Poppins Medium" panose="020B0604020202020204" charset="0"/>
                <a:cs typeface="Poppins Medium" panose="020B0604020202020204" charset="0"/>
              </a:rPr>
              <a:t>families</a:t>
            </a:r>
            <a:r>
              <a:rPr lang="en-US" sz="2400" dirty="0">
                <a:solidFill>
                  <a:schemeClr val="tx1"/>
                </a:solidFill>
                <a:latin typeface="Poppins Medium" panose="020B0604020202020204" charset="0"/>
                <a:cs typeface="Poppins Medium" panose="020B0604020202020204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6EB0AF-DE0F-44B3-A693-6B2A983129A3}"/>
              </a:ext>
            </a:extLst>
          </p:cNvPr>
          <p:cNvGrpSpPr/>
          <p:nvPr/>
        </p:nvGrpSpPr>
        <p:grpSpPr>
          <a:xfrm>
            <a:off x="6919715" y="1870924"/>
            <a:ext cx="1395847" cy="1350528"/>
            <a:chOff x="1568917" y="46321"/>
            <a:chExt cx="2223435" cy="222343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7CFCBF-E429-418A-B98B-948BC658CC8C}"/>
                </a:ext>
              </a:extLst>
            </p:cNvPr>
            <p:cNvSpPr/>
            <p:nvPr/>
          </p:nvSpPr>
          <p:spPr>
            <a:xfrm>
              <a:off x="1568917" y="46321"/>
              <a:ext cx="2223435" cy="2223435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0D0F41"/>
                </a:solidFill>
                <a:latin typeface="Arial"/>
                <a:sym typeface="Arial"/>
              </a:endParaRPr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785EFBE5-5D40-46AF-BD2F-591EDA13DDEB}"/>
                </a:ext>
              </a:extLst>
            </p:cNvPr>
            <p:cNvSpPr txBox="1"/>
            <p:nvPr/>
          </p:nvSpPr>
          <p:spPr>
            <a:xfrm>
              <a:off x="1865374" y="435422"/>
              <a:ext cx="1630519" cy="143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038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defRPr/>
              </a:pPr>
              <a:r>
                <a:rPr lang="en-US" sz="2400" dirty="0">
                  <a:solidFill>
                    <a:srgbClr val="FFFFFF"/>
                  </a:solidFill>
                  <a:latin typeface="Poppins Medium" panose="020B0604020202020204" charset="0"/>
                  <a:cs typeface="Poppins Medium" panose="020B0604020202020204" charset="0"/>
                  <a:sym typeface="Arial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453163" y="2020273"/>
            <a:ext cx="9258852" cy="175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Coaching Meeting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2, Year 1</a:t>
            </a:r>
            <a:br>
              <a:rPr lang="en-US" sz="3733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2022</a:t>
            </a:r>
            <a:endParaRPr lang="en-US" sz="4267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4241151" y="3964818"/>
            <a:ext cx="5682876" cy="24777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Marcie Handler &amp; Katie Meyer</a:t>
            </a:r>
          </a:p>
          <a:p>
            <a:pPr marL="0" indent="0"/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" i="1" dirty="0">
                <a:latin typeface="Arial" panose="020B0604020202020204" pitchFamily="34" charset="0"/>
                <a:cs typeface="Arial" panose="020B0604020202020204" pitchFamily="34" charset="0"/>
              </a:rPr>
              <a:t>with support from NEPBIS Network, May Institute &amp; Broad Reach Consulting</a:t>
            </a:r>
            <a:endParaRPr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5769" y="5790561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24478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E646-1F33-329C-E22B-6BE3D6AE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994" y="174158"/>
            <a:ext cx="9378000" cy="845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Teacher Nomination Form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4942FF73-5CE4-146D-51BB-DCB8A61E84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424" y="1019758"/>
            <a:ext cx="4487141" cy="5712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B1DC5D-5629-B2FF-D841-AA3537A4D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04185" y="551591"/>
            <a:ext cx="1681523" cy="16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E21B-3639-2896-90DF-72548C85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54" y="220773"/>
            <a:ext cx="9378000" cy="78187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Grade Level Nomination Form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FC011-B54E-72A7-5644-0ECF0D280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70" y="902206"/>
            <a:ext cx="9995613" cy="595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13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E21B-3639-2896-90DF-72548C85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54" y="220773"/>
            <a:ext cx="2591120" cy="196583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Adapted Nomination Form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5B749-40D4-654F-0BE8-D9010779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21" y="377066"/>
            <a:ext cx="4967846" cy="6103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67672D-4795-7615-A001-4519B1799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64" y="1334636"/>
            <a:ext cx="4356981" cy="53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70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71" y="1633219"/>
            <a:ext cx="7218930" cy="4093278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262" indent="0">
              <a:spcAft>
                <a:spcPts val="1200"/>
              </a:spcAft>
              <a:buSzPct val="75000"/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Where are we? </a:t>
            </a:r>
          </a:p>
          <a:p>
            <a:pPr marL="186262" indent="0">
              <a:spcAft>
                <a:spcPts val="1200"/>
              </a:spcAft>
              <a:buSzPct val="75000"/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.   Form not yet developed </a:t>
            </a:r>
          </a:p>
          <a:p>
            <a:pPr marL="700612" indent="-514350">
              <a:spcAft>
                <a:spcPts val="1200"/>
              </a:spcAft>
              <a:buSzPct val="75000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Form developed, but not yet rolled out with staff training </a:t>
            </a:r>
          </a:p>
          <a:p>
            <a:pPr marL="700612" indent="-514350">
              <a:spcAft>
                <a:spcPts val="1200"/>
              </a:spcAft>
              <a:buSzPct val="75000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Form developed, staff have been trained, and there is a process in place to respond to referrals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55" y="326471"/>
            <a:ext cx="10267731" cy="8456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cs typeface="Calibri Light"/>
              </a:rPr>
              <a:t>ACTIVITY: Request for Assistance Form</a:t>
            </a:r>
            <a:endParaRPr lang="en-US" sz="3733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91948" y="58412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2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49433" y="60349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6171450" y="6072882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6667405" y="6009792"/>
            <a:ext cx="3073514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Poll / discussion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4280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79BCB7D-7D80-E947-BEEE-7B08CE74A125}"/>
              </a:ext>
            </a:extLst>
          </p:cNvPr>
          <p:cNvSpPr txBox="1">
            <a:spLocks/>
          </p:cNvSpPr>
          <p:nvPr/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-US" sz="4000" kern="0" dirty="0">
                <a:solidFill>
                  <a:srgbClr val="FFFFFF"/>
                </a:solidFill>
              </a:rPr>
              <a:t>Request for Assistance Process</a:t>
            </a:r>
            <a:endParaRPr lang="en-US" sz="4000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FB0FF-1260-E94A-B73E-CF4F1A403CF6}"/>
              </a:ext>
            </a:extLst>
          </p:cNvPr>
          <p:cNvSpPr txBox="1"/>
          <p:nvPr/>
        </p:nvSpPr>
        <p:spPr>
          <a:xfrm>
            <a:off x="707437" y="2114611"/>
            <a:ext cx="504237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9" algn="ctr" defTabSz="1219170">
              <a:spcBef>
                <a:spcPts val="600"/>
              </a:spcBef>
              <a:buClr>
                <a:srgbClr val="FFFFFF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ial" charset="0"/>
                <a:cs typeface="Arial"/>
                <a:sym typeface="Arial"/>
              </a:rPr>
              <a:t>What is Needed?</a:t>
            </a:r>
          </a:p>
          <a:p>
            <a:pPr marL="57149" algn="ctr" defTabSz="1219170">
              <a:spcBef>
                <a:spcPts val="600"/>
              </a:spcBef>
              <a:buClr>
                <a:srgbClr val="FFFFFF"/>
              </a:buClr>
            </a:pPr>
            <a:endParaRPr lang="en-US" sz="2400" kern="0" dirty="0">
              <a:solidFill>
                <a:srgbClr val="FFFFFF"/>
              </a:solidFill>
              <a:latin typeface="Arial" charset="0"/>
              <a:cs typeface="Arial"/>
              <a:sym typeface="Arial"/>
            </a:endParaRPr>
          </a:p>
          <a:p>
            <a:pPr marL="514338" indent="-457189" defTabSz="1219170">
              <a:spcBef>
                <a:spcPts val="600"/>
              </a:spcBef>
              <a:buClr>
                <a:srgbClr val="FFFFFF"/>
              </a:buClr>
              <a:buFont typeface="Century Gothic" pitchFamily="34" charset="0"/>
              <a:buAutoNum type="arabicPeriod"/>
            </a:pPr>
            <a:r>
              <a:rPr lang="en-US" sz="2400" kern="0" dirty="0">
                <a:solidFill>
                  <a:srgbClr val="FFFF00"/>
                </a:solidFill>
                <a:latin typeface="Arial" charset="0"/>
                <a:cs typeface="Arial"/>
                <a:sym typeface="Arial"/>
              </a:rPr>
              <a:t>Staff training  </a:t>
            </a:r>
          </a:p>
          <a:p>
            <a:pPr marL="514338" indent="-457189" defTabSz="1219170">
              <a:spcBef>
                <a:spcPts val="600"/>
              </a:spcBef>
              <a:buClr>
                <a:srgbClr val="FFFFFF"/>
              </a:buClr>
              <a:buFont typeface="Century Gothic" pitchFamily="34" charset="0"/>
              <a:buAutoNum type="arabicPeriod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  <a:cs typeface="Arial"/>
                <a:sym typeface="Arial"/>
              </a:rPr>
              <a:t>Decision rules </a:t>
            </a:r>
          </a:p>
          <a:p>
            <a:pPr marL="514338" indent="-457189" defTabSz="1219170">
              <a:spcBef>
                <a:spcPts val="600"/>
              </a:spcBef>
              <a:buClr>
                <a:srgbClr val="FFFFFF"/>
              </a:buClr>
              <a:buFont typeface="Century Gothic" pitchFamily="34" charset="0"/>
              <a:buAutoNum type="arabicPeriod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  <a:cs typeface="Arial"/>
                <a:sym typeface="Arial"/>
              </a:rPr>
              <a:t>Procedures if teacher requests for support exceed resources</a:t>
            </a:r>
          </a:p>
          <a:p>
            <a:pPr marL="514338" indent="-457189" defTabSz="1219170">
              <a:spcBef>
                <a:spcPts val="600"/>
              </a:spcBef>
              <a:buClr>
                <a:srgbClr val="FFFFFF"/>
              </a:buClr>
              <a:buFont typeface="Century Gothic" pitchFamily="34" charset="0"/>
              <a:buAutoNum type="arabicPeriod"/>
            </a:pPr>
            <a:r>
              <a:rPr lang="en-US" sz="2400" kern="0" dirty="0">
                <a:solidFill>
                  <a:srgbClr val="FFFF00"/>
                </a:solidFill>
                <a:latin typeface="Arial" charset="0"/>
                <a:cs typeface="Arial"/>
                <a:sym typeface="Arial"/>
              </a:rPr>
              <a:t>Staff notification of students receiving support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8945588-48AB-0F42-946A-A4B5D5CA5F0D}"/>
              </a:ext>
            </a:extLst>
          </p:cNvPr>
          <p:cNvSpPr txBox="1">
            <a:spLocks/>
          </p:cNvSpPr>
          <p:nvPr/>
        </p:nvSpPr>
        <p:spPr>
          <a:xfrm>
            <a:off x="6096001" y="1929945"/>
            <a:ext cx="4810538" cy="3874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57149" indent="0" algn="ctr" defTabSz="1219170">
              <a:spcBef>
                <a:spcPts val="600"/>
              </a:spcBef>
              <a:buClr>
                <a:srgbClr val="FFFFFF"/>
              </a:buClr>
              <a:buSzPct val="100000"/>
              <a:buNone/>
            </a:pPr>
            <a:r>
              <a:rPr lang="en-US" sz="2400" b="1" kern="0" dirty="0">
                <a:solidFill>
                  <a:srgbClr val="FFFFFF"/>
                </a:solidFill>
                <a:latin typeface="Arial" charset="0"/>
              </a:rPr>
              <a:t>Timelines Determined</a:t>
            </a:r>
          </a:p>
          <a:p>
            <a:pPr marL="57149" indent="0" algn="ctr" defTabSz="1219170">
              <a:spcBef>
                <a:spcPts val="600"/>
              </a:spcBef>
              <a:buClr>
                <a:srgbClr val="FFFFFF"/>
              </a:buClr>
              <a:buSzPct val="100000"/>
              <a:buNone/>
            </a:pPr>
            <a:endParaRPr lang="en-US" sz="2400" kern="0" dirty="0">
              <a:solidFill>
                <a:srgbClr val="FFFFFF"/>
              </a:solidFill>
              <a:latin typeface="Arial" charset="0"/>
            </a:endParaRPr>
          </a:p>
          <a:p>
            <a:pPr marL="514338" indent="-457189" defTabSz="1219170">
              <a:spcBef>
                <a:spcPts val="600"/>
              </a:spcBef>
              <a:buClr>
                <a:srgbClr val="FFFFFF"/>
              </a:buClr>
              <a:buSzPct val="100000"/>
              <a:buFont typeface="Century Gothic" pitchFamily="34" charset="0"/>
              <a:buAutoNum type="arabicPeriod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</a:rPr>
              <a:t>Nomination decisions </a:t>
            </a:r>
          </a:p>
          <a:p>
            <a:pPr marL="666734" lvl="1" indent="0" defTabSz="1219170">
              <a:spcBef>
                <a:spcPts val="600"/>
              </a:spcBef>
              <a:buClr>
                <a:srgbClr val="FFFFFF"/>
              </a:buClr>
              <a:buSzPct val="100000"/>
              <a:buNone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</a:rPr>
              <a:t>~10 days</a:t>
            </a:r>
          </a:p>
          <a:p>
            <a:pPr marL="514338" indent="-457189" defTabSz="1219170">
              <a:spcBef>
                <a:spcPts val="600"/>
              </a:spcBef>
              <a:buClr>
                <a:srgbClr val="FFFFFF"/>
              </a:buClr>
              <a:buSzPct val="100000"/>
              <a:buFont typeface="Century Gothic" pitchFamily="34" charset="0"/>
              <a:buAutoNum type="arabicPeriod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</a:rPr>
              <a:t>Providing supports to students </a:t>
            </a:r>
          </a:p>
          <a:p>
            <a:pPr marL="666734" lvl="1" indent="0" defTabSz="1219170">
              <a:spcBef>
                <a:spcPts val="600"/>
              </a:spcBef>
              <a:buClr>
                <a:srgbClr val="FFFFFF"/>
              </a:buClr>
              <a:buSzPct val="100000"/>
              <a:buNone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</a:rPr>
              <a:t>~30 days</a:t>
            </a:r>
          </a:p>
          <a:p>
            <a:pPr marL="514338" indent="-457189" defTabSz="1219170">
              <a:spcBef>
                <a:spcPts val="600"/>
              </a:spcBef>
              <a:buClr>
                <a:srgbClr val="FFFFFF"/>
              </a:buClr>
              <a:buSzPct val="100000"/>
              <a:buFont typeface="Century Gothic" pitchFamily="34" charset="0"/>
              <a:buAutoNum type="arabicPeriod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</a:rPr>
              <a:t>Family notification if child is nominated (who, what, how)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E4D4E3-846A-2846-8443-2FDDE8DD9193}"/>
              </a:ext>
            </a:extLst>
          </p:cNvPr>
          <p:cNvCxnSpPr>
            <a:cxnSpLocks/>
          </p:cNvCxnSpPr>
          <p:nvPr/>
        </p:nvCxnSpPr>
        <p:spPr>
          <a:xfrm>
            <a:off x="5749808" y="1857999"/>
            <a:ext cx="0" cy="40922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0427A37-F207-2438-E969-AD92BEC2E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48074" y="213788"/>
            <a:ext cx="2288209" cy="1716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40C07F-3CC4-4DA2-4900-AAD6711C64E7}"/>
              </a:ext>
            </a:extLst>
          </p:cNvPr>
          <p:cNvSpPr txBox="1"/>
          <p:nvPr/>
        </p:nvSpPr>
        <p:spPr>
          <a:xfrm>
            <a:off x="1616764" y="6061121"/>
            <a:ext cx="857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FF00"/>
                </a:solidFill>
              </a:rPr>
              <a:t>What systems are in place? </a:t>
            </a:r>
          </a:p>
        </p:txBody>
      </p:sp>
    </p:spTree>
    <p:extLst>
      <p:ext uri="{BB962C8B-B14F-4D97-AF65-F5344CB8AC3E}">
        <p14:creationId xmlns:p14="http://schemas.microsoft.com/office/powerpoint/2010/main" val="2010294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71" y="1633219"/>
            <a:ext cx="7218930" cy="4093278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612" indent="-514350">
              <a:spcAft>
                <a:spcPts val="1200"/>
              </a:spcAft>
              <a:buSzPct val="75000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Calibri" panose="020F0502020204030204"/>
              </a:rPr>
              <a:t>What procedures need to be standardized for reviewing requests, notifying staff and families?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700612" indent="-514350">
              <a:spcAft>
                <a:spcPts val="1200"/>
              </a:spcAft>
              <a:buSzPct val="75000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How will you share/revise this with your team, and then get feedback from staff?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17" y="326471"/>
            <a:ext cx="10089669" cy="8456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cs typeface="Calibri Light"/>
              </a:rPr>
              <a:t>DISCUSSION: </a:t>
            </a:r>
            <a:br>
              <a:rPr lang="en-US" sz="3733" b="1" dirty="0">
                <a:solidFill>
                  <a:schemeClr val="bg1"/>
                </a:solidFill>
                <a:cs typeface="Calibri Light"/>
              </a:rPr>
            </a:br>
            <a:r>
              <a:rPr lang="en-US" sz="3733" b="1" dirty="0">
                <a:solidFill>
                  <a:schemeClr val="bg1"/>
                </a:solidFill>
                <a:cs typeface="Calibri Light"/>
              </a:rPr>
              <a:t>Request for Assistance Process</a:t>
            </a:r>
            <a:endParaRPr lang="en-US" sz="3733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91948" y="58412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49433" y="60349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6171450" y="6072882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6667405" y="6009792"/>
            <a:ext cx="3073514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Action Plan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9353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FF37-7B27-4F9D-8A5B-28BD84F4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51">
            <a:off x="1536400" y="1746489"/>
            <a:ext cx="5430464" cy="3365200"/>
          </a:xfrm>
        </p:spPr>
        <p:txBody>
          <a:bodyPr/>
          <a:lstStyle/>
          <a:p>
            <a:r>
              <a:rPr lang="en-US" sz="3733" dirty="0"/>
              <a:t>Using Existing Data Sources to Identify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DAF69-7B50-4923-95F9-CE4815F42A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 flipH="1">
            <a:off x="6966939" y="4546169"/>
            <a:ext cx="4521200" cy="1311008"/>
          </a:xfrm>
        </p:spPr>
        <p:txBody>
          <a:bodyPr/>
          <a:lstStyle/>
          <a:p>
            <a:pPr marL="186262" indent="0">
              <a:buNone/>
            </a:pPr>
            <a:r>
              <a:rPr lang="en-US" sz="2400" dirty="0">
                <a:solidFill>
                  <a:schemeClr val="tx1"/>
                </a:solidFill>
                <a:latin typeface="Poppins Medium" panose="020B0604020202020204" charset="0"/>
                <a:cs typeface="Poppins Medium" panose="020B0604020202020204" charset="0"/>
              </a:rPr>
              <a:t>Starting to develop decision rules across data sources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53DE20-3A1B-AF44-8B1F-373A64ECC8B6}"/>
              </a:ext>
            </a:extLst>
          </p:cNvPr>
          <p:cNvGrpSpPr/>
          <p:nvPr/>
        </p:nvGrpSpPr>
        <p:grpSpPr>
          <a:xfrm>
            <a:off x="6919715" y="1870924"/>
            <a:ext cx="1395847" cy="1350528"/>
            <a:chOff x="1568917" y="46321"/>
            <a:chExt cx="2223435" cy="222343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C4EC0D-D902-1C4E-93F3-F748F031C67E}"/>
                </a:ext>
              </a:extLst>
            </p:cNvPr>
            <p:cNvSpPr/>
            <p:nvPr/>
          </p:nvSpPr>
          <p:spPr>
            <a:xfrm>
              <a:off x="1568917" y="46321"/>
              <a:ext cx="2223435" cy="2223435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0D0F41"/>
                </a:solidFill>
                <a:latin typeface="Arial"/>
                <a:sym typeface="Arial"/>
              </a:endParaRPr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17C10D48-718D-2842-A2A7-933B7AD82454}"/>
                </a:ext>
              </a:extLst>
            </p:cNvPr>
            <p:cNvSpPr txBox="1"/>
            <p:nvPr/>
          </p:nvSpPr>
          <p:spPr>
            <a:xfrm>
              <a:off x="1865374" y="435422"/>
              <a:ext cx="1630519" cy="143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038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defRPr/>
              </a:pPr>
              <a:r>
                <a:rPr lang="en-US" sz="2400" dirty="0">
                  <a:solidFill>
                    <a:srgbClr val="FFFFFF"/>
                  </a:solidFill>
                  <a:latin typeface="Poppins Medium" panose="020B0604020202020204" charset="0"/>
                  <a:cs typeface="Poppins Medium" panose="020B0604020202020204" charset="0"/>
                  <a:sym typeface="Arial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97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B70D14-ADBE-7147-A339-F2DE96E6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04768"/>
            <a:ext cx="10972800" cy="1143000"/>
          </a:xfrm>
          <a:noFill/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Data Decision Rules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8A2140-E81C-B042-9DA9-FB2E02DC6942}"/>
              </a:ext>
            </a:extLst>
          </p:cNvPr>
          <p:cNvSpPr txBox="1">
            <a:spLocks/>
          </p:cNvSpPr>
          <p:nvPr/>
        </p:nvSpPr>
        <p:spPr bwMode="auto">
          <a:xfrm>
            <a:off x="594553" y="1711497"/>
            <a:ext cx="5185360" cy="384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marL="192881" indent="-19288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1pPr>
            <a:lvl2pPr marL="417910" indent="-16073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75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2pPr>
            <a:lvl3pPr marL="64293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3pPr>
            <a:lvl4pPr marL="900113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25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4pPr>
            <a:lvl5pPr marL="115728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5pPr>
            <a:lvl6pPr marL="1414463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1671638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1928813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2185988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257168" indent="-257168" defTabSz="1219170">
              <a:defRPr/>
            </a:pPr>
            <a:r>
              <a:rPr lang="en-US" sz="2400" kern="0" dirty="0">
                <a:solidFill>
                  <a:srgbClr val="FFFFFF"/>
                </a:solidFill>
                <a:latin typeface="Franklin Gothic Book"/>
                <a:sym typeface="Arial"/>
              </a:rPr>
              <a:t>Must be </a:t>
            </a:r>
            <a:r>
              <a:rPr lang="en-US" sz="2400" b="1" kern="0" dirty="0">
                <a:solidFill>
                  <a:srgbClr val="00ACC2"/>
                </a:solidFill>
                <a:latin typeface="Franklin Gothic Book"/>
                <a:sym typeface="Arial"/>
              </a:rPr>
              <a:t>contextually &amp; culturally </a:t>
            </a:r>
            <a:r>
              <a:rPr lang="en-US" sz="2400" kern="0" dirty="0">
                <a:solidFill>
                  <a:srgbClr val="FFFFFF"/>
                </a:solidFill>
                <a:latin typeface="Franklin Gothic Book"/>
                <a:sym typeface="Arial"/>
              </a:rPr>
              <a:t>appropriate</a:t>
            </a:r>
          </a:p>
          <a:p>
            <a:pPr marL="557199" lvl="1" indent="-214308" defTabSz="1219170">
              <a:defRPr/>
            </a:pPr>
            <a:r>
              <a:rPr lang="en-US" sz="2100" kern="0" dirty="0">
                <a:solidFill>
                  <a:srgbClr val="FFFFFF"/>
                </a:solidFill>
                <a:latin typeface="Franklin Gothic Book"/>
                <a:sym typeface="Arial"/>
              </a:rPr>
              <a:t>What works in one school may not work in another!</a:t>
            </a:r>
          </a:p>
          <a:p>
            <a:pPr marL="257168" indent="-257168" defTabSz="1219170">
              <a:defRPr/>
            </a:pPr>
            <a:r>
              <a:rPr lang="en-US" sz="2400" kern="0" dirty="0">
                <a:solidFill>
                  <a:srgbClr val="FFFFFF"/>
                </a:solidFill>
                <a:latin typeface="Franklin Gothic Book"/>
                <a:sym typeface="Arial"/>
              </a:rPr>
              <a:t>Should be established to guide both </a:t>
            </a:r>
            <a:r>
              <a:rPr lang="en-US" sz="2400" b="1" kern="0" dirty="0">
                <a:solidFill>
                  <a:srgbClr val="00ACC2"/>
                </a:solidFill>
                <a:latin typeface="Franklin Gothic Book"/>
                <a:sym typeface="Arial"/>
              </a:rPr>
              <a:t>entry to and exit from </a:t>
            </a:r>
            <a:r>
              <a:rPr lang="en-US" sz="2400" kern="0" dirty="0">
                <a:solidFill>
                  <a:srgbClr val="FFFFFF"/>
                </a:solidFill>
                <a:latin typeface="Franklin Gothic Book"/>
                <a:sym typeface="Arial"/>
              </a:rPr>
              <a:t>T</a:t>
            </a:r>
            <a:r>
              <a:rPr lang="en-US" sz="2400" kern="0" dirty="0" err="1">
                <a:solidFill>
                  <a:srgbClr val="FFFFFF"/>
                </a:solidFill>
                <a:latin typeface="Franklin Gothic Book"/>
                <a:sym typeface="Arial"/>
              </a:rPr>
              <a:t>ier</a:t>
            </a:r>
            <a:r>
              <a:rPr lang="en-US" sz="2400" kern="0" dirty="0">
                <a:solidFill>
                  <a:srgbClr val="FFFFFF"/>
                </a:solidFill>
                <a:latin typeface="Franklin Gothic Book"/>
                <a:sym typeface="Arial"/>
              </a:rPr>
              <a:t> 2 supports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D5D5E-1DC0-D84C-8648-1D903688DFBA}"/>
              </a:ext>
            </a:extLst>
          </p:cNvPr>
          <p:cNvSpPr txBox="1"/>
          <p:nvPr/>
        </p:nvSpPr>
        <p:spPr>
          <a:xfrm>
            <a:off x="6096001" y="2255497"/>
            <a:ext cx="5870223" cy="2964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US" sz="2400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Consider:</a:t>
            </a:r>
          </a:p>
          <a:p>
            <a:pPr marL="557199" lvl="1" indent="-214308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  <a:defRPr/>
            </a:pPr>
            <a:r>
              <a:rPr lang="en-US" sz="2400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Current </a:t>
            </a:r>
            <a:r>
              <a:rPr lang="en-US" sz="2400" b="1" kern="0" dirty="0">
                <a:solidFill>
                  <a:srgbClr val="00ACC2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needs of students </a:t>
            </a:r>
            <a:r>
              <a:rPr lang="en-US" sz="2400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in the school</a:t>
            </a:r>
          </a:p>
          <a:p>
            <a:pPr marL="557199" lvl="1" indent="-214308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  <a:defRPr/>
            </a:pPr>
            <a:r>
              <a:rPr lang="en-US" sz="2400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Available </a:t>
            </a:r>
            <a:r>
              <a:rPr lang="en-US" sz="2400" b="1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resources</a:t>
            </a:r>
          </a:p>
          <a:p>
            <a:pPr marL="557199" lvl="1" indent="-214308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  <a:defRPr/>
            </a:pPr>
            <a:r>
              <a:rPr lang="en-US" sz="2400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Existing programs</a:t>
            </a:r>
          </a:p>
          <a:p>
            <a:pPr marL="557199" lvl="1" indent="-214308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  <a:defRPr/>
            </a:pPr>
            <a:r>
              <a:rPr lang="en-US" sz="2400" b="1" kern="0" dirty="0">
                <a:solidFill>
                  <a:srgbClr val="00ACC2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Feasibility</a:t>
            </a:r>
            <a:r>
              <a:rPr lang="en-US" sz="2400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 of starting new programs</a:t>
            </a:r>
          </a:p>
          <a:p>
            <a:pPr marL="557199" lvl="1" indent="-214308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  <a:defRPr/>
            </a:pPr>
            <a:r>
              <a:rPr lang="en-US" sz="2400" b="1" kern="0" dirty="0">
                <a:solidFill>
                  <a:srgbClr val="00ACC2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Capacity</a:t>
            </a:r>
            <a:r>
              <a:rPr lang="en-US" sz="2400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 to implement interventions</a:t>
            </a:r>
          </a:p>
          <a:p>
            <a:pPr defTabSz="1219170">
              <a:buClr>
                <a:srgbClr val="FFFFFF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2DA01A-35AA-E249-8A8C-4CDD31B50301}"/>
              </a:ext>
            </a:extLst>
          </p:cNvPr>
          <p:cNvCxnSpPr>
            <a:cxnSpLocks/>
          </p:cNvCxnSpPr>
          <p:nvPr/>
        </p:nvCxnSpPr>
        <p:spPr>
          <a:xfrm>
            <a:off x="5885275" y="1947768"/>
            <a:ext cx="0" cy="43877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63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62044" y="267709"/>
          <a:ext cx="8610600" cy="633274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263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9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14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Sample Decision Rules</a:t>
                      </a:r>
                      <a:endParaRPr lang="en-US" sz="15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Measure</a:t>
                      </a:r>
                      <a:endParaRPr lang="en-US" sz="15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Proficient Score</a:t>
                      </a:r>
                      <a:endParaRPr lang="en-US" sz="15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At-Risk</a:t>
                      </a:r>
                      <a:endParaRPr lang="en-US" sz="15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High Risk</a:t>
                      </a:r>
                      <a:endParaRPr lang="en-US" sz="15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E49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  Classroom Minors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0-4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 or more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 or more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E49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  Major/ODR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0-1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– 5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 or more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E49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  Absences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&lt;5/trimester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5+/trimester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10/trimester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E49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  Tardy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&lt;4/trimester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4+/trimester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10/trimester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E49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  ISS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0-1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 or more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E49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  OSS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E49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 Course Grades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2.5 or higher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 or F in any course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Ds or Fs in multiple courses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E49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 Reading Inventory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800+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799 or lower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599 or lower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E49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  Writing Assessment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 or 4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NS; 1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E49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 Nurse (non-medication)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0-1 (no pattern)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– 5 (patterns of regular visits)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 or more (pattern of regular visits)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851" marR="41851" marT="0" marB="0">
                    <a:solidFill>
                      <a:srgbClr val="E49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F6A5041D-AE3C-004D-BE83-47C3E1CACDD8}"/>
              </a:ext>
            </a:extLst>
          </p:cNvPr>
          <p:cNvSpPr txBox="1">
            <a:spLocks/>
          </p:cNvSpPr>
          <p:nvPr/>
        </p:nvSpPr>
        <p:spPr>
          <a:xfrm flipH="1">
            <a:off x="358112" y="4139152"/>
            <a:ext cx="3800533" cy="81066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-US" sz="3200" b="1" kern="0" dirty="0">
                <a:solidFill>
                  <a:schemeClr val="bg1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699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9E4B5360-5796-4E85-AE28-F4878723A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246" y="1860131"/>
            <a:ext cx="10204879" cy="4397022"/>
          </a:xfrm>
        </p:spPr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00"/>
                </a:solidFill>
              </a:rPr>
              <a:t>What</a:t>
            </a:r>
            <a:r>
              <a:rPr lang="en-US" dirty="0"/>
              <a:t> data sources do we already use and review? </a:t>
            </a:r>
          </a:p>
          <a:p>
            <a:pPr lvl="1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dirty="0"/>
              <a:t>Do we need to add any additional sources? </a:t>
            </a:r>
          </a:p>
          <a:p>
            <a:pPr lvl="1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dirty="0"/>
              <a:t>What about for this year?</a:t>
            </a:r>
          </a:p>
          <a:p>
            <a:pPr lvl="1">
              <a:spcBef>
                <a:spcPts val="800"/>
              </a:spcBef>
              <a:buFont typeface="Courier New" panose="02070309020205020404" pitchFamily="49" charset="0"/>
              <a:buChar char="o"/>
            </a:pPr>
            <a:endParaRPr lang="en-US" dirty="0"/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00"/>
                </a:solidFill>
              </a:rPr>
              <a:t>Who</a:t>
            </a:r>
            <a:r>
              <a:rPr lang="en-US" dirty="0"/>
              <a:t> will be responsible for collecting and summarizing these data? </a:t>
            </a:r>
          </a:p>
          <a:p>
            <a:pPr algn="l">
              <a:buFont typeface="Courier New" panose="02070309020205020404" pitchFamily="49" charset="0"/>
              <a:buChar char="o"/>
            </a:pPr>
            <a:endParaRPr lang="en-US" dirty="0"/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00"/>
                </a:solidFill>
              </a:rPr>
              <a:t>How often </a:t>
            </a:r>
            <a:r>
              <a:rPr lang="en-US" dirty="0"/>
              <a:t>(once a month, once a quarter) will we review school-wide extant data?</a:t>
            </a:r>
          </a:p>
          <a:p>
            <a:pPr algn="l"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Are there clear routines for timely response to requests for assistance?</a:t>
            </a:r>
          </a:p>
          <a:p>
            <a:pPr algn="l">
              <a:buFont typeface="Courier New" panose="02070309020205020404" pitchFamily="49" charset="0"/>
              <a:buChar char="o"/>
            </a:pPr>
            <a:endParaRPr lang="en-US" dirty="0"/>
          </a:p>
          <a:p>
            <a:pPr marL="186262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7CCA2D-0DDC-4411-9A69-59A8121D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QUESTIONS: DATA SOURCES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8A3A9F-F993-46E7-91F8-7803E9183798}"/>
              </a:ext>
            </a:extLst>
          </p:cNvPr>
          <p:cNvGrpSpPr/>
          <p:nvPr/>
        </p:nvGrpSpPr>
        <p:grpSpPr>
          <a:xfrm rot="1778477">
            <a:off x="10648375" y="207769"/>
            <a:ext cx="1395847" cy="1350528"/>
            <a:chOff x="1568917" y="46321"/>
            <a:chExt cx="2223435" cy="222343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2C22F37-B96E-4E05-96D5-4D9C295656AB}"/>
                </a:ext>
              </a:extLst>
            </p:cNvPr>
            <p:cNvSpPr/>
            <p:nvPr/>
          </p:nvSpPr>
          <p:spPr>
            <a:xfrm>
              <a:off x="1568917" y="46321"/>
              <a:ext cx="2223435" cy="2223435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0D0F41"/>
                </a:solidFill>
                <a:latin typeface="Arial"/>
                <a:sym typeface="Arial"/>
              </a:endParaRPr>
            </a:p>
          </p:txBody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AA4AEC66-1A69-47B0-A27E-F85D55875B66}"/>
                </a:ext>
              </a:extLst>
            </p:cNvPr>
            <p:cNvSpPr txBox="1"/>
            <p:nvPr/>
          </p:nvSpPr>
          <p:spPr>
            <a:xfrm>
              <a:off x="1865374" y="573070"/>
              <a:ext cx="1630520" cy="1293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13038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defRPr/>
              </a:pPr>
              <a:r>
                <a:rPr lang="en-US" sz="1867">
                  <a:solidFill>
                    <a:srgbClr val="FFFFFF"/>
                  </a:solidFill>
                  <a:latin typeface="Poppins Medium" panose="020B0604020202020204" charset="0"/>
                  <a:cs typeface="Poppins Medium" panose="020B0604020202020204" charset="0"/>
                  <a:sym typeface="Arial"/>
                </a:rPr>
                <a:t>Systems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3D14EA-9F64-4B20-83C4-AF93514C73C1}"/>
              </a:ext>
            </a:extLst>
          </p:cNvPr>
          <p:cNvGrpSpPr/>
          <p:nvPr/>
        </p:nvGrpSpPr>
        <p:grpSpPr>
          <a:xfrm>
            <a:off x="10402440" y="872828"/>
            <a:ext cx="1159651" cy="1159651"/>
            <a:chOff x="3702262" y="2375914"/>
            <a:chExt cx="869738" cy="869738"/>
          </a:xfrm>
        </p:grpSpPr>
        <p:sp>
          <p:nvSpPr>
            <p:cNvPr id="12" name="Google Shape;660;p43">
              <a:extLst>
                <a:ext uri="{FF2B5EF4-FFF2-40B4-BE49-F238E27FC236}">
                  <a16:creationId xmlns:a16="http://schemas.microsoft.com/office/drawing/2014/main" id="{97B68563-4892-4603-AC87-F4A0046C8F47}"/>
                </a:ext>
              </a:extLst>
            </p:cNvPr>
            <p:cNvSpPr/>
            <p:nvPr/>
          </p:nvSpPr>
          <p:spPr>
            <a:xfrm>
              <a:off x="3702262" y="2375914"/>
              <a:ext cx="869738" cy="86973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7667;p68">
              <a:extLst>
                <a:ext uri="{FF2B5EF4-FFF2-40B4-BE49-F238E27FC236}">
                  <a16:creationId xmlns:a16="http://schemas.microsoft.com/office/drawing/2014/main" id="{04E9A92F-872B-4900-9A61-BD49F617A3C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0570" y="2588681"/>
              <a:ext cx="320080" cy="457200"/>
              <a:chOff x="1341612" y="3340055"/>
              <a:chExt cx="259399" cy="370524"/>
            </a:xfrm>
          </p:grpSpPr>
          <p:sp>
            <p:nvSpPr>
              <p:cNvPr id="14" name="Google Shape;7668;p68">
                <a:extLst>
                  <a:ext uri="{FF2B5EF4-FFF2-40B4-BE49-F238E27FC236}">
                    <a16:creationId xmlns:a16="http://schemas.microsoft.com/office/drawing/2014/main" id="{D6C73E7B-CAA1-4EA9-853D-EF02EEA9E027}"/>
                  </a:ext>
                </a:extLst>
              </p:cNvPr>
              <p:cNvSpPr/>
              <p:nvPr/>
            </p:nvSpPr>
            <p:spPr>
              <a:xfrm>
                <a:off x="1383954" y="3340055"/>
                <a:ext cx="43615" cy="35664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2382" extrusionOk="0">
                    <a:moveTo>
                      <a:pt x="999" y="0"/>
                    </a:moveTo>
                    <a:cubicBezTo>
                      <a:pt x="452" y="0"/>
                      <a:pt x="11" y="442"/>
                      <a:pt x="11" y="989"/>
                    </a:cubicBezTo>
                    <a:lnTo>
                      <a:pt x="11" y="2019"/>
                    </a:lnTo>
                    <a:cubicBezTo>
                      <a:pt x="0" y="2260"/>
                      <a:pt x="179" y="2381"/>
                      <a:pt x="360" y="2381"/>
                    </a:cubicBezTo>
                    <a:cubicBezTo>
                      <a:pt x="542" y="2381"/>
                      <a:pt x="726" y="2260"/>
                      <a:pt x="726" y="2019"/>
                    </a:cubicBezTo>
                    <a:lnTo>
                      <a:pt x="726" y="989"/>
                    </a:lnTo>
                    <a:cubicBezTo>
                      <a:pt x="726" y="841"/>
                      <a:pt x="852" y="736"/>
                      <a:pt x="999" y="736"/>
                    </a:cubicBezTo>
                    <a:lnTo>
                      <a:pt x="1924" y="736"/>
                    </a:lnTo>
                    <a:cubicBezTo>
                      <a:pt x="2071" y="736"/>
                      <a:pt x="2197" y="841"/>
                      <a:pt x="2197" y="989"/>
                    </a:cubicBezTo>
                    <a:lnTo>
                      <a:pt x="2197" y="2019"/>
                    </a:lnTo>
                    <a:cubicBezTo>
                      <a:pt x="2197" y="2260"/>
                      <a:pt x="2376" y="2381"/>
                      <a:pt x="2555" y="2381"/>
                    </a:cubicBezTo>
                    <a:cubicBezTo>
                      <a:pt x="2733" y="2381"/>
                      <a:pt x="2912" y="2260"/>
                      <a:pt x="2912" y="2019"/>
                    </a:cubicBezTo>
                    <a:lnTo>
                      <a:pt x="2912" y="989"/>
                    </a:lnTo>
                    <a:cubicBezTo>
                      <a:pt x="2912" y="442"/>
                      <a:pt x="2471" y="0"/>
                      <a:pt x="1924" y="0"/>
                    </a:cubicBezTo>
                    <a:close/>
                  </a:path>
                </a:pathLst>
              </a:custGeom>
              <a:solidFill>
                <a:srgbClr val="34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669;p68">
                <a:extLst>
                  <a:ext uri="{FF2B5EF4-FFF2-40B4-BE49-F238E27FC236}">
                    <a16:creationId xmlns:a16="http://schemas.microsoft.com/office/drawing/2014/main" id="{94979882-0536-429D-9F83-409E7C2ABE50}"/>
                  </a:ext>
                </a:extLst>
              </p:cNvPr>
              <p:cNvSpPr/>
              <p:nvPr/>
            </p:nvSpPr>
            <p:spPr>
              <a:xfrm>
                <a:off x="1363966" y="3403329"/>
                <a:ext cx="237045" cy="307251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20521" extrusionOk="0">
                    <a:moveTo>
                      <a:pt x="736" y="0"/>
                    </a:moveTo>
                    <a:cubicBezTo>
                      <a:pt x="337" y="0"/>
                      <a:pt x="0" y="337"/>
                      <a:pt x="0" y="757"/>
                    </a:cubicBezTo>
                    <a:lnTo>
                      <a:pt x="0" y="19763"/>
                    </a:lnTo>
                    <a:cubicBezTo>
                      <a:pt x="0" y="20184"/>
                      <a:pt x="337" y="20520"/>
                      <a:pt x="736" y="20520"/>
                    </a:cubicBezTo>
                    <a:lnTo>
                      <a:pt x="15075" y="20520"/>
                    </a:lnTo>
                    <a:cubicBezTo>
                      <a:pt x="15495" y="20520"/>
                      <a:pt x="15832" y="20184"/>
                      <a:pt x="15832" y="19763"/>
                    </a:cubicBezTo>
                    <a:lnTo>
                      <a:pt x="15832" y="757"/>
                    </a:lnTo>
                    <a:cubicBezTo>
                      <a:pt x="15832" y="337"/>
                      <a:pt x="15495" y="0"/>
                      <a:pt x="15075" y="0"/>
                    </a:cubicBezTo>
                    <a:close/>
                  </a:path>
                </a:pathLst>
              </a:custGeom>
              <a:solidFill>
                <a:srgbClr val="EEF1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670;p68">
                <a:extLst>
                  <a:ext uri="{FF2B5EF4-FFF2-40B4-BE49-F238E27FC236}">
                    <a16:creationId xmlns:a16="http://schemas.microsoft.com/office/drawing/2014/main" id="{1D78E9EF-0B8C-4C67-AA59-D234E260F586}"/>
                  </a:ext>
                </a:extLst>
              </p:cNvPr>
              <p:cNvSpPr/>
              <p:nvPr/>
            </p:nvSpPr>
            <p:spPr>
              <a:xfrm>
                <a:off x="1341612" y="3371841"/>
                <a:ext cx="237045" cy="306936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20500" extrusionOk="0">
                    <a:moveTo>
                      <a:pt x="736" y="1"/>
                    </a:moveTo>
                    <a:cubicBezTo>
                      <a:pt x="337" y="1"/>
                      <a:pt x="1" y="337"/>
                      <a:pt x="1" y="737"/>
                    </a:cubicBezTo>
                    <a:lnTo>
                      <a:pt x="1" y="19764"/>
                    </a:lnTo>
                    <a:cubicBezTo>
                      <a:pt x="1" y="20163"/>
                      <a:pt x="337" y="20500"/>
                      <a:pt x="736" y="20500"/>
                    </a:cubicBezTo>
                    <a:lnTo>
                      <a:pt x="15075" y="20500"/>
                    </a:lnTo>
                    <a:cubicBezTo>
                      <a:pt x="15495" y="20500"/>
                      <a:pt x="15832" y="20163"/>
                      <a:pt x="15832" y="19743"/>
                    </a:cubicBezTo>
                    <a:lnTo>
                      <a:pt x="15832" y="737"/>
                    </a:lnTo>
                    <a:cubicBezTo>
                      <a:pt x="15832" y="337"/>
                      <a:pt x="15495" y="1"/>
                      <a:pt x="15075" y="1"/>
                    </a:cubicBezTo>
                    <a:close/>
                  </a:path>
                </a:pathLst>
              </a:custGeom>
              <a:solidFill>
                <a:srgbClr val="FBFC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671;p68">
                <a:extLst>
                  <a:ext uri="{FF2B5EF4-FFF2-40B4-BE49-F238E27FC236}">
                    <a16:creationId xmlns:a16="http://schemas.microsoft.com/office/drawing/2014/main" id="{A8520223-C2EC-4F53-9F7F-1A9537ACC285}"/>
                  </a:ext>
                </a:extLst>
              </p:cNvPr>
              <p:cNvSpPr/>
              <p:nvPr/>
            </p:nvSpPr>
            <p:spPr>
              <a:xfrm>
                <a:off x="1556303" y="3371841"/>
                <a:ext cx="22354" cy="306936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20500" extrusionOk="0">
                    <a:moveTo>
                      <a:pt x="0" y="1"/>
                    </a:moveTo>
                    <a:lnTo>
                      <a:pt x="0" y="20500"/>
                    </a:lnTo>
                    <a:lnTo>
                      <a:pt x="736" y="20500"/>
                    </a:lnTo>
                    <a:cubicBezTo>
                      <a:pt x="1156" y="20500"/>
                      <a:pt x="1493" y="20163"/>
                      <a:pt x="1493" y="19743"/>
                    </a:cubicBezTo>
                    <a:lnTo>
                      <a:pt x="1493" y="737"/>
                    </a:lnTo>
                    <a:cubicBezTo>
                      <a:pt x="1493" y="337"/>
                      <a:pt x="1156" y="1"/>
                      <a:pt x="736" y="1"/>
                    </a:cubicBezTo>
                    <a:close/>
                  </a:path>
                </a:pathLst>
              </a:custGeom>
              <a:solidFill>
                <a:srgbClr val="F5F7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672;p68">
                <a:extLst>
                  <a:ext uri="{FF2B5EF4-FFF2-40B4-BE49-F238E27FC236}">
                    <a16:creationId xmlns:a16="http://schemas.microsoft.com/office/drawing/2014/main" id="{7B08F423-8278-4D41-8B49-E6828015D91A}"/>
                  </a:ext>
                </a:extLst>
              </p:cNvPr>
              <p:cNvSpPr/>
              <p:nvPr/>
            </p:nvSpPr>
            <p:spPr>
              <a:xfrm>
                <a:off x="1379387" y="3455583"/>
                <a:ext cx="4470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6" extrusionOk="0">
                    <a:moveTo>
                      <a:pt x="190" y="0"/>
                    </a:moveTo>
                    <a:cubicBezTo>
                      <a:pt x="85" y="0"/>
                      <a:pt x="0" y="84"/>
                      <a:pt x="0" y="190"/>
                    </a:cubicBezTo>
                    <a:lnTo>
                      <a:pt x="0" y="2797"/>
                    </a:lnTo>
                    <a:cubicBezTo>
                      <a:pt x="0" y="2902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902"/>
                      <a:pt x="2986" y="2797"/>
                    </a:cubicBezTo>
                    <a:lnTo>
                      <a:pt x="2986" y="190"/>
                    </a:lnTo>
                    <a:cubicBezTo>
                      <a:pt x="2986" y="84"/>
                      <a:pt x="2902" y="0"/>
                      <a:pt x="2797" y="0"/>
                    </a:cubicBezTo>
                    <a:close/>
                  </a:path>
                </a:pathLst>
              </a:custGeom>
              <a:solidFill>
                <a:srgbClr val="D1DBE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673;p68">
                <a:extLst>
                  <a:ext uri="{FF2B5EF4-FFF2-40B4-BE49-F238E27FC236}">
                    <a16:creationId xmlns:a16="http://schemas.microsoft.com/office/drawing/2014/main" id="{9E31FDE6-01C8-4D82-9ADB-94BA2EA3D660}"/>
                  </a:ext>
                </a:extLst>
              </p:cNvPr>
              <p:cNvSpPr/>
              <p:nvPr/>
            </p:nvSpPr>
            <p:spPr>
              <a:xfrm>
                <a:off x="1379387" y="3527975"/>
                <a:ext cx="44708" cy="44723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7" extrusionOk="0">
                    <a:moveTo>
                      <a:pt x="190" y="1"/>
                    </a:moveTo>
                    <a:cubicBezTo>
                      <a:pt x="85" y="1"/>
                      <a:pt x="0" y="85"/>
                      <a:pt x="0" y="190"/>
                    </a:cubicBezTo>
                    <a:lnTo>
                      <a:pt x="0" y="2776"/>
                    </a:lnTo>
                    <a:cubicBezTo>
                      <a:pt x="0" y="2881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881"/>
                      <a:pt x="2986" y="2776"/>
                    </a:cubicBezTo>
                    <a:lnTo>
                      <a:pt x="2986" y="190"/>
                    </a:lnTo>
                    <a:cubicBezTo>
                      <a:pt x="2986" y="85"/>
                      <a:pt x="2902" y="1"/>
                      <a:pt x="2797" y="1"/>
                    </a:cubicBez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674;p68">
                <a:extLst>
                  <a:ext uri="{FF2B5EF4-FFF2-40B4-BE49-F238E27FC236}">
                    <a16:creationId xmlns:a16="http://schemas.microsoft.com/office/drawing/2014/main" id="{E03B10D1-949D-4F0A-BE7F-A49F00FA6848}"/>
                  </a:ext>
                </a:extLst>
              </p:cNvPr>
              <p:cNvSpPr/>
              <p:nvPr/>
            </p:nvSpPr>
            <p:spPr>
              <a:xfrm>
                <a:off x="1379387" y="3600067"/>
                <a:ext cx="4470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6" extrusionOk="0">
                    <a:moveTo>
                      <a:pt x="190" y="1"/>
                    </a:moveTo>
                    <a:cubicBezTo>
                      <a:pt x="85" y="1"/>
                      <a:pt x="0" y="85"/>
                      <a:pt x="0" y="211"/>
                    </a:cubicBezTo>
                    <a:lnTo>
                      <a:pt x="0" y="2797"/>
                    </a:lnTo>
                    <a:cubicBezTo>
                      <a:pt x="0" y="2902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902"/>
                      <a:pt x="2986" y="2797"/>
                    </a:cubicBezTo>
                    <a:lnTo>
                      <a:pt x="2986" y="211"/>
                    </a:lnTo>
                    <a:cubicBezTo>
                      <a:pt x="2986" y="85"/>
                      <a:pt x="2902" y="1"/>
                      <a:pt x="2797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675;p68">
                <a:extLst>
                  <a:ext uri="{FF2B5EF4-FFF2-40B4-BE49-F238E27FC236}">
                    <a16:creationId xmlns:a16="http://schemas.microsoft.com/office/drawing/2014/main" id="{EBA71255-02AF-48C9-B134-4B27675C5814}"/>
                  </a:ext>
                </a:extLst>
              </p:cNvPr>
              <p:cNvSpPr/>
              <p:nvPr/>
            </p:nvSpPr>
            <p:spPr>
              <a:xfrm>
                <a:off x="1444233" y="3459041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6"/>
                      <a:pt x="484" y="736"/>
                    </a:cubicBezTo>
                    <a:lnTo>
                      <a:pt x="6455" y="736"/>
                    </a:lnTo>
                    <a:cubicBezTo>
                      <a:pt x="6939" y="736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676;p68">
                <a:extLst>
                  <a:ext uri="{FF2B5EF4-FFF2-40B4-BE49-F238E27FC236}">
                    <a16:creationId xmlns:a16="http://schemas.microsoft.com/office/drawing/2014/main" id="{12A6FA45-E790-4284-88CB-8D746EEB5638}"/>
                  </a:ext>
                </a:extLst>
              </p:cNvPr>
              <p:cNvSpPr/>
              <p:nvPr/>
            </p:nvSpPr>
            <p:spPr>
              <a:xfrm>
                <a:off x="1444233" y="3482967"/>
                <a:ext cx="103894" cy="1072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6" extrusionOk="0">
                    <a:moveTo>
                      <a:pt x="484" y="0"/>
                    </a:moveTo>
                    <a:cubicBezTo>
                      <a:pt x="0" y="0"/>
                      <a:pt x="0" y="715"/>
                      <a:pt x="484" y="715"/>
                    </a:cubicBezTo>
                    <a:lnTo>
                      <a:pt x="6455" y="715"/>
                    </a:lnTo>
                    <a:cubicBezTo>
                      <a:pt x="6939" y="715"/>
                      <a:pt x="6939" y="0"/>
                      <a:pt x="645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677;p68">
                <a:extLst>
                  <a:ext uri="{FF2B5EF4-FFF2-40B4-BE49-F238E27FC236}">
                    <a16:creationId xmlns:a16="http://schemas.microsoft.com/office/drawing/2014/main" id="{8208CC33-87F9-40E5-AC3C-E66B3F5408FA}"/>
                  </a:ext>
                </a:extLst>
              </p:cNvPr>
              <p:cNvSpPr/>
              <p:nvPr/>
            </p:nvSpPr>
            <p:spPr>
              <a:xfrm>
                <a:off x="1444233" y="3531433"/>
                <a:ext cx="103894" cy="107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7" extrusionOk="0">
                    <a:moveTo>
                      <a:pt x="464" y="1"/>
                    </a:moveTo>
                    <a:cubicBezTo>
                      <a:pt x="1" y="1"/>
                      <a:pt x="7" y="716"/>
                      <a:pt x="484" y="716"/>
                    </a:cubicBezTo>
                    <a:lnTo>
                      <a:pt x="6455" y="716"/>
                    </a:lnTo>
                    <a:cubicBezTo>
                      <a:pt x="6939" y="716"/>
                      <a:pt x="6939" y="1"/>
                      <a:pt x="6455" y="1"/>
                    </a:cubicBezTo>
                    <a:lnTo>
                      <a:pt x="484" y="1"/>
                    </a:lnTo>
                    <a:cubicBezTo>
                      <a:pt x="477" y="1"/>
                      <a:pt x="471" y="1"/>
                      <a:pt x="464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678;p68">
                <a:extLst>
                  <a:ext uri="{FF2B5EF4-FFF2-40B4-BE49-F238E27FC236}">
                    <a16:creationId xmlns:a16="http://schemas.microsoft.com/office/drawing/2014/main" id="{7BAD1B61-9E4D-4823-BF83-6BE9C52DF967}"/>
                  </a:ext>
                </a:extLst>
              </p:cNvPr>
              <p:cNvSpPr/>
              <p:nvPr/>
            </p:nvSpPr>
            <p:spPr>
              <a:xfrm>
                <a:off x="1444233" y="3555359"/>
                <a:ext cx="103894" cy="1072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6" extrusionOk="0">
                    <a:moveTo>
                      <a:pt x="464" y="1"/>
                    </a:moveTo>
                    <a:cubicBezTo>
                      <a:pt x="1" y="1"/>
                      <a:pt x="7" y="716"/>
                      <a:pt x="484" y="716"/>
                    </a:cubicBezTo>
                    <a:lnTo>
                      <a:pt x="6455" y="716"/>
                    </a:lnTo>
                    <a:cubicBezTo>
                      <a:pt x="6939" y="716"/>
                      <a:pt x="6939" y="1"/>
                      <a:pt x="6455" y="1"/>
                    </a:cubicBezTo>
                    <a:lnTo>
                      <a:pt x="484" y="1"/>
                    </a:lnTo>
                    <a:cubicBezTo>
                      <a:pt x="477" y="1"/>
                      <a:pt x="471" y="1"/>
                      <a:pt x="464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679;p68">
                <a:extLst>
                  <a:ext uri="{FF2B5EF4-FFF2-40B4-BE49-F238E27FC236}">
                    <a16:creationId xmlns:a16="http://schemas.microsoft.com/office/drawing/2014/main" id="{5BE2797F-A9BC-4866-93BB-B34D41F5B6E2}"/>
                  </a:ext>
                </a:extLst>
              </p:cNvPr>
              <p:cNvSpPr/>
              <p:nvPr/>
            </p:nvSpPr>
            <p:spPr>
              <a:xfrm>
                <a:off x="1444233" y="3603526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7"/>
                      <a:pt x="484" y="737"/>
                    </a:cubicBezTo>
                    <a:lnTo>
                      <a:pt x="6455" y="737"/>
                    </a:lnTo>
                    <a:cubicBezTo>
                      <a:pt x="6939" y="737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680;p68">
                <a:extLst>
                  <a:ext uri="{FF2B5EF4-FFF2-40B4-BE49-F238E27FC236}">
                    <a16:creationId xmlns:a16="http://schemas.microsoft.com/office/drawing/2014/main" id="{5EDB6A1D-DD0D-4E74-AABF-C49893CCC816}"/>
                  </a:ext>
                </a:extLst>
              </p:cNvPr>
              <p:cNvSpPr/>
              <p:nvPr/>
            </p:nvSpPr>
            <p:spPr>
              <a:xfrm>
                <a:off x="1444233" y="3627452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6"/>
                      <a:pt x="484" y="736"/>
                    </a:cubicBezTo>
                    <a:lnTo>
                      <a:pt x="6455" y="736"/>
                    </a:lnTo>
                    <a:cubicBezTo>
                      <a:pt x="6939" y="736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681;p68">
                <a:extLst>
                  <a:ext uri="{FF2B5EF4-FFF2-40B4-BE49-F238E27FC236}">
                    <a16:creationId xmlns:a16="http://schemas.microsoft.com/office/drawing/2014/main" id="{68F06DF2-6134-4946-B164-AF2DAB825CAF}"/>
                  </a:ext>
                </a:extLst>
              </p:cNvPr>
              <p:cNvSpPr/>
              <p:nvPr/>
            </p:nvSpPr>
            <p:spPr>
              <a:xfrm>
                <a:off x="1390183" y="3448845"/>
                <a:ext cx="55413" cy="37087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477" extrusionOk="0">
                    <a:moveTo>
                      <a:pt x="3156" y="0"/>
                    </a:moveTo>
                    <a:cubicBezTo>
                      <a:pt x="3077" y="0"/>
                      <a:pt x="2995" y="28"/>
                      <a:pt x="2917" y="93"/>
                    </a:cubicBezTo>
                    <a:lnTo>
                      <a:pt x="1130" y="1607"/>
                    </a:lnTo>
                    <a:lnTo>
                      <a:pt x="772" y="1228"/>
                    </a:lnTo>
                    <a:cubicBezTo>
                      <a:pt x="722" y="1155"/>
                      <a:pt x="653" y="1124"/>
                      <a:pt x="580" y="1124"/>
                    </a:cubicBezTo>
                    <a:cubicBezTo>
                      <a:pt x="319" y="1124"/>
                      <a:pt x="0" y="1515"/>
                      <a:pt x="247" y="1712"/>
                    </a:cubicBezTo>
                    <a:lnTo>
                      <a:pt x="856" y="2364"/>
                    </a:lnTo>
                    <a:cubicBezTo>
                      <a:pt x="922" y="2440"/>
                      <a:pt x="1010" y="2477"/>
                      <a:pt x="1103" y="2477"/>
                    </a:cubicBezTo>
                    <a:cubicBezTo>
                      <a:pt x="1189" y="2477"/>
                      <a:pt x="1280" y="2445"/>
                      <a:pt x="1361" y="2385"/>
                    </a:cubicBezTo>
                    <a:lnTo>
                      <a:pt x="3400" y="640"/>
                    </a:lnTo>
                    <a:cubicBezTo>
                      <a:pt x="3701" y="406"/>
                      <a:pt x="3458" y="0"/>
                      <a:pt x="315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682;p68">
                <a:extLst>
                  <a:ext uri="{FF2B5EF4-FFF2-40B4-BE49-F238E27FC236}">
                    <a16:creationId xmlns:a16="http://schemas.microsoft.com/office/drawing/2014/main" id="{ECE797C9-839C-4E7D-8FFD-C18A0CA0E7AD}"/>
                  </a:ext>
                </a:extLst>
              </p:cNvPr>
              <p:cNvSpPr/>
              <p:nvPr/>
            </p:nvSpPr>
            <p:spPr>
              <a:xfrm>
                <a:off x="1390183" y="3521686"/>
                <a:ext cx="54874" cy="37147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2481" extrusionOk="0">
                    <a:moveTo>
                      <a:pt x="3137" y="0"/>
                    </a:moveTo>
                    <a:cubicBezTo>
                      <a:pt x="3064" y="0"/>
                      <a:pt x="2988" y="25"/>
                      <a:pt x="2917" y="85"/>
                    </a:cubicBezTo>
                    <a:lnTo>
                      <a:pt x="2917" y="106"/>
                    </a:lnTo>
                    <a:lnTo>
                      <a:pt x="1130" y="1619"/>
                    </a:lnTo>
                    <a:lnTo>
                      <a:pt x="772" y="1220"/>
                    </a:lnTo>
                    <a:cubicBezTo>
                      <a:pt x="722" y="1146"/>
                      <a:pt x="653" y="1116"/>
                      <a:pt x="580" y="1116"/>
                    </a:cubicBezTo>
                    <a:cubicBezTo>
                      <a:pt x="319" y="1116"/>
                      <a:pt x="0" y="1506"/>
                      <a:pt x="247" y="1703"/>
                    </a:cubicBezTo>
                    <a:lnTo>
                      <a:pt x="856" y="2355"/>
                    </a:lnTo>
                    <a:cubicBezTo>
                      <a:pt x="927" y="2437"/>
                      <a:pt x="1023" y="2480"/>
                      <a:pt x="1124" y="2480"/>
                    </a:cubicBezTo>
                    <a:cubicBezTo>
                      <a:pt x="1204" y="2480"/>
                      <a:pt x="1286" y="2453"/>
                      <a:pt x="1361" y="2397"/>
                    </a:cubicBezTo>
                    <a:lnTo>
                      <a:pt x="3379" y="652"/>
                    </a:lnTo>
                    <a:cubicBezTo>
                      <a:pt x="3665" y="400"/>
                      <a:pt x="3427" y="0"/>
                      <a:pt x="313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683;p68">
                <a:extLst>
                  <a:ext uri="{FF2B5EF4-FFF2-40B4-BE49-F238E27FC236}">
                    <a16:creationId xmlns:a16="http://schemas.microsoft.com/office/drawing/2014/main" id="{D2E1E7AA-94FD-48C4-BF74-9DD99A1562DE}"/>
                  </a:ext>
                </a:extLst>
              </p:cNvPr>
              <p:cNvSpPr/>
              <p:nvPr/>
            </p:nvSpPr>
            <p:spPr>
              <a:xfrm>
                <a:off x="1390183" y="3595216"/>
                <a:ext cx="55413" cy="37267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489" extrusionOk="0">
                    <a:moveTo>
                      <a:pt x="3155" y="1"/>
                    </a:moveTo>
                    <a:cubicBezTo>
                      <a:pt x="3077" y="1"/>
                      <a:pt x="2995" y="28"/>
                      <a:pt x="2917" y="93"/>
                    </a:cubicBezTo>
                    <a:lnTo>
                      <a:pt x="2917" y="114"/>
                    </a:lnTo>
                    <a:lnTo>
                      <a:pt x="1130" y="1628"/>
                    </a:lnTo>
                    <a:lnTo>
                      <a:pt x="772" y="1229"/>
                    </a:lnTo>
                    <a:cubicBezTo>
                      <a:pt x="722" y="1155"/>
                      <a:pt x="653" y="1125"/>
                      <a:pt x="580" y="1125"/>
                    </a:cubicBezTo>
                    <a:cubicBezTo>
                      <a:pt x="319" y="1125"/>
                      <a:pt x="0" y="1515"/>
                      <a:pt x="247" y="1712"/>
                    </a:cubicBezTo>
                    <a:lnTo>
                      <a:pt x="856" y="2364"/>
                    </a:lnTo>
                    <a:cubicBezTo>
                      <a:pt x="927" y="2446"/>
                      <a:pt x="1023" y="2489"/>
                      <a:pt x="1124" y="2489"/>
                    </a:cubicBezTo>
                    <a:cubicBezTo>
                      <a:pt x="1204" y="2489"/>
                      <a:pt x="1286" y="2462"/>
                      <a:pt x="1361" y="2406"/>
                    </a:cubicBezTo>
                    <a:lnTo>
                      <a:pt x="3400" y="661"/>
                    </a:lnTo>
                    <a:cubicBezTo>
                      <a:pt x="3701" y="410"/>
                      <a:pt x="3458" y="1"/>
                      <a:pt x="315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684;p68">
                <a:extLst>
                  <a:ext uri="{FF2B5EF4-FFF2-40B4-BE49-F238E27FC236}">
                    <a16:creationId xmlns:a16="http://schemas.microsoft.com/office/drawing/2014/main" id="{E0B18542-313E-492F-8DCA-2741B3CA62CC}"/>
                  </a:ext>
                </a:extLst>
              </p:cNvPr>
              <p:cNvSpPr/>
              <p:nvPr/>
            </p:nvSpPr>
            <p:spPr>
              <a:xfrm>
                <a:off x="1368682" y="3362409"/>
                <a:ext cx="74309" cy="38734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2587" extrusionOk="0">
                    <a:moveTo>
                      <a:pt x="736" y="0"/>
                    </a:moveTo>
                    <a:cubicBezTo>
                      <a:pt x="316" y="0"/>
                      <a:pt x="1" y="336"/>
                      <a:pt x="1" y="736"/>
                    </a:cubicBezTo>
                    <a:lnTo>
                      <a:pt x="1" y="2250"/>
                    </a:lnTo>
                    <a:cubicBezTo>
                      <a:pt x="1" y="2439"/>
                      <a:pt x="148" y="2586"/>
                      <a:pt x="337" y="2586"/>
                    </a:cubicBezTo>
                    <a:lnTo>
                      <a:pt x="4626" y="2586"/>
                    </a:lnTo>
                    <a:cubicBezTo>
                      <a:pt x="4815" y="2586"/>
                      <a:pt x="4962" y="2439"/>
                      <a:pt x="4962" y="2250"/>
                    </a:cubicBezTo>
                    <a:lnTo>
                      <a:pt x="4962" y="736"/>
                    </a:lnTo>
                    <a:cubicBezTo>
                      <a:pt x="4962" y="336"/>
                      <a:pt x="4647" y="0"/>
                      <a:pt x="4227" y="0"/>
                    </a:cubicBezTo>
                    <a:close/>
                  </a:path>
                </a:pathLst>
              </a:custGeom>
              <a:solidFill>
                <a:srgbClr val="546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685;p68">
                <a:extLst>
                  <a:ext uri="{FF2B5EF4-FFF2-40B4-BE49-F238E27FC236}">
                    <a16:creationId xmlns:a16="http://schemas.microsoft.com/office/drawing/2014/main" id="{483A7EE4-7DCD-4BCD-9DE4-059E7686BEBC}"/>
                  </a:ext>
                </a:extLst>
              </p:cNvPr>
              <p:cNvSpPr/>
              <p:nvPr/>
            </p:nvSpPr>
            <p:spPr>
              <a:xfrm>
                <a:off x="1409602" y="3362409"/>
                <a:ext cx="33389" cy="38734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587" extrusionOk="0">
                    <a:moveTo>
                      <a:pt x="1" y="0"/>
                    </a:moveTo>
                    <a:cubicBezTo>
                      <a:pt x="400" y="0"/>
                      <a:pt x="737" y="336"/>
                      <a:pt x="737" y="736"/>
                    </a:cubicBezTo>
                    <a:lnTo>
                      <a:pt x="737" y="2250"/>
                    </a:lnTo>
                    <a:cubicBezTo>
                      <a:pt x="737" y="2439"/>
                      <a:pt x="589" y="2586"/>
                      <a:pt x="400" y="2586"/>
                    </a:cubicBezTo>
                    <a:lnTo>
                      <a:pt x="1893" y="2586"/>
                    </a:lnTo>
                    <a:cubicBezTo>
                      <a:pt x="2082" y="2586"/>
                      <a:pt x="2229" y="2439"/>
                      <a:pt x="2229" y="2250"/>
                    </a:cubicBezTo>
                    <a:lnTo>
                      <a:pt x="2229" y="736"/>
                    </a:lnTo>
                    <a:cubicBezTo>
                      <a:pt x="2229" y="336"/>
                      <a:pt x="1893" y="0"/>
                      <a:pt x="1494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513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subTitle" idx="5"/>
          </p:nvPr>
        </p:nvSpPr>
        <p:spPr>
          <a:xfrm flipH="1">
            <a:off x="2123390" y="3957921"/>
            <a:ext cx="5059156" cy="63459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267" dirty="0"/>
              <a:t>Missouri PBIS</a:t>
            </a:r>
            <a:endParaRPr sz="2267" dirty="0"/>
          </a:p>
        </p:txBody>
      </p:sp>
      <p:sp>
        <p:nvSpPr>
          <p:cNvPr id="304" name="Google Shape;304;p31"/>
          <p:cNvSpPr txBox="1">
            <a:spLocks noGrp="1"/>
          </p:cNvSpPr>
          <p:nvPr>
            <p:ph type="subTitle" idx="6"/>
          </p:nvPr>
        </p:nvSpPr>
        <p:spPr>
          <a:xfrm flipH="1">
            <a:off x="2123390" y="3018945"/>
            <a:ext cx="5755868" cy="60616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267" dirty="0"/>
              <a:t>Dr. Heather George &amp; FLPBIS</a:t>
            </a:r>
            <a:endParaRPr sz="2267" dirty="0"/>
          </a:p>
        </p:txBody>
      </p:sp>
      <p:sp>
        <p:nvSpPr>
          <p:cNvPr id="305" name="Google Shape;305;p31"/>
          <p:cNvSpPr txBox="1">
            <a:spLocks noGrp="1"/>
          </p:cNvSpPr>
          <p:nvPr>
            <p:ph type="subTitle" idx="4"/>
          </p:nvPr>
        </p:nvSpPr>
        <p:spPr>
          <a:xfrm flipH="1">
            <a:off x="2123389" y="1957022"/>
            <a:ext cx="9815847" cy="694908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267" dirty="0"/>
              <a:t>Michigan Integrated Behavior &amp; Learning Support Initiative</a:t>
            </a:r>
            <a:endParaRPr sz="2267" dirty="0"/>
          </a:p>
        </p:txBody>
      </p:sp>
      <p:sp>
        <p:nvSpPr>
          <p:cNvPr id="306" name="Google Shape;306;p31"/>
          <p:cNvSpPr/>
          <p:nvPr/>
        </p:nvSpPr>
        <p:spPr>
          <a:xfrm>
            <a:off x="968663" y="3859017"/>
            <a:ext cx="832400" cy="8324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9" name="Google Shape;309;p31"/>
          <p:cNvSpPr txBox="1">
            <a:spLocks noGrp="1"/>
          </p:cNvSpPr>
          <p:nvPr>
            <p:ph type="title" idx="15"/>
          </p:nvPr>
        </p:nvSpPr>
        <p:spPr>
          <a:xfrm>
            <a:off x="574895" y="271925"/>
            <a:ext cx="93780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ACKNOWLEDGEMENTS</a:t>
            </a:r>
            <a:endParaRPr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3" name="Google Shape;313;p31"/>
          <p:cNvSpPr txBox="1">
            <a:spLocks noGrp="1"/>
          </p:cNvSpPr>
          <p:nvPr>
            <p:ph type="title" idx="8"/>
          </p:nvPr>
        </p:nvSpPr>
        <p:spPr>
          <a:xfrm>
            <a:off x="968663" y="4039617"/>
            <a:ext cx="832400" cy="47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315" name="Google Shape;315;p31"/>
          <p:cNvSpPr/>
          <p:nvPr/>
        </p:nvSpPr>
        <p:spPr>
          <a:xfrm>
            <a:off x="968400" y="1994905"/>
            <a:ext cx="832400" cy="8324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968661" y="2905828"/>
            <a:ext cx="832400" cy="8324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 idx="4294967295"/>
          </p:nvPr>
        </p:nvSpPr>
        <p:spPr>
          <a:xfrm>
            <a:off x="968400" y="2175505"/>
            <a:ext cx="832400" cy="47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dirty="0"/>
              <a:t>02</a:t>
            </a:r>
            <a:endParaRPr sz="3200" dirty="0"/>
          </a:p>
        </p:txBody>
      </p:sp>
      <p:sp>
        <p:nvSpPr>
          <p:cNvPr id="318" name="Google Shape;318;p31"/>
          <p:cNvSpPr txBox="1">
            <a:spLocks noGrp="1"/>
          </p:cNvSpPr>
          <p:nvPr>
            <p:ph type="title" idx="7"/>
          </p:nvPr>
        </p:nvSpPr>
        <p:spPr>
          <a:xfrm>
            <a:off x="968661" y="3128028"/>
            <a:ext cx="832400" cy="38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35989B-5880-4410-A55D-E04F75D92F55}"/>
              </a:ext>
            </a:extLst>
          </p:cNvPr>
          <p:cNvSpPr txBox="1"/>
          <p:nvPr/>
        </p:nvSpPr>
        <p:spPr>
          <a:xfrm>
            <a:off x="2123390" y="5945664"/>
            <a:ext cx="5755868" cy="441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267" kern="0" dirty="0">
                <a:solidFill>
                  <a:srgbClr val="FFFFFF"/>
                </a:solidFill>
                <a:latin typeface="Poppins Medium" panose="020B0604020202020204" charset="0"/>
                <a:cs typeface="Poppins Medium" panose="020B0604020202020204" charset="0"/>
                <a:sym typeface="Arial"/>
              </a:rPr>
              <a:t>Midwest PBIS Network</a:t>
            </a:r>
          </a:p>
        </p:txBody>
      </p:sp>
      <p:sp>
        <p:nvSpPr>
          <p:cNvPr id="23" name="Google Shape;303;p31">
            <a:extLst>
              <a:ext uri="{FF2B5EF4-FFF2-40B4-BE49-F238E27FC236}">
                <a16:creationId xmlns:a16="http://schemas.microsoft.com/office/drawing/2014/main" id="{FF33D9A5-3B47-4FEC-BD80-14014A62E780}"/>
              </a:ext>
            </a:extLst>
          </p:cNvPr>
          <p:cNvSpPr txBox="1">
            <a:spLocks/>
          </p:cNvSpPr>
          <p:nvPr/>
        </p:nvSpPr>
        <p:spPr>
          <a:xfrm flipH="1">
            <a:off x="2123387" y="4805003"/>
            <a:ext cx="8775067" cy="719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2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 defTabSz="1219170">
              <a:buClr>
                <a:srgbClr val="FFFFFF"/>
              </a:buClr>
            </a:pPr>
            <a:r>
              <a:rPr lang="en-US" sz="2267" kern="0" dirty="0">
                <a:solidFill>
                  <a:srgbClr val="FFFFFF"/>
                </a:solidFill>
              </a:rPr>
              <a:t>Drs. Leanne Hawken, Deanne Crone, &amp; Rob Horner</a:t>
            </a:r>
          </a:p>
        </p:txBody>
      </p:sp>
      <p:sp>
        <p:nvSpPr>
          <p:cNvPr id="24" name="Google Shape;306;p31">
            <a:extLst>
              <a:ext uri="{FF2B5EF4-FFF2-40B4-BE49-F238E27FC236}">
                <a16:creationId xmlns:a16="http://schemas.microsoft.com/office/drawing/2014/main" id="{C523BBEB-E36F-4907-B217-7ED9218B3668}"/>
              </a:ext>
            </a:extLst>
          </p:cNvPr>
          <p:cNvSpPr/>
          <p:nvPr/>
        </p:nvSpPr>
        <p:spPr>
          <a:xfrm>
            <a:off x="968400" y="4812040"/>
            <a:ext cx="832400" cy="8324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313;p31">
            <a:extLst>
              <a:ext uri="{FF2B5EF4-FFF2-40B4-BE49-F238E27FC236}">
                <a16:creationId xmlns:a16="http://schemas.microsoft.com/office/drawing/2014/main" id="{ED9C7940-C4B3-423D-9DCC-E0E149EB7185}"/>
              </a:ext>
            </a:extLst>
          </p:cNvPr>
          <p:cNvSpPr txBox="1">
            <a:spLocks/>
          </p:cNvSpPr>
          <p:nvPr/>
        </p:nvSpPr>
        <p:spPr>
          <a:xfrm>
            <a:off x="968400" y="4992640"/>
            <a:ext cx="832400" cy="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Poppins SemiBold"/>
              <a:buNone/>
              <a:defRPr sz="2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defTabSz="1219170">
              <a:buClr>
                <a:srgbClr val="FFFFFF"/>
              </a:buClr>
            </a:pPr>
            <a:r>
              <a:rPr lang="en" sz="3200" kern="0" dirty="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27" name="Google Shape;306;p31">
            <a:extLst>
              <a:ext uri="{FF2B5EF4-FFF2-40B4-BE49-F238E27FC236}">
                <a16:creationId xmlns:a16="http://schemas.microsoft.com/office/drawing/2014/main" id="{7B327254-8C99-42D8-9735-21210AB8C79A}"/>
              </a:ext>
            </a:extLst>
          </p:cNvPr>
          <p:cNvSpPr/>
          <p:nvPr/>
        </p:nvSpPr>
        <p:spPr>
          <a:xfrm>
            <a:off x="968400" y="5765063"/>
            <a:ext cx="832400" cy="8324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313;p31">
            <a:extLst>
              <a:ext uri="{FF2B5EF4-FFF2-40B4-BE49-F238E27FC236}">
                <a16:creationId xmlns:a16="http://schemas.microsoft.com/office/drawing/2014/main" id="{18E0BC7F-B617-4314-AD77-BA1218E8DA62}"/>
              </a:ext>
            </a:extLst>
          </p:cNvPr>
          <p:cNvSpPr txBox="1">
            <a:spLocks/>
          </p:cNvSpPr>
          <p:nvPr/>
        </p:nvSpPr>
        <p:spPr>
          <a:xfrm>
            <a:off x="968400" y="5945663"/>
            <a:ext cx="832400" cy="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Poppins SemiBold"/>
              <a:buNone/>
              <a:defRPr sz="2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defTabSz="1219170">
              <a:buClr>
                <a:srgbClr val="FFFFFF"/>
              </a:buClr>
            </a:pPr>
            <a:r>
              <a:rPr lang="en" sz="3200" kern="0" dirty="0">
                <a:solidFill>
                  <a:srgbClr val="FFFFFF"/>
                </a:solidFill>
              </a:rPr>
              <a:t>06</a:t>
            </a:r>
          </a:p>
        </p:txBody>
      </p:sp>
      <p:sp>
        <p:nvSpPr>
          <p:cNvPr id="2" name="Google Shape;316;p31">
            <a:extLst>
              <a:ext uri="{FF2B5EF4-FFF2-40B4-BE49-F238E27FC236}">
                <a16:creationId xmlns:a16="http://schemas.microsoft.com/office/drawing/2014/main" id="{2C611B28-1371-B944-CB35-FE0F90C6B4D9}"/>
              </a:ext>
            </a:extLst>
          </p:cNvPr>
          <p:cNvSpPr/>
          <p:nvPr/>
        </p:nvSpPr>
        <p:spPr>
          <a:xfrm>
            <a:off x="976679" y="1085043"/>
            <a:ext cx="832400" cy="8324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318;p31">
            <a:extLst>
              <a:ext uri="{FF2B5EF4-FFF2-40B4-BE49-F238E27FC236}">
                <a16:creationId xmlns:a16="http://schemas.microsoft.com/office/drawing/2014/main" id="{B16CE88B-51B2-A5D6-6BDD-8FD6805F44D6}"/>
              </a:ext>
            </a:extLst>
          </p:cNvPr>
          <p:cNvSpPr txBox="1">
            <a:spLocks/>
          </p:cNvSpPr>
          <p:nvPr/>
        </p:nvSpPr>
        <p:spPr>
          <a:xfrm>
            <a:off x="968400" y="1305516"/>
            <a:ext cx="8324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Poppins SemiBold"/>
              <a:buNone/>
              <a:defRPr sz="32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kern="0" dirty="0"/>
              <a:t>01</a:t>
            </a:r>
          </a:p>
        </p:txBody>
      </p:sp>
      <p:sp>
        <p:nvSpPr>
          <p:cNvPr id="4" name="Google Shape;305;p31">
            <a:extLst>
              <a:ext uri="{FF2B5EF4-FFF2-40B4-BE49-F238E27FC236}">
                <a16:creationId xmlns:a16="http://schemas.microsoft.com/office/drawing/2014/main" id="{08F6483C-8C1C-15F5-45DD-A70FF8D8A363}"/>
              </a:ext>
            </a:extLst>
          </p:cNvPr>
          <p:cNvSpPr txBox="1">
            <a:spLocks/>
          </p:cNvSpPr>
          <p:nvPr/>
        </p:nvSpPr>
        <p:spPr>
          <a:xfrm flipH="1">
            <a:off x="2071250" y="1117524"/>
            <a:ext cx="9815847" cy="6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2667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/>
            <a:r>
              <a:rPr lang="en-US" sz="2267" kern="0" dirty="0"/>
              <a:t>Northeast PBIS Network (nepbis.org)</a:t>
            </a:r>
          </a:p>
        </p:txBody>
      </p:sp>
      <p:sp>
        <p:nvSpPr>
          <p:cNvPr id="8" name="Google Shape;291;p29">
            <a:extLst>
              <a:ext uri="{FF2B5EF4-FFF2-40B4-BE49-F238E27FC236}">
                <a16:creationId xmlns:a16="http://schemas.microsoft.com/office/drawing/2014/main" id="{42AF0EEF-F7D4-B444-1E04-2156C455CC27}"/>
              </a:ext>
            </a:extLst>
          </p:cNvPr>
          <p:cNvSpPr/>
          <p:nvPr/>
        </p:nvSpPr>
        <p:spPr>
          <a:xfrm>
            <a:off x="10120750" y="1085043"/>
            <a:ext cx="850800" cy="850800"/>
          </a:xfrm>
          <a:prstGeom prst="donut">
            <a:avLst>
              <a:gd name="adj" fmla="val 17089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defRPr/>
            </a:pPr>
            <a:endParaRPr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D0D00-F4AC-A997-2E14-1B7A0D4E4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750" y="1024418"/>
            <a:ext cx="899088" cy="926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build="p"/>
      <p:bldP spid="304" grpId="0" build="p"/>
      <p:bldP spid="305" grpId="0" build="p"/>
      <p:bldP spid="306" grpId="0" animBg="1"/>
      <p:bldP spid="313" grpId="0"/>
      <p:bldP spid="315" grpId="0" animBg="1"/>
      <p:bldP spid="316" grpId="0" animBg="1"/>
      <p:bldP spid="317" grpId="0"/>
      <p:bldP spid="318" grpId="0"/>
      <p:bldP spid="16" grpId="0"/>
      <p:bldP spid="23" grpId="0" build="p"/>
      <p:bldP spid="24" grpId="0" animBg="1"/>
      <p:bldP spid="25" grpId="0"/>
      <p:bldP spid="27" grpId="0" animBg="1"/>
      <p:bldP spid="28" grpId="0"/>
      <p:bldP spid="2" grpId="0" animBg="1"/>
      <p:bldP spid="3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71" y="1633219"/>
            <a:ext cx="7218930" cy="4093278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612" indent="-514350">
              <a:spcAft>
                <a:spcPts val="1200"/>
              </a:spcAft>
              <a:buSzPct val="75000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What data sources do you plan to review?</a:t>
            </a:r>
          </a:p>
          <a:p>
            <a:pPr marL="700612" indent="-514350">
              <a:spcAft>
                <a:spcPts val="1200"/>
              </a:spcAft>
              <a:buSzPct val="75000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Have you established data decision rules with team members and discussed with administration? </a:t>
            </a:r>
          </a:p>
          <a:p>
            <a:pPr marL="700612" indent="-514350">
              <a:spcAft>
                <a:spcPts val="1200"/>
              </a:spcAft>
              <a:buSzPct val="75000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What help do you need?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55" y="326471"/>
            <a:ext cx="10267731" cy="8456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cs typeface="Calibri Light"/>
              </a:rPr>
              <a:t>ACTIVITY: Using Existing Data Sources to Identify Students in Need of Support</a:t>
            </a:r>
            <a:endParaRPr lang="en-US" sz="3733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91948" y="58412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 3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49433" y="60349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5688690" y="6072525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6087037" y="6008617"/>
            <a:ext cx="362022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buClr>
                <a:prstClr val="white"/>
              </a:buClr>
              <a:buNone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8274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FF37-7B27-4F9D-8A5B-28BD84F4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51">
            <a:off x="1536400" y="1746489"/>
            <a:ext cx="5430464" cy="3365200"/>
          </a:xfrm>
        </p:spPr>
        <p:txBody>
          <a:bodyPr/>
          <a:lstStyle/>
          <a:p>
            <a:r>
              <a:rPr lang="en-US" sz="3733" dirty="0"/>
              <a:t>Screening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DAF69-7B50-4923-95F9-CE4815F42A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 flipH="1">
            <a:off x="7617637" y="4922757"/>
            <a:ext cx="4521200" cy="745368"/>
          </a:xfrm>
        </p:spPr>
        <p:txBody>
          <a:bodyPr/>
          <a:lstStyle/>
          <a:p>
            <a:pPr marL="186262" indent="0">
              <a:buNone/>
            </a:pPr>
            <a:r>
              <a:rPr lang="en-US" sz="2400" dirty="0">
                <a:solidFill>
                  <a:schemeClr val="tx1"/>
                </a:solidFill>
                <a:latin typeface="Poppins Medium" panose="020B0604020202020204" charset="0"/>
                <a:cs typeface="Poppins Medium" panose="020B0604020202020204" charset="0"/>
              </a:rPr>
              <a:t>When are we ready to discuss this process? </a:t>
            </a:r>
          </a:p>
          <a:p>
            <a:pPr marL="186262" indent="0">
              <a:buNone/>
            </a:pPr>
            <a:endParaRPr lang="en-US" sz="2400" dirty="0">
              <a:solidFill>
                <a:schemeClr val="tx1"/>
              </a:solidFill>
              <a:latin typeface="Poppins Medium" panose="020B0604020202020204" charset="0"/>
              <a:cs typeface="Poppins Medium" panose="020B060402020202020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6EB0AF-DE0F-44B3-A693-6B2A983129A3}"/>
              </a:ext>
            </a:extLst>
          </p:cNvPr>
          <p:cNvGrpSpPr/>
          <p:nvPr/>
        </p:nvGrpSpPr>
        <p:grpSpPr>
          <a:xfrm>
            <a:off x="6919715" y="1870924"/>
            <a:ext cx="1395847" cy="1350528"/>
            <a:chOff x="1568917" y="46321"/>
            <a:chExt cx="2223435" cy="222343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7CFCBF-E429-418A-B98B-948BC658CC8C}"/>
                </a:ext>
              </a:extLst>
            </p:cNvPr>
            <p:cNvSpPr/>
            <p:nvPr/>
          </p:nvSpPr>
          <p:spPr>
            <a:xfrm>
              <a:off x="1568917" y="46321"/>
              <a:ext cx="2223435" cy="2223435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0D0F41"/>
                </a:solidFill>
                <a:latin typeface="Arial"/>
                <a:sym typeface="Arial"/>
              </a:endParaRPr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785EFBE5-5D40-46AF-BD2F-591EDA13DDEB}"/>
                </a:ext>
              </a:extLst>
            </p:cNvPr>
            <p:cNvSpPr txBox="1"/>
            <p:nvPr/>
          </p:nvSpPr>
          <p:spPr>
            <a:xfrm>
              <a:off x="1865374" y="435422"/>
              <a:ext cx="1630519" cy="143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038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defRPr/>
              </a:pPr>
              <a:r>
                <a:rPr lang="en-US" sz="2400" dirty="0">
                  <a:solidFill>
                    <a:srgbClr val="FFFFFF"/>
                  </a:solidFill>
                  <a:latin typeface="Poppins Medium" panose="020B0604020202020204" charset="0"/>
                  <a:cs typeface="Poppins Medium" panose="020B0604020202020204" charset="0"/>
                  <a:sym typeface="Arial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2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97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930684" y="1505640"/>
            <a:ext cx="9623117" cy="486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BRIEFS: </a:t>
            </a:r>
          </a:p>
          <a:p>
            <a:pPr indent="-457200" defTabSz="1219140">
              <a:spcAft>
                <a:spcPts val="8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for Systematic Screening: Lessons Learned from Practitioners</a:t>
            </a:r>
            <a:endParaRPr lang="en-US" sz="3200" dirty="0">
              <a:solidFill>
                <a:srgbClr val="FFFF00"/>
              </a:solidFill>
            </a:endParaRPr>
          </a:p>
          <a:p>
            <a:pPr indent="-457200" defTabSz="1219140">
              <a:spcAft>
                <a:spcPts val="8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Selecting a Universal Screening Tool</a:t>
            </a:r>
            <a:endParaRPr lang="en-US" sz="3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endParaRPr lang="en-US" sz="3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COMPREHENSIVE GUIDES </a:t>
            </a:r>
          </a:p>
          <a:p>
            <a:pPr indent="-457200" defTabSz="1219140">
              <a:spcAft>
                <a:spcPts val="8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Best practices for Universal SEB Screening </a:t>
            </a:r>
            <a:endParaRPr lang="en-US" sz="3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defTabSz="1219140">
              <a:spcAft>
                <a:spcPts val="800"/>
              </a:spcAft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SEB and MH Screening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endParaRPr lang="en-US" sz="3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B35B0A-8B9D-435E-F046-D0A43EE2C0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5837" y="5817704"/>
            <a:ext cx="870322" cy="848712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8955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FF37-7B27-4F9D-8A5B-28BD84F4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51">
            <a:off x="1536400" y="1746489"/>
            <a:ext cx="5430464" cy="3365200"/>
          </a:xfrm>
        </p:spPr>
        <p:txBody>
          <a:bodyPr/>
          <a:lstStyle/>
          <a:p>
            <a:r>
              <a:rPr lang="en-US" sz="3733" dirty="0"/>
              <a:t>PRACTICE </a:t>
            </a:r>
            <a:br>
              <a:rPr lang="en-US" sz="3733" dirty="0"/>
            </a:br>
            <a:r>
              <a:rPr lang="en-US" sz="3733" dirty="0"/>
              <a:t>(checking in)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DAF69-7B50-4923-95F9-CE4815F42A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 flipH="1">
            <a:off x="7617637" y="4922757"/>
            <a:ext cx="4521200" cy="745368"/>
          </a:xfrm>
        </p:spPr>
        <p:txBody>
          <a:bodyPr/>
          <a:lstStyle/>
          <a:p>
            <a:pPr marL="186262" indent="0">
              <a:buNone/>
            </a:pPr>
            <a:r>
              <a:rPr lang="en-US" sz="2400" dirty="0">
                <a:solidFill>
                  <a:schemeClr val="tx1"/>
                </a:solidFill>
                <a:latin typeface="Poppins Medium" panose="020B0604020202020204" charset="0"/>
                <a:cs typeface="Poppins Medium" panose="020B0604020202020204" charset="0"/>
              </a:rPr>
              <a:t>Top Interventions</a:t>
            </a:r>
          </a:p>
          <a:p>
            <a:pPr marL="186262" indent="0">
              <a:buNone/>
            </a:pPr>
            <a:endParaRPr lang="en-US" sz="2400" dirty="0">
              <a:solidFill>
                <a:schemeClr val="tx1"/>
              </a:solidFill>
              <a:latin typeface="Poppins Medium" panose="020B0604020202020204" charset="0"/>
              <a:cs typeface="Poppins Medium" panose="020B060402020202020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6EB0AF-DE0F-44B3-A693-6B2A983129A3}"/>
              </a:ext>
            </a:extLst>
          </p:cNvPr>
          <p:cNvGrpSpPr/>
          <p:nvPr/>
        </p:nvGrpSpPr>
        <p:grpSpPr>
          <a:xfrm>
            <a:off x="6919715" y="1870923"/>
            <a:ext cx="1787557" cy="1390891"/>
            <a:chOff x="1568917" y="46319"/>
            <a:chExt cx="2847387" cy="22898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7CFCBF-E429-418A-B98B-948BC658CC8C}"/>
                </a:ext>
              </a:extLst>
            </p:cNvPr>
            <p:cNvSpPr/>
            <p:nvPr/>
          </p:nvSpPr>
          <p:spPr>
            <a:xfrm>
              <a:off x="1568917" y="46319"/>
              <a:ext cx="2847387" cy="228988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0D0F41"/>
                </a:solidFill>
                <a:latin typeface="Arial"/>
                <a:sym typeface="Arial"/>
              </a:endParaRPr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785EFBE5-5D40-46AF-BD2F-591EDA13DDEB}"/>
                </a:ext>
              </a:extLst>
            </p:cNvPr>
            <p:cNvSpPr txBox="1"/>
            <p:nvPr/>
          </p:nvSpPr>
          <p:spPr>
            <a:xfrm>
              <a:off x="1902985" y="442415"/>
              <a:ext cx="2223435" cy="143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038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defRPr/>
              </a:pPr>
              <a:r>
                <a:rPr lang="en-US" sz="2400" dirty="0">
                  <a:solidFill>
                    <a:srgbClr val="FFFFFF"/>
                  </a:solidFill>
                  <a:latin typeface="Poppins Medium" panose="020B0604020202020204" charset="0"/>
                  <a:cs typeface="Poppins Medium" panose="020B0604020202020204" charset="0"/>
                  <a:sym typeface="Arial"/>
                </a:rPr>
                <a:t>Practice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44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255" y="1761539"/>
            <a:ext cx="4469275" cy="4235679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262" indent="0">
              <a:spcAft>
                <a:spcPts val="1200"/>
              </a:spcAft>
              <a:buSzPct val="75000"/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Where are we? </a:t>
            </a:r>
          </a:p>
          <a:p>
            <a:pPr marL="186262" indent="0">
              <a:spcAft>
                <a:spcPts val="1200"/>
              </a:spcAft>
              <a:buSzPct val="75000"/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.   Form not yet started </a:t>
            </a:r>
          </a:p>
          <a:p>
            <a:pPr marL="700612" indent="-514350">
              <a:spcAft>
                <a:spcPts val="1200"/>
              </a:spcAft>
              <a:buSzPct val="75000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Form started, but additional time or suggestions needed  </a:t>
            </a:r>
          </a:p>
          <a:p>
            <a:pPr marL="700612" indent="-514350">
              <a:spcAft>
                <a:spcPts val="1200"/>
              </a:spcAft>
              <a:buSzPct val="75000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Form drafted and ready for feedback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55" y="326471"/>
            <a:ext cx="10267731" cy="84560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bg1"/>
                </a:solidFill>
                <a:cs typeface="Calibri Light"/>
              </a:rPr>
              <a:t>ACTIVITY: Targeted Systems Planner (Part 1)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92610" y="5943671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2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49433" y="614131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6171450" y="6179212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6667405" y="6116122"/>
            <a:ext cx="3073514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Poll / discussion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986702" y="10580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1143498" y="258584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6D3158F-B073-3B66-A25E-4FBAFF0EA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299" y="1104213"/>
            <a:ext cx="7154446" cy="50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89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3007000" y="1188984"/>
            <a:ext cx="2394400" cy="239440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102301" y="3786387"/>
            <a:ext cx="9682002" cy="188221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/>
              <a:t>Looking Ahead:</a:t>
            </a:r>
            <a:br>
              <a:rPr lang="en-US" sz="7200" b="1" dirty="0"/>
            </a:br>
            <a:r>
              <a:rPr lang="en-US" sz="4000" b="1" dirty="0"/>
              <a:t>January Team Training  </a:t>
            </a:r>
            <a:endParaRPr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524630-6598-432B-B3E9-0700A333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331" y="1623918"/>
            <a:ext cx="1487971" cy="15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160B7CF-7970-7C41-B6B7-4670D759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28" y="269932"/>
            <a:ext cx="10273751" cy="840155"/>
          </a:xfrm>
        </p:spPr>
        <p:txBody>
          <a:bodyPr/>
          <a:lstStyle/>
          <a:p>
            <a:r>
              <a:rPr lang="en-US" dirty="0"/>
              <a:t>IN PERSON TEAM TRAINING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B76EC-CEE8-3A41-849F-4DBD50BE82CB}"/>
              </a:ext>
            </a:extLst>
          </p:cNvPr>
          <p:cNvSpPr txBox="1"/>
          <p:nvPr/>
        </p:nvSpPr>
        <p:spPr>
          <a:xfrm>
            <a:off x="294028" y="1089896"/>
            <a:ext cx="7850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January 19</a:t>
            </a:r>
            <a:r>
              <a:rPr lang="en-US" sz="2400" b="1" baseline="30000" dirty="0">
                <a:solidFill>
                  <a:srgbClr val="FFFF00"/>
                </a:solidFill>
              </a:rPr>
              <a:t>th</a:t>
            </a:r>
            <a:r>
              <a:rPr lang="en-US" sz="2400" b="1" dirty="0">
                <a:solidFill>
                  <a:srgbClr val="FFFF00"/>
                </a:solidFill>
              </a:rPr>
              <a:t> 9-3pm (Courtyard Boston Marlborough)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(75 Felton Street, Marlborough)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595CA0-E03E-8148-A160-F0A8FF35D9C3}"/>
              </a:ext>
            </a:extLst>
          </p:cNvPr>
          <p:cNvSpPr txBox="1">
            <a:spLocks/>
          </p:cNvSpPr>
          <p:nvPr/>
        </p:nvSpPr>
        <p:spPr>
          <a:xfrm>
            <a:off x="3172916" y="1930051"/>
            <a:ext cx="8560887" cy="4840783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86262" indent="0"/>
            <a:r>
              <a:rPr lang="en-US" sz="2800" b="1" kern="0" dirty="0"/>
              <a:t>INSTALLING TIER 2 PRACTICES  - Understanding the Critical Features: </a:t>
            </a:r>
          </a:p>
          <a:p>
            <a:pPr marL="643462" indent="-457200">
              <a:buFont typeface="Arial" panose="020B0604020202020204" pitchFamily="34" charset="0"/>
              <a:buChar char="•"/>
            </a:pPr>
            <a:r>
              <a:rPr lang="en-US" sz="2533" kern="0" dirty="0"/>
              <a:t>Check in Check Out (CICO)</a:t>
            </a:r>
          </a:p>
          <a:p>
            <a:pPr marL="643462" indent="-457200">
              <a:buFont typeface="Arial" panose="020B0604020202020204" pitchFamily="34" charset="0"/>
              <a:buChar char="•"/>
            </a:pPr>
            <a:r>
              <a:rPr lang="en-US" sz="2533" kern="0" dirty="0"/>
              <a:t>Check and Connect (Mentoring with Monitoring)</a:t>
            </a:r>
          </a:p>
          <a:p>
            <a:pPr marL="643462" indent="-457200">
              <a:buFont typeface="Arial" panose="020B0604020202020204" pitchFamily="34" charset="0"/>
              <a:buChar char="•"/>
            </a:pPr>
            <a:r>
              <a:rPr lang="en-US" sz="2533" kern="0" dirty="0"/>
              <a:t>SAIG – Social Academic Instructional Groups </a:t>
            </a:r>
          </a:p>
          <a:p>
            <a:pPr marL="1100662" lvl="1" indent="-457200" algn="l">
              <a:buFont typeface="Arial" panose="020B0604020202020204" pitchFamily="34" charset="0"/>
              <a:buChar char="•"/>
            </a:pPr>
            <a:r>
              <a:rPr lang="en-US" sz="2266" kern="0" dirty="0"/>
              <a:t>Social / Emotional Skills </a:t>
            </a:r>
          </a:p>
          <a:p>
            <a:pPr marL="1100662" lvl="1" indent="-457200" algn="l">
              <a:buFont typeface="Arial" panose="020B0604020202020204" pitchFamily="34" charset="0"/>
              <a:buChar char="•"/>
            </a:pPr>
            <a:r>
              <a:rPr lang="en-US" sz="2266" kern="0" dirty="0"/>
              <a:t>REP – Resilience Education Program (CBT+CICO)</a:t>
            </a:r>
          </a:p>
          <a:p>
            <a:pPr marL="643462" indent="-457200">
              <a:buFont typeface="Arial" panose="020B0604020202020204" pitchFamily="34" charset="0"/>
              <a:buChar char="•"/>
            </a:pPr>
            <a:endParaRPr lang="en-US" sz="2533" kern="0" dirty="0"/>
          </a:p>
          <a:p>
            <a:pPr marL="643462" indent="-457200">
              <a:buFont typeface="Arial" panose="020B0604020202020204" pitchFamily="34" charset="0"/>
              <a:buChar char="•"/>
            </a:pPr>
            <a:r>
              <a:rPr lang="en-US" sz="2533" kern="0" dirty="0"/>
              <a:t>Part 2 of Targeted Intervention Organizer – Matching Intervention to Need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70C10658-A432-F744-BCC6-EC4638996F61}"/>
              </a:ext>
            </a:extLst>
          </p:cNvPr>
          <p:cNvSpPr/>
          <p:nvPr/>
        </p:nvSpPr>
        <p:spPr>
          <a:xfrm>
            <a:off x="9409814" y="206484"/>
            <a:ext cx="2722045" cy="17144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6262"/>
            <a:endParaRPr lang="en-US" sz="2000" kern="0" dirty="0"/>
          </a:p>
        </p:txBody>
      </p:sp>
      <p:pic>
        <p:nvPicPr>
          <p:cNvPr id="7" name="Graphic 6" descr="Meeting with solid fill">
            <a:extLst>
              <a:ext uri="{FF2B5EF4-FFF2-40B4-BE49-F238E27FC236}">
                <a16:creationId xmlns:a16="http://schemas.microsoft.com/office/drawing/2014/main" id="{2A31F542-CB9C-F149-8FF0-EDD2AEA7EC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810" y="2691375"/>
            <a:ext cx="1974748" cy="1974748"/>
          </a:xfrm>
          <a:prstGeom prst="rect">
            <a:avLst/>
          </a:prstGeom>
        </p:spPr>
      </p:pic>
      <p:pic>
        <p:nvPicPr>
          <p:cNvPr id="6" name="Graphic 5" descr="Meeting with solid fill">
            <a:extLst>
              <a:ext uri="{FF2B5EF4-FFF2-40B4-BE49-F238E27FC236}">
                <a16:creationId xmlns:a16="http://schemas.microsoft.com/office/drawing/2014/main" id="{FE26F6E3-2498-3542-9C0B-CACD5F62C2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9555" y="3233529"/>
            <a:ext cx="1974747" cy="1974747"/>
          </a:xfrm>
          <a:prstGeom prst="rect">
            <a:avLst/>
          </a:prstGeom>
        </p:spPr>
      </p:pic>
      <p:pic>
        <p:nvPicPr>
          <p:cNvPr id="8" name="Graphic 7" descr="Meeting with solid fill">
            <a:extLst>
              <a:ext uri="{FF2B5EF4-FFF2-40B4-BE49-F238E27FC236}">
                <a16:creationId xmlns:a16="http://schemas.microsoft.com/office/drawing/2014/main" id="{DB7A5077-57DE-AA41-BA41-D8976D4DC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196" y="3794120"/>
            <a:ext cx="1974747" cy="1974747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80B794-BD46-63C4-06DF-C4B4C1D33403}"/>
              </a:ext>
            </a:extLst>
          </p:cNvPr>
          <p:cNvSpPr txBox="1"/>
          <p:nvPr/>
        </p:nvSpPr>
        <p:spPr>
          <a:xfrm>
            <a:off x="10202552" y="606603"/>
            <a:ext cx="1709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Questions? </a:t>
            </a:r>
          </a:p>
          <a:p>
            <a:r>
              <a:rPr lang="en-US" dirty="0"/>
              <a:t>Concerns? </a:t>
            </a:r>
          </a:p>
          <a:p>
            <a:r>
              <a:rPr lang="en-US" dirty="0"/>
              <a:t>Coverage?</a:t>
            </a:r>
          </a:p>
        </p:txBody>
      </p:sp>
    </p:spTree>
    <p:extLst>
      <p:ext uri="{BB962C8B-B14F-4D97-AF65-F5344CB8AC3E}">
        <p14:creationId xmlns:p14="http://schemas.microsoft.com/office/powerpoint/2010/main" val="1758888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96BBD1-9EA4-6C43-BC42-E2813F491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9818365" cy="845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Check-In, Check-Out:  T2 Exemplar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15E0DC-8BCD-7B49-AFE0-4D21A8EF6F70}"/>
              </a:ext>
            </a:extLst>
          </p:cNvPr>
          <p:cNvSpPr/>
          <p:nvPr/>
        </p:nvSpPr>
        <p:spPr>
          <a:xfrm>
            <a:off x="813349" y="1493520"/>
            <a:ext cx="10570268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defTabSz="121917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b="1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CICO Practice Features:</a:t>
            </a:r>
          </a:p>
          <a:p>
            <a:pPr marL="838179" lvl="1" indent="-380990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CC2"/>
              </a:buClr>
              <a:buFont typeface="Wingdings" pitchFamily="2" charset="2"/>
              <a:buChar char="v"/>
            </a:pPr>
            <a:r>
              <a:rPr lang="en-US" sz="2800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Increased positive adult contact and structure</a:t>
            </a:r>
          </a:p>
          <a:p>
            <a:pPr marL="838179" lvl="1" indent="-380990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CC2"/>
              </a:buClr>
              <a:buFont typeface="Wingdings" pitchFamily="2" charset="2"/>
              <a:buChar char="v"/>
            </a:pPr>
            <a:r>
              <a:rPr lang="en-US" sz="2800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Embedded social skills training</a:t>
            </a:r>
          </a:p>
          <a:p>
            <a:pPr marL="838179" lvl="1" indent="-380990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CC2"/>
              </a:buClr>
              <a:buFont typeface="Wingdings" pitchFamily="2" charset="2"/>
              <a:buChar char="v"/>
            </a:pPr>
            <a:r>
              <a:rPr lang="en-US" sz="2800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Direct link to school-wide behavioral goals and expectations</a:t>
            </a:r>
          </a:p>
          <a:p>
            <a:pPr marL="838179" lvl="1" indent="-380990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CC2"/>
              </a:buClr>
              <a:buFont typeface="Wingdings" pitchFamily="2" charset="2"/>
              <a:buChar char="v"/>
            </a:pPr>
            <a:r>
              <a:rPr lang="en-US" sz="2800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Frequent feedback</a:t>
            </a:r>
          </a:p>
          <a:p>
            <a:pPr marL="838179" lvl="1" indent="-380990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CC2"/>
              </a:buClr>
              <a:buFont typeface="Wingdings" pitchFamily="2" charset="2"/>
              <a:buChar char="v"/>
            </a:pPr>
            <a:r>
              <a:rPr lang="en-US" sz="2800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Daily home-school communication</a:t>
            </a:r>
          </a:p>
          <a:p>
            <a:pPr marL="838179" lvl="1" indent="-380990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CC2"/>
              </a:buClr>
              <a:buFont typeface="Wingdings" pitchFamily="2" charset="2"/>
              <a:buChar char="v"/>
            </a:pPr>
            <a:r>
              <a:rPr lang="en-US" sz="2800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Positive reinforcement contingent on meeting behavioral goals</a:t>
            </a:r>
          </a:p>
          <a:p>
            <a:pPr marL="838179" lvl="1" indent="-380990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CC2"/>
              </a:buClr>
              <a:buFont typeface="Wingdings" pitchFamily="2" charset="2"/>
              <a:buChar char="v"/>
            </a:pPr>
            <a:r>
              <a:rPr lang="en-US" sz="2800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Match to function = access to ATTENTION </a:t>
            </a:r>
          </a:p>
          <a:p>
            <a:pPr marL="838179" lvl="1" indent="-380990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CC2"/>
              </a:buClr>
              <a:buFont typeface="Wingdings" pitchFamily="2" charset="2"/>
              <a:buChar char="v"/>
            </a:pPr>
            <a:r>
              <a:rPr lang="en-US" sz="2800" kern="0" dirty="0">
                <a:solidFill>
                  <a:srgbClr val="FFFFFF"/>
                </a:solidFill>
                <a:latin typeface="Franklin Gothic Book"/>
                <a:ea typeface="ＭＳ Ｐゴシック" pitchFamily="-108" charset="-128"/>
                <a:cs typeface="Arial"/>
                <a:sym typeface="Arial"/>
              </a:rPr>
              <a:t>Can be slightly modified based on student need or response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24F26F2-A08C-70D8-227A-64C28A468FE5}"/>
              </a:ext>
            </a:extLst>
          </p:cNvPr>
          <p:cNvSpPr txBox="1">
            <a:spLocks/>
          </p:cNvSpPr>
          <p:nvPr/>
        </p:nvSpPr>
        <p:spPr>
          <a:xfrm>
            <a:off x="9109368" y="1348844"/>
            <a:ext cx="2534326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ind Vadodara"/>
              <a:buNone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ind Vadodara"/>
              <a:buNone/>
              <a:defRPr sz="2800" b="0" i="0" u="none" strike="noStrike" cap="none">
                <a:solidFill>
                  <a:schemeClr val="accen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ind Vadodara"/>
              <a:buNone/>
              <a:defRPr sz="2800" b="0" i="0" u="none" strike="noStrike" cap="none">
                <a:solidFill>
                  <a:schemeClr val="accen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ind Vadodara"/>
              <a:buNone/>
              <a:defRPr sz="2800" b="0" i="0" u="none" strike="noStrike" cap="none">
                <a:solidFill>
                  <a:schemeClr val="accen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ind Vadodara"/>
              <a:buNone/>
              <a:defRPr sz="2800" b="0" i="0" u="none" strike="noStrike" cap="none">
                <a:solidFill>
                  <a:schemeClr val="accen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ind Vadodara"/>
              <a:buNone/>
              <a:defRPr sz="2800" b="0" i="0" u="none" strike="noStrike" cap="none">
                <a:solidFill>
                  <a:schemeClr val="accen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ind Vadodara"/>
              <a:buNone/>
              <a:defRPr sz="2800" b="0" i="0" u="none" strike="noStrike" cap="none">
                <a:solidFill>
                  <a:schemeClr val="accen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ind Vadodara"/>
              <a:buNone/>
              <a:defRPr sz="2800" b="0" i="0" u="none" strike="noStrike" cap="none">
                <a:solidFill>
                  <a:schemeClr val="accen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ind Vadodara"/>
              <a:buNone/>
              <a:defRPr sz="2800" b="0" i="0" u="none" strike="noStrike" cap="none">
                <a:solidFill>
                  <a:schemeClr val="accen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457200" marR="0" lvl="0" indent="-317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Pts val="2800"/>
              <a:buFont typeface="Hind Vadodara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CICO Video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1353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05585"/>
              </p:ext>
            </p:extLst>
          </p:nvPr>
        </p:nvGraphicFramePr>
        <p:xfrm>
          <a:off x="1803265" y="1313063"/>
          <a:ext cx="858547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 (TA) time</a:t>
            </a:r>
          </a:p>
        </p:txBody>
      </p:sp>
    </p:spTree>
    <p:extLst>
      <p:ext uri="{BB962C8B-B14F-4D97-AF65-F5344CB8AC3E}">
        <p14:creationId xmlns:p14="http://schemas.microsoft.com/office/powerpoint/2010/main" val="2851778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197687"/>
              </p:ext>
            </p:extLst>
          </p:nvPr>
        </p:nvGraphicFramePr>
        <p:xfrm>
          <a:off x="1803265" y="1313063"/>
          <a:ext cx="858547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&amp; Coaches' Tasks</a:t>
            </a:r>
          </a:p>
        </p:txBody>
      </p:sp>
    </p:spTree>
    <p:extLst>
      <p:ext uri="{BB962C8B-B14F-4D97-AF65-F5344CB8AC3E}">
        <p14:creationId xmlns:p14="http://schemas.microsoft.com/office/powerpoint/2010/main" val="85391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842652"/>
              </p:ext>
            </p:extLst>
          </p:nvPr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EXPECTATIONS</a:t>
            </a:r>
            <a:endParaRPr/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662681" y="3260300"/>
            <a:ext cx="8120417" cy="4590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294">
            <a:off x="1869133" y="4703801"/>
            <a:ext cx="4935981" cy="1122400"/>
          </a:xfrm>
        </p:spPr>
        <p:txBody>
          <a:bodyPr/>
          <a:lstStyle/>
          <a:p>
            <a:r>
              <a:rPr lang="en-US" sz="6000" dirty="0">
                <a:solidFill>
                  <a:srgbClr val="FFFF00"/>
                </a:solidFill>
              </a:rPr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125199" y="5826412"/>
            <a:ext cx="6632913" cy="1429600"/>
          </a:xfrm>
        </p:spPr>
        <p:txBody>
          <a:bodyPr anchor="ctr"/>
          <a:lstStyle/>
          <a:p>
            <a:pPr marL="0" indent="0"/>
            <a:r>
              <a:rPr lang="en-US" dirty="0"/>
              <a:t>Please remember to complete the evaluation to </a:t>
            </a:r>
            <a:r>
              <a:rPr lang="en-US" u="sng" dirty="0"/>
              <a:t>receive your Certificate of Attendance</a:t>
            </a:r>
            <a:r>
              <a:rPr lang="en-US" dirty="0"/>
              <a:t>! 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F0F991C-7416-ED70-DC2E-2769DBF7B02F}"/>
              </a:ext>
            </a:extLst>
          </p:cNvPr>
          <p:cNvSpPr txBox="1">
            <a:spLocks/>
          </p:cNvSpPr>
          <p:nvPr/>
        </p:nvSpPr>
        <p:spPr>
          <a:xfrm flipH="1">
            <a:off x="1042392" y="1844390"/>
            <a:ext cx="5984407" cy="1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2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indent="0"/>
            <a:r>
              <a:rPr lang="en-US" sz="3600" kern="0" dirty="0"/>
              <a:t>CONTACT INFORMATION: </a:t>
            </a:r>
          </a:p>
          <a:p>
            <a:pPr marL="0" indent="0"/>
            <a:r>
              <a:rPr lang="en-US" sz="3600" kern="0" dirty="0"/>
              <a:t>Marcie Handler </a:t>
            </a:r>
          </a:p>
          <a:p>
            <a:pPr marL="0" indent="0"/>
            <a:r>
              <a:rPr lang="en-US" sz="3600" kern="0" dirty="0">
                <a:hlinkClick r:id="rId3"/>
              </a:rPr>
              <a:t>mwhandler@gmail.com</a:t>
            </a:r>
            <a:endParaRPr lang="en-US" sz="3600" kern="0" dirty="0"/>
          </a:p>
          <a:p>
            <a:pPr marL="0" indent="0"/>
            <a:endParaRPr lang="en-US" sz="3600" kern="0" dirty="0"/>
          </a:p>
          <a:p>
            <a:pPr marL="0" indent="0"/>
            <a:r>
              <a:rPr lang="en-US" sz="3600" kern="0" dirty="0"/>
              <a:t>Katie Meyer </a:t>
            </a:r>
          </a:p>
          <a:p>
            <a:pPr marL="0" indent="0"/>
            <a:r>
              <a:rPr lang="en-US" sz="3600" kern="0" dirty="0">
                <a:hlinkClick r:id="rId4"/>
              </a:rPr>
              <a:t>Katherine.meyer@uconn.edu</a:t>
            </a:r>
            <a:endParaRPr lang="en-US" sz="3600" kern="0" dirty="0"/>
          </a:p>
          <a:p>
            <a:pPr marL="0" indent="0"/>
            <a:r>
              <a:rPr lang="en-US" sz="36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8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04908"/>
              </p:ext>
            </p:extLst>
          </p:nvPr>
        </p:nvGraphicFramePr>
        <p:xfrm>
          <a:off x="1803265" y="1313063"/>
          <a:ext cx="858547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Coaches’ Reminders </a:t>
            </a:r>
          </a:p>
        </p:txBody>
      </p:sp>
    </p:spTree>
    <p:extLst>
      <p:ext uri="{BB962C8B-B14F-4D97-AF65-F5344CB8AC3E}">
        <p14:creationId xmlns:p14="http://schemas.microsoft.com/office/powerpoint/2010/main" val="188503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063796"/>
              </p:ext>
            </p:extLst>
          </p:nvPr>
        </p:nvGraphicFramePr>
        <p:xfrm>
          <a:off x="1803265" y="1313063"/>
          <a:ext cx="858547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&amp; Coaches' Tasks</a:t>
            </a:r>
          </a:p>
        </p:txBody>
      </p:sp>
    </p:spTree>
    <p:extLst>
      <p:ext uri="{BB962C8B-B14F-4D97-AF65-F5344CB8AC3E}">
        <p14:creationId xmlns:p14="http://schemas.microsoft.com/office/powerpoint/2010/main" val="280906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98">
            <a:extLst>
              <a:ext uri="{FF2B5EF4-FFF2-40B4-BE49-F238E27FC236}">
                <a16:creationId xmlns:a16="http://schemas.microsoft.com/office/drawing/2014/main" id="{03126541-CBBD-734D-B129-409C5E0CD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52" t="7204" r="20880" b="6394"/>
          <a:stretch/>
        </p:blipFill>
        <p:spPr>
          <a:xfrm>
            <a:off x="2077872" y="1863151"/>
            <a:ext cx="1045880" cy="1008078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3922E28D-4F2C-CB40-A771-88AE1C5E0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3" t="15855" r="11160"/>
          <a:stretch/>
        </p:blipFill>
        <p:spPr>
          <a:xfrm>
            <a:off x="7858573" y="622876"/>
            <a:ext cx="1109563" cy="1089388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766A4EA4-C29B-2F41-B1A3-A8EDBDCE37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07" t="16464" r="18776" b="15253"/>
          <a:stretch/>
        </p:blipFill>
        <p:spPr>
          <a:xfrm>
            <a:off x="7858573" y="2074283"/>
            <a:ext cx="1135955" cy="108938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F999399D-0426-5141-AA3F-586EB4F0DD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98" t="6738" r="15999" b="17357"/>
          <a:stretch/>
        </p:blipFill>
        <p:spPr>
          <a:xfrm>
            <a:off x="2139854" y="4361776"/>
            <a:ext cx="1045880" cy="1033632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BEEFB166-9A4E-CA46-BCA5-63EDD50EE0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8" t="21261" r="17871" b="11318"/>
          <a:stretch/>
        </p:blipFill>
        <p:spPr>
          <a:xfrm>
            <a:off x="2112145" y="3087693"/>
            <a:ext cx="1045880" cy="969496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id="{B3219281-B0C8-1A42-86A2-C9669FC07A04}"/>
              </a:ext>
            </a:extLst>
          </p:cNvPr>
          <p:cNvSpPr txBox="1"/>
          <p:nvPr/>
        </p:nvSpPr>
        <p:spPr>
          <a:xfrm>
            <a:off x="3328346" y="875182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+mn-cs"/>
              </a:rPr>
              <a:t>Timing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D1A0ACC-C9C5-A346-B316-65B21ADCB593}"/>
              </a:ext>
            </a:extLst>
          </p:cNvPr>
          <p:cNvSpPr txBox="1"/>
          <p:nvPr/>
        </p:nvSpPr>
        <p:spPr>
          <a:xfrm>
            <a:off x="3335273" y="2074802"/>
            <a:ext cx="143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+mn-cs"/>
              </a:rPr>
              <a:t>Activity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13EBD371-F38D-A24B-9AEA-289DFFEB4FC1}"/>
              </a:ext>
            </a:extLst>
          </p:cNvPr>
          <p:cNvSpPr txBox="1"/>
          <p:nvPr/>
        </p:nvSpPr>
        <p:spPr>
          <a:xfrm>
            <a:off x="3335273" y="3280053"/>
            <a:ext cx="194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+mn-cs"/>
              </a:rPr>
              <a:t>Guidelines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03765390-13AC-4042-8040-26ADAFFFD6C0}"/>
              </a:ext>
            </a:extLst>
          </p:cNvPr>
          <p:cNvSpPr txBox="1"/>
          <p:nvPr/>
        </p:nvSpPr>
        <p:spPr>
          <a:xfrm>
            <a:off x="3335273" y="4586204"/>
            <a:ext cx="151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+mn-cs"/>
              </a:rPr>
              <a:t>Big Idea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6F3A206B-9280-4B41-9406-8C42E7E046B1}"/>
              </a:ext>
            </a:extLst>
          </p:cNvPr>
          <p:cNvSpPr txBox="1"/>
          <p:nvPr/>
        </p:nvSpPr>
        <p:spPr>
          <a:xfrm>
            <a:off x="9304917" y="834527"/>
            <a:ext cx="159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+mn-cs"/>
              </a:rPr>
              <a:t>Example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C8A3C15-3F55-A841-93DA-195E64FAC21D}"/>
              </a:ext>
            </a:extLst>
          </p:cNvPr>
          <p:cNvSpPr txBox="1"/>
          <p:nvPr/>
        </p:nvSpPr>
        <p:spPr>
          <a:xfrm>
            <a:off x="9267212" y="2326591"/>
            <a:ext cx="2415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+mn-cs"/>
              </a:rPr>
              <a:t>Non-example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6E88FA-5AA2-EF4D-97D8-72ACB3EB9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2181" y="5059535"/>
            <a:ext cx="1135955" cy="101901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A4A20-8C5B-0A4A-BE77-A2BBB44AF347}"/>
              </a:ext>
            </a:extLst>
          </p:cNvPr>
          <p:cNvSpPr txBox="1"/>
          <p:nvPr/>
        </p:nvSpPr>
        <p:spPr>
          <a:xfrm>
            <a:off x="9267212" y="5361633"/>
            <a:ext cx="137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+mn-cs"/>
              </a:rPr>
              <a:t>Review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A72635-31EF-F84F-8C60-4390669A4D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3449" y="3539408"/>
            <a:ext cx="1100240" cy="1072921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EC07BF-2886-0C49-9719-20409424D891}"/>
              </a:ext>
            </a:extLst>
          </p:cNvPr>
          <p:cNvSpPr txBox="1"/>
          <p:nvPr/>
        </p:nvSpPr>
        <p:spPr>
          <a:xfrm>
            <a:off x="9236196" y="3818655"/>
            <a:ext cx="1510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+mn-cs"/>
              </a:rPr>
              <a:t>Preview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4CB6F-275E-F64E-91C0-DD9161762593}"/>
              </a:ext>
            </a:extLst>
          </p:cNvPr>
          <p:cNvSpPr txBox="1"/>
          <p:nvPr/>
        </p:nvSpPr>
        <p:spPr>
          <a:xfrm>
            <a:off x="3335273" y="5728446"/>
            <a:ext cx="2302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+mn-cs"/>
              </a:rPr>
              <a:t>Organization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DD8ECD-D370-8545-9BC1-259362DA06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9854" y="5588008"/>
            <a:ext cx="1045881" cy="981092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DC4854-52B7-1642-BDFB-0D639CE01F9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383" t="4802" r="8548" b="4170"/>
          <a:stretch/>
        </p:blipFill>
        <p:spPr>
          <a:xfrm>
            <a:off x="2077872" y="664246"/>
            <a:ext cx="1026746" cy="1008078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75127F09-11EF-354E-95D1-FBA4F113BD68}"/>
              </a:ext>
            </a:extLst>
          </p:cNvPr>
          <p:cNvSpPr txBox="1">
            <a:spLocks/>
          </p:cNvSpPr>
          <p:nvPr/>
        </p:nvSpPr>
        <p:spPr>
          <a:xfrm flipH="1">
            <a:off x="-471418" y="70101"/>
            <a:ext cx="2611272" cy="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457200" marR="0" lvl="0" indent="-3175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Vadodara"/>
              </a:rPr>
              <a:t>LEGEND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625BFC-BC02-3945-98C2-C3B66C2928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77600" y="6000244"/>
            <a:ext cx="914400" cy="857756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938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3007000" y="1188984"/>
            <a:ext cx="2394400" cy="239440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684739" y="4024861"/>
            <a:ext cx="82408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dirty="0"/>
              <a:t>Glows &amp; Grows:</a:t>
            </a:r>
            <a:br>
              <a:rPr lang="en" sz="4800" b="1" dirty="0"/>
            </a:br>
            <a:r>
              <a:rPr lang="en-US" sz="3200" b="1" dirty="0"/>
              <a:t>Step 2 Process for Identifying Students </a:t>
            </a:r>
            <a:endParaRPr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524630-6598-432B-B3E9-0700A333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331" y="1623918"/>
            <a:ext cx="1487971" cy="15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DBF3172-F27C-724E-A60B-C56D12DAAFAA}"/>
              </a:ext>
            </a:extLst>
          </p:cNvPr>
          <p:cNvGrpSpPr/>
          <p:nvPr/>
        </p:nvGrpSpPr>
        <p:grpSpPr>
          <a:xfrm>
            <a:off x="194553" y="767800"/>
            <a:ext cx="5670329" cy="6088833"/>
            <a:chOff x="921620" y="915429"/>
            <a:chExt cx="3268588" cy="3688266"/>
          </a:xfrm>
        </p:grpSpPr>
        <p:sp>
          <p:nvSpPr>
            <p:cNvPr id="13" name="Rectangle: Rounded Corners 120" descr="Badge 1">
              <a:extLst>
                <a:ext uri="{FF2B5EF4-FFF2-40B4-BE49-F238E27FC236}">
                  <a16:creationId xmlns:a16="http://schemas.microsoft.com/office/drawing/2014/main" id="{F087343F-F782-394E-81B0-08D9288E6CF7}"/>
                </a:ext>
              </a:extLst>
            </p:cNvPr>
            <p:cNvSpPr/>
            <p:nvPr/>
          </p:nvSpPr>
          <p:spPr>
            <a:xfrm>
              <a:off x="921620" y="915430"/>
              <a:ext cx="482218" cy="583245"/>
            </a:xfrm>
            <a:prstGeom prst="roundRect">
              <a:avLst>
                <a:gd name="adj" fmla="val 16670"/>
              </a:avLst>
            </a:prstGeom>
            <a:solidFill>
              <a:srgbClr val="FFFF00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377">
                <a:defRPr/>
              </a:pPr>
              <a:r>
                <a:rPr lang="en-US" sz="4800" b="1" dirty="0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Freeform: Shape 121">
              <a:extLst>
                <a:ext uri="{FF2B5EF4-FFF2-40B4-BE49-F238E27FC236}">
                  <a16:creationId xmlns:a16="http://schemas.microsoft.com/office/drawing/2014/main" id="{99C7A454-3134-3448-8030-D2D14593BDDF}"/>
                </a:ext>
              </a:extLst>
            </p:cNvPr>
            <p:cNvSpPr/>
            <p:nvPr/>
          </p:nvSpPr>
          <p:spPr>
            <a:xfrm>
              <a:off x="1440426" y="915429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algn="ctr" defTabSz="1219140">
                <a:buClr>
                  <a:srgbClr val="FFFFFF"/>
                </a:buClr>
              </a:pPr>
              <a:r>
                <a:rPr lang="en-US" sz="2667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Establish a representative T2 leadership team</a:t>
              </a:r>
            </a:p>
          </p:txBody>
        </p:sp>
        <p:sp>
          <p:nvSpPr>
            <p:cNvPr id="15" name="Rectangle: Rounded Corners 122" descr="Badge">
              <a:extLst>
                <a:ext uri="{FF2B5EF4-FFF2-40B4-BE49-F238E27FC236}">
                  <a16:creationId xmlns:a16="http://schemas.microsoft.com/office/drawing/2014/main" id="{BA28A0A7-705F-004F-BB09-A722194217AF}"/>
                </a:ext>
              </a:extLst>
            </p:cNvPr>
            <p:cNvSpPr/>
            <p:nvPr/>
          </p:nvSpPr>
          <p:spPr>
            <a:xfrm>
              <a:off x="921620" y="1669236"/>
              <a:ext cx="482218" cy="583245"/>
            </a:xfrm>
            <a:prstGeom prst="roundRect">
              <a:avLst>
                <a:gd name="adj" fmla="val 16670"/>
              </a:avLst>
            </a:prstGeom>
            <a:solidFill>
              <a:srgbClr val="FFFF00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377">
                <a:defRPr/>
              </a:pPr>
              <a:r>
                <a:rPr lang="en-US" sz="4800" b="1" dirty="0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Freeform: Shape 123">
              <a:extLst>
                <a:ext uri="{FF2B5EF4-FFF2-40B4-BE49-F238E27FC236}">
                  <a16:creationId xmlns:a16="http://schemas.microsoft.com/office/drawing/2014/main" id="{591C6591-C551-7F45-920B-4EB003B6A3AF}"/>
                </a:ext>
              </a:extLst>
            </p:cNvPr>
            <p:cNvSpPr/>
            <p:nvPr/>
          </p:nvSpPr>
          <p:spPr>
            <a:xfrm>
              <a:off x="1440426" y="1669235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algn="ctr" defTabSz="1219140">
                <a:buClr>
                  <a:srgbClr val="FFFFFF"/>
                </a:buClr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</a:t>
              </a:r>
              <a:r>
                <a:rPr lang="en-US" sz="2667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 collaborative process for identifying students</a:t>
              </a:r>
            </a:p>
          </p:txBody>
        </p:sp>
        <p:sp>
          <p:nvSpPr>
            <p:cNvPr id="17" name="Rectangle: Rounded Corners 124" descr="Badge 3">
              <a:extLst>
                <a:ext uri="{FF2B5EF4-FFF2-40B4-BE49-F238E27FC236}">
                  <a16:creationId xmlns:a16="http://schemas.microsoft.com/office/drawing/2014/main" id="{2DB3A071-16A8-A847-A9F6-824F9E9E9076}"/>
                </a:ext>
              </a:extLst>
            </p:cNvPr>
            <p:cNvSpPr/>
            <p:nvPr/>
          </p:nvSpPr>
          <p:spPr>
            <a:xfrm>
              <a:off x="921620" y="2423042"/>
              <a:ext cx="482218" cy="583245"/>
            </a:xfrm>
            <a:prstGeom prst="roundRect">
              <a:avLst>
                <a:gd name="adj" fmla="val 16670"/>
              </a:avLst>
            </a:prstGeom>
            <a:solidFill>
              <a:srgbClr val="FFFF00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377">
                <a:defRPr/>
              </a:pPr>
              <a:r>
                <a:rPr lang="en-US" sz="4800" b="1" dirty="0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Freeform: Shape 125">
              <a:extLst>
                <a:ext uri="{FF2B5EF4-FFF2-40B4-BE49-F238E27FC236}">
                  <a16:creationId xmlns:a16="http://schemas.microsoft.com/office/drawing/2014/main" id="{E41F6EBB-0E18-4645-B68E-41E86D39CDDC}"/>
                </a:ext>
              </a:extLst>
            </p:cNvPr>
            <p:cNvSpPr/>
            <p:nvPr/>
          </p:nvSpPr>
          <p:spPr>
            <a:xfrm>
              <a:off x="1440426" y="2423041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algn="ctr" defTabSz="1219140">
                <a:buClr>
                  <a:srgbClr val="FFFFFF"/>
                </a:buClr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Evaluate, select and adopt culturally appropriate tier 2 practices</a:t>
              </a:r>
            </a:p>
          </p:txBody>
        </p:sp>
        <p:sp>
          <p:nvSpPr>
            <p:cNvPr id="19" name="Rectangle: Rounded Corners 126" descr="Badge 4">
              <a:extLst>
                <a:ext uri="{FF2B5EF4-FFF2-40B4-BE49-F238E27FC236}">
                  <a16:creationId xmlns:a16="http://schemas.microsoft.com/office/drawing/2014/main" id="{3DDB244D-4F9B-D547-8F81-E23F2BF1CEB3}"/>
                </a:ext>
              </a:extLst>
            </p:cNvPr>
            <p:cNvSpPr/>
            <p:nvPr/>
          </p:nvSpPr>
          <p:spPr>
            <a:xfrm>
              <a:off x="921620" y="3176848"/>
              <a:ext cx="482218" cy="58324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377">
                <a:defRPr/>
              </a:pPr>
              <a:r>
                <a:rPr lang="en-US" sz="4800" b="1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" name="Freeform: Shape 127">
              <a:extLst>
                <a:ext uri="{FF2B5EF4-FFF2-40B4-BE49-F238E27FC236}">
                  <a16:creationId xmlns:a16="http://schemas.microsoft.com/office/drawing/2014/main" id="{60EF248F-0964-A44E-B4C8-C5F83CFD5FC0}"/>
                </a:ext>
              </a:extLst>
            </p:cNvPr>
            <p:cNvSpPr/>
            <p:nvPr/>
          </p:nvSpPr>
          <p:spPr>
            <a:xfrm>
              <a:off x="1440426" y="3176847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algn="ctr" defTabSz="1219140">
                <a:buClr>
                  <a:srgbClr val="FFFFFF"/>
                </a:buClr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 a process to install selected practices</a:t>
              </a:r>
            </a:p>
          </p:txBody>
        </p:sp>
        <p:sp>
          <p:nvSpPr>
            <p:cNvPr id="21" name="Rectangle: Rounded Corners 128" descr="Badge 5">
              <a:extLst>
                <a:ext uri="{FF2B5EF4-FFF2-40B4-BE49-F238E27FC236}">
                  <a16:creationId xmlns:a16="http://schemas.microsoft.com/office/drawing/2014/main" id="{C3B7CB44-3B1B-DB4C-8DE3-18A239243246}"/>
                </a:ext>
              </a:extLst>
            </p:cNvPr>
            <p:cNvSpPr/>
            <p:nvPr/>
          </p:nvSpPr>
          <p:spPr>
            <a:xfrm>
              <a:off x="921620" y="3930655"/>
              <a:ext cx="482218" cy="58324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377">
                <a:defRPr/>
              </a:pPr>
              <a:r>
                <a:rPr lang="en-US" sz="4800" b="1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2" name="Freeform: Shape 129">
              <a:extLst>
                <a:ext uri="{FF2B5EF4-FFF2-40B4-BE49-F238E27FC236}">
                  <a16:creationId xmlns:a16="http://schemas.microsoft.com/office/drawing/2014/main" id="{C6A20433-67D0-9D46-8379-212B89B83B7B}"/>
                </a:ext>
              </a:extLst>
            </p:cNvPr>
            <p:cNvSpPr/>
            <p:nvPr/>
          </p:nvSpPr>
          <p:spPr>
            <a:xfrm>
              <a:off x="1440426" y="3930654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algn="ctr" defTabSz="1219140">
                <a:buClr>
                  <a:srgbClr val="FFFFFF"/>
                </a:buClr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 procedures to train staff and students; partner with families and community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21B38-94B3-A14E-AA04-202C2CDD445D}"/>
              </a:ext>
            </a:extLst>
          </p:cNvPr>
          <p:cNvGrpSpPr/>
          <p:nvPr/>
        </p:nvGrpSpPr>
        <p:grpSpPr>
          <a:xfrm>
            <a:off x="5928355" y="600765"/>
            <a:ext cx="5999776" cy="6257235"/>
            <a:chOff x="4901073" y="1003563"/>
            <a:chExt cx="3812891" cy="3688266"/>
          </a:xfrm>
        </p:grpSpPr>
        <p:sp>
          <p:nvSpPr>
            <p:cNvPr id="24" name="Rectangle: Rounded Corners 108" descr="Badge 6">
              <a:extLst>
                <a:ext uri="{FF2B5EF4-FFF2-40B4-BE49-F238E27FC236}">
                  <a16:creationId xmlns:a16="http://schemas.microsoft.com/office/drawing/2014/main" id="{810E5ACB-2462-A54C-A470-792807C4561A}"/>
                </a:ext>
              </a:extLst>
            </p:cNvPr>
            <p:cNvSpPr/>
            <p:nvPr/>
          </p:nvSpPr>
          <p:spPr>
            <a:xfrm>
              <a:off x="4968982" y="1102019"/>
              <a:ext cx="545736" cy="57458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377">
                <a:defRPr/>
              </a:pPr>
              <a:r>
                <a:rPr lang="en-US" sz="4800" b="1" dirty="0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Freeform: Shape 109">
              <a:extLst>
                <a:ext uri="{FF2B5EF4-FFF2-40B4-BE49-F238E27FC236}">
                  <a16:creationId xmlns:a16="http://schemas.microsoft.com/office/drawing/2014/main" id="{8764F26C-C5A0-7146-8575-FE9CB283014E}"/>
                </a:ext>
              </a:extLst>
            </p:cNvPr>
            <p:cNvSpPr/>
            <p:nvPr/>
          </p:nvSpPr>
          <p:spPr>
            <a:xfrm>
              <a:off x="5622964" y="1003563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algn="ctr" defTabSz="1219140">
                <a:buClr>
                  <a:srgbClr val="FFFFFF"/>
                </a:buClr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 an equitable process for matching student need to practices</a:t>
              </a:r>
            </a:p>
          </p:txBody>
        </p:sp>
        <p:sp>
          <p:nvSpPr>
            <p:cNvPr id="26" name="Rectangle: Rounded Corners 110" descr="Badge 7">
              <a:extLst>
                <a:ext uri="{FF2B5EF4-FFF2-40B4-BE49-F238E27FC236}">
                  <a16:creationId xmlns:a16="http://schemas.microsoft.com/office/drawing/2014/main" id="{6D45E962-0DF3-AF41-8821-6563ACAC9926}"/>
                </a:ext>
              </a:extLst>
            </p:cNvPr>
            <p:cNvSpPr/>
            <p:nvPr/>
          </p:nvSpPr>
          <p:spPr>
            <a:xfrm>
              <a:off x="4968982" y="1855825"/>
              <a:ext cx="545736" cy="57458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377">
                <a:defRPr/>
              </a:pPr>
              <a:r>
                <a:rPr lang="en-US" sz="4800" b="1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Freeform: Shape 111">
              <a:extLst>
                <a:ext uri="{FF2B5EF4-FFF2-40B4-BE49-F238E27FC236}">
                  <a16:creationId xmlns:a16="http://schemas.microsoft.com/office/drawing/2014/main" id="{003FEB63-69BA-7E42-A44E-2BCD0EE7551B}"/>
                </a:ext>
              </a:extLst>
            </p:cNvPr>
            <p:cNvSpPr/>
            <p:nvPr/>
          </p:nvSpPr>
          <p:spPr>
            <a:xfrm>
              <a:off x="5622964" y="1757369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algn="ctr" defTabSz="1219140">
                <a:buClr>
                  <a:srgbClr val="FFFFFF"/>
                </a:buClr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 a process for progress monitoring, data-based decision rules </a:t>
              </a:r>
            </a:p>
          </p:txBody>
        </p:sp>
        <p:sp>
          <p:nvSpPr>
            <p:cNvPr id="28" name="Rectangle: Rounded Corners 112" descr="Badge 8">
              <a:extLst>
                <a:ext uri="{FF2B5EF4-FFF2-40B4-BE49-F238E27FC236}">
                  <a16:creationId xmlns:a16="http://schemas.microsoft.com/office/drawing/2014/main" id="{0F61E88C-3346-9E44-99EB-FE0768465082}"/>
                </a:ext>
              </a:extLst>
            </p:cNvPr>
            <p:cNvSpPr/>
            <p:nvPr/>
          </p:nvSpPr>
          <p:spPr>
            <a:xfrm>
              <a:off x="4968982" y="2609631"/>
              <a:ext cx="545736" cy="57458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377">
                <a:defRPr/>
              </a:pPr>
              <a:r>
                <a:rPr lang="en-US" sz="4800" b="1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Freeform: Shape 113">
              <a:extLst>
                <a:ext uri="{FF2B5EF4-FFF2-40B4-BE49-F238E27FC236}">
                  <a16:creationId xmlns:a16="http://schemas.microsoft.com/office/drawing/2014/main" id="{8B3E8AF1-BF76-9A43-ABA9-E3D8F456D8BE}"/>
                </a:ext>
              </a:extLst>
            </p:cNvPr>
            <p:cNvSpPr/>
            <p:nvPr/>
          </p:nvSpPr>
          <p:spPr>
            <a:xfrm>
              <a:off x="5622964" y="2511175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algn="ctr" defTabSz="1219140">
                <a:buClr>
                  <a:srgbClr val="FFFFFF"/>
                </a:buClr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 procedures for modifying/ adjusting implementation</a:t>
              </a:r>
            </a:p>
          </p:txBody>
        </p:sp>
        <p:sp>
          <p:nvSpPr>
            <p:cNvPr id="30" name="Rectangle: Rounded Corners 114" descr="Badge 9">
              <a:extLst>
                <a:ext uri="{FF2B5EF4-FFF2-40B4-BE49-F238E27FC236}">
                  <a16:creationId xmlns:a16="http://schemas.microsoft.com/office/drawing/2014/main" id="{845FDEBE-8D42-6A4C-B753-D615E7418E91}"/>
                </a:ext>
              </a:extLst>
            </p:cNvPr>
            <p:cNvSpPr/>
            <p:nvPr/>
          </p:nvSpPr>
          <p:spPr>
            <a:xfrm>
              <a:off x="4968982" y="3363437"/>
              <a:ext cx="545736" cy="57458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377">
                <a:defRPr/>
              </a:pPr>
              <a:r>
                <a:rPr lang="en-US" sz="4800" b="1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Freeform: Shape 115">
              <a:extLst>
                <a:ext uri="{FF2B5EF4-FFF2-40B4-BE49-F238E27FC236}">
                  <a16:creationId xmlns:a16="http://schemas.microsoft.com/office/drawing/2014/main" id="{2FBA6802-0AB2-5642-902A-8806E4A50829}"/>
                </a:ext>
              </a:extLst>
            </p:cNvPr>
            <p:cNvSpPr/>
            <p:nvPr/>
          </p:nvSpPr>
          <p:spPr>
            <a:xfrm>
              <a:off x="5622964" y="3264981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algn="ctr" defTabSz="1219140">
                <a:buClr>
                  <a:srgbClr val="FFFFFF"/>
                </a:buClr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 evaluation routines for fidelity and outcome data</a:t>
              </a:r>
            </a:p>
          </p:txBody>
        </p:sp>
        <p:sp>
          <p:nvSpPr>
            <p:cNvPr id="32" name="Rectangle: Rounded Corners 116" descr="Badge 10">
              <a:extLst>
                <a:ext uri="{FF2B5EF4-FFF2-40B4-BE49-F238E27FC236}">
                  <a16:creationId xmlns:a16="http://schemas.microsoft.com/office/drawing/2014/main" id="{67A1018A-3FB7-954D-8206-F93D65D616D7}"/>
                </a:ext>
              </a:extLst>
            </p:cNvPr>
            <p:cNvSpPr/>
            <p:nvPr/>
          </p:nvSpPr>
          <p:spPr>
            <a:xfrm>
              <a:off x="4901073" y="4117244"/>
              <a:ext cx="613645" cy="57458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377">
                <a:defRPr/>
              </a:pPr>
              <a:r>
                <a:rPr lang="en-US" sz="4800" b="1" dirty="0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3" name="Freeform: Shape 117">
              <a:extLst>
                <a:ext uri="{FF2B5EF4-FFF2-40B4-BE49-F238E27FC236}">
                  <a16:creationId xmlns:a16="http://schemas.microsoft.com/office/drawing/2014/main" id="{96032ADF-9ECB-F743-9D64-C56BF51D55BA}"/>
                </a:ext>
              </a:extLst>
            </p:cNvPr>
            <p:cNvSpPr/>
            <p:nvPr/>
          </p:nvSpPr>
          <p:spPr>
            <a:xfrm>
              <a:off x="5622964" y="4018788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algn="ctr" defTabSz="1219140">
                <a:buClr>
                  <a:srgbClr val="FFFFFF"/>
                </a:buClr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 and share routines, practices, and policies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0E8077C-DC8C-4043-8C9B-25EFE18B61DB}"/>
              </a:ext>
            </a:extLst>
          </p:cNvPr>
          <p:cNvSpPr txBox="1"/>
          <p:nvPr/>
        </p:nvSpPr>
        <p:spPr>
          <a:xfrm>
            <a:off x="323137" y="120955"/>
            <a:ext cx="1068217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3705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GETTING STARTED WITH 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47642-6894-E847-61FD-BB0489BF60FB}"/>
              </a:ext>
            </a:extLst>
          </p:cNvPr>
          <p:cNvSpPr txBox="1"/>
          <p:nvPr/>
        </p:nvSpPr>
        <p:spPr>
          <a:xfrm>
            <a:off x="1378227" y="664375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49886-ACBE-80A2-367B-B081FCB9EF97}"/>
              </a:ext>
            </a:extLst>
          </p:cNvPr>
          <p:cNvSpPr txBox="1"/>
          <p:nvPr/>
        </p:nvSpPr>
        <p:spPr>
          <a:xfrm>
            <a:off x="424070" y="664375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6637635"/>
      </p:ext>
    </p:extLst>
  </p:cSld>
  <p:clrMapOvr>
    <a:masterClrMapping/>
  </p:clrMapOvr>
</p:sld>
</file>

<file path=ppt/theme/theme1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188AE11363A44C8D6A98CD1960C803" ma:contentTypeVersion="12" ma:contentTypeDescription="Create a new document." ma:contentTypeScope="" ma:versionID="f863398f7efc7f46bfbf889784e304ed">
  <xsd:schema xmlns:xsd="http://www.w3.org/2001/XMLSchema" xmlns:xs="http://www.w3.org/2001/XMLSchema" xmlns:p="http://schemas.microsoft.com/office/2006/metadata/properties" xmlns:ns2="fa4c7253-cea3-4165-8b8a-856476806840" xmlns:ns3="bd4136c0-7c27-4378-bc59-5e31d22b10cd" targetNamespace="http://schemas.microsoft.com/office/2006/metadata/properties" ma:root="true" ma:fieldsID="a3f5418fb929d2ab969ab60f240f00c8" ns2:_="" ns3:_="">
    <xsd:import namespace="fa4c7253-cea3-4165-8b8a-856476806840"/>
    <xsd:import namespace="bd4136c0-7c27-4378-bc59-5e31d22b1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c7253-cea3-4165-8b8a-8564768068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136c0-7c27-4378-bc59-5e31d22b10c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84627E-F1E7-433D-B4BD-DF0854E5E2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3DDA53-F964-47DD-8EE4-28ACA9E3B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4c7253-cea3-4165-8b8a-856476806840"/>
    <ds:schemaRef ds:uri="bd4136c0-7c27-4378-bc59-5e31d22b1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EDE2E6-1D7C-455C-B396-0F9E435F55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bd4136c0-7c27-4378-bc59-5e31d22b10cd"/>
    <ds:schemaRef ds:uri="fa4c7253-cea3-4165-8b8a-856476806840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8517</TotalTime>
  <Words>2311</Words>
  <Application>Microsoft Office PowerPoint</Application>
  <PresentationFormat>Widescreen</PresentationFormat>
  <Paragraphs>448</Paragraphs>
  <Slides>40</Slides>
  <Notes>29</Notes>
  <HiddenSlides>3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65" baseType="lpstr">
      <vt:lpstr>Arial</vt:lpstr>
      <vt:lpstr>Calibri</vt:lpstr>
      <vt:lpstr>Cambria</vt:lpstr>
      <vt:lpstr>Century Gothic</vt:lpstr>
      <vt:lpstr>Courier New</vt:lpstr>
      <vt:lpstr>Fira Sans Extra Condensed Medium</vt:lpstr>
      <vt:lpstr>Franklin Gothic Book</vt:lpstr>
      <vt:lpstr>Hind Vadodara</vt:lpstr>
      <vt:lpstr>Microsoft Sans Serif</vt:lpstr>
      <vt:lpstr>Montserrat SemiBold</vt:lpstr>
      <vt:lpstr>Nunito Light</vt:lpstr>
      <vt:lpstr>Open Sans</vt:lpstr>
      <vt:lpstr>Open Sans SemiBold</vt:lpstr>
      <vt:lpstr>Oswald</vt:lpstr>
      <vt:lpstr>Poppins</vt:lpstr>
      <vt:lpstr>Poppins Medium</vt:lpstr>
      <vt:lpstr>Poppins SemiBold</vt:lpstr>
      <vt:lpstr>Raleway Thin</vt:lpstr>
      <vt:lpstr>Roboto Condensed Light</vt:lpstr>
      <vt:lpstr>Wingdings</vt:lpstr>
      <vt:lpstr>Ophthalmology Center by Slidesgo</vt:lpstr>
      <vt:lpstr>7_Ophthalmology Center by Slidesgo</vt:lpstr>
      <vt:lpstr>1_Ophthalmology Center by Slidesgo</vt:lpstr>
      <vt:lpstr>4_Ophthalmology Center by Slidesgo</vt:lpstr>
      <vt:lpstr>2_Ophthalmology Center by Slidesgo</vt:lpstr>
      <vt:lpstr>Welcome tO THE Tier 2 COACHES’ MEETing!</vt:lpstr>
      <vt:lpstr>PBIS Coaching Meeting TIER 2, Year 1 December 2022</vt:lpstr>
      <vt:lpstr>ACKNOWLEDGEMENTS</vt:lpstr>
      <vt:lpstr>EXPECTATIONS</vt:lpstr>
      <vt:lpstr>Coaches’ Reminders </vt:lpstr>
      <vt:lpstr>Agenda &amp; Coaches' Tasks</vt:lpstr>
      <vt:lpstr>PowerPoint Presentation</vt:lpstr>
      <vt:lpstr>Glows &amp; Grows: Step 2 Process for Identifying Students </vt:lpstr>
      <vt:lpstr>PowerPoint Presentation</vt:lpstr>
      <vt:lpstr>SHARE: GLOWS &amp; GROWS</vt:lpstr>
      <vt:lpstr>Interpreting the TFI and linking to Tier 2 Action Plan</vt:lpstr>
      <vt:lpstr>Baseline TFI Data </vt:lpstr>
      <vt:lpstr>Where are we beginning? </vt:lpstr>
      <vt:lpstr>Where are we beginning? </vt:lpstr>
      <vt:lpstr>Where are we beginning? </vt:lpstr>
      <vt:lpstr>Step 2: Develop a collaborative process for identifying  students (Part 2) </vt:lpstr>
      <vt:lpstr>Student  Identification  Plan:  Critical  Features</vt:lpstr>
      <vt:lpstr>Methods for Identification</vt:lpstr>
      <vt:lpstr>Request for Assistance</vt:lpstr>
      <vt:lpstr>Teacher Nomination Form</vt:lpstr>
      <vt:lpstr>Grade Level Nomination Form </vt:lpstr>
      <vt:lpstr>Adapted Nomination Form </vt:lpstr>
      <vt:lpstr>ACTIVITY: Request for Assistance Form</vt:lpstr>
      <vt:lpstr>PowerPoint Presentation</vt:lpstr>
      <vt:lpstr>DISCUSSION:  Request for Assistance Process</vt:lpstr>
      <vt:lpstr>Using Existing Data Sources to Identify Students</vt:lpstr>
      <vt:lpstr>Data Decision Rules</vt:lpstr>
      <vt:lpstr>PowerPoint Presentation</vt:lpstr>
      <vt:lpstr>GUIDING QUESTIONS: DATA SOURCES</vt:lpstr>
      <vt:lpstr>ACTIVITY: Using Existing Data Sources to Identify Students in Need of Support</vt:lpstr>
      <vt:lpstr>Screening</vt:lpstr>
      <vt:lpstr>RESOURCES</vt:lpstr>
      <vt:lpstr>PRACTICE  (checking in)</vt:lpstr>
      <vt:lpstr>ACTIVITY: Targeted Systems Planner (Part 1)</vt:lpstr>
      <vt:lpstr>Looking Ahead: January Team Training  </vt:lpstr>
      <vt:lpstr>IN PERSON TEAM TRAINING</vt:lpstr>
      <vt:lpstr>Check-In, Check-Out:  T2 Exemplar </vt:lpstr>
      <vt:lpstr>Technical Assistance (TA) time</vt:lpstr>
      <vt:lpstr>Agenda &amp; Coaches' Tasks</vt:lpstr>
      <vt:lpstr>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 PBIS School-Wide COACHES Training!</dc:title>
  <dc:creator>Everett, Susannah;Marcie Handler</dc:creator>
  <cp:lastModifiedBy>Marcie Handler</cp:lastModifiedBy>
  <cp:revision>142</cp:revision>
  <cp:lastPrinted>2022-11-10T04:37:34Z</cp:lastPrinted>
  <dcterms:created xsi:type="dcterms:W3CDTF">2021-09-01T22:16:30Z</dcterms:created>
  <dcterms:modified xsi:type="dcterms:W3CDTF">2022-12-12T00:43:03Z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0x01010080188AE11363A44C8D6A98CD1960C803</vt:lpwstr>
  </property>
</Properties>
</file>