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93" r:id="rId9"/>
  </p:sldMasterIdLst>
  <p:notesMasterIdLst>
    <p:notesMasterId r:id="rId52"/>
  </p:notesMasterIdLst>
  <p:sldIdLst>
    <p:sldId id="3182" r:id="rId10"/>
    <p:sldId id="3209" r:id="rId11"/>
    <p:sldId id="4741" r:id="rId12"/>
    <p:sldId id="4056" r:id="rId13"/>
    <p:sldId id="3210" r:id="rId14"/>
    <p:sldId id="4750" r:id="rId15"/>
    <p:sldId id="4026" r:id="rId16"/>
    <p:sldId id="4724" r:id="rId17"/>
    <p:sldId id="3261" r:id="rId18"/>
    <p:sldId id="3393" r:id="rId19"/>
    <p:sldId id="4032" r:id="rId20"/>
    <p:sldId id="4732" r:id="rId21"/>
    <p:sldId id="4749" r:id="rId22"/>
    <p:sldId id="4539" r:id="rId23"/>
    <p:sldId id="3236" r:id="rId24"/>
    <p:sldId id="3237" r:id="rId25"/>
    <p:sldId id="3240" r:id="rId26"/>
    <p:sldId id="3241" r:id="rId27"/>
    <p:sldId id="3242" r:id="rId28"/>
    <p:sldId id="3243" r:id="rId29"/>
    <p:sldId id="4760" r:id="rId30"/>
    <p:sldId id="4733" r:id="rId31"/>
    <p:sldId id="4132" r:id="rId32"/>
    <p:sldId id="306" r:id="rId33"/>
    <p:sldId id="3305" r:id="rId34"/>
    <p:sldId id="4029" r:id="rId35"/>
    <p:sldId id="3204" r:id="rId36"/>
    <p:sldId id="3350" r:id="rId37"/>
    <p:sldId id="4739" r:id="rId38"/>
    <p:sldId id="298" r:id="rId39"/>
    <p:sldId id="4735" r:id="rId40"/>
    <p:sldId id="4737" r:id="rId41"/>
    <p:sldId id="4738" r:id="rId42"/>
    <p:sldId id="4751" r:id="rId43"/>
    <p:sldId id="4756" r:id="rId44"/>
    <p:sldId id="4079" r:id="rId45"/>
    <p:sldId id="4085" r:id="rId46"/>
    <p:sldId id="4095" r:id="rId47"/>
    <p:sldId id="4757" r:id="rId48"/>
    <p:sldId id="4761" r:id="rId49"/>
    <p:sldId id="4763" r:id="rId50"/>
    <p:sldId id="34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0 minutes)" id="{D4CE4683-096C-B14E-B28E-FC6D7AF69508}">
          <p14:sldIdLst>
            <p14:sldId id="3182"/>
            <p14:sldId id="3209"/>
            <p14:sldId id="4741"/>
            <p14:sldId id="4056"/>
            <p14:sldId id="3210"/>
            <p14:sldId id="4750"/>
          </p14:sldIdLst>
        </p14:section>
        <p14:section name="Glows and Grows (15 minutes)" id="{E918D8D8-C51E-CF45-8A07-ABB390550EA3}">
          <p14:sldIdLst>
            <p14:sldId id="4026"/>
            <p14:sldId id="4724"/>
            <p14:sldId id="3261"/>
            <p14:sldId id="3393"/>
          </p14:sldIdLst>
        </p14:section>
        <p14:section name="Resource Spotlight (20 mins)" id="{6CC5BA60-0145-45E1-97BC-34768D1184A5}">
          <p14:sldIdLst>
            <p14:sldId id="4032"/>
            <p14:sldId id="4732"/>
            <p14:sldId id="4749"/>
          </p14:sldIdLst>
        </p14:section>
        <p14:section name="Big Idea Check In (25 minutes)" id="{4FAC4393-89DA-9E43-AB5C-27C393F04C63}">
          <p14:sldIdLst>
            <p14:sldId id="4539"/>
            <p14:sldId id="3236"/>
            <p14:sldId id="3237"/>
            <p14:sldId id="3240"/>
            <p14:sldId id="3241"/>
            <p14:sldId id="3242"/>
            <p14:sldId id="3243"/>
            <p14:sldId id="4760"/>
            <p14:sldId id="4733"/>
            <p14:sldId id="4132"/>
            <p14:sldId id="306"/>
            <p14:sldId id="3305"/>
          </p14:sldIdLst>
        </p14:section>
        <p14:section name="Looking Ahead (15minutes)" id="{EF4E117E-C94B-5045-8826-1052C5708A86}">
          <p14:sldIdLst>
            <p14:sldId id="4029"/>
            <p14:sldId id="3204"/>
            <p14:sldId id="3350"/>
            <p14:sldId id="4739"/>
            <p14:sldId id="298"/>
            <p14:sldId id="4735"/>
            <p14:sldId id="4737"/>
            <p14:sldId id="4738"/>
            <p14:sldId id="4751"/>
          </p14:sldIdLst>
        </p14:section>
        <p14:section name="Resource 2 - PBIS Assessment 15 min" id="{491AC325-87BE-410F-8EBD-C3CE892E7262}">
          <p14:sldIdLst>
            <p14:sldId id="4756"/>
            <p14:sldId id="4079"/>
            <p14:sldId id="4085"/>
            <p14:sldId id="4095"/>
            <p14:sldId id="4757"/>
          </p14:sldIdLst>
        </p14:section>
        <p14:section name="Wrapping Up (5 minutes)" id="{6F051F88-AA7C-3348-A7B8-892BA6C75A0D}">
          <p14:sldIdLst>
            <p14:sldId id="4761"/>
            <p14:sldId id="4763"/>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39D63C05-2216-CDD4-1057-F04FF3D987E9}" name="Adam Feinberg" initials="AF" userId="fbfff037195b936e" providerId="Windows Live"/>
  <p188:author id="{E16D4F08-7DF0-D375-6C48-4C09655593C0}" name="Feinberg, Adam" initials="FA" userId="S::afeinberg@edc.org::5f5bdf48-d019-4be7-baf8-cfbf388184da" providerId="AD"/>
  <p188:author id="{CD20A333-A637-827F-BBF5-42780D723B6E}" name="Adam Feinberg" initials="AF" userId="c63daa15e251178a" providerId="Windows Live"/>
  <p188:author id="{0C324748-F4D2-01C8-8115-73D64B2BF121}" name="Christine Downs" initials="CD" userId="S::cdowns_mayinstitute.org#ext#@educationdevelopmentcenter.onmicrosoft.com::13a98df4-0bd3-43f7-9515-5c6eb150dd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204"/>
    <a:srgbClr val="BAE18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85" autoAdjust="0"/>
  </p:normalViewPr>
  <p:slideViewPr>
    <p:cSldViewPr snapToGrid="0">
      <p:cViewPr>
        <p:scale>
          <a:sx n="82" d="100"/>
          <a:sy n="82" d="100"/>
        </p:scale>
        <p:origin x="1098" y="252"/>
      </p:cViewPr>
      <p:guideLst/>
    </p:cSldViewPr>
  </p:slideViewPr>
  <p:notesTextViewPr>
    <p:cViewPr>
      <p:scale>
        <a:sx n="3" d="2"/>
        <a:sy n="3" d="2"/>
      </p:scale>
      <p:origin x="0" y="0"/>
    </p:cViewPr>
  </p:notesTextViewPr>
  <p:sorterViewPr>
    <p:cViewPr varScale="1">
      <p:scale>
        <a:sx n="100" d="100"/>
        <a:sy n="100" d="100"/>
      </p:scale>
      <p:origin x="0" y="-147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solidFill>
                <a:schemeClr val="bg1"/>
              </a:solidFill>
              <a:latin typeface="Hind Vadodara"/>
              <a:cs typeface="Hind Vadodara"/>
            </a:rPr>
            <a:t>Presentation Content:</a:t>
          </a:r>
          <a:endParaRPr lang="en-US" b="0" i="0" u="none" strike="noStrike" cap="none" baseline="0" noProof="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latin typeface="Hind Vadodara" panose="020B0604020202020204" charset="0"/>
              <a:cs typeface="Hind Vadodara" panose="020B0604020202020204" charset="0"/>
            </a:rPr>
            <a:t> </a:t>
          </a:r>
          <a:r>
            <a:rPr lang="en-US" sz="2000" b="0" i="0" dirty="0">
              <a:latin typeface="Hind Vadodara" panose="020B0604020202020204" charset="0"/>
              <a:cs typeface="Hind Vadodara" panose="020B0604020202020204" charset="0"/>
            </a:rPr>
            <a:t>Glows &amp; Grows: Classroom Assessment Plan</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custT="1"/>
      <dgm:spPr/>
      <dgm:t>
        <a:bodyPr/>
        <a:lstStyle/>
        <a:p>
          <a:pPr rtl="0">
            <a:buFont typeface="Arial" panose="020B0604020202020204" pitchFamily="34" charset="0"/>
            <a:buChar char="•"/>
          </a:pPr>
          <a:r>
            <a:rPr lang="en-US" sz="2000" b="0" i="0" dirty="0">
              <a:solidFill>
                <a:schemeClr val="tx1"/>
              </a:solidFill>
              <a:latin typeface="Hind Vadodara"/>
              <a:cs typeface="Hind Vadodara"/>
            </a:rPr>
            <a:t>Discuss with team </a:t>
          </a:r>
          <a:r>
            <a:rPr lang="en-US" sz="2000" b="1" i="0" dirty="0">
              <a:solidFill>
                <a:schemeClr val="tx1"/>
              </a:solidFill>
              <a:latin typeface="Hind Vadodara"/>
              <a:cs typeface="Hind Vadodara"/>
            </a:rPr>
            <a:t>integration &amp; alignment content</a:t>
          </a:r>
          <a:r>
            <a:rPr lang="en-US" sz="2000" b="0" i="0" dirty="0">
              <a:solidFill>
                <a:schemeClr val="tx1"/>
              </a:solidFill>
              <a:latin typeface="Hind Vadodara"/>
              <a:cs typeface="Hind Vadodara"/>
            </a:rPr>
            <a:t>. What other practice models should be integrated with PBIS supports? </a:t>
          </a:r>
          <a:r>
            <a:rPr lang="en-US" sz="2000" b="1" i="0" dirty="0">
              <a:solidFill>
                <a:schemeClr val="tx1"/>
              </a:solidFill>
              <a:latin typeface="Hind Vadodara"/>
              <a:cs typeface="Hind Vadodara"/>
            </a:rPr>
            <a:t>– </a:t>
          </a:r>
          <a:r>
            <a:rPr lang="en-US" sz="2000" b="0" i="0" dirty="0">
              <a:solidFill>
                <a:schemeClr val="tx1"/>
              </a:solidFill>
              <a:latin typeface="Hind Vadodara"/>
              <a:cs typeface="Hind Vadodara"/>
            </a:rPr>
            <a:t>Complete alignment activity and add to Canvas.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E448509D-EA93-478E-B313-4E13BBA4670C}">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latin typeface="Hind Vadodara" panose="020B0604020202020204" charset="0"/>
              <a:cs typeface="Hind Vadodara" panose="020B0604020202020204" charset="0"/>
            </a:rPr>
            <a:t> Fidelity Assessment: Walkthrough Planning</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42247219-C5A4-4FF1-9309-A059A066DDCB}">
      <dgm:prSet phldr="0" custT="1"/>
      <dgm:spPr/>
      <dgm:t>
        <a:bodyPr/>
        <a:lstStyle/>
        <a:p>
          <a:pPr rtl="0"/>
          <a:r>
            <a:rPr lang="en-US" sz="2000" b="0" i="0" dirty="0">
              <a:latin typeface="Hind Vadodara"/>
              <a:cs typeface="Hind Vadodara"/>
            </a:rPr>
            <a:t>Work with team to plan and complete the TFI walkthrough prior to January Team training.</a:t>
          </a:r>
        </a:p>
      </dgm:t>
    </dgm:pt>
    <dgm:pt modelId="{5F254D2F-2E26-4C40-A022-F8613A79B636}" type="parTrans" cxnId="{60103F17-5BD8-4B84-BC34-DDDDDA65D668}">
      <dgm:prSet/>
      <dgm:spPr/>
      <dgm:t>
        <a:bodyPr/>
        <a:lstStyle/>
        <a:p>
          <a:endParaRPr lang="en-US"/>
        </a:p>
      </dgm:t>
    </dgm:pt>
    <dgm:pt modelId="{E11955E9-BAF6-4996-AE37-B139BBFE6FB4}" type="sibTrans" cxnId="{60103F17-5BD8-4B84-BC34-DDDDDA65D668}">
      <dgm:prSet/>
      <dgm:spPr/>
      <dgm:t>
        <a:bodyPr/>
        <a:lstStyle/>
        <a:p>
          <a:endParaRPr lang="en-US"/>
        </a:p>
      </dgm:t>
    </dgm:pt>
    <dgm:pt modelId="{E0EBE665-A4E6-4196-A9DD-AFE65CB4E5AB}">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latin typeface="Hind Vadodara" panose="020B0604020202020204" charset="0"/>
              <a:cs typeface="Hind Vadodara" panose="020B0604020202020204" charset="0"/>
            </a:rPr>
            <a:t> PBIS Assessment Coordinator Practice</a:t>
          </a:r>
        </a:p>
      </dgm:t>
    </dgm:pt>
    <dgm:pt modelId="{DF14F457-B956-49F4-8BC1-2AA53776D673}" type="parTrans" cxnId="{FF6A64A3-87C7-4C9F-AD8E-2CFFF6B43B0D}">
      <dgm:prSet/>
      <dgm:spPr/>
      <dgm:t>
        <a:bodyPr/>
        <a:lstStyle/>
        <a:p>
          <a:endParaRPr lang="en-US"/>
        </a:p>
      </dgm:t>
    </dgm:pt>
    <dgm:pt modelId="{136500F5-2356-48D9-A5B5-EFE5C13DC47A}" type="sibTrans" cxnId="{FF6A64A3-87C7-4C9F-AD8E-2CFFF6B43B0D}">
      <dgm:prSet/>
      <dgm:spPr/>
      <dgm:t>
        <a:bodyPr/>
        <a:lstStyle/>
        <a:p>
          <a:endParaRPr lang="en-US"/>
        </a:p>
      </dgm:t>
    </dgm:pt>
    <dgm:pt modelId="{F39FD81F-DFE7-4490-A3FC-E44E069835E6}">
      <dgm:prSet phldr="0" custT="1"/>
      <dgm:spPr/>
      <dgm:t>
        <a:bodyPr/>
        <a:lstStyle/>
        <a:p>
          <a:pPr rtl="0"/>
          <a:r>
            <a:rPr lang="en-US" sz="2000" b="0" i="0" dirty="0">
              <a:latin typeface="Hind Vadodara"/>
              <a:cs typeface="Hind Vadodara"/>
            </a:rPr>
            <a:t>Set up your TFI in PBIS Assessment for January</a:t>
          </a:r>
        </a:p>
      </dgm:t>
    </dgm:pt>
    <dgm:pt modelId="{5D563D0C-118E-43E0-8684-149D60AFFF33}" type="parTrans" cxnId="{475E8358-0A73-4071-ACA6-5D2319398C71}">
      <dgm:prSet/>
      <dgm:spPr/>
      <dgm:t>
        <a:bodyPr/>
        <a:lstStyle/>
        <a:p>
          <a:endParaRPr lang="en-US"/>
        </a:p>
      </dgm:t>
    </dgm:pt>
    <dgm:pt modelId="{1750C365-689B-4F32-91B5-941CE3E8A66F}" type="sibTrans" cxnId="{475E8358-0A73-4071-ACA6-5D2319398C71}">
      <dgm:prSet/>
      <dgm:spPr/>
      <dgm:t>
        <a:bodyPr/>
        <a:lstStyle/>
        <a:p>
          <a:endParaRPr lang="en-US"/>
        </a:p>
      </dgm:t>
    </dgm:pt>
    <dgm:pt modelId="{DBBCAE50-FA0E-4BD5-8486-C71FA0DD9BA2}">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latin typeface="Hind Vadodara" panose="020B0604020202020204" charset="0"/>
              <a:cs typeface="Hind Vadodara" panose="020B0604020202020204" charset="0"/>
            </a:rPr>
            <a:t> Integration &amp; Alignment</a:t>
          </a:r>
        </a:p>
      </dgm:t>
    </dgm:pt>
    <dgm:pt modelId="{4E6AA04B-E818-4B4D-8EA6-9E890D4D5AEA}" type="parTrans" cxnId="{6FFEC83B-90BE-413A-A2F5-C2366086257B}">
      <dgm:prSet/>
      <dgm:spPr/>
      <dgm:t>
        <a:bodyPr/>
        <a:lstStyle/>
        <a:p>
          <a:endParaRPr lang="en-US"/>
        </a:p>
      </dgm:t>
    </dgm:pt>
    <dgm:pt modelId="{447B0D4B-B1A8-490C-B9DC-864ABCE2AEBA}" type="sibTrans" cxnId="{6FFEC83B-90BE-413A-A2F5-C2366086257B}">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custScaleX="99132" custScaleY="97326">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777910C-D614-490F-B817-C25C2733DB48}" type="presOf" srcId="{88926E0B-BFF6-E944-B1DF-44240C496CA1}" destId="{1B39FE62-9822-43D6-A8AA-85DD7F2BE897}" srcOrd="0" destOrd="0" presId="urn:microsoft.com/office/officeart/2005/8/layout/list1"/>
    <dgm:cxn modelId="{2FD0210D-DA74-43D7-B555-285571CB0A63}" srcId="{76937503-7550-41B3-8D88-C860E600B4A5}" destId="{E448509D-EA93-478E-B313-4E13BBA4670C}" srcOrd="2" destOrd="0" parTransId="{D48F45C2-9FCC-448C-823E-5063FB42E31D}" sibTransId="{BA021CFA-1E08-47AD-9C39-E74CD7FDC2CE}"/>
    <dgm:cxn modelId="{60103F17-5BD8-4B84-BC34-DDDDDA65D668}" srcId="{88926E0B-BFF6-E944-B1DF-44240C496CA1}" destId="{42247219-C5A4-4FF1-9309-A059A066DDCB}" srcOrd="2" destOrd="0" parTransId="{5F254D2F-2E26-4C40-A022-F8613A79B636}" sibTransId="{E11955E9-BAF6-4996-AE37-B139BBFE6FB4}"/>
    <dgm:cxn modelId="{D64D621D-701F-427E-B4BA-E9CD0D2AE464}" type="presOf" srcId="{42247219-C5A4-4FF1-9309-A059A066DDCB}" destId="{183C8042-F222-4C5B-948A-CA63CABAB28E}" srcOrd="0" destOrd="2" presId="urn:microsoft.com/office/officeart/2005/8/layout/list1"/>
    <dgm:cxn modelId="{6FFEC83B-90BE-413A-A2F5-C2366086257B}" srcId="{76937503-7550-41B3-8D88-C860E600B4A5}" destId="{DBBCAE50-FA0E-4BD5-8486-C71FA0DD9BA2}" srcOrd="1" destOrd="0" parTransId="{4E6AA04B-E818-4B4D-8EA6-9E890D4D5AEA}" sibTransId="{447B0D4B-B1A8-490C-B9DC-864ABCE2AEBA}"/>
    <dgm:cxn modelId="{DD17DD71-6FAB-4136-B5D7-68C65E442D98}" type="presOf" srcId="{F39FD81F-DFE7-4490-A3FC-E44E069835E6}" destId="{183C8042-F222-4C5B-948A-CA63CABAB28E}" srcOrd="0" destOrd="1" presId="urn:microsoft.com/office/officeart/2005/8/layout/list1"/>
    <dgm:cxn modelId="{227F2C52-9BE0-480B-844E-DBFEAA02CE8E}" type="presOf" srcId="{88926E0B-BFF6-E944-B1DF-44240C496CA1}" destId="{3EE32B02-DB9E-4A32-B892-2B06787A9E31}"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475E8358-0A73-4071-ACA6-5D2319398C71}" srcId="{88926E0B-BFF6-E944-B1DF-44240C496CA1}" destId="{F39FD81F-DFE7-4490-A3FC-E44E069835E6}" srcOrd="1" destOrd="0" parTransId="{5D563D0C-118E-43E0-8684-149D60AFFF33}" sibTransId="{1750C365-689B-4F32-91B5-941CE3E8A66F}"/>
    <dgm:cxn modelId="{55324459-0F68-44CE-8BB6-07CC8C6E16EC}" type="presOf" srcId="{B233C6D1-31FC-9E44-988B-1DE61F134A43}" destId="{CDAAD9AB-76BA-4F20-9C80-4020D86AF54F}"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195DB694-8AD3-4E97-8720-57DFBE971228}" srcId="{88926E0B-BFF6-E944-B1DF-44240C496CA1}" destId="{F8969D1F-C689-4B9B-9997-B3701F97745B}" srcOrd="0" destOrd="0" parTransId="{EEE15F74-EDF8-48FC-9F7F-B001C7815275}" sibTransId="{A1E6D4A7-DA89-4A8B-A2C1-619F1A15E6EA}"/>
    <dgm:cxn modelId="{44712E95-1482-47EC-8BB3-6EC1A2F99D75}" type="presOf" srcId="{DBBCAE50-FA0E-4BD5-8486-C71FA0DD9BA2}" destId="{CDAAD9AB-76BA-4F20-9C80-4020D86AF54F}" srcOrd="0" destOrd="1" presId="urn:microsoft.com/office/officeart/2005/8/layout/list1"/>
    <dgm:cxn modelId="{8C8B0D96-E90E-4F92-9783-93666CB1BFDB}" type="presOf" srcId="{E0EBE665-A4E6-4196-A9DD-AFE65CB4E5AB}" destId="{CDAAD9AB-76BA-4F20-9C80-4020D86AF54F}" srcOrd="0" destOrd="3" presId="urn:microsoft.com/office/officeart/2005/8/layout/list1"/>
    <dgm:cxn modelId="{A198979D-FBCB-4EAE-8A81-1CF3E2D15705}" type="presOf" srcId="{76937503-7550-41B3-8D88-C860E600B4A5}" destId="{3E253364-FB35-42F8-9CB7-634D0DF472D6}" srcOrd="0" destOrd="0" presId="urn:microsoft.com/office/officeart/2005/8/layout/list1"/>
    <dgm:cxn modelId="{FF6A64A3-87C7-4C9F-AD8E-2CFFF6B43B0D}" srcId="{76937503-7550-41B3-8D88-C860E600B4A5}" destId="{E0EBE665-A4E6-4196-A9DD-AFE65CB4E5AB}" srcOrd="3" destOrd="0" parTransId="{DF14F457-B956-49F4-8BC1-2AA53776D673}" sibTransId="{136500F5-2356-48D9-A5B5-EFE5C13DC47A}"/>
    <dgm:cxn modelId="{CF70A1AD-5B90-CC41-AC82-8AF355283DE9}" srcId="{139B28B7-98AE-2442-8242-E675E9F54483}" destId="{88926E0B-BFF6-E944-B1DF-44240C496CA1}" srcOrd="1" destOrd="0" parTransId="{53B66600-AFAC-9844-8FF3-FF95E01497A1}" sibTransId="{FAC168E4-A658-DD48-B776-1AB6580C5053}"/>
    <dgm:cxn modelId="{6F0E4EBD-CF07-4F8C-915E-104609CB016F}" type="presOf" srcId="{F8969D1F-C689-4B9B-9997-B3701F97745B}" destId="{183C8042-F222-4C5B-948A-CA63CABAB28E}" srcOrd="0" destOrd="0" presId="urn:microsoft.com/office/officeart/2005/8/layout/list1"/>
    <dgm:cxn modelId="{B6195FBF-1457-4303-898D-EBDEBBD71BF5}" type="presOf" srcId="{76937503-7550-41B3-8D88-C860E600B4A5}" destId="{24EE546A-203E-45A1-AB96-5A4CB77AC5EC}" srcOrd="1" destOrd="0" presId="urn:microsoft.com/office/officeart/2005/8/layout/list1"/>
    <dgm:cxn modelId="{5586DCBF-AA54-43A8-96BF-92BD8A46A71B}" type="presOf" srcId="{E448509D-EA93-478E-B313-4E13BBA4670C}" destId="{CDAAD9AB-76BA-4F20-9C80-4020D86AF54F}" srcOrd="0" destOrd="2" presId="urn:microsoft.com/office/officeart/2005/8/layout/list1"/>
    <dgm:cxn modelId="{49990697-5013-4AA4-BF5B-6E7361262D7F}" type="presParOf" srcId="{107712AD-F0E7-8045-90F3-AA033147F7E7}" destId="{99F85151-3D39-4456-9783-D2B61E40612E}" srcOrd="0" destOrd="0" presId="urn:microsoft.com/office/officeart/2005/8/layout/list1"/>
    <dgm:cxn modelId="{FBA8C34B-5793-493D-8137-ECFA7D1E873D}" type="presParOf" srcId="{99F85151-3D39-4456-9783-D2B61E40612E}" destId="{3E253364-FB35-42F8-9CB7-634D0DF472D6}" srcOrd="0" destOrd="0" presId="urn:microsoft.com/office/officeart/2005/8/layout/list1"/>
    <dgm:cxn modelId="{D64B80CE-1CD0-4985-9276-2C0C5FDC91C9}" type="presParOf" srcId="{99F85151-3D39-4456-9783-D2B61E40612E}" destId="{24EE546A-203E-45A1-AB96-5A4CB77AC5EC}" srcOrd="1" destOrd="0" presId="urn:microsoft.com/office/officeart/2005/8/layout/list1"/>
    <dgm:cxn modelId="{969D7524-4404-44E0-80E8-3325DA9A686F}" type="presParOf" srcId="{107712AD-F0E7-8045-90F3-AA033147F7E7}" destId="{1DD4E0C0-9F60-4F65-BB07-79CA80226C0A}" srcOrd="1" destOrd="0" presId="urn:microsoft.com/office/officeart/2005/8/layout/list1"/>
    <dgm:cxn modelId="{C3949DC8-102C-4E3D-87F9-7EA80AAE5B38}" type="presParOf" srcId="{107712AD-F0E7-8045-90F3-AA033147F7E7}" destId="{CDAAD9AB-76BA-4F20-9C80-4020D86AF54F}" srcOrd="2" destOrd="0" presId="urn:microsoft.com/office/officeart/2005/8/layout/list1"/>
    <dgm:cxn modelId="{7C5B4B77-8260-4105-99A5-EFFA6CFD5FEA}" type="presParOf" srcId="{107712AD-F0E7-8045-90F3-AA033147F7E7}" destId="{5E61BAE6-473E-4263-8FBF-76A396FC3E1D}" srcOrd="3" destOrd="0" presId="urn:microsoft.com/office/officeart/2005/8/layout/list1"/>
    <dgm:cxn modelId="{EE8533AC-C052-4603-BF2E-5E5A163F82A5}" type="presParOf" srcId="{107712AD-F0E7-8045-90F3-AA033147F7E7}" destId="{EFD0C82B-9526-4A75-BFD7-201196E11AEE}" srcOrd="4" destOrd="0" presId="urn:microsoft.com/office/officeart/2005/8/layout/list1"/>
    <dgm:cxn modelId="{C0CD4436-8172-48B5-BA2E-EA1C7586E7EB}" type="presParOf" srcId="{EFD0C82B-9526-4A75-BFD7-201196E11AEE}" destId="{1B39FE62-9822-43D6-A8AA-85DD7F2BE897}" srcOrd="0" destOrd="0" presId="urn:microsoft.com/office/officeart/2005/8/layout/list1"/>
    <dgm:cxn modelId="{A49FB19D-60B8-4F75-A5A0-720F85AAB3C0}" type="presParOf" srcId="{EFD0C82B-9526-4A75-BFD7-201196E11AEE}" destId="{3EE32B02-DB9E-4A32-B892-2B06787A9E31}" srcOrd="1" destOrd="0" presId="urn:microsoft.com/office/officeart/2005/8/layout/list1"/>
    <dgm:cxn modelId="{B89023AB-1982-43DC-ABD4-151648633A63}" type="presParOf" srcId="{107712AD-F0E7-8045-90F3-AA033147F7E7}" destId="{52BC94D6-D06B-4B50-878A-29EB19C8CE02}" srcOrd="5" destOrd="0" presId="urn:microsoft.com/office/officeart/2005/8/layout/list1"/>
    <dgm:cxn modelId="{31CFC896-A519-4C95-BB09-192BB2EE8066}"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custLinFactNeighborX="-404" custLinFactNeighborY="-5511"/>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2_4" csCatId="accent2" phldr="1"/>
      <dgm:spPr/>
      <dgm:t>
        <a:bodyPr/>
        <a:lstStyle/>
        <a:p>
          <a:endParaRPr lang="en-US"/>
        </a:p>
      </dgm:t>
    </dgm:pt>
    <dgm:pt modelId="{82E49B3A-71FB-B44B-9782-E1490A7C14D4}">
      <dgm:prSet custT="1"/>
      <dgm:spPr/>
      <dgm:t>
        <a:bodyPr/>
        <a:lstStyle/>
        <a:p>
          <a:r>
            <a:rPr lang="en-US" sz="2000">
              <a:latin typeface="Hind Vadodara" panose="020B0604020202020204" charset="0"/>
              <a:cs typeface="Hind Vadodara" panose="020B0604020202020204" charset="0"/>
            </a:rPr>
            <a:t>1. Define the </a:t>
          </a:r>
          <a:r>
            <a:rPr lang="en-US" sz="2000" b="1">
              <a:latin typeface="Hind Vadodara" panose="020B0604020202020204" charset="0"/>
              <a:cs typeface="Hind Vadodara" panose="020B0604020202020204" charset="0"/>
            </a:rPr>
            <a:t>valued outcome(s)</a:t>
          </a:r>
          <a:r>
            <a:rPr lang="en-US" sz="2000">
              <a:latin typeface="Hind Vadodara" panose="020B0604020202020204" charset="0"/>
              <a:cs typeface="Hind Vadodara" panose="020B0604020202020204" charset="0"/>
            </a:rPr>
            <a:t>.</a:t>
          </a:r>
        </a:p>
      </dgm:t>
    </dgm:pt>
    <dgm:pt modelId="{2A397930-D4E7-EE49-BF79-EA7F8267FF60}" type="parTrans" cxnId="{3C85AE40-6966-1048-8CB6-432438F37FA0}">
      <dgm:prSet/>
      <dgm:spPr/>
      <dgm:t>
        <a:bodyPr/>
        <a:lstStyle/>
        <a:p>
          <a:endParaRPr lang="en-US" sz="3600">
            <a:latin typeface="Hind Vadodara" panose="020B0604020202020204" charset="0"/>
            <a:cs typeface="Hind Vadodara" panose="020B0604020202020204" charset="0"/>
          </a:endParaRPr>
        </a:p>
      </dgm:t>
    </dgm:pt>
    <dgm:pt modelId="{B33B3F44-8AF6-2A44-9E6E-008FA94F14C0}" type="sibTrans" cxnId="{3C85AE40-6966-1048-8CB6-432438F37FA0}">
      <dgm:prSet custT="1"/>
      <dgm:spPr/>
      <dgm:t>
        <a:bodyPr/>
        <a:lstStyle/>
        <a:p>
          <a:endParaRPr lang="en-US" sz="1200">
            <a:latin typeface="Hind Vadodara" panose="020B0604020202020204" charset="0"/>
            <a:cs typeface="Hind Vadodara" panose="020B0604020202020204" charset="0"/>
          </a:endParaRPr>
        </a:p>
      </dgm:t>
    </dgm:pt>
    <dgm:pt modelId="{AE39E101-670E-3941-9E0C-5B9E58959536}">
      <dgm:prSet custT="1"/>
      <dgm:spPr/>
      <dgm:t>
        <a:bodyPr/>
        <a:lstStyle/>
        <a:p>
          <a:r>
            <a:rPr lang="en-US" sz="2000">
              <a:latin typeface="Hind Vadodara" panose="020B0604020202020204" charset="0"/>
              <a:cs typeface="Hind Vadodara" panose="020B0604020202020204" charset="0"/>
            </a:rPr>
            <a:t>2. List </a:t>
          </a:r>
          <a:r>
            <a:rPr lang="en-US" sz="2000" b="1">
              <a:latin typeface="Hind Vadodara" panose="020B0604020202020204" charset="0"/>
              <a:cs typeface="Hind Vadodara" panose="020B0604020202020204" charset="0"/>
            </a:rPr>
            <a:t>related initiatives</a:t>
          </a:r>
          <a:r>
            <a:rPr lang="en-US" sz="2000">
              <a:latin typeface="Hind Vadodara" panose="020B0604020202020204" charset="0"/>
              <a:cs typeface="Hind Vadodara" panose="020B0604020202020204" charset="0"/>
            </a:rPr>
            <a:t>.</a:t>
          </a:r>
        </a:p>
      </dgm:t>
    </dgm:pt>
    <dgm:pt modelId="{4D0C2E3B-CC23-9248-B177-4468E5C9B1E5}" type="parTrans" cxnId="{BC582CA0-A846-0347-B9A0-A5F815B19FA6}">
      <dgm:prSet/>
      <dgm:spPr/>
      <dgm:t>
        <a:bodyPr/>
        <a:lstStyle/>
        <a:p>
          <a:endParaRPr lang="en-US" sz="3600">
            <a:latin typeface="Hind Vadodara" panose="020B0604020202020204" charset="0"/>
            <a:cs typeface="Hind Vadodara" panose="020B0604020202020204" charset="0"/>
          </a:endParaRPr>
        </a:p>
      </dgm:t>
    </dgm:pt>
    <dgm:pt modelId="{5321E671-A364-A44B-8E1A-D62A61AEBA31}" type="sibTrans" cxnId="{BC582CA0-A846-0347-B9A0-A5F815B19FA6}">
      <dgm:prSet custT="1"/>
      <dgm:spPr/>
      <dgm:t>
        <a:bodyPr/>
        <a:lstStyle/>
        <a:p>
          <a:endParaRPr lang="en-US" sz="1200">
            <a:latin typeface="Hind Vadodara" panose="020B0604020202020204" charset="0"/>
            <a:cs typeface="Hind Vadodara" panose="020B0604020202020204" charset="0"/>
          </a:endParaRPr>
        </a:p>
      </dgm:t>
    </dgm:pt>
    <dgm:pt modelId="{667CD73A-F423-8A45-801D-FBA84B632127}">
      <dgm:prSet custT="1"/>
      <dgm:spPr/>
      <dgm:t>
        <a:bodyPr/>
        <a:lstStyle/>
        <a:p>
          <a:r>
            <a:rPr lang="en-US" sz="2000">
              <a:solidFill>
                <a:schemeClr val="accent3"/>
              </a:solidFill>
              <a:latin typeface="Hind Vadodara" panose="020B0604020202020204" charset="0"/>
              <a:cs typeface="Hind Vadodara" panose="020B0604020202020204" charset="0"/>
            </a:rPr>
            <a:t>3. Identify </a:t>
          </a:r>
          <a:r>
            <a:rPr lang="en-US" sz="2000" b="1">
              <a:solidFill>
                <a:schemeClr val="accent3"/>
              </a:solidFill>
              <a:latin typeface="Hind Vadodara" panose="020B0604020202020204" charset="0"/>
              <a:cs typeface="Hind Vadodara" panose="020B0604020202020204" charset="0"/>
            </a:rPr>
            <a:t>core system features.</a:t>
          </a:r>
          <a:endParaRPr lang="en-US" sz="2000">
            <a:solidFill>
              <a:schemeClr val="accent3"/>
            </a:solidFill>
            <a:latin typeface="Hind Vadodara" panose="020B0604020202020204" charset="0"/>
            <a:cs typeface="Hind Vadodara" panose="020B0604020202020204" charset="0"/>
          </a:endParaRPr>
        </a:p>
      </dgm:t>
    </dgm:pt>
    <dgm:pt modelId="{531AA5FD-4902-EF43-8505-7ED8232F2166}" type="parTrans" cxnId="{44A9A155-7882-974C-B11D-559371255655}">
      <dgm:prSet/>
      <dgm:spPr/>
      <dgm:t>
        <a:bodyPr/>
        <a:lstStyle/>
        <a:p>
          <a:endParaRPr lang="en-US" sz="3600">
            <a:latin typeface="Hind Vadodara" panose="020B0604020202020204" charset="0"/>
            <a:cs typeface="Hind Vadodara" panose="020B0604020202020204" charset="0"/>
          </a:endParaRPr>
        </a:p>
      </dgm:t>
    </dgm:pt>
    <dgm:pt modelId="{95642011-BA37-CC45-8E86-7F3E172C6056}" type="sibTrans" cxnId="{44A9A155-7882-974C-B11D-559371255655}">
      <dgm:prSet custT="1"/>
      <dgm:spPr/>
      <dgm:t>
        <a:bodyPr/>
        <a:lstStyle/>
        <a:p>
          <a:endParaRPr lang="en-US" sz="1200">
            <a:latin typeface="Hind Vadodara" panose="020B0604020202020204" charset="0"/>
            <a:cs typeface="Hind Vadodara" panose="020B0604020202020204" charset="0"/>
          </a:endParaRPr>
        </a:p>
      </dgm:t>
    </dgm:pt>
    <dgm:pt modelId="{0082D749-68EB-6B49-B901-BC4ADF27757E}">
      <dgm:prSet custT="1"/>
      <dgm:spPr/>
      <dgm:t>
        <a:bodyPr/>
        <a:lstStyle/>
        <a:p>
          <a:r>
            <a:rPr lang="en-US" sz="2000">
              <a:solidFill>
                <a:schemeClr val="accent3"/>
              </a:solidFill>
              <a:latin typeface="Hind Vadodara" panose="020B0604020202020204" charset="0"/>
              <a:cs typeface="Hind Vadodara" panose="020B0604020202020204" charset="0"/>
            </a:rPr>
            <a:t>4. Analyze and </a:t>
          </a:r>
          <a:r>
            <a:rPr lang="en-US" sz="2000" b="1">
              <a:solidFill>
                <a:schemeClr val="accent3"/>
              </a:solidFill>
              <a:latin typeface="Hind Vadodara" panose="020B0604020202020204" charset="0"/>
              <a:cs typeface="Hind Vadodara" panose="020B0604020202020204" charset="0"/>
            </a:rPr>
            <a:t>make decisions </a:t>
          </a:r>
          <a:r>
            <a:rPr lang="en-US" sz="2000">
              <a:solidFill>
                <a:schemeClr val="accent3"/>
              </a:solidFill>
              <a:latin typeface="Hind Vadodara" panose="020B0604020202020204" charset="0"/>
              <a:cs typeface="Hind Vadodara" panose="020B0604020202020204" charset="0"/>
            </a:rPr>
            <a:t>for alignment.</a:t>
          </a:r>
        </a:p>
      </dgm:t>
    </dgm:pt>
    <dgm:pt modelId="{25B79068-66D0-364B-A5B4-FBE0D4923217}" type="sibTrans" cxnId="{7A700281-337B-E04D-9291-1AA08383A253}">
      <dgm:prSet custT="1"/>
      <dgm:spPr/>
      <dgm:t>
        <a:bodyPr/>
        <a:lstStyle/>
        <a:p>
          <a:endParaRPr lang="en-US" sz="1200">
            <a:latin typeface="Hind Vadodara" panose="020B0604020202020204" charset="0"/>
            <a:cs typeface="Hind Vadodara" panose="020B0604020202020204" charset="0"/>
          </a:endParaRPr>
        </a:p>
      </dgm:t>
    </dgm:pt>
    <dgm:pt modelId="{4E1029BA-27B3-F24A-A44D-4DC7E9FB27BF}" type="parTrans" cxnId="{7A700281-337B-E04D-9291-1AA08383A253}">
      <dgm:prSet/>
      <dgm:spPr/>
      <dgm:t>
        <a:bodyPr/>
        <a:lstStyle/>
        <a:p>
          <a:endParaRPr lang="en-US" sz="3600">
            <a:latin typeface="Hind Vadodara" panose="020B0604020202020204" charset="0"/>
            <a:cs typeface="Hind Vadodara" panose="020B0604020202020204" charset="0"/>
          </a:endParaRPr>
        </a:p>
      </dgm:t>
    </dgm:pt>
    <dgm:pt modelId="{C78C748B-3D67-2240-814B-68BF83D3D2D6}">
      <dgm:prSet custT="1"/>
      <dgm:spPr/>
      <dgm:t>
        <a:bodyPr/>
        <a:lstStyle/>
        <a:p>
          <a:r>
            <a:rPr lang="en-US" sz="2000">
              <a:latin typeface="Hind Vadodara" panose="020B0604020202020204" charset="0"/>
              <a:cs typeface="Hind Vadodara" panose="020B0604020202020204" charset="0"/>
            </a:rPr>
            <a:t>5. Design the </a:t>
          </a:r>
          <a:r>
            <a:rPr lang="en-US" sz="2000" b="1">
              <a:latin typeface="Hind Vadodara" panose="020B0604020202020204" charset="0"/>
              <a:cs typeface="Hind Vadodara" panose="020B0604020202020204" charset="0"/>
            </a:rPr>
            <a:t>plan for effective alignment</a:t>
          </a:r>
          <a:r>
            <a:rPr lang="en-US" sz="2000">
              <a:latin typeface="Hind Vadodara" panose="020B0604020202020204" charset="0"/>
              <a:cs typeface="Hind Vadodara" panose="020B0604020202020204" charset="0"/>
            </a:rPr>
            <a:t>.</a:t>
          </a:r>
          <a:endParaRPr lang="en-US" sz="2000">
            <a:effectLst/>
            <a:latin typeface="Hind Vadodara" panose="020B0604020202020204" charset="0"/>
            <a:cs typeface="Hind Vadodara" panose="020B0604020202020204" charset="0"/>
          </a:endParaRPr>
        </a:p>
      </dgm:t>
    </dgm:pt>
    <dgm:pt modelId="{EF0F8ABE-225A-B94C-89E9-F0E01345B848}" type="sib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63467D6D-8383-C748-853F-21826367350C}" type="par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E1B70261-E667-0E47-A1FB-49892EDC095B}" type="presOf" srcId="{82E49B3A-71FB-B44B-9782-E1490A7C14D4}" destId="{17BD6C7C-690E-8A42-8F1A-4FD0D07F6037}" srcOrd="0" destOrd="0" presId="urn:microsoft.com/office/officeart/2005/8/layout/process2"/>
    <dgm:cxn modelId="{D954B348-8B0C-8A48-84D2-126BA154BBAB}" type="presOf" srcId="{5321E671-A364-A44B-8E1A-D62A61AEBA31}" destId="{BEFEC713-22BA-7245-8FA8-4C8BA08ECA50}" srcOrd="1"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solidFill>
                <a:schemeClr val="bg1"/>
              </a:solidFill>
              <a:latin typeface="Hind Vadodara"/>
              <a:cs typeface="Hind Vadodara"/>
            </a:rPr>
            <a:t>Presentation Content:</a:t>
          </a:r>
          <a:endParaRPr lang="en-US" b="0" i="0" u="none" strike="noStrike" cap="none" baseline="0" noProof="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latin typeface="Hind Vadodara" panose="020B0604020202020204" charset="0"/>
              <a:cs typeface="Hind Vadodara" panose="020B0604020202020204" charset="0"/>
            </a:rPr>
            <a:t> Glows &amp; Grows: Classroom Assessment Plan</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custT="1"/>
      <dgm:spPr/>
      <dgm:t>
        <a:bodyPr/>
        <a:lstStyle/>
        <a:p>
          <a:pPr rtl="0">
            <a:buFont typeface="Arial" panose="020B0604020202020204" pitchFamily="34" charset="0"/>
            <a:buChar char="•"/>
          </a:pPr>
          <a:r>
            <a:rPr lang="en-US" sz="2000" b="0" i="0" dirty="0">
              <a:solidFill>
                <a:schemeClr val="tx1"/>
              </a:solidFill>
              <a:latin typeface="Hind Vadodara"/>
              <a:cs typeface="Hind Vadodara"/>
            </a:rPr>
            <a:t>Discuss with team </a:t>
          </a:r>
          <a:r>
            <a:rPr lang="en-US" sz="2000" b="1" i="0" dirty="0">
              <a:solidFill>
                <a:schemeClr val="tx1"/>
              </a:solidFill>
              <a:latin typeface="Hind Vadodara"/>
              <a:cs typeface="Hind Vadodara"/>
            </a:rPr>
            <a:t>integration &amp; alignment content</a:t>
          </a:r>
          <a:r>
            <a:rPr lang="en-US" sz="2000" b="0" i="0" dirty="0">
              <a:solidFill>
                <a:schemeClr val="tx1"/>
              </a:solidFill>
              <a:latin typeface="Hind Vadodara"/>
              <a:cs typeface="Hind Vadodara"/>
            </a:rPr>
            <a:t>. What other practice models should be integrated with PBIS supports? </a:t>
          </a:r>
          <a:r>
            <a:rPr lang="en-US" sz="2000" b="1" i="0" dirty="0">
              <a:solidFill>
                <a:schemeClr val="tx1"/>
              </a:solidFill>
              <a:latin typeface="Hind Vadodara"/>
              <a:cs typeface="Hind Vadodara"/>
            </a:rPr>
            <a:t>– </a:t>
          </a:r>
          <a:r>
            <a:rPr lang="en-US" sz="2000" b="0" i="0" dirty="0">
              <a:solidFill>
                <a:schemeClr val="tx1"/>
              </a:solidFill>
              <a:latin typeface="Hind Vadodara"/>
              <a:cs typeface="Hind Vadodara"/>
            </a:rPr>
            <a:t>Complete alignment activity and add to Canvas.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E448509D-EA93-478E-B313-4E13BBA4670C}">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latin typeface="Hind Vadodara" panose="020B0604020202020204" charset="0"/>
              <a:cs typeface="Hind Vadodara" panose="020B0604020202020204" charset="0"/>
            </a:rPr>
            <a:t> Fidelity Assessment: Walkthrough Planning</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42247219-C5A4-4FF1-9309-A059A066DDCB}">
      <dgm:prSet phldr="0" custT="1"/>
      <dgm:spPr/>
      <dgm:t>
        <a:bodyPr/>
        <a:lstStyle/>
        <a:p>
          <a:pPr rtl="0"/>
          <a:r>
            <a:rPr lang="en-US" sz="2000" b="0" i="0" dirty="0">
              <a:latin typeface="Hind Vadodara"/>
              <a:cs typeface="Hind Vadodara"/>
            </a:rPr>
            <a:t>Work with team to plan and complete the TFI walkthrough prior to January Team training.</a:t>
          </a:r>
        </a:p>
      </dgm:t>
    </dgm:pt>
    <dgm:pt modelId="{5F254D2F-2E26-4C40-A022-F8613A79B636}" type="parTrans" cxnId="{60103F17-5BD8-4B84-BC34-DDDDDA65D668}">
      <dgm:prSet/>
      <dgm:spPr/>
      <dgm:t>
        <a:bodyPr/>
        <a:lstStyle/>
        <a:p>
          <a:endParaRPr lang="en-US"/>
        </a:p>
      </dgm:t>
    </dgm:pt>
    <dgm:pt modelId="{E11955E9-BAF6-4996-AE37-B139BBFE6FB4}" type="sibTrans" cxnId="{60103F17-5BD8-4B84-BC34-DDDDDA65D668}">
      <dgm:prSet/>
      <dgm:spPr/>
      <dgm:t>
        <a:bodyPr/>
        <a:lstStyle/>
        <a:p>
          <a:endParaRPr lang="en-US"/>
        </a:p>
      </dgm:t>
    </dgm:pt>
    <dgm:pt modelId="{E0EBE665-A4E6-4196-A9DD-AFE65CB4E5AB}">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latin typeface="Hind Vadodara" panose="020B0604020202020204" charset="0"/>
              <a:cs typeface="Hind Vadodara" panose="020B0604020202020204" charset="0"/>
            </a:rPr>
            <a:t> PBIS Assessment Coordinator Practice</a:t>
          </a:r>
        </a:p>
      </dgm:t>
    </dgm:pt>
    <dgm:pt modelId="{DF14F457-B956-49F4-8BC1-2AA53776D673}" type="parTrans" cxnId="{FF6A64A3-87C7-4C9F-AD8E-2CFFF6B43B0D}">
      <dgm:prSet/>
      <dgm:spPr/>
      <dgm:t>
        <a:bodyPr/>
        <a:lstStyle/>
        <a:p>
          <a:endParaRPr lang="en-US"/>
        </a:p>
      </dgm:t>
    </dgm:pt>
    <dgm:pt modelId="{136500F5-2356-48D9-A5B5-EFE5C13DC47A}" type="sibTrans" cxnId="{FF6A64A3-87C7-4C9F-AD8E-2CFFF6B43B0D}">
      <dgm:prSet/>
      <dgm:spPr/>
      <dgm:t>
        <a:bodyPr/>
        <a:lstStyle/>
        <a:p>
          <a:endParaRPr lang="en-US"/>
        </a:p>
      </dgm:t>
    </dgm:pt>
    <dgm:pt modelId="{F39FD81F-DFE7-4490-A3FC-E44E069835E6}">
      <dgm:prSet phldr="0" custT="1"/>
      <dgm:spPr/>
      <dgm:t>
        <a:bodyPr/>
        <a:lstStyle/>
        <a:p>
          <a:pPr rtl="0"/>
          <a:r>
            <a:rPr lang="en-US" sz="2000" b="0" i="0" dirty="0">
              <a:latin typeface="Hind Vadodara"/>
              <a:cs typeface="Hind Vadodara"/>
            </a:rPr>
            <a:t>Set up your TFI in PBIS Assessment for January</a:t>
          </a:r>
        </a:p>
      </dgm:t>
    </dgm:pt>
    <dgm:pt modelId="{5D563D0C-118E-43E0-8684-149D60AFFF33}" type="parTrans" cxnId="{475E8358-0A73-4071-ACA6-5D2319398C71}">
      <dgm:prSet/>
      <dgm:spPr/>
      <dgm:t>
        <a:bodyPr/>
        <a:lstStyle/>
        <a:p>
          <a:endParaRPr lang="en-US"/>
        </a:p>
      </dgm:t>
    </dgm:pt>
    <dgm:pt modelId="{1750C365-689B-4F32-91B5-941CE3E8A66F}" type="sibTrans" cxnId="{475E8358-0A73-4071-ACA6-5D2319398C71}">
      <dgm:prSet/>
      <dgm:spPr/>
      <dgm:t>
        <a:bodyPr/>
        <a:lstStyle/>
        <a:p>
          <a:endParaRPr lang="en-US"/>
        </a:p>
      </dgm:t>
    </dgm:pt>
    <dgm:pt modelId="{DBBCAE50-FA0E-4BD5-8486-C71FA0DD9BA2}">
      <dgm:prSet phldr="0"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latin typeface="Hind Vadodara" panose="020B0604020202020204" charset="0"/>
              <a:cs typeface="Hind Vadodara" panose="020B0604020202020204" charset="0"/>
            </a:rPr>
            <a:t> Integration &amp; Alignment</a:t>
          </a:r>
        </a:p>
      </dgm:t>
    </dgm:pt>
    <dgm:pt modelId="{4E6AA04B-E818-4B4D-8EA6-9E890D4D5AEA}" type="parTrans" cxnId="{6FFEC83B-90BE-413A-A2F5-C2366086257B}">
      <dgm:prSet/>
      <dgm:spPr/>
      <dgm:t>
        <a:bodyPr/>
        <a:lstStyle/>
        <a:p>
          <a:endParaRPr lang="en-US"/>
        </a:p>
      </dgm:t>
    </dgm:pt>
    <dgm:pt modelId="{447B0D4B-B1A8-490C-B9DC-864ABCE2AEBA}" type="sibTrans" cxnId="{6FFEC83B-90BE-413A-A2F5-C2366086257B}">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777910C-D614-490F-B817-C25C2733DB48}" type="presOf" srcId="{88926E0B-BFF6-E944-B1DF-44240C496CA1}" destId="{1B39FE62-9822-43D6-A8AA-85DD7F2BE897}" srcOrd="0" destOrd="0" presId="urn:microsoft.com/office/officeart/2005/8/layout/list1"/>
    <dgm:cxn modelId="{2FD0210D-DA74-43D7-B555-285571CB0A63}" srcId="{76937503-7550-41B3-8D88-C860E600B4A5}" destId="{E448509D-EA93-478E-B313-4E13BBA4670C}" srcOrd="2" destOrd="0" parTransId="{D48F45C2-9FCC-448C-823E-5063FB42E31D}" sibTransId="{BA021CFA-1E08-47AD-9C39-E74CD7FDC2CE}"/>
    <dgm:cxn modelId="{60103F17-5BD8-4B84-BC34-DDDDDA65D668}" srcId="{88926E0B-BFF6-E944-B1DF-44240C496CA1}" destId="{42247219-C5A4-4FF1-9309-A059A066DDCB}" srcOrd="2" destOrd="0" parTransId="{5F254D2F-2E26-4C40-A022-F8613A79B636}" sibTransId="{E11955E9-BAF6-4996-AE37-B139BBFE6FB4}"/>
    <dgm:cxn modelId="{D64D621D-701F-427E-B4BA-E9CD0D2AE464}" type="presOf" srcId="{42247219-C5A4-4FF1-9309-A059A066DDCB}" destId="{183C8042-F222-4C5B-948A-CA63CABAB28E}" srcOrd="0" destOrd="2" presId="urn:microsoft.com/office/officeart/2005/8/layout/list1"/>
    <dgm:cxn modelId="{6FFEC83B-90BE-413A-A2F5-C2366086257B}" srcId="{76937503-7550-41B3-8D88-C860E600B4A5}" destId="{DBBCAE50-FA0E-4BD5-8486-C71FA0DD9BA2}" srcOrd="1" destOrd="0" parTransId="{4E6AA04B-E818-4B4D-8EA6-9E890D4D5AEA}" sibTransId="{447B0D4B-B1A8-490C-B9DC-864ABCE2AEBA}"/>
    <dgm:cxn modelId="{DD17DD71-6FAB-4136-B5D7-68C65E442D98}" type="presOf" srcId="{F39FD81F-DFE7-4490-A3FC-E44E069835E6}" destId="{183C8042-F222-4C5B-948A-CA63CABAB28E}" srcOrd="0" destOrd="1" presId="urn:microsoft.com/office/officeart/2005/8/layout/list1"/>
    <dgm:cxn modelId="{227F2C52-9BE0-480B-844E-DBFEAA02CE8E}" type="presOf" srcId="{88926E0B-BFF6-E944-B1DF-44240C496CA1}" destId="{3EE32B02-DB9E-4A32-B892-2B06787A9E31}"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475E8358-0A73-4071-ACA6-5D2319398C71}" srcId="{88926E0B-BFF6-E944-B1DF-44240C496CA1}" destId="{F39FD81F-DFE7-4490-A3FC-E44E069835E6}" srcOrd="1" destOrd="0" parTransId="{5D563D0C-118E-43E0-8684-149D60AFFF33}" sibTransId="{1750C365-689B-4F32-91B5-941CE3E8A66F}"/>
    <dgm:cxn modelId="{55324459-0F68-44CE-8BB6-07CC8C6E16EC}" type="presOf" srcId="{B233C6D1-31FC-9E44-988B-1DE61F134A43}" destId="{CDAAD9AB-76BA-4F20-9C80-4020D86AF54F}"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195DB694-8AD3-4E97-8720-57DFBE971228}" srcId="{88926E0B-BFF6-E944-B1DF-44240C496CA1}" destId="{F8969D1F-C689-4B9B-9997-B3701F97745B}" srcOrd="0" destOrd="0" parTransId="{EEE15F74-EDF8-48FC-9F7F-B001C7815275}" sibTransId="{A1E6D4A7-DA89-4A8B-A2C1-619F1A15E6EA}"/>
    <dgm:cxn modelId="{44712E95-1482-47EC-8BB3-6EC1A2F99D75}" type="presOf" srcId="{DBBCAE50-FA0E-4BD5-8486-C71FA0DD9BA2}" destId="{CDAAD9AB-76BA-4F20-9C80-4020D86AF54F}" srcOrd="0" destOrd="1" presId="urn:microsoft.com/office/officeart/2005/8/layout/list1"/>
    <dgm:cxn modelId="{8C8B0D96-E90E-4F92-9783-93666CB1BFDB}" type="presOf" srcId="{E0EBE665-A4E6-4196-A9DD-AFE65CB4E5AB}" destId="{CDAAD9AB-76BA-4F20-9C80-4020D86AF54F}" srcOrd="0" destOrd="3" presId="urn:microsoft.com/office/officeart/2005/8/layout/list1"/>
    <dgm:cxn modelId="{A198979D-FBCB-4EAE-8A81-1CF3E2D15705}" type="presOf" srcId="{76937503-7550-41B3-8D88-C860E600B4A5}" destId="{3E253364-FB35-42F8-9CB7-634D0DF472D6}" srcOrd="0" destOrd="0" presId="urn:microsoft.com/office/officeart/2005/8/layout/list1"/>
    <dgm:cxn modelId="{FF6A64A3-87C7-4C9F-AD8E-2CFFF6B43B0D}" srcId="{76937503-7550-41B3-8D88-C860E600B4A5}" destId="{E0EBE665-A4E6-4196-A9DD-AFE65CB4E5AB}" srcOrd="3" destOrd="0" parTransId="{DF14F457-B956-49F4-8BC1-2AA53776D673}" sibTransId="{136500F5-2356-48D9-A5B5-EFE5C13DC47A}"/>
    <dgm:cxn modelId="{CF70A1AD-5B90-CC41-AC82-8AF355283DE9}" srcId="{139B28B7-98AE-2442-8242-E675E9F54483}" destId="{88926E0B-BFF6-E944-B1DF-44240C496CA1}" srcOrd="1" destOrd="0" parTransId="{53B66600-AFAC-9844-8FF3-FF95E01497A1}" sibTransId="{FAC168E4-A658-DD48-B776-1AB6580C5053}"/>
    <dgm:cxn modelId="{6F0E4EBD-CF07-4F8C-915E-104609CB016F}" type="presOf" srcId="{F8969D1F-C689-4B9B-9997-B3701F97745B}" destId="{183C8042-F222-4C5B-948A-CA63CABAB28E}" srcOrd="0" destOrd="0" presId="urn:microsoft.com/office/officeart/2005/8/layout/list1"/>
    <dgm:cxn modelId="{B6195FBF-1457-4303-898D-EBDEBBD71BF5}" type="presOf" srcId="{76937503-7550-41B3-8D88-C860E600B4A5}" destId="{24EE546A-203E-45A1-AB96-5A4CB77AC5EC}" srcOrd="1" destOrd="0" presId="urn:microsoft.com/office/officeart/2005/8/layout/list1"/>
    <dgm:cxn modelId="{5586DCBF-AA54-43A8-96BF-92BD8A46A71B}" type="presOf" srcId="{E448509D-EA93-478E-B313-4E13BBA4670C}" destId="{CDAAD9AB-76BA-4F20-9C80-4020D86AF54F}" srcOrd="0" destOrd="2" presId="urn:microsoft.com/office/officeart/2005/8/layout/list1"/>
    <dgm:cxn modelId="{49990697-5013-4AA4-BF5B-6E7361262D7F}" type="presParOf" srcId="{107712AD-F0E7-8045-90F3-AA033147F7E7}" destId="{99F85151-3D39-4456-9783-D2B61E40612E}" srcOrd="0" destOrd="0" presId="urn:microsoft.com/office/officeart/2005/8/layout/list1"/>
    <dgm:cxn modelId="{FBA8C34B-5793-493D-8137-ECFA7D1E873D}" type="presParOf" srcId="{99F85151-3D39-4456-9783-D2B61E40612E}" destId="{3E253364-FB35-42F8-9CB7-634D0DF472D6}" srcOrd="0" destOrd="0" presId="urn:microsoft.com/office/officeart/2005/8/layout/list1"/>
    <dgm:cxn modelId="{D64B80CE-1CD0-4985-9276-2C0C5FDC91C9}" type="presParOf" srcId="{99F85151-3D39-4456-9783-D2B61E40612E}" destId="{24EE546A-203E-45A1-AB96-5A4CB77AC5EC}" srcOrd="1" destOrd="0" presId="urn:microsoft.com/office/officeart/2005/8/layout/list1"/>
    <dgm:cxn modelId="{969D7524-4404-44E0-80E8-3325DA9A686F}" type="presParOf" srcId="{107712AD-F0E7-8045-90F3-AA033147F7E7}" destId="{1DD4E0C0-9F60-4F65-BB07-79CA80226C0A}" srcOrd="1" destOrd="0" presId="urn:microsoft.com/office/officeart/2005/8/layout/list1"/>
    <dgm:cxn modelId="{C3949DC8-102C-4E3D-87F9-7EA80AAE5B38}" type="presParOf" srcId="{107712AD-F0E7-8045-90F3-AA033147F7E7}" destId="{CDAAD9AB-76BA-4F20-9C80-4020D86AF54F}" srcOrd="2" destOrd="0" presId="urn:microsoft.com/office/officeart/2005/8/layout/list1"/>
    <dgm:cxn modelId="{7C5B4B77-8260-4105-99A5-EFFA6CFD5FEA}" type="presParOf" srcId="{107712AD-F0E7-8045-90F3-AA033147F7E7}" destId="{5E61BAE6-473E-4263-8FBF-76A396FC3E1D}" srcOrd="3" destOrd="0" presId="urn:microsoft.com/office/officeart/2005/8/layout/list1"/>
    <dgm:cxn modelId="{EE8533AC-C052-4603-BF2E-5E5A163F82A5}" type="presParOf" srcId="{107712AD-F0E7-8045-90F3-AA033147F7E7}" destId="{EFD0C82B-9526-4A75-BFD7-201196E11AEE}" srcOrd="4" destOrd="0" presId="urn:microsoft.com/office/officeart/2005/8/layout/list1"/>
    <dgm:cxn modelId="{C0CD4436-8172-48B5-BA2E-EA1C7586E7EB}" type="presParOf" srcId="{EFD0C82B-9526-4A75-BFD7-201196E11AEE}" destId="{1B39FE62-9822-43D6-A8AA-85DD7F2BE897}" srcOrd="0" destOrd="0" presId="urn:microsoft.com/office/officeart/2005/8/layout/list1"/>
    <dgm:cxn modelId="{A49FB19D-60B8-4F75-A5A0-720F85AAB3C0}" type="presParOf" srcId="{EFD0C82B-9526-4A75-BFD7-201196E11AEE}" destId="{3EE32B02-DB9E-4A32-B892-2B06787A9E31}" srcOrd="1" destOrd="0" presId="urn:microsoft.com/office/officeart/2005/8/layout/list1"/>
    <dgm:cxn modelId="{B89023AB-1982-43DC-ABD4-151648633A63}" type="presParOf" srcId="{107712AD-F0E7-8045-90F3-AA033147F7E7}" destId="{52BC94D6-D06B-4B50-878A-29EB19C8CE02}" srcOrd="5" destOrd="0" presId="urn:microsoft.com/office/officeart/2005/8/layout/list1"/>
    <dgm:cxn modelId="{31CFC896-A519-4C95-BB09-192BB2EE8066}"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225651"/>
          <a:ext cx="8510949" cy="2060196"/>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208280" rIns="666328" bIns="113792"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b="0" i="0" kern="1200" dirty="0">
              <a:latin typeface="Hind Vadodara" panose="020B0604020202020204" charset="0"/>
              <a:cs typeface="Hind Vadodara" panose="020B0604020202020204" charset="0"/>
            </a:rPr>
            <a:t> </a:t>
          </a:r>
          <a:r>
            <a:rPr lang="en-US" sz="2000" b="0" i="0" kern="1200" dirty="0">
              <a:latin typeface="Hind Vadodara" panose="020B0604020202020204" charset="0"/>
              <a:cs typeface="Hind Vadodara" panose="020B0604020202020204" charset="0"/>
            </a:rPr>
            <a:t>Glows &amp; Grows: Classroom Assessment Plan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Integration &amp; Alignment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Fidelity Assessment: Walkthrough Planning</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PBIS Assessment Coordinator Practice</a:t>
          </a:r>
        </a:p>
      </dsp:txBody>
      <dsp:txXfrm>
        <a:off x="100570" y="326221"/>
        <a:ext cx="8309809" cy="1859056"/>
      </dsp:txXfrm>
    </dsp:sp>
    <dsp:sp modelId="{24EE546A-203E-45A1-AB96-5A4CB77AC5EC}">
      <dsp:nvSpPr>
        <dsp:cNvPr id="0" name=""/>
        <dsp:cNvSpPr/>
      </dsp:nvSpPr>
      <dsp:spPr>
        <a:xfrm>
          <a:off x="429273" y="48531"/>
          <a:ext cx="6009829" cy="3542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444500">
            <a:lnSpc>
              <a:spcPct val="90000"/>
            </a:lnSpc>
            <a:spcBef>
              <a:spcPct val="0"/>
            </a:spcBef>
            <a:spcAft>
              <a:spcPct val="35000"/>
            </a:spcAft>
            <a:buNone/>
          </a:pPr>
          <a:r>
            <a:rPr lang="en-US" sz="1000" b="0" i="0" kern="1200">
              <a:solidFill>
                <a:schemeClr val="bg1"/>
              </a:solidFill>
              <a:latin typeface="Hind Vadodara"/>
              <a:cs typeface="Hind Vadodara"/>
            </a:rPr>
            <a:t>Presentation Content:</a:t>
          </a:r>
          <a:endParaRPr lang="en-US" sz="1000" b="0" i="0" u="none" strike="noStrike" kern="1200" cap="none" baseline="0" noProof="0">
            <a:solidFill>
              <a:schemeClr val="bg1"/>
            </a:solidFill>
            <a:latin typeface="Hind Vadodara"/>
            <a:cs typeface="Hind Vadodara"/>
          </a:endParaRPr>
        </a:p>
      </dsp:txBody>
      <dsp:txXfrm>
        <a:off x="446566" y="65824"/>
        <a:ext cx="5975243" cy="319654"/>
      </dsp:txXfrm>
    </dsp:sp>
    <dsp:sp modelId="{183C8042-F222-4C5B-948A-CA63CABAB28E}">
      <dsp:nvSpPr>
        <dsp:cNvPr id="0" name=""/>
        <dsp:cNvSpPr/>
      </dsp:nvSpPr>
      <dsp:spPr>
        <a:xfrm>
          <a:off x="0" y="2527767"/>
          <a:ext cx="8585471" cy="28728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208280" rIns="666328" bIns="142240" numCol="1" spcCol="1270" anchor="t"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US" sz="2000" b="0" i="0" kern="1200" dirty="0">
              <a:solidFill>
                <a:schemeClr val="tx1"/>
              </a:solidFill>
              <a:latin typeface="Hind Vadodara"/>
              <a:cs typeface="Hind Vadodara"/>
            </a:rPr>
            <a:t>Discuss with team </a:t>
          </a:r>
          <a:r>
            <a:rPr lang="en-US" sz="2000" b="1" i="0" kern="1200" dirty="0">
              <a:solidFill>
                <a:schemeClr val="tx1"/>
              </a:solidFill>
              <a:latin typeface="Hind Vadodara"/>
              <a:cs typeface="Hind Vadodara"/>
            </a:rPr>
            <a:t>integration &amp; alignment content</a:t>
          </a:r>
          <a:r>
            <a:rPr lang="en-US" sz="2000" b="0" i="0" kern="1200" dirty="0">
              <a:solidFill>
                <a:schemeClr val="tx1"/>
              </a:solidFill>
              <a:latin typeface="Hind Vadodara"/>
              <a:cs typeface="Hind Vadodara"/>
            </a:rPr>
            <a:t>. What other practice models should be integrated with PBIS supports? </a:t>
          </a:r>
          <a:r>
            <a:rPr lang="en-US" sz="2000" b="1" i="0" kern="1200" dirty="0">
              <a:solidFill>
                <a:schemeClr val="tx1"/>
              </a:solidFill>
              <a:latin typeface="Hind Vadodara"/>
              <a:cs typeface="Hind Vadodara"/>
            </a:rPr>
            <a:t>– </a:t>
          </a:r>
          <a:r>
            <a:rPr lang="en-US" sz="2000" b="0" i="0" kern="1200" dirty="0">
              <a:solidFill>
                <a:schemeClr val="tx1"/>
              </a:solidFill>
              <a:latin typeface="Hind Vadodara"/>
              <a:cs typeface="Hind Vadodara"/>
            </a:rPr>
            <a:t>Complete alignment activity and add to Canvas.</a:t>
          </a:r>
        </a:p>
        <a:p>
          <a:pPr marL="228600" lvl="1" indent="-228600" algn="l" defTabSz="889000" rtl="0">
            <a:lnSpc>
              <a:spcPct val="90000"/>
            </a:lnSpc>
            <a:spcBef>
              <a:spcPct val="0"/>
            </a:spcBef>
            <a:spcAft>
              <a:spcPct val="15000"/>
            </a:spcAft>
            <a:buChar char="•"/>
          </a:pPr>
          <a:r>
            <a:rPr lang="en-US" sz="2000" b="0" i="0" kern="1200" dirty="0">
              <a:latin typeface="Hind Vadodara"/>
              <a:cs typeface="Hind Vadodara"/>
            </a:rPr>
            <a:t>Set up your TFI in PBIS Assessment for January</a:t>
          </a:r>
        </a:p>
        <a:p>
          <a:pPr marL="228600" lvl="1" indent="-228600" algn="l" defTabSz="889000" rtl="0">
            <a:lnSpc>
              <a:spcPct val="90000"/>
            </a:lnSpc>
            <a:spcBef>
              <a:spcPct val="0"/>
            </a:spcBef>
            <a:spcAft>
              <a:spcPct val="15000"/>
            </a:spcAft>
            <a:buChar char="•"/>
          </a:pPr>
          <a:r>
            <a:rPr lang="en-US" sz="2000" b="0" i="0" kern="1200" dirty="0">
              <a:latin typeface="Hind Vadodara"/>
              <a:cs typeface="Hind Vadodara"/>
            </a:rPr>
            <a:t>Work with team to plan and complete the TFI walkthrough prior to January Team training.</a:t>
          </a:r>
        </a:p>
      </dsp:txBody>
      <dsp:txXfrm>
        <a:off x="140239" y="2668006"/>
        <a:ext cx="8304993" cy="2592322"/>
      </dsp:txXfrm>
    </dsp:sp>
    <dsp:sp modelId="{3EE32B02-DB9E-4A32-B892-2B06787A9E31}">
      <dsp:nvSpPr>
        <dsp:cNvPr id="0" name=""/>
        <dsp:cNvSpPr/>
      </dsp:nvSpPr>
      <dsp:spPr>
        <a:xfrm>
          <a:off x="429273" y="2350647"/>
          <a:ext cx="6009829" cy="35424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444500">
            <a:lnSpc>
              <a:spcPct val="90000"/>
            </a:lnSpc>
            <a:spcBef>
              <a:spcPct val="0"/>
            </a:spcBef>
            <a:spcAft>
              <a:spcPct val="35000"/>
            </a:spcAft>
            <a:buNone/>
          </a:pPr>
          <a:r>
            <a:rPr lang="en-US" sz="1000" b="0" i="0" kern="1200">
              <a:latin typeface="Hind Vadodara"/>
              <a:cs typeface="Hind Vadodara"/>
            </a:rPr>
            <a:t>Coaches’</a:t>
          </a:r>
          <a:r>
            <a:rPr lang="en-US" sz="1000" kern="1200">
              <a:latin typeface="Hind Vadodara"/>
              <a:cs typeface="Hind Vadodara"/>
            </a:rPr>
            <a:t> T</a:t>
          </a:r>
          <a:r>
            <a:rPr lang="en-US" sz="1000" b="0" i="0" kern="1200">
              <a:latin typeface="Hind Vadodara"/>
              <a:cs typeface="Hind Vadodara"/>
            </a:rPr>
            <a:t>asks:</a:t>
          </a:r>
          <a:endParaRPr lang="en-US" sz="1000" kern="1200">
            <a:latin typeface="Hind Vadodara"/>
            <a:cs typeface="Hind Vadodara"/>
          </a:endParaRPr>
        </a:p>
      </dsp:txBody>
      <dsp:txXfrm>
        <a:off x="446566" y="2367940"/>
        <a:ext cx="5975243"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025303" y="0"/>
          <a:ext cx="1495920" cy="1495920"/>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Systems</a:t>
          </a:r>
        </a:p>
      </dsp:txBody>
      <dsp:txXfrm>
        <a:off x="1224759" y="261786"/>
        <a:ext cx="1097008" cy="673164"/>
      </dsp:txXfrm>
    </dsp:sp>
    <dsp:sp modelId="{A7ADD6DF-9E47-4436-8F51-EE2A03365BEC}">
      <dsp:nvSpPr>
        <dsp:cNvPr id="0" name=""/>
        <dsp:cNvSpPr/>
      </dsp:nvSpPr>
      <dsp:spPr>
        <a:xfrm>
          <a:off x="1571125" y="966115"/>
          <a:ext cx="1495920" cy="1495920"/>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Data</a:t>
          </a:r>
        </a:p>
      </dsp:txBody>
      <dsp:txXfrm>
        <a:off x="2028627" y="1352561"/>
        <a:ext cx="897552" cy="822756"/>
      </dsp:txXfrm>
    </dsp:sp>
    <dsp:sp modelId="{2504F536-64A6-44EF-BAC7-150B15DF6968}">
      <dsp:nvSpPr>
        <dsp:cNvPr id="0" name=""/>
        <dsp:cNvSpPr/>
      </dsp:nvSpPr>
      <dsp:spPr>
        <a:xfrm>
          <a:off x="491569" y="966115"/>
          <a:ext cx="1495920" cy="149592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Practices</a:t>
          </a:r>
        </a:p>
      </dsp:txBody>
      <dsp:txXfrm>
        <a:off x="632435" y="1352561"/>
        <a:ext cx="897552" cy="822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625202" y="2714"/>
          <a:ext cx="3321594" cy="634773"/>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1. Define the </a:t>
          </a:r>
          <a:r>
            <a:rPr lang="en-US" sz="2000" b="1" kern="1200">
              <a:latin typeface="Hind Vadodara" panose="020B0604020202020204" charset="0"/>
              <a:cs typeface="Hind Vadodara" panose="020B0604020202020204" charset="0"/>
            </a:rPr>
            <a:t>valued outcome(s)</a:t>
          </a:r>
          <a:r>
            <a:rPr lang="en-US" sz="2000" kern="1200">
              <a:latin typeface="Hind Vadodara" panose="020B0604020202020204" charset="0"/>
              <a:cs typeface="Hind Vadodara" panose="020B0604020202020204" charset="0"/>
            </a:rPr>
            <a:t>.</a:t>
          </a:r>
        </a:p>
      </dsp:txBody>
      <dsp:txXfrm>
        <a:off x="643794" y="21306"/>
        <a:ext cx="3284410" cy="597589"/>
      </dsp:txXfrm>
    </dsp:sp>
    <dsp:sp modelId="{AB1215F8-2153-3E44-A7D1-A416563A7EE5}">
      <dsp:nvSpPr>
        <dsp:cNvPr id="0" name=""/>
        <dsp:cNvSpPr/>
      </dsp:nvSpPr>
      <dsp:spPr>
        <a:xfrm rot="5400000">
          <a:off x="2166979" y="653358"/>
          <a:ext cx="238040" cy="28564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677162"/>
        <a:ext cx="171388" cy="166628"/>
      </dsp:txXfrm>
    </dsp:sp>
    <dsp:sp modelId="{081EED3E-7607-8E4F-BD7B-A3E5A66EDCEA}">
      <dsp:nvSpPr>
        <dsp:cNvPr id="0" name=""/>
        <dsp:cNvSpPr/>
      </dsp:nvSpPr>
      <dsp:spPr>
        <a:xfrm>
          <a:off x="625202" y="954875"/>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2. List </a:t>
          </a:r>
          <a:r>
            <a:rPr lang="en-US" sz="2000" b="1" kern="1200">
              <a:latin typeface="Hind Vadodara" panose="020B0604020202020204" charset="0"/>
              <a:cs typeface="Hind Vadodara" panose="020B0604020202020204" charset="0"/>
            </a:rPr>
            <a:t>related initiatives</a:t>
          </a:r>
          <a:r>
            <a:rPr lang="en-US" sz="2000" kern="1200">
              <a:latin typeface="Hind Vadodara" panose="020B0604020202020204" charset="0"/>
              <a:cs typeface="Hind Vadodara" panose="020B0604020202020204" charset="0"/>
            </a:rPr>
            <a:t>.</a:t>
          </a:r>
        </a:p>
      </dsp:txBody>
      <dsp:txXfrm>
        <a:off x="643794" y="973467"/>
        <a:ext cx="3284410" cy="597589"/>
      </dsp:txXfrm>
    </dsp:sp>
    <dsp:sp modelId="{EFF85925-A1FD-F441-BBBF-29D201A24891}">
      <dsp:nvSpPr>
        <dsp:cNvPr id="0" name=""/>
        <dsp:cNvSpPr/>
      </dsp:nvSpPr>
      <dsp:spPr>
        <a:xfrm rot="5400000">
          <a:off x="2166979" y="1605518"/>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1629322"/>
        <a:ext cx="171388" cy="166628"/>
      </dsp:txXfrm>
    </dsp:sp>
    <dsp:sp modelId="{23F45AFC-16CC-6145-9CD4-55ED141B46D3}">
      <dsp:nvSpPr>
        <dsp:cNvPr id="0" name=""/>
        <dsp:cNvSpPr/>
      </dsp:nvSpPr>
      <dsp:spPr>
        <a:xfrm>
          <a:off x="625202" y="1907036"/>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dsp:txBody>
      <dsp:txXfrm>
        <a:off x="643794" y="1925628"/>
        <a:ext cx="3284410" cy="597589"/>
      </dsp:txXfrm>
    </dsp:sp>
    <dsp:sp modelId="{DCDED1C1-3FD1-E84A-AD0E-A45C21B7AB4B}">
      <dsp:nvSpPr>
        <dsp:cNvPr id="0" name=""/>
        <dsp:cNvSpPr/>
      </dsp:nvSpPr>
      <dsp:spPr>
        <a:xfrm rot="5400000">
          <a:off x="2166979" y="2557679"/>
          <a:ext cx="238040" cy="285648"/>
        </a:xfrm>
        <a:prstGeom prst="rightArrow">
          <a:avLst>
            <a:gd name="adj1" fmla="val 60000"/>
            <a:gd name="adj2" fmla="val 50000"/>
          </a:avLst>
        </a:prstGeom>
        <a:solidFill>
          <a:schemeClr val="accent2">
            <a:shade val="90000"/>
            <a:hueOff val="361060"/>
            <a:satOff val="-58341"/>
            <a:lumOff val="450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2581483"/>
        <a:ext cx="171388" cy="166628"/>
      </dsp:txXfrm>
    </dsp:sp>
    <dsp:sp modelId="{ABF7BC66-7FEB-9046-9F3C-45CF947B4AEF}">
      <dsp:nvSpPr>
        <dsp:cNvPr id="0" name=""/>
        <dsp:cNvSpPr/>
      </dsp:nvSpPr>
      <dsp:spPr>
        <a:xfrm>
          <a:off x="625202" y="2859197"/>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4. Analyze and </a:t>
          </a:r>
          <a:r>
            <a:rPr lang="en-US" sz="2000" b="1" kern="1200">
              <a:solidFill>
                <a:schemeClr val="accent3"/>
              </a:solidFill>
              <a:latin typeface="Hind Vadodara" panose="020B0604020202020204" charset="0"/>
              <a:cs typeface="Hind Vadodara" panose="020B0604020202020204" charset="0"/>
            </a:rPr>
            <a:t>make decisions </a:t>
          </a:r>
          <a:r>
            <a:rPr lang="en-US" sz="2000" kern="1200">
              <a:solidFill>
                <a:schemeClr val="accent3"/>
              </a:solidFill>
              <a:latin typeface="Hind Vadodara" panose="020B0604020202020204" charset="0"/>
              <a:cs typeface="Hind Vadodara" panose="020B0604020202020204" charset="0"/>
            </a:rPr>
            <a:t>for alignment.</a:t>
          </a:r>
        </a:p>
      </dsp:txBody>
      <dsp:txXfrm>
        <a:off x="643794" y="2877789"/>
        <a:ext cx="3284410" cy="597589"/>
      </dsp:txXfrm>
    </dsp:sp>
    <dsp:sp modelId="{203AF172-3161-1E4F-876E-A381D66D20E5}">
      <dsp:nvSpPr>
        <dsp:cNvPr id="0" name=""/>
        <dsp:cNvSpPr/>
      </dsp:nvSpPr>
      <dsp:spPr>
        <a:xfrm rot="5400000">
          <a:off x="2166979" y="3509840"/>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3533644"/>
        <a:ext cx="171388" cy="166628"/>
      </dsp:txXfrm>
    </dsp:sp>
    <dsp:sp modelId="{73D40FD2-AC48-7D4D-8C33-13A566EE2A52}">
      <dsp:nvSpPr>
        <dsp:cNvPr id="0" name=""/>
        <dsp:cNvSpPr/>
      </dsp:nvSpPr>
      <dsp:spPr>
        <a:xfrm>
          <a:off x="625202" y="3811358"/>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dsp:txBody>
      <dsp:txXfrm>
        <a:off x="643794" y="3829950"/>
        <a:ext cx="3284410" cy="597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178449"/>
          <a:ext cx="8585471" cy="21546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249936" rIns="666328" bIns="14224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Glows &amp; Grows: Classroom Assessment Plan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Integration &amp; Alignment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Fidelity Assessment: Walkthrough Planning</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PBIS Assessment Coordinator Practice</a:t>
          </a:r>
        </a:p>
      </dsp:txBody>
      <dsp:txXfrm>
        <a:off x="105179" y="283628"/>
        <a:ext cx="8375113" cy="1944242"/>
      </dsp:txXfrm>
    </dsp:sp>
    <dsp:sp modelId="{24EE546A-203E-45A1-AB96-5A4CB77AC5EC}">
      <dsp:nvSpPr>
        <dsp:cNvPr id="0" name=""/>
        <dsp:cNvSpPr/>
      </dsp:nvSpPr>
      <dsp:spPr>
        <a:xfrm>
          <a:off x="429273" y="1329"/>
          <a:ext cx="6009829" cy="3542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533400">
            <a:lnSpc>
              <a:spcPct val="90000"/>
            </a:lnSpc>
            <a:spcBef>
              <a:spcPct val="0"/>
            </a:spcBef>
            <a:spcAft>
              <a:spcPct val="35000"/>
            </a:spcAft>
            <a:buNone/>
          </a:pPr>
          <a:r>
            <a:rPr lang="en-US" sz="1200" b="0" i="0" kern="1200">
              <a:solidFill>
                <a:schemeClr val="bg1"/>
              </a:solidFill>
              <a:latin typeface="Hind Vadodara"/>
              <a:cs typeface="Hind Vadodara"/>
            </a:rPr>
            <a:t>Presentation Content:</a:t>
          </a:r>
          <a:endParaRPr lang="en-US" sz="1200" b="0" i="0" u="none" strike="noStrike" kern="1200" cap="none" baseline="0" noProof="0">
            <a:solidFill>
              <a:schemeClr val="bg1"/>
            </a:solidFill>
            <a:latin typeface="Hind Vadodara"/>
            <a:cs typeface="Hind Vadodara"/>
          </a:endParaRPr>
        </a:p>
      </dsp:txBody>
      <dsp:txXfrm>
        <a:off x="446566" y="18622"/>
        <a:ext cx="5975243" cy="319654"/>
      </dsp:txXfrm>
    </dsp:sp>
    <dsp:sp modelId="{183C8042-F222-4C5B-948A-CA63CABAB28E}">
      <dsp:nvSpPr>
        <dsp:cNvPr id="0" name=""/>
        <dsp:cNvSpPr/>
      </dsp:nvSpPr>
      <dsp:spPr>
        <a:xfrm>
          <a:off x="0" y="2574969"/>
          <a:ext cx="8585471" cy="28728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249936" rIns="666328" bIns="142240" numCol="1" spcCol="1270" anchor="t"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US" sz="2000" b="0" i="0" kern="1200" dirty="0">
              <a:solidFill>
                <a:schemeClr val="tx1"/>
              </a:solidFill>
              <a:latin typeface="Hind Vadodara"/>
              <a:cs typeface="Hind Vadodara"/>
            </a:rPr>
            <a:t>Discuss with team </a:t>
          </a:r>
          <a:r>
            <a:rPr lang="en-US" sz="2000" b="1" i="0" kern="1200" dirty="0">
              <a:solidFill>
                <a:schemeClr val="tx1"/>
              </a:solidFill>
              <a:latin typeface="Hind Vadodara"/>
              <a:cs typeface="Hind Vadodara"/>
            </a:rPr>
            <a:t>integration &amp; alignment content</a:t>
          </a:r>
          <a:r>
            <a:rPr lang="en-US" sz="2000" b="0" i="0" kern="1200" dirty="0">
              <a:solidFill>
                <a:schemeClr val="tx1"/>
              </a:solidFill>
              <a:latin typeface="Hind Vadodara"/>
              <a:cs typeface="Hind Vadodara"/>
            </a:rPr>
            <a:t>. What other practice models should be integrated with PBIS supports? </a:t>
          </a:r>
          <a:r>
            <a:rPr lang="en-US" sz="2000" b="1" i="0" kern="1200" dirty="0">
              <a:solidFill>
                <a:schemeClr val="tx1"/>
              </a:solidFill>
              <a:latin typeface="Hind Vadodara"/>
              <a:cs typeface="Hind Vadodara"/>
            </a:rPr>
            <a:t>– </a:t>
          </a:r>
          <a:r>
            <a:rPr lang="en-US" sz="2000" b="0" i="0" kern="1200" dirty="0">
              <a:solidFill>
                <a:schemeClr val="tx1"/>
              </a:solidFill>
              <a:latin typeface="Hind Vadodara"/>
              <a:cs typeface="Hind Vadodara"/>
            </a:rPr>
            <a:t>Complete alignment activity and add to Canvas.</a:t>
          </a:r>
        </a:p>
        <a:p>
          <a:pPr marL="228600" lvl="1" indent="-228600" algn="l" defTabSz="889000" rtl="0">
            <a:lnSpc>
              <a:spcPct val="90000"/>
            </a:lnSpc>
            <a:spcBef>
              <a:spcPct val="0"/>
            </a:spcBef>
            <a:spcAft>
              <a:spcPct val="15000"/>
            </a:spcAft>
            <a:buChar char="•"/>
          </a:pPr>
          <a:r>
            <a:rPr lang="en-US" sz="2000" b="0" i="0" kern="1200" dirty="0">
              <a:latin typeface="Hind Vadodara"/>
              <a:cs typeface="Hind Vadodara"/>
            </a:rPr>
            <a:t>Set up your TFI in PBIS Assessment for January</a:t>
          </a:r>
        </a:p>
        <a:p>
          <a:pPr marL="228600" lvl="1" indent="-228600" algn="l" defTabSz="889000" rtl="0">
            <a:lnSpc>
              <a:spcPct val="90000"/>
            </a:lnSpc>
            <a:spcBef>
              <a:spcPct val="0"/>
            </a:spcBef>
            <a:spcAft>
              <a:spcPct val="15000"/>
            </a:spcAft>
            <a:buChar char="•"/>
          </a:pPr>
          <a:r>
            <a:rPr lang="en-US" sz="2000" b="0" i="0" kern="1200" dirty="0">
              <a:latin typeface="Hind Vadodara"/>
              <a:cs typeface="Hind Vadodara"/>
            </a:rPr>
            <a:t>Work with team to plan and complete the TFI walkthrough prior to January Team training.</a:t>
          </a:r>
        </a:p>
      </dsp:txBody>
      <dsp:txXfrm>
        <a:off x="140239" y="2715208"/>
        <a:ext cx="8304993" cy="2592322"/>
      </dsp:txXfrm>
    </dsp:sp>
    <dsp:sp modelId="{3EE32B02-DB9E-4A32-B892-2B06787A9E31}">
      <dsp:nvSpPr>
        <dsp:cNvPr id="0" name=""/>
        <dsp:cNvSpPr/>
      </dsp:nvSpPr>
      <dsp:spPr>
        <a:xfrm>
          <a:off x="429273" y="2397849"/>
          <a:ext cx="6009829" cy="35424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533400">
            <a:lnSpc>
              <a:spcPct val="90000"/>
            </a:lnSpc>
            <a:spcBef>
              <a:spcPct val="0"/>
            </a:spcBef>
            <a:spcAft>
              <a:spcPct val="35000"/>
            </a:spcAft>
            <a:buNone/>
          </a:pPr>
          <a:r>
            <a:rPr lang="en-US" sz="1200" b="0" i="0" kern="1200">
              <a:latin typeface="Hind Vadodara"/>
              <a:cs typeface="Hind Vadodara"/>
            </a:rPr>
            <a:t>Coaches’</a:t>
          </a:r>
          <a:r>
            <a:rPr lang="en-US" sz="1200" kern="1200">
              <a:latin typeface="Hind Vadodara"/>
              <a:cs typeface="Hind Vadodara"/>
            </a:rPr>
            <a:t> T</a:t>
          </a:r>
          <a:r>
            <a:rPr lang="en-US" sz="1200" b="0" i="0" kern="1200">
              <a:latin typeface="Hind Vadodara"/>
              <a:cs typeface="Hind Vadodara"/>
            </a:rPr>
            <a:t>asks:</a:t>
          </a:r>
          <a:endParaRPr lang="en-US" sz="1200" kern="1200">
            <a:latin typeface="Hind Vadodara"/>
            <a:cs typeface="Hind Vadodara"/>
          </a:endParaRPr>
        </a:p>
      </dsp:txBody>
      <dsp:txXfrm>
        <a:off x="446566" y="2415142"/>
        <a:ext cx="5975243"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mailto:accounts@pbisassessment.or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ebacademy.edc.org/tfi-tier-1-quick-check-tip-sheet-scoring"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pbisapps.org/resource/self-assessment-survey" TargetMode="External"/><Relationship Id="rId4" Type="http://schemas.openxmlformats.org/officeDocument/2006/relationships/hyperlink" Target="https://sebacademy.edc.org/classroom-assessmet-planning-templat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bacademy.edc.org/tfi-tier-1-quick-check-tip-sheet-scori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pbisapps.org/resource/self-assessment-survey" TargetMode="External"/><Relationship Id="rId4" Type="http://schemas.openxmlformats.org/officeDocument/2006/relationships/hyperlink" Target="https://sebacademy.edc.org/classroom-assessmet-planning-templa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bacademy.edc.org/classroom-management-observation-tool-cmo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ebacademy.edc.org/developing-data-routines-activit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sebacademy.edc.org/evaluation-schedul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RESOURCE LINK: https://www.pbis.org/resource/teaching-social-emotional-competencies-within-a-pbis-framework</a:t>
            </a:r>
          </a:p>
        </p:txBody>
      </p:sp>
    </p:spTree>
    <p:extLst>
      <p:ext uri="{BB962C8B-B14F-4D97-AF65-F5344CB8AC3E}">
        <p14:creationId xmlns:p14="http://schemas.microsoft.com/office/powerpoint/2010/main" val="283123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Link: https://www.pbis.org/resource/integrated-tiered-fidelity-inventory-companion-guide</a:t>
            </a:r>
          </a:p>
          <a:p>
            <a:endParaRPr lang="en-US" dirty="0"/>
          </a:p>
          <a:p>
            <a:r>
              <a:rPr lang="en-US" dirty="0"/>
              <a:t>CHANGE THIS to TRAUMA and pull description from Brief - https://sebacademy.edc.org/list-of-pbis-resources?keyword=trauma&amp;pbis_resource_type=All&amp;pbis_resource_topic=All&amp;sort_by=field_date_value&amp;sort_order=DESC</a:t>
            </a:r>
          </a:p>
        </p:txBody>
      </p:sp>
      <p:sp>
        <p:nvSpPr>
          <p:cNvPr id="4" name="Slide Number Placeholder 3"/>
          <p:cNvSpPr>
            <a:spLocks noGrp="1"/>
          </p:cNvSpPr>
          <p:nvPr>
            <p:ph type="sldNum" sz="quarter" idx="5"/>
          </p:nvPr>
        </p:nvSpPr>
        <p:spPr/>
        <p:txBody>
          <a:bodyPr/>
          <a:lstStyle/>
          <a:p>
            <a:fld id="{D9E9A522-274E-844E-8AB9-DE74A71CC10D}" type="slidenum">
              <a:rPr lang="en-US" smtClean="0"/>
              <a:t>12</a:t>
            </a:fld>
            <a:endParaRPr lang="en-US"/>
          </a:p>
        </p:txBody>
      </p:sp>
    </p:spTree>
    <p:extLst>
      <p:ext uri="{BB962C8B-B14F-4D97-AF65-F5344CB8AC3E}">
        <p14:creationId xmlns:p14="http://schemas.microsoft.com/office/powerpoint/2010/main" val="35234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https://sebacademy.edc.org/integrating-trauma-informed-approach-pbis-framework</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92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We know that every year schools are asked to add more onto their task list.  It seems like just when schools are implementing near fidelity with one initiative or program another one gets thrown into the mix and we lose momentum with the last one.  But they all seem so similar to each other…why can’t we just stick with one. </a:t>
            </a:r>
          </a:p>
          <a:p>
            <a:endParaRPr lang="en-US"/>
          </a:p>
          <a:p>
            <a:r>
              <a:rPr lang="en-US"/>
              <a:t>We’re not saying these aren’t important to the health of your school climate but how do you fully integrate everything together?  We know PBIS has some explicit practices but mostly it’s an implementation framework that can be used to align initiatives and articulate a simplified message so that your stakeholders can support the overall improvement strategy rather then a series of disjointed practices that never get full attention.     The PBIS/MTSS approach is proactive preventative and focuses on tiers of intervention.   It’s within those systems and tiers that you can add new research and strategies to support your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1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dirty="0"/>
              <a:t>https://www.pbis.org/resource/technical-guide-for-alignment-of-initiatives-programs-and-practices-in-school-districts</a:t>
            </a:r>
          </a:p>
          <a:p>
            <a:endParaRPr lang="en-US" dirty="0"/>
          </a:p>
          <a:p>
            <a:r>
              <a:rPr lang="en-US" dirty="0"/>
              <a:t>There are 5 steps to take when thinking about Aligning initiatives.  </a:t>
            </a:r>
            <a:endParaRPr lang="en-US" dirty="0">
              <a:cs typeface="Calibri" panose="020F0502020204030204"/>
            </a:endParaRPr>
          </a:p>
          <a:p>
            <a:endParaRPr lang="en-US" dirty="0"/>
          </a:p>
          <a:p>
            <a:pPr marL="228600" indent="-228600">
              <a:buFont typeface="+mj-lt"/>
              <a:buAutoNum type="arabicPeriod"/>
            </a:pPr>
            <a:r>
              <a:rPr lang="en-US" dirty="0"/>
              <a:t>Define your  valued outcomes – Like a Positive School Culture</a:t>
            </a:r>
          </a:p>
          <a:p>
            <a:pPr marL="228600" indent="-228600">
              <a:buFont typeface="+mj-lt"/>
              <a:buAutoNum type="arabicPeriod"/>
            </a:pPr>
            <a:r>
              <a:rPr lang="en-US" dirty="0"/>
              <a:t>List your related initiatives – Like PBIS, SEL, mental health, Bully Prevention</a:t>
            </a:r>
          </a:p>
          <a:p>
            <a:pPr marL="228600" indent="-228600">
              <a:buFont typeface="+mj-lt"/>
              <a:buAutoNum type="arabicPeriod"/>
            </a:pPr>
            <a:r>
              <a:rPr lang="en-US" dirty="0"/>
              <a:t>Identify core system features – Such as Teaching Lessons or Acknowledging students</a:t>
            </a:r>
          </a:p>
          <a:p>
            <a:pPr marL="228600" indent="-228600">
              <a:buFont typeface="+mj-lt"/>
              <a:buAutoNum type="arabicPeriod"/>
            </a:pPr>
            <a:r>
              <a:rPr lang="en-US" dirty="0"/>
              <a:t>Analyze and make decisions  - How to combine PD Events</a:t>
            </a:r>
          </a:p>
          <a:p>
            <a:pPr marL="228600" indent="-228600">
              <a:buFont typeface="+mj-lt"/>
              <a:buAutoNum type="arabicPeriod"/>
            </a:pPr>
            <a:r>
              <a:rPr lang="en-US" dirty="0"/>
              <a:t>And plan for effective alignment – like combining teams and outcomes.</a:t>
            </a:r>
          </a:p>
          <a:p>
            <a:pPr marL="228600" indent="-228600">
              <a:buFont typeface="+mj-lt"/>
              <a:buAutoNum type="arabicPeriod"/>
            </a:pPr>
            <a:endParaRPr lang="en-US" dirty="0"/>
          </a:p>
          <a:p>
            <a:pPr marL="228600" indent="-228600">
              <a:buFont typeface="+mj-lt"/>
              <a:buAutoNum type="arabicPeriod"/>
            </a:pPr>
            <a:endParaRPr lang="en-US" dirty="0"/>
          </a:p>
          <a:p>
            <a:r>
              <a:rPr lang="en-US" dirty="0"/>
              <a:t>If you're interested in learning more about integration and alignment, you can download and read the "Technical guide for Alignment"  on PBIS.org</a:t>
            </a:r>
            <a:endParaRPr lang="en-US" dirty="0">
              <a:cs typeface="Calibri"/>
            </a:endParaRPr>
          </a:p>
          <a:p>
            <a:r>
              <a:rPr lang="en-US" dirty="0"/>
              <a:t>You can use section 5C in your getting started workbook for more information.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720D9-44EE-D24D-8065-87A5493CC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3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Here is an example of The alignment activity you will work on this year.  This one seeks to align PBIS with SEL and Trauma Informed Practices.   This worksheet will help us align the Core System Features of each initiative.   Let’s take a closer look. </a:t>
            </a:r>
          </a:p>
          <a:p>
            <a:endParaRPr lang="en-US"/>
          </a:p>
          <a:p>
            <a:endParaRPr lang="en-US"/>
          </a:p>
          <a:p>
            <a:endParaRPr lang="en-US"/>
          </a:p>
          <a:p>
            <a:r>
              <a:rPr lang="en-US"/>
              <a:t>Alignment Worksheet: https://nepbis.org/wp-content/uploads/2018/11/Alignment-Activity-1.docx</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5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dirty="0"/>
              <a:t>We start by identifying our initiatives and then listing the desired Outcomes for each – CLICK</a:t>
            </a:r>
          </a:p>
          <a:p>
            <a:r>
              <a:rPr lang="en-US" dirty="0"/>
              <a:t>We see that overall our goal here is to improve the school climate and culture. </a:t>
            </a:r>
            <a:endParaRPr lang="en-US" dirty="0">
              <a:cs typeface="Calibri"/>
            </a:endParaRPr>
          </a:p>
          <a:p>
            <a:endParaRPr lang="en-US" dirty="0"/>
          </a:p>
          <a:p>
            <a:r>
              <a:rPr lang="en-US" dirty="0"/>
              <a:t>Next we list the various practice set align the practices so you can see where they overlap. </a:t>
            </a:r>
            <a:endParaRPr lang="en-US" dirty="0">
              <a:cs typeface="Calibri"/>
            </a:endParaRPr>
          </a:p>
          <a:p>
            <a:endParaRPr lang="en-US" dirty="0"/>
          </a:p>
          <a:p>
            <a:r>
              <a:rPr lang="en-US" dirty="0"/>
              <a:t>All 3 initiatives have a vision statement component.  (we don’t need 3 separate statements but rather 1 that encompasses all 3 initiatives.)</a:t>
            </a:r>
            <a:endParaRPr lang="en-US" dirty="0">
              <a:cs typeface="Calibri"/>
            </a:endParaRPr>
          </a:p>
          <a:p>
            <a:endParaRPr lang="en-US" dirty="0"/>
          </a:p>
          <a:p>
            <a:r>
              <a:rPr lang="en-US" dirty="0"/>
              <a:t>We can also see other areas that overlap such as lessons and intervention strategies. </a:t>
            </a: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7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The next ss to consider are Systems and Data – </a:t>
            </a:r>
          </a:p>
          <a:p>
            <a:endParaRPr lang="en-US"/>
          </a:p>
          <a:p>
            <a:r>
              <a:rPr lang="en-US"/>
              <a:t>You’ll want to list the team that was created to lead the initiative.  </a:t>
            </a:r>
          </a:p>
          <a:p>
            <a:r>
              <a:rPr lang="en-US"/>
              <a:t>Can they be combined?  Revisit your working smarter matrix and see if the same people are on multiple committees.   </a:t>
            </a:r>
          </a:p>
          <a:p>
            <a:endParaRPr lang="en-US"/>
          </a:p>
          <a:p>
            <a:r>
              <a:rPr lang="en-US"/>
              <a:t>Next think of the training for staff - </a:t>
            </a:r>
          </a:p>
          <a:p>
            <a:r>
              <a:rPr lang="en-US"/>
              <a:t>Can we create staff PD that covers all 3 topics so that staff understand their interconnectedness? </a:t>
            </a:r>
          </a:p>
          <a:p>
            <a:endParaRPr lang="en-US"/>
          </a:p>
          <a:p>
            <a:r>
              <a:rPr lang="en-US"/>
              <a:t>Finally, consider what Fidelity and outcome data you will use to determine fidelity and effectiveness. </a:t>
            </a:r>
          </a:p>
          <a:p>
            <a:endParaRPr lang="en-US"/>
          </a:p>
          <a:p>
            <a:r>
              <a:rPr lang="en-US"/>
              <a:t>Here you can see that ODR’s, Nurse and counselor visits and the school climate survey will be outcome measures for all 3 initiatives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540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Does your school have universal SEL practices (e.g., a curriculum such as Second Step, Zones of Regulation Restorative practices, Responsive Classroom)? If you said yes…how are you integrating them currently?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baseline="0"/>
              <a:t>Specific behaviors are important and necessary, but we are also addressing social competency with all our students.</a:t>
            </a:r>
            <a:endParaRPr lang="en-US"/>
          </a:p>
          <a:p>
            <a:endParaRPr lang="en-US"/>
          </a:p>
          <a:p>
            <a:endParaRPr lang="en-US">
              <a:cs typeface="Calibri" panose="020F0502020204030204"/>
            </a:endParaRPr>
          </a:p>
          <a:p>
            <a:pPr>
              <a:spcBef>
                <a:spcPct val="0"/>
              </a:spcBef>
            </a:pPr>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97CD9-E82C-694D-AC14-5F98FA173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8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67800C4-011D-6040-BDD6-375B1D8D8DD4}" type="slidenum">
              <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ln/>
        </p:spPr>
        <p:txBody>
          <a:bodyPr/>
          <a:lstStyle/>
          <a:p>
            <a:pPr>
              <a:spcBef>
                <a:spcPct val="0"/>
              </a:spcBef>
            </a:pPr>
            <a:r>
              <a:rPr lang="en-US"/>
              <a:t>For many schools who are returning to in person learning supporting students who have experienced high levels of stress and anxiety has become a priority.  You can see how the team can develop strategies and skills and incorporate them into their social curriculum.</a:t>
            </a:r>
            <a:endParaRPr lang="en-US">
              <a:ea typeface="ＭＳ Ｐゴシック" pitchFamily="34" charset="-128"/>
            </a:endParaRPr>
          </a:p>
          <a:p>
            <a:pPr>
              <a:spcBef>
                <a:spcPct val="0"/>
              </a:spcBef>
            </a:pPr>
            <a:endParaRPr lang="en-US"/>
          </a:p>
          <a:p>
            <a:pPr>
              <a:spcBef>
                <a:spcPct val="0"/>
              </a:spcBef>
            </a:pPr>
            <a:r>
              <a:rPr lang="en-US"/>
              <a:t>READ LUNCH Column -  it would be a matter of teaching skills to students.  – the matrix is the delivery mechanism to get skills out to EVERYONE!!!  </a:t>
            </a:r>
            <a:r>
              <a:rPr lang="en-US" baseline="0">
                <a:ea typeface="ＭＳ Ｐゴシック"/>
              </a:rPr>
              <a:t>It’s the common language and script used to teach, acknowledge, pre-correct</a:t>
            </a:r>
            <a:r>
              <a:rPr lang="en-US">
                <a:ea typeface="ＭＳ Ｐゴシック"/>
              </a:rPr>
              <a:t> </a:t>
            </a:r>
            <a:endParaRPr lang="en-US" baseline="0">
              <a:ea typeface="ＭＳ Ｐゴシック" pitchFamily="34" charset="-128"/>
              <a:cs typeface="Calibri"/>
            </a:endParaRPr>
          </a:p>
          <a:p>
            <a:pPr>
              <a:spcBef>
                <a:spcPct val="0"/>
              </a:spcBef>
            </a:pPr>
            <a:endParaRPr lang="en-US" baseline="0">
              <a:ea typeface="ＭＳ Ｐゴシック" pitchFamily="34" charset="-128"/>
            </a:endParaRPr>
          </a:p>
          <a:p>
            <a:pPr>
              <a:spcBef>
                <a:spcPct val="0"/>
              </a:spcBef>
            </a:pPr>
            <a:r>
              <a:rPr lang="en-US" baseline="0">
                <a:ea typeface="ＭＳ Ｐゴシック" pitchFamily="34" charset="-128"/>
              </a:rPr>
              <a:t>This allows all staff to use the same approach for teaching and supporting across the school day and throughout the year.  </a:t>
            </a:r>
          </a:p>
          <a:p>
            <a:pPr>
              <a:spcBef>
                <a:spcPct val="0"/>
              </a:spcBef>
            </a:pPr>
            <a:endParaRPr lang="en-US" baseline="0">
              <a:ea typeface="ＭＳ Ｐゴシック" pitchFamily="34" charset="-128"/>
            </a:endParaRPr>
          </a:p>
          <a:p>
            <a:pPr>
              <a:spcBef>
                <a:spcPct val="0"/>
              </a:spcBef>
            </a:pPr>
            <a:endParaRPr lang="en-US" baseline="0">
              <a:ea typeface="ＭＳ Ｐゴシック" pitchFamily="34" charset="-128"/>
              <a:cs typeface="Calibri"/>
            </a:endParaRPr>
          </a:p>
          <a:p>
            <a:pPr>
              <a:spcBef>
                <a:spcPct val="0"/>
              </a:spcBef>
            </a:pPr>
            <a:endParaRPr lang="en-US">
              <a:ea typeface="ＭＳ Ｐゴシック" pitchFamily="34" charset="-128"/>
              <a:cs typeface="Calibri"/>
            </a:endParaRPr>
          </a:p>
          <a:p>
            <a:pPr>
              <a:spcBef>
                <a:spcPct val="0"/>
              </a:spcBef>
            </a:pPr>
            <a:endParaRPr lang="en-US">
              <a:ea typeface="ＭＳ Ｐゴシック" pitchFamily="34" charset="-128"/>
              <a:cs typeface="Calibri"/>
            </a:endParaRPr>
          </a:p>
        </p:txBody>
      </p:sp>
    </p:spTree>
    <p:extLst>
      <p:ext uri="{BB962C8B-B14F-4D97-AF65-F5344CB8AC3E}">
        <p14:creationId xmlns:p14="http://schemas.microsoft.com/office/powerpoint/2010/main" val="13450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demonstrated in the sample, Trauma informed and restorative justice practices seamlessly integrated with PBIS and in fact have many of the same goals and outcomes.  </a:t>
            </a:r>
          </a:p>
          <a:p>
            <a:endParaRPr lang="en-US"/>
          </a:p>
          <a:p>
            <a:r>
              <a:rPr lang="en-US"/>
              <a:t>So why do them all?  Well, you don’t have to unless your data or climate indicate the need.  </a:t>
            </a:r>
          </a:p>
          <a:p>
            <a:endParaRPr lang="en-US"/>
          </a:p>
          <a:p>
            <a:r>
              <a:rPr lang="en-US"/>
              <a:t>Each practice addresses a need or group of needs such as avoiding retraumatizing students or restoring relationships after conflict.  You might have a gang prevention or bullying prevention program in your school that address those topics.  But no matter the program you should use the MTSS/ PBIS framework to address it.  Meaning you use your staff systems to inform and train staff, you use your teaching systems (advisory, SEL Block) to teach students, your communication systems to inform families and the broader community, and your data systems to analyzed your implementation and results. </a:t>
            </a:r>
          </a:p>
        </p:txBody>
      </p:sp>
      <p:sp>
        <p:nvSpPr>
          <p:cNvPr id="4" name="Slide Number Placeholder 3"/>
          <p:cNvSpPr>
            <a:spLocks noGrp="1"/>
          </p:cNvSpPr>
          <p:nvPr>
            <p:ph type="sldNum" sz="quarter" idx="5"/>
          </p:nvPr>
        </p:nvSpPr>
        <p:spPr/>
        <p:txBody>
          <a:bodyPr/>
          <a:lstStyle/>
          <a:p>
            <a:fld id="{B358C6E4-1B97-E048-A59E-FF1C87DF6577}" type="slidenum">
              <a:rPr lang="en-US" smtClean="0"/>
              <a:t>23</a:t>
            </a:fld>
            <a:endParaRPr lang="en-US"/>
          </a:p>
        </p:txBody>
      </p:sp>
    </p:spTree>
    <p:extLst>
      <p:ext uri="{BB962C8B-B14F-4D97-AF65-F5344CB8AC3E}">
        <p14:creationId xmlns:p14="http://schemas.microsoft.com/office/powerpoint/2010/main" val="237210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a:t>Follow these guidelines to effectively align and integrate your initiatives.</a:t>
            </a:r>
          </a:p>
          <a:p>
            <a:endParaRPr lang="en-US" sz="2000"/>
          </a:p>
          <a:p>
            <a:pPr marL="171450" indent="-171450">
              <a:buFont typeface="Arial" panose="020B0604020202020204" pitchFamily="34" charset="0"/>
              <a:buChar char="•"/>
            </a:pPr>
            <a:r>
              <a:rPr lang="en-US" sz="2000"/>
              <a:t>Always start at the organizational level if possible – Can or does the same person have administrative and budget authority over the various initiatives?  This can help to avoid redundancies in trainers, repetitive tasks, staffing and resources.  </a:t>
            </a:r>
          </a:p>
          <a:p>
            <a:pPr marL="171450" indent="-171450">
              <a:buFont typeface="Arial" panose="020B0604020202020204" pitchFamily="34" charset="0"/>
              <a:buChar char="•"/>
            </a:pPr>
            <a:endParaRPr lang="en-US" sz="2000"/>
          </a:p>
          <a:p>
            <a:pPr marL="171450" indent="-171450">
              <a:buFont typeface="Arial" panose="020B0604020202020204" pitchFamily="34" charset="0"/>
              <a:buChar char="•"/>
            </a:pPr>
            <a:r>
              <a:rPr lang="en-US" sz="2000"/>
              <a:t>Use your Working Smarter matrix to align your common outcomes and outcome measures</a:t>
            </a:r>
          </a:p>
          <a:p>
            <a:endParaRPr lang="en-US" sz="2000">
              <a:cs typeface="Calibri" panose="020F0502020204030204"/>
            </a:endParaRPr>
          </a:p>
          <a:p>
            <a:pPr marL="171450" indent="-171450">
              <a:buFont typeface="Arial" panose="020B0604020202020204" pitchFamily="34" charset="0"/>
              <a:buChar char="•"/>
            </a:pPr>
            <a:r>
              <a:rPr lang="en-US" sz="2000"/>
              <a:t>Align and integrate the common core features into your practices and PD to be as efficient as possible with your time and resources.  </a:t>
            </a:r>
          </a:p>
          <a:p>
            <a:endParaRPr lang="en-US" sz="2000"/>
          </a:p>
          <a:p>
            <a:pPr marL="171450" indent="-171450">
              <a:buFont typeface="Arial" panose="020B0604020202020204" pitchFamily="34" charset="0"/>
              <a:buChar char="•"/>
            </a:pPr>
            <a:r>
              <a:rPr lang="en-US" sz="2000"/>
              <a:t> Finally Resolve Logic Model Conflicts – Examine how everything flows together and resolve any issues where procedures might diverge. - such as one initiative might use Tangible reinforcers while another stresses only verbal feedback  - work with your team to come up with a collaborative workable protocol or solution</a:t>
            </a:r>
          </a:p>
          <a:p>
            <a:endParaRPr lang="en-US" sz="2000">
              <a:cs typeface="Calibri" panose="020F0502020204030204"/>
            </a:endParaRPr>
          </a:p>
          <a:p>
            <a:endParaRPr lang="en-US" sz="2000">
              <a:cs typeface="Calibri" panose="020F0502020204030204"/>
            </a:endParaRPr>
          </a:p>
          <a:p>
            <a:pPr>
              <a:buFont typeface="Wingdings" charset="2"/>
              <a:buNone/>
            </a:pPr>
            <a:endParaRPr lang="en-US" sz="2000"/>
          </a:p>
        </p:txBody>
      </p:sp>
    </p:spTree>
    <p:extLst>
      <p:ext uri="{BB962C8B-B14F-4D97-AF65-F5344CB8AC3E}">
        <p14:creationId xmlns:p14="http://schemas.microsoft.com/office/powerpoint/2010/main" val="302391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Over this year work to complete the Integration and Alignment Activity that can be found on the platform. </a:t>
            </a:r>
          </a:p>
          <a:p>
            <a:pPr marL="158750" indent="0">
              <a:buNone/>
            </a:pPr>
            <a:r>
              <a:rPr lang="en-US"/>
              <a:t>Think about which initiatives you have in your building or district.</a:t>
            </a:r>
          </a:p>
          <a:p>
            <a:pPr marL="158750" indent="0">
              <a:buNone/>
            </a:pPr>
            <a:r>
              <a:rPr lang="en-US"/>
              <a:t>What resources might you need to help address the alignment</a:t>
            </a:r>
          </a:p>
          <a:p>
            <a:pPr marL="158750" indent="0">
              <a:buNone/>
            </a:pPr>
            <a:r>
              <a:rPr lang="en-US"/>
              <a:t>Do you need to review or recreate your Working Smarter Matrix?</a:t>
            </a:r>
          </a:p>
          <a:p>
            <a:pPr marL="158750" indent="0">
              <a:buNone/>
            </a:pPr>
            <a:r>
              <a:rPr lang="en-US"/>
              <a:t>Update your action plan.</a:t>
            </a:r>
          </a:p>
        </p:txBody>
      </p:sp>
    </p:spTree>
    <p:extLst>
      <p:ext uri="{BB962C8B-B14F-4D97-AF65-F5344CB8AC3E}">
        <p14:creationId xmlns:p14="http://schemas.microsoft.com/office/powerpoint/2010/main" val="1188537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https://www.pbisapps.org/products/tfi</a:t>
            </a:r>
            <a:endParaRPr/>
          </a:p>
        </p:txBody>
      </p:sp>
    </p:spTree>
    <p:extLst>
      <p:ext uri="{BB962C8B-B14F-4D97-AF65-F5344CB8AC3E}">
        <p14:creationId xmlns:p14="http://schemas.microsoft.com/office/powerpoint/2010/main" val="68251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https://www.pbisapps.org/products/tfi</a:t>
            </a:r>
          </a:p>
        </p:txBody>
      </p:sp>
      <p:sp>
        <p:nvSpPr>
          <p:cNvPr id="4" name="Slide Number Placeholder 3"/>
          <p:cNvSpPr>
            <a:spLocks noGrp="1"/>
          </p:cNvSpPr>
          <p:nvPr>
            <p:ph type="sldNum" sz="quarter" idx="5"/>
          </p:nvPr>
        </p:nvSpPr>
        <p:spPr/>
        <p:txBody>
          <a:bodyPr/>
          <a:lstStyle/>
          <a:p>
            <a:fld id="{03C3F021-1FB2-3342-92A3-26FA49840AA2}" type="slidenum">
              <a:rPr lang="en-US" smtClean="0"/>
              <a:t>27</a:t>
            </a:fld>
            <a:endParaRPr lang="en-US"/>
          </a:p>
        </p:txBody>
      </p:sp>
    </p:spTree>
    <p:extLst>
      <p:ext uri="{BB962C8B-B14F-4D97-AF65-F5344CB8AC3E}">
        <p14:creationId xmlns:p14="http://schemas.microsoft.com/office/powerpoint/2010/main" val="58206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content is to explicitly review the TFI Walkthrough tool to help coaches and teams collect this information independently. </a:t>
            </a:r>
          </a:p>
          <a:p>
            <a:r>
              <a:rPr lang="en-US"/>
              <a:t>Resource Link: https://www.pbisapps.org/resource/tfi</a:t>
            </a:r>
          </a:p>
        </p:txBody>
      </p:sp>
      <p:sp>
        <p:nvSpPr>
          <p:cNvPr id="4" name="Slide Number Placeholder 3"/>
          <p:cNvSpPr>
            <a:spLocks noGrp="1"/>
          </p:cNvSpPr>
          <p:nvPr>
            <p:ph type="sldNum" sz="quarter" idx="5"/>
          </p:nvPr>
        </p:nvSpPr>
        <p:spPr/>
        <p:txBody>
          <a:bodyPr/>
          <a:lstStyle/>
          <a:p>
            <a:fld id="{D9E9A522-274E-844E-8AB9-DE74A71CC10D}" type="slidenum">
              <a:rPr lang="en-US" smtClean="0"/>
              <a:t>28</a:t>
            </a:fld>
            <a:endParaRPr lang="en-US"/>
          </a:p>
        </p:txBody>
      </p:sp>
    </p:spTree>
    <p:extLst>
      <p:ext uri="{BB962C8B-B14F-4D97-AF65-F5344CB8AC3E}">
        <p14:creationId xmlns:p14="http://schemas.microsoft.com/office/powerpoint/2010/main" val="3982815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29</a:t>
            </a:fld>
            <a:endParaRPr lang="en-US"/>
          </a:p>
        </p:txBody>
      </p:sp>
    </p:spTree>
    <p:extLst>
      <p:ext uri="{BB962C8B-B14F-4D97-AF65-F5344CB8AC3E}">
        <p14:creationId xmlns:p14="http://schemas.microsoft.com/office/powerpoint/2010/main" val="2709601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TFI Walkthrough</a:t>
            </a:r>
            <a:r>
              <a:rPr lang="en-US" baseline="0"/>
              <a:t> Tool is Appendix A: pages 27-28 of the TFI.  This is a tool that is used by a coach/external person to complete prior to the TFI. The first page provides an overview and the questions to ask staff and students. The second page is a place for recording the information. This provides an efficient way to calculate the percentages to assist with the TFI items.</a:t>
            </a:r>
          </a:p>
          <a:p>
            <a:r>
              <a:rPr lang="en-US"/>
              <a:t>https://www.pbisapps.org/resource/tfi</a:t>
            </a:r>
          </a:p>
        </p:txBody>
      </p:sp>
      <p:sp>
        <p:nvSpPr>
          <p:cNvPr id="4" name="Slide Number Placeholder 3"/>
          <p:cNvSpPr>
            <a:spLocks noGrp="1"/>
          </p:cNvSpPr>
          <p:nvPr>
            <p:ph type="sldNum" sz="quarter" idx="10"/>
          </p:nvPr>
        </p:nvSpPr>
        <p:spPr/>
        <p:txBody>
          <a:bodyPr/>
          <a:lstStyle/>
          <a:p>
            <a:fld id="{BEA4356D-C7FA-4429-A38D-7907D891A21D}" type="slidenum">
              <a:rPr lang="en-US" smtClean="0"/>
              <a:t>30</a:t>
            </a:fld>
            <a:endParaRPr lang="en-US"/>
          </a:p>
        </p:txBody>
      </p:sp>
    </p:spTree>
    <p:extLst>
      <p:ext uri="{BB962C8B-B14F-4D97-AF65-F5344CB8AC3E}">
        <p14:creationId xmlns:p14="http://schemas.microsoft.com/office/powerpoint/2010/main" val="1002337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 NOTE: Remind evaluator to ask if they have "formally" taught the expectations to your students this year?</a:t>
            </a:r>
            <a:endParaRPr lang="en-US"/>
          </a:p>
          <a:p>
            <a:endParaRPr lang="en-US"/>
          </a:p>
          <a:p>
            <a:r>
              <a:rPr lang="en-US"/>
              <a:t>Resource link: https://www.pbisapps.org/resource/tfi</a:t>
            </a:r>
            <a:endParaRPr lang="en-US">
              <a:cs typeface="Calibri"/>
            </a:endParaRP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31</a:t>
            </a:fld>
            <a:endParaRPr lang="en-US"/>
          </a:p>
        </p:txBody>
      </p:sp>
    </p:spTree>
    <p:extLst>
      <p:ext uri="{BB962C8B-B14F-4D97-AF65-F5344CB8AC3E}">
        <p14:creationId xmlns:p14="http://schemas.microsoft.com/office/powerpoint/2010/main" val="122904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 QR Code is updated</a:t>
            </a:r>
          </a:p>
          <a:p>
            <a:pPr marL="158750" indent="0">
              <a:buNone/>
            </a:pPr>
            <a:endParaRPr lang="en-US"/>
          </a:p>
          <a:p>
            <a:pPr marL="158750" indent="0">
              <a:buNone/>
            </a:pPr>
            <a:r>
              <a:rPr lang="en-US"/>
              <a:t>Add your cohort number</a:t>
            </a:r>
          </a:p>
          <a:p>
            <a:pPr marL="158750" indent="0">
              <a:buNone/>
            </a:pPr>
            <a:endParaRPr lang="en-US"/>
          </a:p>
          <a:p>
            <a:pPr marL="158750" indent="0">
              <a:buNone/>
            </a:pPr>
            <a:r>
              <a:rPr lang="en-US"/>
              <a:t>Post a link to the attendance survey (below) in the chat for those who do not use the QR code on the slide:</a:t>
            </a:r>
          </a:p>
          <a:p>
            <a:pPr marL="158750" indent="0">
              <a:buNone/>
            </a:pPr>
            <a:endParaRPr lang="en-US"/>
          </a:p>
          <a:p>
            <a:pPr marL="158750"/>
            <a:r>
              <a:rPr lang="en-US"/>
              <a:t>ATTENDANCE:  </a:t>
            </a:r>
            <a:r>
              <a:rPr lang="en-US" sz="1800" b="0" i="0" u="sng" strike="noStrike">
                <a:solidFill>
                  <a:srgbClr val="0563C1"/>
                </a:solidFill>
                <a:effectLst/>
                <a:latin typeface="Calibri" panose="020F0502020204030204" pitchFamily="34" charset="0"/>
                <a:hlinkClick r:id="rId3"/>
              </a:rPr>
              <a:t>https://edc.co1.qualtrics.com/jfe/form/SV_5BiXqi4bxzOCMS2</a:t>
            </a:r>
            <a:r>
              <a:rPr lang="en-US" sz="1800" b="0" i="0">
                <a:solidFill>
                  <a:srgbClr val="32363A"/>
                </a:solidFill>
                <a:effectLst/>
                <a:latin typeface="Calibri" panose="020F0502020204030204" pitchFamily="34" charset="0"/>
              </a:rPr>
              <a:t>  </a:t>
            </a:r>
            <a:endParaRPr lang="en-US">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32</a:t>
            </a:fld>
            <a:endParaRPr lang="en-US"/>
          </a:p>
        </p:txBody>
      </p:sp>
    </p:spTree>
    <p:extLst>
      <p:ext uri="{BB962C8B-B14F-4D97-AF65-F5344CB8AC3E}">
        <p14:creationId xmlns:p14="http://schemas.microsoft.com/office/powerpoint/2010/main" val="42830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https://www.pbisapps.org/resource/tfi-walkthrough-tip-sheet</a:t>
            </a:r>
          </a:p>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33</a:t>
            </a:fld>
            <a:endParaRPr lang="en-US"/>
          </a:p>
        </p:txBody>
      </p:sp>
    </p:spTree>
    <p:extLst>
      <p:ext uri="{BB962C8B-B14F-4D97-AF65-F5344CB8AC3E}">
        <p14:creationId xmlns:p14="http://schemas.microsoft.com/office/powerpoint/2010/main" val="3020069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https://www.pbisapps.org/resource/tfi-walkthrough-tip-sheet</a:t>
            </a:r>
          </a:p>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34</a:t>
            </a:fld>
            <a:endParaRPr lang="en-US"/>
          </a:p>
        </p:txBody>
      </p:sp>
    </p:spTree>
    <p:extLst>
      <p:ext uri="{BB962C8B-B14F-4D97-AF65-F5344CB8AC3E}">
        <p14:creationId xmlns:p14="http://schemas.microsoft.com/office/powerpoint/2010/main" val="3360910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986581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If they have not yet done so-----</a:t>
            </a:r>
          </a:p>
          <a:p>
            <a:pPr marL="228600" marR="0" indent="-228600">
              <a:lnSpc>
                <a:spcPct val="107000"/>
              </a:lnSpc>
              <a:spcBef>
                <a:spcPts val="0"/>
              </a:spcBef>
              <a:spcAft>
                <a:spcPts val="800"/>
              </a:spcAft>
              <a:buFont typeface="+mj-lt"/>
              <a:buAutoNum type="arabicPeriod"/>
            </a:pPr>
            <a:r>
              <a:rPr lang="en-US" dirty="0"/>
              <a:t>Have coaches download this form from the EDC PBIS Resource page.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228600">
              <a:lnSpc>
                <a:spcPct val="107000"/>
              </a:lnSpc>
              <a:spcBef>
                <a:spcPts val="0"/>
              </a:spcBef>
              <a:spcAft>
                <a:spcPts val="800"/>
              </a:spcAft>
              <a:buFont typeface="+mj-lt"/>
              <a:buAutoNum type="arabicPeriod"/>
            </a:pPr>
            <a:r>
              <a:rPr lang="en-US" dirty="0"/>
              <a:t>Complete Form</a:t>
            </a:r>
          </a:p>
          <a:p>
            <a:pPr marL="228600" marR="0" indent="-228600">
              <a:lnSpc>
                <a:spcPct val="107000"/>
              </a:lnSpc>
              <a:spcBef>
                <a:spcPts val="0"/>
              </a:spcBef>
              <a:spcAft>
                <a:spcPts val="800"/>
              </a:spcAft>
              <a:buFont typeface="+mj-lt"/>
              <a:buAutoNum type="arabicPeriod"/>
            </a:pPr>
            <a:r>
              <a:rPr lang="en-US" dirty="0"/>
              <a:t>Send it to  </a:t>
            </a:r>
            <a:r>
              <a:rPr lang="en-US" sz="1200" u="sng" dirty="0">
                <a:solidFill>
                  <a:srgbClr val="0000FF"/>
                </a:solidFill>
                <a:effectLst/>
                <a:latin typeface="Calibri" panose="020F0502020204030204" pitchFamily="34" charset="0"/>
                <a:ea typeface="Times New Roman" panose="02020603050405020304" pitchFamily="18" charset="0"/>
                <a:hlinkClick r:id="rId4"/>
              </a:rPr>
              <a:t>accounts@pbisassessment.org</a:t>
            </a:r>
            <a:r>
              <a:rPr lang="en-US" sz="1200" dirty="0">
                <a:effectLst/>
                <a:latin typeface="Calibri" panose="020F0502020204030204" pitchFamily="34" charset="0"/>
                <a:ea typeface="Times New Roman" panose="02020603050405020304" pitchFamily="18" charset="0"/>
              </a:rPr>
              <a:t>  with the script </a:t>
            </a:r>
            <a:r>
              <a:rPr lang="en-US" sz="1200" dirty="0">
                <a:latin typeface="Calibri" panose="020F0502020204030204" pitchFamily="34" charset="0"/>
              </a:rPr>
              <a:t>“Hello, </a:t>
            </a:r>
            <a:br>
              <a:rPr lang="en-US" sz="1200" dirty="0">
                <a:latin typeface="Calibri" panose="020F0502020204030204" pitchFamily="34" charset="0"/>
              </a:rPr>
            </a:br>
            <a:r>
              <a:rPr lang="en-US" sz="1200" dirty="0">
                <a:latin typeface="Calibri" panose="020F0502020204030204" pitchFamily="34" charset="0"/>
              </a:rPr>
              <a:t>Please add me as a PBIS Assessment Coordinator.  See attached form. </a:t>
            </a:r>
          </a:p>
          <a:p>
            <a:pPr marL="169329" indent="0">
              <a:buNone/>
            </a:pPr>
            <a:r>
              <a:rPr lang="en-US" sz="1200" dirty="0">
                <a:latin typeface="Calibri" panose="020F0502020204030204" pitchFamily="34" charset="0"/>
              </a:rPr>
              <a:t>Thank you,”</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640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  Have coaches log onto PBIS Assessments and complete the tasks on the 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 them through logging on and demonstrate how to:</a:t>
            </a:r>
          </a:p>
          <a:p>
            <a:pPr marL="643255" indent="-457200">
              <a:spcAft>
                <a:spcPts val="1800"/>
              </a:spcAft>
              <a:buClr>
                <a:schemeClr val="bg1"/>
              </a:buClr>
              <a:buSzPct val="100000"/>
              <a:buFont typeface="Wingdings" panose="05000000000000000000" pitchFamily="2" charset="2"/>
              <a:buChar char="v"/>
            </a:pPr>
            <a:r>
              <a:rPr lang="en-US" sz="1200" dirty="0">
                <a:solidFill>
                  <a:schemeClr val="bg1"/>
                </a:solidFill>
              </a:rPr>
              <a:t>Review the open and closed surveys their dashboard. </a:t>
            </a:r>
          </a:p>
          <a:p>
            <a:pPr marL="643255" indent="-457200">
              <a:spcAft>
                <a:spcPts val="1800"/>
              </a:spcAft>
              <a:buClr>
                <a:schemeClr val="bg1"/>
              </a:buClr>
              <a:buSzPct val="100000"/>
              <a:buFont typeface="Wingdings" panose="05000000000000000000" pitchFamily="2" charset="2"/>
              <a:buChar char="v"/>
            </a:pPr>
            <a:r>
              <a:rPr lang="en-US" sz="1200" dirty="0">
                <a:solidFill>
                  <a:schemeClr val="bg1"/>
                </a:solidFill>
              </a:rPr>
              <a:t>How to </a:t>
            </a:r>
            <a:r>
              <a:rPr lang="en-US" sz="1200" dirty="0">
                <a:solidFill>
                  <a:srgbClr val="FFFF00"/>
                </a:solidFill>
              </a:rPr>
              <a:t>VIEW REPORTS </a:t>
            </a:r>
            <a:r>
              <a:rPr lang="en-US" sz="1200" dirty="0">
                <a:solidFill>
                  <a:schemeClr val="bg1"/>
                </a:solidFill>
              </a:rPr>
              <a:t>for one of their surveys.</a:t>
            </a:r>
            <a:endParaRPr lang="en-US" sz="1200" i="1" dirty="0">
              <a:solidFill>
                <a:schemeClr val="bg1"/>
              </a:solidFill>
            </a:endParaRPr>
          </a:p>
          <a:p>
            <a:pPr marL="643255" indent="-457200">
              <a:spcAft>
                <a:spcPts val="1800"/>
              </a:spcAft>
              <a:buClr>
                <a:schemeClr val="bg1"/>
              </a:buClr>
              <a:buSzPct val="100000"/>
              <a:buFont typeface="Wingdings" panose="05000000000000000000" pitchFamily="2" charset="2"/>
              <a:buChar char="v"/>
            </a:pPr>
            <a:r>
              <a:rPr lang="en-US" sz="1200" dirty="0"/>
              <a:t>How to </a:t>
            </a:r>
            <a:r>
              <a:rPr lang="en-US" sz="1200" dirty="0">
                <a:solidFill>
                  <a:srgbClr val="FFFF00"/>
                </a:solidFill>
              </a:rPr>
              <a:t>OPEN a SURVEY drop down </a:t>
            </a:r>
            <a:r>
              <a:rPr lang="en-US" sz="1200" dirty="0"/>
              <a:t>and choose a survey and set Open and Close Dates.</a:t>
            </a:r>
          </a:p>
          <a:p>
            <a:pPr marL="643255" indent="-457200">
              <a:spcAft>
                <a:spcPts val="1800"/>
              </a:spcAft>
              <a:buClr>
                <a:schemeClr val="bg1"/>
              </a:buClr>
              <a:buSzPct val="100000"/>
              <a:buFont typeface="Wingdings" panose="05000000000000000000" pitchFamily="2" charset="2"/>
              <a:buChar char="v"/>
            </a:pPr>
            <a:r>
              <a:rPr lang="en-US" sz="1200" dirty="0"/>
              <a:t>Delete Survey if it was a test or keep it to administer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53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them through logging on and demonstrate how to:</a:t>
            </a:r>
          </a:p>
          <a:p>
            <a:pPr marL="628650" lvl="1" indent="-171450">
              <a:buFont typeface="Arial" panose="020B0604020202020204" pitchFamily="34" charset="0"/>
              <a:buChar char="•"/>
            </a:pPr>
            <a:r>
              <a:rPr lang="en-US" dirty="0"/>
              <a:t>Review the open and closed surveys their dashboard. </a:t>
            </a:r>
          </a:p>
          <a:p>
            <a:pPr marL="628650" lvl="1" indent="-171450">
              <a:buFont typeface="Arial" panose="020B0604020202020204" pitchFamily="34" charset="0"/>
              <a:buChar char="•"/>
            </a:pPr>
            <a:r>
              <a:rPr lang="en-US" dirty="0"/>
              <a:t>How to VIEW REPORTS for one of their surveys.</a:t>
            </a:r>
          </a:p>
          <a:p>
            <a:pPr marL="628650" lvl="1" indent="-171450">
              <a:buFont typeface="Arial" panose="020B0604020202020204" pitchFamily="34" charset="0"/>
              <a:buChar char="•"/>
            </a:pPr>
            <a:r>
              <a:rPr lang="en-US" dirty="0"/>
              <a:t>How to OPEN a SURVEY drop down and choose a survey and set Open and Close Dates.</a:t>
            </a:r>
          </a:p>
          <a:p>
            <a:pPr marL="628650" lvl="1" indent="-171450">
              <a:buFont typeface="Arial" panose="020B0604020202020204" pitchFamily="34" charset="0"/>
              <a:buChar char="•"/>
            </a:pPr>
            <a:r>
              <a:rPr lang="en-US" dirty="0"/>
              <a:t>Delete Survey if it was a test or keep it to administer it.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157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sz="1600" dirty="0"/>
              <a:t>PBIS Assessment Manual https://sebacademy.edc.org/pbis-assessment-user-manual-0</a:t>
            </a:r>
          </a:p>
          <a:p>
            <a:pPr marL="171450" indent="-171450">
              <a:buFont typeface="Arial"/>
              <a:buChar char="•"/>
            </a:pPr>
            <a:r>
              <a:rPr lang="en-US" sz="1600" dirty="0"/>
              <a:t>PBIS Assessment Videos – TFI, Opening Surveys, climate Surveys </a:t>
            </a:r>
            <a:r>
              <a:rPr lang="en-US" sz="1600" dirty="0" err="1"/>
              <a:t>etc</a:t>
            </a:r>
            <a:r>
              <a:rPr lang="en-US" sz="1600"/>
              <a:t> https://www.pbisapps.org/resources/videos#pbis-assessment</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4049390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171450" indent="-171450">
              <a:buFontTx/>
              <a:buChar char="-"/>
            </a:pPr>
            <a:r>
              <a:rPr lang="en-US" sz="1100" dirty="0">
                <a:solidFill>
                  <a:srgbClr val="00ACC2"/>
                </a:solidFill>
                <a:cs typeface="Calibri"/>
              </a:rPr>
              <a:t>PBIS TFI: </a:t>
            </a:r>
            <a:r>
              <a:rPr lang="en-US" dirty="0"/>
              <a:t>Resource link: https://www.pbisapps.org/resource/tfi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TFI Tier 1 Quick Check Tip Sheet for Scoring</a:t>
            </a:r>
            <a:r>
              <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rPr>
              <a:t> </a:t>
            </a:r>
            <a:r>
              <a:rPr lang="en-US" dirty="0">
                <a:hlinkClick r:id="rId3"/>
              </a:rPr>
              <a:t>https://sebacademy.edc.org/tfi-tier-1-quick-check-tip-sheet-scoring</a:t>
            </a:r>
            <a:endPar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br>
              <a:rPr lang="en-US" dirty="0"/>
            </a:br>
            <a:endParaRPr lang="en-US" dirty="0"/>
          </a:p>
          <a:p>
            <a:pPr marL="171450" indent="-171450">
              <a:buFont typeface="Arial"/>
              <a:buChar char="•"/>
            </a:pPr>
            <a:r>
              <a:rPr lang="en-US" sz="1000" dirty="0">
                <a:solidFill>
                  <a:srgbClr val="FFFFFF"/>
                </a:solidFill>
                <a:hlinkClick r:id="rId4"/>
              </a:rPr>
              <a:t>Classroom Assessment Plan </a:t>
            </a:r>
            <a:r>
              <a:rPr lang="en-US" sz="1000" dirty="0">
                <a:solidFill>
                  <a:srgbClr val="FFFFFF"/>
                </a:solidFill>
              </a:rPr>
              <a:t>(Template for upload) </a:t>
            </a:r>
            <a:r>
              <a:rPr lang="en-US" sz="1000" dirty="0">
                <a:effectLst/>
                <a:latin typeface="Calibri" panose="020F0502020204030204" pitchFamily="34" charset="0"/>
                <a:ea typeface="Calibri" panose="020F0502020204030204" pitchFamily="34" charset="0"/>
                <a:cs typeface="Times New Roman" panose="02020603050405020304" pitchFamily="18" charset="0"/>
              </a:rPr>
              <a:t>https://sebacademy.edc.org/classroom-assessmet-planning-template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Supportive Environments create Classroom Community - https://sebacademy.edc.org/supportive-environments-create-classroom-community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b="1" i="0" u="none" strike="noStrike" dirty="0">
                <a:solidFill>
                  <a:srgbClr val="212529"/>
                </a:solidFill>
                <a:effectLst/>
                <a:latin typeface="Open Sans" panose="020B0606030504020204" pitchFamily="34" charset="0"/>
                <a:hlinkClick r:id="rId5"/>
              </a:rPr>
              <a:t>Self Assessment Surveys</a:t>
            </a:r>
            <a:r>
              <a:rPr lang="en-US" sz="1200" b="1" i="0" u="none" strike="noStrike" dirty="0">
                <a:solidFill>
                  <a:srgbClr val="212529"/>
                </a:solidFill>
                <a:effectLst/>
                <a:latin typeface="Open Sans" panose="020B0606030504020204" pitchFamily="34" charset="0"/>
              </a:rPr>
              <a:t> - https://www.pbisapps.org/resource/self-assessment-survey</a:t>
            </a:r>
            <a:endParaRPr lang="en-US" sz="1200" b="0" i="0" dirty="0">
              <a:solidFill>
                <a:srgbClr val="212529"/>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00" dirty="0"/>
              <a:t>Technical Guide for Alignment of Initiatives: https://www.pbis.org/resource/technical-guide-for-alignment-of-initiatives-programs-and-practices-in-school-districts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Integrating Trauma Informed Approach into a PBIS Framework  https://sebacademy.edc.org/integrating-trauma-informed-approach-pbis-framework</a:t>
            </a:r>
          </a:p>
          <a:p>
            <a:pPr marL="171450" indent="-171450">
              <a:buFont typeface="Arial"/>
              <a:buChar char="•"/>
            </a:pPr>
            <a:r>
              <a:rPr lang="en-US" dirty="0"/>
              <a:t>Alignment Activity: https://sebacademy.edc.org/alignment-activity</a:t>
            </a:r>
            <a:br>
              <a:rPr lang="en-US" dirty="0"/>
            </a:br>
            <a:endParaRPr lang="en-US" dirty="0"/>
          </a:p>
          <a:p>
            <a:pPr marL="171450" indent="-171450">
              <a:buFont typeface="Arial"/>
              <a:buChar char="•"/>
            </a:pPr>
            <a:r>
              <a:rPr lang="en-US" dirty="0"/>
              <a:t>PBIS Assessment Manual https://sebacademy.edc.org/pbis-assessment-user-manual-0</a:t>
            </a:r>
          </a:p>
          <a:p>
            <a:pPr marL="171450" indent="-171450">
              <a:buFont typeface="Arial"/>
              <a:buChar char="•"/>
            </a:pPr>
            <a:r>
              <a:rPr lang="en-US" dirty="0"/>
              <a:t>PBIS Assessment Videos – TFI, Opening Surveys, climate Surveys </a:t>
            </a:r>
            <a:r>
              <a:rPr lang="en-US" dirty="0" err="1"/>
              <a:t>etc</a:t>
            </a:r>
            <a:r>
              <a:rPr lang="en-US" dirty="0"/>
              <a:t> https://www.pbisapps.org/resources/videos#pbis-assessment</a:t>
            </a:r>
          </a:p>
        </p:txBody>
      </p:sp>
    </p:spTree>
    <p:extLst>
      <p:ext uri="{BB962C8B-B14F-4D97-AF65-F5344CB8AC3E}">
        <p14:creationId xmlns:p14="http://schemas.microsoft.com/office/powerpoint/2010/main" val="325244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Put link to evaluation (below) in the chat for those who do not use the QR code:</a:t>
            </a:r>
          </a:p>
          <a:p>
            <a:pPr marL="158750" indent="0">
              <a:buNone/>
            </a:pPr>
            <a:endParaRPr lang="en-US"/>
          </a:p>
          <a:p>
            <a:pPr marL="158750" indent="0">
              <a:buNone/>
            </a:pPr>
            <a:r>
              <a:rPr lang="en-US"/>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171450" indent="-171450">
              <a:buFontTx/>
              <a:buChar char="-"/>
            </a:pPr>
            <a:r>
              <a:rPr lang="en-US" sz="1100" dirty="0">
                <a:solidFill>
                  <a:srgbClr val="00ACC2"/>
                </a:solidFill>
                <a:cs typeface="Calibri"/>
              </a:rPr>
              <a:t>PBIS TFI: </a:t>
            </a:r>
            <a:r>
              <a:rPr lang="en-US" dirty="0"/>
              <a:t>Resource link: https://www.pbisapps.org/resource/tfi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TFI Tier 1 Quick Check Tip Sheet for Scoring</a:t>
            </a:r>
            <a:r>
              <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rPr>
              <a:t> </a:t>
            </a:r>
            <a:r>
              <a:rPr lang="en-US" dirty="0">
                <a:hlinkClick r:id="rId3"/>
              </a:rPr>
              <a:t>https://sebacademy.edc.org/tfi-tier-1-quick-check-tip-sheet-scoring</a:t>
            </a:r>
            <a:endPar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br>
              <a:rPr lang="en-US" dirty="0"/>
            </a:br>
            <a:endParaRPr lang="en-US" dirty="0"/>
          </a:p>
          <a:p>
            <a:pPr marL="171450" indent="-171450">
              <a:buFont typeface="Arial"/>
              <a:buChar char="•"/>
            </a:pPr>
            <a:r>
              <a:rPr lang="en-US" sz="1000" dirty="0">
                <a:solidFill>
                  <a:srgbClr val="FFFFFF"/>
                </a:solidFill>
                <a:hlinkClick r:id="rId4"/>
              </a:rPr>
              <a:t>Classroom Assessment Plan </a:t>
            </a:r>
            <a:r>
              <a:rPr lang="en-US" sz="1000" dirty="0">
                <a:solidFill>
                  <a:srgbClr val="FFFFFF"/>
                </a:solidFill>
              </a:rPr>
              <a:t>(Template for upload) </a:t>
            </a:r>
            <a:r>
              <a:rPr lang="en-US" sz="1000" dirty="0">
                <a:effectLst/>
                <a:latin typeface="Calibri" panose="020F0502020204030204" pitchFamily="34" charset="0"/>
                <a:ea typeface="Calibri" panose="020F0502020204030204" pitchFamily="34" charset="0"/>
                <a:cs typeface="Times New Roman" panose="02020603050405020304" pitchFamily="18" charset="0"/>
              </a:rPr>
              <a:t>https://sebacademy.edc.org/classroom-assessmet-planning-template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Supportive Environments create Classroom Community - https://sebacademy.edc.org/supportive-environments-create-classroom-community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b="1" i="0" u="none" strike="noStrike" dirty="0">
                <a:solidFill>
                  <a:srgbClr val="212529"/>
                </a:solidFill>
                <a:effectLst/>
                <a:latin typeface="Open Sans" panose="020B0606030504020204" pitchFamily="34" charset="0"/>
                <a:hlinkClick r:id="rId5"/>
              </a:rPr>
              <a:t>Self Assessment Surveys</a:t>
            </a:r>
            <a:r>
              <a:rPr lang="en-US" sz="1200" b="1" i="0" u="none" strike="noStrike" dirty="0">
                <a:solidFill>
                  <a:srgbClr val="212529"/>
                </a:solidFill>
                <a:effectLst/>
                <a:latin typeface="Open Sans" panose="020B0606030504020204" pitchFamily="34" charset="0"/>
              </a:rPr>
              <a:t> - https://www.pbisapps.org/resource/self-assessment-survey</a:t>
            </a:r>
            <a:endParaRPr lang="en-US" sz="1200" b="0" i="0" dirty="0">
              <a:solidFill>
                <a:srgbClr val="212529"/>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00" dirty="0"/>
              <a:t>Technical Guide for Alignment of Initiatives: https://www.pbis.org/resource/technical-guide-for-alignment-of-initiatives-programs-and-practices-in-school-districts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Integrating Trauma Informed Approach into a PBIS Framework  https://sebacademy.edc.org/integrating-trauma-informed-approach-pbis-framework</a:t>
            </a:r>
          </a:p>
          <a:p>
            <a:pPr marL="171450" indent="-171450">
              <a:buFont typeface="Arial"/>
              <a:buChar char="•"/>
            </a:pPr>
            <a:r>
              <a:rPr lang="en-US" dirty="0"/>
              <a:t>Alignment Activity: https://sebacademy.edc.org/alignment-activity</a:t>
            </a:r>
            <a:br>
              <a:rPr lang="en-US" dirty="0"/>
            </a:br>
            <a:endParaRPr lang="en-US" dirty="0"/>
          </a:p>
          <a:p>
            <a:pPr marL="171450" indent="-171450">
              <a:buFont typeface="Arial"/>
              <a:buChar char="•"/>
            </a:pPr>
            <a:r>
              <a:rPr lang="en-US" dirty="0"/>
              <a:t>PBIS Assessment Manual https://sebacademy.edc.org/pbis-assessment-user-manual-0</a:t>
            </a:r>
          </a:p>
          <a:p>
            <a:pPr marL="171450" indent="-171450">
              <a:buFont typeface="Arial"/>
              <a:buChar char="•"/>
            </a:pPr>
            <a:r>
              <a:rPr lang="en-US" dirty="0"/>
              <a:t>PBIS Assessment Videos – TFI, Opening Surveys, climate Surveys </a:t>
            </a:r>
            <a:r>
              <a:rPr lang="en-US" dirty="0" err="1"/>
              <a:t>etc</a:t>
            </a:r>
            <a:r>
              <a:rPr lang="en-US" dirty="0"/>
              <a:t> https://www.pbisapps.org/resources/videos#pbis-assessment</a:t>
            </a:r>
          </a:p>
        </p:txBody>
      </p:sp>
    </p:spTree>
    <p:extLst>
      <p:ext uri="{BB962C8B-B14F-4D97-AF65-F5344CB8AC3E}">
        <p14:creationId xmlns:p14="http://schemas.microsoft.com/office/powerpoint/2010/main" val="212783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12:30</a:t>
            </a:r>
          </a:p>
          <a:p>
            <a:pPr marL="0" lvl="0" indent="0" algn="l" rtl="0">
              <a:spcBef>
                <a:spcPts val="0"/>
              </a:spcBef>
              <a:spcAft>
                <a:spcPts val="0"/>
              </a:spcAft>
              <a:buNone/>
            </a:pPr>
            <a:endParaRPr/>
          </a:p>
        </p:txBody>
      </p:sp>
    </p:spTree>
    <p:extLst>
      <p:ext uri="{BB962C8B-B14F-4D97-AF65-F5344CB8AC3E}">
        <p14:creationId xmlns:p14="http://schemas.microsoft.com/office/powerpoint/2010/main" val="6941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https://www.pbis.org/resource/supporting-and-responding-to-behavior-evidence-based-classroom-strategies-for-teachers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Cmot</a:t>
            </a:r>
            <a:r>
              <a:rPr lang="en-US" sz="10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hlinkClick r:id="rId3"/>
              </a:rPr>
              <a:t>https://sebacademy.edc.org/classroom-management-observation-tool-cmot</a:t>
            </a:r>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53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381000" y="685800"/>
            <a:ext cx="6096000" cy="3429000"/>
          </a:xfrm>
          <a:ln/>
        </p:spPr>
      </p:sp>
      <p:sp>
        <p:nvSpPr>
          <p:cNvPr id="181251"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Data Decision Rules Activity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https://sebacademy.edc.org/developing-data-routines-activity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Evaluation Plan Template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https://sebacademy.edc.org/evaluation-schedule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4C6AF-A613-0E4D-8A5A-DD9B1D0FB63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70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0902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592259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20682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65780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46843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25026605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69177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416501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1787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994D5A-E2AC-4582-8E43-7EA027664A3B}" type="datetimeFigureOut">
              <a:rPr kumimoji="0" lang="en-US" sz="1800" b="0" i="0" u="none" strike="noStrike" kern="1200" cap="none" spc="0" normalizeH="0" baseline="0" noProof="0" smtClean="0">
                <a:ln>
                  <a:noFill/>
                </a:ln>
                <a:solidFill>
                  <a:srgbClr val="0D0F4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12/9/2022</a:t>
            </a:fld>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1B58DF-A9EF-4488-93EF-74A3A9C9747E}" type="slidenum">
              <a:rPr kumimoji="0" lang="en-US" sz="1800" b="0" i="0" u="none" strike="noStrike" kern="1200" cap="none" spc="0" normalizeH="0" baseline="0" noProof="0" smtClean="0">
                <a:ln>
                  <a:noFill/>
                </a:ln>
                <a:solidFill>
                  <a:srgbClr val="0D0F4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38813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844748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30302746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0560751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01164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129249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5278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915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17206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Blue 1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1"/>
            <a:ext cx="9201150" cy="942974"/>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p:txBody>
          <a:bodyPr lIns="0" tIns="0" rIns="0" bIns="0"/>
          <a:lstStyle>
            <a:lvl1pPr marL="228600" indent="-228600">
              <a:buClr>
                <a:schemeClr val="accent1"/>
              </a:buClr>
              <a:buSzPct val="90000"/>
              <a:buFont typeface="Wingdings" charset="2"/>
              <a:buChar char="§"/>
              <a:defRPr b="0" i="0">
                <a:latin typeface="Calibri Light" charset="0"/>
                <a:ea typeface="Calibri Light" charset="0"/>
                <a:cs typeface="Calibri Light" charset="0"/>
              </a:defRPr>
            </a:lvl1pPr>
            <a:lvl2pPr marL="685800" indent="-228600">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2pPr>
            <a:lvl3pPr marL="1143000" indent="-228600">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3pPr>
            <a:lvl4pPr marL="1600200" indent="-228600">
              <a:buClr>
                <a:schemeClr val="accent1"/>
              </a:buClr>
              <a:buSzPct val="90000"/>
              <a:buFont typeface="Wingdings" panose="05000000000000000000" pitchFamily="2" charset="2"/>
              <a:buChar char="q"/>
              <a:defRPr b="0" i="0">
                <a:latin typeface="Calibri Light" charset="0"/>
                <a:ea typeface="Calibri Light" charset="0"/>
                <a:cs typeface="Calibri Light" charset="0"/>
              </a:defRPr>
            </a:lvl4pPr>
            <a:lvl5pPr marL="2057400" indent="-228600">
              <a:buClr>
                <a:schemeClr val="accent1"/>
              </a:buClr>
              <a:buSzPct val="90000"/>
              <a:buFont typeface="Arial" panose="020B0604020202020204" pitchFamily="34" charset="0"/>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47862-2EFC-124A-BEF0-AC9C533BB65C}" type="slidenum">
              <a:rPr lang="en-US" smtClean="0"/>
              <a:t>‹#›</a:t>
            </a:fld>
            <a:endParaRPr lang="en-US"/>
          </a:p>
        </p:txBody>
      </p:sp>
    </p:spTree>
    <p:extLst>
      <p:ext uri="{BB962C8B-B14F-4D97-AF65-F5344CB8AC3E}">
        <p14:creationId xmlns:p14="http://schemas.microsoft.com/office/powerpoint/2010/main" val="2501253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74345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5.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70" r:id="rId2"/>
    <p:sldLayoutId id="2147483671" r:id="rId3"/>
    <p:sldLayoutId id="2147483673" r:id="rId4"/>
    <p:sldLayoutId id="2147483779" r:id="rId5"/>
    <p:sldLayoutId id="2147483787" r:id="rId6"/>
    <p:sldLayoutId id="2147483788" r:id="rId7"/>
    <p:sldLayoutId id="2147483789" r:id="rId8"/>
    <p:sldLayoutId id="2147483790" r:id="rId9"/>
    <p:sldLayoutId id="21474837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9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4" r:id="rId7"/>
    <p:sldLayoutId id="2147483765" r:id="rId8"/>
    <p:sldLayoutId id="2147483767" r:id="rId9"/>
    <p:sldLayoutId id="2147483769" r:id="rId10"/>
    <p:sldLayoutId id="2147483770" r:id="rId11"/>
    <p:sldLayoutId id="2147483771" r:id="rId12"/>
    <p:sldLayoutId id="2147483773" r:id="rId13"/>
    <p:sldLayoutId id="21474837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80866258"/>
      </p:ext>
    </p:extLst>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pbis.org/Common/Cms/files/pbisresources/Alignment%20Brief.%20for%20posting.1.16.17.doc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8" Type="http://schemas.openxmlformats.org/officeDocument/2006/relationships/hyperlink" Target="https://sebacademy.edc.org/technical-guide-alignment-initiatives-programs-and-practices-school-districts" TargetMode="External"/><Relationship Id="rId13" Type="http://schemas.openxmlformats.org/officeDocument/2006/relationships/hyperlink" Target="https://www.pbisapps.org/resource/self-assessment-survey" TargetMode="External"/><Relationship Id="rId3" Type="http://schemas.openxmlformats.org/officeDocument/2006/relationships/hyperlink" Target="https://sebacademy.edc.org/tiered-fidelity-inventory-tfi-manual" TargetMode="External"/><Relationship Id="rId7" Type="http://schemas.openxmlformats.org/officeDocument/2006/relationships/hyperlink" Target="https://sebacademy.edc.org/alignment-activity" TargetMode="External"/><Relationship Id="rId12" Type="http://schemas.openxmlformats.org/officeDocument/2006/relationships/hyperlink" Target="https://sebacademy.edc.org/supportive-environments-create-classroom-community" TargetMode="External"/><Relationship Id="rId2" Type="http://schemas.openxmlformats.org/officeDocument/2006/relationships/notesSlide" Target="../notesSlides/notesSlide39.xml"/><Relationship Id="rId16" Type="http://schemas.openxmlformats.org/officeDocument/2006/relationships/image" Target="../media/image12.png"/><Relationship Id="rId1" Type="http://schemas.openxmlformats.org/officeDocument/2006/relationships/slideLayout" Target="../slideLayouts/slideLayout94.xml"/><Relationship Id="rId6" Type="http://schemas.openxmlformats.org/officeDocument/2006/relationships/hyperlink" Target="https://sebacademy.edc.org/integrated-tiered-fidelity-inventory-companion-guide" TargetMode="External"/><Relationship Id="rId11" Type="http://schemas.openxmlformats.org/officeDocument/2006/relationships/hyperlink" Target="https://sebacademy.edc.org/classroom-management-observation-tool-cmot" TargetMode="External"/><Relationship Id="rId5" Type="http://schemas.openxmlformats.org/officeDocument/2006/relationships/hyperlink" Target="https://sebacademy.edc.org/tfi-walk-through-tip-sheet" TargetMode="External"/><Relationship Id="rId15" Type="http://schemas.openxmlformats.org/officeDocument/2006/relationships/hyperlink" Target="https://www.pbisapps.org/resources/videos#pbis-assessment" TargetMode="External"/><Relationship Id="rId10" Type="http://schemas.openxmlformats.org/officeDocument/2006/relationships/hyperlink" Target="https://sebacademy.edc.org/classroom-assessmet-planning-template" TargetMode="External"/><Relationship Id="rId4" Type="http://schemas.openxmlformats.org/officeDocument/2006/relationships/hyperlink" Target="https://sebacademy.edc.org/tfi-tier-1-quick-check-tip-sheet-scoring" TargetMode="External"/><Relationship Id="rId9" Type="http://schemas.openxmlformats.org/officeDocument/2006/relationships/hyperlink" Target="https://sebacademy.edc.org/integrating-trauma-informed-approach-pbis-framework" TargetMode="External"/><Relationship Id="rId14" Type="http://schemas.openxmlformats.org/officeDocument/2006/relationships/hyperlink" Target="https://sebacademy.edc.org/pbis-assessment-user-manual-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sebacademy.edc.org/technical-guide-alignment-initiatives-programs-and-practices-school-districts" TargetMode="External"/><Relationship Id="rId13" Type="http://schemas.openxmlformats.org/officeDocument/2006/relationships/hyperlink" Target="https://www.pbisapps.org/resource/self-assessment-survey" TargetMode="External"/><Relationship Id="rId3" Type="http://schemas.openxmlformats.org/officeDocument/2006/relationships/hyperlink" Target="https://sebacademy.edc.org/tiered-fidelity-inventory-tfi-manual" TargetMode="External"/><Relationship Id="rId7" Type="http://schemas.openxmlformats.org/officeDocument/2006/relationships/hyperlink" Target="https://sebacademy.edc.org/alignment-activity" TargetMode="External"/><Relationship Id="rId12" Type="http://schemas.openxmlformats.org/officeDocument/2006/relationships/hyperlink" Target="https://sebacademy.edc.org/supportive-environments-create-classroom-community" TargetMode="External"/><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94.xml"/><Relationship Id="rId6" Type="http://schemas.openxmlformats.org/officeDocument/2006/relationships/hyperlink" Target="https://sebacademy.edc.org/integrated-tiered-fidelity-inventory-companion-guide" TargetMode="External"/><Relationship Id="rId11" Type="http://schemas.openxmlformats.org/officeDocument/2006/relationships/hyperlink" Target="https://sebacademy.edc.org/classroom-management-observation-tool-cmot" TargetMode="External"/><Relationship Id="rId5" Type="http://schemas.openxmlformats.org/officeDocument/2006/relationships/hyperlink" Target="https://sebacademy.edc.org/tfi-walk-through-tip-sheet" TargetMode="External"/><Relationship Id="rId15" Type="http://schemas.openxmlformats.org/officeDocument/2006/relationships/hyperlink" Target="https://www.pbisapps.org/resources/videos#pbis-assessment" TargetMode="External"/><Relationship Id="rId10" Type="http://schemas.openxmlformats.org/officeDocument/2006/relationships/hyperlink" Target="https://sebacademy.edc.org/classroom-assessmet-planning-template" TargetMode="External"/><Relationship Id="rId4" Type="http://schemas.openxmlformats.org/officeDocument/2006/relationships/hyperlink" Target="https://sebacademy.edc.org/tfi-tier-1-quick-check-tip-sheet-scoring" TargetMode="External"/><Relationship Id="rId9" Type="http://schemas.openxmlformats.org/officeDocument/2006/relationships/hyperlink" Target="https://sebacademy.edc.org/integrating-trauma-informed-approach-pbis-framework" TargetMode="External"/><Relationship Id="rId14" Type="http://schemas.openxmlformats.org/officeDocument/2006/relationships/hyperlink" Target="https://sebacademy.edc.org/pbis-assessment-user-manual-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Year 3:  December 2022</a:t>
            </a:r>
            <a:endParaRPr lang="en-US" sz="4267" dirty="0">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866322" y="4153928"/>
            <a:ext cx="6042492" cy="1291281"/>
          </a:xfrm>
          <a:prstGeom prst="rect">
            <a:avLst/>
          </a:prstGeom>
        </p:spPr>
        <p:txBody>
          <a:bodyPr spcFirstLastPara="1" wrap="square" lIns="121900" tIns="121900" rIns="121900" bIns="121900" anchor="t" anchorCtr="0">
            <a:noAutofit/>
          </a:bodyPr>
          <a:lstStyle/>
          <a:p>
            <a:pPr marL="0" indent="0"/>
            <a:r>
              <a:rPr lang="en" sz="3200">
                <a:latin typeface="Arial" panose="020B0604020202020204" pitchFamily="34" charset="0"/>
                <a:cs typeface="Arial" panose="020B0604020202020204" pitchFamily="34" charset="0"/>
              </a:rPr>
              <a:t>[</a:t>
            </a:r>
            <a:r>
              <a:rPr lang="en" sz="3200" i="1">
                <a:latin typeface="Arial" panose="020B0604020202020204" pitchFamily="34" charset="0"/>
                <a:cs typeface="Arial" panose="020B0604020202020204" pitchFamily="34" charset="0"/>
              </a:rPr>
              <a:t>insert trainers name</a:t>
            </a:r>
            <a:r>
              <a:rPr lang="en" sz="3200">
                <a:latin typeface="Arial" panose="020B0604020202020204" pitchFamily="34" charset="0"/>
                <a:cs typeface="Arial" panose="020B0604020202020204" pitchFamily="34" charset="0"/>
              </a:rPr>
              <a:t>]</a:t>
            </a:r>
          </a:p>
          <a:p>
            <a:pPr marL="0" indent="0"/>
            <a:endParaRPr lang="en" sz="1867">
              <a:latin typeface="Arial" panose="020B0604020202020204" pitchFamily="34" charset="0"/>
              <a:cs typeface="Arial" panose="020B0604020202020204" pitchFamily="34" charset="0"/>
            </a:endParaRPr>
          </a:p>
          <a:p>
            <a:pPr marL="0" indent="0"/>
            <a:endParaRPr lang="en" sz="1867">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15313" y="2115103"/>
            <a:ext cx="6521752" cy="324340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3200" dirty="0"/>
              <a:t>How and when have you decided to assess classroom practices?</a:t>
            </a:r>
          </a:p>
          <a:p>
            <a:pPr marL="186055" indent="0">
              <a:buNone/>
            </a:pPr>
            <a:endParaRPr lang="en-US" sz="3200" dirty="0"/>
          </a:p>
          <a:p>
            <a:pPr marL="186055" indent="0">
              <a:buNone/>
            </a:pPr>
            <a:r>
              <a:rPr lang="en-US" sz="3200" dirty="0"/>
              <a:t>Do you have an Evaluation Plan for the year?</a:t>
            </a:r>
          </a:p>
          <a:p>
            <a:pPr marL="186055" indent="0">
              <a:buClr>
                <a:schemeClr val="bg1"/>
              </a:buClr>
              <a:buSzPct val="100000"/>
              <a:buNone/>
            </a:pPr>
            <a:endParaRPr lang="en-US" sz="2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600" b="1">
                <a:solidFill>
                  <a:schemeClr val="bg1"/>
                </a:solidFill>
                <a:cs typeface="Calibri Light"/>
              </a:rPr>
              <a:t>DISCUSSION: CLASSROOM ASSESSMENT </a:t>
            </a:r>
            <a:endParaRPr lang="en-US" sz="360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a:t> 2 minutes</a:t>
            </a:r>
            <a:endParaRPr lang="en-US" sz="2100"/>
          </a:p>
          <a:p>
            <a:pPr marL="202565" indent="0" defTabSz="1219170">
              <a:lnSpc>
                <a:spcPct val="150000"/>
              </a:lnSpc>
              <a:buClr>
                <a:prstClr val="white"/>
              </a:buClr>
              <a:buNone/>
              <a:defRPr/>
            </a:pPr>
            <a:r>
              <a:rPr lang="en-US" sz="2100" kern="0"/>
              <a:t>13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a:solidFill>
                  <a:prstClr val="white"/>
                </a:solidFill>
              </a:rPr>
              <a:t>Independent Jot</a:t>
            </a:r>
          </a:p>
          <a:p>
            <a:pPr marL="203195" indent="0" defTabSz="1219170">
              <a:buClr>
                <a:prstClr val="white"/>
              </a:buClr>
              <a:buNone/>
              <a:defRPr/>
            </a:pPr>
            <a:endParaRPr lang="en-US" sz="1000" kern="0">
              <a:solidFill>
                <a:prstClr val="white"/>
              </a:solidFill>
            </a:endParaRPr>
          </a:p>
          <a:p>
            <a:pPr marL="203195" indent="0" defTabSz="1219170">
              <a:buClr>
                <a:prstClr val="white"/>
              </a:buClr>
              <a:buNone/>
              <a:defRPr/>
            </a:pPr>
            <a:r>
              <a:rPr lang="en-US" sz="2133" kern="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a:cs typeface="Arial"/>
              </a:rPr>
              <a:t>PBIS</a:t>
            </a:r>
            <a:br>
              <a:rPr lang="en-US" sz="4800" b="1" dirty="0">
                <a:latin typeface="Arial" panose="020B0604020202020204" pitchFamily="34" charset="0"/>
                <a:cs typeface="Arial" panose="020B0604020202020204" pitchFamily="34" charset="0"/>
              </a:rPr>
            </a:br>
            <a:r>
              <a:rPr lang="en-US" sz="4800" b="1" dirty="0">
                <a:latin typeface="Arial"/>
                <a:cs typeface="Arial"/>
              </a:rPr>
              <a:t>Resource Spotlight:</a:t>
            </a:r>
            <a:br>
              <a:rPr lang="en-US" sz="7200" b="1" dirty="0">
                <a:latin typeface="Arial" panose="020B0604020202020204" pitchFamily="34" charset="0"/>
                <a:cs typeface="Arial" panose="020B0604020202020204" pitchFamily="34" charset="0"/>
              </a:rPr>
            </a:br>
            <a:r>
              <a:rPr lang="en-US" sz="3200" b="1" dirty="0">
                <a:latin typeface="Arial"/>
                <a:cs typeface="Arial"/>
              </a:rPr>
              <a:t>Aligning PBIS with Trauma Informed, SEL and other </a:t>
            </a:r>
            <a:r>
              <a:rPr lang="en-US" sz="3200" b="1" dirty="0" err="1">
                <a:latin typeface="Arial"/>
                <a:cs typeface="Arial"/>
              </a:rPr>
              <a:t>inititatives</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E90FDE-CB6C-1A41-67EC-FDFA80DEDD76}"/>
              </a:ext>
            </a:extLst>
          </p:cNvPr>
          <p:cNvSpPr>
            <a:spLocks noGrp="1"/>
          </p:cNvSpPr>
          <p:nvPr>
            <p:ph type="body" idx="1"/>
          </p:nvPr>
        </p:nvSpPr>
        <p:spPr>
          <a:xfrm>
            <a:off x="252034" y="1154230"/>
            <a:ext cx="7494941" cy="2544482"/>
          </a:xfrm>
        </p:spPr>
        <p:txBody>
          <a:bodyPr/>
          <a:lstStyle/>
          <a:p>
            <a:pPr marL="168910" indent="0">
              <a:buNone/>
            </a:pPr>
            <a:r>
              <a:rPr lang="en-US" sz="2000" dirty="0"/>
              <a:t>The purpose of this Guide is to describe how district and school leaders can incorporate trauma-informed practices within a Positive Behavioral Interventions and Supports (PBIS) framework. This ensures that the investments in training school personnel about trauma can be integrated into a system that links these efforts to student outcomes. Recommendations are included for how to adjust the PBIS framework to support trauma informed practices.</a:t>
            </a:r>
            <a:endParaRPr lang="en-US" dirty="0"/>
          </a:p>
        </p:txBody>
      </p:sp>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a:xfrm>
            <a:off x="252034" y="132485"/>
            <a:ext cx="11263974" cy="845600"/>
          </a:xfrm>
        </p:spPr>
        <p:txBody>
          <a:bodyPr/>
          <a:lstStyle/>
          <a:p>
            <a:r>
              <a:rPr lang="en-US" dirty="0"/>
              <a:t>Trauma Informed within a PBIS Framework</a:t>
            </a:r>
          </a:p>
        </p:txBody>
      </p:sp>
      <p:pic>
        <p:nvPicPr>
          <p:cNvPr id="4" name="Picture 5">
            <a:extLst>
              <a:ext uri="{FF2B5EF4-FFF2-40B4-BE49-F238E27FC236}">
                <a16:creationId xmlns:a16="http://schemas.microsoft.com/office/drawing/2014/main" id="{85D31681-8034-C3D2-51CC-1533BE21B084}"/>
              </a:ext>
            </a:extLst>
          </p:cNvPr>
          <p:cNvPicPr>
            <a:picLocks noChangeAspect="1"/>
          </p:cNvPicPr>
          <p:nvPr/>
        </p:nvPicPr>
        <p:blipFill>
          <a:blip r:embed="rId3"/>
          <a:srcRect t="10103" b="10103"/>
          <a:stretch/>
        </p:blipFill>
        <p:spPr>
          <a:xfrm>
            <a:off x="7907686" y="1503843"/>
            <a:ext cx="3967476" cy="4312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5">
            <a:extLst>
              <a:ext uri="{FF2B5EF4-FFF2-40B4-BE49-F238E27FC236}">
                <a16:creationId xmlns:a16="http://schemas.microsoft.com/office/drawing/2014/main" id="{DB5D399A-453E-1859-BCBD-9DCBDA836F28}"/>
              </a:ext>
            </a:extLst>
          </p:cNvPr>
          <p:cNvSpPr txBox="1">
            <a:spLocks/>
          </p:cNvSpPr>
          <p:nvPr/>
        </p:nvSpPr>
        <p:spPr>
          <a:xfrm>
            <a:off x="1207477" y="3806972"/>
            <a:ext cx="6825849" cy="3094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40256" algn="l" rtl="0">
              <a:lnSpc>
                <a:spcPct val="100000"/>
              </a:lnSpc>
              <a:spcBef>
                <a:spcPts val="0"/>
              </a:spcBef>
              <a:spcAft>
                <a:spcPts val="0"/>
              </a:spcAft>
              <a:buClr>
                <a:schemeClr val="accent2"/>
              </a:buClr>
              <a:buSzPts val="1600"/>
              <a:buFont typeface="Raleway Thin"/>
              <a:buChar char="●"/>
              <a:defRPr sz="2400" b="0" i="0" u="none" strike="noStrike" cap="none">
                <a:solidFill>
                  <a:schemeClr val="lt1"/>
                </a:solidFill>
                <a:latin typeface="Hind Vadodara"/>
                <a:ea typeface="Hind Vadodara"/>
                <a:cs typeface="Hind Vadodara"/>
                <a:sym typeface="Hind Vadodara"/>
              </a:defRPr>
            </a:lvl1pPr>
            <a:lvl2pPr marL="1219170" marR="0" lvl="1" indent="-440256" algn="l" rtl="0">
              <a:lnSpc>
                <a:spcPct val="100000"/>
              </a:lnSpc>
              <a:spcBef>
                <a:spcPts val="2133"/>
              </a:spcBef>
              <a:spcAft>
                <a:spcPts val="0"/>
              </a:spcAft>
              <a:buClr>
                <a:schemeClr val="lt1"/>
              </a:buClr>
              <a:buSzPts val="1600"/>
              <a:buFont typeface="Nunito Light"/>
              <a:buChar char="○"/>
              <a:defRPr sz="1867" b="0" i="0" u="none" strike="noStrike" cap="none">
                <a:solidFill>
                  <a:schemeClr val="lt1"/>
                </a:solidFill>
                <a:latin typeface="Hind Vadodara"/>
                <a:ea typeface="Hind Vadodara"/>
                <a:cs typeface="Hind Vadodara"/>
                <a:sym typeface="Hind Vadodara"/>
              </a:defRPr>
            </a:lvl2pPr>
            <a:lvl3pPr marL="1828754" marR="0" lvl="2"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3pPr>
            <a:lvl4pPr marL="2438339" marR="0" lvl="3"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6pPr>
            <a:lvl7pPr marL="4267093" marR="0" lvl="6"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7pPr>
            <a:lvl8pPr marL="4876678" marR="0" lvl="7"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9pPr>
          </a:lstStyle>
          <a:p>
            <a:pPr marL="626110" indent="-457200">
              <a:buFont typeface="Raleway Thin"/>
              <a:buAutoNum type="arabicPeriod"/>
            </a:pPr>
            <a:r>
              <a:rPr lang="en-US" sz="1800" kern="0" dirty="0"/>
              <a:t>Expand Teams to Ensure Trauma Expertise Guides and Informs Multi-tiered Systems.</a:t>
            </a:r>
          </a:p>
          <a:p>
            <a:pPr marL="626110" indent="-457200">
              <a:buFont typeface="Raleway Thin"/>
              <a:buAutoNum type="arabicPeriod"/>
            </a:pPr>
            <a:r>
              <a:rPr lang="en-US" sz="1800" kern="0" dirty="0"/>
              <a:t>Use Data Sources that Identify the  Scope of Trauma</a:t>
            </a:r>
          </a:p>
          <a:p>
            <a:pPr marL="626110" indent="-457200">
              <a:buFont typeface="Raleway Thin"/>
              <a:buAutoNum type="arabicPeriod"/>
            </a:pPr>
            <a:r>
              <a:rPr lang="en-US" sz="1800" kern="0" dirty="0"/>
              <a:t>Ensure Early Access through  Universal Screening</a:t>
            </a:r>
          </a:p>
          <a:p>
            <a:pPr marL="626110" indent="-457200">
              <a:buFont typeface="Raleway Thin"/>
              <a:buAutoNum type="arabicPeriod"/>
            </a:pPr>
            <a:r>
              <a:rPr lang="en-US" sz="1800" kern="0" dirty="0"/>
              <a:t>A Formal Process for Selecting Trauma informed Evidenced-based Practices</a:t>
            </a:r>
          </a:p>
          <a:p>
            <a:pPr marL="626110" indent="-457200">
              <a:buFont typeface="Raleway Thin"/>
              <a:buAutoNum type="arabicPeriod"/>
            </a:pPr>
            <a:r>
              <a:rPr lang="en-US" sz="1800" kern="0" dirty="0"/>
              <a:t>Decide How to Assess Fidelity and Impact Before Implementing</a:t>
            </a:r>
          </a:p>
          <a:p>
            <a:pPr marL="626110" indent="-457200">
              <a:buFont typeface="Raleway Thin"/>
              <a:buAutoNum type="arabicPeriod"/>
            </a:pPr>
            <a:endParaRPr lang="en-US" kern="0" dirty="0"/>
          </a:p>
        </p:txBody>
      </p:sp>
    </p:spTree>
    <p:extLst>
      <p:ext uri="{BB962C8B-B14F-4D97-AF65-F5344CB8AC3E}">
        <p14:creationId xmlns:p14="http://schemas.microsoft.com/office/powerpoint/2010/main" val="279272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8928" y="1625704"/>
            <a:ext cx="7845255" cy="452638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400" dirty="0"/>
              <a:t>Divide Coaches into 5 Breakout Room Groups to represent each of the 5 sections of the brief</a:t>
            </a:r>
          </a:p>
          <a:p>
            <a:pPr marL="640080" indent="-457200">
              <a:spcAft>
                <a:spcPts val="600"/>
              </a:spcAft>
              <a:buClr>
                <a:schemeClr val="bg1"/>
              </a:buClr>
              <a:buSzPct val="100000"/>
              <a:buFont typeface="Wingdings" panose="05000000000000000000" pitchFamily="2" charset="2"/>
              <a:buChar char="v"/>
            </a:pPr>
            <a:r>
              <a:rPr lang="en-US" sz="2400" dirty="0"/>
              <a:t>Download &amp; Review </a:t>
            </a:r>
            <a:r>
              <a:rPr lang="en-US" sz="2400" dirty="0">
                <a:solidFill>
                  <a:srgbClr val="FFFF00"/>
                </a:solidFill>
              </a:rPr>
              <a:t>Integrating a Trauma Informed Approach into a PBIS Framework. </a:t>
            </a:r>
          </a:p>
          <a:p>
            <a:pPr marL="640080" indent="-457200">
              <a:spcAft>
                <a:spcPts val="600"/>
              </a:spcAft>
              <a:buClr>
                <a:schemeClr val="bg1"/>
              </a:buClr>
              <a:buSzPct val="100000"/>
              <a:buFont typeface="Wingdings" panose="05000000000000000000" pitchFamily="2" charset="2"/>
              <a:buChar char="v"/>
            </a:pPr>
            <a:r>
              <a:rPr lang="en-US" sz="2400" dirty="0">
                <a:solidFill>
                  <a:schemeClr val="bg1"/>
                </a:solidFill>
              </a:rPr>
              <a:t>Read Introduction and your section (1-5)</a:t>
            </a:r>
            <a:endParaRPr lang="en-US" sz="2400" i="1" dirty="0">
              <a:solidFill>
                <a:schemeClr val="bg1"/>
              </a:solidFill>
            </a:endParaRPr>
          </a:p>
          <a:p>
            <a:pPr marL="640080" indent="-457200">
              <a:spcAft>
                <a:spcPts val="600"/>
              </a:spcAft>
              <a:buClr>
                <a:schemeClr val="bg1"/>
              </a:buClr>
              <a:buSzPct val="100000"/>
              <a:buFont typeface="Wingdings" panose="05000000000000000000" pitchFamily="2" charset="2"/>
              <a:buChar char="v"/>
            </a:pPr>
            <a:r>
              <a:rPr lang="en-US" sz="2400" dirty="0"/>
              <a:t>Discuss the big takeaway. What from this brief/section resonates with you?</a:t>
            </a:r>
          </a:p>
          <a:p>
            <a:pPr marL="640080" indent="-457200">
              <a:spcAft>
                <a:spcPts val="600"/>
              </a:spcAft>
              <a:buClr>
                <a:schemeClr val="bg1"/>
              </a:buClr>
              <a:buSzPct val="100000"/>
              <a:buFont typeface="Wingdings" panose="05000000000000000000" pitchFamily="2" charset="2"/>
              <a:buChar char="v"/>
            </a:pPr>
            <a:r>
              <a:rPr lang="en-US" sz="2400" dirty="0"/>
              <a:t>Be prepared to briefly share your section with the whole group</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200" b="1" dirty="0">
                <a:solidFill>
                  <a:schemeClr val="bg1"/>
                </a:solidFill>
                <a:cs typeface="Calibri Light"/>
              </a:rPr>
              <a:t>Carousel Activity: </a:t>
            </a:r>
            <a:r>
              <a:rPr lang="en-US" sz="3200" dirty="0">
                <a:solidFill>
                  <a:schemeClr val="bg1"/>
                </a:solidFill>
                <a:cs typeface="Calibri Light"/>
              </a:rPr>
              <a:t>Teaching Social-Emotional Competencies within a PBIS Framework</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8751492" y="2848045"/>
            <a:ext cx="955766" cy="2780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67411" y="5162511"/>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8238523" y="6207692"/>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200374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65760" y="1188984"/>
            <a:ext cx="7833360"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6638" y="2718139"/>
            <a:ext cx="7029196" cy="2154763"/>
          </a:xfrm>
          <a:prstGeom prst="rect">
            <a:avLst/>
          </a:prstGeom>
        </p:spPr>
        <p:txBody>
          <a:bodyPr spcFirstLastPara="1" wrap="square" lIns="121900" tIns="121900" rIns="121900" bIns="121900" anchor="ctr" anchorCtr="0">
            <a:noAutofit/>
          </a:bodyPr>
          <a:lstStyle/>
          <a:p>
            <a:r>
              <a:rPr lang="en-US" sz="4800" b="1"/>
              <a:t>INTEGRATION &amp; ALIGNMENT WITH PBIS</a:t>
            </a:r>
            <a:endParaRPr lang="en-US"/>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a:extLst>
              <a:ext uri="{FF2B5EF4-FFF2-40B4-BE49-F238E27FC236}">
                <a16:creationId xmlns:a16="http://schemas.microsoft.com/office/drawing/2014/main" id="{ADED1C66-0EAD-9240-8F05-2969C5C063DF}"/>
              </a:ext>
            </a:extLst>
          </p:cNvPr>
          <p:cNvSpPr>
            <a:spLocks noGrp="1"/>
          </p:cNvSpPr>
          <p:nvPr>
            <p:ph type="body" idx="1"/>
          </p:nvPr>
        </p:nvSpPr>
        <p:spPr>
          <a:xfrm>
            <a:off x="810774" y="1402094"/>
            <a:ext cx="7350710" cy="4681869"/>
          </a:xfrm>
        </p:spPr>
        <p:txBody>
          <a:bodyPr vert="horz" lIns="91440" tIns="45720" rIns="91440" bIns="45720" rtlCol="0" anchor="t">
            <a:normAutofit lnSpcReduction="10000"/>
          </a:bodyPr>
          <a:lstStyle/>
          <a:p>
            <a:r>
              <a:rPr lang="en-US" altLang="en-US">
                <a:ea typeface="ＭＳ Ｐゴシック"/>
              </a:rPr>
              <a:t>Use one coherent implementation framework to align competing initiatives for the current context and avoid repeatedly shifting focus to new initiatives.</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Articulate and simplify message so district, community/school leaders and staff see a coherent framework and can support an overall improvement strategy</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Use the PBIS/MTSS core features as the guiding principles of the proactive/preventative approach. </a:t>
            </a:r>
            <a:endParaRPr lang="en-US" altLang="en-US">
              <a:ea typeface="ＭＳ Ｐゴシック" panose="020B0600070205080204" pitchFamily="34" charset="-128"/>
              <a:cs typeface="Calibri"/>
            </a:endParaRPr>
          </a:p>
        </p:txBody>
      </p:sp>
      <p:sp>
        <p:nvSpPr>
          <p:cNvPr id="16385" name="Title 3">
            <a:extLst>
              <a:ext uri="{FF2B5EF4-FFF2-40B4-BE49-F238E27FC236}">
                <a16:creationId xmlns:a16="http://schemas.microsoft.com/office/drawing/2014/main" id="{29662AB0-6571-C247-A29E-ED61177AE2D4}"/>
              </a:ext>
            </a:extLst>
          </p:cNvPr>
          <p:cNvSpPr>
            <a:spLocks noGrp="1"/>
          </p:cNvSpPr>
          <p:nvPr>
            <p:ph type="title"/>
          </p:nvPr>
        </p:nvSpPr>
        <p:spPr>
          <a:noFill/>
        </p:spPr>
        <p:txBody>
          <a:bodyPr/>
          <a:lstStyle/>
          <a:p>
            <a:r>
              <a:rPr lang="en-US" altLang="en-US">
                <a:ea typeface="ＭＳ Ｐゴシック" panose="020B0600070205080204" pitchFamily="34" charset="-128"/>
              </a:rPr>
              <a:t>BIG IDEAS: WHY ALIGN?</a:t>
            </a:r>
          </a:p>
        </p:txBody>
      </p:sp>
      <p:grpSp>
        <p:nvGrpSpPr>
          <p:cNvPr id="4" name="Group 3">
            <a:extLst>
              <a:ext uri="{FF2B5EF4-FFF2-40B4-BE49-F238E27FC236}">
                <a16:creationId xmlns:a16="http://schemas.microsoft.com/office/drawing/2014/main" id="{9269EA2B-8D04-4617-BF08-4F9C3AD6C61C}"/>
              </a:ext>
            </a:extLst>
          </p:cNvPr>
          <p:cNvGrpSpPr/>
          <p:nvPr/>
        </p:nvGrpSpPr>
        <p:grpSpPr>
          <a:xfrm>
            <a:off x="8099249" y="1055915"/>
            <a:ext cx="3558615" cy="2958248"/>
            <a:chOff x="-582949" y="67218"/>
            <a:chExt cx="7148361" cy="5862588"/>
          </a:xfrm>
        </p:grpSpPr>
        <p:sp>
          <p:nvSpPr>
            <p:cNvPr id="5" name="Oval 4">
              <a:extLst>
                <a:ext uri="{FF2B5EF4-FFF2-40B4-BE49-F238E27FC236}">
                  <a16:creationId xmlns:a16="http://schemas.microsoft.com/office/drawing/2014/main" id="{7006EA80-B029-43E6-A7A6-82DDF4095F2E}"/>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defRPr/>
              </a:pPr>
              <a:endParaRPr lang="en-US" sz="1867" kern="0">
                <a:solidFill>
                  <a:srgbClr val="0D0F41"/>
                </a:solidFill>
                <a:latin typeface="Arial"/>
                <a:sym typeface="Arial"/>
              </a:endParaRPr>
            </a:p>
          </p:txBody>
        </p:sp>
        <p:graphicFrame>
          <p:nvGraphicFramePr>
            <p:cNvPr id="6" name="Diagram 5">
              <a:extLst>
                <a:ext uri="{FF2B5EF4-FFF2-40B4-BE49-F238E27FC236}">
                  <a16:creationId xmlns:a16="http://schemas.microsoft.com/office/drawing/2014/main" id="{0EA94493-5987-4D82-88F5-CF452E5FC988}"/>
                </a:ext>
              </a:extLst>
            </p:cNvPr>
            <p:cNvGraphicFramePr/>
            <p:nvPr/>
          </p:nvGraphicFramePr>
          <p:xfrm>
            <a:off x="-582949" y="259052"/>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C89F6C1-E7A9-4866-9857-7C7B44E5E03A}"/>
                </a:ext>
              </a:extLst>
            </p:cNvPr>
            <p:cNvSpPr txBox="1"/>
            <p:nvPr/>
          </p:nvSpPr>
          <p:spPr>
            <a:xfrm>
              <a:off x="1617177" y="4944720"/>
              <a:ext cx="2836244" cy="792929"/>
            </a:xfrm>
            <a:prstGeom prst="rect">
              <a:avLst/>
            </a:prstGeom>
            <a:noFill/>
          </p:spPr>
          <p:txBody>
            <a:bodyPr wrap="square" rtlCol="0">
              <a:spAutoFit/>
            </a:bodyPr>
            <a:lstStyle/>
            <a:p>
              <a:pPr algn="ctr" defTabSz="1219170">
                <a:buClr>
                  <a:srgbClr val="000000"/>
                </a:buClr>
                <a:defRPr/>
              </a:pPr>
              <a:r>
                <a:rPr lang="en-US" sz="2000"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C7E00375-965F-4BE9-9907-BCFC6C9630B1}"/>
                </a:ext>
              </a:extLst>
            </p:cNvPr>
            <p:cNvSpPr txBox="1"/>
            <p:nvPr/>
          </p:nvSpPr>
          <p:spPr>
            <a:xfrm>
              <a:off x="2094471" y="2549748"/>
              <a:ext cx="1767845" cy="900583"/>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defRPr/>
              </a:pPr>
              <a:r>
                <a:rPr lang="en-US" kern="0">
                  <a:solidFill>
                    <a:srgbClr val="0D0F41"/>
                  </a:solidFill>
                  <a:latin typeface="Poppins Medium" panose="020B0604020202020204" charset="0"/>
                  <a:cs typeface="Poppins Medium" panose="020B0604020202020204" charset="0"/>
                  <a:sym typeface="Arial"/>
                </a:rPr>
                <a:t>Equity</a:t>
              </a:r>
              <a:endParaRPr lang="en-US" sz="2000" kern="0">
                <a:solidFill>
                  <a:srgbClr val="0D0F41"/>
                </a:solidFill>
                <a:latin typeface="Poppins Medium" panose="020B0604020202020204" charset="0"/>
                <a:cs typeface="Poppins Medium" panose="020B0604020202020204" charset="0"/>
                <a:sym typeface="Arial"/>
              </a:endParaRPr>
            </a:p>
          </p:txBody>
        </p:sp>
      </p:grpSp>
      <p:grpSp>
        <p:nvGrpSpPr>
          <p:cNvPr id="9" name="Group 8">
            <a:extLst>
              <a:ext uri="{FF2B5EF4-FFF2-40B4-BE49-F238E27FC236}">
                <a16:creationId xmlns:a16="http://schemas.microsoft.com/office/drawing/2014/main" id="{F761FFD3-658E-4F1F-8F9B-166B9306A16C}"/>
              </a:ext>
            </a:extLst>
          </p:cNvPr>
          <p:cNvGrpSpPr/>
          <p:nvPr/>
        </p:nvGrpSpPr>
        <p:grpSpPr>
          <a:xfrm>
            <a:off x="7743162" y="4331165"/>
            <a:ext cx="2505864" cy="2248903"/>
            <a:chOff x="170553" y="1106274"/>
            <a:chExt cx="4416314" cy="3819206"/>
          </a:xfrm>
        </p:grpSpPr>
        <p:grpSp>
          <p:nvGrpSpPr>
            <p:cNvPr id="10" name="Group 9">
              <a:extLst>
                <a:ext uri="{FF2B5EF4-FFF2-40B4-BE49-F238E27FC236}">
                  <a16:creationId xmlns:a16="http://schemas.microsoft.com/office/drawing/2014/main" id="{D0CA4C0B-B7B1-4B41-8323-B54D9B46DE08}"/>
                </a:ext>
              </a:extLst>
            </p:cNvPr>
            <p:cNvGrpSpPr/>
            <p:nvPr/>
          </p:nvGrpSpPr>
          <p:grpSpPr>
            <a:xfrm>
              <a:off x="170553" y="1106274"/>
              <a:ext cx="4314664" cy="3819206"/>
              <a:chOff x="2188680" y="865418"/>
              <a:chExt cx="4527569" cy="4218053"/>
            </a:xfrm>
          </p:grpSpPr>
          <p:sp>
            <p:nvSpPr>
              <p:cNvPr id="14" name="AutoShape 7">
                <a:extLst>
                  <a:ext uri="{FF2B5EF4-FFF2-40B4-BE49-F238E27FC236}">
                    <a16:creationId xmlns:a16="http://schemas.microsoft.com/office/drawing/2014/main" id="{1A5FD85E-7A39-4BD8-B2E5-53BAF996651A}"/>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5" name="AutoShape 7">
                <a:extLst>
                  <a:ext uri="{FF2B5EF4-FFF2-40B4-BE49-F238E27FC236}">
                    <a16:creationId xmlns:a16="http://schemas.microsoft.com/office/drawing/2014/main" id="{031DFF42-6D80-A647-BD64-3826688BF4F0}"/>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6" name="AutoShape 7">
                <a:extLst>
                  <a:ext uri="{FF2B5EF4-FFF2-40B4-BE49-F238E27FC236}">
                    <a16:creationId xmlns:a16="http://schemas.microsoft.com/office/drawing/2014/main" id="{E33B9DB3-0E0A-FD49-92B4-36851C452F8D}"/>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7" name="AutoShape 7">
                <a:extLst>
                  <a:ext uri="{FF2B5EF4-FFF2-40B4-BE49-F238E27FC236}">
                    <a16:creationId xmlns:a16="http://schemas.microsoft.com/office/drawing/2014/main" id="{EBB94001-D451-464A-A719-29DEFBB424CD}"/>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grpSp>
        <p:sp>
          <p:nvSpPr>
            <p:cNvPr id="13" name="Text Box 15">
              <a:extLst>
                <a:ext uri="{FF2B5EF4-FFF2-40B4-BE49-F238E27FC236}">
                  <a16:creationId xmlns:a16="http://schemas.microsoft.com/office/drawing/2014/main" id="{50D9F0F2-4949-4792-A3E8-1A358EF4E0D8}"/>
                </a:ext>
              </a:extLst>
            </p:cNvPr>
            <p:cNvSpPr txBox="1">
              <a:spLocks noChangeArrowheads="1"/>
            </p:cNvSpPr>
            <p:nvPr/>
          </p:nvSpPr>
          <p:spPr bwMode="auto">
            <a:xfrm>
              <a:off x="2334497" y="1201407"/>
              <a:ext cx="2252370" cy="627219"/>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3</a:t>
              </a:r>
            </a:p>
          </p:txBody>
        </p:sp>
      </p:grpSp>
      <p:sp>
        <p:nvSpPr>
          <p:cNvPr id="18" name="Text Box 15">
            <a:extLst>
              <a:ext uri="{FF2B5EF4-FFF2-40B4-BE49-F238E27FC236}">
                <a16:creationId xmlns:a16="http://schemas.microsoft.com/office/drawing/2014/main" id="{6B013B31-87E0-4FF7-835B-1DDD7B073167}"/>
              </a:ext>
            </a:extLst>
          </p:cNvPr>
          <p:cNvSpPr txBox="1">
            <a:spLocks noChangeArrowheads="1"/>
          </p:cNvSpPr>
          <p:nvPr/>
        </p:nvSpPr>
        <p:spPr bwMode="auto">
          <a:xfrm>
            <a:off x="9909507" y="5751897"/>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1</a:t>
            </a:r>
          </a:p>
        </p:txBody>
      </p:sp>
      <p:sp>
        <p:nvSpPr>
          <p:cNvPr id="19" name="Text Box 15">
            <a:extLst>
              <a:ext uri="{FF2B5EF4-FFF2-40B4-BE49-F238E27FC236}">
                <a16:creationId xmlns:a16="http://schemas.microsoft.com/office/drawing/2014/main" id="{5FABBCAE-543E-4757-9B7D-E04E12A3020E}"/>
              </a:ext>
            </a:extLst>
          </p:cNvPr>
          <p:cNvSpPr txBox="1">
            <a:spLocks noChangeArrowheads="1"/>
          </p:cNvSpPr>
          <p:nvPr/>
        </p:nvSpPr>
        <p:spPr bwMode="auto">
          <a:xfrm>
            <a:off x="9385497" y="4855274"/>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2</a:t>
            </a:r>
          </a:p>
        </p:txBody>
      </p:sp>
    </p:spTree>
    <p:extLst>
      <p:ext uri="{BB962C8B-B14F-4D97-AF65-F5344CB8AC3E}">
        <p14:creationId xmlns:p14="http://schemas.microsoft.com/office/powerpoint/2010/main" val="360715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06674" y="389989"/>
            <a:ext cx="11378651" cy="845600"/>
          </a:xfrm>
          <a:noFill/>
        </p:spPr>
        <p:txBody>
          <a:bodyPr>
            <a:normAutofit fontScale="90000"/>
          </a:bodyPr>
          <a:lstStyle/>
          <a:p>
            <a:pPr eaLnBrk="1" hangingPunct="1"/>
            <a:r>
              <a:rPr lang="en-US" sz="4000">
                <a:ea typeface="ＭＳ Ｐゴシック" pitchFamily="-108" charset="-128"/>
                <a:cs typeface="ＭＳ Ｐゴシック" pitchFamily="-108" charset="-128"/>
              </a:rPr>
              <a:t>ALIGNING INITIATIVES, PROGRAMS, &amp; PRACTICES</a:t>
            </a:r>
          </a:p>
        </p:txBody>
      </p:sp>
      <p:sp>
        <p:nvSpPr>
          <p:cNvPr id="11" name="Rectangle 10">
            <a:extLst>
              <a:ext uri="{FF2B5EF4-FFF2-40B4-BE49-F238E27FC236}">
                <a16:creationId xmlns:a16="http://schemas.microsoft.com/office/drawing/2014/main" id="{AD700695-7A26-8B4D-80C7-0655ABFCA4B1}"/>
              </a:ext>
            </a:extLst>
          </p:cNvPr>
          <p:cNvSpPr/>
          <p:nvPr/>
        </p:nvSpPr>
        <p:spPr>
          <a:xfrm>
            <a:off x="3054605" y="6308981"/>
            <a:ext cx="91440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National TA Center on PBIS. (2017). </a:t>
            </a:r>
            <a:r>
              <a:rPr kumimoji="0" lang="en-US" sz="1400" b="0" i="1"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Technical guide for alignment of initiatives, programs, practices in school districts</a:t>
            </a: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 Eugene, OR: Retrieved from www.pbis.org</a:t>
            </a: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768605" y="1428186"/>
          <a:ext cx="4571999" cy="4448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CD4F1250-3335-4D8D-9382-75E2564FBA78}"/>
              </a:ext>
            </a:extLst>
          </p:cNvPr>
          <p:cNvPicPr>
            <a:picLocks noChangeAspect="1"/>
          </p:cNvPicPr>
          <p:nvPr/>
        </p:nvPicPr>
        <p:blipFill>
          <a:blip r:embed="rId8"/>
          <a:stretch>
            <a:fillRect/>
          </a:stretch>
        </p:blipFill>
        <p:spPr>
          <a:xfrm>
            <a:off x="6196723" y="1428186"/>
            <a:ext cx="2859763" cy="3713978"/>
          </a:xfrm>
          <a:prstGeom prst="rect">
            <a:avLst/>
          </a:prstGeom>
        </p:spPr>
      </p:pic>
      <p:sp>
        <p:nvSpPr>
          <p:cNvPr id="15" name="TextBox 14">
            <a:hlinkClick r:id="rId9"/>
            <a:extLst>
              <a:ext uri="{FF2B5EF4-FFF2-40B4-BE49-F238E27FC236}">
                <a16:creationId xmlns:a16="http://schemas.microsoft.com/office/drawing/2014/main" id="{BCB720FC-E028-43C3-AC68-FA079D88B41F}"/>
              </a:ext>
            </a:extLst>
          </p:cNvPr>
          <p:cNvSpPr txBox="1"/>
          <p:nvPr/>
        </p:nvSpPr>
        <p:spPr>
          <a:xfrm>
            <a:off x="8712677" y="3885534"/>
            <a:ext cx="1955365" cy="173664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Technical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Guide on pbis.org</a:t>
            </a:r>
          </a:p>
        </p:txBody>
      </p:sp>
    </p:spTree>
    <p:extLst>
      <p:ext uri="{BB962C8B-B14F-4D97-AF65-F5344CB8AC3E}">
        <p14:creationId xmlns:p14="http://schemas.microsoft.com/office/powerpoint/2010/main" val="334827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D4D67-E0AA-446A-90BE-75349ABCCA38}"/>
              </a:ext>
            </a:extLst>
          </p:cNvPr>
          <p:cNvPicPr>
            <a:picLocks noChangeAspect="1"/>
          </p:cNvPicPr>
          <p:nvPr/>
        </p:nvPicPr>
        <p:blipFill>
          <a:blip r:embed="rId3"/>
          <a:stretch>
            <a:fillRect/>
          </a:stretch>
        </p:blipFill>
        <p:spPr>
          <a:xfrm>
            <a:off x="2273725" y="0"/>
            <a:ext cx="501898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Group 6">
            <a:extLst>
              <a:ext uri="{FF2B5EF4-FFF2-40B4-BE49-F238E27FC236}">
                <a16:creationId xmlns:a16="http://schemas.microsoft.com/office/drawing/2014/main" id="{D78582A8-D8AA-41BB-BD76-4C9A15162068}"/>
              </a:ext>
            </a:extLst>
          </p:cNvPr>
          <p:cNvGrpSpPr/>
          <p:nvPr/>
        </p:nvGrpSpPr>
        <p:grpSpPr>
          <a:xfrm>
            <a:off x="8559120" y="345442"/>
            <a:ext cx="3321594" cy="634773"/>
            <a:chOff x="625202" y="1907036"/>
            <a:chExt cx="3321594" cy="634773"/>
          </a:xfrm>
        </p:grpSpPr>
        <p:sp>
          <p:nvSpPr>
            <p:cNvPr id="8" name="Rectangle: Rounded Corners 7">
              <a:extLst>
                <a:ext uri="{FF2B5EF4-FFF2-40B4-BE49-F238E27FC236}">
                  <a16:creationId xmlns:a16="http://schemas.microsoft.com/office/drawing/2014/main" id="{36D80460-2DAC-4A16-8F96-6748DDF4A57B}"/>
                </a:ext>
              </a:extLst>
            </p:cNvPr>
            <p:cNvSpPr/>
            <p:nvPr/>
          </p:nvSpPr>
          <p:spPr>
            <a:xfrm>
              <a:off x="625202" y="1907036"/>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sp>
        <p:sp>
          <p:nvSpPr>
            <p:cNvPr id="9" name="Rectangle: Rounded Corners 4">
              <a:extLst>
                <a:ext uri="{FF2B5EF4-FFF2-40B4-BE49-F238E27FC236}">
                  <a16:creationId xmlns:a16="http://schemas.microsoft.com/office/drawing/2014/main" id="{0F7FD904-EB85-4071-BE0E-7E5EC388D1D4}"/>
                </a:ext>
              </a:extLst>
            </p:cNvPr>
            <p:cNvSpPr txBox="1"/>
            <p:nvPr/>
          </p:nvSpPr>
          <p:spPr>
            <a:xfrm>
              <a:off x="643794" y="1925628"/>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p:txBody>
        </p:sp>
      </p:grpSp>
    </p:spTree>
    <p:extLst>
      <p:ext uri="{BB962C8B-B14F-4D97-AF65-F5344CB8AC3E}">
        <p14:creationId xmlns:p14="http://schemas.microsoft.com/office/powerpoint/2010/main" val="262942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9A4A0-6C70-4A8B-9F07-4E2C1BA199F4}"/>
              </a:ext>
            </a:extLst>
          </p:cNvPr>
          <p:cNvPicPr>
            <a:picLocks noChangeAspect="1"/>
          </p:cNvPicPr>
          <p:nvPr/>
        </p:nvPicPr>
        <p:blipFill>
          <a:blip r:embed="rId3"/>
          <a:stretch>
            <a:fillRect/>
          </a:stretch>
        </p:blipFill>
        <p:spPr>
          <a:xfrm>
            <a:off x="472794" y="109537"/>
            <a:ext cx="7810500" cy="6638925"/>
          </a:xfrm>
          <a:prstGeom prst="roundRect">
            <a:avLst>
              <a:gd name="adj" fmla="val 8594"/>
            </a:avLst>
          </a:prstGeom>
          <a:solidFill>
            <a:srgbClr val="FFFFFF">
              <a:shade val="85000"/>
            </a:srgbClr>
          </a:solidFill>
          <a:ln>
            <a:solidFill>
              <a:srgbClr val="002060"/>
            </a:solid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7073914C-39CE-4A79-839F-8A2286B67E4D}"/>
              </a:ext>
            </a:extLst>
          </p:cNvPr>
          <p:cNvSpPr/>
          <p:nvPr/>
        </p:nvSpPr>
        <p:spPr>
          <a:xfrm>
            <a:off x="2179593" y="4405745"/>
            <a:ext cx="5826057" cy="39971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4B101C7-DBDD-46E9-BDA7-55364F2C357E}"/>
              </a:ext>
            </a:extLst>
          </p:cNvPr>
          <p:cNvSpPr/>
          <p:nvPr/>
        </p:nvSpPr>
        <p:spPr>
          <a:xfrm>
            <a:off x="2179593" y="6284775"/>
            <a:ext cx="5826057"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661A287-0F1D-4A4B-AA57-3723DB925DE3}"/>
              </a:ext>
            </a:extLst>
          </p:cNvPr>
          <p:cNvSpPr/>
          <p:nvPr/>
        </p:nvSpPr>
        <p:spPr>
          <a:xfrm>
            <a:off x="2179592" y="4805464"/>
            <a:ext cx="1926078" cy="43774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68ADA0D-61D4-47F1-A3AA-100B6F536B89}"/>
              </a:ext>
            </a:extLst>
          </p:cNvPr>
          <p:cNvSpPr/>
          <p:nvPr/>
        </p:nvSpPr>
        <p:spPr>
          <a:xfrm>
            <a:off x="6079572" y="4805463"/>
            <a:ext cx="1926078" cy="4572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4367DF1-7E86-4A32-964B-306EBD2C5895}"/>
              </a:ext>
            </a:extLst>
          </p:cNvPr>
          <p:cNvSpPr/>
          <p:nvPr/>
        </p:nvSpPr>
        <p:spPr>
          <a:xfrm>
            <a:off x="2179592" y="5243209"/>
            <a:ext cx="1926078"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37800C2E-8716-45A6-B526-D8CBE5AA272B}"/>
              </a:ext>
            </a:extLst>
          </p:cNvPr>
          <p:cNvSpPr/>
          <p:nvPr/>
        </p:nvSpPr>
        <p:spPr>
          <a:xfrm>
            <a:off x="4105100" y="5252316"/>
            <a:ext cx="1974471"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BA0E091-F7B8-44BC-A09D-664B1CA7EA67}"/>
              </a:ext>
            </a:extLst>
          </p:cNvPr>
          <p:cNvGrpSpPr/>
          <p:nvPr/>
        </p:nvGrpSpPr>
        <p:grpSpPr>
          <a:xfrm>
            <a:off x="8633130" y="335678"/>
            <a:ext cx="3321594" cy="634773"/>
            <a:chOff x="625202" y="2859197"/>
            <a:chExt cx="3321594" cy="634773"/>
          </a:xfrm>
        </p:grpSpPr>
        <p:sp>
          <p:nvSpPr>
            <p:cNvPr id="24" name="Rectangle: Rounded Corners 23">
              <a:extLst>
                <a:ext uri="{FF2B5EF4-FFF2-40B4-BE49-F238E27FC236}">
                  <a16:creationId xmlns:a16="http://schemas.microsoft.com/office/drawing/2014/main" id="{6E3A0277-FE7B-4E61-B47F-68655D18CACB}"/>
                </a:ext>
              </a:extLst>
            </p:cNvPr>
            <p:cNvSpPr/>
            <p:nvPr/>
          </p:nvSpPr>
          <p:spPr>
            <a:xfrm>
              <a:off x="625202" y="2859197"/>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sp>
        <p:sp>
          <p:nvSpPr>
            <p:cNvPr id="25" name="Rectangle: Rounded Corners 4">
              <a:extLst>
                <a:ext uri="{FF2B5EF4-FFF2-40B4-BE49-F238E27FC236}">
                  <a16:creationId xmlns:a16="http://schemas.microsoft.com/office/drawing/2014/main" id="{8D77E152-05D9-49AB-92F3-8D3758611787}"/>
                </a:ext>
              </a:extLst>
            </p:cNvPr>
            <p:cNvSpPr txBox="1"/>
            <p:nvPr/>
          </p:nvSpPr>
          <p:spPr>
            <a:xfrm>
              <a:off x="643794" y="2877789"/>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solidFill>
                  <a:latin typeface="Hind Vadodara" panose="020B0604020202020204" charset="0"/>
                  <a:cs typeface="Hind Vadodara" panose="020B0604020202020204" charset="0"/>
                </a:rPr>
                <a:t>4. Analyze and </a:t>
              </a:r>
              <a:r>
                <a:rPr lang="en-US" sz="2000" b="1" kern="1200" dirty="0">
                  <a:solidFill>
                    <a:schemeClr val="accent3"/>
                  </a:solidFill>
                  <a:latin typeface="Hind Vadodara" panose="020B0604020202020204" charset="0"/>
                  <a:cs typeface="Hind Vadodara" panose="020B0604020202020204" charset="0"/>
                </a:rPr>
                <a:t>make decisions </a:t>
              </a:r>
              <a:r>
                <a:rPr lang="en-US" sz="2000" kern="1200" dirty="0">
                  <a:solidFill>
                    <a:schemeClr val="accent3"/>
                  </a:solidFill>
                  <a:latin typeface="Hind Vadodara" panose="020B0604020202020204" charset="0"/>
                  <a:cs typeface="Hind Vadodara" panose="020B0604020202020204" charset="0"/>
                </a:rPr>
                <a:t>for alignment.</a:t>
              </a:r>
            </a:p>
          </p:txBody>
        </p:sp>
      </p:grpSp>
      <p:grpSp>
        <p:nvGrpSpPr>
          <p:cNvPr id="18" name="Group 17">
            <a:extLst>
              <a:ext uri="{FF2B5EF4-FFF2-40B4-BE49-F238E27FC236}">
                <a16:creationId xmlns:a16="http://schemas.microsoft.com/office/drawing/2014/main" id="{50CDDF98-137B-4316-B31A-3CC78E86995E}"/>
              </a:ext>
            </a:extLst>
          </p:cNvPr>
          <p:cNvGrpSpPr/>
          <p:nvPr/>
        </p:nvGrpSpPr>
        <p:grpSpPr>
          <a:xfrm>
            <a:off x="10151103" y="1010125"/>
            <a:ext cx="285648" cy="238040"/>
            <a:chOff x="2143175" y="3533644"/>
            <a:chExt cx="285648" cy="238040"/>
          </a:xfrm>
        </p:grpSpPr>
        <p:sp>
          <p:nvSpPr>
            <p:cNvPr id="22" name="Arrow: Right 21">
              <a:extLst>
                <a:ext uri="{FF2B5EF4-FFF2-40B4-BE49-F238E27FC236}">
                  <a16:creationId xmlns:a16="http://schemas.microsoft.com/office/drawing/2014/main" id="{C0080793-6468-4CB7-BE25-452BF52E937F}"/>
                </a:ext>
              </a:extLst>
            </p:cNvPr>
            <p:cNvSpPr/>
            <p:nvPr/>
          </p:nvSpPr>
          <p:spPr>
            <a:xfrm rot="5400000">
              <a:off x="2166979" y="3509840"/>
              <a:ext cx="238040" cy="285648"/>
            </a:xfrm>
            <a:prstGeom prst="rightArrow">
              <a:avLst>
                <a:gd name="adj1" fmla="val 60000"/>
                <a:gd name="adj2" fmla="val 50000"/>
              </a:avLst>
            </a:prstGeom>
          </p:spPr>
          <p:style>
            <a:lnRef idx="0">
              <a:schemeClr val="accent2">
                <a:shade val="90000"/>
                <a:hueOff val="180530"/>
                <a:satOff val="-29171"/>
                <a:lumOff val="22516"/>
                <a:alphaOff val="0"/>
              </a:schemeClr>
            </a:lnRef>
            <a:fillRef idx="1">
              <a:schemeClr val="accent2">
                <a:shade val="90000"/>
                <a:hueOff val="180530"/>
                <a:satOff val="-29171"/>
                <a:lumOff val="22516"/>
                <a:alphaOff val="0"/>
              </a:schemeClr>
            </a:fillRef>
            <a:effectRef idx="0">
              <a:schemeClr val="accent2">
                <a:shade val="90000"/>
                <a:hueOff val="180530"/>
                <a:satOff val="-29171"/>
                <a:lumOff val="22516"/>
                <a:alphaOff val="0"/>
              </a:schemeClr>
            </a:effectRef>
            <a:fontRef idx="minor">
              <a:schemeClr val="lt1"/>
            </a:fontRef>
          </p:style>
        </p:sp>
        <p:sp>
          <p:nvSpPr>
            <p:cNvPr id="23" name="Arrow: Right 6">
              <a:extLst>
                <a:ext uri="{FF2B5EF4-FFF2-40B4-BE49-F238E27FC236}">
                  <a16:creationId xmlns:a16="http://schemas.microsoft.com/office/drawing/2014/main" id="{92060965-D9AA-4867-A017-C38546855D04}"/>
                </a:ext>
              </a:extLst>
            </p:cNvPr>
            <p:cNvSpPr txBox="1"/>
            <p:nvPr/>
          </p:nvSpPr>
          <p:spPr>
            <a:xfrm>
              <a:off x="2200305" y="3533644"/>
              <a:ext cx="171388" cy="166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p:txBody>
        </p:sp>
      </p:grpSp>
      <p:grpSp>
        <p:nvGrpSpPr>
          <p:cNvPr id="19" name="Group 18">
            <a:extLst>
              <a:ext uri="{FF2B5EF4-FFF2-40B4-BE49-F238E27FC236}">
                <a16:creationId xmlns:a16="http://schemas.microsoft.com/office/drawing/2014/main" id="{BD06EAB4-DD28-4BD6-8489-A7041EE39BCD}"/>
              </a:ext>
            </a:extLst>
          </p:cNvPr>
          <p:cNvGrpSpPr/>
          <p:nvPr/>
        </p:nvGrpSpPr>
        <p:grpSpPr>
          <a:xfrm>
            <a:off x="8633130" y="1287839"/>
            <a:ext cx="3321594" cy="634773"/>
            <a:chOff x="625202" y="3811358"/>
            <a:chExt cx="3321594" cy="634773"/>
          </a:xfrm>
        </p:grpSpPr>
        <p:sp>
          <p:nvSpPr>
            <p:cNvPr id="20" name="Rectangle: Rounded Corners 19">
              <a:extLst>
                <a:ext uri="{FF2B5EF4-FFF2-40B4-BE49-F238E27FC236}">
                  <a16:creationId xmlns:a16="http://schemas.microsoft.com/office/drawing/2014/main" id="{B4480B6B-1DA7-4B1D-9A48-B63EB457F6D7}"/>
                </a:ext>
              </a:extLst>
            </p:cNvPr>
            <p:cNvSpPr/>
            <p:nvPr/>
          </p:nvSpPr>
          <p:spPr>
            <a:xfrm>
              <a:off x="625202" y="3811358"/>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145330"/>
                <a:satOff val="-23593"/>
                <a:lumOff val="22279"/>
                <a:alphaOff val="0"/>
              </a:schemeClr>
            </a:fillRef>
            <a:effectRef idx="0">
              <a:schemeClr val="accent2">
                <a:shade val="50000"/>
                <a:hueOff val="145330"/>
                <a:satOff val="-23593"/>
                <a:lumOff val="22279"/>
                <a:alphaOff val="0"/>
              </a:schemeClr>
            </a:effectRef>
            <a:fontRef idx="minor">
              <a:schemeClr val="lt1"/>
            </a:fontRef>
          </p:style>
        </p:sp>
        <p:sp>
          <p:nvSpPr>
            <p:cNvPr id="21" name="Rectangle: Rounded Corners 8">
              <a:extLst>
                <a:ext uri="{FF2B5EF4-FFF2-40B4-BE49-F238E27FC236}">
                  <a16:creationId xmlns:a16="http://schemas.microsoft.com/office/drawing/2014/main" id="{3DBA09F1-8894-49AC-84D9-BF3FA0105321}"/>
                </a:ext>
              </a:extLst>
            </p:cNvPr>
            <p:cNvSpPr txBox="1"/>
            <p:nvPr/>
          </p:nvSpPr>
          <p:spPr>
            <a:xfrm>
              <a:off x="643794" y="3829950"/>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p:txBody>
        </p:sp>
      </p:grpSp>
      <p:sp>
        <p:nvSpPr>
          <p:cNvPr id="4" name="Rectangle: Rounded Corners 3">
            <a:extLst>
              <a:ext uri="{FF2B5EF4-FFF2-40B4-BE49-F238E27FC236}">
                <a16:creationId xmlns:a16="http://schemas.microsoft.com/office/drawing/2014/main" id="{3668BCB7-231D-4EA8-AD67-089ADDCCDC98}"/>
              </a:ext>
            </a:extLst>
          </p:cNvPr>
          <p:cNvSpPr/>
          <p:nvPr/>
        </p:nvSpPr>
        <p:spPr>
          <a:xfrm>
            <a:off x="2179592" y="1698171"/>
            <a:ext cx="5875835" cy="252292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3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2B908-99EB-49AE-ADBD-C99D93B40FAA}"/>
              </a:ext>
            </a:extLst>
          </p:cNvPr>
          <p:cNvPicPr>
            <a:picLocks noChangeAspect="1"/>
          </p:cNvPicPr>
          <p:nvPr/>
        </p:nvPicPr>
        <p:blipFill>
          <a:blip r:embed="rId3"/>
          <a:stretch>
            <a:fillRect/>
          </a:stretch>
        </p:blipFill>
        <p:spPr>
          <a:xfrm>
            <a:off x="1869422" y="1362531"/>
            <a:ext cx="8806084" cy="4806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17581364-3E5D-4561-8F78-380EBF1298CC}"/>
              </a:ext>
            </a:extLst>
          </p:cNvPr>
          <p:cNvSpPr/>
          <p:nvPr/>
        </p:nvSpPr>
        <p:spPr>
          <a:xfrm>
            <a:off x="3762728" y="5317447"/>
            <a:ext cx="2169269" cy="5544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75ACABA1-2584-4282-902F-A947084DE2A8}"/>
              </a:ext>
            </a:extLst>
          </p:cNvPr>
          <p:cNvSpPr/>
          <p:nvPr/>
        </p:nvSpPr>
        <p:spPr>
          <a:xfrm>
            <a:off x="6055213" y="50402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E05AD8B-3888-40EB-B077-ABFB93A2B128}"/>
              </a:ext>
            </a:extLst>
          </p:cNvPr>
          <p:cNvSpPr/>
          <p:nvPr/>
        </p:nvSpPr>
        <p:spPr>
          <a:xfrm>
            <a:off x="8365360" y="45068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38702CB-761E-4D54-9F4B-7F37366EAA68}"/>
              </a:ext>
            </a:extLst>
          </p:cNvPr>
          <p:cNvSpPr/>
          <p:nvPr/>
        </p:nvSpPr>
        <p:spPr>
          <a:xfrm>
            <a:off x="3762728" y="2439680"/>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F6E0E419-B885-4F6D-A4BD-4D9D4DE6378A}"/>
              </a:ext>
            </a:extLst>
          </p:cNvPr>
          <p:cNvSpPr/>
          <p:nvPr/>
        </p:nvSpPr>
        <p:spPr>
          <a:xfrm>
            <a:off x="8365360" y="2470173"/>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8371404-8087-487F-B061-6C32C0E68E3A}"/>
              </a:ext>
            </a:extLst>
          </p:cNvPr>
          <p:cNvSpPr/>
          <p:nvPr/>
        </p:nvSpPr>
        <p:spPr>
          <a:xfrm>
            <a:off x="6055212" y="2730388"/>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F5799B9-1DF2-419B-BF0E-4AD855A3DC4D}"/>
              </a:ext>
            </a:extLst>
          </p:cNvPr>
          <p:cNvSpPr/>
          <p:nvPr/>
        </p:nvSpPr>
        <p:spPr>
          <a:xfrm>
            <a:off x="4481689" y="4506807"/>
            <a:ext cx="733778"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71C87A5E-3D80-41A1-A36E-AEBC5C0D7968}"/>
              </a:ext>
            </a:extLst>
          </p:cNvPr>
          <p:cNvSpPr/>
          <p:nvPr/>
        </p:nvSpPr>
        <p:spPr>
          <a:xfrm>
            <a:off x="7354711" y="4762969"/>
            <a:ext cx="660400"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FB02F-0094-494A-AA15-E6963C36CD5B}"/>
              </a:ext>
            </a:extLst>
          </p:cNvPr>
          <p:cNvSpPr>
            <a:spLocks noGrp="1"/>
          </p:cNvSpPr>
          <p:nvPr>
            <p:ph type="title"/>
          </p:nvPr>
        </p:nvSpPr>
        <p:spPr>
          <a:xfrm>
            <a:off x="1" y="467463"/>
            <a:ext cx="3950676" cy="845600"/>
          </a:xfrm>
        </p:spPr>
        <p:txBody>
          <a:bodyPr/>
          <a:lstStyle/>
          <a:p>
            <a:r>
              <a:rPr lang="en-US" dirty="0"/>
              <a:t>PBIS FRAMEWORK &amp; Trauma Informed CROSSWALK</a:t>
            </a:r>
          </a:p>
        </p:txBody>
      </p:sp>
      <p:pic>
        <p:nvPicPr>
          <p:cNvPr id="6" name="Picture 5">
            <a:extLst>
              <a:ext uri="{FF2B5EF4-FFF2-40B4-BE49-F238E27FC236}">
                <a16:creationId xmlns:a16="http://schemas.microsoft.com/office/drawing/2014/main" id="{9F818D22-F1FD-701B-D53F-CD920F7E9C29}"/>
              </a:ext>
            </a:extLst>
          </p:cNvPr>
          <p:cNvPicPr>
            <a:picLocks noChangeAspect="1"/>
          </p:cNvPicPr>
          <p:nvPr/>
        </p:nvPicPr>
        <p:blipFill>
          <a:blip r:embed="rId3"/>
          <a:stretch>
            <a:fillRect/>
          </a:stretch>
        </p:blipFill>
        <p:spPr>
          <a:xfrm>
            <a:off x="3694363" y="599297"/>
            <a:ext cx="8309849" cy="5659405"/>
          </a:xfrm>
          <a:prstGeom prst="rect">
            <a:avLst/>
          </a:prstGeom>
        </p:spPr>
      </p:pic>
    </p:spTree>
    <p:extLst>
      <p:ext uri="{BB962C8B-B14F-4D97-AF65-F5344CB8AC3E}">
        <p14:creationId xmlns:p14="http://schemas.microsoft.com/office/powerpoint/2010/main" val="8220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F9BAD1-FEC9-DDB4-E6A2-C749C2E67B1C}"/>
              </a:ext>
            </a:extLst>
          </p:cNvPr>
          <p:cNvPicPr>
            <a:picLocks noChangeAspect="1"/>
          </p:cNvPicPr>
          <p:nvPr/>
        </p:nvPicPr>
        <p:blipFill>
          <a:blip r:embed="rId2"/>
          <a:stretch>
            <a:fillRect/>
          </a:stretch>
        </p:blipFill>
        <p:spPr>
          <a:xfrm>
            <a:off x="2218784" y="70969"/>
            <a:ext cx="7754432" cy="6716062"/>
          </a:xfrm>
          <a:prstGeom prst="rect">
            <a:avLst/>
          </a:prstGeom>
        </p:spPr>
      </p:pic>
    </p:spTree>
    <p:extLst>
      <p:ext uri="{BB962C8B-B14F-4D97-AF65-F5344CB8AC3E}">
        <p14:creationId xmlns:p14="http://schemas.microsoft.com/office/powerpoint/2010/main" val="354738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798022" y="317870"/>
          <a:ext cx="10850880" cy="6222262"/>
        </p:xfrm>
        <a:graphic>
          <a:graphicData uri="http://schemas.openxmlformats.org/drawingml/2006/table">
            <a:tbl>
              <a:tblPr>
                <a:tableStyleId>{BC89EF96-8CEA-46FF-86C4-4CE0E7609802}</a:tableStyleId>
              </a:tblPr>
              <a:tblGrid>
                <a:gridCol w="421179">
                  <a:extLst>
                    <a:ext uri="{9D8B030D-6E8A-4147-A177-3AD203B41FA5}">
                      <a16:colId xmlns:a16="http://schemas.microsoft.com/office/drawing/2014/main" val="20000"/>
                    </a:ext>
                  </a:extLst>
                </a:gridCol>
                <a:gridCol w="1407621">
                  <a:extLst>
                    <a:ext uri="{9D8B030D-6E8A-4147-A177-3AD203B41FA5}">
                      <a16:colId xmlns:a16="http://schemas.microsoft.com/office/drawing/2014/main" val="20001"/>
                    </a:ext>
                  </a:extLst>
                </a:gridCol>
                <a:gridCol w="1982415">
                  <a:extLst>
                    <a:ext uri="{9D8B030D-6E8A-4147-A177-3AD203B41FA5}">
                      <a16:colId xmlns:a16="http://schemas.microsoft.com/office/drawing/2014/main" val="20002"/>
                    </a:ext>
                  </a:extLst>
                </a:gridCol>
                <a:gridCol w="1117321">
                  <a:extLst>
                    <a:ext uri="{9D8B030D-6E8A-4147-A177-3AD203B41FA5}">
                      <a16:colId xmlns:a16="http://schemas.microsoft.com/office/drawing/2014/main" val="20003"/>
                    </a:ext>
                  </a:extLst>
                </a:gridCol>
                <a:gridCol w="1318051">
                  <a:extLst>
                    <a:ext uri="{9D8B030D-6E8A-4147-A177-3AD203B41FA5}">
                      <a16:colId xmlns:a16="http://schemas.microsoft.com/office/drawing/2014/main" val="20004"/>
                    </a:ext>
                  </a:extLst>
                </a:gridCol>
                <a:gridCol w="1108440">
                  <a:extLst>
                    <a:ext uri="{9D8B030D-6E8A-4147-A177-3AD203B41FA5}">
                      <a16:colId xmlns:a16="http://schemas.microsoft.com/office/drawing/2014/main" val="20005"/>
                    </a:ext>
                  </a:extLst>
                </a:gridCol>
                <a:gridCol w="1046271">
                  <a:extLst>
                    <a:ext uri="{9D8B030D-6E8A-4147-A177-3AD203B41FA5}">
                      <a16:colId xmlns:a16="http://schemas.microsoft.com/office/drawing/2014/main" val="20006"/>
                    </a:ext>
                  </a:extLst>
                </a:gridCol>
                <a:gridCol w="1223903">
                  <a:extLst>
                    <a:ext uri="{9D8B030D-6E8A-4147-A177-3AD203B41FA5}">
                      <a16:colId xmlns:a16="http://schemas.microsoft.com/office/drawing/2014/main" val="20007"/>
                    </a:ext>
                  </a:extLst>
                </a:gridCol>
                <a:gridCol w="1225679">
                  <a:extLst>
                    <a:ext uri="{9D8B030D-6E8A-4147-A177-3AD203B41FA5}">
                      <a16:colId xmlns:a16="http://schemas.microsoft.com/office/drawing/2014/main" val="20008"/>
                    </a:ext>
                  </a:extLst>
                </a:gridCol>
              </a:tblGrid>
              <a:tr h="658043">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300" b="0" u="none" strike="noStrike" cap="none" normalizeH="0" baseline="0">
                          <a:ln>
                            <a:noFill/>
                          </a:ln>
                          <a:solidFill>
                            <a:schemeClr val="bg1"/>
                          </a:solidFill>
                          <a:effectLst/>
                          <a:latin typeface="Hind Vadodara" panose="020B0604020202020204" charset="0"/>
                          <a:cs typeface="Hind Vadodara" panose="020B0604020202020204" charset="0"/>
                        </a:rPr>
                        <a:t>Teaching Matrix</a:t>
                      </a:r>
                      <a:endParaRPr kumimoji="0" lang="en-US" sz="23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INCORPORATE Coping Strategies for Managing Stress</a:t>
                      </a:r>
                    </a:p>
                  </a:txBody>
                  <a:tcPr marT="45719" marB="45719" anchor="ctr" horzOverflow="overflow">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549">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All Settings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Hallways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Playgrounds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Lunch</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Library/</a:t>
                      </a:r>
                      <a:endParaRPr kumimoji="0" lang="en-US" sz="12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Computer Lab</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Assembly</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Bus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extLst>
                  <a:ext uri="{0D108BD9-81ED-4DB2-BD59-A6C34878D82A}">
                    <a16:rowId xmlns:a16="http://schemas.microsoft.com/office/drawing/2014/main" val="10001"/>
                  </a:ext>
                </a:extLst>
              </a:tr>
              <a:tr h="157998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Expectations</a:t>
                      </a:r>
                      <a:endParaRPr kumimoji="0" lang="en-US" sz="19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vert="vert270" anchor="ctr" horzOverflow="overflow">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Respectful</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on task.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Give your best 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prepared.</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plan.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Invite those sitting alone to join in</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Study, read, compute.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Sit in one spot.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Watch for your stop.</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2"/>
                  </a:ext>
                </a:extLst>
              </a:tr>
              <a:tr h="15817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Achieving &amp; Organized</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kind.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Hands/feet to self.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Help/share with others.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normal voice volume.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 to right.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Play safe.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Share equipment.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lunch plan and choose quiet or social lunch area</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Whisper.</a:t>
                      </a:r>
                      <a:endParaRPr kumimoji="0" lang="en-US" sz="19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Return books.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Listen/watch.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appropriate applause.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 quiet voice.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Stay in your seat.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3"/>
                  </a:ext>
                </a:extLst>
              </a:tr>
              <a:tr h="157998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Responsible</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Recycle.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Clean up after self.</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 litter.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Maintain physical space.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equipment properly.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Put litter in garbage can.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my breathing technique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 to my signals </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Push in chairs.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books carefully.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chairs appropriately.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Wipe your feet.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2213" name="Rectangle 59"/>
          <p:cNvSpPr>
            <a:spLocks noChangeArrowheads="1"/>
          </p:cNvSpPr>
          <p:nvPr/>
        </p:nvSpPr>
        <p:spPr bwMode="auto">
          <a:xfrm>
            <a:off x="1735139" y="8121566"/>
            <a:ext cx="184456" cy="492297"/>
          </a:xfrm>
          <a:prstGeom prst="rect">
            <a:avLst/>
          </a:prstGeom>
          <a:noFill/>
          <a:ln w="9525">
            <a:noFill/>
            <a:miter lim="800000"/>
            <a:headEnd/>
            <a:tailEnd/>
          </a:ln>
        </p:spPr>
        <p:txBody>
          <a:bodyPr wrap="none" lIns="91304" tIns="45648" rIns="91304" bIns="45648" anchor="ctr">
            <a:prstTxWarp prst="textNoShape">
              <a:avLst/>
            </a:prstTxWarp>
            <a:spAutoFit/>
          </a:bodyPr>
          <a:lstStyle/>
          <a:p>
            <a:pPr defTabSz="1219170">
              <a:buClr>
                <a:srgbClr val="000000"/>
              </a:buClr>
              <a:defRPr/>
            </a:pPr>
            <a:br>
              <a:rPr lang="en-US" sz="1200" kern="0">
                <a:solidFill>
                  <a:srgbClr val="000000"/>
                </a:solidFill>
                <a:latin typeface="Arial"/>
                <a:ea typeface="Times New Roman" pitchFamily="-1" charset="0"/>
                <a:cs typeface="Times New Roman" pitchFamily="-1" charset="0"/>
                <a:sym typeface="Arial"/>
              </a:rPr>
            </a:br>
            <a:endParaRPr lang="en-US" sz="1400" kern="0">
              <a:solidFill>
                <a:srgbClr val="000000"/>
              </a:solidFill>
              <a:latin typeface="Arial"/>
              <a:ea typeface="Times New Roman" pitchFamily="-1" charset="0"/>
              <a:cs typeface="Times New Roman" pitchFamily="-1" charset="0"/>
              <a:sym typeface="Arial"/>
            </a:endParaRPr>
          </a:p>
        </p:txBody>
      </p:sp>
    </p:spTree>
    <p:extLst>
      <p:ext uri="{BB962C8B-B14F-4D97-AF65-F5344CB8AC3E}">
        <p14:creationId xmlns:p14="http://schemas.microsoft.com/office/powerpoint/2010/main" val="39715516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3B17BE-D3C4-4613-8237-3D5C8D32CD02}"/>
              </a:ext>
            </a:extLst>
          </p:cNvPr>
          <p:cNvPicPr>
            <a:picLocks noChangeAspect="1"/>
          </p:cNvPicPr>
          <p:nvPr/>
        </p:nvPicPr>
        <p:blipFill>
          <a:blip r:embed="rId3"/>
          <a:stretch>
            <a:fillRect/>
          </a:stretch>
        </p:blipFill>
        <p:spPr>
          <a:xfrm>
            <a:off x="1436330" y="2429469"/>
            <a:ext cx="9735763" cy="3730219"/>
          </a:xfrm>
          <a:prstGeom prst="rect">
            <a:avLst/>
          </a:prstGeom>
        </p:spPr>
      </p:pic>
      <p:sp>
        <p:nvSpPr>
          <p:cNvPr id="7" name="Title 1">
            <a:extLst>
              <a:ext uri="{FF2B5EF4-FFF2-40B4-BE49-F238E27FC236}">
                <a16:creationId xmlns:a16="http://schemas.microsoft.com/office/drawing/2014/main" id="{EA4C63EC-8936-41A8-9A28-AD9A0E688968}"/>
              </a:ext>
            </a:extLst>
          </p:cNvPr>
          <p:cNvSpPr txBox="1">
            <a:spLocks/>
          </p:cNvSpPr>
          <p:nvPr/>
        </p:nvSpPr>
        <p:spPr>
          <a:xfrm>
            <a:off x="8041052" y="4410946"/>
            <a:ext cx="3570403" cy="797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endParaRPr lang="en-US" kern="0" dirty="0"/>
          </a:p>
        </p:txBody>
      </p:sp>
      <p:sp>
        <p:nvSpPr>
          <p:cNvPr id="6" name="Title 5">
            <a:extLst>
              <a:ext uri="{FF2B5EF4-FFF2-40B4-BE49-F238E27FC236}">
                <a16:creationId xmlns:a16="http://schemas.microsoft.com/office/drawing/2014/main" id="{FCAC5E04-F8C4-D772-AEE7-1D82F636FBDB}"/>
              </a:ext>
            </a:extLst>
          </p:cNvPr>
          <p:cNvSpPr>
            <a:spLocks noGrp="1"/>
          </p:cNvSpPr>
          <p:nvPr>
            <p:ph type="title"/>
          </p:nvPr>
        </p:nvSpPr>
        <p:spPr/>
        <p:txBody>
          <a:bodyPr/>
          <a:lstStyle/>
          <a:p>
            <a:r>
              <a:rPr lang="en-US" dirty="0"/>
              <a:t>Restorative Justice Practices &amp; PBIS</a:t>
            </a:r>
            <a:br>
              <a:rPr lang="en-US" dirty="0"/>
            </a:br>
            <a:endParaRPr lang="en-US" dirty="0"/>
          </a:p>
        </p:txBody>
      </p:sp>
    </p:spTree>
    <p:extLst>
      <p:ext uri="{BB962C8B-B14F-4D97-AF65-F5344CB8AC3E}">
        <p14:creationId xmlns:p14="http://schemas.microsoft.com/office/powerpoint/2010/main" val="131414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a:t>GUIDELINES: EFFECTIVE ALIGNMENT</a:t>
            </a:r>
            <a:endParaRPr/>
          </a:p>
        </p:txBody>
      </p:sp>
      <p:sp>
        <p:nvSpPr>
          <p:cNvPr id="573" name="Google Shape;573;p41"/>
          <p:cNvSpPr txBox="1">
            <a:spLocks noGrp="1"/>
          </p:cNvSpPr>
          <p:nvPr>
            <p:ph type="ctrTitle" idx="2"/>
          </p:nvPr>
        </p:nvSpPr>
        <p:spPr>
          <a:xfrm flipH="1">
            <a:off x="6771219" y="1954438"/>
            <a:ext cx="4234051" cy="670400"/>
          </a:xfrm>
          <a:prstGeom prst="rect">
            <a:avLst/>
          </a:prstGeom>
        </p:spPr>
        <p:txBody>
          <a:bodyPr spcFirstLastPara="1" wrap="square" lIns="121900" tIns="121900" rIns="121900" bIns="121900" anchor="b" anchorCtr="0">
            <a:noAutofit/>
          </a:bodyPr>
          <a:lstStyle/>
          <a:p>
            <a:pPr lvl="0"/>
            <a:r>
              <a:rPr lang="en" sz="2600"/>
              <a:t>Professional Development</a:t>
            </a:r>
            <a:endParaRPr sz="2600"/>
          </a:p>
        </p:txBody>
      </p:sp>
      <p:sp>
        <p:nvSpPr>
          <p:cNvPr id="574" name="Google Shape;574;p41"/>
          <p:cNvSpPr txBox="1">
            <a:spLocks noGrp="1"/>
          </p:cNvSpPr>
          <p:nvPr>
            <p:ph type="subTitle" idx="3"/>
          </p:nvPr>
        </p:nvSpPr>
        <p:spPr>
          <a:xfrm flipH="1">
            <a:off x="6771220" y="2427218"/>
            <a:ext cx="4217548" cy="3681023"/>
          </a:xfrm>
          <a:prstGeom prst="rect">
            <a:avLst/>
          </a:prstGeom>
        </p:spPr>
        <p:txBody>
          <a:bodyPr spcFirstLastPara="1" wrap="square" lIns="121900" tIns="121900" rIns="121900" bIns="121900" anchor="t" anchorCtr="0">
            <a:noAutofit/>
          </a:bodyPr>
          <a:lstStyle/>
          <a:p>
            <a:pPr marL="0" indent="0"/>
            <a:r>
              <a:rPr lang="en" sz="1850" dirty="0"/>
              <a:t>Build aligned PD by comparing &amp; combining core features of initiatives</a:t>
            </a:r>
          </a:p>
          <a:p>
            <a:pPr marL="0" indent="0"/>
            <a:endParaRPr lang="en"/>
          </a:p>
          <a:p>
            <a:pPr marL="342900" indent="-342900">
              <a:buClr>
                <a:schemeClr val="accent4">
                  <a:lumMod val="60000"/>
                  <a:lumOff val="40000"/>
                </a:schemeClr>
              </a:buClr>
              <a:buFont typeface="Wingdings" panose="05000000000000000000" pitchFamily="2" charset="2"/>
              <a:buChar char="v"/>
            </a:pPr>
            <a:r>
              <a:rPr lang="en" sz="1850" dirty="0"/>
              <a:t>Compare fundamental assumption</a:t>
            </a:r>
            <a:r>
              <a:rPr lang="en" sz="1850" u="sng" dirty="0"/>
              <a:t>s</a:t>
            </a:r>
          </a:p>
          <a:p>
            <a:pPr marL="342900" indent="-342900">
              <a:buClr>
                <a:schemeClr val="accent4">
                  <a:lumMod val="60000"/>
                  <a:lumOff val="40000"/>
                </a:schemeClr>
              </a:buClr>
              <a:buFont typeface="Wingdings" panose="05000000000000000000" pitchFamily="2" charset="2"/>
              <a:buChar char="v"/>
            </a:pPr>
            <a:r>
              <a:rPr lang="en" sz="1850" u="sng" dirty="0"/>
              <a:t>Start with common “core features”</a:t>
            </a:r>
            <a:r>
              <a:rPr lang="en" sz="1850" dirty="0"/>
              <a:t> &amp; compare practices used to achieve these features</a:t>
            </a:r>
          </a:p>
          <a:p>
            <a:pPr marL="342900" indent="-342900">
              <a:buClr>
                <a:schemeClr val="accent4">
                  <a:lumMod val="60000"/>
                  <a:lumOff val="40000"/>
                </a:schemeClr>
              </a:buClr>
              <a:buFont typeface="Wingdings" panose="05000000000000000000" pitchFamily="2" charset="2"/>
              <a:buChar char="v"/>
            </a:pPr>
            <a:r>
              <a:rPr lang="en" sz="1850" dirty="0"/>
              <a:t>Determine how to incorporate additional core features efficiently</a:t>
            </a:r>
          </a:p>
          <a:p>
            <a:pPr marL="342900" indent="-342900">
              <a:buClr>
                <a:schemeClr val="accent4">
                  <a:lumMod val="60000"/>
                  <a:lumOff val="40000"/>
                </a:schemeClr>
              </a:buClr>
              <a:buFont typeface="Wingdings" panose="05000000000000000000" pitchFamily="2" charset="2"/>
              <a:buChar char="v"/>
            </a:pPr>
            <a:r>
              <a:rPr lang="en" sz="1850" dirty="0"/>
              <a:t>Build single PD curriculum that combines core features</a:t>
            </a:r>
            <a:endParaRPr sz="1850" dirty="0"/>
          </a:p>
        </p:txBody>
      </p:sp>
      <p:sp>
        <p:nvSpPr>
          <p:cNvPr id="575" name="Google Shape;575;p41"/>
          <p:cNvSpPr txBox="1">
            <a:spLocks noGrp="1"/>
          </p:cNvSpPr>
          <p:nvPr>
            <p:ph type="ctrTitle" idx="4"/>
          </p:nvPr>
        </p:nvSpPr>
        <p:spPr>
          <a:xfrm flipH="1">
            <a:off x="1917953" y="1867633"/>
            <a:ext cx="3635199" cy="670400"/>
          </a:xfrm>
          <a:prstGeom prst="rect">
            <a:avLst/>
          </a:prstGeom>
        </p:spPr>
        <p:txBody>
          <a:bodyPr spcFirstLastPara="1" wrap="square" lIns="121900" tIns="121900" rIns="121900" bIns="121900" anchor="b" anchorCtr="0">
            <a:noAutofit/>
          </a:bodyPr>
          <a:lstStyle/>
          <a:p>
            <a:r>
              <a:rPr lang="en-US" sz="2600"/>
              <a:t>Organizational Level</a:t>
            </a:r>
            <a:endParaRPr sz="2600"/>
          </a:p>
        </p:txBody>
      </p:sp>
      <p:sp>
        <p:nvSpPr>
          <p:cNvPr id="576" name="Google Shape;576;p41"/>
          <p:cNvSpPr txBox="1">
            <a:spLocks noGrp="1"/>
          </p:cNvSpPr>
          <p:nvPr>
            <p:ph type="subTitle" idx="5"/>
          </p:nvPr>
        </p:nvSpPr>
        <p:spPr>
          <a:xfrm flipH="1">
            <a:off x="1917954" y="2336300"/>
            <a:ext cx="4234053" cy="845600"/>
          </a:xfrm>
          <a:prstGeom prst="rect">
            <a:avLst/>
          </a:prstGeom>
        </p:spPr>
        <p:txBody>
          <a:bodyPr spcFirstLastPara="1" wrap="square" lIns="121900" tIns="121900" rIns="121900" bIns="121900" anchor="t" anchorCtr="0">
            <a:noAutofit/>
          </a:bodyPr>
          <a:lstStyle/>
          <a:p>
            <a:pPr marL="0" indent="0"/>
            <a:r>
              <a:rPr lang="en"/>
              <a:t>Align multiple initiatives where common budget authority exists</a:t>
            </a:r>
            <a:endParaRPr/>
          </a:p>
        </p:txBody>
      </p:sp>
      <p:sp>
        <p:nvSpPr>
          <p:cNvPr id="579" name="Google Shape;579;p41"/>
          <p:cNvSpPr txBox="1">
            <a:spLocks noGrp="1"/>
          </p:cNvSpPr>
          <p:nvPr>
            <p:ph type="ctrTitle" idx="8"/>
          </p:nvPr>
        </p:nvSpPr>
        <p:spPr>
          <a:xfrm flipH="1">
            <a:off x="1904144" y="3467133"/>
            <a:ext cx="4234053" cy="448643"/>
          </a:xfrm>
          <a:prstGeom prst="rect">
            <a:avLst/>
          </a:prstGeom>
        </p:spPr>
        <p:txBody>
          <a:bodyPr spcFirstLastPara="1" wrap="square" lIns="121900" tIns="121900" rIns="121900" bIns="121900" anchor="b" anchorCtr="0">
            <a:noAutofit/>
          </a:bodyPr>
          <a:lstStyle/>
          <a:p>
            <a:r>
              <a:rPr lang="en" sz="2600"/>
              <a:t>Outcome Measures</a:t>
            </a:r>
            <a:endParaRPr sz="2600"/>
          </a:p>
        </p:txBody>
      </p:sp>
      <p:sp>
        <p:nvSpPr>
          <p:cNvPr id="580" name="Google Shape;580;p41"/>
          <p:cNvSpPr txBox="1">
            <a:spLocks noGrp="1"/>
          </p:cNvSpPr>
          <p:nvPr>
            <p:ph type="subTitle" idx="9"/>
          </p:nvPr>
        </p:nvSpPr>
        <p:spPr>
          <a:xfrm flipH="1">
            <a:off x="1904144" y="3860842"/>
            <a:ext cx="4208358" cy="670400"/>
          </a:xfrm>
          <a:prstGeom prst="rect">
            <a:avLst/>
          </a:prstGeom>
        </p:spPr>
        <p:txBody>
          <a:bodyPr spcFirstLastPara="1" wrap="square" lIns="121900" tIns="121900" rIns="121900" bIns="121900" anchor="t" anchorCtr="0">
            <a:noAutofit/>
          </a:bodyPr>
          <a:lstStyle/>
          <a:p>
            <a:pPr marL="0" indent="0"/>
            <a:r>
              <a:rPr lang="en"/>
              <a:t>Align multiple initiatives by using common measures to assess effectiveness</a:t>
            </a:r>
            <a:endParaRPr/>
          </a:p>
        </p:txBody>
      </p:sp>
      <p:grpSp>
        <p:nvGrpSpPr>
          <p:cNvPr id="72" name="Google Shape;7480;p68">
            <a:extLst>
              <a:ext uri="{FF2B5EF4-FFF2-40B4-BE49-F238E27FC236}">
                <a16:creationId xmlns:a16="http://schemas.microsoft.com/office/drawing/2014/main" id="{1F9629FE-192E-4FC2-89D6-24DE4CF6BAD5}"/>
              </a:ext>
            </a:extLst>
          </p:cNvPr>
          <p:cNvGrpSpPr/>
          <p:nvPr/>
        </p:nvGrpSpPr>
        <p:grpSpPr>
          <a:xfrm>
            <a:off x="1247651" y="1996955"/>
            <a:ext cx="522141" cy="486047"/>
            <a:chOff x="2593522" y="2407029"/>
            <a:chExt cx="391606" cy="364535"/>
          </a:xfrm>
        </p:grpSpPr>
        <p:sp>
          <p:nvSpPr>
            <p:cNvPr id="73" name="Google Shape;7481;p68">
              <a:extLst>
                <a:ext uri="{FF2B5EF4-FFF2-40B4-BE49-F238E27FC236}">
                  <a16:creationId xmlns:a16="http://schemas.microsoft.com/office/drawing/2014/main" id="{81D0619B-FF9D-4A06-979B-BFF58F7F7F6B}"/>
                </a:ext>
              </a:extLst>
            </p:cNvPr>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74" name="Google Shape;7482;p68">
              <a:extLst>
                <a:ext uri="{FF2B5EF4-FFF2-40B4-BE49-F238E27FC236}">
                  <a16:creationId xmlns:a16="http://schemas.microsoft.com/office/drawing/2014/main" id="{8CC4475F-2188-4445-8F7F-354F6163423A}"/>
                </a:ext>
              </a:extLst>
            </p:cNvPr>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75" name="Google Shape;7483;p68">
              <a:extLst>
                <a:ext uri="{FF2B5EF4-FFF2-40B4-BE49-F238E27FC236}">
                  <a16:creationId xmlns:a16="http://schemas.microsoft.com/office/drawing/2014/main" id="{795248CD-EFF9-466C-A627-8623DAC6AD33}"/>
                </a:ext>
              </a:extLst>
            </p:cNvPr>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76" name="Google Shape;7484;p68">
              <a:extLst>
                <a:ext uri="{FF2B5EF4-FFF2-40B4-BE49-F238E27FC236}">
                  <a16:creationId xmlns:a16="http://schemas.microsoft.com/office/drawing/2014/main" id="{C2FE1728-6CB9-4140-9B97-9AD412533094}"/>
                </a:ext>
              </a:extLst>
            </p:cNvPr>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77" name="Google Shape;7485;p68">
              <a:extLst>
                <a:ext uri="{FF2B5EF4-FFF2-40B4-BE49-F238E27FC236}">
                  <a16:creationId xmlns:a16="http://schemas.microsoft.com/office/drawing/2014/main" id="{D006C823-82D1-47A6-AFC2-EEE1930B2CC5}"/>
                </a:ext>
              </a:extLst>
            </p:cNvPr>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8" name="Google Shape;7486;p68">
              <a:extLst>
                <a:ext uri="{FF2B5EF4-FFF2-40B4-BE49-F238E27FC236}">
                  <a16:creationId xmlns:a16="http://schemas.microsoft.com/office/drawing/2014/main" id="{52D67A42-485A-417D-A0EC-65541204D559}"/>
                </a:ext>
              </a:extLst>
            </p:cNvPr>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79" name="Google Shape;7487;p68">
              <a:extLst>
                <a:ext uri="{FF2B5EF4-FFF2-40B4-BE49-F238E27FC236}">
                  <a16:creationId xmlns:a16="http://schemas.microsoft.com/office/drawing/2014/main" id="{076BDC29-1682-4ABB-9E46-31C11EE32AF4}"/>
                </a:ext>
              </a:extLst>
            </p:cNvPr>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80" name="Google Shape;7488;p68">
              <a:extLst>
                <a:ext uri="{FF2B5EF4-FFF2-40B4-BE49-F238E27FC236}">
                  <a16:creationId xmlns:a16="http://schemas.microsoft.com/office/drawing/2014/main" id="{71304AAC-EFAA-4C2D-A718-58E7D618C327}"/>
                </a:ext>
              </a:extLst>
            </p:cNvPr>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1" name="Google Shape;7489;p68">
              <a:extLst>
                <a:ext uri="{FF2B5EF4-FFF2-40B4-BE49-F238E27FC236}">
                  <a16:creationId xmlns:a16="http://schemas.microsoft.com/office/drawing/2014/main" id="{DC068AD2-64AE-4108-9AA4-3B4BBF85BB6D}"/>
                </a:ext>
              </a:extLst>
            </p:cNvPr>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2" name="Google Shape;7490;p68">
              <a:extLst>
                <a:ext uri="{FF2B5EF4-FFF2-40B4-BE49-F238E27FC236}">
                  <a16:creationId xmlns:a16="http://schemas.microsoft.com/office/drawing/2014/main" id="{F03987B3-9FD7-43C8-9678-40DDD56EBE60}"/>
                </a:ext>
              </a:extLst>
            </p:cNvPr>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3" name="Google Shape;7491;p68">
              <a:extLst>
                <a:ext uri="{FF2B5EF4-FFF2-40B4-BE49-F238E27FC236}">
                  <a16:creationId xmlns:a16="http://schemas.microsoft.com/office/drawing/2014/main" id="{6DF3AD00-B9AA-45A3-8516-623C31B55369}"/>
                </a:ext>
              </a:extLst>
            </p:cNvPr>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84" name="Google Shape;7492;p68">
              <a:extLst>
                <a:ext uri="{FF2B5EF4-FFF2-40B4-BE49-F238E27FC236}">
                  <a16:creationId xmlns:a16="http://schemas.microsoft.com/office/drawing/2014/main" id="{EB91A8DA-3DC0-45AC-BA80-14703F6E70BE}"/>
                </a:ext>
              </a:extLst>
            </p:cNvPr>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121900" tIns="121900" rIns="121900" bIns="121900" anchor="ctr" anchorCtr="0">
              <a:noAutofit/>
            </a:bodyPr>
            <a:lstStyle/>
            <a:p>
              <a:endParaRPr sz="2400"/>
            </a:p>
          </p:txBody>
        </p:sp>
        <p:sp>
          <p:nvSpPr>
            <p:cNvPr id="85" name="Google Shape;7493;p68">
              <a:extLst>
                <a:ext uri="{FF2B5EF4-FFF2-40B4-BE49-F238E27FC236}">
                  <a16:creationId xmlns:a16="http://schemas.microsoft.com/office/drawing/2014/main" id="{751C0577-06D9-4FE5-A560-670DC0B32426}"/>
                </a:ext>
              </a:extLst>
            </p:cNvPr>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86" name="Google Shape;7494;p68">
              <a:extLst>
                <a:ext uri="{FF2B5EF4-FFF2-40B4-BE49-F238E27FC236}">
                  <a16:creationId xmlns:a16="http://schemas.microsoft.com/office/drawing/2014/main" id="{9933E3B0-9F82-45B4-AD2C-65C6BBE8EE05}"/>
                </a:ext>
              </a:extLst>
            </p:cNvPr>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87" name="Google Shape;7495;p68">
              <a:extLst>
                <a:ext uri="{FF2B5EF4-FFF2-40B4-BE49-F238E27FC236}">
                  <a16:creationId xmlns:a16="http://schemas.microsoft.com/office/drawing/2014/main" id="{5077E9E1-8034-4BDE-B78A-9F69F617033A}"/>
                </a:ext>
              </a:extLst>
            </p:cNvPr>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8" name="Google Shape;7496;p68">
              <a:extLst>
                <a:ext uri="{FF2B5EF4-FFF2-40B4-BE49-F238E27FC236}">
                  <a16:creationId xmlns:a16="http://schemas.microsoft.com/office/drawing/2014/main" id="{1E591FAC-84AD-4D3D-8161-8B9D3AA8356E}"/>
                </a:ext>
              </a:extLst>
            </p:cNvPr>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9" name="Google Shape;7497;p68">
              <a:extLst>
                <a:ext uri="{FF2B5EF4-FFF2-40B4-BE49-F238E27FC236}">
                  <a16:creationId xmlns:a16="http://schemas.microsoft.com/office/drawing/2014/main" id="{BFBCE249-49D6-4F1A-A606-FE810969E68B}"/>
                </a:ext>
              </a:extLst>
            </p:cNvPr>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0" name="Google Shape;7498;p68">
              <a:extLst>
                <a:ext uri="{FF2B5EF4-FFF2-40B4-BE49-F238E27FC236}">
                  <a16:creationId xmlns:a16="http://schemas.microsoft.com/office/drawing/2014/main" id="{EA2B3E3E-9E49-4758-8A74-92EE871A3586}"/>
                </a:ext>
              </a:extLst>
            </p:cNvPr>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1" name="Google Shape;7499;p68">
              <a:extLst>
                <a:ext uri="{FF2B5EF4-FFF2-40B4-BE49-F238E27FC236}">
                  <a16:creationId xmlns:a16="http://schemas.microsoft.com/office/drawing/2014/main" id="{AADC912A-9D23-46A9-B80A-701ADC558870}"/>
                </a:ext>
              </a:extLst>
            </p:cNvPr>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2" name="Google Shape;7500;p68">
              <a:extLst>
                <a:ext uri="{FF2B5EF4-FFF2-40B4-BE49-F238E27FC236}">
                  <a16:creationId xmlns:a16="http://schemas.microsoft.com/office/drawing/2014/main" id="{EF9AE6A5-E6B0-4751-80EC-FFFAE2087EAD}"/>
                </a:ext>
              </a:extLst>
            </p:cNvPr>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3" name="Google Shape;7501;p68">
              <a:extLst>
                <a:ext uri="{FF2B5EF4-FFF2-40B4-BE49-F238E27FC236}">
                  <a16:creationId xmlns:a16="http://schemas.microsoft.com/office/drawing/2014/main" id="{FA69D93F-4268-42ED-9BE4-0F096F9792BC}"/>
                </a:ext>
              </a:extLst>
            </p:cNvPr>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4" name="Google Shape;7502;p68">
              <a:extLst>
                <a:ext uri="{FF2B5EF4-FFF2-40B4-BE49-F238E27FC236}">
                  <a16:creationId xmlns:a16="http://schemas.microsoft.com/office/drawing/2014/main" id="{5F657E1B-2EB0-4AD0-A735-FD1E33B82847}"/>
                </a:ext>
              </a:extLst>
            </p:cNvPr>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5" name="Google Shape;7503;p68">
              <a:extLst>
                <a:ext uri="{FF2B5EF4-FFF2-40B4-BE49-F238E27FC236}">
                  <a16:creationId xmlns:a16="http://schemas.microsoft.com/office/drawing/2014/main" id="{39F34B53-E695-40BE-8972-55C55EB829AB}"/>
                </a:ext>
              </a:extLst>
            </p:cNvPr>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6" name="Google Shape;7504;p68">
              <a:extLst>
                <a:ext uri="{FF2B5EF4-FFF2-40B4-BE49-F238E27FC236}">
                  <a16:creationId xmlns:a16="http://schemas.microsoft.com/office/drawing/2014/main" id="{2DDF95D0-1216-4CB9-BB91-52FBF1BAACCA}"/>
                </a:ext>
              </a:extLst>
            </p:cNvPr>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7" name="Google Shape;7505;p68">
              <a:extLst>
                <a:ext uri="{FF2B5EF4-FFF2-40B4-BE49-F238E27FC236}">
                  <a16:creationId xmlns:a16="http://schemas.microsoft.com/office/drawing/2014/main" id="{24AE1844-283E-4CC9-80EB-8E8695A521DA}"/>
                </a:ext>
              </a:extLst>
            </p:cNvPr>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8" name="Google Shape;7506;p68">
              <a:extLst>
                <a:ext uri="{FF2B5EF4-FFF2-40B4-BE49-F238E27FC236}">
                  <a16:creationId xmlns:a16="http://schemas.microsoft.com/office/drawing/2014/main" id="{D7A8FDB3-1452-423C-8B97-768C9D5A9BBB}"/>
                </a:ext>
              </a:extLst>
            </p:cNvPr>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9" name="Google Shape;7507;p68">
              <a:extLst>
                <a:ext uri="{FF2B5EF4-FFF2-40B4-BE49-F238E27FC236}">
                  <a16:creationId xmlns:a16="http://schemas.microsoft.com/office/drawing/2014/main" id="{49AB4E2F-E20D-4B2D-A3C3-C00CD2955038}"/>
                </a:ext>
              </a:extLst>
            </p:cNvPr>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0" name="Google Shape;7508;p68">
              <a:extLst>
                <a:ext uri="{FF2B5EF4-FFF2-40B4-BE49-F238E27FC236}">
                  <a16:creationId xmlns:a16="http://schemas.microsoft.com/office/drawing/2014/main" id="{D768E783-F2A6-43AB-A409-AD8D770E3F8D}"/>
                </a:ext>
              </a:extLst>
            </p:cNvPr>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1" name="Google Shape;7509;p68">
              <a:extLst>
                <a:ext uri="{FF2B5EF4-FFF2-40B4-BE49-F238E27FC236}">
                  <a16:creationId xmlns:a16="http://schemas.microsoft.com/office/drawing/2014/main" id="{B90FD6BA-A2A7-4BE9-BF18-99777BE88742}"/>
                </a:ext>
              </a:extLst>
            </p:cNvPr>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2" name="Google Shape;7510;p68">
              <a:extLst>
                <a:ext uri="{FF2B5EF4-FFF2-40B4-BE49-F238E27FC236}">
                  <a16:creationId xmlns:a16="http://schemas.microsoft.com/office/drawing/2014/main" id="{38926D52-587A-4915-98C3-BBE03226A92C}"/>
                </a:ext>
              </a:extLst>
            </p:cNvPr>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3" name="Google Shape;7511;p68">
              <a:extLst>
                <a:ext uri="{FF2B5EF4-FFF2-40B4-BE49-F238E27FC236}">
                  <a16:creationId xmlns:a16="http://schemas.microsoft.com/office/drawing/2014/main" id="{85EE8B37-E992-44F9-B107-D63ACB7657E9}"/>
                </a:ext>
              </a:extLst>
            </p:cNvPr>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4" name="Google Shape;7512;p68">
              <a:extLst>
                <a:ext uri="{FF2B5EF4-FFF2-40B4-BE49-F238E27FC236}">
                  <a16:creationId xmlns:a16="http://schemas.microsoft.com/office/drawing/2014/main" id="{D8CB69A5-1005-4C9C-BC33-67D6EDADA904}"/>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105" name="Google Shape;7513;p68">
              <a:extLst>
                <a:ext uri="{FF2B5EF4-FFF2-40B4-BE49-F238E27FC236}">
                  <a16:creationId xmlns:a16="http://schemas.microsoft.com/office/drawing/2014/main" id="{72ACEDCB-67B6-4ABD-A81B-A5443A24E61B}"/>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6" name="Google Shape;7514;p68">
              <a:extLst>
                <a:ext uri="{FF2B5EF4-FFF2-40B4-BE49-F238E27FC236}">
                  <a16:creationId xmlns:a16="http://schemas.microsoft.com/office/drawing/2014/main" id="{DDA1C39E-5C7E-4695-A192-841F4D6ED905}"/>
                </a:ext>
              </a:extLst>
            </p:cNvPr>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7" name="Google Shape;7515;p68">
              <a:extLst>
                <a:ext uri="{FF2B5EF4-FFF2-40B4-BE49-F238E27FC236}">
                  <a16:creationId xmlns:a16="http://schemas.microsoft.com/office/drawing/2014/main" id="{B9B5579C-9F8D-4707-A5D5-3A820709F8E3}"/>
                </a:ext>
              </a:extLst>
            </p:cNvPr>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108" name="Google Shape;7516;p68">
              <a:extLst>
                <a:ext uri="{FF2B5EF4-FFF2-40B4-BE49-F238E27FC236}">
                  <a16:creationId xmlns:a16="http://schemas.microsoft.com/office/drawing/2014/main" id="{60ECA4AE-EF4B-435C-8523-9E2A1932F313}"/>
                </a:ext>
              </a:extLst>
            </p:cNvPr>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09" name="Google Shape;7517;p68">
              <a:extLst>
                <a:ext uri="{FF2B5EF4-FFF2-40B4-BE49-F238E27FC236}">
                  <a16:creationId xmlns:a16="http://schemas.microsoft.com/office/drawing/2014/main" id="{AAE60FE2-A164-4CFB-B1B7-68850FA4D3F1}"/>
                </a:ext>
              </a:extLst>
            </p:cNvPr>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110" name="Google Shape;7518;p68">
              <a:extLst>
                <a:ext uri="{FF2B5EF4-FFF2-40B4-BE49-F238E27FC236}">
                  <a16:creationId xmlns:a16="http://schemas.microsoft.com/office/drawing/2014/main" id="{B7FEFFDD-5AAD-47A8-8033-7AE6274B14BC}"/>
                </a:ext>
              </a:extLst>
            </p:cNvPr>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11" name="Google Shape;7519;p68">
              <a:extLst>
                <a:ext uri="{FF2B5EF4-FFF2-40B4-BE49-F238E27FC236}">
                  <a16:creationId xmlns:a16="http://schemas.microsoft.com/office/drawing/2014/main" id="{F4A9780E-7239-4A5E-B145-B13EFA9C1148}"/>
                </a:ext>
              </a:extLst>
            </p:cNvPr>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grpSp>
      <p:grpSp>
        <p:nvGrpSpPr>
          <p:cNvPr id="112" name="Google Shape;8081;p68">
            <a:extLst>
              <a:ext uri="{FF2B5EF4-FFF2-40B4-BE49-F238E27FC236}">
                <a16:creationId xmlns:a16="http://schemas.microsoft.com/office/drawing/2014/main" id="{225DA55C-6540-4167-AA03-1BA6D7D4A7AC}"/>
              </a:ext>
            </a:extLst>
          </p:cNvPr>
          <p:cNvGrpSpPr/>
          <p:nvPr/>
        </p:nvGrpSpPr>
        <p:grpSpPr>
          <a:xfrm>
            <a:off x="1312340" y="3370064"/>
            <a:ext cx="456661" cy="455404"/>
            <a:chOff x="847400" y="1503588"/>
            <a:chExt cx="342496" cy="341553"/>
          </a:xfrm>
        </p:grpSpPr>
        <p:sp>
          <p:nvSpPr>
            <p:cNvPr id="113" name="Google Shape;8082;p68">
              <a:extLst>
                <a:ext uri="{FF2B5EF4-FFF2-40B4-BE49-F238E27FC236}">
                  <a16:creationId xmlns:a16="http://schemas.microsoft.com/office/drawing/2014/main" id="{9FD26157-4A8D-47EA-A13C-17EC48F7BBAD}"/>
                </a:ext>
              </a:extLst>
            </p:cNvPr>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121900" tIns="121900" rIns="121900" bIns="121900" anchor="ctr" anchorCtr="0">
              <a:noAutofit/>
            </a:bodyPr>
            <a:lstStyle/>
            <a:p>
              <a:endParaRPr sz="2400"/>
            </a:p>
          </p:txBody>
        </p:sp>
        <p:sp>
          <p:nvSpPr>
            <p:cNvPr id="114" name="Google Shape;8083;p68">
              <a:extLst>
                <a:ext uri="{FF2B5EF4-FFF2-40B4-BE49-F238E27FC236}">
                  <a16:creationId xmlns:a16="http://schemas.microsoft.com/office/drawing/2014/main" id="{C8EDC825-9369-43DA-B4B8-9BAB506808E3}"/>
                </a:ext>
              </a:extLst>
            </p:cNvPr>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15" name="Google Shape;8084;p68">
              <a:extLst>
                <a:ext uri="{FF2B5EF4-FFF2-40B4-BE49-F238E27FC236}">
                  <a16:creationId xmlns:a16="http://schemas.microsoft.com/office/drawing/2014/main" id="{8E906C36-4595-47D9-8F43-070DAC33EAD0}"/>
                </a:ext>
              </a:extLst>
            </p:cNvPr>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121900" tIns="121900" rIns="121900" bIns="121900" anchor="ctr" anchorCtr="0">
              <a:noAutofit/>
            </a:bodyPr>
            <a:lstStyle/>
            <a:p>
              <a:endParaRPr sz="2400"/>
            </a:p>
          </p:txBody>
        </p:sp>
        <p:sp>
          <p:nvSpPr>
            <p:cNvPr id="116" name="Google Shape;8085;p68">
              <a:extLst>
                <a:ext uri="{FF2B5EF4-FFF2-40B4-BE49-F238E27FC236}">
                  <a16:creationId xmlns:a16="http://schemas.microsoft.com/office/drawing/2014/main" id="{5036D820-4BDE-4195-A6F0-1591D5CC37A2}"/>
                </a:ext>
              </a:extLst>
            </p:cNvPr>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121900" tIns="121900" rIns="121900" bIns="121900" anchor="ctr" anchorCtr="0">
              <a:noAutofit/>
            </a:bodyPr>
            <a:lstStyle/>
            <a:p>
              <a:endParaRPr sz="2400"/>
            </a:p>
          </p:txBody>
        </p:sp>
        <p:sp>
          <p:nvSpPr>
            <p:cNvPr id="117" name="Google Shape;8086;p68">
              <a:extLst>
                <a:ext uri="{FF2B5EF4-FFF2-40B4-BE49-F238E27FC236}">
                  <a16:creationId xmlns:a16="http://schemas.microsoft.com/office/drawing/2014/main" id="{5C00195D-15B8-41B1-B06D-974496B41D5B}"/>
                </a:ext>
              </a:extLst>
            </p:cNvPr>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18" name="Google Shape;8087;p68">
              <a:extLst>
                <a:ext uri="{FF2B5EF4-FFF2-40B4-BE49-F238E27FC236}">
                  <a16:creationId xmlns:a16="http://schemas.microsoft.com/office/drawing/2014/main" id="{A3027191-88FA-47BD-A702-64D89FB3B2BC}"/>
                </a:ext>
              </a:extLst>
            </p:cNvPr>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19" name="Google Shape;8088;p68">
              <a:extLst>
                <a:ext uri="{FF2B5EF4-FFF2-40B4-BE49-F238E27FC236}">
                  <a16:creationId xmlns:a16="http://schemas.microsoft.com/office/drawing/2014/main" id="{42105261-AEA2-48B1-BCC1-76BDCD312862}"/>
                </a:ext>
              </a:extLst>
            </p:cNvPr>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0" name="Google Shape;8089;p68">
              <a:extLst>
                <a:ext uri="{FF2B5EF4-FFF2-40B4-BE49-F238E27FC236}">
                  <a16:creationId xmlns:a16="http://schemas.microsoft.com/office/drawing/2014/main" id="{4E13397D-4780-4FAA-A5C9-15E8D3760AED}"/>
                </a:ext>
              </a:extLst>
            </p:cNvPr>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1" name="Google Shape;8090;p68">
              <a:extLst>
                <a:ext uri="{FF2B5EF4-FFF2-40B4-BE49-F238E27FC236}">
                  <a16:creationId xmlns:a16="http://schemas.microsoft.com/office/drawing/2014/main" id="{3A8860A6-0741-4311-8A2A-F125F0272EF8}"/>
                </a:ext>
              </a:extLst>
            </p:cNvPr>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2" name="Google Shape;8091;p68">
              <a:extLst>
                <a:ext uri="{FF2B5EF4-FFF2-40B4-BE49-F238E27FC236}">
                  <a16:creationId xmlns:a16="http://schemas.microsoft.com/office/drawing/2014/main" id="{E17CF798-BFC5-4A7F-97BD-24ABDD78EE18}"/>
                </a:ext>
              </a:extLst>
            </p:cNvPr>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3" name="Google Shape;8092;p68">
              <a:extLst>
                <a:ext uri="{FF2B5EF4-FFF2-40B4-BE49-F238E27FC236}">
                  <a16:creationId xmlns:a16="http://schemas.microsoft.com/office/drawing/2014/main" id="{A641A1BB-4A2C-4369-90E3-12421449B07F}"/>
                </a:ext>
              </a:extLst>
            </p:cNvPr>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24" name="Google Shape;8093;p68">
              <a:extLst>
                <a:ext uri="{FF2B5EF4-FFF2-40B4-BE49-F238E27FC236}">
                  <a16:creationId xmlns:a16="http://schemas.microsoft.com/office/drawing/2014/main" id="{FFC33F35-D5B9-4F93-9A8A-2C0B595D8B10}"/>
                </a:ext>
              </a:extLst>
            </p:cNvPr>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5" name="Google Shape;8094;p68">
              <a:extLst>
                <a:ext uri="{FF2B5EF4-FFF2-40B4-BE49-F238E27FC236}">
                  <a16:creationId xmlns:a16="http://schemas.microsoft.com/office/drawing/2014/main" id="{AB218839-4607-4485-8BA3-EBCCB1614DFE}"/>
                </a:ext>
              </a:extLst>
            </p:cNvPr>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6" name="Google Shape;8095;p68">
              <a:extLst>
                <a:ext uri="{FF2B5EF4-FFF2-40B4-BE49-F238E27FC236}">
                  <a16:creationId xmlns:a16="http://schemas.microsoft.com/office/drawing/2014/main" id="{8CCED4D5-E8AE-4499-AEA6-DD4665A62739}"/>
                </a:ext>
              </a:extLst>
            </p:cNvPr>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7" name="Google Shape;8096;p68">
              <a:extLst>
                <a:ext uri="{FF2B5EF4-FFF2-40B4-BE49-F238E27FC236}">
                  <a16:creationId xmlns:a16="http://schemas.microsoft.com/office/drawing/2014/main" id="{1C8456D4-6AC7-471B-9083-D6918C38083F}"/>
                </a:ext>
              </a:extLst>
            </p:cNvPr>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8" name="Google Shape;8097;p68">
              <a:extLst>
                <a:ext uri="{FF2B5EF4-FFF2-40B4-BE49-F238E27FC236}">
                  <a16:creationId xmlns:a16="http://schemas.microsoft.com/office/drawing/2014/main" id="{C561C283-5C57-49A0-BE17-77E582B3E5C5}"/>
                </a:ext>
              </a:extLst>
            </p:cNvPr>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9" name="Google Shape;8098;p68">
              <a:extLst>
                <a:ext uri="{FF2B5EF4-FFF2-40B4-BE49-F238E27FC236}">
                  <a16:creationId xmlns:a16="http://schemas.microsoft.com/office/drawing/2014/main" id="{AEB3F5D2-291D-4BE4-883F-E540FD560183}"/>
                </a:ext>
              </a:extLst>
            </p:cNvPr>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0" name="Google Shape;8099;p68">
              <a:extLst>
                <a:ext uri="{FF2B5EF4-FFF2-40B4-BE49-F238E27FC236}">
                  <a16:creationId xmlns:a16="http://schemas.microsoft.com/office/drawing/2014/main" id="{93723972-283A-4116-B988-61405B01AB79}"/>
                </a:ext>
              </a:extLst>
            </p:cNvPr>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1" name="Google Shape;8100;p68">
              <a:extLst>
                <a:ext uri="{FF2B5EF4-FFF2-40B4-BE49-F238E27FC236}">
                  <a16:creationId xmlns:a16="http://schemas.microsoft.com/office/drawing/2014/main" id="{8D750639-CB19-4880-AFE9-F504FE8BD336}"/>
                </a:ext>
              </a:extLst>
            </p:cNvPr>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4"/>
                </a:solidFill>
              </a:endParaRPr>
            </a:p>
          </p:txBody>
        </p:sp>
        <p:sp>
          <p:nvSpPr>
            <p:cNvPr id="132" name="Google Shape;8101;p68">
              <a:extLst>
                <a:ext uri="{FF2B5EF4-FFF2-40B4-BE49-F238E27FC236}">
                  <a16:creationId xmlns:a16="http://schemas.microsoft.com/office/drawing/2014/main" id="{3B088D70-6258-4B2A-89D6-00FEFFD5F83D}"/>
                </a:ext>
              </a:extLst>
            </p:cNvPr>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160" name="Group 159">
            <a:extLst>
              <a:ext uri="{FF2B5EF4-FFF2-40B4-BE49-F238E27FC236}">
                <a16:creationId xmlns:a16="http://schemas.microsoft.com/office/drawing/2014/main" id="{C15AA08F-D878-45A8-9094-3700640A0BDF}"/>
              </a:ext>
            </a:extLst>
          </p:cNvPr>
          <p:cNvGrpSpPr/>
          <p:nvPr/>
        </p:nvGrpSpPr>
        <p:grpSpPr>
          <a:xfrm rot="1778477">
            <a:off x="10648375" y="207769"/>
            <a:ext cx="1395847" cy="1350528"/>
            <a:chOff x="1568917" y="46321"/>
            <a:chExt cx="2223435" cy="2223435"/>
          </a:xfrm>
        </p:grpSpPr>
        <p:sp>
          <p:nvSpPr>
            <p:cNvPr id="161" name="Oval 160">
              <a:extLst>
                <a:ext uri="{FF2B5EF4-FFF2-40B4-BE49-F238E27FC236}">
                  <a16:creationId xmlns:a16="http://schemas.microsoft.com/office/drawing/2014/main" id="{A1952A3C-EB00-4227-8DD1-9A918D848CE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62" name="Oval 4">
              <a:extLst>
                <a:ext uri="{FF2B5EF4-FFF2-40B4-BE49-F238E27FC236}">
                  <a16:creationId xmlns:a16="http://schemas.microsoft.com/office/drawing/2014/main" id="{C02FE31D-E191-42D2-8FCF-A0D409C1B65D}"/>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a:solidFill>
                    <a:srgbClr val="FFFFFF"/>
                  </a:solidFill>
                  <a:latin typeface="Poppins Medium" panose="020B0604020202020204" charset="0"/>
                  <a:cs typeface="Poppins Medium" panose="020B0604020202020204" charset="0"/>
                  <a:sym typeface="Arial"/>
                </a:rPr>
                <a:t>Systems</a:t>
              </a:r>
            </a:p>
          </p:txBody>
        </p:sp>
      </p:grpSp>
      <p:grpSp>
        <p:nvGrpSpPr>
          <p:cNvPr id="163" name="Group 162">
            <a:extLst>
              <a:ext uri="{FF2B5EF4-FFF2-40B4-BE49-F238E27FC236}">
                <a16:creationId xmlns:a16="http://schemas.microsoft.com/office/drawing/2014/main" id="{19046F74-4FD3-4287-BB66-D70BBE56A35C}"/>
              </a:ext>
            </a:extLst>
          </p:cNvPr>
          <p:cNvGrpSpPr/>
          <p:nvPr/>
        </p:nvGrpSpPr>
        <p:grpSpPr>
          <a:xfrm>
            <a:off x="10474196" y="749758"/>
            <a:ext cx="1159651" cy="1159651"/>
            <a:chOff x="3702262" y="2375914"/>
            <a:chExt cx="869738" cy="869738"/>
          </a:xfrm>
        </p:grpSpPr>
        <p:sp>
          <p:nvSpPr>
            <p:cNvPr id="164" name="Google Shape;660;p43">
              <a:extLst>
                <a:ext uri="{FF2B5EF4-FFF2-40B4-BE49-F238E27FC236}">
                  <a16:creationId xmlns:a16="http://schemas.microsoft.com/office/drawing/2014/main" id="{BDA5EC5C-9A48-4F6F-82CD-77FD08B59ADE}"/>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5" name="Google Shape;7667;p68">
              <a:extLst>
                <a:ext uri="{FF2B5EF4-FFF2-40B4-BE49-F238E27FC236}">
                  <a16:creationId xmlns:a16="http://schemas.microsoft.com/office/drawing/2014/main" id="{A2D00F5E-1996-449A-BD7D-9303132C5BB4}"/>
                </a:ext>
              </a:extLst>
            </p:cNvPr>
            <p:cNvGrpSpPr>
              <a:grpSpLocks noChangeAspect="1"/>
            </p:cNvGrpSpPr>
            <p:nvPr/>
          </p:nvGrpSpPr>
          <p:grpSpPr>
            <a:xfrm>
              <a:off x="3990570" y="2588681"/>
              <a:ext cx="320080" cy="457200"/>
              <a:chOff x="1341612" y="3340055"/>
              <a:chExt cx="259399" cy="370524"/>
            </a:xfrm>
          </p:grpSpPr>
          <p:sp>
            <p:nvSpPr>
              <p:cNvPr id="166" name="Google Shape;7668;p68">
                <a:extLst>
                  <a:ext uri="{FF2B5EF4-FFF2-40B4-BE49-F238E27FC236}">
                    <a16:creationId xmlns:a16="http://schemas.microsoft.com/office/drawing/2014/main" id="{DB60ECAB-D6E5-4861-9FA9-B49CBEC9D8F2}"/>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 name="Google Shape;7669;p68">
                <a:extLst>
                  <a:ext uri="{FF2B5EF4-FFF2-40B4-BE49-F238E27FC236}">
                    <a16:creationId xmlns:a16="http://schemas.microsoft.com/office/drawing/2014/main" id="{625E7C76-4351-4507-9385-8E9F56B723F7}"/>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 name="Google Shape;7670;p68">
                <a:extLst>
                  <a:ext uri="{FF2B5EF4-FFF2-40B4-BE49-F238E27FC236}">
                    <a16:creationId xmlns:a16="http://schemas.microsoft.com/office/drawing/2014/main" id="{52203220-B874-4C8D-8426-425BD9E86801}"/>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 name="Google Shape;7671;p68">
                <a:extLst>
                  <a:ext uri="{FF2B5EF4-FFF2-40B4-BE49-F238E27FC236}">
                    <a16:creationId xmlns:a16="http://schemas.microsoft.com/office/drawing/2014/main" id="{3D00721F-9346-46BD-AFBE-7455CAC816E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 name="Google Shape;7672;p68">
                <a:extLst>
                  <a:ext uri="{FF2B5EF4-FFF2-40B4-BE49-F238E27FC236}">
                    <a16:creationId xmlns:a16="http://schemas.microsoft.com/office/drawing/2014/main" id="{5C90C4E6-208F-4962-9F36-7E0C6C102756}"/>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 name="Google Shape;7673;p68">
                <a:extLst>
                  <a:ext uri="{FF2B5EF4-FFF2-40B4-BE49-F238E27FC236}">
                    <a16:creationId xmlns:a16="http://schemas.microsoft.com/office/drawing/2014/main" id="{952C5DCB-3C72-4EF7-8D5A-188E8C995FA4}"/>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 name="Google Shape;7674;p68">
                <a:extLst>
                  <a:ext uri="{FF2B5EF4-FFF2-40B4-BE49-F238E27FC236}">
                    <a16:creationId xmlns:a16="http://schemas.microsoft.com/office/drawing/2014/main" id="{CA7EB2B7-34DD-401C-BDDE-B27A459F2A32}"/>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 name="Google Shape;7675;p68">
                <a:extLst>
                  <a:ext uri="{FF2B5EF4-FFF2-40B4-BE49-F238E27FC236}">
                    <a16:creationId xmlns:a16="http://schemas.microsoft.com/office/drawing/2014/main" id="{448EA9E0-4678-4E79-8136-D1B18CE32943}"/>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 name="Google Shape;7676;p68">
                <a:extLst>
                  <a:ext uri="{FF2B5EF4-FFF2-40B4-BE49-F238E27FC236}">
                    <a16:creationId xmlns:a16="http://schemas.microsoft.com/office/drawing/2014/main" id="{160DFEAC-CF1D-4436-845F-C9C2AD1F2226}"/>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 name="Google Shape;7677;p68">
                <a:extLst>
                  <a:ext uri="{FF2B5EF4-FFF2-40B4-BE49-F238E27FC236}">
                    <a16:creationId xmlns:a16="http://schemas.microsoft.com/office/drawing/2014/main" id="{CAB0DF11-E25E-48EA-A7A9-704B342C9F20}"/>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 name="Google Shape;7678;p68">
                <a:extLst>
                  <a:ext uri="{FF2B5EF4-FFF2-40B4-BE49-F238E27FC236}">
                    <a16:creationId xmlns:a16="http://schemas.microsoft.com/office/drawing/2014/main" id="{76E8EEF0-2734-4E02-B6E4-84A0F5F2E57C}"/>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 name="Google Shape;7679;p68">
                <a:extLst>
                  <a:ext uri="{FF2B5EF4-FFF2-40B4-BE49-F238E27FC236}">
                    <a16:creationId xmlns:a16="http://schemas.microsoft.com/office/drawing/2014/main" id="{0264E605-047A-4465-B85B-C3A1EFADB21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 name="Google Shape;7680;p68">
                <a:extLst>
                  <a:ext uri="{FF2B5EF4-FFF2-40B4-BE49-F238E27FC236}">
                    <a16:creationId xmlns:a16="http://schemas.microsoft.com/office/drawing/2014/main" id="{5BFCD84C-B6BD-4E1B-B37C-CDBF2D4B051A}"/>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 name="Google Shape;7681;p68">
                <a:extLst>
                  <a:ext uri="{FF2B5EF4-FFF2-40B4-BE49-F238E27FC236}">
                    <a16:creationId xmlns:a16="http://schemas.microsoft.com/office/drawing/2014/main" id="{6A531611-BDC5-4993-83E6-46C1CD0E2DE3}"/>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 name="Google Shape;7682;p68">
                <a:extLst>
                  <a:ext uri="{FF2B5EF4-FFF2-40B4-BE49-F238E27FC236}">
                    <a16:creationId xmlns:a16="http://schemas.microsoft.com/office/drawing/2014/main" id="{5978BC8A-C9F2-4CF0-9ED2-DDDD2A8D643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 name="Google Shape;7683;p68">
                <a:extLst>
                  <a:ext uri="{FF2B5EF4-FFF2-40B4-BE49-F238E27FC236}">
                    <a16:creationId xmlns:a16="http://schemas.microsoft.com/office/drawing/2014/main" id="{BCA08A48-DBCF-4C96-A780-E0EB29D0D053}"/>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 name="Google Shape;7684;p68">
                <a:extLst>
                  <a:ext uri="{FF2B5EF4-FFF2-40B4-BE49-F238E27FC236}">
                    <a16:creationId xmlns:a16="http://schemas.microsoft.com/office/drawing/2014/main" id="{5DC41C30-431B-4952-89C9-685AB223C9FF}"/>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3" name="Google Shape;7685;p68">
                <a:extLst>
                  <a:ext uri="{FF2B5EF4-FFF2-40B4-BE49-F238E27FC236}">
                    <a16:creationId xmlns:a16="http://schemas.microsoft.com/office/drawing/2014/main" id="{6C943608-4279-4B52-AD03-80D564857084}"/>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258" name="Google Shape;16254;p73">
            <a:extLst>
              <a:ext uri="{FF2B5EF4-FFF2-40B4-BE49-F238E27FC236}">
                <a16:creationId xmlns:a16="http://schemas.microsoft.com/office/drawing/2014/main" id="{97F04126-5086-4463-9408-C121B87DF067}"/>
              </a:ext>
            </a:extLst>
          </p:cNvPr>
          <p:cNvGrpSpPr/>
          <p:nvPr/>
        </p:nvGrpSpPr>
        <p:grpSpPr>
          <a:xfrm>
            <a:off x="6188691" y="1979672"/>
            <a:ext cx="523285" cy="519860"/>
            <a:chOff x="3214452" y="3340533"/>
            <a:chExt cx="392464" cy="389895"/>
          </a:xfrm>
        </p:grpSpPr>
        <p:sp>
          <p:nvSpPr>
            <p:cNvPr id="259" name="Google Shape;16255;p73">
              <a:extLst>
                <a:ext uri="{FF2B5EF4-FFF2-40B4-BE49-F238E27FC236}">
                  <a16:creationId xmlns:a16="http://schemas.microsoft.com/office/drawing/2014/main" id="{C7E40FBF-02A3-49AC-9A5C-182FD5A8C191}"/>
                </a:ext>
              </a:extLst>
            </p:cNvPr>
            <p:cNvSpPr/>
            <p:nvPr/>
          </p:nvSpPr>
          <p:spPr>
            <a:xfrm>
              <a:off x="3214452" y="3340533"/>
              <a:ext cx="289912" cy="97651"/>
            </a:xfrm>
            <a:custGeom>
              <a:avLst/>
              <a:gdLst/>
              <a:ahLst/>
              <a:cxnLst/>
              <a:rect l="l" t="t" r="r" b="b"/>
              <a:pathLst>
                <a:path w="11059" h="3725" extrusionOk="0">
                  <a:moveTo>
                    <a:pt x="59" y="1"/>
                  </a:moveTo>
                  <a:cubicBezTo>
                    <a:pt x="30" y="1"/>
                    <a:pt x="1" y="29"/>
                    <a:pt x="1" y="44"/>
                  </a:cubicBezTo>
                  <a:lnTo>
                    <a:pt x="1" y="3682"/>
                  </a:lnTo>
                  <a:cubicBezTo>
                    <a:pt x="1" y="3711"/>
                    <a:pt x="30" y="3725"/>
                    <a:pt x="59" y="3725"/>
                  </a:cubicBezTo>
                  <a:lnTo>
                    <a:pt x="11015" y="3725"/>
                  </a:lnTo>
                  <a:cubicBezTo>
                    <a:pt x="11030" y="3725"/>
                    <a:pt x="11058" y="3711"/>
                    <a:pt x="11058" y="3682"/>
                  </a:cubicBezTo>
                  <a:lnTo>
                    <a:pt x="11058" y="44"/>
                  </a:lnTo>
                  <a:cubicBezTo>
                    <a:pt x="11058" y="29"/>
                    <a:pt x="11030" y="1"/>
                    <a:pt x="11015"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0" name="Google Shape;16256;p73">
              <a:extLst>
                <a:ext uri="{FF2B5EF4-FFF2-40B4-BE49-F238E27FC236}">
                  <a16:creationId xmlns:a16="http://schemas.microsoft.com/office/drawing/2014/main" id="{F83B733C-D3AD-46B5-A72F-CE1F21C4C6E9}"/>
                </a:ext>
              </a:extLst>
            </p:cNvPr>
            <p:cNvSpPr/>
            <p:nvPr/>
          </p:nvSpPr>
          <p:spPr>
            <a:xfrm>
              <a:off x="3214452" y="3571749"/>
              <a:ext cx="302783" cy="98411"/>
            </a:xfrm>
            <a:custGeom>
              <a:avLst/>
              <a:gdLst/>
              <a:ahLst/>
              <a:cxnLst/>
              <a:rect l="l" t="t" r="r" b="b"/>
              <a:pathLst>
                <a:path w="11550" h="3754" extrusionOk="0">
                  <a:moveTo>
                    <a:pt x="59" y="1"/>
                  </a:moveTo>
                  <a:cubicBezTo>
                    <a:pt x="30" y="1"/>
                    <a:pt x="1" y="30"/>
                    <a:pt x="1" y="58"/>
                  </a:cubicBezTo>
                  <a:lnTo>
                    <a:pt x="1" y="3682"/>
                  </a:lnTo>
                  <a:cubicBezTo>
                    <a:pt x="1" y="3711"/>
                    <a:pt x="30" y="3739"/>
                    <a:pt x="59" y="3739"/>
                  </a:cubicBezTo>
                  <a:lnTo>
                    <a:pt x="9413" y="3739"/>
                  </a:lnTo>
                  <a:lnTo>
                    <a:pt x="9528" y="3754"/>
                  </a:lnTo>
                  <a:lnTo>
                    <a:pt x="9543" y="3754"/>
                  </a:lnTo>
                  <a:lnTo>
                    <a:pt x="9644" y="3696"/>
                  </a:lnTo>
                  <a:cubicBezTo>
                    <a:pt x="9716" y="3653"/>
                    <a:pt x="9774" y="3624"/>
                    <a:pt x="9846" y="3595"/>
                  </a:cubicBezTo>
                  <a:lnTo>
                    <a:pt x="11520" y="2931"/>
                  </a:lnTo>
                  <a:cubicBezTo>
                    <a:pt x="11535" y="2931"/>
                    <a:pt x="11549" y="2917"/>
                    <a:pt x="11549" y="2888"/>
                  </a:cubicBezTo>
                  <a:lnTo>
                    <a:pt x="11549" y="2166"/>
                  </a:lnTo>
                  <a:cubicBezTo>
                    <a:pt x="11549" y="2152"/>
                    <a:pt x="11549" y="2137"/>
                    <a:pt x="11535" y="2123"/>
                  </a:cubicBezTo>
                  <a:lnTo>
                    <a:pt x="11362" y="2036"/>
                  </a:lnTo>
                  <a:cubicBezTo>
                    <a:pt x="11058" y="1863"/>
                    <a:pt x="10827" y="1589"/>
                    <a:pt x="10741" y="1257"/>
                  </a:cubicBezTo>
                  <a:lnTo>
                    <a:pt x="10669" y="1011"/>
                  </a:lnTo>
                  <a:cubicBezTo>
                    <a:pt x="10669" y="982"/>
                    <a:pt x="10640" y="968"/>
                    <a:pt x="10625" y="968"/>
                  </a:cubicBezTo>
                  <a:lnTo>
                    <a:pt x="10366" y="968"/>
                  </a:lnTo>
                  <a:cubicBezTo>
                    <a:pt x="10106" y="968"/>
                    <a:pt x="9889" y="751"/>
                    <a:pt x="9889" y="491"/>
                  </a:cubicBezTo>
                  <a:cubicBezTo>
                    <a:pt x="9889" y="463"/>
                    <a:pt x="9889" y="448"/>
                    <a:pt x="9889" y="419"/>
                  </a:cubicBezTo>
                  <a:lnTo>
                    <a:pt x="9932" y="58"/>
                  </a:lnTo>
                  <a:cubicBezTo>
                    <a:pt x="9932" y="30"/>
                    <a:pt x="9918" y="1"/>
                    <a:pt x="9889"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1" name="Google Shape;16257;p73">
              <a:extLst>
                <a:ext uri="{FF2B5EF4-FFF2-40B4-BE49-F238E27FC236}">
                  <a16:creationId xmlns:a16="http://schemas.microsoft.com/office/drawing/2014/main" id="{EE3CC6CF-84A2-4EF7-A550-F6C4E95ADE29}"/>
                </a:ext>
              </a:extLst>
            </p:cNvPr>
            <p:cNvSpPr/>
            <p:nvPr/>
          </p:nvSpPr>
          <p:spPr>
            <a:xfrm>
              <a:off x="3214452" y="3456246"/>
              <a:ext cx="289912" cy="97756"/>
            </a:xfrm>
            <a:custGeom>
              <a:avLst/>
              <a:gdLst/>
              <a:ahLst/>
              <a:cxnLst/>
              <a:rect l="l" t="t" r="r" b="b"/>
              <a:pathLst>
                <a:path w="11059" h="3729" extrusionOk="0">
                  <a:moveTo>
                    <a:pt x="11030" y="0"/>
                  </a:moveTo>
                  <a:cubicBezTo>
                    <a:pt x="11025" y="0"/>
                    <a:pt x="11020" y="1"/>
                    <a:pt x="11015" y="4"/>
                  </a:cubicBezTo>
                  <a:lnTo>
                    <a:pt x="59" y="4"/>
                  </a:lnTo>
                  <a:cubicBezTo>
                    <a:pt x="30" y="4"/>
                    <a:pt x="1" y="18"/>
                    <a:pt x="1" y="47"/>
                  </a:cubicBezTo>
                  <a:lnTo>
                    <a:pt x="1" y="3685"/>
                  </a:lnTo>
                  <a:cubicBezTo>
                    <a:pt x="1" y="3714"/>
                    <a:pt x="30" y="3728"/>
                    <a:pt x="59" y="3728"/>
                  </a:cubicBezTo>
                  <a:lnTo>
                    <a:pt x="9817" y="3728"/>
                  </a:lnTo>
                  <a:cubicBezTo>
                    <a:pt x="9846" y="3728"/>
                    <a:pt x="9860" y="3714"/>
                    <a:pt x="9875" y="3685"/>
                  </a:cubicBezTo>
                  <a:lnTo>
                    <a:pt x="9889" y="3396"/>
                  </a:lnTo>
                  <a:cubicBezTo>
                    <a:pt x="9947" y="2804"/>
                    <a:pt x="10279" y="2530"/>
                    <a:pt x="10856" y="2227"/>
                  </a:cubicBezTo>
                  <a:lnTo>
                    <a:pt x="11044" y="2140"/>
                  </a:lnTo>
                  <a:cubicBezTo>
                    <a:pt x="11058" y="2126"/>
                    <a:pt x="11058" y="2111"/>
                    <a:pt x="11058" y="2097"/>
                  </a:cubicBezTo>
                  <a:lnTo>
                    <a:pt x="11058" y="47"/>
                  </a:lnTo>
                  <a:cubicBezTo>
                    <a:pt x="11058" y="24"/>
                    <a:pt x="11049" y="0"/>
                    <a:pt x="11030" y="0"/>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2" name="Google Shape;16258;p73">
              <a:extLst>
                <a:ext uri="{FF2B5EF4-FFF2-40B4-BE49-F238E27FC236}">
                  <a16:creationId xmlns:a16="http://schemas.microsoft.com/office/drawing/2014/main" id="{AAD9AA07-33EE-4513-A4EE-0D527D5C927F}"/>
                </a:ext>
              </a:extLst>
            </p:cNvPr>
            <p:cNvSpPr/>
            <p:nvPr/>
          </p:nvSpPr>
          <p:spPr>
            <a:xfrm>
              <a:off x="3307410" y="3371912"/>
              <a:ext cx="88476" cy="12950"/>
            </a:xfrm>
            <a:custGeom>
              <a:avLst/>
              <a:gdLst/>
              <a:ahLst/>
              <a:cxnLst/>
              <a:rect l="l" t="t" r="r" b="b"/>
              <a:pathLst>
                <a:path w="3375" h="494" extrusionOk="0">
                  <a:moveTo>
                    <a:pt x="325" y="1"/>
                  </a:moveTo>
                  <a:cubicBezTo>
                    <a:pt x="1" y="1"/>
                    <a:pt x="1" y="494"/>
                    <a:pt x="325" y="494"/>
                  </a:cubicBezTo>
                  <a:cubicBezTo>
                    <a:pt x="334" y="494"/>
                    <a:pt x="343" y="493"/>
                    <a:pt x="352" y="493"/>
                  </a:cubicBezTo>
                  <a:lnTo>
                    <a:pt x="3023" y="493"/>
                  </a:lnTo>
                  <a:cubicBezTo>
                    <a:pt x="3032" y="493"/>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3" name="Google Shape;16259;p73">
              <a:extLst>
                <a:ext uri="{FF2B5EF4-FFF2-40B4-BE49-F238E27FC236}">
                  <a16:creationId xmlns:a16="http://schemas.microsoft.com/office/drawing/2014/main" id="{D2857CFC-D031-4FC6-9275-3EA2041E8C1B}"/>
                </a:ext>
              </a:extLst>
            </p:cNvPr>
            <p:cNvSpPr/>
            <p:nvPr/>
          </p:nvSpPr>
          <p:spPr>
            <a:xfrm>
              <a:off x="3307410" y="3400303"/>
              <a:ext cx="157605" cy="12557"/>
            </a:xfrm>
            <a:custGeom>
              <a:avLst/>
              <a:gdLst/>
              <a:ahLst/>
              <a:cxnLst/>
              <a:rect l="l" t="t" r="r" b="b"/>
              <a:pathLst>
                <a:path w="6012" h="479" extrusionOk="0">
                  <a:moveTo>
                    <a:pt x="325" y="0"/>
                  </a:moveTo>
                  <a:cubicBezTo>
                    <a:pt x="1" y="0"/>
                    <a:pt x="1" y="479"/>
                    <a:pt x="325" y="479"/>
                  </a:cubicBezTo>
                  <a:cubicBezTo>
                    <a:pt x="334" y="479"/>
                    <a:pt x="343" y="479"/>
                    <a:pt x="352" y="478"/>
                  </a:cubicBezTo>
                  <a:lnTo>
                    <a:pt x="5708" y="478"/>
                  </a:lnTo>
                  <a:cubicBezTo>
                    <a:pt x="6011" y="449"/>
                    <a:pt x="6011" y="16"/>
                    <a:pt x="5708"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4" name="Google Shape;16260;p73">
              <a:extLst>
                <a:ext uri="{FF2B5EF4-FFF2-40B4-BE49-F238E27FC236}">
                  <a16:creationId xmlns:a16="http://schemas.microsoft.com/office/drawing/2014/main" id="{34FA3B86-9FF5-4E6E-B304-3F83737F9E0F}"/>
                </a:ext>
              </a:extLst>
            </p:cNvPr>
            <p:cNvSpPr/>
            <p:nvPr/>
          </p:nvSpPr>
          <p:spPr>
            <a:xfrm>
              <a:off x="3307410" y="3487704"/>
              <a:ext cx="88476" cy="12950"/>
            </a:xfrm>
            <a:custGeom>
              <a:avLst/>
              <a:gdLst/>
              <a:ahLst/>
              <a:cxnLst/>
              <a:rect l="l" t="t" r="r" b="b"/>
              <a:pathLst>
                <a:path w="3375" h="494" extrusionOk="0">
                  <a:moveTo>
                    <a:pt x="325" y="1"/>
                  </a:moveTo>
                  <a:cubicBezTo>
                    <a:pt x="1" y="1"/>
                    <a:pt x="1" y="494"/>
                    <a:pt x="325" y="494"/>
                  </a:cubicBezTo>
                  <a:cubicBezTo>
                    <a:pt x="334" y="494"/>
                    <a:pt x="343" y="494"/>
                    <a:pt x="352" y="493"/>
                  </a:cubicBezTo>
                  <a:lnTo>
                    <a:pt x="3023" y="493"/>
                  </a:lnTo>
                  <a:cubicBezTo>
                    <a:pt x="3032" y="494"/>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5" name="Google Shape;16261;p73">
              <a:extLst>
                <a:ext uri="{FF2B5EF4-FFF2-40B4-BE49-F238E27FC236}">
                  <a16:creationId xmlns:a16="http://schemas.microsoft.com/office/drawing/2014/main" id="{5DE96EAC-3F95-44BA-8174-7D68D79EF681}"/>
                </a:ext>
              </a:extLst>
            </p:cNvPr>
            <p:cNvSpPr/>
            <p:nvPr/>
          </p:nvSpPr>
          <p:spPr>
            <a:xfrm>
              <a:off x="3307410" y="3516068"/>
              <a:ext cx="155691" cy="12609"/>
            </a:xfrm>
            <a:custGeom>
              <a:avLst/>
              <a:gdLst/>
              <a:ahLst/>
              <a:cxnLst/>
              <a:rect l="l" t="t" r="r" b="b"/>
              <a:pathLst>
                <a:path w="5939" h="481" extrusionOk="0">
                  <a:moveTo>
                    <a:pt x="313" y="0"/>
                  </a:moveTo>
                  <a:cubicBezTo>
                    <a:pt x="1" y="0"/>
                    <a:pt x="5" y="480"/>
                    <a:pt x="325" y="480"/>
                  </a:cubicBezTo>
                  <a:cubicBezTo>
                    <a:pt x="334" y="480"/>
                    <a:pt x="343" y="480"/>
                    <a:pt x="352" y="479"/>
                  </a:cubicBezTo>
                  <a:lnTo>
                    <a:pt x="5650" y="479"/>
                  </a:lnTo>
                  <a:cubicBezTo>
                    <a:pt x="5939" y="450"/>
                    <a:pt x="5939" y="17"/>
                    <a:pt x="5650" y="3"/>
                  </a:cubicBezTo>
                  <a:lnTo>
                    <a:pt x="352" y="3"/>
                  </a:lnTo>
                  <a:cubicBezTo>
                    <a:pt x="339" y="1"/>
                    <a:pt x="326" y="0"/>
                    <a:pt x="313"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6" name="Google Shape;16262;p73">
              <a:extLst>
                <a:ext uri="{FF2B5EF4-FFF2-40B4-BE49-F238E27FC236}">
                  <a16:creationId xmlns:a16="http://schemas.microsoft.com/office/drawing/2014/main" id="{CC7877FA-43BF-4991-A7CC-8B1F80D8F112}"/>
                </a:ext>
              </a:extLst>
            </p:cNvPr>
            <p:cNvSpPr/>
            <p:nvPr/>
          </p:nvSpPr>
          <p:spPr>
            <a:xfrm>
              <a:off x="3307410" y="3603522"/>
              <a:ext cx="88476" cy="12950"/>
            </a:xfrm>
            <a:custGeom>
              <a:avLst/>
              <a:gdLst/>
              <a:ahLst/>
              <a:cxnLst/>
              <a:rect l="l" t="t" r="r" b="b"/>
              <a:pathLst>
                <a:path w="3375" h="494" extrusionOk="0">
                  <a:moveTo>
                    <a:pt x="325" y="0"/>
                  </a:moveTo>
                  <a:cubicBezTo>
                    <a:pt x="1" y="0"/>
                    <a:pt x="1" y="493"/>
                    <a:pt x="325" y="493"/>
                  </a:cubicBezTo>
                  <a:cubicBezTo>
                    <a:pt x="334" y="493"/>
                    <a:pt x="343" y="493"/>
                    <a:pt x="352" y="492"/>
                  </a:cubicBezTo>
                  <a:lnTo>
                    <a:pt x="3023" y="492"/>
                  </a:lnTo>
                  <a:cubicBezTo>
                    <a:pt x="3032" y="493"/>
                    <a:pt x="3041" y="493"/>
                    <a:pt x="3050" y="493"/>
                  </a:cubicBezTo>
                  <a:cubicBezTo>
                    <a:pt x="3375" y="493"/>
                    <a:pt x="3375" y="0"/>
                    <a:pt x="3050" y="0"/>
                  </a:cubicBezTo>
                  <a:cubicBezTo>
                    <a:pt x="3041" y="0"/>
                    <a:pt x="3032" y="0"/>
                    <a:pt x="3023" y="1"/>
                  </a:cubicBezTo>
                  <a:lnTo>
                    <a:pt x="352" y="1"/>
                  </a:lnTo>
                  <a:cubicBezTo>
                    <a:pt x="343" y="0"/>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7" name="Google Shape;16263;p73">
              <a:extLst>
                <a:ext uri="{FF2B5EF4-FFF2-40B4-BE49-F238E27FC236}">
                  <a16:creationId xmlns:a16="http://schemas.microsoft.com/office/drawing/2014/main" id="{ACF7981A-A070-4319-8F08-17E3DEAE5316}"/>
                </a:ext>
              </a:extLst>
            </p:cNvPr>
            <p:cNvSpPr/>
            <p:nvPr/>
          </p:nvSpPr>
          <p:spPr>
            <a:xfrm>
              <a:off x="3307410" y="3631519"/>
              <a:ext cx="156215" cy="12950"/>
            </a:xfrm>
            <a:custGeom>
              <a:avLst/>
              <a:gdLst/>
              <a:ahLst/>
              <a:cxnLst/>
              <a:rect l="l" t="t" r="r" b="b"/>
              <a:pathLst>
                <a:path w="5959" h="494" extrusionOk="0">
                  <a:moveTo>
                    <a:pt x="325" y="0"/>
                  </a:moveTo>
                  <a:cubicBezTo>
                    <a:pt x="1" y="0"/>
                    <a:pt x="1" y="493"/>
                    <a:pt x="325" y="493"/>
                  </a:cubicBezTo>
                  <a:cubicBezTo>
                    <a:pt x="334" y="493"/>
                    <a:pt x="343" y="493"/>
                    <a:pt x="352" y="492"/>
                  </a:cubicBezTo>
                  <a:lnTo>
                    <a:pt x="5607" y="492"/>
                  </a:lnTo>
                  <a:cubicBezTo>
                    <a:pt x="5616" y="493"/>
                    <a:pt x="5625" y="493"/>
                    <a:pt x="5634" y="493"/>
                  </a:cubicBezTo>
                  <a:cubicBezTo>
                    <a:pt x="5959" y="493"/>
                    <a:pt x="5959" y="0"/>
                    <a:pt x="5634" y="0"/>
                  </a:cubicBezTo>
                  <a:cubicBezTo>
                    <a:pt x="5625" y="0"/>
                    <a:pt x="5616" y="1"/>
                    <a:pt x="5607"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8" name="Google Shape;16264;p73">
              <a:extLst>
                <a:ext uri="{FF2B5EF4-FFF2-40B4-BE49-F238E27FC236}">
                  <a16:creationId xmlns:a16="http://schemas.microsoft.com/office/drawing/2014/main" id="{FFF7B340-B050-49A5-B738-8AD3E23283EB}"/>
                </a:ext>
              </a:extLst>
            </p:cNvPr>
            <p:cNvSpPr/>
            <p:nvPr/>
          </p:nvSpPr>
          <p:spPr>
            <a:xfrm>
              <a:off x="3235660" y="3365070"/>
              <a:ext cx="57175" cy="54973"/>
            </a:xfrm>
            <a:custGeom>
              <a:avLst/>
              <a:gdLst/>
              <a:ahLst/>
              <a:cxnLst/>
              <a:rect l="l" t="t" r="r" b="b"/>
              <a:pathLst>
                <a:path w="2181" h="2097" extrusionOk="0">
                  <a:moveTo>
                    <a:pt x="1498" y="0"/>
                  </a:moveTo>
                  <a:cubicBezTo>
                    <a:pt x="1485" y="0"/>
                    <a:pt x="1472" y="1"/>
                    <a:pt x="1458" y="3"/>
                  </a:cubicBezTo>
                  <a:lnTo>
                    <a:pt x="246" y="3"/>
                  </a:lnTo>
                  <a:cubicBezTo>
                    <a:pt x="101" y="3"/>
                    <a:pt x="0" y="104"/>
                    <a:pt x="0" y="234"/>
                  </a:cubicBezTo>
                  <a:lnTo>
                    <a:pt x="0" y="1851"/>
                  </a:lnTo>
                  <a:cubicBezTo>
                    <a:pt x="0" y="1981"/>
                    <a:pt x="101" y="2096"/>
                    <a:pt x="246" y="2096"/>
                  </a:cubicBezTo>
                  <a:lnTo>
                    <a:pt x="1935" y="2096"/>
                  </a:lnTo>
                  <a:cubicBezTo>
                    <a:pt x="2065" y="2096"/>
                    <a:pt x="2166" y="1981"/>
                    <a:pt x="2166" y="1851"/>
                  </a:cubicBezTo>
                  <a:lnTo>
                    <a:pt x="2166" y="1418"/>
                  </a:lnTo>
                  <a:cubicBezTo>
                    <a:pt x="2180" y="1237"/>
                    <a:pt x="2054" y="1147"/>
                    <a:pt x="1927" y="1147"/>
                  </a:cubicBezTo>
                  <a:cubicBezTo>
                    <a:pt x="1801" y="1147"/>
                    <a:pt x="1675" y="1237"/>
                    <a:pt x="1689" y="1418"/>
                  </a:cubicBezTo>
                  <a:lnTo>
                    <a:pt x="1689" y="1605"/>
                  </a:lnTo>
                  <a:lnTo>
                    <a:pt x="477" y="1605"/>
                  </a:lnTo>
                  <a:lnTo>
                    <a:pt x="477" y="479"/>
                  </a:lnTo>
                  <a:lnTo>
                    <a:pt x="1458" y="479"/>
                  </a:lnTo>
                  <a:cubicBezTo>
                    <a:pt x="1468" y="480"/>
                    <a:pt x="1477" y="480"/>
                    <a:pt x="1485" y="480"/>
                  </a:cubicBezTo>
                  <a:cubicBezTo>
                    <a:pt x="1806" y="480"/>
                    <a:pt x="1810" y="0"/>
                    <a:pt x="149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 name="Google Shape;16265;p73">
              <a:extLst>
                <a:ext uri="{FF2B5EF4-FFF2-40B4-BE49-F238E27FC236}">
                  <a16:creationId xmlns:a16="http://schemas.microsoft.com/office/drawing/2014/main" id="{4D150E23-D2AD-407A-BC6D-776A73561997}"/>
                </a:ext>
              </a:extLst>
            </p:cNvPr>
            <p:cNvSpPr/>
            <p:nvPr/>
          </p:nvSpPr>
          <p:spPr>
            <a:xfrm>
              <a:off x="3248426" y="3364755"/>
              <a:ext cx="55104" cy="40528"/>
            </a:xfrm>
            <a:custGeom>
              <a:avLst/>
              <a:gdLst/>
              <a:ahLst/>
              <a:cxnLst/>
              <a:rect l="l" t="t" r="r" b="b"/>
              <a:pathLst>
                <a:path w="2102" h="1546" extrusionOk="0">
                  <a:moveTo>
                    <a:pt x="1754" y="1"/>
                  </a:moveTo>
                  <a:cubicBezTo>
                    <a:pt x="1694" y="1"/>
                    <a:pt x="1631" y="26"/>
                    <a:pt x="1578" y="87"/>
                  </a:cubicBezTo>
                  <a:lnTo>
                    <a:pt x="769" y="939"/>
                  </a:lnTo>
                  <a:lnTo>
                    <a:pt x="524" y="679"/>
                  </a:lnTo>
                  <a:cubicBezTo>
                    <a:pt x="470" y="618"/>
                    <a:pt x="407" y="593"/>
                    <a:pt x="346" y="593"/>
                  </a:cubicBezTo>
                  <a:cubicBezTo>
                    <a:pt x="163" y="593"/>
                    <a:pt x="0" y="823"/>
                    <a:pt x="163" y="997"/>
                  </a:cubicBezTo>
                  <a:lnTo>
                    <a:pt x="581" y="1458"/>
                  </a:lnTo>
                  <a:cubicBezTo>
                    <a:pt x="625" y="1516"/>
                    <a:pt x="697" y="1545"/>
                    <a:pt x="769" y="1545"/>
                  </a:cubicBezTo>
                  <a:cubicBezTo>
                    <a:pt x="841" y="1545"/>
                    <a:pt x="899" y="1516"/>
                    <a:pt x="957" y="1473"/>
                  </a:cubicBezTo>
                  <a:lnTo>
                    <a:pt x="1938" y="419"/>
                  </a:lnTo>
                  <a:cubicBezTo>
                    <a:pt x="2101" y="235"/>
                    <a:pt x="1937" y="1"/>
                    <a:pt x="1754" y="1"/>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0" name="Google Shape;16266;p73">
              <a:extLst>
                <a:ext uri="{FF2B5EF4-FFF2-40B4-BE49-F238E27FC236}">
                  <a16:creationId xmlns:a16="http://schemas.microsoft.com/office/drawing/2014/main" id="{E7085067-EBCF-4E62-B6AF-0393D06F297C}"/>
                </a:ext>
              </a:extLst>
            </p:cNvPr>
            <p:cNvSpPr/>
            <p:nvPr/>
          </p:nvSpPr>
          <p:spPr>
            <a:xfrm>
              <a:off x="3235660" y="3480547"/>
              <a:ext cx="56782" cy="55287"/>
            </a:xfrm>
            <a:custGeom>
              <a:avLst/>
              <a:gdLst/>
              <a:ahLst/>
              <a:cxnLst/>
              <a:rect l="l" t="t" r="r" b="b"/>
              <a:pathLst>
                <a:path w="2166" h="2109" extrusionOk="0">
                  <a:moveTo>
                    <a:pt x="246" y="1"/>
                  </a:moveTo>
                  <a:cubicBezTo>
                    <a:pt x="101" y="1"/>
                    <a:pt x="0" y="116"/>
                    <a:pt x="0" y="246"/>
                  </a:cubicBezTo>
                  <a:lnTo>
                    <a:pt x="0" y="1863"/>
                  </a:lnTo>
                  <a:cubicBezTo>
                    <a:pt x="0" y="1993"/>
                    <a:pt x="101" y="2108"/>
                    <a:pt x="246" y="2108"/>
                  </a:cubicBezTo>
                  <a:lnTo>
                    <a:pt x="1935" y="2108"/>
                  </a:lnTo>
                  <a:cubicBezTo>
                    <a:pt x="2065" y="2108"/>
                    <a:pt x="2166" y="1993"/>
                    <a:pt x="2166" y="1863"/>
                  </a:cubicBezTo>
                  <a:lnTo>
                    <a:pt x="2166" y="1430"/>
                  </a:lnTo>
                  <a:cubicBezTo>
                    <a:pt x="2151" y="1278"/>
                    <a:pt x="2036" y="1202"/>
                    <a:pt x="1922" y="1202"/>
                  </a:cubicBezTo>
                  <a:cubicBezTo>
                    <a:pt x="1808" y="1202"/>
                    <a:pt x="1696" y="1278"/>
                    <a:pt x="1689" y="1430"/>
                  </a:cubicBezTo>
                  <a:lnTo>
                    <a:pt x="1689" y="1617"/>
                  </a:lnTo>
                  <a:lnTo>
                    <a:pt x="477" y="1617"/>
                  </a:lnTo>
                  <a:lnTo>
                    <a:pt x="477" y="492"/>
                  </a:lnTo>
                  <a:lnTo>
                    <a:pt x="1458" y="492"/>
                  </a:lnTo>
                  <a:cubicBezTo>
                    <a:pt x="1761" y="463"/>
                    <a:pt x="1761" y="30"/>
                    <a:pt x="145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1" name="Google Shape;16267;p73">
              <a:extLst>
                <a:ext uri="{FF2B5EF4-FFF2-40B4-BE49-F238E27FC236}">
                  <a16:creationId xmlns:a16="http://schemas.microsoft.com/office/drawing/2014/main" id="{2FCCB656-F698-4C9E-9E52-FAB003F35A66}"/>
                </a:ext>
              </a:extLst>
            </p:cNvPr>
            <p:cNvSpPr/>
            <p:nvPr/>
          </p:nvSpPr>
          <p:spPr>
            <a:xfrm>
              <a:off x="3248400" y="3480573"/>
              <a:ext cx="55130" cy="40502"/>
            </a:xfrm>
            <a:custGeom>
              <a:avLst/>
              <a:gdLst/>
              <a:ahLst/>
              <a:cxnLst/>
              <a:rect l="l" t="t" r="r" b="b"/>
              <a:pathLst>
                <a:path w="2103" h="1545" extrusionOk="0">
                  <a:moveTo>
                    <a:pt x="1755" y="0"/>
                  </a:moveTo>
                  <a:cubicBezTo>
                    <a:pt x="1695" y="0"/>
                    <a:pt x="1632" y="26"/>
                    <a:pt x="1579" y="86"/>
                  </a:cubicBezTo>
                  <a:lnTo>
                    <a:pt x="770" y="938"/>
                  </a:lnTo>
                  <a:lnTo>
                    <a:pt x="525" y="664"/>
                  </a:lnTo>
                  <a:cubicBezTo>
                    <a:pt x="472" y="607"/>
                    <a:pt x="410" y="584"/>
                    <a:pt x="351" y="584"/>
                  </a:cubicBezTo>
                  <a:cubicBezTo>
                    <a:pt x="166" y="584"/>
                    <a:pt x="0" y="810"/>
                    <a:pt x="164" y="996"/>
                  </a:cubicBezTo>
                  <a:lnTo>
                    <a:pt x="582" y="1458"/>
                  </a:lnTo>
                  <a:cubicBezTo>
                    <a:pt x="626" y="1515"/>
                    <a:pt x="698" y="1544"/>
                    <a:pt x="770" y="1544"/>
                  </a:cubicBezTo>
                  <a:cubicBezTo>
                    <a:pt x="842" y="1544"/>
                    <a:pt x="900" y="1515"/>
                    <a:pt x="958" y="1458"/>
                  </a:cubicBezTo>
                  <a:lnTo>
                    <a:pt x="1939" y="418"/>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2" name="Google Shape;16268;p73">
              <a:extLst>
                <a:ext uri="{FF2B5EF4-FFF2-40B4-BE49-F238E27FC236}">
                  <a16:creationId xmlns:a16="http://schemas.microsoft.com/office/drawing/2014/main" id="{D9985C25-A517-41C3-AB2C-9DFFCFA987D0}"/>
                </a:ext>
              </a:extLst>
            </p:cNvPr>
            <p:cNvSpPr/>
            <p:nvPr/>
          </p:nvSpPr>
          <p:spPr>
            <a:xfrm>
              <a:off x="3235660" y="3596312"/>
              <a:ext cx="56782" cy="55314"/>
            </a:xfrm>
            <a:custGeom>
              <a:avLst/>
              <a:gdLst/>
              <a:ahLst/>
              <a:cxnLst/>
              <a:rect l="l" t="t" r="r" b="b"/>
              <a:pathLst>
                <a:path w="2166" h="2110" extrusionOk="0">
                  <a:moveTo>
                    <a:pt x="1485" y="1"/>
                  </a:moveTo>
                  <a:cubicBezTo>
                    <a:pt x="1477" y="1"/>
                    <a:pt x="1468" y="1"/>
                    <a:pt x="1458" y="2"/>
                  </a:cubicBezTo>
                  <a:lnTo>
                    <a:pt x="246" y="2"/>
                  </a:lnTo>
                  <a:cubicBezTo>
                    <a:pt x="101" y="2"/>
                    <a:pt x="0" y="117"/>
                    <a:pt x="0" y="247"/>
                  </a:cubicBezTo>
                  <a:lnTo>
                    <a:pt x="0" y="1864"/>
                  </a:lnTo>
                  <a:cubicBezTo>
                    <a:pt x="0" y="1994"/>
                    <a:pt x="101" y="2109"/>
                    <a:pt x="246" y="2109"/>
                  </a:cubicBezTo>
                  <a:lnTo>
                    <a:pt x="1935" y="2109"/>
                  </a:lnTo>
                  <a:cubicBezTo>
                    <a:pt x="2065" y="2095"/>
                    <a:pt x="2166" y="1994"/>
                    <a:pt x="2166" y="1850"/>
                  </a:cubicBezTo>
                  <a:lnTo>
                    <a:pt x="2166" y="1417"/>
                  </a:lnTo>
                  <a:cubicBezTo>
                    <a:pt x="2151" y="1272"/>
                    <a:pt x="2036" y="1200"/>
                    <a:pt x="1922" y="1200"/>
                  </a:cubicBezTo>
                  <a:cubicBezTo>
                    <a:pt x="1808" y="1200"/>
                    <a:pt x="1696" y="1272"/>
                    <a:pt x="1689" y="1417"/>
                  </a:cubicBezTo>
                  <a:lnTo>
                    <a:pt x="1689" y="1619"/>
                  </a:lnTo>
                  <a:lnTo>
                    <a:pt x="477" y="1619"/>
                  </a:lnTo>
                  <a:lnTo>
                    <a:pt x="477" y="493"/>
                  </a:lnTo>
                  <a:lnTo>
                    <a:pt x="1458" y="493"/>
                  </a:lnTo>
                  <a:cubicBezTo>
                    <a:pt x="1468" y="493"/>
                    <a:pt x="1477" y="494"/>
                    <a:pt x="1485" y="494"/>
                  </a:cubicBezTo>
                  <a:cubicBezTo>
                    <a:pt x="1810" y="494"/>
                    <a:pt x="1810" y="1"/>
                    <a:pt x="148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3" name="Google Shape;16269;p73">
              <a:extLst>
                <a:ext uri="{FF2B5EF4-FFF2-40B4-BE49-F238E27FC236}">
                  <a16:creationId xmlns:a16="http://schemas.microsoft.com/office/drawing/2014/main" id="{E7A962E1-1C0B-4677-BFF9-D6C4563F11A6}"/>
                </a:ext>
              </a:extLst>
            </p:cNvPr>
            <p:cNvSpPr/>
            <p:nvPr/>
          </p:nvSpPr>
          <p:spPr>
            <a:xfrm>
              <a:off x="3248400" y="3596365"/>
              <a:ext cx="55130" cy="40214"/>
            </a:xfrm>
            <a:custGeom>
              <a:avLst/>
              <a:gdLst/>
              <a:ahLst/>
              <a:cxnLst/>
              <a:rect l="l" t="t" r="r" b="b"/>
              <a:pathLst>
                <a:path w="2103" h="1534" extrusionOk="0">
                  <a:moveTo>
                    <a:pt x="1755" y="0"/>
                  </a:moveTo>
                  <a:cubicBezTo>
                    <a:pt x="1695" y="0"/>
                    <a:pt x="1632" y="26"/>
                    <a:pt x="1579" y="87"/>
                  </a:cubicBezTo>
                  <a:lnTo>
                    <a:pt x="770" y="938"/>
                  </a:lnTo>
                  <a:lnTo>
                    <a:pt x="525" y="664"/>
                  </a:lnTo>
                  <a:cubicBezTo>
                    <a:pt x="471" y="603"/>
                    <a:pt x="409" y="578"/>
                    <a:pt x="348" y="578"/>
                  </a:cubicBezTo>
                  <a:cubicBezTo>
                    <a:pt x="165" y="578"/>
                    <a:pt x="1" y="811"/>
                    <a:pt x="164" y="996"/>
                  </a:cubicBezTo>
                  <a:lnTo>
                    <a:pt x="582" y="1458"/>
                  </a:lnTo>
                  <a:cubicBezTo>
                    <a:pt x="626" y="1501"/>
                    <a:pt x="698" y="1530"/>
                    <a:pt x="770" y="1530"/>
                  </a:cubicBezTo>
                  <a:cubicBezTo>
                    <a:pt x="783" y="1533"/>
                    <a:pt x="794" y="1534"/>
                    <a:pt x="806" y="1534"/>
                  </a:cubicBezTo>
                  <a:cubicBezTo>
                    <a:pt x="862" y="1534"/>
                    <a:pt x="910" y="1506"/>
                    <a:pt x="958" y="1458"/>
                  </a:cubicBezTo>
                  <a:lnTo>
                    <a:pt x="1939" y="419"/>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4" name="Google Shape;16270;p73">
              <a:extLst>
                <a:ext uri="{FF2B5EF4-FFF2-40B4-BE49-F238E27FC236}">
                  <a16:creationId xmlns:a16="http://schemas.microsoft.com/office/drawing/2014/main" id="{41372B09-3EB2-4879-8F85-2C9886DB7AFA}"/>
                </a:ext>
              </a:extLst>
            </p:cNvPr>
            <p:cNvSpPr/>
            <p:nvPr/>
          </p:nvSpPr>
          <p:spPr>
            <a:xfrm>
              <a:off x="3438878" y="3642136"/>
              <a:ext cx="168038" cy="88292"/>
            </a:xfrm>
            <a:custGeom>
              <a:avLst/>
              <a:gdLst/>
              <a:ahLst/>
              <a:cxnLst/>
              <a:rect l="l" t="t" r="r" b="b"/>
              <a:pathLst>
                <a:path w="6410" h="3368" extrusionOk="0">
                  <a:moveTo>
                    <a:pt x="2440" y="1"/>
                  </a:moveTo>
                  <a:lnTo>
                    <a:pt x="982" y="592"/>
                  </a:lnTo>
                  <a:cubicBezTo>
                    <a:pt x="837" y="636"/>
                    <a:pt x="707" y="722"/>
                    <a:pt x="592" y="809"/>
                  </a:cubicBezTo>
                  <a:lnTo>
                    <a:pt x="549" y="838"/>
                  </a:lnTo>
                  <a:lnTo>
                    <a:pt x="534" y="867"/>
                  </a:lnTo>
                  <a:lnTo>
                    <a:pt x="520" y="881"/>
                  </a:lnTo>
                  <a:lnTo>
                    <a:pt x="476" y="910"/>
                  </a:lnTo>
                  <a:cubicBezTo>
                    <a:pt x="217" y="1170"/>
                    <a:pt x="58" y="1502"/>
                    <a:pt x="0" y="1877"/>
                  </a:cubicBezTo>
                  <a:lnTo>
                    <a:pt x="0" y="1935"/>
                  </a:lnTo>
                  <a:lnTo>
                    <a:pt x="0" y="1949"/>
                  </a:lnTo>
                  <a:lnTo>
                    <a:pt x="0" y="2007"/>
                  </a:lnTo>
                  <a:lnTo>
                    <a:pt x="0" y="2036"/>
                  </a:lnTo>
                  <a:lnTo>
                    <a:pt x="0" y="2050"/>
                  </a:lnTo>
                  <a:lnTo>
                    <a:pt x="0" y="2123"/>
                  </a:lnTo>
                  <a:lnTo>
                    <a:pt x="0" y="2354"/>
                  </a:lnTo>
                  <a:lnTo>
                    <a:pt x="0" y="3061"/>
                  </a:lnTo>
                  <a:cubicBezTo>
                    <a:pt x="13" y="3232"/>
                    <a:pt x="147" y="3368"/>
                    <a:pt x="313" y="3368"/>
                  </a:cubicBezTo>
                  <a:cubicBezTo>
                    <a:pt x="329" y="3368"/>
                    <a:pt x="345" y="3367"/>
                    <a:pt x="361" y="3364"/>
                  </a:cubicBezTo>
                  <a:lnTo>
                    <a:pt x="6049" y="3364"/>
                  </a:lnTo>
                  <a:cubicBezTo>
                    <a:pt x="6065" y="3367"/>
                    <a:pt x="6081" y="3368"/>
                    <a:pt x="6097" y="3368"/>
                  </a:cubicBezTo>
                  <a:cubicBezTo>
                    <a:pt x="6265" y="3368"/>
                    <a:pt x="6409" y="3232"/>
                    <a:pt x="6409" y="3061"/>
                  </a:cubicBezTo>
                  <a:lnTo>
                    <a:pt x="6409" y="2354"/>
                  </a:lnTo>
                  <a:lnTo>
                    <a:pt x="6409" y="2123"/>
                  </a:lnTo>
                  <a:lnTo>
                    <a:pt x="6337" y="2123"/>
                  </a:lnTo>
                  <a:lnTo>
                    <a:pt x="6337" y="2050"/>
                  </a:lnTo>
                  <a:lnTo>
                    <a:pt x="6337" y="2036"/>
                  </a:lnTo>
                  <a:lnTo>
                    <a:pt x="6337" y="2007"/>
                  </a:lnTo>
                  <a:lnTo>
                    <a:pt x="6337" y="1949"/>
                  </a:lnTo>
                  <a:lnTo>
                    <a:pt x="6337" y="1935"/>
                  </a:lnTo>
                  <a:lnTo>
                    <a:pt x="6337" y="1877"/>
                  </a:lnTo>
                  <a:cubicBezTo>
                    <a:pt x="6294" y="1502"/>
                    <a:pt x="6121" y="1170"/>
                    <a:pt x="5861" y="910"/>
                  </a:cubicBezTo>
                  <a:lnTo>
                    <a:pt x="5818" y="881"/>
                  </a:lnTo>
                  <a:lnTo>
                    <a:pt x="5803" y="867"/>
                  </a:lnTo>
                  <a:lnTo>
                    <a:pt x="5789" y="838"/>
                  </a:lnTo>
                  <a:lnTo>
                    <a:pt x="5745" y="809"/>
                  </a:lnTo>
                  <a:cubicBezTo>
                    <a:pt x="5630" y="722"/>
                    <a:pt x="5500" y="636"/>
                    <a:pt x="5356" y="592"/>
                  </a:cubicBezTo>
                  <a:lnTo>
                    <a:pt x="3898" y="1"/>
                  </a:lnTo>
                  <a:lnTo>
                    <a:pt x="3537" y="376"/>
                  </a:lnTo>
                  <a:lnTo>
                    <a:pt x="3176" y="737"/>
                  </a:lnTo>
                  <a:lnTo>
                    <a:pt x="2801" y="376"/>
                  </a:lnTo>
                  <a:lnTo>
                    <a:pt x="2440"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p>
          </p:txBody>
        </p:sp>
        <p:sp>
          <p:nvSpPr>
            <p:cNvPr id="275" name="Google Shape;16271;p73">
              <a:extLst>
                <a:ext uri="{FF2B5EF4-FFF2-40B4-BE49-F238E27FC236}">
                  <a16:creationId xmlns:a16="http://schemas.microsoft.com/office/drawing/2014/main" id="{1DE8795C-8278-4431-9195-785E08E8AFE9}"/>
                </a:ext>
              </a:extLst>
            </p:cNvPr>
            <p:cNvSpPr/>
            <p:nvPr/>
          </p:nvSpPr>
          <p:spPr>
            <a:xfrm>
              <a:off x="3436965" y="3642529"/>
              <a:ext cx="68526" cy="87899"/>
            </a:xfrm>
            <a:custGeom>
              <a:avLst/>
              <a:gdLst/>
              <a:ahLst/>
              <a:cxnLst/>
              <a:rect l="l" t="t" r="r" b="b"/>
              <a:pathLst>
                <a:path w="2614" h="3353" extrusionOk="0">
                  <a:moveTo>
                    <a:pt x="2469" y="0"/>
                  </a:moveTo>
                  <a:lnTo>
                    <a:pt x="1026" y="563"/>
                  </a:lnTo>
                  <a:cubicBezTo>
                    <a:pt x="405" y="808"/>
                    <a:pt x="1" y="1429"/>
                    <a:pt x="30" y="2108"/>
                  </a:cubicBezTo>
                  <a:lnTo>
                    <a:pt x="30" y="3046"/>
                  </a:lnTo>
                  <a:cubicBezTo>
                    <a:pt x="30" y="3217"/>
                    <a:pt x="174" y="3353"/>
                    <a:pt x="343" y="3353"/>
                  </a:cubicBezTo>
                  <a:cubicBezTo>
                    <a:pt x="358" y="3353"/>
                    <a:pt x="375" y="3352"/>
                    <a:pt x="391" y="3349"/>
                  </a:cubicBezTo>
                  <a:lnTo>
                    <a:pt x="463" y="3349"/>
                  </a:lnTo>
                  <a:lnTo>
                    <a:pt x="463" y="2108"/>
                  </a:lnTo>
                  <a:cubicBezTo>
                    <a:pt x="434" y="1429"/>
                    <a:pt x="838" y="808"/>
                    <a:pt x="1459" y="563"/>
                  </a:cubicBezTo>
                  <a:lnTo>
                    <a:pt x="2614" y="116"/>
                  </a:lnTo>
                  <a:lnTo>
                    <a:pt x="246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6" name="Google Shape;16272;p73">
              <a:extLst>
                <a:ext uri="{FF2B5EF4-FFF2-40B4-BE49-F238E27FC236}">
                  <a16:creationId xmlns:a16="http://schemas.microsoft.com/office/drawing/2014/main" id="{63B332C3-10B4-437F-9360-0A1E876F54C8}"/>
                </a:ext>
              </a:extLst>
            </p:cNvPr>
            <p:cNvSpPr/>
            <p:nvPr/>
          </p:nvSpPr>
          <p:spPr>
            <a:xfrm>
              <a:off x="3468003" y="3503249"/>
              <a:ext cx="106354" cy="74975"/>
            </a:xfrm>
            <a:custGeom>
              <a:avLst/>
              <a:gdLst/>
              <a:ahLst/>
              <a:cxnLst/>
              <a:rect l="l" t="t" r="r" b="b"/>
              <a:pathLst>
                <a:path w="4057" h="2860" extrusionOk="0">
                  <a:moveTo>
                    <a:pt x="3581" y="2440"/>
                  </a:moveTo>
                  <a:lnTo>
                    <a:pt x="3564" y="2457"/>
                  </a:lnTo>
                  <a:lnTo>
                    <a:pt x="3564" y="2457"/>
                  </a:lnTo>
                  <a:lnTo>
                    <a:pt x="3566" y="2455"/>
                  </a:lnTo>
                  <a:lnTo>
                    <a:pt x="3581" y="2440"/>
                  </a:lnTo>
                  <a:close/>
                  <a:moveTo>
                    <a:pt x="3552" y="2455"/>
                  </a:moveTo>
                  <a:lnTo>
                    <a:pt x="3552" y="2469"/>
                  </a:lnTo>
                  <a:lnTo>
                    <a:pt x="3552" y="2484"/>
                  </a:lnTo>
                  <a:lnTo>
                    <a:pt x="3537" y="2513"/>
                  </a:lnTo>
                  <a:lnTo>
                    <a:pt x="3552" y="2469"/>
                  </a:lnTo>
                  <a:lnTo>
                    <a:pt x="3508" y="2498"/>
                  </a:lnTo>
                  <a:lnTo>
                    <a:pt x="3508" y="2498"/>
                  </a:lnTo>
                  <a:lnTo>
                    <a:pt x="3552" y="2455"/>
                  </a:lnTo>
                  <a:close/>
                  <a:moveTo>
                    <a:pt x="1949" y="1"/>
                  </a:moveTo>
                  <a:cubicBezTo>
                    <a:pt x="867" y="1"/>
                    <a:pt x="1" y="867"/>
                    <a:pt x="1" y="1935"/>
                  </a:cubicBezTo>
                  <a:lnTo>
                    <a:pt x="1" y="2859"/>
                  </a:lnTo>
                  <a:cubicBezTo>
                    <a:pt x="1" y="2859"/>
                    <a:pt x="448" y="2816"/>
                    <a:pt x="506" y="2599"/>
                  </a:cubicBezTo>
                  <a:cubicBezTo>
                    <a:pt x="520" y="2570"/>
                    <a:pt x="535" y="2556"/>
                    <a:pt x="549" y="2527"/>
                  </a:cubicBezTo>
                  <a:cubicBezTo>
                    <a:pt x="795" y="2527"/>
                    <a:pt x="1964" y="2513"/>
                    <a:pt x="2642" y="1704"/>
                  </a:cubicBezTo>
                  <a:cubicBezTo>
                    <a:pt x="2787" y="2094"/>
                    <a:pt x="3104" y="2397"/>
                    <a:pt x="3508" y="2513"/>
                  </a:cubicBezTo>
                  <a:cubicBezTo>
                    <a:pt x="3523" y="2541"/>
                    <a:pt x="3537" y="2570"/>
                    <a:pt x="3552" y="2585"/>
                  </a:cubicBezTo>
                  <a:cubicBezTo>
                    <a:pt x="3610" y="2801"/>
                    <a:pt x="4057" y="2845"/>
                    <a:pt x="4057" y="2845"/>
                  </a:cubicBezTo>
                  <a:lnTo>
                    <a:pt x="4057" y="1935"/>
                  </a:lnTo>
                  <a:cubicBezTo>
                    <a:pt x="4043" y="867"/>
                    <a:pt x="3176" y="1"/>
                    <a:pt x="2108" y="1"/>
                  </a:cubicBezTo>
                  <a:close/>
                </a:path>
              </a:pathLst>
            </a:custGeom>
            <a:solidFill>
              <a:srgbClr val="5C7285"/>
            </a:solidFill>
            <a:ln>
              <a:noFill/>
            </a:ln>
          </p:spPr>
          <p:txBody>
            <a:bodyPr spcFirstLastPara="1" wrap="square" lIns="121900" tIns="121900" rIns="121900" bIns="121900" anchor="ctr" anchorCtr="0">
              <a:noAutofit/>
            </a:bodyPr>
            <a:lstStyle/>
            <a:p>
              <a:endParaRPr sz="2400"/>
            </a:p>
          </p:txBody>
        </p:sp>
        <p:sp>
          <p:nvSpPr>
            <p:cNvPr id="277" name="Google Shape;16273;p73">
              <a:extLst>
                <a:ext uri="{FF2B5EF4-FFF2-40B4-BE49-F238E27FC236}">
                  <a16:creationId xmlns:a16="http://schemas.microsoft.com/office/drawing/2014/main" id="{4916171B-0F10-45E5-8DEE-3E07BA321547}"/>
                </a:ext>
              </a:extLst>
            </p:cNvPr>
            <p:cNvSpPr/>
            <p:nvPr/>
          </p:nvSpPr>
          <p:spPr>
            <a:xfrm>
              <a:off x="3468003" y="3502882"/>
              <a:ext cx="57542" cy="74949"/>
            </a:xfrm>
            <a:custGeom>
              <a:avLst/>
              <a:gdLst/>
              <a:ahLst/>
              <a:cxnLst/>
              <a:rect l="l" t="t" r="r" b="b"/>
              <a:pathLst>
                <a:path w="2195" h="2859" extrusionOk="0">
                  <a:moveTo>
                    <a:pt x="1949" y="0"/>
                  </a:moveTo>
                  <a:cubicBezTo>
                    <a:pt x="881" y="0"/>
                    <a:pt x="1" y="881"/>
                    <a:pt x="1" y="1949"/>
                  </a:cubicBezTo>
                  <a:lnTo>
                    <a:pt x="1" y="2859"/>
                  </a:lnTo>
                  <a:cubicBezTo>
                    <a:pt x="116" y="2844"/>
                    <a:pt x="232" y="2815"/>
                    <a:pt x="347" y="2772"/>
                  </a:cubicBezTo>
                  <a:lnTo>
                    <a:pt x="347" y="2454"/>
                  </a:lnTo>
                  <a:lnTo>
                    <a:pt x="347" y="1949"/>
                  </a:lnTo>
                  <a:cubicBezTo>
                    <a:pt x="347" y="910"/>
                    <a:pt x="1155" y="58"/>
                    <a:pt x="2195" y="0"/>
                  </a:cubicBezTo>
                  <a:close/>
                </a:path>
              </a:pathLst>
            </a:custGeom>
            <a:solidFill>
              <a:srgbClr val="607588"/>
            </a:solidFill>
            <a:ln>
              <a:noFill/>
            </a:ln>
          </p:spPr>
          <p:txBody>
            <a:bodyPr spcFirstLastPara="1" wrap="square" lIns="121900" tIns="121900" rIns="121900" bIns="121900" anchor="ctr" anchorCtr="0">
              <a:noAutofit/>
            </a:bodyPr>
            <a:lstStyle/>
            <a:p>
              <a:endParaRPr sz="2400"/>
            </a:p>
          </p:txBody>
        </p:sp>
        <p:sp>
          <p:nvSpPr>
            <p:cNvPr id="278" name="Google Shape;16274;p73">
              <a:extLst>
                <a:ext uri="{FF2B5EF4-FFF2-40B4-BE49-F238E27FC236}">
                  <a16:creationId xmlns:a16="http://schemas.microsoft.com/office/drawing/2014/main" id="{36640DA0-233C-41AD-A41C-CD6A92111472}"/>
                </a:ext>
              </a:extLst>
            </p:cNvPr>
            <p:cNvSpPr/>
            <p:nvPr/>
          </p:nvSpPr>
          <p:spPr>
            <a:xfrm>
              <a:off x="3559598" y="3570386"/>
              <a:ext cx="23489" cy="31143"/>
            </a:xfrm>
            <a:custGeom>
              <a:avLst/>
              <a:gdLst/>
              <a:ahLst/>
              <a:cxnLst/>
              <a:rect l="l" t="t" r="r" b="b"/>
              <a:pathLst>
                <a:path w="896" h="1188" extrusionOk="0">
                  <a:moveTo>
                    <a:pt x="250" y="0"/>
                  </a:moveTo>
                  <a:cubicBezTo>
                    <a:pt x="116" y="0"/>
                    <a:pt x="0" y="104"/>
                    <a:pt x="0" y="240"/>
                  </a:cubicBezTo>
                  <a:lnTo>
                    <a:pt x="0" y="948"/>
                  </a:lnTo>
                  <a:cubicBezTo>
                    <a:pt x="0" y="1084"/>
                    <a:pt x="116" y="1188"/>
                    <a:pt x="250" y="1188"/>
                  </a:cubicBezTo>
                  <a:cubicBezTo>
                    <a:pt x="272" y="1188"/>
                    <a:pt x="295" y="1185"/>
                    <a:pt x="318" y="1179"/>
                  </a:cubicBezTo>
                  <a:cubicBezTo>
                    <a:pt x="361" y="1164"/>
                    <a:pt x="419" y="1135"/>
                    <a:pt x="462" y="1121"/>
                  </a:cubicBezTo>
                  <a:cubicBezTo>
                    <a:pt x="505" y="1078"/>
                    <a:pt x="549" y="1034"/>
                    <a:pt x="592" y="1005"/>
                  </a:cubicBezTo>
                  <a:cubicBezTo>
                    <a:pt x="895" y="673"/>
                    <a:pt x="751" y="139"/>
                    <a:pt x="318" y="9"/>
                  </a:cubicBezTo>
                  <a:cubicBezTo>
                    <a:pt x="295" y="3"/>
                    <a:pt x="272" y="0"/>
                    <a:pt x="250" y="0"/>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79" name="Google Shape;16275;p73">
              <a:extLst>
                <a:ext uri="{FF2B5EF4-FFF2-40B4-BE49-F238E27FC236}">
                  <a16:creationId xmlns:a16="http://schemas.microsoft.com/office/drawing/2014/main" id="{B7D1F299-ACEC-49FD-8C57-DE9BC72F96F6}"/>
                </a:ext>
              </a:extLst>
            </p:cNvPr>
            <p:cNvSpPr/>
            <p:nvPr/>
          </p:nvSpPr>
          <p:spPr>
            <a:xfrm>
              <a:off x="3459300" y="3570596"/>
              <a:ext cx="23489" cy="31065"/>
            </a:xfrm>
            <a:custGeom>
              <a:avLst/>
              <a:gdLst/>
              <a:ahLst/>
              <a:cxnLst/>
              <a:rect l="l" t="t" r="r" b="b"/>
              <a:pathLst>
                <a:path w="896" h="1185" extrusionOk="0">
                  <a:moveTo>
                    <a:pt x="658" y="1"/>
                  </a:moveTo>
                  <a:cubicBezTo>
                    <a:pt x="631" y="1"/>
                    <a:pt x="604" y="6"/>
                    <a:pt x="578" y="16"/>
                  </a:cubicBezTo>
                  <a:cubicBezTo>
                    <a:pt x="1" y="189"/>
                    <a:pt x="1" y="997"/>
                    <a:pt x="578" y="1171"/>
                  </a:cubicBezTo>
                  <a:cubicBezTo>
                    <a:pt x="604" y="1180"/>
                    <a:pt x="631" y="1185"/>
                    <a:pt x="656" y="1185"/>
                  </a:cubicBezTo>
                  <a:cubicBezTo>
                    <a:pt x="785" y="1185"/>
                    <a:pt x="896" y="1072"/>
                    <a:pt x="896" y="940"/>
                  </a:cubicBezTo>
                  <a:lnTo>
                    <a:pt x="896" y="247"/>
                  </a:lnTo>
                  <a:cubicBezTo>
                    <a:pt x="896" y="160"/>
                    <a:pt x="852" y="88"/>
                    <a:pt x="795" y="45"/>
                  </a:cubicBezTo>
                  <a:cubicBezTo>
                    <a:pt x="757" y="17"/>
                    <a:pt x="708" y="1"/>
                    <a:pt x="658"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0" name="Google Shape;16276;p73">
              <a:extLst>
                <a:ext uri="{FF2B5EF4-FFF2-40B4-BE49-F238E27FC236}">
                  <a16:creationId xmlns:a16="http://schemas.microsoft.com/office/drawing/2014/main" id="{E23EFFE0-C3DC-4B2B-AC6A-2E52ED383FD4}"/>
                </a:ext>
              </a:extLst>
            </p:cNvPr>
            <p:cNvSpPr/>
            <p:nvPr/>
          </p:nvSpPr>
          <p:spPr>
            <a:xfrm>
              <a:off x="3501689" y="3624887"/>
              <a:ext cx="39008" cy="44146"/>
            </a:xfrm>
            <a:custGeom>
              <a:avLst/>
              <a:gdLst/>
              <a:ahLst/>
              <a:cxnLst/>
              <a:rect l="l" t="t" r="r" b="b"/>
              <a:pathLst>
                <a:path w="1488" h="1684" extrusionOk="0">
                  <a:moveTo>
                    <a:pt x="241" y="1"/>
                  </a:moveTo>
                  <a:cubicBezTo>
                    <a:pt x="109" y="1"/>
                    <a:pt x="0" y="115"/>
                    <a:pt x="0" y="240"/>
                  </a:cubicBezTo>
                  <a:lnTo>
                    <a:pt x="0" y="962"/>
                  </a:lnTo>
                  <a:cubicBezTo>
                    <a:pt x="0" y="1019"/>
                    <a:pt x="29" y="1092"/>
                    <a:pt x="73" y="1135"/>
                  </a:cubicBezTo>
                  <a:lnTo>
                    <a:pt x="563" y="1611"/>
                  </a:lnTo>
                  <a:cubicBezTo>
                    <a:pt x="607" y="1655"/>
                    <a:pt x="679" y="1684"/>
                    <a:pt x="737" y="1684"/>
                  </a:cubicBezTo>
                  <a:cubicBezTo>
                    <a:pt x="809" y="1684"/>
                    <a:pt x="867" y="1655"/>
                    <a:pt x="924" y="1611"/>
                  </a:cubicBezTo>
                  <a:lnTo>
                    <a:pt x="1430" y="1077"/>
                  </a:lnTo>
                  <a:cubicBezTo>
                    <a:pt x="1473" y="1034"/>
                    <a:pt x="1487" y="976"/>
                    <a:pt x="1487" y="918"/>
                  </a:cubicBezTo>
                  <a:lnTo>
                    <a:pt x="1487" y="240"/>
                  </a:lnTo>
                  <a:cubicBezTo>
                    <a:pt x="1487" y="168"/>
                    <a:pt x="1458" y="125"/>
                    <a:pt x="1415" y="81"/>
                  </a:cubicBezTo>
                  <a:cubicBezTo>
                    <a:pt x="1357" y="38"/>
                    <a:pt x="1300" y="9"/>
                    <a:pt x="1227" y="9"/>
                  </a:cubicBezTo>
                  <a:lnTo>
                    <a:pt x="1184" y="9"/>
                  </a:lnTo>
                  <a:cubicBezTo>
                    <a:pt x="1097" y="23"/>
                    <a:pt x="996" y="38"/>
                    <a:pt x="895" y="38"/>
                  </a:cubicBezTo>
                  <a:lnTo>
                    <a:pt x="592" y="38"/>
                  </a:lnTo>
                  <a:cubicBezTo>
                    <a:pt x="491" y="38"/>
                    <a:pt x="390" y="23"/>
                    <a:pt x="304" y="9"/>
                  </a:cubicBezTo>
                  <a:cubicBezTo>
                    <a:pt x="282" y="3"/>
                    <a:pt x="262" y="1"/>
                    <a:pt x="24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1" name="Google Shape;16277;p73">
              <a:extLst>
                <a:ext uri="{FF2B5EF4-FFF2-40B4-BE49-F238E27FC236}">
                  <a16:creationId xmlns:a16="http://schemas.microsoft.com/office/drawing/2014/main" id="{372A8897-965E-4BB5-929B-4E3A81AE6B3B}"/>
                </a:ext>
              </a:extLst>
            </p:cNvPr>
            <p:cNvSpPr/>
            <p:nvPr/>
          </p:nvSpPr>
          <p:spPr>
            <a:xfrm>
              <a:off x="3501689" y="3625385"/>
              <a:ext cx="24249" cy="44015"/>
            </a:xfrm>
            <a:custGeom>
              <a:avLst/>
              <a:gdLst/>
              <a:ahLst/>
              <a:cxnLst/>
              <a:rect l="l" t="t" r="r" b="b"/>
              <a:pathLst>
                <a:path w="925" h="1679" extrusionOk="0">
                  <a:moveTo>
                    <a:pt x="241" y="0"/>
                  </a:moveTo>
                  <a:cubicBezTo>
                    <a:pt x="105" y="0"/>
                    <a:pt x="0" y="108"/>
                    <a:pt x="0" y="250"/>
                  </a:cubicBezTo>
                  <a:lnTo>
                    <a:pt x="0" y="957"/>
                  </a:lnTo>
                  <a:cubicBezTo>
                    <a:pt x="0" y="1029"/>
                    <a:pt x="29" y="1087"/>
                    <a:pt x="73" y="1130"/>
                  </a:cubicBezTo>
                  <a:lnTo>
                    <a:pt x="563" y="1621"/>
                  </a:lnTo>
                  <a:cubicBezTo>
                    <a:pt x="607" y="1665"/>
                    <a:pt x="679" y="1679"/>
                    <a:pt x="737" y="1679"/>
                  </a:cubicBezTo>
                  <a:cubicBezTo>
                    <a:pt x="809" y="1679"/>
                    <a:pt x="867" y="1650"/>
                    <a:pt x="924" y="1607"/>
                  </a:cubicBezTo>
                  <a:cubicBezTo>
                    <a:pt x="867" y="1592"/>
                    <a:pt x="823" y="1578"/>
                    <a:pt x="780" y="1549"/>
                  </a:cubicBezTo>
                  <a:lnTo>
                    <a:pt x="289" y="1058"/>
                  </a:lnTo>
                  <a:cubicBezTo>
                    <a:pt x="246" y="1015"/>
                    <a:pt x="217" y="957"/>
                    <a:pt x="217" y="885"/>
                  </a:cubicBezTo>
                  <a:lnTo>
                    <a:pt x="217" y="178"/>
                  </a:lnTo>
                  <a:cubicBezTo>
                    <a:pt x="217" y="106"/>
                    <a:pt x="246" y="48"/>
                    <a:pt x="289" y="4"/>
                  </a:cubicBezTo>
                  <a:cubicBezTo>
                    <a:pt x="273" y="1"/>
                    <a:pt x="256" y="0"/>
                    <a:pt x="241" y="0"/>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2" name="Google Shape;16278;p73">
              <a:extLst>
                <a:ext uri="{FF2B5EF4-FFF2-40B4-BE49-F238E27FC236}">
                  <a16:creationId xmlns:a16="http://schemas.microsoft.com/office/drawing/2014/main" id="{35F1C7F7-7852-4077-98D9-9DB301158C41}"/>
                </a:ext>
              </a:extLst>
            </p:cNvPr>
            <p:cNvSpPr/>
            <p:nvPr/>
          </p:nvSpPr>
          <p:spPr>
            <a:xfrm>
              <a:off x="3479354" y="3547133"/>
              <a:ext cx="83652" cy="89367"/>
            </a:xfrm>
            <a:custGeom>
              <a:avLst/>
              <a:gdLst/>
              <a:ahLst/>
              <a:cxnLst/>
              <a:rect l="l" t="t" r="r" b="b"/>
              <a:pathLst>
                <a:path w="3191" h="3409" extrusionOk="0">
                  <a:moveTo>
                    <a:pt x="2201" y="1"/>
                  </a:moveTo>
                  <a:cubicBezTo>
                    <a:pt x="2184" y="1"/>
                    <a:pt x="2167" y="6"/>
                    <a:pt x="2152" y="16"/>
                  </a:cubicBezTo>
                  <a:cubicBezTo>
                    <a:pt x="1805" y="276"/>
                    <a:pt x="1415" y="463"/>
                    <a:pt x="997" y="579"/>
                  </a:cubicBezTo>
                  <a:cubicBezTo>
                    <a:pt x="867" y="622"/>
                    <a:pt x="737" y="651"/>
                    <a:pt x="607" y="680"/>
                  </a:cubicBezTo>
                  <a:cubicBezTo>
                    <a:pt x="492" y="694"/>
                    <a:pt x="362" y="709"/>
                    <a:pt x="232" y="723"/>
                  </a:cubicBezTo>
                  <a:cubicBezTo>
                    <a:pt x="102" y="738"/>
                    <a:pt x="1" y="839"/>
                    <a:pt x="1" y="969"/>
                  </a:cubicBezTo>
                  <a:lnTo>
                    <a:pt x="1" y="1965"/>
                  </a:lnTo>
                  <a:cubicBezTo>
                    <a:pt x="1" y="2758"/>
                    <a:pt x="650" y="3408"/>
                    <a:pt x="1444" y="3408"/>
                  </a:cubicBezTo>
                  <a:lnTo>
                    <a:pt x="1747" y="3408"/>
                  </a:lnTo>
                  <a:cubicBezTo>
                    <a:pt x="2541" y="3408"/>
                    <a:pt x="3191" y="2758"/>
                    <a:pt x="3191" y="1965"/>
                  </a:cubicBezTo>
                  <a:lnTo>
                    <a:pt x="3191" y="925"/>
                  </a:lnTo>
                  <a:cubicBezTo>
                    <a:pt x="3191" y="824"/>
                    <a:pt x="3119" y="738"/>
                    <a:pt x="3032" y="694"/>
                  </a:cubicBezTo>
                  <a:cubicBezTo>
                    <a:pt x="3003" y="680"/>
                    <a:pt x="2974" y="665"/>
                    <a:pt x="2946" y="665"/>
                  </a:cubicBezTo>
                  <a:cubicBezTo>
                    <a:pt x="2657" y="550"/>
                    <a:pt x="2426" y="333"/>
                    <a:pt x="2296" y="74"/>
                  </a:cubicBezTo>
                  <a:lnTo>
                    <a:pt x="2282" y="45"/>
                  </a:lnTo>
                  <a:cubicBezTo>
                    <a:pt x="2263" y="17"/>
                    <a:pt x="2232" y="1"/>
                    <a:pt x="220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3" name="Google Shape;16279;p73">
              <a:extLst>
                <a:ext uri="{FF2B5EF4-FFF2-40B4-BE49-F238E27FC236}">
                  <a16:creationId xmlns:a16="http://schemas.microsoft.com/office/drawing/2014/main" id="{FE1025C8-B2B2-4AFD-826D-DCA2180B23D5}"/>
                </a:ext>
              </a:extLst>
            </p:cNvPr>
            <p:cNvSpPr/>
            <p:nvPr/>
          </p:nvSpPr>
          <p:spPr>
            <a:xfrm>
              <a:off x="3479354" y="3547133"/>
              <a:ext cx="60583" cy="89367"/>
            </a:xfrm>
            <a:custGeom>
              <a:avLst/>
              <a:gdLst/>
              <a:ahLst/>
              <a:cxnLst/>
              <a:rect l="l" t="t" r="r" b="b"/>
              <a:pathLst>
                <a:path w="2311" h="3409" extrusionOk="0">
                  <a:moveTo>
                    <a:pt x="2201" y="1"/>
                  </a:moveTo>
                  <a:cubicBezTo>
                    <a:pt x="2184" y="1"/>
                    <a:pt x="2167" y="6"/>
                    <a:pt x="2152" y="16"/>
                  </a:cubicBezTo>
                  <a:cubicBezTo>
                    <a:pt x="1805" y="276"/>
                    <a:pt x="1415" y="463"/>
                    <a:pt x="997" y="579"/>
                  </a:cubicBezTo>
                  <a:cubicBezTo>
                    <a:pt x="867" y="622"/>
                    <a:pt x="737" y="651"/>
                    <a:pt x="607" y="665"/>
                  </a:cubicBezTo>
                  <a:cubicBezTo>
                    <a:pt x="492" y="694"/>
                    <a:pt x="362" y="709"/>
                    <a:pt x="232" y="723"/>
                  </a:cubicBezTo>
                  <a:cubicBezTo>
                    <a:pt x="102" y="738"/>
                    <a:pt x="1" y="839"/>
                    <a:pt x="1" y="969"/>
                  </a:cubicBezTo>
                  <a:lnTo>
                    <a:pt x="1" y="1965"/>
                  </a:lnTo>
                  <a:cubicBezTo>
                    <a:pt x="1" y="2758"/>
                    <a:pt x="650" y="3408"/>
                    <a:pt x="1444" y="3408"/>
                  </a:cubicBezTo>
                  <a:lnTo>
                    <a:pt x="1733" y="3408"/>
                  </a:lnTo>
                  <a:cubicBezTo>
                    <a:pt x="939" y="3408"/>
                    <a:pt x="304" y="2758"/>
                    <a:pt x="304" y="1965"/>
                  </a:cubicBezTo>
                  <a:lnTo>
                    <a:pt x="304" y="969"/>
                  </a:lnTo>
                  <a:cubicBezTo>
                    <a:pt x="304" y="839"/>
                    <a:pt x="405" y="738"/>
                    <a:pt x="520" y="723"/>
                  </a:cubicBezTo>
                  <a:cubicBezTo>
                    <a:pt x="650" y="709"/>
                    <a:pt x="780" y="694"/>
                    <a:pt x="910" y="680"/>
                  </a:cubicBezTo>
                  <a:cubicBezTo>
                    <a:pt x="1415" y="579"/>
                    <a:pt x="1892" y="391"/>
                    <a:pt x="2310" y="117"/>
                  </a:cubicBezTo>
                  <a:lnTo>
                    <a:pt x="2296" y="74"/>
                  </a:lnTo>
                  <a:lnTo>
                    <a:pt x="2282" y="45"/>
                  </a:lnTo>
                  <a:cubicBezTo>
                    <a:pt x="2263" y="17"/>
                    <a:pt x="2232" y="1"/>
                    <a:pt x="2201"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grpSp>
      <p:sp>
        <p:nvSpPr>
          <p:cNvPr id="215" name="Google Shape;577;p41">
            <a:extLst>
              <a:ext uri="{FF2B5EF4-FFF2-40B4-BE49-F238E27FC236}">
                <a16:creationId xmlns:a16="http://schemas.microsoft.com/office/drawing/2014/main" id="{099B0CFC-E16D-473D-B82F-0F9F3C7D1D47}"/>
              </a:ext>
            </a:extLst>
          </p:cNvPr>
          <p:cNvSpPr txBox="1">
            <a:spLocks/>
          </p:cNvSpPr>
          <p:nvPr/>
        </p:nvSpPr>
        <p:spPr>
          <a:xfrm flipH="1">
            <a:off x="1823458" y="5212742"/>
            <a:ext cx="3729693" cy="4486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Poppins SemiBold"/>
              <a:buNone/>
              <a:defRPr sz="24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9pPr>
          </a:lstStyle>
          <a:p>
            <a:r>
              <a:rPr lang="en-US" sz="2600" kern="0"/>
              <a:t>Logic Model</a:t>
            </a:r>
          </a:p>
        </p:txBody>
      </p:sp>
      <p:sp>
        <p:nvSpPr>
          <p:cNvPr id="216" name="Google Shape;578;p41">
            <a:extLst>
              <a:ext uri="{FF2B5EF4-FFF2-40B4-BE49-F238E27FC236}">
                <a16:creationId xmlns:a16="http://schemas.microsoft.com/office/drawing/2014/main" id="{5AE2C9AF-0A8E-4F83-88B9-BFD083EE00CD}"/>
              </a:ext>
            </a:extLst>
          </p:cNvPr>
          <p:cNvSpPr txBox="1">
            <a:spLocks/>
          </p:cNvSpPr>
          <p:nvPr/>
        </p:nvSpPr>
        <p:spPr>
          <a:xfrm flipH="1">
            <a:off x="1823459" y="5566117"/>
            <a:ext cx="3729691" cy="74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0" indent="0"/>
            <a:r>
              <a:rPr lang="en-US" sz="1850" kern="0" dirty="0"/>
              <a:t>Resolve any logic model conflicts between initiatives</a:t>
            </a:r>
            <a:endParaRPr lang="en-US" kern="0" dirty="0"/>
          </a:p>
        </p:txBody>
      </p:sp>
      <p:grpSp>
        <p:nvGrpSpPr>
          <p:cNvPr id="217" name="Google Shape;6217;p67">
            <a:extLst>
              <a:ext uri="{FF2B5EF4-FFF2-40B4-BE49-F238E27FC236}">
                <a16:creationId xmlns:a16="http://schemas.microsoft.com/office/drawing/2014/main" id="{5FB98328-96A6-4579-BB55-2F2D7434EAA0}"/>
              </a:ext>
            </a:extLst>
          </p:cNvPr>
          <p:cNvGrpSpPr/>
          <p:nvPr/>
        </p:nvGrpSpPr>
        <p:grpSpPr>
          <a:xfrm>
            <a:off x="1292939" y="5258342"/>
            <a:ext cx="457200" cy="457200"/>
            <a:chOff x="6334673" y="2759633"/>
            <a:chExt cx="378508" cy="378166"/>
          </a:xfrm>
        </p:grpSpPr>
        <p:sp>
          <p:nvSpPr>
            <p:cNvPr id="219" name="Google Shape;6218;p67">
              <a:extLst>
                <a:ext uri="{FF2B5EF4-FFF2-40B4-BE49-F238E27FC236}">
                  <a16:creationId xmlns:a16="http://schemas.microsoft.com/office/drawing/2014/main" id="{CF17FCBE-6B53-4C21-A02A-D5142C88AEBD}"/>
                </a:ext>
              </a:extLst>
            </p:cNvPr>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219;p67">
              <a:extLst>
                <a:ext uri="{FF2B5EF4-FFF2-40B4-BE49-F238E27FC236}">
                  <a16:creationId xmlns:a16="http://schemas.microsoft.com/office/drawing/2014/main" id="{582735F8-BDBB-46FF-B45B-108631EAC8F9}"/>
                </a:ext>
              </a:extLst>
            </p:cNvPr>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220;p67">
              <a:extLst>
                <a:ext uri="{FF2B5EF4-FFF2-40B4-BE49-F238E27FC236}">
                  <a16:creationId xmlns:a16="http://schemas.microsoft.com/office/drawing/2014/main" id="{7FCE5C57-EAB2-497C-9971-6DE28B0970A2}"/>
                </a:ext>
              </a:extLst>
            </p:cNvPr>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221;p67">
              <a:extLst>
                <a:ext uri="{FF2B5EF4-FFF2-40B4-BE49-F238E27FC236}">
                  <a16:creationId xmlns:a16="http://schemas.microsoft.com/office/drawing/2014/main" id="{F29A304E-BD21-49B5-88E0-B870AF4F6143}"/>
                </a:ext>
              </a:extLst>
            </p:cNvPr>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 calcmode="lin" valueType="num">
                                      <p:cBhvr additive="base">
                                        <p:cTn id="7" dur="500"/>
                                        <p:tgtEl>
                                          <p:spTgt spid="57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7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74">
                                            <p:txEl>
                                              <p:pRg st="0" end="0"/>
                                            </p:txEl>
                                          </p:spTgt>
                                        </p:tgtEl>
                                        <p:attrNameLst>
                                          <p:attrName>style.visibility</p:attrName>
                                        </p:attrNameLst>
                                      </p:cBhvr>
                                      <p:to>
                                        <p:strVal val="visible"/>
                                      </p:to>
                                    </p:set>
                                    <p:anim calcmode="lin" valueType="num">
                                      <p:cBhvr additive="base">
                                        <p:cTn id="13" dur="500"/>
                                        <p:tgtEl>
                                          <p:spTgt spid="57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7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4">
                                            <p:txEl>
                                              <p:pRg st="2" end="2"/>
                                            </p:txEl>
                                          </p:spTgt>
                                        </p:tgtEl>
                                        <p:attrNameLst>
                                          <p:attrName>style.visibility</p:attrName>
                                        </p:attrNameLst>
                                      </p:cBhvr>
                                      <p:to>
                                        <p:strVal val="visible"/>
                                      </p:to>
                                    </p:set>
                                    <p:anim calcmode="lin" valueType="num">
                                      <p:cBhvr additive="base">
                                        <p:cTn id="19" dur="500"/>
                                        <p:tgtEl>
                                          <p:spTgt spid="57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7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4">
                                            <p:txEl>
                                              <p:pRg st="3" end="3"/>
                                            </p:txEl>
                                          </p:spTgt>
                                        </p:tgtEl>
                                        <p:attrNameLst>
                                          <p:attrName>style.visibility</p:attrName>
                                        </p:attrNameLst>
                                      </p:cBhvr>
                                      <p:to>
                                        <p:strVal val="visible"/>
                                      </p:to>
                                    </p:set>
                                    <p:anim calcmode="lin" valueType="num">
                                      <p:cBhvr additive="base">
                                        <p:cTn id="25" dur="500"/>
                                        <p:tgtEl>
                                          <p:spTgt spid="57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7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74">
                                            <p:txEl>
                                              <p:pRg st="4" end="4"/>
                                            </p:txEl>
                                          </p:spTgt>
                                        </p:tgtEl>
                                        <p:attrNameLst>
                                          <p:attrName>style.visibility</p:attrName>
                                        </p:attrNameLst>
                                      </p:cBhvr>
                                      <p:to>
                                        <p:strVal val="visible"/>
                                      </p:to>
                                    </p:set>
                                    <p:anim calcmode="lin" valueType="num">
                                      <p:cBhvr additive="base">
                                        <p:cTn id="31" dur="500"/>
                                        <p:tgtEl>
                                          <p:spTgt spid="57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74">
                                            <p:txEl>
                                              <p:pRg st="5" end="5"/>
                                            </p:txEl>
                                          </p:spTgt>
                                        </p:tgtEl>
                                        <p:attrNameLst>
                                          <p:attrName>style.visibility</p:attrName>
                                        </p:attrNameLst>
                                      </p:cBhvr>
                                      <p:to>
                                        <p:strVal val="visible"/>
                                      </p:to>
                                    </p:set>
                                    <p:anim calcmode="lin" valueType="num">
                                      <p:cBhvr additive="base">
                                        <p:cTn id="37" dur="500"/>
                                        <p:tgtEl>
                                          <p:spTgt spid="57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7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80">
                                            <p:txEl>
                                              <p:pRg st="0" end="0"/>
                                            </p:txEl>
                                          </p:spTgt>
                                        </p:tgtEl>
                                        <p:attrNameLst>
                                          <p:attrName>style.visibility</p:attrName>
                                        </p:attrNameLst>
                                      </p:cBhvr>
                                      <p:to>
                                        <p:strVal val="visible"/>
                                      </p:to>
                                    </p:set>
                                    <p:anim calcmode="lin" valueType="num">
                                      <p:cBhvr additive="base">
                                        <p:cTn id="43" dur="500"/>
                                        <p:tgtEl>
                                          <p:spTgt spid="580">
                                            <p:txEl>
                                              <p:pRg st="0" end="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8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16">
                                            <p:txEl>
                                              <p:pRg st="0" end="0"/>
                                            </p:txEl>
                                          </p:spTgt>
                                        </p:tgtEl>
                                        <p:attrNameLst>
                                          <p:attrName>style.visibility</p:attrName>
                                        </p:attrNameLst>
                                      </p:cBhvr>
                                      <p:to>
                                        <p:strVal val="visible"/>
                                      </p:to>
                                    </p:set>
                                    <p:anim calcmode="lin" valueType="num">
                                      <p:cBhvr additive="base">
                                        <p:cTn id="49" dur="500"/>
                                        <p:tgtEl>
                                          <p:spTgt spid="216">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build="p"/>
      <p:bldP spid="576" grpId="0" build="p"/>
      <p:bldP spid="580" grpId="0" build="p"/>
      <p:bldP spid="2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sz="3600"/>
              <a:t>ACTIVITY: INTEGRATION &amp; ALIGNMENT</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 name="Content Placeholder 2">
            <a:extLst>
              <a:ext uri="{FF2B5EF4-FFF2-40B4-BE49-F238E27FC236}">
                <a16:creationId xmlns:a16="http://schemas.microsoft.com/office/drawing/2014/main" id="{1913CF02-813E-5945-9729-7307CA2EE525}"/>
              </a:ext>
            </a:extLst>
          </p:cNvPr>
          <p:cNvSpPr txBox="1">
            <a:spLocks/>
          </p:cNvSpPr>
          <p:nvPr/>
        </p:nvSpPr>
        <p:spPr>
          <a:xfrm>
            <a:off x="5600845" y="1279873"/>
            <a:ext cx="5807535" cy="41336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200"/>
              </a:spcAft>
              <a:buFont typeface="+mj-lt"/>
              <a:buAutoNum type="arabicPeriod"/>
              <a:defRPr/>
            </a:pPr>
            <a:r>
              <a:rPr kumimoji="0" lang="en-US" sz="2200" b="0" i="0" u="none" strike="noStrike" kern="1200" cap="none" spc="0" normalizeH="0" baseline="0" noProof="0">
                <a:ln>
                  <a:noFill/>
                </a:ln>
                <a:solidFill>
                  <a:schemeClr val="bg1"/>
                </a:solidFill>
                <a:effectLst/>
                <a:uLnTx/>
                <a:uFillTx/>
                <a:latin typeface="Hind Vadodara"/>
                <a:cs typeface="Hind Vadodara"/>
              </a:rPr>
              <a:t>Complete the</a:t>
            </a:r>
            <a:r>
              <a:rPr kumimoji="0" lang="en-US" sz="2200" b="0" i="0" u="none" strike="noStrike" kern="1200" cap="none" spc="0" normalizeH="0" baseline="0" noProof="0">
                <a:ln>
                  <a:noFill/>
                </a:ln>
                <a:effectLst/>
                <a:uLnTx/>
                <a:uFillTx/>
                <a:latin typeface="Hind Vadodara"/>
                <a:cs typeface="Hind Vadodara"/>
              </a:rPr>
              <a:t> </a:t>
            </a:r>
            <a:r>
              <a:rPr lang="en-US" sz="2200" i="1">
                <a:solidFill>
                  <a:srgbClr val="FFFF00"/>
                </a:solidFill>
                <a:latin typeface="Hind Vadodara"/>
                <a:cs typeface="Hind Vadodara"/>
              </a:rPr>
              <a:t>Alignment</a:t>
            </a:r>
            <a:r>
              <a:rPr kumimoji="0" lang="en-US" sz="2200" b="0" i="1" u="none" strike="noStrike" kern="1200" cap="none" spc="0" normalizeH="0" baseline="0" noProof="0">
                <a:ln>
                  <a:noFill/>
                </a:ln>
                <a:solidFill>
                  <a:srgbClr val="FFFF00"/>
                </a:solidFill>
                <a:effectLst/>
                <a:uLnTx/>
                <a:uFillTx/>
                <a:latin typeface="Hind Vadodara"/>
                <a:cs typeface="Hind Vadodara"/>
              </a:rPr>
              <a:t> </a:t>
            </a:r>
            <a:r>
              <a:rPr lang="en-US" sz="2200" i="1">
                <a:solidFill>
                  <a:srgbClr val="FFFF00"/>
                </a:solidFill>
                <a:latin typeface="Hind Vadodara"/>
                <a:cs typeface="Hind Vadodara"/>
              </a:rPr>
              <a:t>Activity Worksheet</a:t>
            </a:r>
            <a:endParaRPr kumimoji="0" lang="en-US" sz="2200" b="0" i="1" u="none" strike="noStrike" kern="1200" cap="none" spc="0" normalizeH="0" baseline="0" noProof="0">
              <a:ln>
                <a:noFill/>
              </a:ln>
              <a:solidFill>
                <a:srgbClr val="FFFF00"/>
              </a:solidFill>
              <a:effectLst/>
              <a:uLnTx/>
              <a:uFillTx/>
              <a:latin typeface="Hind Vadodara"/>
              <a:cs typeface="Hind Vadodara"/>
            </a:endParaRPr>
          </a:p>
          <a:p>
            <a:pPr marL="457200" indent="-457200">
              <a:lnSpc>
                <a:spcPct val="100000"/>
              </a:lnSpc>
              <a:spcBef>
                <a:spcPts val="0"/>
              </a:spcBef>
              <a:spcAft>
                <a:spcPts val="1200"/>
              </a:spcAft>
              <a:buAutoNum type="arabicPeriod"/>
              <a:defRPr/>
            </a:pPr>
            <a:r>
              <a:rPr lang="en-US" sz="2200" i="1">
                <a:solidFill>
                  <a:schemeClr val="bg1"/>
                </a:solidFill>
                <a:latin typeface="Hind Vadodara"/>
                <a:cs typeface="Hind Vadodara"/>
              </a:rPr>
              <a:t>First consider what other practice models you want to align with your PBIS Framework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What action steps are necessary to begin this 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Add relevant items to your </a:t>
            </a:r>
            <a:r>
              <a:rPr kumimoji="0" lang="en-US" sz="2200" b="0" i="0" u="none" strike="noStrike" kern="1200" cap="none" spc="0" normalizeH="0" baseline="0" noProof="0">
                <a:ln>
                  <a:noFill/>
                </a:ln>
                <a:solidFill>
                  <a:srgbClr val="FFFF00"/>
                </a:solidFill>
                <a:effectLst/>
                <a:uLnTx/>
                <a:uFillTx/>
                <a:latin typeface="Hind Vadodara" panose="020B0604020202020204" charset="0"/>
                <a:ea typeface="+mn-ea"/>
                <a:cs typeface="Hind Vadodara" panose="020B0604020202020204" charset="0"/>
              </a:rPr>
              <a:t>action plan </a:t>
            </a: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or adjust as needed.</a:t>
            </a:r>
          </a:p>
          <a:p>
            <a:pPr marL="457200" indent="-457200">
              <a:lnSpc>
                <a:spcPct val="100000"/>
              </a:lnSpc>
              <a:spcBef>
                <a:spcPts val="0"/>
              </a:spcBef>
              <a:spcAft>
                <a:spcPts val="1200"/>
              </a:spcAft>
              <a:buAutoNum type="arabicPeriod"/>
              <a:defRPr/>
            </a:pPr>
            <a:r>
              <a:rPr lang="en-US" sz="2200">
                <a:solidFill>
                  <a:schemeClr val="bg1"/>
                </a:solidFill>
                <a:latin typeface="Hind Vadodara"/>
                <a:cs typeface="Hind Vadodara"/>
              </a:rPr>
              <a:t>Consider using your Working Smarter Matrix if necessary.</a:t>
            </a:r>
            <a:endParaRPr lang="en-US" sz="2200">
              <a:solidFill>
                <a:schemeClr val="bg1"/>
              </a:solidFill>
              <a:latin typeface="Hind Vadodara" panose="020B0604020202020204" charset="0"/>
              <a:cs typeface="Hind Vadodara" panose="020B0604020202020204" charset="0"/>
            </a:endParaRPr>
          </a:p>
        </p:txBody>
      </p:sp>
      <p:pic>
        <p:nvPicPr>
          <p:cNvPr id="87" name="Picture 86">
            <a:extLst>
              <a:ext uri="{FF2B5EF4-FFF2-40B4-BE49-F238E27FC236}">
                <a16:creationId xmlns:a16="http://schemas.microsoft.com/office/drawing/2014/main" id="{949DD5FD-47A7-4BF6-B414-BA1114E8E498}"/>
              </a:ext>
            </a:extLst>
          </p:cNvPr>
          <p:cNvPicPr>
            <a:picLocks noChangeAspect="1"/>
          </p:cNvPicPr>
          <p:nvPr/>
        </p:nvPicPr>
        <p:blipFill>
          <a:blip r:embed="rId3"/>
          <a:stretch>
            <a:fillRect/>
          </a:stretch>
        </p:blipFill>
        <p:spPr>
          <a:xfrm>
            <a:off x="839520" y="1101882"/>
            <a:ext cx="4447626" cy="5246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a:extLst>
              <a:ext uri="{FF2B5EF4-FFF2-40B4-BE49-F238E27FC236}">
                <a16:creationId xmlns:a16="http://schemas.microsoft.com/office/drawing/2014/main" id="{BE20A827-4163-81B9-F3FE-4A64138EDB0E}"/>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31" name="Google Shape;6077;p67">
            <a:extLst>
              <a:ext uri="{FF2B5EF4-FFF2-40B4-BE49-F238E27FC236}">
                <a16:creationId xmlns:a16="http://schemas.microsoft.com/office/drawing/2014/main" id="{4D8107B3-381A-769A-B8E1-02879525EC89}"/>
              </a:ext>
            </a:extLst>
          </p:cNvPr>
          <p:cNvGrpSpPr/>
          <p:nvPr/>
        </p:nvGrpSpPr>
        <p:grpSpPr>
          <a:xfrm>
            <a:off x="7321977" y="6010775"/>
            <a:ext cx="537983" cy="537983"/>
            <a:chOff x="5873617" y="2309901"/>
            <a:chExt cx="345720" cy="345720"/>
          </a:xfrm>
        </p:grpSpPr>
        <p:sp>
          <p:nvSpPr>
            <p:cNvPr id="32" name="Google Shape;6078;p67">
              <a:extLst>
                <a:ext uri="{FF2B5EF4-FFF2-40B4-BE49-F238E27FC236}">
                  <a16:creationId xmlns:a16="http://schemas.microsoft.com/office/drawing/2014/main" id="{07488C5D-1366-A6EF-DC72-98B4321FF8F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079;p67">
              <a:extLst>
                <a:ext uri="{FF2B5EF4-FFF2-40B4-BE49-F238E27FC236}">
                  <a16:creationId xmlns:a16="http://schemas.microsoft.com/office/drawing/2014/main" id="{42B14175-E2C9-FA53-6A69-F7659325C33C}"/>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80;p67">
              <a:extLst>
                <a:ext uri="{FF2B5EF4-FFF2-40B4-BE49-F238E27FC236}">
                  <a16:creationId xmlns:a16="http://schemas.microsoft.com/office/drawing/2014/main" id="{54BFA357-1058-5C17-7F93-FE44968571C3}"/>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1;p67">
              <a:extLst>
                <a:ext uri="{FF2B5EF4-FFF2-40B4-BE49-F238E27FC236}">
                  <a16:creationId xmlns:a16="http://schemas.microsoft.com/office/drawing/2014/main" id="{41F863C2-B0E8-A054-0734-3B11BE835801}"/>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2;p67">
              <a:extLst>
                <a:ext uri="{FF2B5EF4-FFF2-40B4-BE49-F238E27FC236}">
                  <a16:creationId xmlns:a16="http://schemas.microsoft.com/office/drawing/2014/main" id="{A5398D97-E137-7C6B-6EBC-DC738EE8122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3;p67">
              <a:extLst>
                <a:ext uri="{FF2B5EF4-FFF2-40B4-BE49-F238E27FC236}">
                  <a16:creationId xmlns:a16="http://schemas.microsoft.com/office/drawing/2014/main" id="{0D9942F0-E013-FC31-A403-B35E39674A98}"/>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4;p67">
              <a:extLst>
                <a:ext uri="{FF2B5EF4-FFF2-40B4-BE49-F238E27FC236}">
                  <a16:creationId xmlns:a16="http://schemas.microsoft.com/office/drawing/2014/main" id="{28C3BEA3-A787-EA3D-6CFB-EA9D91420F00}"/>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5;p67">
              <a:extLst>
                <a:ext uri="{FF2B5EF4-FFF2-40B4-BE49-F238E27FC236}">
                  <a16:creationId xmlns:a16="http://schemas.microsoft.com/office/drawing/2014/main" id="{01B978C3-4054-5580-2AF1-D55318E259D3}"/>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6;p67">
              <a:extLst>
                <a:ext uri="{FF2B5EF4-FFF2-40B4-BE49-F238E27FC236}">
                  <a16:creationId xmlns:a16="http://schemas.microsoft.com/office/drawing/2014/main" id="{1418A8F1-90EB-603F-3B63-390458A5E06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7;p67">
              <a:extLst>
                <a:ext uri="{FF2B5EF4-FFF2-40B4-BE49-F238E27FC236}">
                  <a16:creationId xmlns:a16="http://schemas.microsoft.com/office/drawing/2014/main" id="{888AEDD6-AB7B-A285-70CD-787E55B80123}"/>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8;p67">
              <a:extLst>
                <a:ext uri="{FF2B5EF4-FFF2-40B4-BE49-F238E27FC236}">
                  <a16:creationId xmlns:a16="http://schemas.microsoft.com/office/drawing/2014/main" id="{4677F209-FCA0-16B5-F9CF-0978A76B8D57}"/>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9;p67">
              <a:extLst>
                <a:ext uri="{FF2B5EF4-FFF2-40B4-BE49-F238E27FC236}">
                  <a16:creationId xmlns:a16="http://schemas.microsoft.com/office/drawing/2014/main" id="{CE75C0B0-09AA-D0D9-CFBC-D4027F9EC8D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90;p67">
              <a:extLst>
                <a:ext uri="{FF2B5EF4-FFF2-40B4-BE49-F238E27FC236}">
                  <a16:creationId xmlns:a16="http://schemas.microsoft.com/office/drawing/2014/main" id="{01234395-958D-E650-F163-81D2F65882D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1;p67">
              <a:extLst>
                <a:ext uri="{FF2B5EF4-FFF2-40B4-BE49-F238E27FC236}">
                  <a16:creationId xmlns:a16="http://schemas.microsoft.com/office/drawing/2014/main" id="{7A2B8ACF-EE00-AE45-132C-105D60F88C1A}"/>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2;p67">
              <a:extLst>
                <a:ext uri="{FF2B5EF4-FFF2-40B4-BE49-F238E27FC236}">
                  <a16:creationId xmlns:a16="http://schemas.microsoft.com/office/drawing/2014/main" id="{12D9CB42-17E5-C969-7A0B-E50BCC127DA3}"/>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3;p67">
              <a:extLst>
                <a:ext uri="{FF2B5EF4-FFF2-40B4-BE49-F238E27FC236}">
                  <a16:creationId xmlns:a16="http://schemas.microsoft.com/office/drawing/2014/main" id="{70CF4C3F-B226-F5DE-FE3D-B6A7CA21BDB1}"/>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4;p67">
              <a:extLst>
                <a:ext uri="{FF2B5EF4-FFF2-40B4-BE49-F238E27FC236}">
                  <a16:creationId xmlns:a16="http://schemas.microsoft.com/office/drawing/2014/main" id="{C24F486E-0B12-B133-1588-AE13EFB4BC3C}"/>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5;p67">
              <a:extLst>
                <a:ext uri="{FF2B5EF4-FFF2-40B4-BE49-F238E27FC236}">
                  <a16:creationId xmlns:a16="http://schemas.microsoft.com/office/drawing/2014/main" id="{76F1FA28-D7FF-6F1D-2DBF-BB8355174BE7}"/>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6;p67">
              <a:extLst>
                <a:ext uri="{FF2B5EF4-FFF2-40B4-BE49-F238E27FC236}">
                  <a16:creationId xmlns:a16="http://schemas.microsoft.com/office/drawing/2014/main" id="{FB0F2A51-DD46-2051-61A5-105651380DC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 name="Text Placeholder 4">
            <a:extLst>
              <a:ext uri="{FF2B5EF4-FFF2-40B4-BE49-F238E27FC236}">
                <a16:creationId xmlns:a16="http://schemas.microsoft.com/office/drawing/2014/main" id="{5468062F-AFDE-7F14-5644-6EAB14CE74EE}"/>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grpSp>
        <p:nvGrpSpPr>
          <p:cNvPr id="52" name="Google Shape;6464;p67">
            <a:extLst>
              <a:ext uri="{FF2B5EF4-FFF2-40B4-BE49-F238E27FC236}">
                <a16:creationId xmlns:a16="http://schemas.microsoft.com/office/drawing/2014/main" id="{43A1EB7D-7D3F-D82B-AB23-8226D72FFF84}"/>
              </a:ext>
            </a:extLst>
          </p:cNvPr>
          <p:cNvGrpSpPr/>
          <p:nvPr/>
        </p:nvGrpSpPr>
        <p:grpSpPr>
          <a:xfrm>
            <a:off x="8238523" y="6207692"/>
            <a:ext cx="495955" cy="495955"/>
            <a:chOff x="4674908" y="3682271"/>
            <a:chExt cx="371966" cy="371966"/>
          </a:xfrm>
        </p:grpSpPr>
        <p:sp>
          <p:nvSpPr>
            <p:cNvPr id="53" name="Google Shape;6465;p67">
              <a:extLst>
                <a:ext uri="{FF2B5EF4-FFF2-40B4-BE49-F238E27FC236}">
                  <a16:creationId xmlns:a16="http://schemas.microsoft.com/office/drawing/2014/main" id="{AB6BA55B-E802-6936-E2C3-0762698BAF4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6AD0F68D-4ECD-BDF0-1899-4A83AF1A113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8D4FE597-FE3C-733F-D026-E36FF5FCC5A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3B7D7993-ACCA-FC2E-AD17-AF3B0CDB7022}"/>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006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977891" y="4183920"/>
            <a:ext cx="6388112" cy="1882215"/>
          </a:xfrm>
          <a:prstGeom prst="rect">
            <a:avLst/>
          </a:prstGeom>
        </p:spPr>
        <p:txBody>
          <a:bodyPr spcFirstLastPara="1" wrap="square" lIns="121900" tIns="121900" rIns="121900" bIns="121900" anchor="ctr" anchorCtr="0">
            <a:noAutofit/>
          </a:bodyPr>
          <a:lstStyle/>
          <a:p>
            <a:r>
              <a:rPr lang="en-US" sz="5400" b="1"/>
              <a:t>Preparing for Jan Training: </a:t>
            </a:r>
            <a:br>
              <a:rPr lang="en-US" sz="5400" b="1"/>
            </a:br>
            <a:r>
              <a:rPr lang="en-US" sz="5400" b="1"/>
              <a:t>TFI Walkthrough Tool</a:t>
            </a:r>
            <a:endParaRPr sz="5400" b="1"/>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p:spPr>
        <p:txBody>
          <a:bodyPr/>
          <a:lstStyle/>
          <a:p>
            <a:r>
              <a:rPr lang="en-US">
                <a:solidFill>
                  <a:schemeClr val="bg1"/>
                </a:solidFill>
              </a:rPr>
              <a:t>TIERED FIDELITY INVENTORY (TFI) AND WALKTHROUGH PLANNING</a:t>
            </a:r>
          </a:p>
        </p:txBody>
      </p:sp>
      <p:graphicFrame>
        <p:nvGraphicFramePr>
          <p:cNvPr id="331779" name="Group 3"/>
          <p:cNvGraphicFramePr>
            <a:graphicFrameLocks noGrp="1"/>
          </p:cNvGraphicFramePr>
          <p:nvPr>
            <p:ph idx="4294967295"/>
            <p:extLst>
              <p:ext uri="{D42A27DB-BD31-4B8C-83A1-F6EECF244321}">
                <p14:modId xmlns:p14="http://schemas.microsoft.com/office/powerpoint/2010/main" val="305752573"/>
              </p:ext>
            </p:extLst>
          </p:nvPr>
        </p:nvGraphicFramePr>
        <p:xfrm>
          <a:off x="813350" y="1798629"/>
          <a:ext cx="7772402" cy="4874020"/>
        </p:xfrm>
        <a:graphic>
          <a:graphicData uri="http://schemas.openxmlformats.org/drawingml/2006/table">
            <a:tbl>
              <a:tblPr>
                <a:tableStyleId>{5DA37D80-6434-44D0-A028-1B22A696006F}</a:tableStyleId>
              </a:tblPr>
              <a:tblGrid>
                <a:gridCol w="1711355">
                  <a:extLst>
                    <a:ext uri="{9D8B030D-6E8A-4147-A177-3AD203B41FA5}">
                      <a16:colId xmlns:a16="http://schemas.microsoft.com/office/drawing/2014/main" val="20000"/>
                    </a:ext>
                  </a:extLst>
                </a:gridCol>
                <a:gridCol w="6061047">
                  <a:extLst>
                    <a:ext uri="{9D8B030D-6E8A-4147-A177-3AD203B41FA5}">
                      <a16:colId xmlns:a16="http://schemas.microsoft.com/office/drawing/2014/main" val="20001"/>
                    </a:ext>
                  </a:extLst>
                </a:gridCol>
              </a:tblGrid>
              <a:tr h="1310811">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Purpose:</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Assess evidence of critical features of school-wide PBS implementation; Progress over time; Helps team make data-based decisions on intervention and program efficacy; Guides action-planning.</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0"/>
                  </a:ext>
                </a:extLst>
              </a:tr>
              <a:tr h="1047887">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Format:</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Survey ratings of features in place (self-assessment). About 30 mins per tier.</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1"/>
                  </a:ext>
                </a:extLst>
              </a:tr>
              <a:tr h="1033599">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Completed by:</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Team members with the coaches. Walkthrough tool completed by external coach.</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2"/>
                  </a:ext>
                </a:extLst>
              </a:tr>
              <a:tr h="1481723">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When?</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Self-Assessment Fall and/or Winter &amp;</a:t>
                      </a:r>
                      <a:b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b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Annually with external trainer (in spring)</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3"/>
                  </a:ext>
                </a:extLst>
              </a:tr>
            </a:tbl>
          </a:graphicData>
        </a:graphic>
      </p:graphicFrame>
      <p:sp>
        <p:nvSpPr>
          <p:cNvPr id="2" name="Left Arrow 1">
            <a:extLst>
              <a:ext uri="{FF2B5EF4-FFF2-40B4-BE49-F238E27FC236}">
                <a16:creationId xmlns:a16="http://schemas.microsoft.com/office/drawing/2014/main" id="{63C89007-360C-B54C-805A-53D2912839F0}"/>
              </a:ext>
            </a:extLst>
          </p:cNvPr>
          <p:cNvSpPr/>
          <p:nvPr/>
        </p:nvSpPr>
        <p:spPr bwMode="auto">
          <a:xfrm>
            <a:off x="8387673" y="3086761"/>
            <a:ext cx="3607351" cy="3029834"/>
          </a:xfrm>
          <a:prstGeom prst="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7" fontAlgn="base">
              <a:spcBef>
                <a:spcPct val="0"/>
              </a:spcBef>
              <a:spcAft>
                <a:spcPct val="0"/>
              </a:spcAft>
            </a:pPr>
            <a:r>
              <a:rPr lang="en-US" sz="2400">
                <a:solidFill>
                  <a:schemeClr val="bg1"/>
                </a:solidFill>
                <a:latin typeface="Poppins"/>
                <a:cs typeface="Poppins"/>
              </a:rPr>
              <a:t>Walkthrough can be completed prior to Jan training</a:t>
            </a:r>
            <a:endParaRPr lang="en-US" sz="2400">
              <a:solidFill>
                <a:schemeClr val="bg1"/>
              </a:solidFill>
              <a:latin typeface="Poppins" panose="020B0604020202020204" charset="0"/>
              <a:cs typeface="Poppins" panose="020B0604020202020204" charset="0"/>
            </a:endParaRPr>
          </a:p>
        </p:txBody>
      </p:sp>
    </p:spTree>
    <p:extLst>
      <p:ext uri="{BB962C8B-B14F-4D97-AF65-F5344CB8AC3E}">
        <p14:creationId xmlns:p14="http://schemas.microsoft.com/office/powerpoint/2010/main" val="10975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p:blipFill>
        <p:spPr bwMode="auto">
          <a:xfrm>
            <a:off x="958060" y="1403807"/>
            <a:ext cx="5651462" cy="48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4"/>
          <a:srcRect/>
          <a:stretch/>
        </p:blipFill>
        <p:spPr bwMode="auto">
          <a:xfrm>
            <a:off x="7485243" y="13130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idx="1"/>
          </p:nvPr>
        </p:nvSpPr>
        <p:spPr>
          <a:xfrm>
            <a:off x="2227932" y="6390537"/>
            <a:ext cx="3502911" cy="434404"/>
          </a:xfrm>
        </p:spPr>
        <p:txBody>
          <a:bodyPr/>
          <a:lstStyle/>
          <a:p>
            <a:pPr marL="211662" indent="0">
              <a:buNone/>
            </a:pPr>
            <a:r>
              <a:rPr lang="en-US" sz="2400" dirty="0"/>
              <a:t>PBIS Assessments - TFI</a:t>
            </a:r>
          </a:p>
        </p:txBody>
      </p:sp>
      <p:sp>
        <p:nvSpPr>
          <p:cNvPr id="8" name="Text Placeholder 7"/>
          <p:cNvSpPr>
            <a:spLocks noGrp="1"/>
          </p:cNvSpPr>
          <p:nvPr>
            <p:ph type="body" idx="2"/>
          </p:nvPr>
        </p:nvSpPr>
        <p:spPr>
          <a:xfrm>
            <a:off x="8374454" y="6320342"/>
            <a:ext cx="3138201" cy="460901"/>
          </a:xfrm>
        </p:spPr>
        <p:txBody>
          <a:bodyPr/>
          <a:lstStyle/>
          <a:p>
            <a:pPr marL="211455" indent="0">
              <a:buNone/>
            </a:pPr>
            <a:r>
              <a:rPr lang="en-US" sz="2400" dirty="0"/>
              <a:t>Walkthrough Tool</a:t>
            </a:r>
            <a:endParaRPr lang="en-US" dirty="0"/>
          </a:p>
        </p:txBody>
      </p:sp>
      <p:sp>
        <p:nvSpPr>
          <p:cNvPr id="7" name="Rectangle 2"/>
          <p:cNvSpPr>
            <a:spLocks noGrp="1" noChangeArrowheads="1"/>
          </p:cNvSpPr>
          <p:nvPr>
            <p:ph type="title"/>
          </p:nvPr>
        </p:nvSpPr>
        <p:spPr>
          <a:noFill/>
        </p:spPr>
        <p:txBody>
          <a:bodyPr/>
          <a:lstStyle/>
          <a:p>
            <a:r>
              <a:rPr lang="en-US" sz="4267">
                <a:solidFill>
                  <a:schemeClr val="bg1"/>
                </a:solidFill>
              </a:rPr>
              <a:t>TIERED FIDELITY INVENTORY</a:t>
            </a:r>
            <a:br>
              <a:rPr lang="en-US" sz="4267">
                <a:solidFill>
                  <a:schemeClr val="bg1"/>
                </a:solidFill>
              </a:rPr>
            </a:br>
            <a:endParaRPr lang="en-US">
              <a:solidFill>
                <a:schemeClr val="bg1"/>
              </a:solidFill>
            </a:endParaRPr>
          </a:p>
        </p:txBody>
      </p:sp>
    </p:spTree>
    <p:extLst>
      <p:ext uri="{BB962C8B-B14F-4D97-AF65-F5344CB8AC3E}">
        <p14:creationId xmlns:p14="http://schemas.microsoft.com/office/powerpoint/2010/main" val="316449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DB811-1300-4858-0F62-77032EA3F919}"/>
              </a:ext>
            </a:extLst>
          </p:cNvPr>
          <p:cNvSpPr>
            <a:spLocks noGrp="1"/>
          </p:cNvSpPr>
          <p:nvPr>
            <p:ph type="title"/>
          </p:nvPr>
        </p:nvSpPr>
        <p:spPr/>
        <p:txBody>
          <a:bodyPr/>
          <a:lstStyle/>
          <a:p>
            <a:r>
              <a:rPr lang="en-US"/>
              <a:t>TFI WALKTHROUGH</a:t>
            </a:r>
          </a:p>
        </p:txBody>
      </p:sp>
      <p:graphicFrame>
        <p:nvGraphicFramePr>
          <p:cNvPr id="7" name="Table 7">
            <a:extLst>
              <a:ext uri="{FF2B5EF4-FFF2-40B4-BE49-F238E27FC236}">
                <a16:creationId xmlns:a16="http://schemas.microsoft.com/office/drawing/2014/main" id="{B1223E78-B449-BC5B-6A8C-404D960245B4}"/>
              </a:ext>
            </a:extLst>
          </p:cNvPr>
          <p:cNvGraphicFramePr>
            <a:graphicFrameLocks noGrp="1"/>
          </p:cNvGraphicFramePr>
          <p:nvPr>
            <p:extLst>
              <p:ext uri="{D42A27DB-BD31-4B8C-83A1-F6EECF244321}">
                <p14:modId xmlns:p14="http://schemas.microsoft.com/office/powerpoint/2010/main" val="3070352005"/>
              </p:ext>
            </p:extLst>
          </p:nvPr>
        </p:nvGraphicFramePr>
        <p:xfrm>
          <a:off x="813349" y="1996673"/>
          <a:ext cx="10604294" cy="4181704"/>
        </p:xfrm>
        <a:graphic>
          <a:graphicData uri="http://schemas.openxmlformats.org/drawingml/2006/table">
            <a:tbl>
              <a:tblPr firstRow="1" bandRow="1">
                <a:tableStyleId>{69CF1AB2-1976-4502-BF36-3FF5EA218861}</a:tableStyleId>
              </a:tblPr>
              <a:tblGrid>
                <a:gridCol w="2647117">
                  <a:extLst>
                    <a:ext uri="{9D8B030D-6E8A-4147-A177-3AD203B41FA5}">
                      <a16:colId xmlns:a16="http://schemas.microsoft.com/office/drawing/2014/main" val="1743883368"/>
                    </a:ext>
                  </a:extLst>
                </a:gridCol>
                <a:gridCol w="7957177">
                  <a:extLst>
                    <a:ext uri="{9D8B030D-6E8A-4147-A177-3AD203B41FA5}">
                      <a16:colId xmlns:a16="http://schemas.microsoft.com/office/drawing/2014/main" val="2701514172"/>
                    </a:ext>
                  </a:extLst>
                </a:gridCol>
              </a:tblGrid>
              <a:tr h="539102">
                <a:tc rowSpan="4">
                  <a:txBody>
                    <a:bodyPr/>
                    <a:lstStyle/>
                    <a:p>
                      <a:r>
                        <a:rPr lang="en-US" sz="2400" b="1"/>
                        <a:t>Who should complete this tool?</a:t>
                      </a:r>
                    </a:p>
                  </a:txBody>
                  <a:tcPr/>
                </a:tc>
                <a:tc>
                  <a:txBody>
                    <a:bodyPr/>
                    <a:lstStyle/>
                    <a:p>
                      <a:r>
                        <a:rPr lang="en-US" sz="2400" b="0"/>
                        <a:t>Someone who is independent of the building.</a:t>
                      </a:r>
                    </a:p>
                  </a:txBody>
                  <a:tcPr/>
                </a:tc>
                <a:extLst>
                  <a:ext uri="{0D108BD9-81ED-4DB2-BD59-A6C34878D82A}">
                    <a16:rowId xmlns:a16="http://schemas.microsoft.com/office/drawing/2014/main" val="602879185"/>
                  </a:ext>
                </a:extLst>
              </a:tr>
              <a:tr h="947092">
                <a:tc vMerge="1">
                  <a:txBody>
                    <a:bodyPr/>
                    <a:lstStyle/>
                    <a:p>
                      <a:endParaRPr lang="en-US"/>
                    </a:p>
                  </a:txBody>
                  <a:tcPr/>
                </a:tc>
                <a:tc>
                  <a:txBody>
                    <a:bodyPr/>
                    <a:lstStyle/>
                    <a:p>
                      <a:r>
                        <a:rPr lang="en-US" sz="2400"/>
                        <a:t>Coach or team member who is internal for the purpose of a self-assessment.</a:t>
                      </a:r>
                    </a:p>
                  </a:txBody>
                  <a:tcPr/>
                </a:tc>
                <a:extLst>
                  <a:ext uri="{0D108BD9-81ED-4DB2-BD59-A6C34878D82A}">
                    <a16:rowId xmlns:a16="http://schemas.microsoft.com/office/drawing/2014/main" val="472603588"/>
                  </a:ext>
                </a:extLst>
              </a:tr>
              <a:tr h="539102">
                <a:tc vMerge="1">
                  <a:txBody>
                    <a:bodyPr/>
                    <a:lstStyle/>
                    <a:p>
                      <a:endParaRPr lang="en-US"/>
                    </a:p>
                  </a:txBody>
                  <a:tcPr/>
                </a:tc>
                <a:tc>
                  <a:txBody>
                    <a:bodyPr/>
                    <a:lstStyle/>
                    <a:p>
                      <a:r>
                        <a:rPr lang="en-US" sz="2400"/>
                        <a:t>District administrator</a:t>
                      </a:r>
                    </a:p>
                  </a:txBody>
                  <a:tcPr/>
                </a:tc>
                <a:extLst>
                  <a:ext uri="{0D108BD9-81ED-4DB2-BD59-A6C34878D82A}">
                    <a16:rowId xmlns:a16="http://schemas.microsoft.com/office/drawing/2014/main" val="2279210642"/>
                  </a:ext>
                </a:extLst>
              </a:tr>
              <a:tr h="539102">
                <a:tc vMerge="1">
                  <a:txBody>
                    <a:bodyPr/>
                    <a:lstStyle/>
                    <a:p>
                      <a:endParaRPr lang="en-US"/>
                    </a:p>
                  </a:txBody>
                  <a:tcPr/>
                </a:tc>
                <a:tc>
                  <a:txBody>
                    <a:bodyPr/>
                    <a:lstStyle/>
                    <a:p>
                      <a:r>
                        <a:rPr lang="en-US" sz="2400"/>
                        <a:t>Coach or team member from another in-district building</a:t>
                      </a:r>
                    </a:p>
                  </a:txBody>
                  <a:tcPr/>
                </a:tc>
                <a:extLst>
                  <a:ext uri="{0D108BD9-81ED-4DB2-BD59-A6C34878D82A}">
                    <a16:rowId xmlns:a16="http://schemas.microsoft.com/office/drawing/2014/main" val="2740431530"/>
                  </a:ext>
                </a:extLst>
              </a:tr>
              <a:tr h="539102">
                <a:tc gridSpan="2">
                  <a:txBody>
                    <a:bodyPr/>
                    <a:lstStyle/>
                    <a:p>
                      <a:endParaRPr lang="en-US" sz="2400"/>
                    </a:p>
                  </a:txBody>
                  <a:tcPr/>
                </a:tc>
                <a:tc hMerge="1">
                  <a:txBody>
                    <a:bodyPr/>
                    <a:lstStyle/>
                    <a:p>
                      <a:endParaRPr lang="en-US"/>
                    </a:p>
                  </a:txBody>
                  <a:tcPr/>
                </a:tc>
                <a:extLst>
                  <a:ext uri="{0D108BD9-81ED-4DB2-BD59-A6C34878D82A}">
                    <a16:rowId xmlns:a16="http://schemas.microsoft.com/office/drawing/2014/main" val="772823094"/>
                  </a:ext>
                </a:extLst>
              </a:tr>
              <a:tr h="539102">
                <a:tc rowSpan="2">
                  <a:txBody>
                    <a:bodyPr/>
                    <a:lstStyle/>
                    <a:p>
                      <a:r>
                        <a:rPr lang="en-US" sz="2400" b="1"/>
                        <a:t>Two Components</a:t>
                      </a:r>
                    </a:p>
                  </a:txBody>
                  <a:tcPr/>
                </a:tc>
                <a:tc>
                  <a:txBody>
                    <a:bodyPr/>
                    <a:lstStyle/>
                    <a:p>
                      <a:r>
                        <a:rPr lang="en-US" sz="2400"/>
                        <a:t>Staff Interviews (minimum of 10 people)</a:t>
                      </a:r>
                    </a:p>
                  </a:txBody>
                  <a:tcPr/>
                </a:tc>
                <a:extLst>
                  <a:ext uri="{0D108BD9-81ED-4DB2-BD59-A6C34878D82A}">
                    <a16:rowId xmlns:a16="http://schemas.microsoft.com/office/drawing/2014/main" val="101032406"/>
                  </a:ext>
                </a:extLst>
              </a:tr>
              <a:tr h="539102">
                <a:tc vMerge="1">
                  <a:txBody>
                    <a:bodyPr/>
                    <a:lstStyle/>
                    <a:p>
                      <a:endParaRPr lang="en-US"/>
                    </a:p>
                  </a:txBody>
                  <a:tcPr/>
                </a:tc>
                <a:tc>
                  <a:txBody>
                    <a:bodyPr/>
                    <a:lstStyle/>
                    <a:p>
                      <a:r>
                        <a:rPr lang="en-US" sz="2400"/>
                        <a:t>Student Interviews (minimum of 10 students)</a:t>
                      </a:r>
                    </a:p>
                  </a:txBody>
                  <a:tcPr/>
                </a:tc>
                <a:extLst>
                  <a:ext uri="{0D108BD9-81ED-4DB2-BD59-A6C34878D82A}">
                    <a16:rowId xmlns:a16="http://schemas.microsoft.com/office/drawing/2014/main" val="2122075201"/>
                  </a:ext>
                </a:extLst>
              </a:tr>
            </a:tbl>
          </a:graphicData>
        </a:graphic>
      </p:graphicFrame>
    </p:spTree>
    <p:extLst>
      <p:ext uri="{BB962C8B-B14F-4D97-AF65-F5344CB8AC3E}">
        <p14:creationId xmlns:p14="http://schemas.microsoft.com/office/powerpoint/2010/main" val="155156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9008E-0A5F-582B-3983-6E048656CAA8}"/>
              </a:ext>
            </a:extLst>
          </p:cNvPr>
          <p:cNvSpPr>
            <a:spLocks noGrp="1"/>
          </p:cNvSpPr>
          <p:nvPr>
            <p:ph type="body" idx="1"/>
          </p:nvPr>
        </p:nvSpPr>
        <p:spPr>
          <a:xfrm>
            <a:off x="916571" y="1859453"/>
            <a:ext cx="9497516" cy="4177447"/>
          </a:xfrm>
        </p:spPr>
        <p:txBody>
          <a:bodyPr/>
          <a:lstStyle/>
          <a:p>
            <a:pPr marL="168910" indent="0">
              <a:buNone/>
            </a:pPr>
            <a:r>
              <a:rPr lang="en-US" i="1" dirty="0"/>
              <a:t>In case of inclement weather, we will cancel our team training if the </a:t>
            </a:r>
            <a:r>
              <a:rPr lang="en-US" b="1" i="1" dirty="0">
                <a:solidFill>
                  <a:srgbClr val="FFFF00"/>
                </a:solidFill>
              </a:rPr>
              <a:t>local school district where the training will be held </a:t>
            </a:r>
            <a:r>
              <a:rPr lang="en-US" b="1" i="1" dirty="0"/>
              <a:t>is either delayed or cancelled due to inclement weather. </a:t>
            </a:r>
          </a:p>
          <a:p>
            <a:pPr marL="168910" indent="0">
              <a:buNone/>
            </a:pPr>
            <a:endParaRPr lang="en-US" b="1" i="1" dirty="0"/>
          </a:p>
          <a:p>
            <a:pPr marL="168910" indent="0">
              <a:buNone/>
            </a:pPr>
            <a:r>
              <a:rPr lang="en-US" i="1" dirty="0"/>
              <a:t>Please monitor school and district closings for the school district in which the training is being held. </a:t>
            </a:r>
            <a:r>
              <a:rPr lang="en-US" i="1" u="sng" dirty="0"/>
              <a:t>In any case that you feel it is not safe for you to travel to the cohort training, please make the decision that is most safe for you</a:t>
            </a:r>
            <a:r>
              <a:rPr lang="en-US" i="1" dirty="0"/>
              <a:t>.   </a:t>
            </a:r>
            <a:endParaRPr lang="en-US" dirty="0"/>
          </a:p>
        </p:txBody>
      </p:sp>
      <p:sp>
        <p:nvSpPr>
          <p:cNvPr id="3" name="Title 2">
            <a:extLst>
              <a:ext uri="{FF2B5EF4-FFF2-40B4-BE49-F238E27FC236}">
                <a16:creationId xmlns:a16="http://schemas.microsoft.com/office/drawing/2014/main" id="{CE504106-45FF-FB3F-E0D1-BF3F8CDE3D9D}"/>
              </a:ext>
            </a:extLst>
          </p:cNvPr>
          <p:cNvSpPr>
            <a:spLocks noGrp="1"/>
          </p:cNvSpPr>
          <p:nvPr>
            <p:ph type="title"/>
          </p:nvPr>
        </p:nvSpPr>
        <p:spPr>
          <a:xfrm>
            <a:off x="531995" y="314851"/>
            <a:ext cx="10522866" cy="845600"/>
          </a:xfrm>
        </p:spPr>
        <p:txBody>
          <a:bodyPr/>
          <a:lstStyle/>
          <a:p>
            <a:pPr algn="ctr"/>
            <a:r>
              <a:rPr lang="en-US" dirty="0"/>
              <a:t>IN-PERSON TEAM TRAINING EVENT </a:t>
            </a:r>
            <a:r>
              <a:rPr lang="en-US" dirty="0">
                <a:solidFill>
                  <a:srgbClr val="FFFF00"/>
                </a:solidFill>
              </a:rPr>
              <a:t>INCLEMENT WEATHER POLICY</a:t>
            </a:r>
          </a:p>
        </p:txBody>
      </p:sp>
      <p:sp>
        <p:nvSpPr>
          <p:cNvPr id="4" name="Rectangle: Rounded Corners 3">
            <a:extLst>
              <a:ext uri="{FF2B5EF4-FFF2-40B4-BE49-F238E27FC236}">
                <a16:creationId xmlns:a16="http://schemas.microsoft.com/office/drawing/2014/main" id="{DD63F18E-17D4-0176-D140-E7A54E50CD91}"/>
              </a:ext>
            </a:extLst>
          </p:cNvPr>
          <p:cNvSpPr/>
          <p:nvPr/>
        </p:nvSpPr>
        <p:spPr>
          <a:xfrm>
            <a:off x="2057399" y="5366656"/>
            <a:ext cx="8697685" cy="109945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cs typeface="Arial"/>
              </a:rPr>
              <a:t>Your training site is [</a:t>
            </a:r>
            <a:r>
              <a:rPr lang="en-US" sz="2800" i="1" dirty="0">
                <a:cs typeface="Arial"/>
              </a:rPr>
              <a:t>Trainers please fill in location] [Date of Next Training]</a:t>
            </a:r>
            <a:endParaRPr lang="en-US" sz="2800" dirty="0"/>
          </a:p>
        </p:txBody>
      </p:sp>
    </p:spTree>
    <p:extLst>
      <p:ext uri="{BB962C8B-B14F-4D97-AF65-F5344CB8AC3E}">
        <p14:creationId xmlns:p14="http://schemas.microsoft.com/office/powerpoint/2010/main" val="2971392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TFI Walkthrough: Appendix A</a:t>
            </a:r>
          </a:p>
        </p:txBody>
      </p:sp>
      <p:pic>
        <p:nvPicPr>
          <p:cNvPr id="4" name="Content Placeholder 3"/>
          <p:cNvPicPr>
            <a:picLocks noGrp="1"/>
          </p:cNvPicPr>
          <p:nvPr>
            <p:ph idx="4294967295"/>
          </p:nvPr>
        </p:nvPicPr>
        <p:blipFill rotWithShape="1">
          <a:blip r:embed="rId3" cstate="screen">
            <a:extLst>
              <a:ext uri="{28A0092B-C50C-407E-A947-70E740481C1C}">
                <a14:useLocalDpi xmlns:a14="http://schemas.microsoft.com/office/drawing/2010/main"/>
              </a:ext>
            </a:extLst>
          </a:blip>
          <a:srcRect/>
          <a:stretch/>
        </p:blipFill>
        <p:spPr bwMode="auto">
          <a:xfrm>
            <a:off x="1198742" y="1629023"/>
            <a:ext cx="4017963" cy="4629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 name="Picture 4"/>
          <p:cNvPicPr/>
          <p:nvPr/>
        </p:nvPicPr>
        <p:blipFill rotWithShape="1">
          <a:blip r:embed="rId4" cstate="screen">
            <a:extLst>
              <a:ext uri="{28A0092B-C50C-407E-A947-70E740481C1C}">
                <a14:useLocalDpi xmlns:a14="http://schemas.microsoft.com/office/drawing/2010/main"/>
              </a:ext>
            </a:extLst>
          </a:blip>
          <a:srcRect/>
          <a:stretch/>
        </p:blipFill>
        <p:spPr bwMode="auto">
          <a:xfrm>
            <a:off x="6754629" y="1628274"/>
            <a:ext cx="4018547" cy="4629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275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278C1-DADE-9C01-458A-C97A8E6760D4}"/>
              </a:ext>
            </a:extLst>
          </p:cNvPr>
          <p:cNvSpPr>
            <a:spLocks noGrp="1"/>
          </p:cNvSpPr>
          <p:nvPr>
            <p:ph type="body" idx="1"/>
          </p:nvPr>
        </p:nvSpPr>
        <p:spPr>
          <a:xfrm>
            <a:off x="960000" y="1578400"/>
            <a:ext cx="2959253" cy="4559600"/>
          </a:xfrm>
        </p:spPr>
        <p:txBody>
          <a:bodyPr/>
          <a:lstStyle/>
          <a:p>
            <a:pPr marL="203195" indent="0">
              <a:buNone/>
            </a:pPr>
            <a:endParaRPr lang="en-US" sz="2800"/>
          </a:p>
          <a:p>
            <a:pPr marL="203195" indent="0">
              <a:buNone/>
            </a:pPr>
            <a:r>
              <a:rPr lang="en-US" sz="2800"/>
              <a:t>Staff </a:t>
            </a:r>
          </a:p>
          <a:p>
            <a:pPr marL="203195" indent="0">
              <a:buNone/>
            </a:pPr>
            <a:r>
              <a:rPr lang="en-US" sz="2800"/>
              <a:t>interview Questions</a:t>
            </a:r>
          </a:p>
          <a:p>
            <a:pPr marL="203195" indent="0">
              <a:buNone/>
            </a:pPr>
            <a:endParaRPr lang="en-US" sz="2800"/>
          </a:p>
          <a:p>
            <a:pPr marL="203195" indent="0">
              <a:buNone/>
            </a:pPr>
            <a:endParaRPr lang="en-US" sz="2800"/>
          </a:p>
          <a:p>
            <a:pPr marL="203195" indent="0">
              <a:buNone/>
            </a:pPr>
            <a:endParaRPr lang="en-US" sz="2800"/>
          </a:p>
          <a:p>
            <a:pPr marL="203195" indent="0">
              <a:buNone/>
            </a:pPr>
            <a:endParaRPr lang="en-US" sz="2800"/>
          </a:p>
          <a:p>
            <a:pPr marL="203195" indent="0">
              <a:buNone/>
            </a:pPr>
            <a:r>
              <a:rPr lang="en-US" sz="2800"/>
              <a:t>Student interview Questions</a:t>
            </a:r>
            <a:endParaRPr lang="en-US"/>
          </a:p>
        </p:txBody>
      </p:sp>
      <p:sp>
        <p:nvSpPr>
          <p:cNvPr id="3" name="Title 2">
            <a:extLst>
              <a:ext uri="{FF2B5EF4-FFF2-40B4-BE49-F238E27FC236}">
                <a16:creationId xmlns:a16="http://schemas.microsoft.com/office/drawing/2014/main" id="{AC2FEDB0-8E61-1520-686D-7EA22B84D091}"/>
              </a:ext>
            </a:extLst>
          </p:cNvPr>
          <p:cNvSpPr>
            <a:spLocks noGrp="1"/>
          </p:cNvSpPr>
          <p:nvPr>
            <p:ph type="title"/>
          </p:nvPr>
        </p:nvSpPr>
        <p:spPr/>
        <p:txBody>
          <a:bodyPr/>
          <a:lstStyle/>
          <a:p>
            <a:r>
              <a:rPr lang="en-US"/>
              <a:t>TFI WALKTHROUGH</a:t>
            </a:r>
          </a:p>
        </p:txBody>
      </p:sp>
      <p:pic>
        <p:nvPicPr>
          <p:cNvPr id="5" name="Picture 4">
            <a:extLst>
              <a:ext uri="{FF2B5EF4-FFF2-40B4-BE49-F238E27FC236}">
                <a16:creationId xmlns:a16="http://schemas.microsoft.com/office/drawing/2014/main" id="{A1BFEFBB-E4D2-8B81-F0C5-CEEC8053F189}"/>
              </a:ext>
            </a:extLst>
          </p:cNvPr>
          <p:cNvPicPr>
            <a:picLocks noChangeAspect="1"/>
          </p:cNvPicPr>
          <p:nvPr/>
        </p:nvPicPr>
        <p:blipFill>
          <a:blip r:embed="rId3"/>
          <a:stretch>
            <a:fillRect/>
          </a:stretch>
        </p:blipFill>
        <p:spPr>
          <a:xfrm>
            <a:off x="3117814" y="1578400"/>
            <a:ext cx="8565397" cy="23016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164E4CF-BC0A-1711-E247-439A719F7496}"/>
              </a:ext>
            </a:extLst>
          </p:cNvPr>
          <p:cNvPicPr>
            <a:picLocks noChangeAspect="1"/>
          </p:cNvPicPr>
          <p:nvPr/>
        </p:nvPicPr>
        <p:blipFill>
          <a:blip r:embed="rId4"/>
          <a:stretch>
            <a:fillRect/>
          </a:stretch>
        </p:blipFill>
        <p:spPr>
          <a:xfrm>
            <a:off x="3118844" y="4707924"/>
            <a:ext cx="8564367" cy="1809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13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CD20B-F040-B70E-60AF-A1324B31C3AD}"/>
              </a:ext>
            </a:extLst>
          </p:cNvPr>
          <p:cNvSpPr>
            <a:spLocks noGrp="1"/>
          </p:cNvSpPr>
          <p:nvPr>
            <p:ph type="title"/>
          </p:nvPr>
        </p:nvSpPr>
        <p:spPr/>
        <p:txBody>
          <a:bodyPr/>
          <a:lstStyle/>
          <a:p>
            <a:r>
              <a:rPr lang="en-US"/>
              <a:t>TFI WALKTHROUGH INTERVIEW FORM</a:t>
            </a:r>
          </a:p>
        </p:txBody>
      </p:sp>
      <p:pic>
        <p:nvPicPr>
          <p:cNvPr id="5" name="Picture 4">
            <a:extLst>
              <a:ext uri="{FF2B5EF4-FFF2-40B4-BE49-F238E27FC236}">
                <a16:creationId xmlns:a16="http://schemas.microsoft.com/office/drawing/2014/main" id="{AB2E9B67-69B4-22DA-610F-5ADB334D454C}"/>
              </a:ext>
            </a:extLst>
          </p:cNvPr>
          <p:cNvPicPr>
            <a:picLocks noChangeAspect="1"/>
          </p:cNvPicPr>
          <p:nvPr/>
        </p:nvPicPr>
        <p:blipFill>
          <a:blip r:embed="rId3"/>
          <a:stretch>
            <a:fillRect/>
          </a:stretch>
        </p:blipFill>
        <p:spPr>
          <a:xfrm>
            <a:off x="1003661" y="1410114"/>
            <a:ext cx="4648849" cy="5125165"/>
          </a:xfrm>
          <a:prstGeom prst="rect">
            <a:avLst/>
          </a:prstGeom>
        </p:spPr>
      </p:pic>
      <p:pic>
        <p:nvPicPr>
          <p:cNvPr id="7" name="Picture 6">
            <a:extLst>
              <a:ext uri="{FF2B5EF4-FFF2-40B4-BE49-F238E27FC236}">
                <a16:creationId xmlns:a16="http://schemas.microsoft.com/office/drawing/2014/main" id="{05871EAC-6D1F-0893-F734-97AEA5C3C506}"/>
              </a:ext>
            </a:extLst>
          </p:cNvPr>
          <p:cNvPicPr>
            <a:picLocks noChangeAspect="1"/>
          </p:cNvPicPr>
          <p:nvPr/>
        </p:nvPicPr>
        <p:blipFill>
          <a:blip r:embed="rId4"/>
          <a:stretch>
            <a:fillRect/>
          </a:stretch>
        </p:blipFill>
        <p:spPr>
          <a:xfrm>
            <a:off x="7123871" y="1448219"/>
            <a:ext cx="3067478" cy="5087060"/>
          </a:xfrm>
          <a:prstGeom prst="rect">
            <a:avLst/>
          </a:prstGeom>
        </p:spPr>
      </p:pic>
    </p:spTree>
    <p:extLst>
      <p:ext uri="{BB962C8B-B14F-4D97-AF65-F5344CB8AC3E}">
        <p14:creationId xmlns:p14="http://schemas.microsoft.com/office/powerpoint/2010/main" val="52314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A5CB-FB5A-47B1-601D-354588E77236}"/>
              </a:ext>
            </a:extLst>
          </p:cNvPr>
          <p:cNvSpPr>
            <a:spLocks noGrp="1"/>
          </p:cNvSpPr>
          <p:nvPr>
            <p:ph type="body" idx="1"/>
          </p:nvPr>
        </p:nvSpPr>
        <p:spPr>
          <a:xfrm>
            <a:off x="5548184" y="1578400"/>
            <a:ext cx="5683815" cy="4559600"/>
          </a:xfrm>
        </p:spPr>
        <p:txBody>
          <a:bodyPr/>
          <a:lstStyle/>
          <a:p>
            <a:pPr marL="716915" indent="-514350">
              <a:buClr>
                <a:schemeClr val="bg1"/>
              </a:buClr>
              <a:buSzPct val="100000"/>
            </a:pPr>
            <a:r>
              <a:rPr lang="en-US" sz="2800"/>
              <a:t>Review the TFI Walkthrough Tool</a:t>
            </a:r>
            <a:endParaRPr lang="en-US"/>
          </a:p>
          <a:p>
            <a:pPr marL="716915" indent="-514350">
              <a:buClr>
                <a:schemeClr val="bg1"/>
              </a:buClr>
              <a:buSzPct val="100000"/>
            </a:pPr>
            <a:r>
              <a:rPr lang="en-US" sz="2800"/>
              <a:t>Plan when you will conduct this walkthrough (try and collect this information in advance of our Jan training).</a:t>
            </a:r>
          </a:p>
          <a:p>
            <a:pPr marL="716915" indent="-514350">
              <a:buClr>
                <a:schemeClr val="bg1"/>
              </a:buClr>
              <a:buSzPct val="100000"/>
            </a:pPr>
            <a:r>
              <a:rPr lang="en-US" sz="2800"/>
              <a:t>Plan who will conduct this walkthrough.</a:t>
            </a:r>
          </a:p>
        </p:txBody>
      </p:sp>
      <p:sp>
        <p:nvSpPr>
          <p:cNvPr id="3" name="Title 2">
            <a:extLst>
              <a:ext uri="{FF2B5EF4-FFF2-40B4-BE49-F238E27FC236}">
                <a16:creationId xmlns:a16="http://schemas.microsoft.com/office/drawing/2014/main" id="{18EF9CD1-B1A6-E0AA-A628-CDEA8526E757}"/>
              </a:ext>
            </a:extLst>
          </p:cNvPr>
          <p:cNvSpPr>
            <a:spLocks noGrp="1"/>
          </p:cNvSpPr>
          <p:nvPr>
            <p:ph type="title"/>
          </p:nvPr>
        </p:nvSpPr>
        <p:spPr/>
        <p:txBody>
          <a:bodyPr/>
          <a:lstStyle/>
          <a:p>
            <a:r>
              <a:rPr lang="en-US" sz="3600"/>
              <a:t>ACTIVITY: TFI WALKTHROUGH PLANNING</a:t>
            </a:r>
          </a:p>
        </p:txBody>
      </p:sp>
      <p:pic>
        <p:nvPicPr>
          <p:cNvPr id="6" name="Picture 2">
            <a:extLst>
              <a:ext uri="{FF2B5EF4-FFF2-40B4-BE49-F238E27FC236}">
                <a16:creationId xmlns:a16="http://schemas.microsoft.com/office/drawing/2014/main" id="{E447ECF2-475E-9AA5-8179-D5597793ADC4}"/>
              </a:ext>
            </a:extLst>
          </p:cNvPr>
          <p:cNvPicPr>
            <a:picLocks noChangeAspect="1" noChangeArrowheads="1"/>
          </p:cNvPicPr>
          <p:nvPr/>
        </p:nvPicPr>
        <p:blipFill>
          <a:blip r:embed="rId3"/>
          <a:srcRect/>
          <a:stretch/>
        </p:blipFill>
        <p:spPr bwMode="auto">
          <a:xfrm>
            <a:off x="813349" y="13130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4">
            <a:extLst>
              <a:ext uri="{FF2B5EF4-FFF2-40B4-BE49-F238E27FC236}">
                <a16:creationId xmlns:a16="http://schemas.microsoft.com/office/drawing/2014/main" id="{5BF37CD4-6CA6-CE49-F9A8-836E374F1218}"/>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8" name="Google Shape;6077;p67">
            <a:extLst>
              <a:ext uri="{FF2B5EF4-FFF2-40B4-BE49-F238E27FC236}">
                <a16:creationId xmlns:a16="http://schemas.microsoft.com/office/drawing/2014/main" id="{EDA4DF80-8334-B81D-E153-F091839D8288}"/>
              </a:ext>
            </a:extLst>
          </p:cNvPr>
          <p:cNvGrpSpPr/>
          <p:nvPr/>
        </p:nvGrpSpPr>
        <p:grpSpPr>
          <a:xfrm>
            <a:off x="7379486" y="6010775"/>
            <a:ext cx="537983" cy="537983"/>
            <a:chOff x="5873617" y="2309901"/>
            <a:chExt cx="345720" cy="345720"/>
          </a:xfrm>
        </p:grpSpPr>
        <p:sp>
          <p:nvSpPr>
            <p:cNvPr id="9" name="Google Shape;6078;p67">
              <a:extLst>
                <a:ext uri="{FF2B5EF4-FFF2-40B4-BE49-F238E27FC236}">
                  <a16:creationId xmlns:a16="http://schemas.microsoft.com/office/drawing/2014/main" id="{42AE56EF-F31E-CF52-FEC8-120BFB97878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79;p67">
              <a:extLst>
                <a:ext uri="{FF2B5EF4-FFF2-40B4-BE49-F238E27FC236}">
                  <a16:creationId xmlns:a16="http://schemas.microsoft.com/office/drawing/2014/main" id="{C7B7399B-188B-5294-5551-95A48DDE322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0;p67">
              <a:extLst>
                <a:ext uri="{FF2B5EF4-FFF2-40B4-BE49-F238E27FC236}">
                  <a16:creationId xmlns:a16="http://schemas.microsoft.com/office/drawing/2014/main" id="{3653EB60-E1B3-D19E-0A57-923731C5C45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1;p67">
              <a:extLst>
                <a:ext uri="{FF2B5EF4-FFF2-40B4-BE49-F238E27FC236}">
                  <a16:creationId xmlns:a16="http://schemas.microsoft.com/office/drawing/2014/main" id="{42D06583-14A0-D426-DE52-05404C76E2D6}"/>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2;p67">
              <a:extLst>
                <a:ext uri="{FF2B5EF4-FFF2-40B4-BE49-F238E27FC236}">
                  <a16:creationId xmlns:a16="http://schemas.microsoft.com/office/drawing/2014/main" id="{8B209E2D-C548-D3C7-BB6D-6D35BE2C9B3B}"/>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3;p67">
              <a:extLst>
                <a:ext uri="{FF2B5EF4-FFF2-40B4-BE49-F238E27FC236}">
                  <a16:creationId xmlns:a16="http://schemas.microsoft.com/office/drawing/2014/main" id="{47AA66A3-F796-C88B-943A-A71E5BE4474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4;p67">
              <a:extLst>
                <a:ext uri="{FF2B5EF4-FFF2-40B4-BE49-F238E27FC236}">
                  <a16:creationId xmlns:a16="http://schemas.microsoft.com/office/drawing/2014/main" id="{0FD1056E-9B9D-5218-53F8-874F59F09CB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5;p67">
              <a:extLst>
                <a:ext uri="{FF2B5EF4-FFF2-40B4-BE49-F238E27FC236}">
                  <a16:creationId xmlns:a16="http://schemas.microsoft.com/office/drawing/2014/main" id="{84DAA77B-B09D-881E-DBAD-288D6F6EDF08}"/>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6;p67">
              <a:extLst>
                <a:ext uri="{FF2B5EF4-FFF2-40B4-BE49-F238E27FC236}">
                  <a16:creationId xmlns:a16="http://schemas.microsoft.com/office/drawing/2014/main" id="{D89E5C8C-D1F3-603D-DB52-364F2DFC3D1C}"/>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7;p67">
              <a:extLst>
                <a:ext uri="{FF2B5EF4-FFF2-40B4-BE49-F238E27FC236}">
                  <a16:creationId xmlns:a16="http://schemas.microsoft.com/office/drawing/2014/main" id="{549D777B-31B8-5BAB-8C04-7F7D22072E0D}"/>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8;p67">
              <a:extLst>
                <a:ext uri="{FF2B5EF4-FFF2-40B4-BE49-F238E27FC236}">
                  <a16:creationId xmlns:a16="http://schemas.microsoft.com/office/drawing/2014/main" id="{AA92E2CE-6322-8247-9092-ECE53A0A8896}"/>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9;p67">
              <a:extLst>
                <a:ext uri="{FF2B5EF4-FFF2-40B4-BE49-F238E27FC236}">
                  <a16:creationId xmlns:a16="http://schemas.microsoft.com/office/drawing/2014/main" id="{6211C51D-E30D-6CD9-9D6F-CC519817AB4B}"/>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90;p67">
              <a:extLst>
                <a:ext uri="{FF2B5EF4-FFF2-40B4-BE49-F238E27FC236}">
                  <a16:creationId xmlns:a16="http://schemas.microsoft.com/office/drawing/2014/main" id="{6EBE738D-3AAF-0CDD-AF7D-8754849D2A6A}"/>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1;p67">
              <a:extLst>
                <a:ext uri="{FF2B5EF4-FFF2-40B4-BE49-F238E27FC236}">
                  <a16:creationId xmlns:a16="http://schemas.microsoft.com/office/drawing/2014/main" id="{93E358A4-D271-F71C-B88F-CFE64BC8A2C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2;p67">
              <a:extLst>
                <a:ext uri="{FF2B5EF4-FFF2-40B4-BE49-F238E27FC236}">
                  <a16:creationId xmlns:a16="http://schemas.microsoft.com/office/drawing/2014/main" id="{029C4480-AB88-EF61-7C70-3B9F3D0F183A}"/>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3;p67">
              <a:extLst>
                <a:ext uri="{FF2B5EF4-FFF2-40B4-BE49-F238E27FC236}">
                  <a16:creationId xmlns:a16="http://schemas.microsoft.com/office/drawing/2014/main" id="{D4C15971-D1EC-6842-3FAD-9F328021564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4;p67">
              <a:extLst>
                <a:ext uri="{FF2B5EF4-FFF2-40B4-BE49-F238E27FC236}">
                  <a16:creationId xmlns:a16="http://schemas.microsoft.com/office/drawing/2014/main" id="{8D5819F5-42CE-90C7-2E3D-32C70DEFF09B}"/>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5;p67">
              <a:extLst>
                <a:ext uri="{FF2B5EF4-FFF2-40B4-BE49-F238E27FC236}">
                  <a16:creationId xmlns:a16="http://schemas.microsoft.com/office/drawing/2014/main" id="{B0487FA6-683E-98CC-1528-20CC60F76D72}"/>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6;p67">
              <a:extLst>
                <a:ext uri="{FF2B5EF4-FFF2-40B4-BE49-F238E27FC236}">
                  <a16:creationId xmlns:a16="http://schemas.microsoft.com/office/drawing/2014/main" id="{3BA9D10A-1541-CEF7-748C-F0BBE5DB9AB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 name="Text Placeholder 4">
            <a:extLst>
              <a:ext uri="{FF2B5EF4-FFF2-40B4-BE49-F238E27FC236}">
                <a16:creationId xmlns:a16="http://schemas.microsoft.com/office/drawing/2014/main" id="{4A4F90F5-2394-0AA2-8D00-13EDDBEF5693}"/>
              </a:ext>
            </a:extLst>
          </p:cNvPr>
          <p:cNvSpPr txBox="1">
            <a:spLocks/>
          </p:cNvSpPr>
          <p:nvPr/>
        </p:nvSpPr>
        <p:spPr>
          <a:xfrm>
            <a:off x="7534107" y="5940303"/>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grpSp>
        <p:nvGrpSpPr>
          <p:cNvPr id="29" name="Google Shape;6464;p67">
            <a:extLst>
              <a:ext uri="{FF2B5EF4-FFF2-40B4-BE49-F238E27FC236}">
                <a16:creationId xmlns:a16="http://schemas.microsoft.com/office/drawing/2014/main" id="{DABD1604-0941-241B-0F72-0346A315E539}"/>
              </a:ext>
            </a:extLst>
          </p:cNvPr>
          <p:cNvGrpSpPr/>
          <p:nvPr/>
        </p:nvGrpSpPr>
        <p:grpSpPr>
          <a:xfrm>
            <a:off x="8238523" y="6207692"/>
            <a:ext cx="495955" cy="495955"/>
            <a:chOff x="4674908" y="3682271"/>
            <a:chExt cx="371966" cy="371966"/>
          </a:xfrm>
        </p:grpSpPr>
        <p:sp>
          <p:nvSpPr>
            <p:cNvPr id="30" name="Google Shape;6465;p67">
              <a:extLst>
                <a:ext uri="{FF2B5EF4-FFF2-40B4-BE49-F238E27FC236}">
                  <a16:creationId xmlns:a16="http://schemas.microsoft.com/office/drawing/2014/main" id="{5D28EF58-A97D-554A-342A-C83AAD68FF4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6466;p67">
              <a:extLst>
                <a:ext uri="{FF2B5EF4-FFF2-40B4-BE49-F238E27FC236}">
                  <a16:creationId xmlns:a16="http://schemas.microsoft.com/office/drawing/2014/main" id="{1E0947F3-1342-95D2-31AE-D7E0EC773F1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6467;p67">
              <a:extLst>
                <a:ext uri="{FF2B5EF4-FFF2-40B4-BE49-F238E27FC236}">
                  <a16:creationId xmlns:a16="http://schemas.microsoft.com/office/drawing/2014/main" id="{AE6AD98E-B3B8-9106-305A-55F92E7C95CE}"/>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468;p67">
              <a:extLst>
                <a:ext uri="{FF2B5EF4-FFF2-40B4-BE49-F238E27FC236}">
                  <a16:creationId xmlns:a16="http://schemas.microsoft.com/office/drawing/2014/main" id="{2BF5AF9F-3379-E71A-FF09-103F62349526}"/>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43531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A5CB-FB5A-47B1-601D-354588E77236}"/>
              </a:ext>
            </a:extLst>
          </p:cNvPr>
          <p:cNvSpPr>
            <a:spLocks noGrp="1"/>
          </p:cNvSpPr>
          <p:nvPr>
            <p:ph type="body" idx="1"/>
          </p:nvPr>
        </p:nvSpPr>
        <p:spPr>
          <a:xfrm>
            <a:off x="5548184" y="1578400"/>
            <a:ext cx="5683815" cy="4559600"/>
          </a:xfrm>
        </p:spPr>
        <p:txBody>
          <a:bodyPr/>
          <a:lstStyle/>
          <a:p>
            <a:pPr marL="716915" indent="-514350">
              <a:buClr>
                <a:schemeClr val="bg1"/>
              </a:buClr>
              <a:buSzPct val="100000"/>
            </a:pPr>
            <a:r>
              <a:rPr lang="en-US" sz="2800" dirty="0"/>
              <a:t>Review the TFI Walkthrough Tool</a:t>
            </a:r>
            <a:endParaRPr lang="en-US" dirty="0"/>
          </a:p>
          <a:p>
            <a:pPr marL="716915" indent="-514350">
              <a:buClr>
                <a:schemeClr val="bg1"/>
              </a:buClr>
              <a:buSzPct val="100000"/>
            </a:pPr>
            <a:r>
              <a:rPr lang="en-US" sz="2800" dirty="0"/>
              <a:t>Plan when you will conduct this walkthrough (try and collect this information in advance of our Jan training).</a:t>
            </a:r>
          </a:p>
          <a:p>
            <a:pPr marL="716915" indent="-514350">
              <a:buClr>
                <a:schemeClr val="bg1"/>
              </a:buClr>
              <a:buSzPct val="100000"/>
            </a:pPr>
            <a:r>
              <a:rPr lang="en-US" sz="2800" dirty="0"/>
              <a:t>Plan who will conduct this walkthrough.</a:t>
            </a:r>
          </a:p>
        </p:txBody>
      </p:sp>
      <p:sp>
        <p:nvSpPr>
          <p:cNvPr id="3" name="Title 2">
            <a:extLst>
              <a:ext uri="{FF2B5EF4-FFF2-40B4-BE49-F238E27FC236}">
                <a16:creationId xmlns:a16="http://schemas.microsoft.com/office/drawing/2014/main" id="{18EF9CD1-B1A6-E0AA-A628-CDEA8526E757}"/>
              </a:ext>
            </a:extLst>
          </p:cNvPr>
          <p:cNvSpPr>
            <a:spLocks noGrp="1"/>
          </p:cNvSpPr>
          <p:nvPr>
            <p:ph type="title"/>
          </p:nvPr>
        </p:nvSpPr>
        <p:spPr/>
        <p:txBody>
          <a:bodyPr/>
          <a:lstStyle/>
          <a:p>
            <a:r>
              <a:rPr lang="en-US" sz="3600" dirty="0"/>
              <a:t>ACTIVITY: Log onto PBIS ASSESSMENTS</a:t>
            </a:r>
          </a:p>
        </p:txBody>
      </p:sp>
      <p:sp>
        <p:nvSpPr>
          <p:cNvPr id="7" name="Text Placeholder 4">
            <a:extLst>
              <a:ext uri="{FF2B5EF4-FFF2-40B4-BE49-F238E27FC236}">
                <a16:creationId xmlns:a16="http://schemas.microsoft.com/office/drawing/2014/main" id="{5BF37CD4-6CA6-CE49-F9A8-836E374F1218}"/>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8" name="Google Shape;6077;p67">
            <a:extLst>
              <a:ext uri="{FF2B5EF4-FFF2-40B4-BE49-F238E27FC236}">
                <a16:creationId xmlns:a16="http://schemas.microsoft.com/office/drawing/2014/main" id="{EDA4DF80-8334-B81D-E153-F091839D8288}"/>
              </a:ext>
            </a:extLst>
          </p:cNvPr>
          <p:cNvGrpSpPr/>
          <p:nvPr/>
        </p:nvGrpSpPr>
        <p:grpSpPr>
          <a:xfrm>
            <a:off x="7379486" y="6010775"/>
            <a:ext cx="537983" cy="537983"/>
            <a:chOff x="5873617" y="2309901"/>
            <a:chExt cx="345720" cy="345720"/>
          </a:xfrm>
        </p:grpSpPr>
        <p:sp>
          <p:nvSpPr>
            <p:cNvPr id="9" name="Google Shape;6078;p67">
              <a:extLst>
                <a:ext uri="{FF2B5EF4-FFF2-40B4-BE49-F238E27FC236}">
                  <a16:creationId xmlns:a16="http://schemas.microsoft.com/office/drawing/2014/main" id="{42AE56EF-F31E-CF52-FEC8-120BFB97878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79;p67">
              <a:extLst>
                <a:ext uri="{FF2B5EF4-FFF2-40B4-BE49-F238E27FC236}">
                  <a16:creationId xmlns:a16="http://schemas.microsoft.com/office/drawing/2014/main" id="{C7B7399B-188B-5294-5551-95A48DDE322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0;p67">
              <a:extLst>
                <a:ext uri="{FF2B5EF4-FFF2-40B4-BE49-F238E27FC236}">
                  <a16:creationId xmlns:a16="http://schemas.microsoft.com/office/drawing/2014/main" id="{3653EB60-E1B3-D19E-0A57-923731C5C45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1;p67">
              <a:extLst>
                <a:ext uri="{FF2B5EF4-FFF2-40B4-BE49-F238E27FC236}">
                  <a16:creationId xmlns:a16="http://schemas.microsoft.com/office/drawing/2014/main" id="{42D06583-14A0-D426-DE52-05404C76E2D6}"/>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2;p67">
              <a:extLst>
                <a:ext uri="{FF2B5EF4-FFF2-40B4-BE49-F238E27FC236}">
                  <a16:creationId xmlns:a16="http://schemas.microsoft.com/office/drawing/2014/main" id="{8B209E2D-C548-D3C7-BB6D-6D35BE2C9B3B}"/>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3;p67">
              <a:extLst>
                <a:ext uri="{FF2B5EF4-FFF2-40B4-BE49-F238E27FC236}">
                  <a16:creationId xmlns:a16="http://schemas.microsoft.com/office/drawing/2014/main" id="{47AA66A3-F796-C88B-943A-A71E5BE4474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4;p67">
              <a:extLst>
                <a:ext uri="{FF2B5EF4-FFF2-40B4-BE49-F238E27FC236}">
                  <a16:creationId xmlns:a16="http://schemas.microsoft.com/office/drawing/2014/main" id="{0FD1056E-9B9D-5218-53F8-874F59F09CB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5;p67">
              <a:extLst>
                <a:ext uri="{FF2B5EF4-FFF2-40B4-BE49-F238E27FC236}">
                  <a16:creationId xmlns:a16="http://schemas.microsoft.com/office/drawing/2014/main" id="{84DAA77B-B09D-881E-DBAD-288D6F6EDF08}"/>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6;p67">
              <a:extLst>
                <a:ext uri="{FF2B5EF4-FFF2-40B4-BE49-F238E27FC236}">
                  <a16:creationId xmlns:a16="http://schemas.microsoft.com/office/drawing/2014/main" id="{D89E5C8C-D1F3-603D-DB52-364F2DFC3D1C}"/>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7;p67">
              <a:extLst>
                <a:ext uri="{FF2B5EF4-FFF2-40B4-BE49-F238E27FC236}">
                  <a16:creationId xmlns:a16="http://schemas.microsoft.com/office/drawing/2014/main" id="{549D777B-31B8-5BAB-8C04-7F7D22072E0D}"/>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8;p67">
              <a:extLst>
                <a:ext uri="{FF2B5EF4-FFF2-40B4-BE49-F238E27FC236}">
                  <a16:creationId xmlns:a16="http://schemas.microsoft.com/office/drawing/2014/main" id="{AA92E2CE-6322-8247-9092-ECE53A0A8896}"/>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9;p67">
              <a:extLst>
                <a:ext uri="{FF2B5EF4-FFF2-40B4-BE49-F238E27FC236}">
                  <a16:creationId xmlns:a16="http://schemas.microsoft.com/office/drawing/2014/main" id="{6211C51D-E30D-6CD9-9D6F-CC519817AB4B}"/>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90;p67">
              <a:extLst>
                <a:ext uri="{FF2B5EF4-FFF2-40B4-BE49-F238E27FC236}">
                  <a16:creationId xmlns:a16="http://schemas.microsoft.com/office/drawing/2014/main" id="{6EBE738D-3AAF-0CDD-AF7D-8754849D2A6A}"/>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1;p67">
              <a:extLst>
                <a:ext uri="{FF2B5EF4-FFF2-40B4-BE49-F238E27FC236}">
                  <a16:creationId xmlns:a16="http://schemas.microsoft.com/office/drawing/2014/main" id="{93E358A4-D271-F71C-B88F-CFE64BC8A2C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2;p67">
              <a:extLst>
                <a:ext uri="{FF2B5EF4-FFF2-40B4-BE49-F238E27FC236}">
                  <a16:creationId xmlns:a16="http://schemas.microsoft.com/office/drawing/2014/main" id="{029C4480-AB88-EF61-7C70-3B9F3D0F183A}"/>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3;p67">
              <a:extLst>
                <a:ext uri="{FF2B5EF4-FFF2-40B4-BE49-F238E27FC236}">
                  <a16:creationId xmlns:a16="http://schemas.microsoft.com/office/drawing/2014/main" id="{D4C15971-D1EC-6842-3FAD-9F328021564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4;p67">
              <a:extLst>
                <a:ext uri="{FF2B5EF4-FFF2-40B4-BE49-F238E27FC236}">
                  <a16:creationId xmlns:a16="http://schemas.microsoft.com/office/drawing/2014/main" id="{8D5819F5-42CE-90C7-2E3D-32C70DEFF09B}"/>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5;p67">
              <a:extLst>
                <a:ext uri="{FF2B5EF4-FFF2-40B4-BE49-F238E27FC236}">
                  <a16:creationId xmlns:a16="http://schemas.microsoft.com/office/drawing/2014/main" id="{B0487FA6-683E-98CC-1528-20CC60F76D72}"/>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6;p67">
              <a:extLst>
                <a:ext uri="{FF2B5EF4-FFF2-40B4-BE49-F238E27FC236}">
                  <a16:creationId xmlns:a16="http://schemas.microsoft.com/office/drawing/2014/main" id="{3BA9D10A-1541-CEF7-748C-F0BBE5DB9AB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 name="Text Placeholder 4">
            <a:extLst>
              <a:ext uri="{FF2B5EF4-FFF2-40B4-BE49-F238E27FC236}">
                <a16:creationId xmlns:a16="http://schemas.microsoft.com/office/drawing/2014/main" id="{4A4F90F5-2394-0AA2-8D00-13EDDBEF5693}"/>
              </a:ext>
            </a:extLst>
          </p:cNvPr>
          <p:cNvSpPr txBox="1">
            <a:spLocks/>
          </p:cNvSpPr>
          <p:nvPr/>
        </p:nvSpPr>
        <p:spPr>
          <a:xfrm>
            <a:off x="7534107" y="5940303"/>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grpSp>
        <p:nvGrpSpPr>
          <p:cNvPr id="29" name="Google Shape;6464;p67">
            <a:extLst>
              <a:ext uri="{FF2B5EF4-FFF2-40B4-BE49-F238E27FC236}">
                <a16:creationId xmlns:a16="http://schemas.microsoft.com/office/drawing/2014/main" id="{DABD1604-0941-241B-0F72-0346A315E539}"/>
              </a:ext>
            </a:extLst>
          </p:cNvPr>
          <p:cNvGrpSpPr/>
          <p:nvPr/>
        </p:nvGrpSpPr>
        <p:grpSpPr>
          <a:xfrm>
            <a:off x="8238523" y="6207692"/>
            <a:ext cx="495955" cy="495955"/>
            <a:chOff x="4674908" y="3682271"/>
            <a:chExt cx="371966" cy="371966"/>
          </a:xfrm>
        </p:grpSpPr>
        <p:sp>
          <p:nvSpPr>
            <p:cNvPr id="30" name="Google Shape;6465;p67">
              <a:extLst>
                <a:ext uri="{FF2B5EF4-FFF2-40B4-BE49-F238E27FC236}">
                  <a16:creationId xmlns:a16="http://schemas.microsoft.com/office/drawing/2014/main" id="{5D28EF58-A97D-554A-342A-C83AAD68FF4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6466;p67">
              <a:extLst>
                <a:ext uri="{FF2B5EF4-FFF2-40B4-BE49-F238E27FC236}">
                  <a16:creationId xmlns:a16="http://schemas.microsoft.com/office/drawing/2014/main" id="{1E0947F3-1342-95D2-31AE-D7E0EC773F1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6467;p67">
              <a:extLst>
                <a:ext uri="{FF2B5EF4-FFF2-40B4-BE49-F238E27FC236}">
                  <a16:creationId xmlns:a16="http://schemas.microsoft.com/office/drawing/2014/main" id="{AE6AD98E-B3B8-9106-305A-55F92E7C95CE}"/>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468;p67">
              <a:extLst>
                <a:ext uri="{FF2B5EF4-FFF2-40B4-BE49-F238E27FC236}">
                  <a16:creationId xmlns:a16="http://schemas.microsoft.com/office/drawing/2014/main" id="{2BF5AF9F-3379-E71A-FF09-103F62349526}"/>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9" name="Picture 38">
            <a:extLst>
              <a:ext uri="{FF2B5EF4-FFF2-40B4-BE49-F238E27FC236}">
                <a16:creationId xmlns:a16="http://schemas.microsoft.com/office/drawing/2014/main" id="{3654708D-CF18-41A2-D7CB-FF54C23AEC83}"/>
              </a:ext>
            </a:extLst>
          </p:cNvPr>
          <p:cNvPicPr>
            <a:picLocks noChangeAspect="1"/>
          </p:cNvPicPr>
          <p:nvPr/>
        </p:nvPicPr>
        <p:blipFill>
          <a:blip r:embed="rId3"/>
          <a:stretch>
            <a:fillRect/>
          </a:stretch>
        </p:blipFill>
        <p:spPr>
          <a:xfrm>
            <a:off x="0" y="2029563"/>
            <a:ext cx="12192000" cy="2798874"/>
          </a:xfrm>
          <a:prstGeom prst="rect">
            <a:avLst/>
          </a:prstGeom>
        </p:spPr>
      </p:pic>
    </p:spTree>
    <p:extLst>
      <p:ext uri="{BB962C8B-B14F-4D97-AF65-F5344CB8AC3E}">
        <p14:creationId xmlns:p14="http://schemas.microsoft.com/office/powerpoint/2010/main" val="425690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559132" y="1188981"/>
            <a:ext cx="7511500"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0284" y="2558691"/>
            <a:ext cx="7029196" cy="2137931"/>
          </a:xfrm>
          <a:prstGeom prst="rect">
            <a:avLst/>
          </a:prstGeom>
        </p:spPr>
        <p:txBody>
          <a:bodyPr spcFirstLastPara="1" wrap="square" lIns="121900" tIns="121900" rIns="121900" bIns="121900" anchor="ctr" anchorCtr="0">
            <a:noAutofit/>
          </a:bodyPr>
          <a:lstStyle/>
          <a:p>
            <a:r>
              <a:rPr lang="en-US" sz="4800" b="1" dirty="0"/>
              <a:t>Resource Spotlight 2:</a:t>
            </a:r>
            <a:br>
              <a:rPr lang="en-US" sz="4800" b="1" dirty="0"/>
            </a:br>
            <a:r>
              <a:rPr lang="en-US" sz="3200" b="1" dirty="0"/>
              <a:t>Using PBIS Assessment for Evaluation Planning</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58900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A367EE-8D95-3831-D111-56EFC476F509}"/>
              </a:ext>
            </a:extLst>
          </p:cNvPr>
          <p:cNvSpPr>
            <a:spLocks noGrp="1"/>
          </p:cNvSpPr>
          <p:nvPr>
            <p:ph type="body" idx="1"/>
          </p:nvPr>
        </p:nvSpPr>
        <p:spPr>
          <a:xfrm>
            <a:off x="8779744" y="1201175"/>
            <a:ext cx="3211829" cy="4681869"/>
          </a:xfrm>
        </p:spPr>
        <p:txBody>
          <a:bodyPr/>
          <a:lstStyle/>
          <a:p>
            <a:pPr marL="169329" indent="0">
              <a:buNone/>
            </a:pPr>
            <a:r>
              <a:rPr lang="en-US" dirty="0"/>
              <a:t>Did you complete form and send it in?  </a:t>
            </a:r>
            <a:r>
              <a:rPr lang="en-US" dirty="0">
                <a:solidFill>
                  <a:srgbClr val="FFFF00"/>
                </a:solidFill>
              </a:rPr>
              <a:t>If not, please download now and complete form and send to: </a:t>
            </a:r>
            <a:r>
              <a:rPr lang="en-US" sz="1800" u="sng" dirty="0">
                <a:solidFill>
                  <a:srgbClr val="0000FF"/>
                </a:solidFill>
                <a:effectLst/>
                <a:latin typeface="Calibri" panose="020F0502020204030204" pitchFamily="34" charset="0"/>
                <a:ea typeface="Times New Roman" panose="02020603050405020304" pitchFamily="18" charset="0"/>
                <a:hlinkClick r:id="rId3"/>
              </a:rPr>
              <a:t>accounts@pbisassessment.org</a:t>
            </a:r>
            <a:r>
              <a:rPr lang="en-US" sz="1800" dirty="0">
                <a:effectLst/>
                <a:latin typeface="Calibri" panose="020F0502020204030204" pitchFamily="34" charset="0"/>
                <a:ea typeface="Times New Roman" panose="02020603050405020304" pitchFamily="18" charset="0"/>
              </a:rPr>
              <a:t> </a:t>
            </a:r>
          </a:p>
          <a:p>
            <a:pPr marL="169329" indent="0">
              <a:buNone/>
            </a:pPr>
            <a:endParaRPr lang="en-US" sz="1800" dirty="0">
              <a:latin typeface="Calibri" panose="020F0502020204030204" pitchFamily="34" charset="0"/>
            </a:endParaRPr>
          </a:p>
          <a:p>
            <a:pPr marL="169329" indent="0">
              <a:buNone/>
            </a:pPr>
            <a:r>
              <a:rPr lang="en-US" sz="1800" dirty="0">
                <a:latin typeface="Calibri" panose="020F0502020204030204" pitchFamily="34" charset="0"/>
              </a:rPr>
              <a:t>“Hello, </a:t>
            </a:r>
            <a:br>
              <a:rPr lang="en-US" sz="1800" dirty="0">
                <a:latin typeface="Calibri" panose="020F0502020204030204" pitchFamily="34" charset="0"/>
              </a:rPr>
            </a:br>
            <a:r>
              <a:rPr lang="en-US" sz="1800" dirty="0">
                <a:latin typeface="Calibri" panose="020F0502020204030204" pitchFamily="34" charset="0"/>
              </a:rPr>
              <a:t>Please add me as a PBIS Assessment Coordinator.  See attached form. </a:t>
            </a:r>
          </a:p>
          <a:p>
            <a:pPr marL="169329" indent="0">
              <a:buNone/>
            </a:pPr>
            <a:r>
              <a:rPr lang="en-US" sz="1800" dirty="0">
                <a:latin typeface="Calibri" panose="020F0502020204030204" pitchFamily="34" charset="0"/>
              </a:rPr>
              <a:t>Thank you,”</a:t>
            </a:r>
            <a:endParaRPr lang="en-US" dirty="0"/>
          </a:p>
        </p:txBody>
      </p:sp>
      <p:sp>
        <p:nvSpPr>
          <p:cNvPr id="3" name="Title 2">
            <a:extLst>
              <a:ext uri="{FF2B5EF4-FFF2-40B4-BE49-F238E27FC236}">
                <a16:creationId xmlns:a16="http://schemas.microsoft.com/office/drawing/2014/main" id="{15FA79AF-FF92-9A54-46DE-DCC9C6381D06}"/>
              </a:ext>
            </a:extLst>
          </p:cNvPr>
          <p:cNvSpPr>
            <a:spLocks noGrp="1"/>
          </p:cNvSpPr>
          <p:nvPr>
            <p:ph type="title"/>
          </p:nvPr>
        </p:nvSpPr>
        <p:spPr/>
        <p:txBody>
          <a:bodyPr/>
          <a:lstStyle/>
          <a:p>
            <a:r>
              <a:rPr lang="en-US" dirty="0"/>
              <a:t>PBIS Assessments Coordinator</a:t>
            </a:r>
          </a:p>
        </p:txBody>
      </p:sp>
      <p:pic>
        <p:nvPicPr>
          <p:cNvPr id="9" name="Picture 8">
            <a:extLst>
              <a:ext uri="{FF2B5EF4-FFF2-40B4-BE49-F238E27FC236}">
                <a16:creationId xmlns:a16="http://schemas.microsoft.com/office/drawing/2014/main" id="{B005EDBC-3E87-B177-7BA0-962816849E9D}"/>
              </a:ext>
            </a:extLst>
          </p:cNvPr>
          <p:cNvPicPr>
            <a:picLocks noChangeAspect="1"/>
          </p:cNvPicPr>
          <p:nvPr/>
        </p:nvPicPr>
        <p:blipFill>
          <a:blip r:embed="rId4"/>
          <a:stretch>
            <a:fillRect/>
          </a:stretch>
        </p:blipFill>
        <p:spPr>
          <a:xfrm>
            <a:off x="324250" y="1313063"/>
            <a:ext cx="8183467" cy="4918989"/>
          </a:xfrm>
          <a:prstGeom prst="rect">
            <a:avLst/>
          </a:prstGeom>
        </p:spPr>
      </p:pic>
    </p:spTree>
    <p:extLst>
      <p:ext uri="{BB962C8B-B14F-4D97-AF65-F5344CB8AC3E}">
        <p14:creationId xmlns:p14="http://schemas.microsoft.com/office/powerpoint/2010/main" val="81466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4FCC1-4B60-741E-5DB9-0F69982C1DF1}"/>
              </a:ext>
            </a:extLst>
          </p:cNvPr>
          <p:cNvSpPr>
            <a:spLocks noGrp="1"/>
          </p:cNvSpPr>
          <p:nvPr>
            <p:ph type="title"/>
          </p:nvPr>
        </p:nvSpPr>
        <p:spPr/>
        <p:txBody>
          <a:bodyPr/>
          <a:lstStyle/>
          <a:p>
            <a:r>
              <a:rPr lang="en-US" dirty="0"/>
              <a:t>Let’s Log in to </a:t>
            </a:r>
            <a:r>
              <a:rPr lang="en-US" dirty="0" err="1"/>
              <a:t>PBISApps</a:t>
            </a:r>
            <a:endParaRPr lang="en-US" dirty="0"/>
          </a:p>
        </p:txBody>
      </p:sp>
      <p:pic>
        <p:nvPicPr>
          <p:cNvPr id="5" name="Picture 4">
            <a:extLst>
              <a:ext uri="{FF2B5EF4-FFF2-40B4-BE49-F238E27FC236}">
                <a16:creationId xmlns:a16="http://schemas.microsoft.com/office/drawing/2014/main" id="{35411303-FD7B-178E-605E-ED13B9AAC8A2}"/>
              </a:ext>
            </a:extLst>
          </p:cNvPr>
          <p:cNvPicPr>
            <a:picLocks noChangeAspect="1"/>
          </p:cNvPicPr>
          <p:nvPr/>
        </p:nvPicPr>
        <p:blipFill>
          <a:blip r:embed="rId3"/>
          <a:stretch>
            <a:fillRect/>
          </a:stretch>
        </p:blipFill>
        <p:spPr>
          <a:xfrm>
            <a:off x="1162672" y="1575362"/>
            <a:ext cx="9667875" cy="1314450"/>
          </a:xfrm>
          <a:prstGeom prst="rect">
            <a:avLst/>
          </a:prstGeom>
        </p:spPr>
      </p:pic>
      <p:pic>
        <p:nvPicPr>
          <p:cNvPr id="9" name="Picture 8">
            <a:extLst>
              <a:ext uri="{FF2B5EF4-FFF2-40B4-BE49-F238E27FC236}">
                <a16:creationId xmlns:a16="http://schemas.microsoft.com/office/drawing/2014/main" id="{74A5B767-1F39-D02F-F9D5-22E8ED3D4AF9}"/>
              </a:ext>
            </a:extLst>
          </p:cNvPr>
          <p:cNvPicPr>
            <a:picLocks noChangeAspect="1"/>
          </p:cNvPicPr>
          <p:nvPr/>
        </p:nvPicPr>
        <p:blipFill>
          <a:blip r:embed="rId4"/>
          <a:stretch>
            <a:fillRect/>
          </a:stretch>
        </p:blipFill>
        <p:spPr>
          <a:xfrm>
            <a:off x="7178728" y="3181928"/>
            <a:ext cx="3012621" cy="3495759"/>
          </a:xfrm>
          <a:prstGeom prst="rect">
            <a:avLst/>
          </a:prstGeom>
        </p:spPr>
      </p:pic>
      <p:sp>
        <p:nvSpPr>
          <p:cNvPr id="14" name="Arrow: Left 13">
            <a:extLst>
              <a:ext uri="{FF2B5EF4-FFF2-40B4-BE49-F238E27FC236}">
                <a16:creationId xmlns:a16="http://schemas.microsoft.com/office/drawing/2014/main" id="{5F6888FE-0993-E26A-AE41-D304858B9BAB}"/>
              </a:ext>
            </a:extLst>
          </p:cNvPr>
          <p:cNvSpPr/>
          <p:nvPr/>
        </p:nvSpPr>
        <p:spPr>
          <a:xfrm>
            <a:off x="10614991" y="2345635"/>
            <a:ext cx="414337" cy="308113"/>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980EF504-453A-48DC-B1A6-74AC7C14F309}"/>
              </a:ext>
            </a:extLst>
          </p:cNvPr>
          <p:cNvSpPr txBox="1"/>
          <p:nvPr/>
        </p:nvSpPr>
        <p:spPr>
          <a:xfrm>
            <a:off x="1808715" y="4283476"/>
            <a:ext cx="45523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mn-cs"/>
              </a:rPr>
              <a:t>www.PBISApps.org</a:t>
            </a:r>
          </a:p>
        </p:txBody>
      </p:sp>
    </p:spTree>
    <p:extLst>
      <p:ext uri="{BB962C8B-B14F-4D97-AF65-F5344CB8AC3E}">
        <p14:creationId xmlns:p14="http://schemas.microsoft.com/office/powerpoint/2010/main" val="623421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97ED8C-E7B7-BC2B-07A4-BA255DC8AE0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52B3680-DDAA-F576-7A92-FEF5A4CE1F6C}"/>
              </a:ext>
            </a:extLst>
          </p:cNvPr>
          <p:cNvSpPr>
            <a:spLocks noGrp="1"/>
          </p:cNvSpPr>
          <p:nvPr>
            <p:ph type="title"/>
          </p:nvPr>
        </p:nvSpPr>
        <p:spPr>
          <a:xfrm>
            <a:off x="813349" y="205425"/>
            <a:ext cx="9378000" cy="845600"/>
          </a:xfrm>
        </p:spPr>
        <p:txBody>
          <a:bodyPr/>
          <a:lstStyle/>
          <a:p>
            <a:r>
              <a:rPr lang="en-US" dirty="0"/>
              <a:t>PBIS Assessment Dashboard</a:t>
            </a:r>
          </a:p>
        </p:txBody>
      </p:sp>
      <p:pic>
        <p:nvPicPr>
          <p:cNvPr id="5" name="Picture 4">
            <a:extLst>
              <a:ext uri="{FF2B5EF4-FFF2-40B4-BE49-F238E27FC236}">
                <a16:creationId xmlns:a16="http://schemas.microsoft.com/office/drawing/2014/main" id="{2D5D3255-B13A-11B4-5B03-AA42B5178B87}"/>
              </a:ext>
            </a:extLst>
          </p:cNvPr>
          <p:cNvPicPr>
            <a:picLocks noChangeAspect="1"/>
          </p:cNvPicPr>
          <p:nvPr/>
        </p:nvPicPr>
        <p:blipFill>
          <a:blip r:embed="rId3"/>
          <a:stretch>
            <a:fillRect/>
          </a:stretch>
        </p:blipFill>
        <p:spPr>
          <a:xfrm>
            <a:off x="120914" y="1201852"/>
            <a:ext cx="11950171" cy="5544937"/>
          </a:xfrm>
          <a:prstGeom prst="rect">
            <a:avLst/>
          </a:prstGeom>
        </p:spPr>
      </p:pic>
      <p:sp>
        <p:nvSpPr>
          <p:cNvPr id="7" name="Rectangle 6">
            <a:extLst>
              <a:ext uri="{FF2B5EF4-FFF2-40B4-BE49-F238E27FC236}">
                <a16:creationId xmlns:a16="http://schemas.microsoft.com/office/drawing/2014/main" id="{981C13F5-8ACA-9859-57E6-5B1CD0D2DC2C}"/>
              </a:ext>
            </a:extLst>
          </p:cNvPr>
          <p:cNvSpPr/>
          <p:nvPr/>
        </p:nvSpPr>
        <p:spPr>
          <a:xfrm>
            <a:off x="120914" y="2888166"/>
            <a:ext cx="10070435" cy="1592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F8C2B756-E67E-5D33-5295-83D2A4038338}"/>
              </a:ext>
            </a:extLst>
          </p:cNvPr>
          <p:cNvSpPr/>
          <p:nvPr/>
        </p:nvSpPr>
        <p:spPr>
          <a:xfrm>
            <a:off x="10329745" y="3592551"/>
            <a:ext cx="1574937" cy="1103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52364342-F502-5B82-2EFF-B078E8C9CFF1}"/>
              </a:ext>
            </a:extLst>
          </p:cNvPr>
          <p:cNvSpPr/>
          <p:nvPr/>
        </p:nvSpPr>
        <p:spPr>
          <a:xfrm>
            <a:off x="10343748" y="2121385"/>
            <a:ext cx="1574937" cy="1103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D0FC560A-7DB9-4FFC-BA43-98CC7C6FB8CB}"/>
              </a:ext>
            </a:extLst>
          </p:cNvPr>
          <p:cNvSpPr/>
          <p:nvPr/>
        </p:nvSpPr>
        <p:spPr>
          <a:xfrm>
            <a:off x="120914" y="4480917"/>
            <a:ext cx="10070435" cy="1797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F60CCC04-0E29-10CE-A765-F9B340E469D3}"/>
              </a:ext>
            </a:extLst>
          </p:cNvPr>
          <p:cNvSpPr txBox="1"/>
          <p:nvPr/>
        </p:nvSpPr>
        <p:spPr>
          <a:xfrm rot="20500567">
            <a:off x="5487525" y="3669164"/>
            <a:ext cx="22350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Open and Closed Survey Windows</a:t>
            </a:r>
          </a:p>
        </p:txBody>
      </p:sp>
      <p:sp>
        <p:nvSpPr>
          <p:cNvPr id="12" name="TextBox 11">
            <a:extLst>
              <a:ext uri="{FF2B5EF4-FFF2-40B4-BE49-F238E27FC236}">
                <a16:creationId xmlns:a16="http://schemas.microsoft.com/office/drawing/2014/main" id="{C6E312CE-3708-C57B-2ECD-7C04A3AA39A0}"/>
              </a:ext>
            </a:extLst>
          </p:cNvPr>
          <p:cNvSpPr txBox="1"/>
          <p:nvPr/>
        </p:nvSpPr>
        <p:spPr>
          <a:xfrm rot="20099064">
            <a:off x="1347070" y="5498235"/>
            <a:ext cx="787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Users</a:t>
            </a:r>
          </a:p>
        </p:txBody>
      </p:sp>
      <p:sp>
        <p:nvSpPr>
          <p:cNvPr id="13" name="TextBox 12">
            <a:extLst>
              <a:ext uri="{FF2B5EF4-FFF2-40B4-BE49-F238E27FC236}">
                <a16:creationId xmlns:a16="http://schemas.microsoft.com/office/drawing/2014/main" id="{066310F9-76E3-1D2F-769D-09D7CFCADB5D}"/>
              </a:ext>
            </a:extLst>
          </p:cNvPr>
          <p:cNvSpPr txBox="1"/>
          <p:nvPr/>
        </p:nvSpPr>
        <p:spPr>
          <a:xfrm rot="20099064">
            <a:off x="10935377" y="3994356"/>
            <a:ext cx="112082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Add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Users</a:t>
            </a:r>
          </a:p>
        </p:txBody>
      </p:sp>
      <p:sp>
        <p:nvSpPr>
          <p:cNvPr id="14" name="TextBox 13">
            <a:extLst>
              <a:ext uri="{FF2B5EF4-FFF2-40B4-BE49-F238E27FC236}">
                <a16:creationId xmlns:a16="http://schemas.microsoft.com/office/drawing/2014/main" id="{7E78E3A8-C610-2EE3-1666-855451D94D80}"/>
              </a:ext>
            </a:extLst>
          </p:cNvPr>
          <p:cNvSpPr txBox="1"/>
          <p:nvPr/>
        </p:nvSpPr>
        <p:spPr>
          <a:xfrm rot="20099064">
            <a:off x="9367351" y="1901990"/>
            <a:ext cx="13222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Open New Survey</a:t>
            </a:r>
          </a:p>
        </p:txBody>
      </p:sp>
      <p:sp>
        <p:nvSpPr>
          <p:cNvPr id="15" name="Rectangle 14">
            <a:extLst>
              <a:ext uri="{FF2B5EF4-FFF2-40B4-BE49-F238E27FC236}">
                <a16:creationId xmlns:a16="http://schemas.microsoft.com/office/drawing/2014/main" id="{A0A0D027-E7EF-BBE5-22B1-382A6580B45C}"/>
              </a:ext>
            </a:extLst>
          </p:cNvPr>
          <p:cNvSpPr/>
          <p:nvPr/>
        </p:nvSpPr>
        <p:spPr>
          <a:xfrm>
            <a:off x="120914" y="2888166"/>
            <a:ext cx="2443866" cy="446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44DE3A4D-D256-3556-3284-340D793F7FAB}"/>
              </a:ext>
            </a:extLst>
          </p:cNvPr>
          <p:cNvSpPr/>
          <p:nvPr/>
        </p:nvSpPr>
        <p:spPr>
          <a:xfrm>
            <a:off x="114344" y="4046169"/>
            <a:ext cx="2443866" cy="446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53614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12909" y="1313038"/>
            <a:ext cx="7534346" cy="506333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400" dirty="0"/>
              <a:t>Go</a:t>
            </a:r>
            <a:r>
              <a:rPr lang="en-US" sz="2400" dirty="0">
                <a:solidFill>
                  <a:schemeClr val="bg1"/>
                </a:solidFill>
              </a:rPr>
              <a:t> to </a:t>
            </a:r>
            <a:r>
              <a:rPr lang="en-US" sz="2400" dirty="0">
                <a:solidFill>
                  <a:srgbClr val="FFFF00"/>
                </a:solidFill>
                <a:hlinkClick r:id="rId3">
                  <a:extLst>
                    <a:ext uri="{A12FA001-AC4F-418D-AE19-62706E023703}">
                      <ahyp:hlinkClr xmlns:ahyp="http://schemas.microsoft.com/office/drawing/2018/hyperlinkcolor" val="tx"/>
                    </a:ext>
                  </a:extLst>
                </a:hlinkClick>
              </a:rPr>
              <a:t>www.pbisapps.org</a:t>
            </a:r>
            <a:r>
              <a:rPr lang="en-US" sz="2400" dirty="0">
                <a:solidFill>
                  <a:srgbClr val="FFFF00"/>
                </a:solidFill>
              </a:rPr>
              <a:t> </a:t>
            </a:r>
            <a:r>
              <a:rPr lang="en-US" sz="2400" dirty="0">
                <a:solidFill>
                  <a:schemeClr val="bg1"/>
                </a:solidFill>
              </a:rPr>
              <a:t>and Log in</a:t>
            </a:r>
            <a:r>
              <a:rPr lang="en-US" sz="2400" dirty="0">
                <a:solidFill>
                  <a:srgbClr val="FFFF00"/>
                </a:solidFill>
              </a:rPr>
              <a:t>.</a:t>
            </a:r>
          </a:p>
          <a:p>
            <a:pPr marL="643255" indent="-457200">
              <a:spcAft>
                <a:spcPts val="1800"/>
              </a:spcAft>
              <a:buClr>
                <a:schemeClr val="bg1"/>
              </a:buClr>
              <a:buSzPct val="100000"/>
              <a:buFont typeface="Wingdings" panose="05000000000000000000" pitchFamily="2" charset="2"/>
              <a:buChar char="v"/>
            </a:pPr>
            <a:r>
              <a:rPr lang="en-US" sz="2400" dirty="0">
                <a:solidFill>
                  <a:schemeClr val="bg1"/>
                </a:solidFill>
              </a:rPr>
              <a:t>Review the open and closed surveys for your school in your dashboard. </a:t>
            </a:r>
          </a:p>
          <a:p>
            <a:pPr marL="643255" indent="-457200">
              <a:spcAft>
                <a:spcPts val="1800"/>
              </a:spcAft>
              <a:buClr>
                <a:schemeClr val="bg1"/>
              </a:buClr>
              <a:buSzPct val="100000"/>
              <a:buFont typeface="Wingdings" panose="05000000000000000000" pitchFamily="2" charset="2"/>
              <a:buChar char="v"/>
            </a:pPr>
            <a:r>
              <a:rPr lang="en-US" sz="2400" dirty="0">
                <a:solidFill>
                  <a:schemeClr val="bg1"/>
                </a:solidFill>
              </a:rPr>
              <a:t>Click on </a:t>
            </a:r>
            <a:r>
              <a:rPr lang="en-US" sz="2400" dirty="0">
                <a:solidFill>
                  <a:srgbClr val="FFFF00"/>
                </a:solidFill>
              </a:rPr>
              <a:t>VIEW REPORTS </a:t>
            </a:r>
            <a:r>
              <a:rPr lang="en-US" sz="2400" dirty="0">
                <a:solidFill>
                  <a:schemeClr val="bg1"/>
                </a:solidFill>
              </a:rPr>
              <a:t>for one of your surveys.</a:t>
            </a:r>
            <a:endParaRPr lang="en-US" sz="2400" i="1" dirty="0">
              <a:solidFill>
                <a:schemeClr val="bg1"/>
              </a:solidFill>
            </a:endParaRPr>
          </a:p>
          <a:p>
            <a:pPr marL="643255" indent="-457200">
              <a:spcAft>
                <a:spcPts val="1800"/>
              </a:spcAft>
              <a:buClr>
                <a:schemeClr val="bg1"/>
              </a:buClr>
              <a:buSzPct val="100000"/>
              <a:buFont typeface="Wingdings" panose="05000000000000000000" pitchFamily="2" charset="2"/>
              <a:buChar char="v"/>
            </a:pPr>
            <a:r>
              <a:rPr lang="en-US" sz="2400" dirty="0"/>
              <a:t>Click on </a:t>
            </a:r>
            <a:r>
              <a:rPr lang="en-US" sz="2400" dirty="0">
                <a:solidFill>
                  <a:srgbClr val="FFFF00"/>
                </a:solidFill>
              </a:rPr>
              <a:t>OPEN SURVEY drop down </a:t>
            </a:r>
            <a:r>
              <a:rPr lang="en-US" sz="2400" dirty="0"/>
              <a:t>and choose a survey.  Set Open and Close Dates Jan 1-Jan 31.</a:t>
            </a:r>
          </a:p>
          <a:p>
            <a:pPr marL="643255" indent="-457200">
              <a:spcAft>
                <a:spcPts val="1800"/>
              </a:spcAft>
              <a:buClr>
                <a:schemeClr val="bg1"/>
              </a:buClr>
              <a:buSzPct val="100000"/>
              <a:buFont typeface="Wingdings" panose="05000000000000000000" pitchFamily="2" charset="2"/>
              <a:buChar char="v"/>
            </a:pPr>
            <a:r>
              <a:rPr lang="en-US" sz="2400" dirty="0"/>
              <a:t>Delete Survey if it was a test or keep it to administer it.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Practice: </a:t>
            </a:r>
            <a:r>
              <a:rPr lang="en-US" sz="3733" dirty="0">
                <a:solidFill>
                  <a:schemeClr val="bg1"/>
                </a:solidFill>
                <a:cs typeface="Calibri Light"/>
              </a:rPr>
              <a:t>PBIS Assessment</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82399" y="5862263"/>
            <a:ext cx="1901776" cy="5801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15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671206" y="5968695"/>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983153" y="5915033"/>
            <a:ext cx="1901776"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Together as a Group</a:t>
            </a:r>
          </a:p>
        </p:txBody>
      </p:sp>
    </p:spTree>
    <p:extLst>
      <p:ext uri="{BB962C8B-B14F-4D97-AF65-F5344CB8AC3E}">
        <p14:creationId xmlns:p14="http://schemas.microsoft.com/office/powerpoint/2010/main" val="265348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Certificates of Attendance will be sent in January and June.  Attendance records and Zoom log in will be use as verification</a:t>
            </a:r>
          </a:p>
          <a:p>
            <a:pPr marL="203190" indent="0" algn="r">
              <a:lnSpc>
                <a:spcPct val="150000"/>
              </a:lnSpc>
              <a:buClr>
                <a:schemeClr val="bg1"/>
              </a:buClr>
              <a:buNone/>
            </a:pPr>
            <a:r>
              <a:rPr lang="en-US" sz="2133">
                <a:solidFill>
                  <a:schemeClr val="bg1"/>
                </a:solidFill>
              </a:rPr>
              <a:t>	  </a:t>
            </a:r>
          </a:p>
          <a:p>
            <a:pPr marL="203190" indent="0" algn="r">
              <a:lnSpc>
                <a:spcPct val="150000"/>
              </a:lnSpc>
              <a:buClr>
                <a:schemeClr val="bg1"/>
              </a:buClr>
              <a:buNone/>
            </a:pPr>
            <a:endParaRPr lang="en-US" sz="2133">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4069862" y="5615402"/>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7</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4033434788"/>
              </p:ext>
            </p:extLst>
          </p:nvPr>
        </p:nvGraphicFramePr>
        <p:xfrm>
          <a:off x="690914" y="1172465"/>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grpSp>
        <p:nvGrpSpPr>
          <p:cNvPr id="3" name="Google Shape;1742;p61">
            <a:extLst>
              <a:ext uri="{FF2B5EF4-FFF2-40B4-BE49-F238E27FC236}">
                <a16:creationId xmlns:a16="http://schemas.microsoft.com/office/drawing/2014/main" id="{7A45C63B-C6B0-ED95-1C48-A0FEF5C81CDC}"/>
              </a:ext>
            </a:extLst>
          </p:cNvPr>
          <p:cNvGrpSpPr/>
          <p:nvPr/>
        </p:nvGrpSpPr>
        <p:grpSpPr>
          <a:xfrm flipH="1">
            <a:off x="7665353" y="1395892"/>
            <a:ext cx="3615998" cy="2409847"/>
            <a:chOff x="4411970" y="1801825"/>
            <a:chExt cx="734586" cy="409262"/>
          </a:xfrm>
          <a:solidFill>
            <a:schemeClr val="accent4"/>
          </a:solidFill>
        </p:grpSpPr>
        <p:sp>
          <p:nvSpPr>
            <p:cNvPr id="4" name="Google Shape;1743;p61">
              <a:extLst>
                <a:ext uri="{FF2B5EF4-FFF2-40B4-BE49-F238E27FC236}">
                  <a16:creationId xmlns:a16="http://schemas.microsoft.com/office/drawing/2014/main" id="{235EB546-F1A4-DEEE-B327-7E5B2CE25D5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Google Shape;1744;p61">
              <a:extLst>
                <a:ext uri="{FF2B5EF4-FFF2-40B4-BE49-F238E27FC236}">
                  <a16:creationId xmlns:a16="http://schemas.microsoft.com/office/drawing/2014/main" id="{330C670F-911C-9465-5A65-2B53C9E8459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CA582C78-DD7B-91C3-7E1F-A1E15385B6A6}"/>
              </a:ext>
            </a:extLst>
          </p:cNvPr>
          <p:cNvSpPr txBox="1"/>
          <p:nvPr/>
        </p:nvSpPr>
        <p:spPr>
          <a:xfrm>
            <a:off x="7864286" y="1377721"/>
            <a:ext cx="2388466" cy="19389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EE1F84F5-5005-47B4-3DD9-FF5A7658C0EE}"/>
              </a:ext>
            </a:extLst>
          </p:cNvPr>
          <p:cNvGrpSpPr/>
          <p:nvPr/>
        </p:nvGrpSpPr>
        <p:grpSpPr>
          <a:xfrm flipH="1">
            <a:off x="8383350" y="3980690"/>
            <a:ext cx="3615998" cy="2409847"/>
            <a:chOff x="4411970" y="1801825"/>
            <a:chExt cx="734586" cy="409262"/>
          </a:xfrm>
          <a:solidFill>
            <a:schemeClr val="accent4"/>
          </a:solidFill>
        </p:grpSpPr>
        <p:sp>
          <p:nvSpPr>
            <p:cNvPr id="9" name="Google Shape;1743;p61">
              <a:extLst>
                <a:ext uri="{FF2B5EF4-FFF2-40B4-BE49-F238E27FC236}">
                  <a16:creationId xmlns:a16="http://schemas.microsoft.com/office/drawing/2014/main" id="{FAEDFA4F-D497-D238-8269-2140A7F67E57}"/>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Google Shape;1744;p61">
              <a:extLst>
                <a:ext uri="{FF2B5EF4-FFF2-40B4-BE49-F238E27FC236}">
                  <a16:creationId xmlns:a16="http://schemas.microsoft.com/office/drawing/2014/main" id="{F308F1CD-80AC-F0FF-DD2A-5BDB0F6592C2}"/>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C03F60E9-5432-C406-3650-995F3D4A6A14}"/>
              </a:ext>
            </a:extLst>
          </p:cNvPr>
          <p:cNvSpPr txBox="1"/>
          <p:nvPr/>
        </p:nvSpPr>
        <p:spPr>
          <a:xfrm>
            <a:off x="8582279" y="4038616"/>
            <a:ext cx="2388466" cy="19389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2579164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7534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4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Tiered Fidelity Inventory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TFI Tier 1 Quick Check Tip Sheet for Scoring</a:t>
            </a: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TFI Walkthrough Tip Sheet</a:t>
            </a: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6"/>
              </a:rPr>
              <a:t>Integrated TFI Companion Guide</a:t>
            </a:r>
            <a:b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rPr>
            </a:b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Alignment Activity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212529"/>
                </a:solidFill>
                <a:effectLst/>
                <a:uLnTx/>
                <a:uFillTx/>
                <a:latin typeface="Hind Vadodara" panose="02000000000000000000" pitchFamily="2" charset="0"/>
                <a:cs typeface="Hind Vadodara" panose="02000000000000000000" pitchFamily="2" charset="0"/>
                <a:sym typeface="Hind Vadodara"/>
                <a:hlinkClick r:id="rId8"/>
              </a:rPr>
              <a:t>Technical Guide for Alignment of Initiatives</a:t>
            </a:r>
            <a:endParaRPr kumimoji="0" lang="en-US" sz="1600" b="0" i="0" u="none" strike="noStrike" kern="1200" cap="none" spc="0" normalizeH="0" baseline="0" noProof="0" dirty="0">
              <a:ln>
                <a:noFill/>
              </a:ln>
              <a:solidFill>
                <a:srgbClr val="212529"/>
              </a:solidFill>
              <a:effectLst/>
              <a:uLnTx/>
              <a:uFillTx/>
              <a:latin typeface="Hind Vadodara" panose="02000000000000000000" pitchFamily="2" charset="0"/>
              <a:cs typeface="Hind Vadodara" panose="02000000000000000000" pitchFamily="2" charset="0"/>
              <a:sym typeface="Hind Vadodara"/>
            </a:endParaRP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Hind Vadodara"/>
                <a:hlinkClick r:id="rId9"/>
              </a:rPr>
              <a:t>Integrating Trauma Informed Approach into a PBIS Framework </a:t>
            </a:r>
            <a:b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Hind Vadodara"/>
              </a:rPr>
            </a:br>
            <a:endParaRPr kumimoji="0" lang="en-US" sz="16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0"/>
              </a:rPr>
              <a:t>Classroom Assessment Plan </a:t>
            </a: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rPr>
              <a:t>(Template for upload)</a:t>
            </a: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11"/>
              </a:rPr>
              <a:t>Classroom Management Observation Tool [CMOT]</a:t>
            </a: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12"/>
              </a:rPr>
              <a:t>Classroom Support Doc with Class Self Assessment</a:t>
            </a: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914400" marR="0" lvl="1"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13"/>
              </a:rPr>
              <a:t>PBIS Apps Self Assessment Survey w/ Classroom</a:t>
            </a:r>
            <a:b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rPr>
            </a:b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4"/>
              </a:rPr>
              <a:t>PBIS Assessment Manual</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5"/>
              </a:rPr>
              <a:t>PBIS Assessment Videos</a:t>
            </a: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rPr>
              <a:t> [TFI, Open Surveys, Climate Survey etc.)</a:t>
            </a: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6"/>
          <a:stretch>
            <a:fillRect/>
          </a:stretch>
        </p:blipFill>
        <p:spPr>
          <a:xfrm>
            <a:off x="882872" y="1900133"/>
            <a:ext cx="2743200" cy="3487918"/>
          </a:xfrm>
          <a:prstGeom prst="rect">
            <a:avLst/>
          </a:prstGeom>
        </p:spPr>
      </p:pic>
    </p:spTree>
    <p:extLst>
      <p:ext uri="{BB962C8B-B14F-4D97-AF65-F5344CB8AC3E}">
        <p14:creationId xmlns:p14="http://schemas.microsoft.com/office/powerpoint/2010/main" val="3807649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a:t>https://edc.co1.qualtrics.com/jfe/form/SV_cBF9GI7gVEBsfSC </a:t>
            </a:r>
            <a:br>
              <a:rPr lang="en-US" sz="2000"/>
            </a:br>
            <a:r>
              <a:rPr lang="en-US" sz="2000"/>
              <a:t> </a:t>
            </a:r>
            <a:br>
              <a:rPr lang="en-US" sz="5400" b="1">
                <a:latin typeface="Arial" panose="020B0604020202020204" pitchFamily="34" charset="0"/>
                <a:cs typeface="Arial" panose="020B0604020202020204" pitchFamily="34" charset="0"/>
              </a:rPr>
            </a:br>
            <a:r>
              <a:rPr lang="en-US" sz="5400" b="1">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a:latin typeface="Arial" panose="020B0604020202020204" pitchFamily="34" charset="0"/>
                <a:cs typeface="Arial" panose="020B0604020202020204" pitchFamily="34" charset="0"/>
              </a:rPr>
              <a:t>Please remember to complete the evaluation! </a:t>
            </a:r>
          </a:p>
          <a:p>
            <a:pPr marL="0" indent="0"/>
            <a:endParaRPr lang="en-US">
              <a:latin typeface="Arial" panose="020B0604020202020204" pitchFamily="34" charset="0"/>
              <a:cs typeface="Arial" panose="020B0604020202020204" pitchFamily="34" charset="0"/>
            </a:endParaRPr>
          </a:p>
          <a:p>
            <a:pPr marL="0" indent="0"/>
            <a:r>
              <a:rPr lang="en-US">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97034515"/>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7534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4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457200" marR="0" lvl="0" indent="-317500" algn="l" defTabSz="914400" rtl="0" eaLnBrk="1" fontAlgn="auto" latinLnBrk="0" hangingPunct="1">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Tiered Fidelity Inventory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lvl="1" algn="l">
              <a:buClr>
                <a:srgbClr val="FFFFFF"/>
              </a:buClr>
              <a:buFont typeface="Arial" panose="020B0604020202020204" pitchFamily="34" charset="0"/>
              <a:buChar char="•"/>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TFI Tier 1 Quick Check Tip Sheet for Scoring</a:t>
            </a: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lvl="1" algn="l">
              <a:buClr>
                <a:srgbClr val="FFFFFF"/>
              </a:buClr>
              <a:buFont typeface="Arial" panose="020B0604020202020204" pitchFamily="34" charset="0"/>
              <a:buChar char="•"/>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TFI Walkthrough Tip Sheet</a:t>
            </a: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lvl="1" algn="l">
              <a:buClr>
                <a:srgbClr val="FFFFFF"/>
              </a:buClr>
              <a:buFont typeface="Arial" panose="020B0604020202020204" pitchFamily="34" charset="0"/>
              <a:buChar char="•"/>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6"/>
              </a:rPr>
              <a:t>Integrated TFI Companion Guide</a:t>
            </a:r>
            <a:b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rPr>
            </a:b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a:buClr>
                <a:srgbClr val="FFFFFF"/>
              </a:buClr>
              <a:buFont typeface="Arial" panose="020B0604020202020204" pitchFamily="34" charset="0"/>
              <a:buChar char="•"/>
            </a:pPr>
            <a:r>
              <a:rPr lang="en-US" sz="1800" dirty="0">
                <a:solidFill>
                  <a:srgbClr val="FFFFFF"/>
                </a:solidFill>
                <a:hlinkClick r:id="rId7"/>
              </a:rPr>
              <a:t>Alignment Activity</a:t>
            </a:r>
            <a:endParaRPr lang="en-US" sz="1800" dirty="0">
              <a:solidFill>
                <a:srgbClr val="FFFFFF"/>
              </a:solidFill>
            </a:endParaRPr>
          </a:p>
          <a:p>
            <a:pPr lvl="1" algn="l">
              <a:buClr>
                <a:srgbClr val="FFFFFF"/>
              </a:buClr>
              <a:buFont typeface="Arial" panose="020B0604020202020204" pitchFamily="34" charset="0"/>
              <a:buChar char="•"/>
            </a:pPr>
            <a:r>
              <a:rPr lang="en-US" sz="1600" i="0" u="none" strike="noStrike" dirty="0">
                <a:solidFill>
                  <a:srgbClr val="212529"/>
                </a:solidFill>
                <a:effectLst/>
                <a:latin typeface="Hind Vadodara" panose="02000000000000000000" pitchFamily="2" charset="0"/>
                <a:cs typeface="Hind Vadodara" panose="02000000000000000000" pitchFamily="2" charset="0"/>
                <a:hlinkClick r:id="rId8"/>
              </a:rPr>
              <a:t>Technical Guide for Alignment of Initiatives</a:t>
            </a:r>
            <a:endParaRPr lang="en-US" sz="1600" dirty="0">
              <a:solidFill>
                <a:srgbClr val="212529"/>
              </a:solidFill>
              <a:latin typeface="Hind Vadodara" panose="02000000000000000000" pitchFamily="2" charset="0"/>
              <a:cs typeface="Hind Vadodara" panose="02000000000000000000" pitchFamily="2" charset="0"/>
            </a:endParaRPr>
          </a:p>
          <a:p>
            <a:pPr lvl="1" algn="l">
              <a:buClr>
                <a:srgbClr val="FFFFFF"/>
              </a:buCl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9"/>
              </a:rPr>
              <a:t>Integrating Trauma Informed Approach into a PBIS Framework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kumimoji="0" lang="en-US" sz="160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endParaRPr>
          </a:p>
          <a:p>
            <a:pPr>
              <a:buClr>
                <a:srgbClr val="FFFFFF"/>
              </a:buClr>
              <a:buFont typeface="Arial" panose="020B0604020202020204" pitchFamily="34" charset="0"/>
              <a:buChar char="•"/>
              <a:defRPr/>
            </a:pPr>
            <a:r>
              <a:rPr lang="en-US" sz="1800" dirty="0">
                <a:solidFill>
                  <a:srgbClr val="FFFFFF"/>
                </a:solidFill>
                <a:hlinkClick r:id="rId10"/>
              </a:rPr>
              <a:t>Classroom Assessment Plan </a:t>
            </a:r>
            <a:r>
              <a:rPr lang="en-US" sz="1800" dirty="0">
                <a:solidFill>
                  <a:srgbClr val="FFFFFF"/>
                </a:solidFill>
              </a:rPr>
              <a:t>(Template for upload)</a:t>
            </a:r>
          </a:p>
          <a:p>
            <a:pPr lvl="1" algn="l">
              <a:buClr>
                <a:srgbClr val="FFFFFF"/>
              </a:buClr>
              <a:buFont typeface="Arial" panose="020B0604020202020204" pitchFamily="34" charset="0"/>
              <a:buChar char="•"/>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11"/>
              </a:rPr>
              <a:t>Classroom Management Observation Tool [CMOT]</a:t>
            </a: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lvl="1" algn="l">
              <a:buClr>
                <a:srgbClr val="FFFFFF"/>
              </a:buClr>
              <a:buFont typeface="Arial" panose="020B0604020202020204" pitchFamily="34" charset="0"/>
              <a:buChar char="•"/>
              <a:defRPr/>
            </a:pPr>
            <a:r>
              <a:rPr lang="en-US" sz="1600" dirty="0">
                <a:solidFill>
                  <a:srgbClr val="FFFFFF"/>
                </a:solidFill>
                <a:hlinkClick r:id="rId12"/>
              </a:rPr>
              <a:t>Classroom Support Doc with Class Self Assessment</a:t>
            </a:r>
            <a:endParaRPr lang="en-US" sz="1600" dirty="0">
              <a:solidFill>
                <a:srgbClr val="FFFFFF"/>
              </a:solidFill>
            </a:endParaRPr>
          </a:p>
          <a:p>
            <a:pPr lvl="1" algn="l">
              <a:buClr>
                <a:srgbClr val="FFFFFF"/>
              </a:buClr>
              <a:buFont typeface="Arial" panose="020B0604020202020204" pitchFamily="34" charset="0"/>
              <a:buChar char="•"/>
              <a:defRPr/>
            </a:pPr>
            <a: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hlinkClick r:id="rId13"/>
              </a:rPr>
              <a:t>PBIS Apps Self Assessment Survey w/ Classroom</a:t>
            </a:r>
            <a:br>
              <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rPr>
            </a:br>
            <a:endParaRPr kumimoji="0" lang="en-US" sz="1600" b="0" i="0" u="none" strike="noStrike" kern="1200" cap="none" spc="0" normalizeH="0" baseline="0" noProof="0" dirty="0">
              <a:ln>
                <a:noFill/>
              </a:ln>
              <a:solidFill>
                <a:srgbClr val="FFFFFF"/>
              </a:solidFill>
              <a:effectLst/>
              <a:uLnTx/>
              <a:uFillTx/>
              <a:latin typeface="Hind Vadodara"/>
              <a:cs typeface="Hind Vadodara"/>
              <a:sym typeface="Hind Vadodara"/>
            </a:endParaRPr>
          </a:p>
          <a:p>
            <a:pPr>
              <a:buClr>
                <a:srgbClr val="FFFFFF"/>
              </a:buClr>
              <a:buFont typeface="Arial" panose="020B0604020202020204" pitchFamily="34" charset="0"/>
              <a:buChar char="•"/>
              <a:defRPr/>
            </a:pPr>
            <a:r>
              <a:rPr lang="en-US" sz="1800" dirty="0">
                <a:solidFill>
                  <a:srgbClr val="FFFFFF"/>
                </a:solidFill>
                <a:hlinkClick r:id="rId14"/>
              </a:rPr>
              <a:t>PBIS Assessment Manual</a:t>
            </a:r>
            <a:endParaRPr lang="en-US" sz="1800" dirty="0">
              <a:solidFill>
                <a:srgbClr val="FFFFFF"/>
              </a:solidFill>
            </a:endParaRPr>
          </a:p>
          <a:p>
            <a:pPr>
              <a:buClr>
                <a:srgbClr val="FFFFFF"/>
              </a:buClr>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5"/>
              </a:rPr>
              <a:t>PBIS Assessment Videos</a:t>
            </a: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rPr>
              <a:t> [TFI, Open Surveys, Climate Survey etc.)</a:t>
            </a: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6"/>
          <a:stretch>
            <a:fillRect/>
          </a:stretch>
        </p:blipFill>
        <p:spPr>
          <a:xfrm>
            <a:off x="882872" y="1900133"/>
            <a:ext cx="2743200" cy="3487918"/>
          </a:xfrm>
          <a:prstGeom prst="rect">
            <a:avLst/>
          </a:prstGeom>
        </p:spPr>
      </p:pic>
    </p:spTree>
    <p:extLst>
      <p:ext uri="{BB962C8B-B14F-4D97-AF65-F5344CB8AC3E}">
        <p14:creationId xmlns:p14="http://schemas.microsoft.com/office/powerpoint/2010/main" val="346686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938739" y="2572031"/>
            <a:ext cx="7029196"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 sz="3000" b="1" dirty="0"/>
              <a:t>Assessment</a:t>
            </a:r>
            <a:endParaRPr lang="en" sz="3000" dirty="0"/>
          </a:p>
          <a:p>
            <a:r>
              <a:rPr lang="en" sz="3000" b="1" dirty="0"/>
              <a:t> of Classroom Practices and Evaluation Planning</a:t>
            </a:r>
            <a:endParaRPr lang="en" sz="3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9B09-9D06-B18C-A370-2E5B84144C94}"/>
              </a:ext>
            </a:extLst>
          </p:cNvPr>
          <p:cNvSpPr>
            <a:spLocks noGrp="1"/>
          </p:cNvSpPr>
          <p:nvPr>
            <p:ph type="title"/>
          </p:nvPr>
        </p:nvSpPr>
        <p:spPr/>
        <p:txBody>
          <a:bodyPr/>
          <a:lstStyle/>
          <a:p>
            <a:r>
              <a:rPr lang="en-US" dirty="0"/>
              <a:t>Classroom Self-Assessment?</a:t>
            </a:r>
          </a:p>
        </p:txBody>
      </p:sp>
      <p:pic>
        <p:nvPicPr>
          <p:cNvPr id="4" name="Picture 3">
            <a:extLst>
              <a:ext uri="{FF2B5EF4-FFF2-40B4-BE49-F238E27FC236}">
                <a16:creationId xmlns:a16="http://schemas.microsoft.com/office/drawing/2014/main" id="{EE1EB916-6849-79AA-FE61-9A58D5D0C914}"/>
              </a:ext>
            </a:extLst>
          </p:cNvPr>
          <p:cNvPicPr>
            <a:picLocks noChangeAspect="1"/>
          </p:cNvPicPr>
          <p:nvPr/>
        </p:nvPicPr>
        <p:blipFill>
          <a:blip r:embed="rId3"/>
          <a:stretch>
            <a:fillRect/>
          </a:stretch>
        </p:blipFill>
        <p:spPr>
          <a:xfrm>
            <a:off x="376024" y="1207477"/>
            <a:ext cx="4324841" cy="3848482"/>
          </a:xfrm>
          <a:prstGeom prst="rect">
            <a:avLst/>
          </a:prstGeom>
          <a:ln w="76200">
            <a:noFill/>
          </a:ln>
        </p:spPr>
      </p:pic>
      <p:pic>
        <p:nvPicPr>
          <p:cNvPr id="5" name="Picture 4">
            <a:extLst>
              <a:ext uri="{FF2B5EF4-FFF2-40B4-BE49-F238E27FC236}">
                <a16:creationId xmlns:a16="http://schemas.microsoft.com/office/drawing/2014/main" id="{6B67633A-99EF-B8E6-5383-F271FBB714C8}"/>
              </a:ext>
            </a:extLst>
          </p:cNvPr>
          <p:cNvPicPr>
            <a:picLocks noChangeAspect="1"/>
          </p:cNvPicPr>
          <p:nvPr/>
        </p:nvPicPr>
        <p:blipFill>
          <a:blip r:embed="rId4"/>
          <a:stretch>
            <a:fillRect/>
          </a:stretch>
        </p:blipFill>
        <p:spPr>
          <a:xfrm>
            <a:off x="3711246" y="3162909"/>
            <a:ext cx="5490484" cy="3573528"/>
          </a:xfrm>
          <a:prstGeom prst="rect">
            <a:avLst/>
          </a:prstGeom>
        </p:spPr>
      </p:pic>
      <p:pic>
        <p:nvPicPr>
          <p:cNvPr id="2" name="Picture 6" descr="Table&#10;&#10;Description automatically generated">
            <a:extLst>
              <a:ext uri="{FF2B5EF4-FFF2-40B4-BE49-F238E27FC236}">
                <a16:creationId xmlns:a16="http://schemas.microsoft.com/office/drawing/2014/main" id="{D1A1085E-B00E-B0EE-1851-F3325592B1F7}"/>
              </a:ext>
            </a:extLst>
          </p:cNvPr>
          <p:cNvPicPr>
            <a:picLocks noChangeAspect="1"/>
          </p:cNvPicPr>
          <p:nvPr/>
        </p:nvPicPr>
        <p:blipFill>
          <a:blip r:embed="rId5"/>
          <a:stretch>
            <a:fillRect/>
          </a:stretch>
        </p:blipFill>
        <p:spPr>
          <a:xfrm>
            <a:off x="8414035" y="1207477"/>
            <a:ext cx="3554628" cy="3217206"/>
          </a:xfrm>
          <a:prstGeom prst="rect">
            <a:avLst/>
          </a:prstGeom>
        </p:spPr>
      </p:pic>
      <p:sp>
        <p:nvSpPr>
          <p:cNvPr id="7" name="Rectangle 2">
            <a:extLst>
              <a:ext uri="{FF2B5EF4-FFF2-40B4-BE49-F238E27FC236}">
                <a16:creationId xmlns:a16="http://schemas.microsoft.com/office/drawing/2014/main" id="{239D82DD-B4B2-C9E8-6A46-C47D5898B12C}"/>
              </a:ext>
            </a:extLst>
          </p:cNvPr>
          <p:cNvSpPr>
            <a:spLocks noChangeArrowheads="1"/>
          </p:cNvSpPr>
          <p:nvPr/>
        </p:nvSpPr>
        <p:spPr bwMode="auto">
          <a:xfrm>
            <a:off x="-282475" y="5520109"/>
            <a:ext cx="43257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itchFamily="34" charset="0"/>
                <a:cs typeface="Arial" pitchFamily="34" charset="0"/>
              </a:defRPr>
            </a:lvl1pPr>
            <a:lvl2pPr>
              <a:tabLst>
                <a:tab pos="457200" algn="r"/>
                <a:tab pos="2743200" algn="ctr"/>
                <a:tab pos="5486400" algn="r"/>
              </a:tabLst>
              <a:defRPr>
                <a:solidFill>
                  <a:schemeClr val="tx1"/>
                </a:solidFill>
                <a:latin typeface="Arial" pitchFamily="34" charset="0"/>
                <a:cs typeface="Arial" pitchFamily="34" charset="0"/>
              </a:defRPr>
            </a:lvl2pPr>
            <a:lvl3pPr>
              <a:tabLst>
                <a:tab pos="457200" algn="r"/>
                <a:tab pos="2743200" algn="ctr"/>
                <a:tab pos="5486400" algn="r"/>
              </a:tabLst>
              <a:defRPr>
                <a:solidFill>
                  <a:schemeClr val="tx1"/>
                </a:solidFill>
                <a:latin typeface="Arial" pitchFamily="34" charset="0"/>
                <a:cs typeface="Arial" pitchFamily="34" charset="0"/>
              </a:defRPr>
            </a:lvl3pPr>
            <a:lvl4pPr>
              <a:tabLst>
                <a:tab pos="457200" algn="r"/>
                <a:tab pos="2743200" algn="ctr"/>
                <a:tab pos="5486400" algn="r"/>
              </a:tabLst>
              <a:defRPr>
                <a:solidFill>
                  <a:schemeClr val="tx1"/>
                </a:solidFill>
                <a:latin typeface="Arial" pitchFamily="34" charset="0"/>
                <a:cs typeface="Arial" pitchFamily="34" charset="0"/>
              </a:defRPr>
            </a:lvl4pPr>
            <a:lvl5pPr>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algn="ctr" defTabSz="1219170" fontAlgn="base">
              <a:spcBef>
                <a:spcPct val="0"/>
              </a:spcBef>
              <a:spcAft>
                <a:spcPct val="0"/>
              </a:spcAft>
              <a:buClr>
                <a:srgbClr val="000000"/>
              </a:buClr>
              <a:tabLst>
                <a:tab pos="609585" algn="r"/>
                <a:tab pos="3657509" algn="ctr"/>
                <a:tab pos="7315017" algn="r"/>
              </a:tabLst>
            </a:pPr>
            <a:r>
              <a:rPr lang="en-US" altLang="en-US" b="1" kern="0" dirty="0">
                <a:solidFill>
                  <a:srgbClr val="FFFFFF"/>
                </a:solidFill>
                <a:ea typeface="Times New Roman" pitchFamily="18" charset="0"/>
                <a:cs typeface="Times New Roman" pitchFamily="18" charset="0"/>
                <a:sym typeface="Arial"/>
              </a:rPr>
              <a:t>SAS: CLASSROOM SYSTEMS</a:t>
            </a:r>
            <a:endParaRPr lang="en-US" altLang="en-US" sz="2400" kern="0" dirty="0">
              <a:solidFill>
                <a:srgbClr val="FFFFFF"/>
              </a:solidFill>
              <a:ea typeface="ＭＳ Ｐゴシック" charset="-128"/>
              <a:sym typeface="Arial"/>
            </a:endParaRPr>
          </a:p>
        </p:txBody>
      </p:sp>
      <p:sp>
        <p:nvSpPr>
          <p:cNvPr id="8" name="Rectangle 2">
            <a:extLst>
              <a:ext uri="{FF2B5EF4-FFF2-40B4-BE49-F238E27FC236}">
                <a16:creationId xmlns:a16="http://schemas.microsoft.com/office/drawing/2014/main" id="{FFF4F3C4-206A-0A46-5F78-55D90EF001BA}"/>
              </a:ext>
            </a:extLst>
          </p:cNvPr>
          <p:cNvSpPr>
            <a:spLocks noChangeArrowheads="1"/>
          </p:cNvSpPr>
          <p:nvPr/>
        </p:nvSpPr>
        <p:spPr bwMode="auto">
          <a:xfrm>
            <a:off x="6986953" y="1822244"/>
            <a:ext cx="17333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itchFamily="34" charset="0"/>
                <a:cs typeface="Arial" pitchFamily="34" charset="0"/>
              </a:defRPr>
            </a:lvl1pPr>
            <a:lvl2pPr>
              <a:tabLst>
                <a:tab pos="457200" algn="r"/>
                <a:tab pos="2743200" algn="ctr"/>
                <a:tab pos="5486400" algn="r"/>
              </a:tabLst>
              <a:defRPr>
                <a:solidFill>
                  <a:schemeClr val="tx1"/>
                </a:solidFill>
                <a:latin typeface="Arial" pitchFamily="34" charset="0"/>
                <a:cs typeface="Arial" pitchFamily="34" charset="0"/>
              </a:defRPr>
            </a:lvl2pPr>
            <a:lvl3pPr>
              <a:tabLst>
                <a:tab pos="457200" algn="r"/>
                <a:tab pos="2743200" algn="ctr"/>
                <a:tab pos="5486400" algn="r"/>
              </a:tabLst>
              <a:defRPr>
                <a:solidFill>
                  <a:schemeClr val="tx1"/>
                </a:solidFill>
                <a:latin typeface="Arial" pitchFamily="34" charset="0"/>
                <a:cs typeface="Arial" pitchFamily="34" charset="0"/>
              </a:defRPr>
            </a:lvl3pPr>
            <a:lvl4pPr>
              <a:tabLst>
                <a:tab pos="457200" algn="r"/>
                <a:tab pos="2743200" algn="ctr"/>
                <a:tab pos="5486400" algn="r"/>
              </a:tabLst>
              <a:defRPr>
                <a:solidFill>
                  <a:schemeClr val="tx1"/>
                </a:solidFill>
                <a:latin typeface="Arial" pitchFamily="34" charset="0"/>
                <a:cs typeface="Arial" pitchFamily="34" charset="0"/>
              </a:defRPr>
            </a:lvl4pPr>
            <a:lvl5pPr>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algn="ctr" defTabSz="1219170" fontAlgn="base">
              <a:spcBef>
                <a:spcPct val="0"/>
              </a:spcBef>
              <a:spcAft>
                <a:spcPct val="0"/>
              </a:spcAft>
              <a:buClr>
                <a:srgbClr val="000000"/>
              </a:buClr>
              <a:tabLst>
                <a:tab pos="609585" algn="r"/>
                <a:tab pos="3657509" algn="ctr"/>
                <a:tab pos="7315017" algn="r"/>
              </a:tabLst>
            </a:pPr>
            <a:r>
              <a:rPr lang="en-US" altLang="en-US" sz="2400" b="1" kern="0" dirty="0">
                <a:solidFill>
                  <a:srgbClr val="FFFFFF"/>
                </a:solidFill>
                <a:ea typeface="Times New Roman" pitchFamily="18" charset="0"/>
                <a:cs typeface="Times New Roman" pitchFamily="18" charset="0"/>
                <a:sym typeface="Arial"/>
              </a:rPr>
              <a:t>CMOT</a:t>
            </a:r>
            <a:endParaRPr lang="en-US" altLang="en-US" sz="3200" kern="0" dirty="0">
              <a:solidFill>
                <a:srgbClr val="FFFFFF"/>
              </a:solidFill>
              <a:ea typeface="ＭＳ Ｐゴシック" charset="-128"/>
              <a:sym typeface="Arial"/>
            </a:endParaRPr>
          </a:p>
        </p:txBody>
      </p:sp>
      <p:cxnSp>
        <p:nvCxnSpPr>
          <p:cNvPr id="10" name="Straight Arrow Connector 9">
            <a:extLst>
              <a:ext uri="{FF2B5EF4-FFF2-40B4-BE49-F238E27FC236}">
                <a16:creationId xmlns:a16="http://schemas.microsoft.com/office/drawing/2014/main" id="{13FF3E40-C992-693E-BFFD-CB54436359EA}"/>
              </a:ext>
            </a:extLst>
          </p:cNvPr>
          <p:cNvCxnSpPr/>
          <p:nvPr/>
        </p:nvCxnSpPr>
        <p:spPr>
          <a:xfrm>
            <a:off x="7608277" y="2283909"/>
            <a:ext cx="703385"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56D817-7C8E-DBF1-CB76-E5D2D3193186}"/>
              </a:ext>
            </a:extLst>
          </p:cNvPr>
          <p:cNvCxnSpPr>
            <a:cxnSpLocks/>
          </p:cNvCxnSpPr>
          <p:nvPr/>
        </p:nvCxnSpPr>
        <p:spPr>
          <a:xfrm flipV="1">
            <a:off x="2081243" y="5055959"/>
            <a:ext cx="0" cy="44070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7F26C6D-118A-063E-88DB-2787B4C74DCF}"/>
              </a:ext>
            </a:extLst>
          </p:cNvPr>
          <p:cNvCxnSpPr>
            <a:cxnSpLocks/>
          </p:cNvCxnSpPr>
          <p:nvPr/>
        </p:nvCxnSpPr>
        <p:spPr>
          <a:xfrm flipH="1">
            <a:off x="9331569" y="4962322"/>
            <a:ext cx="480646"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a16="http://schemas.microsoft.com/office/drawing/2014/main" id="{22FE3E06-A30A-C174-C0E6-EAEC915530F2}"/>
              </a:ext>
            </a:extLst>
          </p:cNvPr>
          <p:cNvSpPr>
            <a:spLocks noChangeArrowheads="1"/>
          </p:cNvSpPr>
          <p:nvPr/>
        </p:nvSpPr>
        <p:spPr bwMode="auto">
          <a:xfrm>
            <a:off x="9331569" y="4656866"/>
            <a:ext cx="28604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itchFamily="34" charset="0"/>
                <a:cs typeface="Arial" pitchFamily="34" charset="0"/>
              </a:defRPr>
            </a:lvl1pPr>
            <a:lvl2pPr>
              <a:tabLst>
                <a:tab pos="457200" algn="r"/>
                <a:tab pos="2743200" algn="ctr"/>
                <a:tab pos="5486400" algn="r"/>
              </a:tabLst>
              <a:defRPr>
                <a:solidFill>
                  <a:schemeClr val="tx1"/>
                </a:solidFill>
                <a:latin typeface="Arial" pitchFamily="34" charset="0"/>
                <a:cs typeface="Arial" pitchFamily="34" charset="0"/>
              </a:defRPr>
            </a:lvl2pPr>
            <a:lvl3pPr>
              <a:tabLst>
                <a:tab pos="457200" algn="r"/>
                <a:tab pos="2743200" algn="ctr"/>
                <a:tab pos="5486400" algn="r"/>
              </a:tabLst>
              <a:defRPr>
                <a:solidFill>
                  <a:schemeClr val="tx1"/>
                </a:solidFill>
                <a:latin typeface="Arial" pitchFamily="34" charset="0"/>
                <a:cs typeface="Arial" pitchFamily="34" charset="0"/>
              </a:defRPr>
            </a:lvl3pPr>
            <a:lvl4pPr>
              <a:tabLst>
                <a:tab pos="457200" algn="r"/>
                <a:tab pos="2743200" algn="ctr"/>
                <a:tab pos="5486400" algn="r"/>
              </a:tabLst>
              <a:defRPr>
                <a:solidFill>
                  <a:schemeClr val="tx1"/>
                </a:solidFill>
                <a:latin typeface="Arial" pitchFamily="34" charset="0"/>
                <a:cs typeface="Arial" pitchFamily="34" charset="0"/>
              </a:defRPr>
            </a:lvl4pPr>
            <a:lvl5pPr>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algn="ctr" defTabSz="1219170" fontAlgn="base">
              <a:spcBef>
                <a:spcPct val="0"/>
              </a:spcBef>
              <a:spcAft>
                <a:spcPct val="0"/>
              </a:spcAft>
              <a:buClr>
                <a:srgbClr val="000000"/>
              </a:buClr>
              <a:tabLst>
                <a:tab pos="609585" algn="r"/>
                <a:tab pos="3657509" algn="ctr"/>
                <a:tab pos="7315017" algn="r"/>
              </a:tabLst>
            </a:pPr>
            <a:r>
              <a:rPr lang="en-US" altLang="en-US" b="1" kern="0" dirty="0">
                <a:solidFill>
                  <a:srgbClr val="FFFFFF"/>
                </a:solidFill>
                <a:ea typeface="Times New Roman" pitchFamily="18" charset="0"/>
                <a:cs typeface="Times New Roman" pitchFamily="18" charset="0"/>
                <a:sym typeface="Arial"/>
              </a:rPr>
              <a:t>CLASSROOM </a:t>
            </a:r>
          </a:p>
          <a:p>
            <a:pPr algn="ctr" defTabSz="1219170" fontAlgn="base">
              <a:spcBef>
                <a:spcPct val="0"/>
              </a:spcBef>
              <a:spcAft>
                <a:spcPct val="0"/>
              </a:spcAft>
              <a:buClr>
                <a:srgbClr val="000000"/>
              </a:buClr>
              <a:tabLst>
                <a:tab pos="609585" algn="r"/>
                <a:tab pos="3657509" algn="ctr"/>
                <a:tab pos="7315017" algn="r"/>
              </a:tabLst>
            </a:pPr>
            <a:r>
              <a:rPr lang="en-US" altLang="en-US" b="1" kern="0" dirty="0">
                <a:solidFill>
                  <a:srgbClr val="FFFFFF"/>
                </a:solidFill>
                <a:ea typeface="Times New Roman" pitchFamily="18" charset="0"/>
                <a:cs typeface="Times New Roman" pitchFamily="18" charset="0"/>
                <a:sym typeface="Arial"/>
              </a:rPr>
              <a:t>Self-Assessment</a:t>
            </a:r>
            <a:endParaRPr lang="en-US" altLang="en-US" sz="2400" kern="0" dirty="0">
              <a:solidFill>
                <a:srgbClr val="FFFFFF"/>
              </a:solidFill>
              <a:ea typeface="ＭＳ Ｐゴシック" charset="-128"/>
              <a:sym typeface="Arial"/>
            </a:endParaRPr>
          </a:p>
        </p:txBody>
      </p:sp>
    </p:spTree>
    <p:extLst>
      <p:ext uri="{BB962C8B-B14F-4D97-AF65-F5344CB8AC3E}">
        <p14:creationId xmlns:p14="http://schemas.microsoft.com/office/powerpoint/2010/main" val="1278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92" y="2736660"/>
            <a:ext cx="291011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A written plan will support the sustainability of PBIS.</a:t>
            </a:r>
          </a:p>
        </p:txBody>
      </p:sp>
      <p:sp>
        <p:nvSpPr>
          <p:cNvPr id="2" name="Title 1">
            <a:extLst>
              <a:ext uri="{FF2B5EF4-FFF2-40B4-BE49-F238E27FC236}">
                <a16:creationId xmlns:a16="http://schemas.microsoft.com/office/drawing/2014/main" id="{F3BCD78F-1859-41AA-9244-BE0ACE9C3930}"/>
              </a:ext>
            </a:extLst>
          </p:cNvPr>
          <p:cNvSpPr>
            <a:spLocks noGrp="1"/>
          </p:cNvSpPr>
          <p:nvPr>
            <p:ph type="title"/>
          </p:nvPr>
        </p:nvSpPr>
        <p:spPr>
          <a:xfrm>
            <a:off x="370436" y="386568"/>
            <a:ext cx="9378000" cy="845600"/>
          </a:xfrm>
        </p:spPr>
        <p:txBody>
          <a:bodyPr/>
          <a:lstStyle/>
          <a:p>
            <a:r>
              <a:rPr lang="en-US" dirty="0"/>
              <a:t>Do you have an EVALUATION PLAN?</a:t>
            </a:r>
          </a:p>
        </p:txBody>
      </p:sp>
      <p:sp>
        <p:nvSpPr>
          <p:cNvPr id="3" name="Rounded Rectangular Callout 2">
            <a:extLst>
              <a:ext uri="{FF2B5EF4-FFF2-40B4-BE49-F238E27FC236}">
                <a16:creationId xmlns:a16="http://schemas.microsoft.com/office/drawing/2014/main" id="{EA241224-02AF-7A4A-ADFE-1CCA9FA1FCED}"/>
              </a:ext>
            </a:extLst>
          </p:cNvPr>
          <p:cNvSpPr/>
          <p:nvPr/>
        </p:nvSpPr>
        <p:spPr>
          <a:xfrm>
            <a:off x="174441" y="1492092"/>
            <a:ext cx="3563816" cy="463061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mn-cs"/>
              </a:rPr>
              <a:t>At a minimum, it is strongly recommended that teams include the following in an evaluation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D0F41"/>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F41"/>
                </a:solidFill>
                <a:effectLst/>
                <a:uLnTx/>
                <a:uFillTx/>
                <a:latin typeface="Arial"/>
                <a:ea typeface="+mn-ea"/>
                <a:cs typeface="+mn-cs"/>
              </a:rPr>
              <a:t>School-wide </a:t>
            </a:r>
            <a:r>
              <a:rPr kumimoji="0" lang="en-US" sz="2000" b="1" i="0" u="none" strike="noStrike" kern="1200" cap="none" spc="0" normalizeH="0" baseline="0" noProof="0" dirty="0">
                <a:ln>
                  <a:noFill/>
                </a:ln>
                <a:solidFill>
                  <a:srgbClr val="0D0F41"/>
                </a:solidFill>
                <a:effectLst/>
                <a:uLnTx/>
                <a:uFillTx/>
                <a:latin typeface="Arial"/>
                <a:ea typeface="+mn-ea"/>
                <a:cs typeface="+mn-cs"/>
              </a:rPr>
              <a:t>student outcomes </a:t>
            </a:r>
            <a:r>
              <a:rPr kumimoji="0" lang="en-US" sz="2000" b="0" i="0" u="none" strike="noStrike" kern="1200" cap="none" spc="0" normalizeH="0" baseline="0" noProof="0" dirty="0">
                <a:ln>
                  <a:noFill/>
                </a:ln>
                <a:solidFill>
                  <a:srgbClr val="0D0F41"/>
                </a:solidFill>
                <a:effectLst/>
                <a:uLnTx/>
                <a:uFillTx/>
                <a:latin typeface="Arial"/>
                <a:ea typeface="+mn-ea"/>
                <a:cs typeface="+mn-cs"/>
              </a:rPr>
              <a:t>(weekly)</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D0F41"/>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D0F41"/>
                </a:solidFill>
                <a:effectLst/>
                <a:uLnTx/>
                <a:uFillTx/>
                <a:latin typeface="Arial"/>
                <a:ea typeface="+mn-ea"/>
                <a:cs typeface="+mn-cs"/>
              </a:rPr>
              <a:t>Student and staff perceptions </a:t>
            </a:r>
            <a:r>
              <a:rPr kumimoji="0" lang="en-US" sz="2000" b="0" i="0" u="none" strike="noStrike" kern="1200" cap="none" spc="0" normalizeH="0" baseline="0" noProof="0" dirty="0">
                <a:ln>
                  <a:noFill/>
                </a:ln>
                <a:solidFill>
                  <a:srgbClr val="0D0F41"/>
                </a:solidFill>
                <a:effectLst/>
                <a:uLnTx/>
                <a:uFillTx/>
                <a:latin typeface="Arial"/>
                <a:ea typeface="+mn-ea"/>
                <a:cs typeface="+mn-cs"/>
              </a:rPr>
              <a:t>(annually)</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D0F41"/>
              </a:solidFill>
              <a:effectLst/>
              <a:uLnTx/>
              <a:uFillTx/>
              <a:latin typeface="Arial"/>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D0F41"/>
                </a:solidFill>
                <a:effectLst/>
                <a:uLnTx/>
                <a:uFillTx/>
                <a:latin typeface="Arial"/>
                <a:ea typeface="+mn-ea"/>
                <a:cs typeface="+mn-cs"/>
              </a:rPr>
              <a:t>Fidelity</a:t>
            </a:r>
            <a:r>
              <a:rPr kumimoji="0" lang="en-US" sz="2000" b="0" i="0" u="none" strike="noStrike" kern="1200" cap="none" spc="0" normalizeH="0" baseline="0" noProof="0" dirty="0">
                <a:ln>
                  <a:noFill/>
                </a:ln>
                <a:solidFill>
                  <a:srgbClr val="0D0F41"/>
                </a:solidFill>
                <a:effectLst/>
                <a:uLnTx/>
                <a:uFillTx/>
                <a:latin typeface="Arial"/>
                <a:ea typeface="+mn-ea"/>
                <a:cs typeface="+mn-cs"/>
              </a:rPr>
              <a:t> (annually with the TFI)</a:t>
            </a:r>
          </a:p>
        </p:txBody>
      </p:sp>
      <p:pic>
        <p:nvPicPr>
          <p:cNvPr id="7" name="Picture 6">
            <a:extLst>
              <a:ext uri="{FF2B5EF4-FFF2-40B4-BE49-F238E27FC236}">
                <a16:creationId xmlns:a16="http://schemas.microsoft.com/office/drawing/2014/main" id="{D09F3445-BCC4-1AFC-C85E-438E5734DDD8}"/>
              </a:ext>
            </a:extLst>
          </p:cNvPr>
          <p:cNvPicPr>
            <a:picLocks noChangeAspect="1"/>
          </p:cNvPicPr>
          <p:nvPr/>
        </p:nvPicPr>
        <p:blipFill>
          <a:blip r:embed="rId3"/>
          <a:stretch>
            <a:fillRect/>
          </a:stretch>
        </p:blipFill>
        <p:spPr>
          <a:xfrm>
            <a:off x="4062943" y="1138673"/>
            <a:ext cx="7387821" cy="5603250"/>
          </a:xfrm>
          <a:prstGeom prst="rect">
            <a:avLst/>
          </a:prstGeom>
        </p:spPr>
      </p:pic>
    </p:spTree>
    <p:extLst>
      <p:ext uri="{BB962C8B-B14F-4D97-AF65-F5344CB8AC3E}">
        <p14:creationId xmlns:p14="http://schemas.microsoft.com/office/powerpoint/2010/main" val="2641203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2.xml><?xml version="1.0" encoding="utf-8"?>
<ds:datastoreItem xmlns:ds="http://schemas.openxmlformats.org/officeDocument/2006/customXml" ds:itemID="{8D577243-7449-4828-B465-693D13CCB182}">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20F956-0994-4B09-BBF1-E2EB9703DEDD}">
  <ds:schemaRefs>
    <ds:schemaRef ds:uri="58515f2e-3801-43e5-bcd7-101839fff5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3079</TotalTime>
  <Words>4330</Words>
  <Application>Microsoft Office PowerPoint</Application>
  <PresentationFormat>Widescreen</PresentationFormat>
  <Paragraphs>508</Paragraphs>
  <Slides>42</Slides>
  <Notes>40</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42</vt:i4>
      </vt:variant>
    </vt:vector>
  </HeadingPairs>
  <TitlesOfParts>
    <vt:vector size="68" baseType="lpstr">
      <vt:lpstr>Arial</vt:lpstr>
      <vt:lpstr>Calibri</vt:lpstr>
      <vt:lpstr>Calibri Light</vt:lpstr>
      <vt:lpstr>Courier New</vt:lpstr>
      <vt:lpstr>Fira Sans Extra Condensed Medium</vt:lpstr>
      <vt:lpstr>Franklin Gothic Medium</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Symbol</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5_Ophthalmology Center by Slidesgo</vt:lpstr>
      <vt:lpstr>PBIS School-Wide Coach Meeting Year 3:  December 2022</vt:lpstr>
      <vt:lpstr>EXPECTATIONS</vt:lpstr>
      <vt:lpstr>IN-PERSON TEAM TRAINING EVENT INCLEMENT WEATHER POLICY</vt:lpstr>
      <vt:lpstr>ACTIVITY: ATTENDANCE</vt:lpstr>
      <vt:lpstr>Agenda &amp; Coaches' Tasks</vt:lpstr>
      <vt:lpstr> HELPFUL RESOURCES</vt:lpstr>
      <vt:lpstr>Glows &amp; Grows: Assessment  of Classroom Practices and Evaluation Planning</vt:lpstr>
      <vt:lpstr>Classroom Self-Assessment?</vt:lpstr>
      <vt:lpstr>Do you have an EVALUATION PLAN?</vt:lpstr>
      <vt:lpstr>DISCUSSION: CLASSROOM ASSESSMENT </vt:lpstr>
      <vt:lpstr>PBIS Resource Spotlight: Aligning PBIS with Trauma Informed, SEL and other inititatives </vt:lpstr>
      <vt:lpstr>Trauma Informed within a PBIS Framework</vt:lpstr>
      <vt:lpstr>Carousel Activity: Teaching Social-Emotional Competencies within a PBIS Framework</vt:lpstr>
      <vt:lpstr>INTEGRATION &amp; ALIGNMENT WITH PBIS</vt:lpstr>
      <vt:lpstr>BIG IDEAS: WHY ALIGN?</vt:lpstr>
      <vt:lpstr>ALIGNING INITIATIVES, PROGRAMS, &amp; PRACTICES</vt:lpstr>
      <vt:lpstr>PowerPoint Presentation</vt:lpstr>
      <vt:lpstr>PowerPoint Presentation</vt:lpstr>
      <vt:lpstr>PowerPoint Presentation</vt:lpstr>
      <vt:lpstr>PBIS FRAMEWORK &amp; Trauma Informed CROSSWALK</vt:lpstr>
      <vt:lpstr>PowerPoint Presentation</vt:lpstr>
      <vt:lpstr>PowerPoint Presentation</vt:lpstr>
      <vt:lpstr>Restorative Justice Practices &amp; PBIS </vt:lpstr>
      <vt:lpstr>GUIDELINES: EFFECTIVE ALIGNMENT</vt:lpstr>
      <vt:lpstr>ACTIVITY: INTEGRATION &amp; ALIGNMENT</vt:lpstr>
      <vt:lpstr>Preparing for Jan Training:  TFI Walkthrough Tool</vt:lpstr>
      <vt:lpstr>TIERED FIDELITY INVENTORY (TFI) AND WALKTHROUGH PLANNING</vt:lpstr>
      <vt:lpstr>TIERED FIDELITY INVENTORY </vt:lpstr>
      <vt:lpstr>TFI WALKTHROUGH</vt:lpstr>
      <vt:lpstr>TFI Walkthrough: Appendix A</vt:lpstr>
      <vt:lpstr>TFI WALKTHROUGH</vt:lpstr>
      <vt:lpstr>TFI WALKTHROUGH INTERVIEW FORM</vt:lpstr>
      <vt:lpstr>ACTIVITY: TFI WALKTHROUGH PLANNING</vt:lpstr>
      <vt:lpstr>ACTIVITY: Log onto PBIS ASSESSMENTS</vt:lpstr>
      <vt:lpstr>Resource Spotlight 2: Using PBIS Assessment for Evaluation Planning</vt:lpstr>
      <vt:lpstr>PBIS Assessments Coordinator</vt:lpstr>
      <vt:lpstr>Let’s Log in to PBISApps</vt:lpstr>
      <vt:lpstr>PBIS Assessment Dashboard</vt:lpstr>
      <vt:lpstr>Practice: PBIS Assessment</vt:lpstr>
      <vt:lpstr>Agenda &amp; Coaches' Tasks</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27</cp:revision>
  <dcterms:created xsi:type="dcterms:W3CDTF">2021-09-01T22:16:30Z</dcterms:created>
  <dcterms:modified xsi:type="dcterms:W3CDTF">2022-12-09T22:43:15Z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ies>
</file>