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 id="2147483703" r:id="rId6"/>
    <p:sldMasterId id="2147483729" r:id="rId7"/>
    <p:sldMasterId id="2147483757" r:id="rId8"/>
  </p:sldMasterIdLst>
  <p:notesMasterIdLst>
    <p:notesMasterId r:id="rId52"/>
  </p:notesMasterIdLst>
  <p:handoutMasterIdLst>
    <p:handoutMasterId r:id="rId53"/>
  </p:handoutMasterIdLst>
  <p:sldIdLst>
    <p:sldId id="3181" r:id="rId9"/>
    <p:sldId id="4061" r:id="rId10"/>
    <p:sldId id="4359" r:id="rId11"/>
    <p:sldId id="3209" r:id="rId12"/>
    <p:sldId id="4455" r:id="rId13"/>
    <p:sldId id="4192" r:id="rId14"/>
    <p:sldId id="4026" r:id="rId15"/>
    <p:sldId id="1121" r:id="rId16"/>
    <p:sldId id="978" r:id="rId17"/>
    <p:sldId id="4361" r:id="rId18"/>
    <p:sldId id="4355" r:id="rId19"/>
    <p:sldId id="4445" r:id="rId20"/>
    <p:sldId id="4454" r:id="rId21"/>
    <p:sldId id="311" r:id="rId22"/>
    <p:sldId id="4441" r:id="rId23"/>
    <p:sldId id="4453" r:id="rId24"/>
    <p:sldId id="3341" r:id="rId25"/>
    <p:sldId id="3261" r:id="rId26"/>
    <p:sldId id="4077" r:id="rId27"/>
    <p:sldId id="3343" r:id="rId28"/>
    <p:sldId id="4079" r:id="rId29"/>
    <p:sldId id="4080" r:id="rId30"/>
    <p:sldId id="3267" r:id="rId31"/>
    <p:sldId id="3344" r:id="rId32"/>
    <p:sldId id="3345" r:id="rId33"/>
    <p:sldId id="3346" r:id="rId34"/>
    <p:sldId id="4084" r:id="rId35"/>
    <p:sldId id="1414" r:id="rId36"/>
    <p:sldId id="3280" r:id="rId37"/>
    <p:sldId id="4366" r:id="rId38"/>
    <p:sldId id="4060" r:id="rId39"/>
    <p:sldId id="4365" r:id="rId40"/>
    <p:sldId id="4368" r:id="rId41"/>
    <p:sldId id="3347" r:id="rId42"/>
    <p:sldId id="4032" r:id="rId43"/>
    <p:sldId id="4024" r:id="rId44"/>
    <p:sldId id="4367" r:id="rId45"/>
    <p:sldId id="268" r:id="rId46"/>
    <p:sldId id="269" r:id="rId47"/>
    <p:sldId id="4456" r:id="rId48"/>
    <p:sldId id="4362" r:id="rId49"/>
    <p:sldId id="4457" r:id="rId50"/>
    <p:sldId id="4193" r:id="rId51"/>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 (5 minutes)" id="{D4CE4683-096C-B14E-B28E-FC6D7AF69508}">
          <p14:sldIdLst>
            <p14:sldId id="3181"/>
            <p14:sldId id="4061"/>
            <p14:sldId id="4359"/>
            <p14:sldId id="3209"/>
            <p14:sldId id="4455"/>
            <p14:sldId id="4192"/>
          </p14:sldIdLst>
        </p14:section>
        <p14:section name="Glows and Grows (15 minutes)" id="{E918D8D8-C51E-CF45-8A07-ABB390550EA3}">
          <p14:sldIdLst>
            <p14:sldId id="4026"/>
            <p14:sldId id="1121"/>
            <p14:sldId id="978"/>
            <p14:sldId id="4361"/>
            <p14:sldId id="4355"/>
          </p14:sldIdLst>
        </p14:section>
        <p14:section name="Big Idea Check In (40 minutes)" id="{4FAC4393-89DA-9E43-AB5C-27C393F04C63}">
          <p14:sldIdLst>
            <p14:sldId id="4445"/>
            <p14:sldId id="4454"/>
            <p14:sldId id="311"/>
            <p14:sldId id="4441"/>
            <p14:sldId id="4453"/>
            <p14:sldId id="3341"/>
            <p14:sldId id="3261"/>
            <p14:sldId id="4077"/>
            <p14:sldId id="3343"/>
            <p14:sldId id="4079"/>
            <p14:sldId id="4080"/>
            <p14:sldId id="3267"/>
            <p14:sldId id="3344"/>
            <p14:sldId id="3345"/>
            <p14:sldId id="3346"/>
            <p14:sldId id="4084"/>
            <p14:sldId id="1414"/>
            <p14:sldId id="3280"/>
            <p14:sldId id="4366"/>
            <p14:sldId id="4060"/>
            <p14:sldId id="4365"/>
            <p14:sldId id="4368"/>
            <p14:sldId id="3347"/>
          </p14:sldIdLst>
        </p14:section>
        <p14:section name="Resource Spotlight (5 minutes)" id="{FFB80B17-0214-DE42-B553-A6E35539407C}">
          <p14:sldIdLst>
            <p14:sldId id="4032"/>
            <p14:sldId id="4024"/>
            <p14:sldId id="4367"/>
            <p14:sldId id="268"/>
            <p14:sldId id="269"/>
          </p14:sldIdLst>
        </p14:section>
        <p14:section name="Looking Ahead (5 minutes)" id="{EF4E117E-C94B-5045-8826-1052C5708A86}">
          <p14:sldIdLst>
            <p14:sldId id="4456"/>
            <p14:sldId id="4362"/>
          </p14:sldIdLst>
        </p14:section>
        <p14:section name="Wrapping Up (5 minutes)" id="{6F051F88-AA7C-3348-A7B8-892BA6C75A0D}">
          <p14:sldIdLst>
            <p14:sldId id="4457"/>
            <p14:sldId id="41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bie, Karen" initials="RK" lastIdx="6" clrIdx="0">
    <p:extLst>
      <p:ext uri="{19B8F6BF-5375-455C-9EA6-DF929625EA0E}">
        <p15:presenceInfo xmlns:p15="http://schemas.microsoft.com/office/powerpoint/2012/main" userId="S::karen.robbie@uconn.edu::a0e2d4cb-cdb8-43fd-ac47-453d7da32a99" providerId="AD"/>
      </p:ext>
    </p:extLst>
  </p:cmAuthor>
  <p:cmAuthor id="2" name="Feinberg, Adam" initials="FA" lastIdx="12" clrIdx="1">
    <p:extLst>
      <p:ext uri="{19B8F6BF-5375-455C-9EA6-DF929625EA0E}">
        <p15:presenceInfo xmlns:p15="http://schemas.microsoft.com/office/powerpoint/2012/main" userId="S::adam.feinberg@uconn.edu::177393b2-bc5b-4b41-8d24-c053677dafcb" providerId="AD"/>
      </p:ext>
    </p:extLst>
  </p:cmAuthor>
  <p:cmAuthor id="3" name="Everett, Susannah" initials="ES" lastIdx="12" clrIdx="2">
    <p:extLst>
      <p:ext uri="{19B8F6BF-5375-455C-9EA6-DF929625EA0E}">
        <p15:presenceInfo xmlns:p15="http://schemas.microsoft.com/office/powerpoint/2012/main" userId="S::susannah.everett@uconn.edu::21047c91-5e71-467d-a101-05b0dd81cc51" providerId="AD"/>
      </p:ext>
    </p:extLst>
  </p:cmAuthor>
  <p:cmAuthor id="4" name="Meyer, Katherine" initials="MK" lastIdx="11" clrIdx="3">
    <p:extLst>
      <p:ext uri="{19B8F6BF-5375-455C-9EA6-DF929625EA0E}">
        <p15:presenceInfo xmlns:p15="http://schemas.microsoft.com/office/powerpoint/2012/main" userId="S::katherine.meyer@uconn.edu::9a23d734-2d44-476e-aafb-e8c61e29b5f6" providerId="AD"/>
      </p:ext>
    </p:extLst>
  </p:cmAuthor>
  <p:cmAuthor id="5" name="Microsoft Office User" initials="MOU" lastIdx="3" clrIdx="4">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4FE5C8-2EB1-41E1-AC8B-69C6470B77DF}" v="18" dt="2021-09-20T20:21:33.699"/>
    <p1510:client id="{7720A469-5974-6A91-E6F4-EC700D57BF77}" v="10" dt="2021-09-22T20:53:57.520"/>
    <p1510:client id="{951CDBC4-23EE-8657-2ACF-1761C847A9A6}" v="1" dt="2021-09-22T19:50:59.110"/>
    <p1510:client id="{97ECF872-4247-BE6B-B234-616A1AA589F0}" v="27" dt="2021-09-22T18:58:56.711"/>
    <p1510:client id="{9A04A1AB-4691-4342-DD7A-8D8713F6CD70}" v="9" dt="2021-09-23T18:11:48.4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743"/>
    <p:restoredTop sz="64430" autoAdjust="0"/>
  </p:normalViewPr>
  <p:slideViewPr>
    <p:cSldViewPr snapToGrid="0">
      <p:cViewPr varScale="1">
        <p:scale>
          <a:sx n="72" d="100"/>
          <a:sy n="72" d="100"/>
        </p:scale>
        <p:origin x="1128" y="60"/>
      </p:cViewPr>
      <p:guideLst/>
    </p:cSldViewPr>
  </p:slideViewPr>
  <p:notesTextViewPr>
    <p:cViewPr>
      <p:scale>
        <a:sx n="3" d="2"/>
        <a:sy n="3" d="2"/>
      </p:scale>
      <p:origin x="0" y="0"/>
    </p:cViewPr>
  </p:notesTextViewPr>
  <p:sorterViewPr>
    <p:cViewPr>
      <p:scale>
        <a:sx n="120" d="100"/>
        <a:sy n="120" d="100"/>
      </p:scale>
      <p:origin x="0" y="-18756"/>
    </p:cViewPr>
  </p:sorterViewPr>
  <p:notesViewPr>
    <p:cSldViewPr snapToGrid="0">
      <p:cViewPr varScale="1">
        <p:scale>
          <a:sx n="80" d="100"/>
          <a:sy n="80" d="100"/>
        </p:scale>
        <p:origin x="3090"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a:t>Mute when listening, unmute to talk​</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dirty="0"/>
            <a:t>Have electronics ready to use</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Obtain help from peers and trainers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dirty="0"/>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dirty="0"/>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dirty="0"/>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8BEF0784-16FD-4B8F-B36B-B6FFAC816462}">
      <dgm:prSet/>
      <dgm:spPr/>
      <dgm:t>
        <a:bodyPr/>
        <a:lstStyle/>
        <a:p>
          <a:r>
            <a:rPr lang="en-US" dirty="0"/>
            <a:t>Complete tasks efficiently</a:t>
          </a:r>
        </a:p>
      </dgm:t>
    </dgm:pt>
    <dgm:pt modelId="{FFA13F28-4EFF-4D91-B9BC-B1EF69E86C86}" type="parTrans" cxnId="{680B263E-85AD-447B-B3B3-461E60DE20B9}">
      <dgm:prSet/>
      <dgm:spPr/>
      <dgm:t>
        <a:bodyPr/>
        <a:lstStyle/>
        <a:p>
          <a:endParaRPr lang="en-US"/>
        </a:p>
      </dgm:t>
    </dgm:pt>
    <dgm:pt modelId="{CF0B9066-52CD-4491-9232-BBCD12F1BF24}" type="sibTrans" cxnId="{680B263E-85AD-447B-B3B3-461E60DE20B9}">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66B0CE0B-DBE0-4947-BA87-11B17F16249B}" type="presOf" srcId="{8BEF0784-16FD-4B8F-B36B-B6FFAC816462}" destId="{173ADCC0-45AB-4F03-8B39-78AD7803ABF7}" srcOrd="0" destOrd="5" presId="urn:microsoft.com/office/officeart/2005/8/layout/bList2"/>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680B263E-85AD-447B-B3B3-461E60DE20B9}" srcId="{6D196861-CC28-5141-BDFB-4E8105D813E6}" destId="{8BEF0784-16FD-4B8F-B36B-B6FFAC816462}" srcOrd="2" destOrd="0" parTransId="{FFA13F28-4EFF-4D91-B9BC-B1EF69E86C86}" sibTransId="{CF0B9066-52CD-4491-9232-BBCD12F1BF24}"/>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dgm:spPr/>
      <dgm:t>
        <a:bodyPr/>
        <a:lstStyle/>
        <a:p>
          <a:r>
            <a:rPr lang="en-US" b="0" i="0" dirty="0">
              <a:latin typeface="Hind Vadodara" panose="020B0604020202020204" charset="0"/>
              <a:cs typeface="Hind Vadodara" panose="020B0604020202020204" charset="0"/>
            </a:rPr>
            <a:t>Coaches’</a:t>
          </a:r>
          <a:r>
            <a:rPr lang="en-US" dirty="0">
              <a:latin typeface="Hind Vadodara" panose="020B0604020202020204" charset="0"/>
              <a:cs typeface="Hind Vadodara" panose="020B0604020202020204" charset="0"/>
            </a:rPr>
            <a:t> T</a:t>
          </a:r>
          <a:r>
            <a:rPr lang="en-US" b="0" i="0" dirty="0">
              <a:latin typeface="Hind Vadodara" panose="020B0604020202020204" charset="0"/>
              <a:cs typeface="Hind Vadodara" panose="020B0604020202020204" charset="0"/>
            </a:rPr>
            <a:t>asks (Nov/Dec):</a:t>
          </a:r>
          <a:endParaRPr lang="en-US" dirty="0">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dgm:spPr/>
      <dgm:t>
        <a:bodyPr/>
        <a:lstStyle/>
        <a:p>
          <a:r>
            <a:rPr lang="en-US" b="0" i="0">
              <a:latin typeface="Hind Vadodara" panose="020B0604020202020204" charset="0"/>
              <a:cs typeface="Hind Vadodara" panose="020B0604020202020204" charset="0"/>
            </a:rPr>
            <a:t>Presentation Content:</a:t>
          </a:r>
          <a:endParaRPr lang="en-US" b="0" i="0" u="none" strike="noStrike" cap="none" baseline="0" noProof="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29EABD88-11E4-4320-B6EE-B7888205CE2E}">
      <dgm:prSet/>
      <dgm:spPr/>
      <dgm:t>
        <a:bodyPr/>
        <a:lstStyle/>
        <a:p>
          <a:pPr rtl="0"/>
          <a:r>
            <a:rPr lang="en-US" b="0" i="0">
              <a:latin typeface="Hind Vadodara" panose="020B0604020202020204" charset="0"/>
              <a:cs typeface="Hind Vadodara" panose="020B0604020202020204" charset="0"/>
            </a:rPr>
            <a:t>TFI Baseline self-assessment by Nov 30</a:t>
          </a:r>
          <a:r>
            <a:rPr lang="en-US" b="0" i="0" baseline="30000">
              <a:latin typeface="Hind Vadodara" panose="020B0604020202020204" charset="0"/>
              <a:cs typeface="Hind Vadodara" panose="020B0604020202020204" charset="0"/>
            </a:rPr>
            <a:t>th</a:t>
          </a:r>
          <a:r>
            <a:rPr lang="en-US" b="0" i="0">
              <a:latin typeface="Hind Vadodara" panose="020B0604020202020204" charset="0"/>
              <a:cs typeface="Hind Vadodara" panose="020B0604020202020204" charset="0"/>
            </a:rPr>
            <a:t>  </a:t>
          </a:r>
          <a:endParaRPr lang="en-US" b="0" i="0" dirty="0">
            <a:latin typeface="Hind Vadodara" panose="020B0604020202020204" charset="0"/>
            <a:cs typeface="Hind Vadodara" panose="020B0604020202020204" charset="0"/>
          </a:endParaRPr>
        </a:p>
      </dgm:t>
    </dgm:pt>
    <dgm:pt modelId="{6FC67C47-38C7-4AF5-8EB7-F3E255271749}" type="parTrans" cxnId="{F18C0A48-681C-4DC1-B608-C265ED783F76}">
      <dgm:prSet/>
      <dgm:spPr/>
    </dgm:pt>
    <dgm:pt modelId="{50AFA964-39CD-4282-B326-4FDAF8831AA1}" type="sibTrans" cxnId="{F18C0A48-681C-4DC1-B608-C265ED783F76}">
      <dgm:prSet/>
      <dgm:spPr/>
    </dgm:pt>
    <dgm:pt modelId="{B233C6D1-31FC-9E44-988B-1DE61F134A43}">
      <dgm:prSet phldr="0"/>
      <dgm:spPr/>
      <dgm:t>
        <a:bodyPr/>
        <a:lstStyle/>
        <a:p>
          <a:pPr rtl="0"/>
          <a:r>
            <a:rPr lang="en-US" b="0" i="0" dirty="0">
              <a:latin typeface="Hind Vadodara" panose="020B0604020202020204" charset="0"/>
              <a:cs typeface="Hind Vadodara" panose="020B0604020202020204" charset="0"/>
            </a:rPr>
            <a:t>Glows and Grows: Steps 1 and 3</a:t>
          </a:r>
        </a:p>
      </dgm:t>
    </dgm:pt>
    <dgm:pt modelId="{4073BC8B-074F-8B4F-BF43-A44AC4433C6A}" type="sibTrans" cxnId="{C2D2098D-49B3-A04D-9FB3-0FED3991A0DF}">
      <dgm:prSet/>
      <dgm:spPr/>
      <dgm:t>
        <a:bodyPr/>
        <a:lstStyle/>
        <a:p>
          <a:endParaRPr lang="en-US"/>
        </a:p>
      </dgm:t>
    </dgm:pt>
    <dgm:pt modelId="{4BC0583A-A1D4-334D-972A-15CA92DF2D40}" type="parTrans" cxnId="{C2D2098D-49B3-A04D-9FB3-0FED3991A0DF}">
      <dgm:prSet/>
      <dgm:spPr/>
      <dgm:t>
        <a:bodyPr/>
        <a:lstStyle/>
        <a:p>
          <a:endParaRPr lang="en-US"/>
        </a:p>
      </dgm:t>
    </dgm:pt>
    <dgm:pt modelId="{37AC9CCC-7FE7-4CA5-9D84-9EA51E40C060}">
      <dgm:prSet/>
      <dgm:spPr/>
      <dgm:t>
        <a:bodyPr/>
        <a:lstStyle/>
        <a:p>
          <a:pPr rtl="0"/>
          <a:r>
            <a:rPr lang="en-US" b="0" i="0" dirty="0">
              <a:latin typeface="Hind Vadodara" panose="020B0604020202020204" charset="0"/>
              <a:cs typeface="Hind Vadodara" panose="020B0604020202020204" charset="0"/>
            </a:rPr>
            <a:t>Targeted Intervention Organizer (finalize Part 1)</a:t>
          </a:r>
        </a:p>
      </dgm:t>
    </dgm:pt>
    <dgm:pt modelId="{BFC1A727-F4C5-4D1C-BE0A-6DE9CA522CE1}" type="parTrans" cxnId="{F860CEC1-4A5B-4595-8AED-31B35B5C50EA}">
      <dgm:prSet/>
      <dgm:spPr/>
    </dgm:pt>
    <dgm:pt modelId="{F4F12F2C-D527-4D7A-B914-EF723739AF44}" type="sibTrans" cxnId="{F860CEC1-4A5B-4595-8AED-31B35B5C50EA}">
      <dgm:prSet/>
      <dgm:spPr/>
    </dgm:pt>
    <dgm:pt modelId="{628D126F-EB5F-46F5-A51A-48368EA4281C}">
      <dgm:prSet/>
      <dgm:spPr/>
      <dgm:t>
        <a:bodyPr/>
        <a:lstStyle/>
        <a:p>
          <a:pPr rtl="0"/>
          <a:r>
            <a:rPr lang="en-US" b="0" i="0" dirty="0">
              <a:latin typeface="Hind Vadodara" panose="020B0604020202020204" charset="0"/>
              <a:cs typeface="Hind Vadodara" panose="020B0604020202020204" charset="0"/>
            </a:rPr>
            <a:t>Student identification process – pick at least 1 of the three areas to further develop (RFA, data decision rules, guidelines for screening)</a:t>
          </a:r>
        </a:p>
      </dgm:t>
    </dgm:pt>
    <dgm:pt modelId="{798BF736-B470-4410-9798-D85E6D2F5559}" type="parTrans" cxnId="{FD09C1BC-4301-4AB1-9C29-FAC0AFC19A9F}">
      <dgm:prSet/>
      <dgm:spPr/>
    </dgm:pt>
    <dgm:pt modelId="{D96BAB68-92C3-4234-ACD7-AA73CD50FA00}" type="sibTrans" cxnId="{FD09C1BC-4301-4AB1-9C29-FAC0AFC19A9F}">
      <dgm:prSet/>
      <dgm:spPr/>
    </dgm:pt>
    <dgm:pt modelId="{8C4A7758-512F-40A8-9005-CFD4BE258BB0}">
      <dgm:prSet phldr="0"/>
      <dgm:spPr/>
      <dgm:t>
        <a:bodyPr/>
        <a:lstStyle/>
        <a:p>
          <a:pPr rtl="0"/>
          <a:r>
            <a:rPr lang="en-US" b="0" i="0" dirty="0">
              <a:latin typeface="Hind Vadodara" panose="020B0604020202020204" charset="0"/>
              <a:cs typeface="Hind Vadodara" panose="020B0604020202020204" charset="0"/>
            </a:rPr>
            <a:t>Step 2: Develop a process for identifying students </a:t>
          </a:r>
        </a:p>
      </dgm:t>
    </dgm:pt>
    <dgm:pt modelId="{8B2378E3-F219-4305-A55C-ABB188801E4E}" type="parTrans" cxnId="{CC851916-25C4-4547-93B0-8090E68EB230}">
      <dgm:prSet/>
      <dgm:spPr/>
    </dgm:pt>
    <dgm:pt modelId="{C7910176-95D7-49F9-85AA-BD5A47590F4D}" type="sibTrans" cxnId="{CC851916-25C4-4547-93B0-8090E68EB230}">
      <dgm:prSet/>
      <dgm:spPr/>
    </dgm:pt>
    <dgm:pt modelId="{55DCCBBF-C8B5-40FE-909C-61FA40B80C65}">
      <dgm:prSet phldr="0"/>
      <dgm:spPr/>
      <dgm:t>
        <a:bodyPr/>
        <a:lstStyle/>
        <a:p>
          <a:pPr rtl="0"/>
          <a:r>
            <a:rPr lang="en-US" b="0" i="0" dirty="0">
              <a:latin typeface="Hind Vadodara" panose="020B0604020202020204" charset="0"/>
              <a:cs typeface="Hind Vadodara" panose="020B0604020202020204" charset="0"/>
            </a:rPr>
            <a:t>Resources to support your coaching development</a:t>
          </a:r>
        </a:p>
      </dgm:t>
    </dgm:pt>
    <dgm:pt modelId="{CD1214F3-BBD5-47C5-BF00-AC1DF4098254}" type="parTrans" cxnId="{1ED46A31-F47B-4C9E-8CA5-AF2D8EC180E0}">
      <dgm:prSet/>
      <dgm:spPr/>
    </dgm:pt>
    <dgm:pt modelId="{FBD0F912-DA79-449F-85D4-EB5530C1579C}" type="sibTrans" cxnId="{1ED46A31-F47B-4C9E-8CA5-AF2D8EC180E0}">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30D4470C-97E6-4ED3-8875-0BAEB205DD22}" type="presOf" srcId="{55DCCBBF-C8B5-40FE-909C-61FA40B80C65}" destId="{CDAAD9AB-76BA-4F20-9C80-4020D86AF54F}" srcOrd="0" destOrd="2" presId="urn:microsoft.com/office/officeart/2005/8/layout/list1"/>
    <dgm:cxn modelId="{CC851916-25C4-4547-93B0-8090E68EB230}" srcId="{76937503-7550-41B3-8D88-C860E600B4A5}" destId="{8C4A7758-512F-40A8-9005-CFD4BE258BB0}" srcOrd="1" destOrd="0" parTransId="{8B2378E3-F219-4305-A55C-ABB188801E4E}" sibTransId="{C7910176-95D7-49F9-85AA-BD5A47590F4D}"/>
    <dgm:cxn modelId="{79EAA319-F5CD-47A8-9DE4-2745EDA5CD64}" type="presOf" srcId="{37AC9CCC-7FE7-4CA5-9D84-9EA51E40C060}" destId="{183C8042-F222-4C5B-948A-CA63CABAB28E}" srcOrd="0" destOrd="1" presId="urn:microsoft.com/office/officeart/2005/8/layout/list1"/>
    <dgm:cxn modelId="{1ED46A31-F47B-4C9E-8CA5-AF2D8EC180E0}" srcId="{76937503-7550-41B3-8D88-C860E600B4A5}" destId="{55DCCBBF-C8B5-40FE-909C-61FA40B80C65}" srcOrd="2" destOrd="0" parTransId="{CD1214F3-BBD5-47C5-BF00-AC1DF4098254}" sibTransId="{FBD0F912-DA79-449F-85D4-EB5530C1579C}"/>
    <dgm:cxn modelId="{03E35E60-86DA-4A80-AA05-52ACC668E388}" type="presOf" srcId="{8C4A7758-512F-40A8-9005-CFD4BE258BB0}" destId="{CDAAD9AB-76BA-4F20-9C80-4020D86AF54F}" srcOrd="0" destOrd="1" presId="urn:microsoft.com/office/officeart/2005/8/layout/list1"/>
    <dgm:cxn modelId="{F18C0A48-681C-4DC1-B608-C265ED783F76}" srcId="{88926E0B-BFF6-E944-B1DF-44240C496CA1}" destId="{29EABD88-11E4-4320-B6EE-B7888205CE2E}" srcOrd="0" destOrd="0" parTransId="{6FC67C47-38C7-4AF5-8EB7-F3E255271749}" sibTransId="{50AFA964-39CD-4282-B326-4FDAF8831AA1}"/>
    <dgm:cxn modelId="{5E875468-6B1B-4AA5-93EF-AB4943D73E87}" type="presOf" srcId="{29EABD88-11E4-4320-B6EE-B7888205CE2E}" destId="{183C8042-F222-4C5B-948A-CA63CABAB28E}" srcOrd="0" destOrd="0"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FD09C1BC-4301-4AB1-9C29-FAC0AFC19A9F}" srcId="{88926E0B-BFF6-E944-B1DF-44240C496CA1}" destId="{628D126F-EB5F-46F5-A51A-48368EA4281C}" srcOrd="2" destOrd="0" parTransId="{798BF736-B470-4410-9798-D85E6D2F5559}" sibTransId="{D96BAB68-92C3-4234-ACD7-AA73CD50FA00}"/>
    <dgm:cxn modelId="{F860CEC1-4A5B-4595-8AED-31B35B5C50EA}" srcId="{88926E0B-BFF6-E944-B1DF-44240C496CA1}" destId="{37AC9CCC-7FE7-4CA5-9D84-9EA51E40C060}" srcOrd="1" destOrd="0" parTransId="{BFC1A727-F4C5-4D1C-BE0A-6DE9CA522CE1}" sibTransId="{F4F12F2C-D527-4D7A-B914-EF723739AF44}"/>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03F0A2EB-B491-4CF4-A97F-951777203FBB}" type="presOf" srcId="{628D126F-EB5F-46F5-A51A-48368EA4281C}" destId="{183C8042-F222-4C5B-948A-CA63CABAB28E}" srcOrd="0" destOrd="2"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6FBF03E-E1A5-0743-BEF9-1E224AD1BB9D}"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A7BB22CC-88D4-704C-8CE3-4BFE854A7C75}">
      <dgm:prSet/>
      <dgm:spPr/>
      <dgm:t>
        <a:bodyPr/>
        <a:lstStyle/>
        <a:p>
          <a:r>
            <a:rPr lang="en-US" b="0" i="0" dirty="0"/>
            <a:t>Use </a:t>
          </a:r>
          <a:r>
            <a:rPr lang="en-US" b="1" i="0" dirty="0"/>
            <a:t>data</a:t>
          </a:r>
          <a:r>
            <a:rPr lang="en-US" b="0" i="0" dirty="0"/>
            <a:t> to identify students who are at-risk for or currently experiencing emotional and/or behavioral difficulties</a:t>
          </a:r>
          <a:endParaRPr lang="en-US" dirty="0"/>
        </a:p>
      </dgm:t>
    </dgm:pt>
    <dgm:pt modelId="{6B0AD5A7-0FD1-3249-B15C-9DFEB4A53310}" type="parTrans" cxnId="{5EA5A6FD-7FCB-BD44-815F-2DA5154E73C3}">
      <dgm:prSet/>
      <dgm:spPr/>
      <dgm:t>
        <a:bodyPr/>
        <a:lstStyle/>
        <a:p>
          <a:endParaRPr lang="en-US"/>
        </a:p>
      </dgm:t>
    </dgm:pt>
    <dgm:pt modelId="{8BB611F2-652B-A44E-9AA3-5B4D1288D909}" type="sibTrans" cxnId="{5EA5A6FD-7FCB-BD44-815F-2DA5154E73C3}">
      <dgm:prSet/>
      <dgm:spPr/>
      <dgm:t>
        <a:bodyPr/>
        <a:lstStyle/>
        <a:p>
          <a:endParaRPr lang="en-US"/>
        </a:p>
      </dgm:t>
    </dgm:pt>
    <dgm:pt modelId="{0627B9A7-03A9-B54C-BA9C-8EC51A6EF999}">
      <dgm:prSet/>
      <dgm:spPr/>
      <dgm:t>
        <a:bodyPr/>
        <a:lstStyle/>
        <a:p>
          <a:r>
            <a:rPr lang="en-US" b="1" i="0" dirty="0"/>
            <a:t>Prevent</a:t>
          </a:r>
          <a:r>
            <a:rPr lang="en-US" b="0" i="0" dirty="0"/>
            <a:t> the development or decrease the frequency and/or intensity of students’ problem behaviors</a:t>
          </a:r>
          <a:endParaRPr lang="en-US" dirty="0"/>
        </a:p>
      </dgm:t>
    </dgm:pt>
    <dgm:pt modelId="{912DB073-182F-1D4E-AD39-838D865E140C}" type="parTrans" cxnId="{742F9A5B-81AA-3B42-A1A5-E62F0EF54761}">
      <dgm:prSet/>
      <dgm:spPr/>
      <dgm:t>
        <a:bodyPr/>
        <a:lstStyle/>
        <a:p>
          <a:endParaRPr lang="en-US"/>
        </a:p>
      </dgm:t>
    </dgm:pt>
    <dgm:pt modelId="{2CB54E8A-50EE-654E-B4DA-617B139EF293}" type="sibTrans" cxnId="{742F9A5B-81AA-3B42-A1A5-E62F0EF54761}">
      <dgm:prSet/>
      <dgm:spPr/>
      <dgm:t>
        <a:bodyPr/>
        <a:lstStyle/>
        <a:p>
          <a:endParaRPr lang="en-US"/>
        </a:p>
      </dgm:t>
    </dgm:pt>
    <dgm:pt modelId="{5C82FEB1-E430-CA4E-A5F0-31E8944FE386}">
      <dgm:prSet/>
      <dgm:spPr/>
      <dgm:t>
        <a:bodyPr/>
        <a:lstStyle/>
        <a:p>
          <a:r>
            <a:rPr lang="en-US" b="0" i="0" dirty="0"/>
            <a:t>Provide </a:t>
          </a:r>
          <a:r>
            <a:rPr lang="en-US" b="1" i="0" dirty="0"/>
            <a:t>standardized interventions </a:t>
          </a:r>
          <a:r>
            <a:rPr lang="en-US" b="0" i="0" dirty="0"/>
            <a:t>that effectively and efficiently support students yet do not require the time and resources needed to develop individualized plans</a:t>
          </a:r>
          <a:endParaRPr lang="en-US" dirty="0"/>
        </a:p>
      </dgm:t>
    </dgm:pt>
    <dgm:pt modelId="{7100CDFF-72CE-B748-B956-D63EA46A085E}" type="parTrans" cxnId="{66142CB9-7E05-B148-923A-49BD3F7FA895}">
      <dgm:prSet/>
      <dgm:spPr/>
      <dgm:t>
        <a:bodyPr/>
        <a:lstStyle/>
        <a:p>
          <a:endParaRPr lang="en-US"/>
        </a:p>
      </dgm:t>
    </dgm:pt>
    <dgm:pt modelId="{CC5D6F71-721A-3545-8434-2D5FE4CB289D}" type="sibTrans" cxnId="{66142CB9-7E05-B148-923A-49BD3F7FA895}">
      <dgm:prSet/>
      <dgm:spPr/>
      <dgm:t>
        <a:bodyPr/>
        <a:lstStyle/>
        <a:p>
          <a:endParaRPr lang="en-US"/>
        </a:p>
      </dgm:t>
    </dgm:pt>
    <dgm:pt modelId="{052AF618-EEC0-464E-864F-CA7486F59C27}" type="pres">
      <dgm:prSet presAssocID="{F6FBF03E-E1A5-0743-BEF9-1E224AD1BB9D}" presName="linearFlow" presStyleCnt="0">
        <dgm:presLayoutVars>
          <dgm:dir/>
          <dgm:resizeHandles val="exact"/>
        </dgm:presLayoutVars>
      </dgm:prSet>
      <dgm:spPr/>
    </dgm:pt>
    <dgm:pt modelId="{8138487A-51C6-F749-90A3-D936F2A2BF83}" type="pres">
      <dgm:prSet presAssocID="{A7BB22CC-88D4-704C-8CE3-4BFE854A7C75}" presName="composite" presStyleCnt="0"/>
      <dgm:spPr/>
    </dgm:pt>
    <dgm:pt modelId="{DCB935A2-00B4-BD47-9CF8-85F9AB90CCE0}" type="pres">
      <dgm:prSet presAssocID="{A7BB22CC-88D4-704C-8CE3-4BFE854A7C75}"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agnifying glass"/>
        </a:ext>
      </dgm:extLst>
    </dgm:pt>
    <dgm:pt modelId="{4B4EC44C-7179-2447-985D-AD96C08032D2}" type="pres">
      <dgm:prSet presAssocID="{A7BB22CC-88D4-704C-8CE3-4BFE854A7C75}" presName="txShp" presStyleLbl="node1" presStyleIdx="0" presStyleCnt="3">
        <dgm:presLayoutVars>
          <dgm:bulletEnabled val="1"/>
        </dgm:presLayoutVars>
      </dgm:prSet>
      <dgm:spPr/>
    </dgm:pt>
    <dgm:pt modelId="{1276EF60-507C-BF48-AD72-F24A417CD63B}" type="pres">
      <dgm:prSet presAssocID="{8BB611F2-652B-A44E-9AA3-5B4D1288D909}" presName="spacing" presStyleCnt="0"/>
      <dgm:spPr/>
    </dgm:pt>
    <dgm:pt modelId="{3A6AA2B1-5EBC-2342-9923-99AF21048A49}" type="pres">
      <dgm:prSet presAssocID="{0627B9A7-03A9-B54C-BA9C-8EC51A6EF999}" presName="composite" presStyleCnt="0"/>
      <dgm:spPr/>
    </dgm:pt>
    <dgm:pt modelId="{72921457-EFB8-AF46-8858-8C2B00C7B456}" type="pres">
      <dgm:prSet presAssocID="{0627B9A7-03A9-B54C-BA9C-8EC51A6EF999}" presName="imgShp"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graph with downward trend"/>
        </a:ext>
      </dgm:extLst>
    </dgm:pt>
    <dgm:pt modelId="{97AF7D67-7B78-3B49-9EEB-7D04172B06CF}" type="pres">
      <dgm:prSet presAssocID="{0627B9A7-03A9-B54C-BA9C-8EC51A6EF999}" presName="txShp" presStyleLbl="node1" presStyleIdx="1" presStyleCnt="3">
        <dgm:presLayoutVars>
          <dgm:bulletEnabled val="1"/>
        </dgm:presLayoutVars>
      </dgm:prSet>
      <dgm:spPr/>
    </dgm:pt>
    <dgm:pt modelId="{F2ACCDE4-5B84-0C48-A3BA-4315C1815A09}" type="pres">
      <dgm:prSet presAssocID="{2CB54E8A-50EE-654E-B4DA-617B139EF293}" presName="spacing" presStyleCnt="0"/>
      <dgm:spPr/>
    </dgm:pt>
    <dgm:pt modelId="{79C50FFB-95C2-814C-827D-34A6A4062EBB}" type="pres">
      <dgm:prSet presAssocID="{5C82FEB1-E430-CA4E-A5F0-31E8944FE386}" presName="composite" presStyleCnt="0"/>
      <dgm:spPr/>
    </dgm:pt>
    <dgm:pt modelId="{ADBA375B-2D18-BD46-8C00-BA260AC5D9DE}" type="pres">
      <dgm:prSet presAssocID="{5C82FEB1-E430-CA4E-A5F0-31E8944FE386}"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ycle with people"/>
        </a:ext>
      </dgm:extLst>
    </dgm:pt>
    <dgm:pt modelId="{D6AB4BAF-9272-7546-B12B-6D857066A428}" type="pres">
      <dgm:prSet presAssocID="{5C82FEB1-E430-CA4E-A5F0-31E8944FE386}" presName="txShp" presStyleLbl="node1" presStyleIdx="2" presStyleCnt="3">
        <dgm:presLayoutVars>
          <dgm:bulletEnabled val="1"/>
        </dgm:presLayoutVars>
      </dgm:prSet>
      <dgm:spPr/>
    </dgm:pt>
  </dgm:ptLst>
  <dgm:cxnLst>
    <dgm:cxn modelId="{183C4522-05C5-AC4A-BAEC-B9DB71B216B6}" type="presOf" srcId="{5C82FEB1-E430-CA4E-A5F0-31E8944FE386}" destId="{D6AB4BAF-9272-7546-B12B-6D857066A428}" srcOrd="0" destOrd="0" presId="urn:microsoft.com/office/officeart/2005/8/layout/vList3"/>
    <dgm:cxn modelId="{742F9A5B-81AA-3B42-A1A5-E62F0EF54761}" srcId="{F6FBF03E-E1A5-0743-BEF9-1E224AD1BB9D}" destId="{0627B9A7-03A9-B54C-BA9C-8EC51A6EF999}" srcOrd="1" destOrd="0" parTransId="{912DB073-182F-1D4E-AD39-838D865E140C}" sibTransId="{2CB54E8A-50EE-654E-B4DA-617B139EF293}"/>
    <dgm:cxn modelId="{F74AE4AE-AE08-4243-BD2B-C6DC08CB53EF}" type="presOf" srcId="{F6FBF03E-E1A5-0743-BEF9-1E224AD1BB9D}" destId="{052AF618-EEC0-464E-864F-CA7486F59C27}" srcOrd="0" destOrd="0" presId="urn:microsoft.com/office/officeart/2005/8/layout/vList3"/>
    <dgm:cxn modelId="{8EBAACB0-A11F-A741-B378-E7BE9F6D844F}" type="presOf" srcId="{0627B9A7-03A9-B54C-BA9C-8EC51A6EF999}" destId="{97AF7D67-7B78-3B49-9EEB-7D04172B06CF}" srcOrd="0" destOrd="0" presId="urn:microsoft.com/office/officeart/2005/8/layout/vList3"/>
    <dgm:cxn modelId="{96028FB3-B866-CC4B-9F59-CB47685CE0D6}" type="presOf" srcId="{A7BB22CC-88D4-704C-8CE3-4BFE854A7C75}" destId="{4B4EC44C-7179-2447-985D-AD96C08032D2}" srcOrd="0" destOrd="0" presId="urn:microsoft.com/office/officeart/2005/8/layout/vList3"/>
    <dgm:cxn modelId="{66142CB9-7E05-B148-923A-49BD3F7FA895}" srcId="{F6FBF03E-E1A5-0743-BEF9-1E224AD1BB9D}" destId="{5C82FEB1-E430-CA4E-A5F0-31E8944FE386}" srcOrd="2" destOrd="0" parTransId="{7100CDFF-72CE-B748-B956-D63EA46A085E}" sibTransId="{CC5D6F71-721A-3545-8434-2D5FE4CB289D}"/>
    <dgm:cxn modelId="{5EA5A6FD-7FCB-BD44-815F-2DA5154E73C3}" srcId="{F6FBF03E-E1A5-0743-BEF9-1E224AD1BB9D}" destId="{A7BB22CC-88D4-704C-8CE3-4BFE854A7C75}" srcOrd="0" destOrd="0" parTransId="{6B0AD5A7-0FD1-3249-B15C-9DFEB4A53310}" sibTransId="{8BB611F2-652B-A44E-9AA3-5B4D1288D909}"/>
    <dgm:cxn modelId="{73AEDF80-46F9-224F-ABE5-F5FCF78D10DA}" type="presParOf" srcId="{052AF618-EEC0-464E-864F-CA7486F59C27}" destId="{8138487A-51C6-F749-90A3-D936F2A2BF83}" srcOrd="0" destOrd="0" presId="urn:microsoft.com/office/officeart/2005/8/layout/vList3"/>
    <dgm:cxn modelId="{498874DB-68F1-A449-8FC2-358A0760E25F}" type="presParOf" srcId="{8138487A-51C6-F749-90A3-D936F2A2BF83}" destId="{DCB935A2-00B4-BD47-9CF8-85F9AB90CCE0}" srcOrd="0" destOrd="0" presId="urn:microsoft.com/office/officeart/2005/8/layout/vList3"/>
    <dgm:cxn modelId="{6384FA1A-CEE0-1E4A-A47E-C906692FD538}" type="presParOf" srcId="{8138487A-51C6-F749-90A3-D936F2A2BF83}" destId="{4B4EC44C-7179-2447-985D-AD96C08032D2}" srcOrd="1" destOrd="0" presId="urn:microsoft.com/office/officeart/2005/8/layout/vList3"/>
    <dgm:cxn modelId="{24817D8F-72CD-E342-B5F6-668D3A88EC86}" type="presParOf" srcId="{052AF618-EEC0-464E-864F-CA7486F59C27}" destId="{1276EF60-507C-BF48-AD72-F24A417CD63B}" srcOrd="1" destOrd="0" presId="urn:microsoft.com/office/officeart/2005/8/layout/vList3"/>
    <dgm:cxn modelId="{9F5D5304-9920-0142-B7B9-DA0E7FF3754C}" type="presParOf" srcId="{052AF618-EEC0-464E-864F-CA7486F59C27}" destId="{3A6AA2B1-5EBC-2342-9923-99AF21048A49}" srcOrd="2" destOrd="0" presId="urn:microsoft.com/office/officeart/2005/8/layout/vList3"/>
    <dgm:cxn modelId="{5C1185A8-F7B9-A04E-A912-6A3F553B4F7C}" type="presParOf" srcId="{3A6AA2B1-5EBC-2342-9923-99AF21048A49}" destId="{72921457-EFB8-AF46-8858-8C2B00C7B456}" srcOrd="0" destOrd="0" presId="urn:microsoft.com/office/officeart/2005/8/layout/vList3"/>
    <dgm:cxn modelId="{2AF7812D-95C1-1E4D-B426-4103CE2BD570}" type="presParOf" srcId="{3A6AA2B1-5EBC-2342-9923-99AF21048A49}" destId="{97AF7D67-7B78-3B49-9EEB-7D04172B06CF}" srcOrd="1" destOrd="0" presId="urn:microsoft.com/office/officeart/2005/8/layout/vList3"/>
    <dgm:cxn modelId="{408FD48C-D13F-564E-BE21-C63E603321F1}" type="presParOf" srcId="{052AF618-EEC0-464E-864F-CA7486F59C27}" destId="{F2ACCDE4-5B84-0C48-A3BA-4315C1815A09}" srcOrd="3" destOrd="0" presId="urn:microsoft.com/office/officeart/2005/8/layout/vList3"/>
    <dgm:cxn modelId="{A1013548-E6C7-1846-B77F-2C50EC938AC8}" type="presParOf" srcId="{052AF618-EEC0-464E-864F-CA7486F59C27}" destId="{79C50FFB-95C2-814C-827D-34A6A4062EBB}" srcOrd="4" destOrd="0" presId="urn:microsoft.com/office/officeart/2005/8/layout/vList3"/>
    <dgm:cxn modelId="{FBB9288B-A96A-B04E-92D6-A35D28A841C2}" type="presParOf" srcId="{79C50FFB-95C2-814C-827D-34A6A4062EBB}" destId="{ADBA375B-2D18-BD46-8C00-BA260AC5D9DE}" srcOrd="0" destOrd="0" presId="urn:microsoft.com/office/officeart/2005/8/layout/vList3"/>
    <dgm:cxn modelId="{1B1624BF-D0B7-0B44-9238-AFC0F5688F68}" type="presParOf" srcId="{79C50FFB-95C2-814C-827D-34A6A4062EBB}" destId="{D6AB4BAF-9272-7546-B12B-6D857066A42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F935F8-CB97-6844-BB0A-9F15F6D977E9}" type="doc">
      <dgm:prSet loTypeId="urn:microsoft.com/office/officeart/2005/8/layout/default" loCatId="" qsTypeId="urn:microsoft.com/office/officeart/2005/8/quickstyle/simple1" qsCatId="simple" csTypeId="urn:microsoft.com/office/officeart/2005/8/colors/colorful1" csCatId="colorful"/>
      <dgm:spPr/>
      <dgm:t>
        <a:bodyPr/>
        <a:lstStyle/>
        <a:p>
          <a:endParaRPr lang="en-US"/>
        </a:p>
      </dgm:t>
    </dgm:pt>
    <dgm:pt modelId="{8E450082-A0EC-D046-BED1-6837AFA7E9A4}">
      <dgm:prSet/>
      <dgm:spPr/>
      <dgm:t>
        <a:bodyPr/>
        <a:lstStyle/>
        <a:p>
          <a:r>
            <a:rPr lang="en-US" b="0" i="0"/>
            <a:t>Consistent, standardized implementation across students</a:t>
          </a:r>
          <a:endParaRPr lang="en-US"/>
        </a:p>
      </dgm:t>
    </dgm:pt>
    <dgm:pt modelId="{9BBC38ED-09D0-EF4C-9F8E-3B834B67F44A}" type="parTrans" cxnId="{7D591F82-B5FB-1C45-BDE0-5E758A9CFC11}">
      <dgm:prSet/>
      <dgm:spPr/>
      <dgm:t>
        <a:bodyPr/>
        <a:lstStyle/>
        <a:p>
          <a:endParaRPr lang="en-US"/>
        </a:p>
      </dgm:t>
    </dgm:pt>
    <dgm:pt modelId="{A92D23F1-55E0-7247-9F09-0B2111F8D0E3}" type="sibTrans" cxnId="{7D591F82-B5FB-1C45-BDE0-5E758A9CFC11}">
      <dgm:prSet/>
      <dgm:spPr/>
      <dgm:t>
        <a:bodyPr/>
        <a:lstStyle/>
        <a:p>
          <a:endParaRPr lang="en-US"/>
        </a:p>
      </dgm:t>
    </dgm:pt>
    <dgm:pt modelId="{75B006C9-0793-604B-8755-71D485390035}">
      <dgm:prSet/>
      <dgm:spPr/>
      <dgm:t>
        <a:bodyPr/>
        <a:lstStyle/>
        <a:p>
          <a:r>
            <a:rPr lang="en-US" b="0" i="0"/>
            <a:t>Easily accessible (e.g., within a few days of referral)</a:t>
          </a:r>
          <a:endParaRPr lang="en-US"/>
        </a:p>
      </dgm:t>
    </dgm:pt>
    <dgm:pt modelId="{C82AEF1A-D106-214B-8ADD-A2854C24CCD5}" type="parTrans" cxnId="{FAFFD986-E575-B64C-B8DE-FE5DB65FC418}">
      <dgm:prSet/>
      <dgm:spPr/>
      <dgm:t>
        <a:bodyPr/>
        <a:lstStyle/>
        <a:p>
          <a:endParaRPr lang="en-US"/>
        </a:p>
      </dgm:t>
    </dgm:pt>
    <dgm:pt modelId="{E25A4233-D05B-704C-92BB-39D33640B7A6}" type="sibTrans" cxnId="{FAFFD986-E575-B64C-B8DE-FE5DB65FC418}">
      <dgm:prSet/>
      <dgm:spPr/>
      <dgm:t>
        <a:bodyPr/>
        <a:lstStyle/>
        <a:p>
          <a:endParaRPr lang="en-US"/>
        </a:p>
      </dgm:t>
    </dgm:pt>
    <dgm:pt modelId="{5B256992-99EC-BC4F-A017-95F0B1E0B43E}">
      <dgm:prSet/>
      <dgm:spPr/>
      <dgm:t>
        <a:bodyPr/>
        <a:lstStyle/>
        <a:p>
          <a:r>
            <a:rPr lang="en-US" b="0" i="0"/>
            <a:t>Continuous availability</a:t>
          </a:r>
          <a:endParaRPr lang="en-US"/>
        </a:p>
      </dgm:t>
    </dgm:pt>
    <dgm:pt modelId="{EF43FDEC-47BD-B24D-90F3-621788320E65}" type="parTrans" cxnId="{86CEDA92-E629-E04E-8A17-E6F9BBB676C2}">
      <dgm:prSet/>
      <dgm:spPr/>
      <dgm:t>
        <a:bodyPr/>
        <a:lstStyle/>
        <a:p>
          <a:endParaRPr lang="en-US"/>
        </a:p>
      </dgm:t>
    </dgm:pt>
    <dgm:pt modelId="{FD873CD4-A350-844F-A285-E47271C99611}" type="sibTrans" cxnId="{86CEDA92-E629-E04E-8A17-E6F9BBB676C2}">
      <dgm:prSet/>
      <dgm:spPr/>
      <dgm:t>
        <a:bodyPr/>
        <a:lstStyle/>
        <a:p>
          <a:endParaRPr lang="en-US"/>
        </a:p>
      </dgm:t>
    </dgm:pt>
    <dgm:pt modelId="{EED663D5-9A79-8345-838B-196A18C781C0}">
      <dgm:prSet/>
      <dgm:spPr/>
      <dgm:t>
        <a:bodyPr/>
        <a:lstStyle/>
        <a:p>
          <a:r>
            <a:rPr lang="en-US" b="0" i="0"/>
            <a:t>Implemented by all school staff</a:t>
          </a:r>
          <a:endParaRPr lang="en-US"/>
        </a:p>
      </dgm:t>
    </dgm:pt>
    <dgm:pt modelId="{884F4BB9-9C93-5742-92B3-54746B49F173}" type="parTrans" cxnId="{7528A5E6-FF09-0342-A902-38CCA0FCC968}">
      <dgm:prSet/>
      <dgm:spPr/>
      <dgm:t>
        <a:bodyPr/>
        <a:lstStyle/>
        <a:p>
          <a:endParaRPr lang="en-US"/>
        </a:p>
      </dgm:t>
    </dgm:pt>
    <dgm:pt modelId="{58AB9683-5BAD-0242-8DFE-E2518F540F18}" type="sibTrans" cxnId="{7528A5E6-FF09-0342-A902-38CCA0FCC968}">
      <dgm:prSet/>
      <dgm:spPr/>
      <dgm:t>
        <a:bodyPr/>
        <a:lstStyle/>
        <a:p>
          <a:endParaRPr lang="en-US"/>
        </a:p>
      </dgm:t>
    </dgm:pt>
    <dgm:pt modelId="{4A68B13E-1B22-7C4E-A872-A0B0513326DE}">
      <dgm:prSet/>
      <dgm:spPr/>
      <dgm:t>
        <a:bodyPr/>
        <a:lstStyle/>
        <a:p>
          <a:r>
            <a:rPr lang="en-US" b="0" i="0"/>
            <a:t>Consistent with and extra doses of school-wide expectations and interventions</a:t>
          </a:r>
          <a:endParaRPr lang="en-US"/>
        </a:p>
      </dgm:t>
    </dgm:pt>
    <dgm:pt modelId="{CAD85467-1AA7-C74E-835F-5108EDC8EA88}" type="parTrans" cxnId="{FD513B17-A88B-4146-96EB-F9B1F4F45CD8}">
      <dgm:prSet/>
      <dgm:spPr/>
      <dgm:t>
        <a:bodyPr/>
        <a:lstStyle/>
        <a:p>
          <a:endParaRPr lang="en-US"/>
        </a:p>
      </dgm:t>
    </dgm:pt>
    <dgm:pt modelId="{3CDA287A-67C6-3549-B5C4-DAF49878B334}" type="sibTrans" cxnId="{FD513B17-A88B-4146-96EB-F9B1F4F45CD8}">
      <dgm:prSet/>
      <dgm:spPr/>
      <dgm:t>
        <a:bodyPr/>
        <a:lstStyle/>
        <a:p>
          <a:endParaRPr lang="en-US"/>
        </a:p>
      </dgm:t>
    </dgm:pt>
    <dgm:pt modelId="{4A53AB1B-D998-7A4D-BC2F-D640472348ED}" type="pres">
      <dgm:prSet presAssocID="{07F935F8-CB97-6844-BB0A-9F15F6D977E9}" presName="diagram" presStyleCnt="0">
        <dgm:presLayoutVars>
          <dgm:dir/>
          <dgm:resizeHandles val="exact"/>
        </dgm:presLayoutVars>
      </dgm:prSet>
      <dgm:spPr/>
    </dgm:pt>
    <dgm:pt modelId="{313C9B35-0991-8445-A6A1-426F3893907A}" type="pres">
      <dgm:prSet presAssocID="{8E450082-A0EC-D046-BED1-6837AFA7E9A4}" presName="node" presStyleLbl="node1" presStyleIdx="0" presStyleCnt="5">
        <dgm:presLayoutVars>
          <dgm:bulletEnabled val="1"/>
        </dgm:presLayoutVars>
      </dgm:prSet>
      <dgm:spPr/>
    </dgm:pt>
    <dgm:pt modelId="{E8F5B407-7DD5-964A-9E27-612227455040}" type="pres">
      <dgm:prSet presAssocID="{A92D23F1-55E0-7247-9F09-0B2111F8D0E3}" presName="sibTrans" presStyleCnt="0"/>
      <dgm:spPr/>
    </dgm:pt>
    <dgm:pt modelId="{8554A4DC-5454-8543-A7E4-52BCFFB85599}" type="pres">
      <dgm:prSet presAssocID="{75B006C9-0793-604B-8755-71D485390035}" presName="node" presStyleLbl="node1" presStyleIdx="1" presStyleCnt="5">
        <dgm:presLayoutVars>
          <dgm:bulletEnabled val="1"/>
        </dgm:presLayoutVars>
      </dgm:prSet>
      <dgm:spPr/>
    </dgm:pt>
    <dgm:pt modelId="{F0EF57FD-E302-A64B-87FC-6D485A3F9143}" type="pres">
      <dgm:prSet presAssocID="{E25A4233-D05B-704C-92BB-39D33640B7A6}" presName="sibTrans" presStyleCnt="0"/>
      <dgm:spPr/>
    </dgm:pt>
    <dgm:pt modelId="{022E8C26-871E-FF42-91C6-49E217341DF2}" type="pres">
      <dgm:prSet presAssocID="{5B256992-99EC-BC4F-A017-95F0B1E0B43E}" presName="node" presStyleLbl="node1" presStyleIdx="2" presStyleCnt="5">
        <dgm:presLayoutVars>
          <dgm:bulletEnabled val="1"/>
        </dgm:presLayoutVars>
      </dgm:prSet>
      <dgm:spPr/>
    </dgm:pt>
    <dgm:pt modelId="{C1088C3D-00CB-CF41-BD29-F8CD3315ED44}" type="pres">
      <dgm:prSet presAssocID="{FD873CD4-A350-844F-A285-E47271C99611}" presName="sibTrans" presStyleCnt="0"/>
      <dgm:spPr/>
    </dgm:pt>
    <dgm:pt modelId="{54372262-A4FE-3E4A-8A5C-BE6D40A3ECC0}" type="pres">
      <dgm:prSet presAssocID="{EED663D5-9A79-8345-838B-196A18C781C0}" presName="node" presStyleLbl="node1" presStyleIdx="3" presStyleCnt="5">
        <dgm:presLayoutVars>
          <dgm:bulletEnabled val="1"/>
        </dgm:presLayoutVars>
      </dgm:prSet>
      <dgm:spPr/>
    </dgm:pt>
    <dgm:pt modelId="{D3C6B506-4688-C34D-A5B1-6809C818D33E}" type="pres">
      <dgm:prSet presAssocID="{58AB9683-5BAD-0242-8DFE-E2518F540F18}" presName="sibTrans" presStyleCnt="0"/>
      <dgm:spPr/>
    </dgm:pt>
    <dgm:pt modelId="{21456E5B-3FE3-C54D-84F7-6ACB04D2D8A3}" type="pres">
      <dgm:prSet presAssocID="{4A68B13E-1B22-7C4E-A872-A0B0513326DE}" presName="node" presStyleLbl="node1" presStyleIdx="4" presStyleCnt="5">
        <dgm:presLayoutVars>
          <dgm:bulletEnabled val="1"/>
        </dgm:presLayoutVars>
      </dgm:prSet>
      <dgm:spPr/>
    </dgm:pt>
  </dgm:ptLst>
  <dgm:cxnLst>
    <dgm:cxn modelId="{FD513B17-A88B-4146-96EB-F9B1F4F45CD8}" srcId="{07F935F8-CB97-6844-BB0A-9F15F6D977E9}" destId="{4A68B13E-1B22-7C4E-A872-A0B0513326DE}" srcOrd="4" destOrd="0" parTransId="{CAD85467-1AA7-C74E-835F-5108EDC8EA88}" sibTransId="{3CDA287A-67C6-3549-B5C4-DAF49878B334}"/>
    <dgm:cxn modelId="{715C402E-244E-AF4C-A3A6-34BB0F5D0AC1}" type="presOf" srcId="{75B006C9-0793-604B-8755-71D485390035}" destId="{8554A4DC-5454-8543-A7E4-52BCFFB85599}" srcOrd="0" destOrd="0" presId="urn:microsoft.com/office/officeart/2005/8/layout/default"/>
    <dgm:cxn modelId="{49C5D763-3B7D-FC49-B2CA-3E961D936229}" type="presOf" srcId="{EED663D5-9A79-8345-838B-196A18C781C0}" destId="{54372262-A4FE-3E4A-8A5C-BE6D40A3ECC0}" srcOrd="0" destOrd="0" presId="urn:microsoft.com/office/officeart/2005/8/layout/default"/>
    <dgm:cxn modelId="{74C69B72-4B89-F141-86B4-996644E9626C}" type="presOf" srcId="{5B256992-99EC-BC4F-A017-95F0B1E0B43E}" destId="{022E8C26-871E-FF42-91C6-49E217341DF2}" srcOrd="0" destOrd="0" presId="urn:microsoft.com/office/officeart/2005/8/layout/default"/>
    <dgm:cxn modelId="{7D591F82-B5FB-1C45-BDE0-5E758A9CFC11}" srcId="{07F935F8-CB97-6844-BB0A-9F15F6D977E9}" destId="{8E450082-A0EC-D046-BED1-6837AFA7E9A4}" srcOrd="0" destOrd="0" parTransId="{9BBC38ED-09D0-EF4C-9F8E-3B834B67F44A}" sibTransId="{A92D23F1-55E0-7247-9F09-0B2111F8D0E3}"/>
    <dgm:cxn modelId="{FAFFD986-E575-B64C-B8DE-FE5DB65FC418}" srcId="{07F935F8-CB97-6844-BB0A-9F15F6D977E9}" destId="{75B006C9-0793-604B-8755-71D485390035}" srcOrd="1" destOrd="0" parTransId="{C82AEF1A-D106-214B-8ADD-A2854C24CCD5}" sibTransId="{E25A4233-D05B-704C-92BB-39D33640B7A6}"/>
    <dgm:cxn modelId="{86CEDA92-E629-E04E-8A17-E6F9BBB676C2}" srcId="{07F935F8-CB97-6844-BB0A-9F15F6D977E9}" destId="{5B256992-99EC-BC4F-A017-95F0B1E0B43E}" srcOrd="2" destOrd="0" parTransId="{EF43FDEC-47BD-B24D-90F3-621788320E65}" sibTransId="{FD873CD4-A350-844F-A285-E47271C99611}"/>
    <dgm:cxn modelId="{7A3B0CD5-4458-0542-B2BC-1EF8DF869686}" type="presOf" srcId="{4A68B13E-1B22-7C4E-A872-A0B0513326DE}" destId="{21456E5B-3FE3-C54D-84F7-6ACB04D2D8A3}" srcOrd="0" destOrd="0" presId="urn:microsoft.com/office/officeart/2005/8/layout/default"/>
    <dgm:cxn modelId="{AE6757DB-DF85-1443-8B4E-9773D9BCDFBD}" type="presOf" srcId="{07F935F8-CB97-6844-BB0A-9F15F6D977E9}" destId="{4A53AB1B-D998-7A4D-BC2F-D640472348ED}" srcOrd="0" destOrd="0" presId="urn:microsoft.com/office/officeart/2005/8/layout/default"/>
    <dgm:cxn modelId="{7528A5E6-FF09-0342-A902-38CCA0FCC968}" srcId="{07F935F8-CB97-6844-BB0A-9F15F6D977E9}" destId="{EED663D5-9A79-8345-838B-196A18C781C0}" srcOrd="3" destOrd="0" parTransId="{884F4BB9-9C93-5742-92B3-54746B49F173}" sibTransId="{58AB9683-5BAD-0242-8DFE-E2518F540F18}"/>
    <dgm:cxn modelId="{F3C0D7ED-94D7-9B4F-9F8A-8DCD762F2FD1}" type="presOf" srcId="{8E450082-A0EC-D046-BED1-6837AFA7E9A4}" destId="{313C9B35-0991-8445-A6A1-426F3893907A}" srcOrd="0" destOrd="0" presId="urn:microsoft.com/office/officeart/2005/8/layout/default"/>
    <dgm:cxn modelId="{7CF62536-8010-7A41-91B2-6F3C269C527C}" type="presParOf" srcId="{4A53AB1B-D998-7A4D-BC2F-D640472348ED}" destId="{313C9B35-0991-8445-A6A1-426F3893907A}" srcOrd="0" destOrd="0" presId="urn:microsoft.com/office/officeart/2005/8/layout/default"/>
    <dgm:cxn modelId="{F103FBCF-027F-3349-A7CF-047460CEF36F}" type="presParOf" srcId="{4A53AB1B-D998-7A4D-BC2F-D640472348ED}" destId="{E8F5B407-7DD5-964A-9E27-612227455040}" srcOrd="1" destOrd="0" presId="urn:microsoft.com/office/officeart/2005/8/layout/default"/>
    <dgm:cxn modelId="{305A68E2-250C-9745-A4D2-A2EDA899755D}" type="presParOf" srcId="{4A53AB1B-D998-7A4D-BC2F-D640472348ED}" destId="{8554A4DC-5454-8543-A7E4-52BCFFB85599}" srcOrd="2" destOrd="0" presId="urn:microsoft.com/office/officeart/2005/8/layout/default"/>
    <dgm:cxn modelId="{BDF4687A-827B-C640-8C45-EC59E9AECC45}" type="presParOf" srcId="{4A53AB1B-D998-7A4D-BC2F-D640472348ED}" destId="{F0EF57FD-E302-A64B-87FC-6D485A3F9143}" srcOrd="3" destOrd="0" presId="urn:microsoft.com/office/officeart/2005/8/layout/default"/>
    <dgm:cxn modelId="{A59FC88C-5346-E540-ACD8-01CF96EDB07C}" type="presParOf" srcId="{4A53AB1B-D998-7A4D-BC2F-D640472348ED}" destId="{022E8C26-871E-FF42-91C6-49E217341DF2}" srcOrd="4" destOrd="0" presId="urn:microsoft.com/office/officeart/2005/8/layout/default"/>
    <dgm:cxn modelId="{B5A6EC7C-961A-F54D-A7C1-0622879701B8}" type="presParOf" srcId="{4A53AB1B-D998-7A4D-BC2F-D640472348ED}" destId="{C1088C3D-00CB-CF41-BD29-F8CD3315ED44}" srcOrd="5" destOrd="0" presId="urn:microsoft.com/office/officeart/2005/8/layout/default"/>
    <dgm:cxn modelId="{F14D4324-8130-604D-8B7B-A3DD5D4F2D31}" type="presParOf" srcId="{4A53AB1B-D998-7A4D-BC2F-D640472348ED}" destId="{54372262-A4FE-3E4A-8A5C-BE6D40A3ECC0}" srcOrd="6" destOrd="0" presId="urn:microsoft.com/office/officeart/2005/8/layout/default"/>
    <dgm:cxn modelId="{65837C65-3C06-0944-845E-28307FB6D55F}" type="presParOf" srcId="{4A53AB1B-D998-7A4D-BC2F-D640472348ED}" destId="{D3C6B506-4688-C34D-A5B1-6809C818D33E}" srcOrd="7" destOrd="0" presId="urn:microsoft.com/office/officeart/2005/8/layout/default"/>
    <dgm:cxn modelId="{C77D7373-D96F-4E45-9834-078E3165EE60}" type="presParOf" srcId="{4A53AB1B-D998-7A4D-BC2F-D640472348ED}" destId="{21456E5B-3FE3-C54D-84F7-6ACB04D2D8A3}"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C1BD67-267D-7149-A6FD-41A48F3FA042}" type="doc">
      <dgm:prSet loTypeId="urn:microsoft.com/office/officeart/2008/layout/VerticalCurvedList" loCatId="" qsTypeId="urn:microsoft.com/office/officeart/2005/8/quickstyle/simple1" qsCatId="simple" csTypeId="urn:microsoft.com/office/officeart/2005/8/colors/accent1_5" csCatId="accent1" phldr="1"/>
      <dgm:spPr/>
      <dgm:t>
        <a:bodyPr/>
        <a:lstStyle/>
        <a:p>
          <a:endParaRPr lang="en-US"/>
        </a:p>
      </dgm:t>
    </dgm:pt>
    <dgm:pt modelId="{1EE3A59C-9947-2648-83ED-FD8F299EE75B}">
      <dgm:prSet phldrT="[Text]"/>
      <dgm:spPr>
        <a:solidFill>
          <a:schemeClr val="accent1">
            <a:hueOff val="0"/>
            <a:satOff val="0"/>
            <a:lumOff val="0"/>
            <a:alpha val="89000"/>
          </a:schemeClr>
        </a:solidFill>
      </dgm:spPr>
      <dgm:t>
        <a:bodyPr/>
        <a:lstStyle/>
        <a:p>
          <a:r>
            <a:rPr lang="en-US" dirty="0"/>
            <a:t>Clearly defined, standardized process</a:t>
          </a:r>
        </a:p>
      </dgm:t>
    </dgm:pt>
    <dgm:pt modelId="{C39EE879-ED90-1743-8600-3E5DC5837E37}" type="parTrans" cxnId="{175FD20A-9D5B-F543-8A36-35B614B117F6}">
      <dgm:prSet/>
      <dgm:spPr/>
      <dgm:t>
        <a:bodyPr/>
        <a:lstStyle/>
        <a:p>
          <a:endParaRPr lang="en-US"/>
        </a:p>
      </dgm:t>
    </dgm:pt>
    <dgm:pt modelId="{07F576C4-90D3-CA42-A993-BE49890DBB9B}" type="sibTrans" cxnId="{175FD20A-9D5B-F543-8A36-35B614B117F6}">
      <dgm:prSet/>
      <dgm:spPr/>
      <dgm:t>
        <a:bodyPr/>
        <a:lstStyle/>
        <a:p>
          <a:endParaRPr lang="en-US"/>
        </a:p>
      </dgm:t>
    </dgm:pt>
    <dgm:pt modelId="{DEC8657B-5ECB-644A-94D2-3CE8BD33EA50}">
      <dgm:prSet phldrT="[Text]"/>
      <dgm:spPr/>
      <dgm:t>
        <a:bodyPr/>
        <a:lstStyle/>
        <a:p>
          <a:r>
            <a:rPr lang="en-US" dirty="0"/>
            <a:t>All students considered</a:t>
          </a:r>
        </a:p>
      </dgm:t>
    </dgm:pt>
    <dgm:pt modelId="{8AC81B36-732D-6241-AA12-6DC15BF75BD0}" type="parTrans" cxnId="{97FBBA3D-57A6-8F47-92F3-CEE9B11DF994}">
      <dgm:prSet/>
      <dgm:spPr/>
      <dgm:t>
        <a:bodyPr/>
        <a:lstStyle/>
        <a:p>
          <a:endParaRPr lang="en-US"/>
        </a:p>
      </dgm:t>
    </dgm:pt>
    <dgm:pt modelId="{B7D8A7D3-41D3-AB45-A2D5-1E6536D72093}" type="sibTrans" cxnId="{97FBBA3D-57A6-8F47-92F3-CEE9B11DF994}">
      <dgm:prSet/>
      <dgm:spPr/>
      <dgm:t>
        <a:bodyPr/>
        <a:lstStyle/>
        <a:p>
          <a:endParaRPr lang="en-US"/>
        </a:p>
      </dgm:t>
    </dgm:pt>
    <dgm:pt modelId="{B251CD43-8973-2146-A4B8-3428C5925E6E}">
      <dgm:prSet phldrT="[Text]"/>
      <dgm:spPr/>
      <dgm:t>
        <a:bodyPr/>
        <a:lstStyle/>
        <a:p>
          <a:r>
            <a:rPr lang="en-US" dirty="0"/>
            <a:t>Promotes early identification</a:t>
          </a:r>
        </a:p>
      </dgm:t>
    </dgm:pt>
    <dgm:pt modelId="{4899613B-B003-5341-926E-B043DAF383C7}" type="parTrans" cxnId="{2B0FBC7E-9060-6A4E-B86E-ED3B8AF49031}">
      <dgm:prSet/>
      <dgm:spPr/>
      <dgm:t>
        <a:bodyPr/>
        <a:lstStyle/>
        <a:p>
          <a:endParaRPr lang="en-US"/>
        </a:p>
      </dgm:t>
    </dgm:pt>
    <dgm:pt modelId="{93FB5891-5C20-5D49-9D7F-4AC6E611C243}" type="sibTrans" cxnId="{2B0FBC7E-9060-6A4E-B86E-ED3B8AF49031}">
      <dgm:prSet/>
      <dgm:spPr/>
      <dgm:t>
        <a:bodyPr/>
        <a:lstStyle/>
        <a:p>
          <a:endParaRPr lang="en-US"/>
        </a:p>
      </dgm:t>
    </dgm:pt>
    <dgm:pt modelId="{0A1B8E87-C9BF-A04D-A3EF-BAACA78A2E22}">
      <dgm:prSet phldrT="[Text]"/>
      <dgm:spPr/>
      <dgm:t>
        <a:bodyPr/>
        <a:lstStyle/>
        <a:p>
          <a:r>
            <a:rPr lang="en-US" dirty="0"/>
            <a:t>Identifies internalizing &amp; externalizing concerns</a:t>
          </a:r>
        </a:p>
      </dgm:t>
    </dgm:pt>
    <dgm:pt modelId="{402A5E8B-E14B-D843-BC7D-64D2A51EE080}" type="parTrans" cxnId="{62B4F32F-91E6-4546-9CED-AF031D0BA93D}">
      <dgm:prSet/>
      <dgm:spPr/>
      <dgm:t>
        <a:bodyPr/>
        <a:lstStyle/>
        <a:p>
          <a:endParaRPr lang="en-US"/>
        </a:p>
      </dgm:t>
    </dgm:pt>
    <dgm:pt modelId="{3CC5024C-4C03-B44B-9E80-59513B5CF01D}" type="sibTrans" cxnId="{62B4F32F-91E6-4546-9CED-AF031D0BA93D}">
      <dgm:prSet/>
      <dgm:spPr/>
      <dgm:t>
        <a:bodyPr/>
        <a:lstStyle/>
        <a:p>
          <a:endParaRPr lang="en-US"/>
        </a:p>
      </dgm:t>
    </dgm:pt>
    <dgm:pt modelId="{B0C9D7E4-41F3-7546-8178-9A102EDC7767}">
      <dgm:prSet phldrT="[Text]"/>
      <dgm:spPr/>
      <dgm:t>
        <a:bodyPr/>
        <a:lstStyle/>
        <a:p>
          <a:pPr>
            <a:buClr>
              <a:schemeClr val="accent5"/>
            </a:buClr>
          </a:pPr>
          <a:r>
            <a:rPr lang="en-US" dirty="0"/>
            <a:t>Data should be selected from multiple sources</a:t>
          </a:r>
        </a:p>
      </dgm:t>
    </dgm:pt>
    <dgm:pt modelId="{418D5D66-74C7-0143-A7CA-9DE18D3A643A}" type="parTrans" cxnId="{E82D50E3-7C8D-574F-9867-F7A4975AD280}">
      <dgm:prSet/>
      <dgm:spPr/>
      <dgm:t>
        <a:bodyPr/>
        <a:lstStyle/>
        <a:p>
          <a:endParaRPr lang="en-US"/>
        </a:p>
      </dgm:t>
    </dgm:pt>
    <dgm:pt modelId="{5FC89500-0551-0644-878A-FE1C657D9C9E}" type="sibTrans" cxnId="{E82D50E3-7C8D-574F-9867-F7A4975AD280}">
      <dgm:prSet/>
      <dgm:spPr/>
      <dgm:t>
        <a:bodyPr/>
        <a:lstStyle/>
        <a:p>
          <a:endParaRPr lang="en-US"/>
        </a:p>
      </dgm:t>
    </dgm:pt>
    <dgm:pt modelId="{5ECD2591-6EFC-F048-ABA5-9E481DE5D1C2}">
      <dgm:prSet phldrT="[Text]"/>
      <dgm:spPr/>
      <dgm:t>
        <a:bodyPr/>
        <a:lstStyle/>
        <a:p>
          <a:pPr>
            <a:buClr>
              <a:schemeClr val="accent5"/>
            </a:buClr>
          </a:pPr>
          <a:r>
            <a:rPr lang="en-US"/>
            <a:t>Should include academic and behavior data </a:t>
          </a:r>
          <a:endParaRPr lang="en-US" dirty="0"/>
        </a:p>
      </dgm:t>
    </dgm:pt>
    <dgm:pt modelId="{4FB9A82E-B816-9C48-B400-718947BE2F4F}" type="parTrans" cxnId="{A66F6F68-A9E2-EB4B-8D4D-43989CB704DE}">
      <dgm:prSet/>
      <dgm:spPr/>
      <dgm:t>
        <a:bodyPr/>
        <a:lstStyle/>
        <a:p>
          <a:endParaRPr lang="en-US"/>
        </a:p>
      </dgm:t>
    </dgm:pt>
    <dgm:pt modelId="{532A0F46-4BB0-1045-B519-C7EA1AA02018}" type="sibTrans" cxnId="{A66F6F68-A9E2-EB4B-8D4D-43989CB704DE}">
      <dgm:prSet/>
      <dgm:spPr/>
      <dgm:t>
        <a:bodyPr/>
        <a:lstStyle/>
        <a:p>
          <a:endParaRPr lang="en-US"/>
        </a:p>
      </dgm:t>
    </dgm:pt>
    <dgm:pt modelId="{B7D918D7-CA8C-1245-8A8E-BFB253873CD7}" type="pres">
      <dgm:prSet presAssocID="{BEC1BD67-267D-7149-A6FD-41A48F3FA042}" presName="Name0" presStyleCnt="0">
        <dgm:presLayoutVars>
          <dgm:chMax val="7"/>
          <dgm:chPref val="7"/>
          <dgm:dir/>
        </dgm:presLayoutVars>
      </dgm:prSet>
      <dgm:spPr/>
    </dgm:pt>
    <dgm:pt modelId="{94FAA00D-03D0-BF4E-B300-A932F7B90A2D}" type="pres">
      <dgm:prSet presAssocID="{BEC1BD67-267D-7149-A6FD-41A48F3FA042}" presName="Name1" presStyleCnt="0"/>
      <dgm:spPr/>
    </dgm:pt>
    <dgm:pt modelId="{867173C3-F7C0-E645-A012-94FB1EBB70AD}" type="pres">
      <dgm:prSet presAssocID="{BEC1BD67-267D-7149-A6FD-41A48F3FA042}" presName="cycle" presStyleCnt="0"/>
      <dgm:spPr/>
    </dgm:pt>
    <dgm:pt modelId="{228BBC03-54CD-2645-A81F-FBEF4260131C}" type="pres">
      <dgm:prSet presAssocID="{BEC1BD67-267D-7149-A6FD-41A48F3FA042}" presName="srcNode" presStyleLbl="node1" presStyleIdx="0" presStyleCnt="6"/>
      <dgm:spPr/>
    </dgm:pt>
    <dgm:pt modelId="{833B9B6E-2822-414E-BDFA-F8B22FD00CF4}" type="pres">
      <dgm:prSet presAssocID="{BEC1BD67-267D-7149-A6FD-41A48F3FA042}" presName="conn" presStyleLbl="parChTrans1D2" presStyleIdx="0" presStyleCnt="1"/>
      <dgm:spPr/>
    </dgm:pt>
    <dgm:pt modelId="{ED3D5554-46DD-8E40-A101-FC87C18D5518}" type="pres">
      <dgm:prSet presAssocID="{BEC1BD67-267D-7149-A6FD-41A48F3FA042}" presName="extraNode" presStyleLbl="node1" presStyleIdx="0" presStyleCnt="6"/>
      <dgm:spPr/>
    </dgm:pt>
    <dgm:pt modelId="{3A86EB06-286F-474D-82A9-C35E82036519}" type="pres">
      <dgm:prSet presAssocID="{BEC1BD67-267D-7149-A6FD-41A48F3FA042}" presName="dstNode" presStyleLbl="node1" presStyleIdx="0" presStyleCnt="6"/>
      <dgm:spPr/>
    </dgm:pt>
    <dgm:pt modelId="{C6894729-255A-594D-B187-0404005DEF2E}" type="pres">
      <dgm:prSet presAssocID="{1EE3A59C-9947-2648-83ED-FD8F299EE75B}" presName="text_1" presStyleLbl="node1" presStyleIdx="0" presStyleCnt="6">
        <dgm:presLayoutVars>
          <dgm:bulletEnabled val="1"/>
        </dgm:presLayoutVars>
      </dgm:prSet>
      <dgm:spPr>
        <a:prstGeom prst="roundRect">
          <a:avLst/>
        </a:prstGeom>
      </dgm:spPr>
    </dgm:pt>
    <dgm:pt modelId="{84696FFF-4326-B249-9285-6808262180CC}" type="pres">
      <dgm:prSet presAssocID="{1EE3A59C-9947-2648-83ED-FD8F299EE75B}" presName="accent_1" presStyleCnt="0"/>
      <dgm:spPr/>
    </dgm:pt>
    <dgm:pt modelId="{A2897599-91FA-E445-863A-B990A0B9CBD7}" type="pres">
      <dgm:prSet presAssocID="{1EE3A59C-9947-2648-83ED-FD8F299EE75B}" presName="accentRepeatNode" presStyleLbl="solidFgAcc1" presStyleIdx="0" presStyleCnt="6"/>
      <dgm:spPr/>
    </dgm:pt>
    <dgm:pt modelId="{9A341196-1198-C84E-8851-0A299C16918A}" type="pres">
      <dgm:prSet presAssocID="{DEC8657B-5ECB-644A-94D2-3CE8BD33EA50}" presName="text_2" presStyleLbl="node1" presStyleIdx="1" presStyleCnt="6">
        <dgm:presLayoutVars>
          <dgm:bulletEnabled val="1"/>
        </dgm:presLayoutVars>
      </dgm:prSet>
      <dgm:spPr>
        <a:prstGeom prst="roundRect">
          <a:avLst/>
        </a:prstGeom>
      </dgm:spPr>
    </dgm:pt>
    <dgm:pt modelId="{376C9FED-203C-7A40-B9F3-C06790B8ECD6}" type="pres">
      <dgm:prSet presAssocID="{DEC8657B-5ECB-644A-94D2-3CE8BD33EA50}" presName="accent_2" presStyleCnt="0"/>
      <dgm:spPr/>
    </dgm:pt>
    <dgm:pt modelId="{443D36C9-CDD4-EA4C-A9BB-801DD749FFB5}" type="pres">
      <dgm:prSet presAssocID="{DEC8657B-5ECB-644A-94D2-3CE8BD33EA50}" presName="accentRepeatNode" presStyleLbl="solidFgAcc1" presStyleIdx="1" presStyleCnt="6"/>
      <dgm:spPr/>
    </dgm:pt>
    <dgm:pt modelId="{57A3D730-8D78-9740-990D-EE2E46F794B0}" type="pres">
      <dgm:prSet presAssocID="{B251CD43-8973-2146-A4B8-3428C5925E6E}" presName="text_3" presStyleLbl="node1" presStyleIdx="2" presStyleCnt="6">
        <dgm:presLayoutVars>
          <dgm:bulletEnabled val="1"/>
        </dgm:presLayoutVars>
      </dgm:prSet>
      <dgm:spPr>
        <a:prstGeom prst="roundRect">
          <a:avLst/>
        </a:prstGeom>
      </dgm:spPr>
    </dgm:pt>
    <dgm:pt modelId="{0027D7FC-B027-5240-911F-201BC45854CF}" type="pres">
      <dgm:prSet presAssocID="{B251CD43-8973-2146-A4B8-3428C5925E6E}" presName="accent_3" presStyleCnt="0"/>
      <dgm:spPr/>
    </dgm:pt>
    <dgm:pt modelId="{E67FE0C8-A08E-3D40-BF11-8420E2E1B48F}" type="pres">
      <dgm:prSet presAssocID="{B251CD43-8973-2146-A4B8-3428C5925E6E}" presName="accentRepeatNode" presStyleLbl="solidFgAcc1" presStyleIdx="2" presStyleCnt="6"/>
      <dgm:spPr/>
    </dgm:pt>
    <dgm:pt modelId="{99EB7292-5416-ED49-BB50-F8733992D8FE}" type="pres">
      <dgm:prSet presAssocID="{0A1B8E87-C9BF-A04D-A3EF-BAACA78A2E22}" presName="text_4" presStyleLbl="node1" presStyleIdx="3" presStyleCnt="6">
        <dgm:presLayoutVars>
          <dgm:bulletEnabled val="1"/>
        </dgm:presLayoutVars>
      </dgm:prSet>
      <dgm:spPr>
        <a:prstGeom prst="roundRect">
          <a:avLst/>
        </a:prstGeom>
      </dgm:spPr>
    </dgm:pt>
    <dgm:pt modelId="{C37229C9-AC64-9B46-8963-C47F57C0C034}" type="pres">
      <dgm:prSet presAssocID="{0A1B8E87-C9BF-A04D-A3EF-BAACA78A2E22}" presName="accent_4" presStyleCnt="0"/>
      <dgm:spPr/>
    </dgm:pt>
    <dgm:pt modelId="{C95EA6BA-36F3-6940-ADE6-CF43F28ACD74}" type="pres">
      <dgm:prSet presAssocID="{0A1B8E87-C9BF-A04D-A3EF-BAACA78A2E22}" presName="accentRepeatNode" presStyleLbl="solidFgAcc1" presStyleIdx="3" presStyleCnt="6"/>
      <dgm:spPr/>
    </dgm:pt>
    <dgm:pt modelId="{6DFCA1EC-08F2-D543-A2DB-9C13F18DE378}" type="pres">
      <dgm:prSet presAssocID="{B0C9D7E4-41F3-7546-8178-9A102EDC7767}" presName="text_5" presStyleLbl="node1" presStyleIdx="4" presStyleCnt="6">
        <dgm:presLayoutVars>
          <dgm:bulletEnabled val="1"/>
        </dgm:presLayoutVars>
      </dgm:prSet>
      <dgm:spPr/>
    </dgm:pt>
    <dgm:pt modelId="{18FF538D-F0F6-B449-AF83-2DDFB65AE6FE}" type="pres">
      <dgm:prSet presAssocID="{B0C9D7E4-41F3-7546-8178-9A102EDC7767}" presName="accent_5" presStyleCnt="0"/>
      <dgm:spPr/>
    </dgm:pt>
    <dgm:pt modelId="{4809C1BD-2B28-324A-9EF0-DDD2DEFF7328}" type="pres">
      <dgm:prSet presAssocID="{B0C9D7E4-41F3-7546-8178-9A102EDC7767}" presName="accentRepeatNode" presStyleLbl="solidFgAcc1" presStyleIdx="4" presStyleCnt="6"/>
      <dgm:spPr/>
    </dgm:pt>
    <dgm:pt modelId="{85E7063B-A998-4340-9EB8-645A50CE0649}" type="pres">
      <dgm:prSet presAssocID="{5ECD2591-6EFC-F048-ABA5-9E481DE5D1C2}" presName="text_6" presStyleLbl="node1" presStyleIdx="5" presStyleCnt="6">
        <dgm:presLayoutVars>
          <dgm:bulletEnabled val="1"/>
        </dgm:presLayoutVars>
      </dgm:prSet>
      <dgm:spPr/>
    </dgm:pt>
    <dgm:pt modelId="{AE8C5DEA-7880-054D-96FD-9B6EA9A55055}" type="pres">
      <dgm:prSet presAssocID="{5ECD2591-6EFC-F048-ABA5-9E481DE5D1C2}" presName="accent_6" presStyleCnt="0"/>
      <dgm:spPr/>
    </dgm:pt>
    <dgm:pt modelId="{7FCE649C-9D12-5645-9F03-1A679610E9C5}" type="pres">
      <dgm:prSet presAssocID="{5ECD2591-6EFC-F048-ABA5-9E481DE5D1C2}" presName="accentRepeatNode" presStyleLbl="solidFgAcc1" presStyleIdx="5" presStyleCnt="6"/>
      <dgm:spPr/>
    </dgm:pt>
  </dgm:ptLst>
  <dgm:cxnLst>
    <dgm:cxn modelId="{F63A3302-C2D3-3A4E-9399-F948BBBF633E}" type="presOf" srcId="{B0C9D7E4-41F3-7546-8178-9A102EDC7767}" destId="{6DFCA1EC-08F2-D543-A2DB-9C13F18DE378}" srcOrd="0" destOrd="0" presId="urn:microsoft.com/office/officeart/2008/layout/VerticalCurvedList"/>
    <dgm:cxn modelId="{175FD20A-9D5B-F543-8A36-35B614B117F6}" srcId="{BEC1BD67-267D-7149-A6FD-41A48F3FA042}" destId="{1EE3A59C-9947-2648-83ED-FD8F299EE75B}" srcOrd="0" destOrd="0" parTransId="{C39EE879-ED90-1743-8600-3E5DC5837E37}" sibTransId="{07F576C4-90D3-CA42-A993-BE49890DBB9B}"/>
    <dgm:cxn modelId="{70B38C0C-8BE9-1F46-AB8D-087E73E8C547}" type="presOf" srcId="{0A1B8E87-C9BF-A04D-A3EF-BAACA78A2E22}" destId="{99EB7292-5416-ED49-BB50-F8733992D8FE}" srcOrd="0" destOrd="0" presId="urn:microsoft.com/office/officeart/2008/layout/VerticalCurvedList"/>
    <dgm:cxn modelId="{CBDDD41C-3DDF-E041-B899-4AA20F2EE8C6}" type="presOf" srcId="{BEC1BD67-267D-7149-A6FD-41A48F3FA042}" destId="{B7D918D7-CA8C-1245-8A8E-BFB253873CD7}" srcOrd="0" destOrd="0" presId="urn:microsoft.com/office/officeart/2008/layout/VerticalCurvedList"/>
    <dgm:cxn modelId="{8C01DA1D-E73E-B54B-BFB7-F5F4C3C1FB2A}" type="presOf" srcId="{B251CD43-8973-2146-A4B8-3428C5925E6E}" destId="{57A3D730-8D78-9740-990D-EE2E46F794B0}" srcOrd="0" destOrd="0" presId="urn:microsoft.com/office/officeart/2008/layout/VerticalCurvedList"/>
    <dgm:cxn modelId="{62B4F32F-91E6-4546-9CED-AF031D0BA93D}" srcId="{BEC1BD67-267D-7149-A6FD-41A48F3FA042}" destId="{0A1B8E87-C9BF-A04D-A3EF-BAACA78A2E22}" srcOrd="3" destOrd="0" parTransId="{402A5E8B-E14B-D843-BC7D-64D2A51EE080}" sibTransId="{3CC5024C-4C03-B44B-9E80-59513B5CF01D}"/>
    <dgm:cxn modelId="{97FBBA3D-57A6-8F47-92F3-CEE9B11DF994}" srcId="{BEC1BD67-267D-7149-A6FD-41A48F3FA042}" destId="{DEC8657B-5ECB-644A-94D2-3CE8BD33EA50}" srcOrd="1" destOrd="0" parTransId="{8AC81B36-732D-6241-AA12-6DC15BF75BD0}" sibTransId="{B7D8A7D3-41D3-AB45-A2D5-1E6536D72093}"/>
    <dgm:cxn modelId="{A66F6F68-A9E2-EB4B-8D4D-43989CB704DE}" srcId="{BEC1BD67-267D-7149-A6FD-41A48F3FA042}" destId="{5ECD2591-6EFC-F048-ABA5-9E481DE5D1C2}" srcOrd="5" destOrd="0" parTransId="{4FB9A82E-B816-9C48-B400-718947BE2F4F}" sibTransId="{532A0F46-4BB0-1045-B519-C7EA1AA02018}"/>
    <dgm:cxn modelId="{37D3DB72-1DB2-3344-AEBD-2B6A2138E0AB}" type="presOf" srcId="{1EE3A59C-9947-2648-83ED-FD8F299EE75B}" destId="{C6894729-255A-594D-B187-0404005DEF2E}" srcOrd="0" destOrd="0" presId="urn:microsoft.com/office/officeart/2008/layout/VerticalCurvedList"/>
    <dgm:cxn modelId="{2B0FBC7E-9060-6A4E-B86E-ED3B8AF49031}" srcId="{BEC1BD67-267D-7149-A6FD-41A48F3FA042}" destId="{B251CD43-8973-2146-A4B8-3428C5925E6E}" srcOrd="2" destOrd="0" parTransId="{4899613B-B003-5341-926E-B043DAF383C7}" sibTransId="{93FB5891-5C20-5D49-9D7F-4AC6E611C243}"/>
    <dgm:cxn modelId="{9698F496-FC1E-EE4A-A586-93FBBC5DB15A}" type="presOf" srcId="{07F576C4-90D3-CA42-A993-BE49890DBB9B}" destId="{833B9B6E-2822-414E-BDFA-F8B22FD00CF4}" srcOrd="0" destOrd="0" presId="urn:microsoft.com/office/officeart/2008/layout/VerticalCurvedList"/>
    <dgm:cxn modelId="{FBC05CAA-ACDB-CB4F-8A5D-7B579AA683A2}" type="presOf" srcId="{5ECD2591-6EFC-F048-ABA5-9E481DE5D1C2}" destId="{85E7063B-A998-4340-9EB8-645A50CE0649}" srcOrd="0" destOrd="0" presId="urn:microsoft.com/office/officeart/2008/layout/VerticalCurvedList"/>
    <dgm:cxn modelId="{2E23D9D8-B93E-EA40-8791-E8A25DC939B9}" type="presOf" srcId="{DEC8657B-5ECB-644A-94D2-3CE8BD33EA50}" destId="{9A341196-1198-C84E-8851-0A299C16918A}" srcOrd="0" destOrd="0" presId="urn:microsoft.com/office/officeart/2008/layout/VerticalCurvedList"/>
    <dgm:cxn modelId="{E82D50E3-7C8D-574F-9867-F7A4975AD280}" srcId="{BEC1BD67-267D-7149-A6FD-41A48F3FA042}" destId="{B0C9D7E4-41F3-7546-8178-9A102EDC7767}" srcOrd="4" destOrd="0" parTransId="{418D5D66-74C7-0143-A7CA-9DE18D3A643A}" sibTransId="{5FC89500-0551-0644-878A-FE1C657D9C9E}"/>
    <dgm:cxn modelId="{0DF0247F-080C-4546-8FDB-24A6AB17B3E7}" type="presParOf" srcId="{B7D918D7-CA8C-1245-8A8E-BFB253873CD7}" destId="{94FAA00D-03D0-BF4E-B300-A932F7B90A2D}" srcOrd="0" destOrd="0" presId="urn:microsoft.com/office/officeart/2008/layout/VerticalCurvedList"/>
    <dgm:cxn modelId="{2BA6620F-B9E9-AE46-913E-CB46133A6672}" type="presParOf" srcId="{94FAA00D-03D0-BF4E-B300-A932F7B90A2D}" destId="{867173C3-F7C0-E645-A012-94FB1EBB70AD}" srcOrd="0" destOrd="0" presId="urn:microsoft.com/office/officeart/2008/layout/VerticalCurvedList"/>
    <dgm:cxn modelId="{BF3C2B3B-0F89-5648-A2EF-79A4B3D6789E}" type="presParOf" srcId="{867173C3-F7C0-E645-A012-94FB1EBB70AD}" destId="{228BBC03-54CD-2645-A81F-FBEF4260131C}" srcOrd="0" destOrd="0" presId="urn:microsoft.com/office/officeart/2008/layout/VerticalCurvedList"/>
    <dgm:cxn modelId="{71F2BFB0-9F75-9642-B36B-4436217B5CAB}" type="presParOf" srcId="{867173C3-F7C0-E645-A012-94FB1EBB70AD}" destId="{833B9B6E-2822-414E-BDFA-F8B22FD00CF4}" srcOrd="1" destOrd="0" presId="urn:microsoft.com/office/officeart/2008/layout/VerticalCurvedList"/>
    <dgm:cxn modelId="{D3392255-BB47-9B44-8BE6-8F4DEDF0F30D}" type="presParOf" srcId="{867173C3-F7C0-E645-A012-94FB1EBB70AD}" destId="{ED3D5554-46DD-8E40-A101-FC87C18D5518}" srcOrd="2" destOrd="0" presId="urn:microsoft.com/office/officeart/2008/layout/VerticalCurvedList"/>
    <dgm:cxn modelId="{7CB924F0-3427-1E41-940A-62BBD23348DB}" type="presParOf" srcId="{867173C3-F7C0-E645-A012-94FB1EBB70AD}" destId="{3A86EB06-286F-474D-82A9-C35E82036519}" srcOrd="3" destOrd="0" presId="urn:microsoft.com/office/officeart/2008/layout/VerticalCurvedList"/>
    <dgm:cxn modelId="{7834E4AB-1F2D-E24B-A35A-1A1EA6FD661C}" type="presParOf" srcId="{94FAA00D-03D0-BF4E-B300-A932F7B90A2D}" destId="{C6894729-255A-594D-B187-0404005DEF2E}" srcOrd="1" destOrd="0" presId="urn:microsoft.com/office/officeart/2008/layout/VerticalCurvedList"/>
    <dgm:cxn modelId="{EA17E2DA-6B79-674E-A687-BE4839F32686}" type="presParOf" srcId="{94FAA00D-03D0-BF4E-B300-A932F7B90A2D}" destId="{84696FFF-4326-B249-9285-6808262180CC}" srcOrd="2" destOrd="0" presId="urn:microsoft.com/office/officeart/2008/layout/VerticalCurvedList"/>
    <dgm:cxn modelId="{6B18AAEC-F5A5-B046-B472-10D065FC7797}" type="presParOf" srcId="{84696FFF-4326-B249-9285-6808262180CC}" destId="{A2897599-91FA-E445-863A-B990A0B9CBD7}" srcOrd="0" destOrd="0" presId="urn:microsoft.com/office/officeart/2008/layout/VerticalCurvedList"/>
    <dgm:cxn modelId="{11C9FB39-B8BE-444E-980C-189A0949D158}" type="presParOf" srcId="{94FAA00D-03D0-BF4E-B300-A932F7B90A2D}" destId="{9A341196-1198-C84E-8851-0A299C16918A}" srcOrd="3" destOrd="0" presId="urn:microsoft.com/office/officeart/2008/layout/VerticalCurvedList"/>
    <dgm:cxn modelId="{3088B03D-C228-A347-9BB9-173DA686C65E}" type="presParOf" srcId="{94FAA00D-03D0-BF4E-B300-A932F7B90A2D}" destId="{376C9FED-203C-7A40-B9F3-C06790B8ECD6}" srcOrd="4" destOrd="0" presId="urn:microsoft.com/office/officeart/2008/layout/VerticalCurvedList"/>
    <dgm:cxn modelId="{6049DCD8-257D-6746-9BFB-052214DDC705}" type="presParOf" srcId="{376C9FED-203C-7A40-B9F3-C06790B8ECD6}" destId="{443D36C9-CDD4-EA4C-A9BB-801DD749FFB5}" srcOrd="0" destOrd="0" presId="urn:microsoft.com/office/officeart/2008/layout/VerticalCurvedList"/>
    <dgm:cxn modelId="{89128016-50A3-0548-B206-C3575568EAF2}" type="presParOf" srcId="{94FAA00D-03D0-BF4E-B300-A932F7B90A2D}" destId="{57A3D730-8D78-9740-990D-EE2E46F794B0}" srcOrd="5" destOrd="0" presId="urn:microsoft.com/office/officeart/2008/layout/VerticalCurvedList"/>
    <dgm:cxn modelId="{A3CFEFC7-BD65-CF4A-9B3B-4C500DA3DB1D}" type="presParOf" srcId="{94FAA00D-03D0-BF4E-B300-A932F7B90A2D}" destId="{0027D7FC-B027-5240-911F-201BC45854CF}" srcOrd="6" destOrd="0" presId="urn:microsoft.com/office/officeart/2008/layout/VerticalCurvedList"/>
    <dgm:cxn modelId="{5D34A082-A769-004E-AA5C-DEA7C31CB447}" type="presParOf" srcId="{0027D7FC-B027-5240-911F-201BC45854CF}" destId="{E67FE0C8-A08E-3D40-BF11-8420E2E1B48F}" srcOrd="0" destOrd="0" presId="urn:microsoft.com/office/officeart/2008/layout/VerticalCurvedList"/>
    <dgm:cxn modelId="{04385DB2-92C9-A54C-9853-8FDD58D11F15}" type="presParOf" srcId="{94FAA00D-03D0-BF4E-B300-A932F7B90A2D}" destId="{99EB7292-5416-ED49-BB50-F8733992D8FE}" srcOrd="7" destOrd="0" presId="urn:microsoft.com/office/officeart/2008/layout/VerticalCurvedList"/>
    <dgm:cxn modelId="{F6E079BC-7FA5-904B-B154-7E8F3D0E8CE8}" type="presParOf" srcId="{94FAA00D-03D0-BF4E-B300-A932F7B90A2D}" destId="{C37229C9-AC64-9B46-8963-C47F57C0C034}" srcOrd="8" destOrd="0" presId="urn:microsoft.com/office/officeart/2008/layout/VerticalCurvedList"/>
    <dgm:cxn modelId="{423A0FDE-AD45-144D-A96F-7C4D3D959EF5}" type="presParOf" srcId="{C37229C9-AC64-9B46-8963-C47F57C0C034}" destId="{C95EA6BA-36F3-6940-ADE6-CF43F28ACD74}" srcOrd="0" destOrd="0" presId="urn:microsoft.com/office/officeart/2008/layout/VerticalCurvedList"/>
    <dgm:cxn modelId="{94D43D8A-B977-DD44-8A98-EED520222BE9}" type="presParOf" srcId="{94FAA00D-03D0-BF4E-B300-A932F7B90A2D}" destId="{6DFCA1EC-08F2-D543-A2DB-9C13F18DE378}" srcOrd="9" destOrd="0" presId="urn:microsoft.com/office/officeart/2008/layout/VerticalCurvedList"/>
    <dgm:cxn modelId="{3B64858D-AC2D-A34B-B841-60E45654A2B9}" type="presParOf" srcId="{94FAA00D-03D0-BF4E-B300-A932F7B90A2D}" destId="{18FF538D-F0F6-B449-AF83-2DDFB65AE6FE}" srcOrd="10" destOrd="0" presId="urn:microsoft.com/office/officeart/2008/layout/VerticalCurvedList"/>
    <dgm:cxn modelId="{2F7B81F0-7A97-4E42-B82D-35A3917C1870}" type="presParOf" srcId="{18FF538D-F0F6-B449-AF83-2DDFB65AE6FE}" destId="{4809C1BD-2B28-324A-9EF0-DDD2DEFF7328}" srcOrd="0" destOrd="0" presId="urn:microsoft.com/office/officeart/2008/layout/VerticalCurvedList"/>
    <dgm:cxn modelId="{1012AA5D-2799-AF4F-9D5C-CA98D13C7766}" type="presParOf" srcId="{94FAA00D-03D0-BF4E-B300-A932F7B90A2D}" destId="{85E7063B-A998-4340-9EB8-645A50CE0649}" srcOrd="11" destOrd="0" presId="urn:microsoft.com/office/officeart/2008/layout/VerticalCurvedList"/>
    <dgm:cxn modelId="{55343E0A-E470-2546-A643-AADB3A850A61}" type="presParOf" srcId="{94FAA00D-03D0-BF4E-B300-A932F7B90A2D}" destId="{AE8C5DEA-7880-054D-96FD-9B6EA9A55055}" srcOrd="12" destOrd="0" presId="urn:microsoft.com/office/officeart/2008/layout/VerticalCurvedList"/>
    <dgm:cxn modelId="{1586F7EF-ABA2-9B4A-A31D-2CB23F4720A5}" type="presParOf" srcId="{AE8C5DEA-7880-054D-96FD-9B6EA9A55055}" destId="{7FCE649C-9D12-5645-9F03-1A679610E9C5}"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369A0E-FF3C-5249-8A78-BE654D81AB12}" type="doc">
      <dgm:prSet loTypeId="urn:microsoft.com/office/officeart/2008/layout/HorizontalMultiLevelHierarchy" loCatId="icon" qsTypeId="urn:microsoft.com/office/officeart/2005/8/quickstyle/simple1" qsCatId="simple" csTypeId="urn:microsoft.com/office/officeart/2005/8/colors/accent1_2" csCatId="accent1" phldr="1"/>
      <dgm:spPr/>
      <dgm:t>
        <a:bodyPr/>
        <a:lstStyle/>
        <a:p>
          <a:endParaRPr lang="en-US"/>
        </a:p>
      </dgm:t>
    </dgm:pt>
    <dgm:pt modelId="{7C937E32-841F-0A4D-81DE-10C6C8276974}">
      <dgm:prSet phldrT="[Text]"/>
      <dgm:spPr>
        <a:solidFill>
          <a:schemeClr val="accent5">
            <a:lumMod val="75000"/>
          </a:schemeClr>
        </a:solidFill>
        <a:ln>
          <a:solidFill>
            <a:schemeClr val="accent4"/>
          </a:solidFill>
        </a:ln>
      </dgm:spPr>
      <dgm:t>
        <a:bodyPr/>
        <a:lstStyle/>
        <a:p>
          <a:pPr rtl="0"/>
          <a:r>
            <a:rPr lang="en-US" dirty="0"/>
            <a:t>Data</a:t>
          </a:r>
        </a:p>
      </dgm:t>
    </dgm:pt>
    <dgm:pt modelId="{0FCFF454-2A97-B341-BD9E-AFEC52E4AF50}" type="parTrans" cxnId="{17D33C33-0520-A843-9B0A-3CA39135FDBC}">
      <dgm:prSet/>
      <dgm:spPr/>
      <dgm:t>
        <a:bodyPr/>
        <a:lstStyle/>
        <a:p>
          <a:endParaRPr lang="en-US"/>
        </a:p>
      </dgm:t>
    </dgm:pt>
    <dgm:pt modelId="{AC10455F-2C9E-E54E-A00B-D3878D02D991}" type="sibTrans" cxnId="{17D33C33-0520-A843-9B0A-3CA39135FDBC}">
      <dgm:prSet/>
      <dgm:spPr/>
      <dgm:t>
        <a:bodyPr/>
        <a:lstStyle/>
        <a:p>
          <a:endParaRPr lang="en-US"/>
        </a:p>
      </dgm:t>
    </dgm:pt>
    <dgm:pt modelId="{80941EB0-0A7F-4C42-A16B-360B895AFA5A}">
      <dgm:prSet phldrT="[Text]" custT="1"/>
      <dgm:spPr>
        <a:solidFill>
          <a:schemeClr val="accent5"/>
        </a:solidFill>
        <a:ln>
          <a:solidFill>
            <a:schemeClr val="accent4"/>
          </a:solidFill>
        </a:ln>
      </dgm:spPr>
      <dgm:t>
        <a:bodyPr/>
        <a:lstStyle/>
        <a:p>
          <a:pPr algn="ctr" rtl="0"/>
          <a:r>
            <a:rPr lang="en-US" sz="1600" dirty="0"/>
            <a:t>Varying Viewpoints</a:t>
          </a:r>
        </a:p>
      </dgm:t>
    </dgm:pt>
    <dgm:pt modelId="{C61268B5-86B5-154F-B1C7-94405E87CCD4}" type="parTrans" cxnId="{4FBB6F23-1798-EB4F-AB5B-A165B61A989F}">
      <dgm:prSet/>
      <dgm:spPr/>
      <dgm:t>
        <a:bodyPr/>
        <a:lstStyle/>
        <a:p>
          <a:endParaRPr lang="en-US"/>
        </a:p>
      </dgm:t>
    </dgm:pt>
    <dgm:pt modelId="{6BDD62DB-E4C6-1446-9AB2-CE6858827CA9}" type="sibTrans" cxnId="{4FBB6F23-1798-EB4F-AB5B-A165B61A989F}">
      <dgm:prSet/>
      <dgm:spPr/>
      <dgm:t>
        <a:bodyPr/>
        <a:lstStyle/>
        <a:p>
          <a:endParaRPr lang="en-US"/>
        </a:p>
      </dgm:t>
    </dgm:pt>
    <dgm:pt modelId="{4902766F-1437-264D-93A3-69EBB62768FC}">
      <dgm:prSet phldrT="[Text]" custT="1"/>
      <dgm:spPr>
        <a:solidFill>
          <a:schemeClr val="accent5"/>
        </a:solidFill>
        <a:ln>
          <a:solidFill>
            <a:schemeClr val="accent4"/>
          </a:solidFill>
        </a:ln>
      </dgm:spPr>
      <dgm:t>
        <a:bodyPr/>
        <a:lstStyle/>
        <a:p>
          <a:pPr algn="ctr" rtl="0"/>
          <a:r>
            <a:rPr lang="en-US" sz="1600" dirty="0"/>
            <a:t>Lessens Bias</a:t>
          </a:r>
        </a:p>
      </dgm:t>
    </dgm:pt>
    <dgm:pt modelId="{80E78C1E-9874-D848-A9B1-E9937466D12C}" type="parTrans" cxnId="{AD1A0F89-4886-394C-81D0-AC7D887DA041}">
      <dgm:prSet/>
      <dgm:spPr/>
      <dgm:t>
        <a:bodyPr/>
        <a:lstStyle/>
        <a:p>
          <a:endParaRPr lang="en-US"/>
        </a:p>
      </dgm:t>
    </dgm:pt>
    <dgm:pt modelId="{BA18E45B-9D12-C04D-B7E8-A3314ED921D4}" type="sibTrans" cxnId="{AD1A0F89-4886-394C-81D0-AC7D887DA041}">
      <dgm:prSet/>
      <dgm:spPr/>
      <dgm:t>
        <a:bodyPr/>
        <a:lstStyle/>
        <a:p>
          <a:endParaRPr lang="en-US"/>
        </a:p>
      </dgm:t>
    </dgm:pt>
    <dgm:pt modelId="{FC997D47-F569-7147-8BEA-7DB4619794E2}">
      <dgm:prSet phldrT="[Text]" custT="1"/>
      <dgm:spPr>
        <a:solidFill>
          <a:schemeClr val="accent5"/>
        </a:solidFill>
        <a:ln>
          <a:solidFill>
            <a:schemeClr val="accent4"/>
          </a:solidFill>
        </a:ln>
      </dgm:spPr>
      <dgm:t>
        <a:bodyPr/>
        <a:lstStyle/>
        <a:p>
          <a:pPr algn="ctr" rtl="0"/>
          <a:r>
            <a:rPr lang="en-US" sz="1600" dirty="0"/>
            <a:t>Motivation</a:t>
          </a:r>
        </a:p>
      </dgm:t>
    </dgm:pt>
    <dgm:pt modelId="{3AB04228-85D9-074A-954D-B6363B0307EE}" type="parTrans" cxnId="{02DC9B3B-E6E9-F745-A154-FC94D6F7CA49}">
      <dgm:prSet/>
      <dgm:spPr/>
      <dgm:t>
        <a:bodyPr/>
        <a:lstStyle/>
        <a:p>
          <a:endParaRPr lang="en-US"/>
        </a:p>
      </dgm:t>
    </dgm:pt>
    <dgm:pt modelId="{043122A9-E47A-2C49-A921-CC33C00FC11B}" type="sibTrans" cxnId="{02DC9B3B-E6E9-F745-A154-FC94D6F7CA49}">
      <dgm:prSet/>
      <dgm:spPr/>
      <dgm:t>
        <a:bodyPr/>
        <a:lstStyle/>
        <a:p>
          <a:endParaRPr lang="en-US"/>
        </a:p>
      </dgm:t>
    </dgm:pt>
    <dgm:pt modelId="{30E9DB77-1E73-F64A-8F0A-9EC52F8C3109}">
      <dgm:prSet phldrT="[Text]" custT="1"/>
      <dgm:spPr>
        <a:solidFill>
          <a:schemeClr val="accent5"/>
        </a:solidFill>
        <a:ln>
          <a:solidFill>
            <a:schemeClr val="accent4"/>
          </a:solidFill>
        </a:ln>
      </dgm:spPr>
      <dgm:t>
        <a:bodyPr/>
        <a:lstStyle/>
        <a:p>
          <a:pPr algn="ctr" rtl="0"/>
          <a:r>
            <a:rPr lang="en-US" sz="1600" dirty="0"/>
            <a:t>Internalizing &amp; externalizing concerns</a:t>
          </a:r>
        </a:p>
      </dgm:t>
    </dgm:pt>
    <dgm:pt modelId="{2FAE2FA1-62F4-6342-89A1-5811EAC1C440}" type="parTrans" cxnId="{F474898F-C010-9349-AECE-5BD793802750}">
      <dgm:prSet/>
      <dgm:spPr/>
      <dgm:t>
        <a:bodyPr/>
        <a:lstStyle/>
        <a:p>
          <a:endParaRPr lang="en-US"/>
        </a:p>
      </dgm:t>
    </dgm:pt>
    <dgm:pt modelId="{0BACD6AC-AE0F-FF46-98B7-18813A42392A}" type="sibTrans" cxnId="{F474898F-C010-9349-AECE-5BD793802750}">
      <dgm:prSet/>
      <dgm:spPr/>
      <dgm:t>
        <a:bodyPr/>
        <a:lstStyle/>
        <a:p>
          <a:endParaRPr lang="en-US"/>
        </a:p>
      </dgm:t>
    </dgm:pt>
    <dgm:pt modelId="{31B58F8E-A755-2043-962B-4A15D7D271E3}">
      <dgm:prSet phldrT="[Text]" custT="1"/>
      <dgm:spPr>
        <a:solidFill>
          <a:schemeClr val="accent5"/>
        </a:solidFill>
        <a:ln>
          <a:solidFill>
            <a:schemeClr val="accent4"/>
          </a:solidFill>
        </a:ln>
      </dgm:spPr>
      <dgm:t>
        <a:bodyPr/>
        <a:lstStyle/>
        <a:p>
          <a:pPr algn="ctr" rtl="0"/>
          <a:r>
            <a:rPr lang="en-US" sz="1600" dirty="0"/>
            <a:t>Integrates academic &amp; behavior interventions </a:t>
          </a:r>
        </a:p>
      </dgm:t>
    </dgm:pt>
    <dgm:pt modelId="{D23F7DF3-EF8E-0B4C-A2A8-73376AA57963}" type="parTrans" cxnId="{F78554B3-5FE6-4D46-B456-A6ECBD0984E1}">
      <dgm:prSet/>
      <dgm:spPr/>
      <dgm:t>
        <a:bodyPr/>
        <a:lstStyle/>
        <a:p>
          <a:endParaRPr lang="en-US"/>
        </a:p>
      </dgm:t>
    </dgm:pt>
    <dgm:pt modelId="{DE91F1D4-CE32-7F42-BE48-9B779ABFE315}" type="sibTrans" cxnId="{F78554B3-5FE6-4D46-B456-A6ECBD0984E1}">
      <dgm:prSet/>
      <dgm:spPr/>
      <dgm:t>
        <a:bodyPr/>
        <a:lstStyle/>
        <a:p>
          <a:endParaRPr lang="en-US"/>
        </a:p>
      </dgm:t>
    </dgm:pt>
    <dgm:pt modelId="{452888AD-BFA2-C342-B6B1-A355248769F6}" type="pres">
      <dgm:prSet presAssocID="{66369A0E-FF3C-5249-8A78-BE654D81AB12}" presName="Name0" presStyleCnt="0">
        <dgm:presLayoutVars>
          <dgm:chPref val="1"/>
          <dgm:dir/>
          <dgm:animOne val="branch"/>
          <dgm:animLvl val="lvl"/>
          <dgm:resizeHandles val="exact"/>
        </dgm:presLayoutVars>
      </dgm:prSet>
      <dgm:spPr/>
    </dgm:pt>
    <dgm:pt modelId="{EA72DD10-1299-D547-816E-1EBE979D37E4}" type="pres">
      <dgm:prSet presAssocID="{7C937E32-841F-0A4D-81DE-10C6C8276974}" presName="root1" presStyleCnt="0"/>
      <dgm:spPr/>
    </dgm:pt>
    <dgm:pt modelId="{B40761D5-861B-7347-B5CD-7AB2667E18E8}" type="pres">
      <dgm:prSet presAssocID="{7C937E32-841F-0A4D-81DE-10C6C8276974}" presName="LevelOneTextNode" presStyleLbl="node0" presStyleIdx="0" presStyleCnt="1">
        <dgm:presLayoutVars>
          <dgm:chPref val="3"/>
        </dgm:presLayoutVars>
      </dgm:prSet>
      <dgm:spPr/>
    </dgm:pt>
    <dgm:pt modelId="{1E8C05F5-B674-3947-A783-E3A5EDB4E065}" type="pres">
      <dgm:prSet presAssocID="{7C937E32-841F-0A4D-81DE-10C6C8276974}" presName="level2hierChild" presStyleCnt="0"/>
      <dgm:spPr/>
    </dgm:pt>
    <dgm:pt modelId="{915E5E96-78B4-7548-8BFA-421452F44B2C}" type="pres">
      <dgm:prSet presAssocID="{C61268B5-86B5-154F-B1C7-94405E87CCD4}" presName="conn2-1" presStyleLbl="parChTrans1D2" presStyleIdx="0" presStyleCnt="5"/>
      <dgm:spPr/>
    </dgm:pt>
    <dgm:pt modelId="{8BF39BA4-9040-A34D-822F-4408EFA70931}" type="pres">
      <dgm:prSet presAssocID="{C61268B5-86B5-154F-B1C7-94405E87CCD4}" presName="connTx" presStyleLbl="parChTrans1D2" presStyleIdx="0" presStyleCnt="5"/>
      <dgm:spPr/>
    </dgm:pt>
    <dgm:pt modelId="{5FC3A115-D9F4-EF47-80A2-1C1B1575DD08}" type="pres">
      <dgm:prSet presAssocID="{80941EB0-0A7F-4C42-A16B-360B895AFA5A}" presName="root2" presStyleCnt="0"/>
      <dgm:spPr/>
    </dgm:pt>
    <dgm:pt modelId="{20472F9F-1BB5-AF4E-ABE7-B280FC102D70}" type="pres">
      <dgm:prSet presAssocID="{80941EB0-0A7F-4C42-A16B-360B895AFA5A}" presName="LevelTwoTextNode" presStyleLbl="node2" presStyleIdx="0" presStyleCnt="5" custScaleX="98904">
        <dgm:presLayoutVars>
          <dgm:chPref val="3"/>
        </dgm:presLayoutVars>
      </dgm:prSet>
      <dgm:spPr/>
    </dgm:pt>
    <dgm:pt modelId="{DAB49A91-B38B-9A43-8F4C-30434F875A57}" type="pres">
      <dgm:prSet presAssocID="{80941EB0-0A7F-4C42-A16B-360B895AFA5A}" presName="level3hierChild" presStyleCnt="0"/>
      <dgm:spPr/>
    </dgm:pt>
    <dgm:pt modelId="{8C4AEB54-3D6F-CB42-BE00-446EF87955CD}" type="pres">
      <dgm:prSet presAssocID="{80E78C1E-9874-D848-A9B1-E9937466D12C}" presName="conn2-1" presStyleLbl="parChTrans1D2" presStyleIdx="1" presStyleCnt="5"/>
      <dgm:spPr/>
    </dgm:pt>
    <dgm:pt modelId="{91E5CAC2-7BB1-EA45-A21A-DE1BC104A894}" type="pres">
      <dgm:prSet presAssocID="{80E78C1E-9874-D848-A9B1-E9937466D12C}" presName="connTx" presStyleLbl="parChTrans1D2" presStyleIdx="1" presStyleCnt="5"/>
      <dgm:spPr/>
    </dgm:pt>
    <dgm:pt modelId="{57107A22-E272-AF4C-A2AD-2E90800AF217}" type="pres">
      <dgm:prSet presAssocID="{4902766F-1437-264D-93A3-69EBB62768FC}" presName="root2" presStyleCnt="0"/>
      <dgm:spPr/>
    </dgm:pt>
    <dgm:pt modelId="{2AD2331D-CB5D-584F-8678-E834D4C91F05}" type="pres">
      <dgm:prSet presAssocID="{4902766F-1437-264D-93A3-69EBB62768FC}" presName="LevelTwoTextNode" presStyleLbl="node2" presStyleIdx="1" presStyleCnt="5">
        <dgm:presLayoutVars>
          <dgm:chPref val="3"/>
        </dgm:presLayoutVars>
      </dgm:prSet>
      <dgm:spPr/>
    </dgm:pt>
    <dgm:pt modelId="{8C251504-565D-884F-A786-2340CB7B9A06}" type="pres">
      <dgm:prSet presAssocID="{4902766F-1437-264D-93A3-69EBB62768FC}" presName="level3hierChild" presStyleCnt="0"/>
      <dgm:spPr/>
    </dgm:pt>
    <dgm:pt modelId="{2F39C620-E2C8-8C4B-802B-033CF5C038C5}" type="pres">
      <dgm:prSet presAssocID="{3AB04228-85D9-074A-954D-B6363B0307EE}" presName="conn2-1" presStyleLbl="parChTrans1D2" presStyleIdx="2" presStyleCnt="5"/>
      <dgm:spPr/>
    </dgm:pt>
    <dgm:pt modelId="{0902B4FE-E3DE-3341-9A3F-DEAE61F1DC6C}" type="pres">
      <dgm:prSet presAssocID="{3AB04228-85D9-074A-954D-B6363B0307EE}" presName="connTx" presStyleLbl="parChTrans1D2" presStyleIdx="2" presStyleCnt="5"/>
      <dgm:spPr/>
    </dgm:pt>
    <dgm:pt modelId="{6D709A14-30F2-8B4B-A941-2129D76CDB00}" type="pres">
      <dgm:prSet presAssocID="{FC997D47-F569-7147-8BEA-7DB4619794E2}" presName="root2" presStyleCnt="0"/>
      <dgm:spPr/>
    </dgm:pt>
    <dgm:pt modelId="{232A7E74-380F-AE47-870B-4BC45C0B68C3}" type="pres">
      <dgm:prSet presAssocID="{FC997D47-F569-7147-8BEA-7DB4619794E2}" presName="LevelTwoTextNode" presStyleLbl="node2" presStyleIdx="2" presStyleCnt="5">
        <dgm:presLayoutVars>
          <dgm:chPref val="3"/>
        </dgm:presLayoutVars>
      </dgm:prSet>
      <dgm:spPr/>
    </dgm:pt>
    <dgm:pt modelId="{C15E566E-1E6E-334B-8C0C-B2BC1B07F83F}" type="pres">
      <dgm:prSet presAssocID="{FC997D47-F569-7147-8BEA-7DB4619794E2}" presName="level3hierChild" presStyleCnt="0"/>
      <dgm:spPr/>
    </dgm:pt>
    <dgm:pt modelId="{8C1C0C04-E12C-274E-BEEC-6EFC4E33E10C}" type="pres">
      <dgm:prSet presAssocID="{2FAE2FA1-62F4-6342-89A1-5811EAC1C440}" presName="conn2-1" presStyleLbl="parChTrans1D2" presStyleIdx="3" presStyleCnt="5"/>
      <dgm:spPr/>
    </dgm:pt>
    <dgm:pt modelId="{6DB3E9D7-CB08-D648-9CF7-54C9EDE4D03F}" type="pres">
      <dgm:prSet presAssocID="{2FAE2FA1-62F4-6342-89A1-5811EAC1C440}" presName="connTx" presStyleLbl="parChTrans1D2" presStyleIdx="3" presStyleCnt="5"/>
      <dgm:spPr/>
    </dgm:pt>
    <dgm:pt modelId="{54F78B8A-286B-EC41-8435-923E11536360}" type="pres">
      <dgm:prSet presAssocID="{30E9DB77-1E73-F64A-8F0A-9EC52F8C3109}" presName="root2" presStyleCnt="0"/>
      <dgm:spPr/>
    </dgm:pt>
    <dgm:pt modelId="{552F3560-0160-7444-B3AD-2B8C2DB6111E}" type="pres">
      <dgm:prSet presAssocID="{30E9DB77-1E73-F64A-8F0A-9EC52F8C3109}" presName="LevelTwoTextNode" presStyleLbl="node2" presStyleIdx="3" presStyleCnt="5" custScaleX="99959">
        <dgm:presLayoutVars>
          <dgm:chPref val="3"/>
        </dgm:presLayoutVars>
      </dgm:prSet>
      <dgm:spPr/>
    </dgm:pt>
    <dgm:pt modelId="{97C6CC79-8B24-7246-ACD7-F26AC40ADC61}" type="pres">
      <dgm:prSet presAssocID="{30E9DB77-1E73-F64A-8F0A-9EC52F8C3109}" presName="level3hierChild" presStyleCnt="0"/>
      <dgm:spPr/>
    </dgm:pt>
    <dgm:pt modelId="{2DB47878-4AAD-9844-886A-AD68F17945E8}" type="pres">
      <dgm:prSet presAssocID="{D23F7DF3-EF8E-0B4C-A2A8-73376AA57963}" presName="conn2-1" presStyleLbl="parChTrans1D2" presStyleIdx="4" presStyleCnt="5"/>
      <dgm:spPr/>
    </dgm:pt>
    <dgm:pt modelId="{07FC354A-4D33-8B4A-9E25-6485B1EFCB98}" type="pres">
      <dgm:prSet presAssocID="{D23F7DF3-EF8E-0B4C-A2A8-73376AA57963}" presName="connTx" presStyleLbl="parChTrans1D2" presStyleIdx="4" presStyleCnt="5"/>
      <dgm:spPr/>
    </dgm:pt>
    <dgm:pt modelId="{0BDBE4A9-D46B-E04E-841C-DFBA93F6589B}" type="pres">
      <dgm:prSet presAssocID="{31B58F8E-A755-2043-962B-4A15D7D271E3}" presName="root2" presStyleCnt="0"/>
      <dgm:spPr/>
    </dgm:pt>
    <dgm:pt modelId="{37523DC7-25C0-5446-9DB8-9E6301D3F4E4}" type="pres">
      <dgm:prSet presAssocID="{31B58F8E-A755-2043-962B-4A15D7D271E3}" presName="LevelTwoTextNode" presStyleLbl="node2" presStyleIdx="4" presStyleCnt="5" custScaleX="100977">
        <dgm:presLayoutVars>
          <dgm:chPref val="3"/>
        </dgm:presLayoutVars>
      </dgm:prSet>
      <dgm:spPr/>
    </dgm:pt>
    <dgm:pt modelId="{285E522F-5663-C44D-9A06-6E731CEC288D}" type="pres">
      <dgm:prSet presAssocID="{31B58F8E-A755-2043-962B-4A15D7D271E3}" presName="level3hierChild" presStyleCnt="0"/>
      <dgm:spPr/>
    </dgm:pt>
  </dgm:ptLst>
  <dgm:cxnLst>
    <dgm:cxn modelId="{D3EB311E-31B3-FA44-A9BA-4D262FFE8797}" type="presOf" srcId="{31B58F8E-A755-2043-962B-4A15D7D271E3}" destId="{37523DC7-25C0-5446-9DB8-9E6301D3F4E4}" srcOrd="0" destOrd="0" presId="urn:microsoft.com/office/officeart/2008/layout/HorizontalMultiLevelHierarchy"/>
    <dgm:cxn modelId="{4FBB6F23-1798-EB4F-AB5B-A165B61A989F}" srcId="{7C937E32-841F-0A4D-81DE-10C6C8276974}" destId="{80941EB0-0A7F-4C42-A16B-360B895AFA5A}" srcOrd="0" destOrd="0" parTransId="{C61268B5-86B5-154F-B1C7-94405E87CCD4}" sibTransId="{6BDD62DB-E4C6-1446-9AB2-CE6858827CA9}"/>
    <dgm:cxn modelId="{8B81892A-9E8F-7C4F-A431-CEAC753F337A}" type="presOf" srcId="{7C937E32-841F-0A4D-81DE-10C6C8276974}" destId="{B40761D5-861B-7347-B5CD-7AB2667E18E8}" srcOrd="0" destOrd="0" presId="urn:microsoft.com/office/officeart/2008/layout/HorizontalMultiLevelHierarchy"/>
    <dgm:cxn modelId="{17D33C33-0520-A843-9B0A-3CA39135FDBC}" srcId="{66369A0E-FF3C-5249-8A78-BE654D81AB12}" destId="{7C937E32-841F-0A4D-81DE-10C6C8276974}" srcOrd="0" destOrd="0" parTransId="{0FCFF454-2A97-B341-BD9E-AFEC52E4AF50}" sibTransId="{AC10455F-2C9E-E54E-A00B-D3878D02D991}"/>
    <dgm:cxn modelId="{2F810439-34BE-5446-B4F1-9F4C0374E2DF}" type="presOf" srcId="{80941EB0-0A7F-4C42-A16B-360B895AFA5A}" destId="{20472F9F-1BB5-AF4E-ABE7-B280FC102D70}" srcOrd="0" destOrd="0" presId="urn:microsoft.com/office/officeart/2008/layout/HorizontalMultiLevelHierarchy"/>
    <dgm:cxn modelId="{02DC9B3B-E6E9-F745-A154-FC94D6F7CA49}" srcId="{7C937E32-841F-0A4D-81DE-10C6C8276974}" destId="{FC997D47-F569-7147-8BEA-7DB4619794E2}" srcOrd="2" destOrd="0" parTransId="{3AB04228-85D9-074A-954D-B6363B0307EE}" sibTransId="{043122A9-E47A-2C49-A921-CC33C00FC11B}"/>
    <dgm:cxn modelId="{98B8B848-0EE9-364C-94C3-EBCE9AFE384D}" type="presOf" srcId="{3AB04228-85D9-074A-954D-B6363B0307EE}" destId="{0902B4FE-E3DE-3341-9A3F-DEAE61F1DC6C}" srcOrd="1" destOrd="0" presId="urn:microsoft.com/office/officeart/2008/layout/HorizontalMultiLevelHierarchy"/>
    <dgm:cxn modelId="{54F4AC49-DB09-2F43-84DA-76E95BC1B180}" type="presOf" srcId="{80E78C1E-9874-D848-A9B1-E9937466D12C}" destId="{8C4AEB54-3D6F-CB42-BE00-446EF87955CD}" srcOrd="0" destOrd="0" presId="urn:microsoft.com/office/officeart/2008/layout/HorizontalMultiLevelHierarchy"/>
    <dgm:cxn modelId="{80F7E549-2030-524A-9649-6F938D3B40E8}" type="presOf" srcId="{4902766F-1437-264D-93A3-69EBB62768FC}" destId="{2AD2331D-CB5D-584F-8678-E834D4C91F05}" srcOrd="0" destOrd="0" presId="urn:microsoft.com/office/officeart/2008/layout/HorizontalMultiLevelHierarchy"/>
    <dgm:cxn modelId="{EDBF994C-E69E-8F4C-BE19-D9F7E820B1EC}" type="presOf" srcId="{2FAE2FA1-62F4-6342-89A1-5811EAC1C440}" destId="{6DB3E9D7-CB08-D648-9CF7-54C9EDE4D03F}" srcOrd="1" destOrd="0" presId="urn:microsoft.com/office/officeart/2008/layout/HorizontalMultiLevelHierarchy"/>
    <dgm:cxn modelId="{D4CCD672-6AB5-9E46-9F91-C5A41818142A}" type="presOf" srcId="{30E9DB77-1E73-F64A-8F0A-9EC52F8C3109}" destId="{552F3560-0160-7444-B3AD-2B8C2DB6111E}" srcOrd="0" destOrd="0" presId="urn:microsoft.com/office/officeart/2008/layout/HorizontalMultiLevelHierarchy"/>
    <dgm:cxn modelId="{5294FB78-436B-5E4B-B4A7-859FCBB45B1F}" type="presOf" srcId="{D23F7DF3-EF8E-0B4C-A2A8-73376AA57963}" destId="{07FC354A-4D33-8B4A-9E25-6485B1EFCB98}" srcOrd="1" destOrd="0" presId="urn:microsoft.com/office/officeart/2008/layout/HorizontalMultiLevelHierarchy"/>
    <dgm:cxn modelId="{3217417F-DD39-144B-9E6A-463CDD97F6EE}" type="presOf" srcId="{C61268B5-86B5-154F-B1C7-94405E87CCD4}" destId="{8BF39BA4-9040-A34D-822F-4408EFA70931}" srcOrd="1" destOrd="0" presId="urn:microsoft.com/office/officeart/2008/layout/HorizontalMultiLevelHierarchy"/>
    <dgm:cxn modelId="{AD1A0F89-4886-394C-81D0-AC7D887DA041}" srcId="{7C937E32-841F-0A4D-81DE-10C6C8276974}" destId="{4902766F-1437-264D-93A3-69EBB62768FC}" srcOrd="1" destOrd="0" parTransId="{80E78C1E-9874-D848-A9B1-E9937466D12C}" sibTransId="{BA18E45B-9D12-C04D-B7E8-A3314ED921D4}"/>
    <dgm:cxn modelId="{8F23EF8A-80D8-A04F-812A-769104B87033}" type="presOf" srcId="{80E78C1E-9874-D848-A9B1-E9937466D12C}" destId="{91E5CAC2-7BB1-EA45-A21A-DE1BC104A894}" srcOrd="1" destOrd="0" presId="urn:microsoft.com/office/officeart/2008/layout/HorizontalMultiLevelHierarchy"/>
    <dgm:cxn modelId="{F474898F-C010-9349-AECE-5BD793802750}" srcId="{7C937E32-841F-0A4D-81DE-10C6C8276974}" destId="{30E9DB77-1E73-F64A-8F0A-9EC52F8C3109}" srcOrd="3" destOrd="0" parTransId="{2FAE2FA1-62F4-6342-89A1-5811EAC1C440}" sibTransId="{0BACD6AC-AE0F-FF46-98B7-18813A42392A}"/>
    <dgm:cxn modelId="{6FD8D58F-67DB-274A-9B1F-EA57713A11C1}" type="presOf" srcId="{66369A0E-FF3C-5249-8A78-BE654D81AB12}" destId="{452888AD-BFA2-C342-B6B1-A355248769F6}" srcOrd="0" destOrd="0" presId="urn:microsoft.com/office/officeart/2008/layout/HorizontalMultiLevelHierarchy"/>
    <dgm:cxn modelId="{F78554B3-5FE6-4D46-B456-A6ECBD0984E1}" srcId="{7C937E32-841F-0A4D-81DE-10C6C8276974}" destId="{31B58F8E-A755-2043-962B-4A15D7D271E3}" srcOrd="4" destOrd="0" parTransId="{D23F7DF3-EF8E-0B4C-A2A8-73376AA57963}" sibTransId="{DE91F1D4-CE32-7F42-BE48-9B779ABFE315}"/>
    <dgm:cxn modelId="{2CAFE4CA-25DD-3243-B037-18D37BD483BC}" type="presOf" srcId="{3AB04228-85D9-074A-954D-B6363B0307EE}" destId="{2F39C620-E2C8-8C4B-802B-033CF5C038C5}" srcOrd="0" destOrd="0" presId="urn:microsoft.com/office/officeart/2008/layout/HorizontalMultiLevelHierarchy"/>
    <dgm:cxn modelId="{3B0BB0D6-D912-254C-ABA3-A9F7EB5191CB}" type="presOf" srcId="{2FAE2FA1-62F4-6342-89A1-5811EAC1C440}" destId="{8C1C0C04-E12C-274E-BEEC-6EFC4E33E10C}" srcOrd="0" destOrd="0" presId="urn:microsoft.com/office/officeart/2008/layout/HorizontalMultiLevelHierarchy"/>
    <dgm:cxn modelId="{1A1DEAD6-0F72-C24E-AD4F-FCD7E71DC637}" type="presOf" srcId="{D23F7DF3-EF8E-0B4C-A2A8-73376AA57963}" destId="{2DB47878-4AAD-9844-886A-AD68F17945E8}" srcOrd="0" destOrd="0" presId="urn:microsoft.com/office/officeart/2008/layout/HorizontalMultiLevelHierarchy"/>
    <dgm:cxn modelId="{A2F835E9-BA5B-AA4F-8261-435DD1E6C337}" type="presOf" srcId="{C61268B5-86B5-154F-B1C7-94405E87CCD4}" destId="{915E5E96-78B4-7548-8BFA-421452F44B2C}" srcOrd="0" destOrd="0" presId="urn:microsoft.com/office/officeart/2008/layout/HorizontalMultiLevelHierarchy"/>
    <dgm:cxn modelId="{91938CF3-B839-7C4F-9A16-BF6805896D6E}" type="presOf" srcId="{FC997D47-F569-7147-8BEA-7DB4619794E2}" destId="{232A7E74-380F-AE47-870B-4BC45C0B68C3}" srcOrd="0" destOrd="0" presId="urn:microsoft.com/office/officeart/2008/layout/HorizontalMultiLevelHierarchy"/>
    <dgm:cxn modelId="{5A69434A-2F9B-2644-839C-D1496B64977A}" type="presParOf" srcId="{452888AD-BFA2-C342-B6B1-A355248769F6}" destId="{EA72DD10-1299-D547-816E-1EBE979D37E4}" srcOrd="0" destOrd="0" presId="urn:microsoft.com/office/officeart/2008/layout/HorizontalMultiLevelHierarchy"/>
    <dgm:cxn modelId="{8AC4CC57-1DDB-F742-A1FC-31BBCF93A15B}" type="presParOf" srcId="{EA72DD10-1299-D547-816E-1EBE979D37E4}" destId="{B40761D5-861B-7347-B5CD-7AB2667E18E8}" srcOrd="0" destOrd="0" presId="urn:microsoft.com/office/officeart/2008/layout/HorizontalMultiLevelHierarchy"/>
    <dgm:cxn modelId="{84F9E221-491E-0649-9C87-0BA2E2B8A0A9}" type="presParOf" srcId="{EA72DD10-1299-D547-816E-1EBE979D37E4}" destId="{1E8C05F5-B674-3947-A783-E3A5EDB4E065}" srcOrd="1" destOrd="0" presId="urn:microsoft.com/office/officeart/2008/layout/HorizontalMultiLevelHierarchy"/>
    <dgm:cxn modelId="{2F7F52E0-BA1D-9145-BEC8-ACC7AD9D0ABF}" type="presParOf" srcId="{1E8C05F5-B674-3947-A783-E3A5EDB4E065}" destId="{915E5E96-78B4-7548-8BFA-421452F44B2C}" srcOrd="0" destOrd="0" presId="urn:microsoft.com/office/officeart/2008/layout/HorizontalMultiLevelHierarchy"/>
    <dgm:cxn modelId="{87612F38-9546-8B4C-A903-D50846EEB010}" type="presParOf" srcId="{915E5E96-78B4-7548-8BFA-421452F44B2C}" destId="{8BF39BA4-9040-A34D-822F-4408EFA70931}" srcOrd="0" destOrd="0" presId="urn:microsoft.com/office/officeart/2008/layout/HorizontalMultiLevelHierarchy"/>
    <dgm:cxn modelId="{23EEEFDC-3AE2-B84C-8A28-BADD8FCC377A}" type="presParOf" srcId="{1E8C05F5-B674-3947-A783-E3A5EDB4E065}" destId="{5FC3A115-D9F4-EF47-80A2-1C1B1575DD08}" srcOrd="1" destOrd="0" presId="urn:microsoft.com/office/officeart/2008/layout/HorizontalMultiLevelHierarchy"/>
    <dgm:cxn modelId="{15A47E57-0EA2-7348-BE19-61DE7F388989}" type="presParOf" srcId="{5FC3A115-D9F4-EF47-80A2-1C1B1575DD08}" destId="{20472F9F-1BB5-AF4E-ABE7-B280FC102D70}" srcOrd="0" destOrd="0" presId="urn:microsoft.com/office/officeart/2008/layout/HorizontalMultiLevelHierarchy"/>
    <dgm:cxn modelId="{B0EA18D5-3A6C-A745-903D-3B4DBE96F150}" type="presParOf" srcId="{5FC3A115-D9F4-EF47-80A2-1C1B1575DD08}" destId="{DAB49A91-B38B-9A43-8F4C-30434F875A57}" srcOrd="1" destOrd="0" presId="urn:microsoft.com/office/officeart/2008/layout/HorizontalMultiLevelHierarchy"/>
    <dgm:cxn modelId="{C4FD1F4A-2A29-714D-B546-46A1CA42D2FE}" type="presParOf" srcId="{1E8C05F5-B674-3947-A783-E3A5EDB4E065}" destId="{8C4AEB54-3D6F-CB42-BE00-446EF87955CD}" srcOrd="2" destOrd="0" presId="urn:microsoft.com/office/officeart/2008/layout/HorizontalMultiLevelHierarchy"/>
    <dgm:cxn modelId="{CF44C0F6-5B07-B342-91A4-42E8BEEB3FF5}" type="presParOf" srcId="{8C4AEB54-3D6F-CB42-BE00-446EF87955CD}" destId="{91E5CAC2-7BB1-EA45-A21A-DE1BC104A894}" srcOrd="0" destOrd="0" presId="urn:microsoft.com/office/officeart/2008/layout/HorizontalMultiLevelHierarchy"/>
    <dgm:cxn modelId="{183F0D39-E514-9F42-882C-E127C5187F08}" type="presParOf" srcId="{1E8C05F5-B674-3947-A783-E3A5EDB4E065}" destId="{57107A22-E272-AF4C-A2AD-2E90800AF217}" srcOrd="3" destOrd="0" presId="urn:microsoft.com/office/officeart/2008/layout/HorizontalMultiLevelHierarchy"/>
    <dgm:cxn modelId="{4152C320-A887-244C-BABD-F505CD5E999D}" type="presParOf" srcId="{57107A22-E272-AF4C-A2AD-2E90800AF217}" destId="{2AD2331D-CB5D-584F-8678-E834D4C91F05}" srcOrd="0" destOrd="0" presId="urn:microsoft.com/office/officeart/2008/layout/HorizontalMultiLevelHierarchy"/>
    <dgm:cxn modelId="{E96A29AA-7D95-E841-8629-D13FEF661CD3}" type="presParOf" srcId="{57107A22-E272-AF4C-A2AD-2E90800AF217}" destId="{8C251504-565D-884F-A786-2340CB7B9A06}" srcOrd="1" destOrd="0" presId="urn:microsoft.com/office/officeart/2008/layout/HorizontalMultiLevelHierarchy"/>
    <dgm:cxn modelId="{86EA4608-99E2-6144-8E72-90B47679EFEB}" type="presParOf" srcId="{1E8C05F5-B674-3947-A783-E3A5EDB4E065}" destId="{2F39C620-E2C8-8C4B-802B-033CF5C038C5}" srcOrd="4" destOrd="0" presId="urn:microsoft.com/office/officeart/2008/layout/HorizontalMultiLevelHierarchy"/>
    <dgm:cxn modelId="{0B5C905A-85BD-2F47-A3FE-B39BC834741D}" type="presParOf" srcId="{2F39C620-E2C8-8C4B-802B-033CF5C038C5}" destId="{0902B4FE-E3DE-3341-9A3F-DEAE61F1DC6C}" srcOrd="0" destOrd="0" presId="urn:microsoft.com/office/officeart/2008/layout/HorizontalMultiLevelHierarchy"/>
    <dgm:cxn modelId="{DC929A4D-8893-A044-8254-8DFF4BD719AF}" type="presParOf" srcId="{1E8C05F5-B674-3947-A783-E3A5EDB4E065}" destId="{6D709A14-30F2-8B4B-A941-2129D76CDB00}" srcOrd="5" destOrd="0" presId="urn:microsoft.com/office/officeart/2008/layout/HorizontalMultiLevelHierarchy"/>
    <dgm:cxn modelId="{79BBBD5E-9E4E-E244-9CD8-E25F979F9138}" type="presParOf" srcId="{6D709A14-30F2-8B4B-A941-2129D76CDB00}" destId="{232A7E74-380F-AE47-870B-4BC45C0B68C3}" srcOrd="0" destOrd="0" presId="urn:microsoft.com/office/officeart/2008/layout/HorizontalMultiLevelHierarchy"/>
    <dgm:cxn modelId="{54B7F110-977A-EB44-B2AF-278379B3C313}" type="presParOf" srcId="{6D709A14-30F2-8B4B-A941-2129D76CDB00}" destId="{C15E566E-1E6E-334B-8C0C-B2BC1B07F83F}" srcOrd="1" destOrd="0" presId="urn:microsoft.com/office/officeart/2008/layout/HorizontalMultiLevelHierarchy"/>
    <dgm:cxn modelId="{66F16EB7-236E-C44D-AF4C-D98981D52D52}" type="presParOf" srcId="{1E8C05F5-B674-3947-A783-E3A5EDB4E065}" destId="{8C1C0C04-E12C-274E-BEEC-6EFC4E33E10C}" srcOrd="6" destOrd="0" presId="urn:microsoft.com/office/officeart/2008/layout/HorizontalMultiLevelHierarchy"/>
    <dgm:cxn modelId="{2E6216EE-F41A-2143-8DD3-099A67305120}" type="presParOf" srcId="{8C1C0C04-E12C-274E-BEEC-6EFC4E33E10C}" destId="{6DB3E9D7-CB08-D648-9CF7-54C9EDE4D03F}" srcOrd="0" destOrd="0" presId="urn:microsoft.com/office/officeart/2008/layout/HorizontalMultiLevelHierarchy"/>
    <dgm:cxn modelId="{2F894C0D-9D00-6340-AD47-2A700A39A2DE}" type="presParOf" srcId="{1E8C05F5-B674-3947-A783-E3A5EDB4E065}" destId="{54F78B8A-286B-EC41-8435-923E11536360}" srcOrd="7" destOrd="0" presId="urn:microsoft.com/office/officeart/2008/layout/HorizontalMultiLevelHierarchy"/>
    <dgm:cxn modelId="{05411048-CB74-9647-8850-12145CC678C1}" type="presParOf" srcId="{54F78B8A-286B-EC41-8435-923E11536360}" destId="{552F3560-0160-7444-B3AD-2B8C2DB6111E}" srcOrd="0" destOrd="0" presId="urn:microsoft.com/office/officeart/2008/layout/HorizontalMultiLevelHierarchy"/>
    <dgm:cxn modelId="{80714E2D-4D83-D042-91FF-12E6091E84D6}" type="presParOf" srcId="{54F78B8A-286B-EC41-8435-923E11536360}" destId="{97C6CC79-8B24-7246-ACD7-F26AC40ADC61}" srcOrd="1" destOrd="0" presId="urn:microsoft.com/office/officeart/2008/layout/HorizontalMultiLevelHierarchy"/>
    <dgm:cxn modelId="{DF9D2F09-A04C-3849-8EB9-4200999CDD7E}" type="presParOf" srcId="{1E8C05F5-B674-3947-A783-E3A5EDB4E065}" destId="{2DB47878-4AAD-9844-886A-AD68F17945E8}" srcOrd="8" destOrd="0" presId="urn:microsoft.com/office/officeart/2008/layout/HorizontalMultiLevelHierarchy"/>
    <dgm:cxn modelId="{FE85C8F0-B2A8-3148-BEB5-DD4A664D9D95}" type="presParOf" srcId="{2DB47878-4AAD-9844-886A-AD68F17945E8}" destId="{07FC354A-4D33-8B4A-9E25-6485B1EFCB98}" srcOrd="0" destOrd="0" presId="urn:microsoft.com/office/officeart/2008/layout/HorizontalMultiLevelHierarchy"/>
    <dgm:cxn modelId="{7F401F1D-A372-FD4B-BF5C-56B322D69E6A}" type="presParOf" srcId="{1E8C05F5-B674-3947-A783-E3A5EDB4E065}" destId="{0BDBE4A9-D46B-E04E-841C-DFBA93F6589B}" srcOrd="9" destOrd="0" presId="urn:microsoft.com/office/officeart/2008/layout/HorizontalMultiLevelHierarchy"/>
    <dgm:cxn modelId="{D18E0AC7-9FA6-7547-BC32-A9EF18B7594A}" type="presParOf" srcId="{0BDBE4A9-D46B-E04E-841C-DFBA93F6589B}" destId="{37523DC7-25C0-5446-9DB8-9E6301D3F4E4}" srcOrd="0" destOrd="0" presId="urn:microsoft.com/office/officeart/2008/layout/HorizontalMultiLevelHierarchy"/>
    <dgm:cxn modelId="{59EE4134-BB6F-F24E-B772-BCC7DB3F83B7}" type="presParOf" srcId="{0BDBE4A9-D46B-E04E-841C-DFBA93F6589B}" destId="{285E522F-5663-C44D-9A06-6E731CEC288D}"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dgm:spPr/>
      <dgm:t>
        <a:bodyPr/>
        <a:lstStyle/>
        <a:p>
          <a:r>
            <a:rPr lang="en-US" b="0" i="0" dirty="0">
              <a:latin typeface="Hind Vadodara" panose="020B0604020202020204" charset="0"/>
              <a:cs typeface="Hind Vadodara" panose="020B0604020202020204" charset="0"/>
            </a:rPr>
            <a:t>Coaches’</a:t>
          </a:r>
          <a:r>
            <a:rPr lang="en-US" dirty="0">
              <a:latin typeface="Hind Vadodara" panose="020B0604020202020204" charset="0"/>
              <a:cs typeface="Hind Vadodara" panose="020B0604020202020204" charset="0"/>
            </a:rPr>
            <a:t> T</a:t>
          </a:r>
          <a:r>
            <a:rPr lang="en-US" b="0" i="0" dirty="0">
              <a:latin typeface="Hind Vadodara" panose="020B0604020202020204" charset="0"/>
              <a:cs typeface="Hind Vadodara" panose="020B0604020202020204" charset="0"/>
            </a:rPr>
            <a:t>asks (Nov/Dec):</a:t>
          </a:r>
          <a:endParaRPr lang="en-US" dirty="0">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dgm:spPr/>
      <dgm:t>
        <a:bodyPr/>
        <a:lstStyle/>
        <a:p>
          <a:r>
            <a:rPr lang="en-US" b="0" i="0" dirty="0">
              <a:latin typeface="Hind Vadodara" panose="020B0604020202020204" charset="0"/>
              <a:cs typeface="Hind Vadodara" panose="020B0604020202020204" charset="0"/>
            </a:rPr>
            <a:t>Options:</a:t>
          </a:r>
          <a:endParaRPr lang="en-US" b="0" i="0" u="none" strike="noStrike" cap="none" baseline="0" noProof="0" dirty="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29EABD88-11E4-4320-B6EE-B7888205CE2E}">
      <dgm:prSet/>
      <dgm:spPr/>
      <dgm:t>
        <a:bodyPr/>
        <a:lstStyle/>
        <a:p>
          <a:pPr rtl="0"/>
          <a:r>
            <a:rPr lang="en-US" b="0" i="0" dirty="0">
              <a:latin typeface="Hind Vadodara" panose="020B0604020202020204" charset="0"/>
              <a:cs typeface="Hind Vadodara" panose="020B0604020202020204" charset="0"/>
            </a:rPr>
            <a:t> Set date (meetings) or deadline (products) for your Nov/Dec TA </a:t>
          </a:r>
        </a:p>
      </dgm:t>
    </dgm:pt>
    <dgm:pt modelId="{6FC67C47-38C7-4AF5-8EB7-F3E255271749}" type="parTrans" cxnId="{F18C0A48-681C-4DC1-B608-C265ED783F76}">
      <dgm:prSet/>
      <dgm:spPr/>
      <dgm:t>
        <a:bodyPr/>
        <a:lstStyle/>
        <a:p>
          <a:endParaRPr lang="en-US"/>
        </a:p>
      </dgm:t>
    </dgm:pt>
    <dgm:pt modelId="{50AFA964-39CD-4282-B326-4FDAF8831AA1}" type="sibTrans" cxnId="{F18C0A48-681C-4DC1-B608-C265ED783F76}">
      <dgm:prSet/>
      <dgm:spPr/>
      <dgm:t>
        <a:bodyPr/>
        <a:lstStyle/>
        <a:p>
          <a:endParaRPr lang="en-US"/>
        </a:p>
      </dgm:t>
    </dgm:pt>
    <dgm:pt modelId="{B233C6D1-31FC-9E44-988B-1DE61F134A43}">
      <dgm:prSet phldr="0"/>
      <dgm:spPr/>
      <dgm:t>
        <a:bodyPr/>
        <a:lstStyle/>
        <a:p>
          <a:pPr rtl="0"/>
          <a:r>
            <a:rPr lang="en-US" b="0" i="0" dirty="0">
              <a:latin typeface="Hind Vadodara" panose="020B0604020202020204" charset="0"/>
              <a:cs typeface="Hind Vadodara" panose="020B0604020202020204" charset="0"/>
            </a:rPr>
            <a:t>Pair with a team meeting </a:t>
          </a:r>
        </a:p>
      </dgm:t>
    </dgm:pt>
    <dgm:pt modelId="{4073BC8B-074F-8B4F-BF43-A44AC4433C6A}" type="sibTrans" cxnId="{C2D2098D-49B3-A04D-9FB3-0FED3991A0DF}">
      <dgm:prSet/>
      <dgm:spPr/>
      <dgm:t>
        <a:bodyPr/>
        <a:lstStyle/>
        <a:p>
          <a:endParaRPr lang="en-US"/>
        </a:p>
      </dgm:t>
    </dgm:pt>
    <dgm:pt modelId="{4BC0583A-A1D4-334D-972A-15CA92DF2D40}" type="parTrans" cxnId="{C2D2098D-49B3-A04D-9FB3-0FED3991A0DF}">
      <dgm:prSet/>
      <dgm:spPr/>
      <dgm:t>
        <a:bodyPr/>
        <a:lstStyle/>
        <a:p>
          <a:endParaRPr lang="en-US"/>
        </a:p>
      </dgm:t>
    </dgm:pt>
    <dgm:pt modelId="{E4C0C1B0-A28A-4397-BEDD-E9ABD8CC3592}">
      <dgm:prSet phldr="0"/>
      <dgm:spPr/>
      <dgm:t>
        <a:bodyPr/>
        <a:lstStyle/>
        <a:p>
          <a:pPr rtl="0"/>
          <a:r>
            <a:rPr lang="en-US" b="0" i="0" dirty="0">
              <a:latin typeface="Hind Vadodara" panose="020B0604020202020204" charset="0"/>
              <a:cs typeface="Hind Vadodara" panose="020B0604020202020204" charset="0"/>
            </a:rPr>
            <a:t>Individual meeting with coach or coaches</a:t>
          </a:r>
        </a:p>
      </dgm:t>
    </dgm:pt>
    <dgm:pt modelId="{BED5FF65-1502-4954-82EC-6224E5E48823}" type="parTrans" cxnId="{B8D6D2ED-F205-493E-B866-76211A96CB32}">
      <dgm:prSet/>
      <dgm:spPr/>
    </dgm:pt>
    <dgm:pt modelId="{D6063E11-0409-40FE-AB31-EC2690849F82}" type="sibTrans" cxnId="{B8D6D2ED-F205-493E-B866-76211A96CB32}">
      <dgm:prSet/>
      <dgm:spPr/>
    </dgm:pt>
    <dgm:pt modelId="{91E2C7C4-800E-4C90-87AA-8B3E8DA6C265}">
      <dgm:prSet phldr="0"/>
      <dgm:spPr/>
      <dgm:t>
        <a:bodyPr/>
        <a:lstStyle/>
        <a:p>
          <a:pPr rtl="0"/>
          <a:r>
            <a:rPr lang="en-US" b="0" i="0" dirty="0">
              <a:latin typeface="Hind Vadodara" panose="020B0604020202020204" charset="0"/>
              <a:cs typeface="Hind Vadodara" panose="020B0604020202020204" charset="0"/>
            </a:rPr>
            <a:t>Review of products team is working on</a:t>
          </a:r>
        </a:p>
      </dgm:t>
    </dgm:pt>
    <dgm:pt modelId="{12484B0A-FEA5-4BF1-9B50-C5C9DD27EE5C}" type="parTrans" cxnId="{E9AF249C-8859-4517-A33D-2E3365E10DC9}">
      <dgm:prSet/>
      <dgm:spPr/>
    </dgm:pt>
    <dgm:pt modelId="{D289C854-DE9F-4A48-89E9-E6AA9C94EE62}" type="sibTrans" cxnId="{E9AF249C-8859-4517-A33D-2E3365E10DC9}">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6FD1A529-4A8B-4D56-99F2-666E3CEF9D3F}" type="presOf" srcId="{E4C0C1B0-A28A-4397-BEDD-E9ABD8CC3592}" destId="{CDAAD9AB-76BA-4F20-9C80-4020D86AF54F}" srcOrd="0" destOrd="1" presId="urn:microsoft.com/office/officeart/2005/8/layout/list1"/>
    <dgm:cxn modelId="{2C82FD29-0B89-4EE5-8AE9-751C6156370C}" type="presOf" srcId="{91E2C7C4-800E-4C90-87AA-8B3E8DA6C265}" destId="{CDAAD9AB-76BA-4F20-9C80-4020D86AF54F}" srcOrd="0" destOrd="2" presId="urn:microsoft.com/office/officeart/2005/8/layout/list1"/>
    <dgm:cxn modelId="{F18C0A48-681C-4DC1-B608-C265ED783F76}" srcId="{88926E0B-BFF6-E944-B1DF-44240C496CA1}" destId="{29EABD88-11E4-4320-B6EE-B7888205CE2E}" srcOrd="0" destOrd="0" parTransId="{6FC67C47-38C7-4AF5-8EB7-F3E255271749}" sibTransId="{50AFA964-39CD-4282-B326-4FDAF8831AA1}"/>
    <dgm:cxn modelId="{5E875468-6B1B-4AA5-93EF-AB4943D73E87}" type="presOf" srcId="{29EABD88-11E4-4320-B6EE-B7888205CE2E}" destId="{183C8042-F222-4C5B-948A-CA63CABAB28E}" srcOrd="0" destOrd="0"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687A6B97-011F-4FE3-B128-C9F3FB758E76}" type="presOf" srcId="{88926E0B-BFF6-E944-B1DF-44240C496CA1}" destId="{3EE32B02-DB9E-4A32-B892-2B06787A9E31}" srcOrd="1" destOrd="0" presId="urn:microsoft.com/office/officeart/2005/8/layout/list1"/>
    <dgm:cxn modelId="{E9AF249C-8859-4517-A33D-2E3365E10DC9}" srcId="{76937503-7550-41B3-8D88-C860E600B4A5}" destId="{91E2C7C4-800E-4C90-87AA-8B3E8DA6C265}" srcOrd="2" destOrd="0" parTransId="{12484B0A-FEA5-4BF1-9B50-C5C9DD27EE5C}" sibTransId="{D289C854-DE9F-4A48-89E9-E6AA9C94EE62}"/>
    <dgm:cxn modelId="{CF70A1AD-5B90-CC41-AC82-8AF355283DE9}" srcId="{139B28B7-98AE-2442-8242-E675E9F54483}" destId="{88926E0B-BFF6-E944-B1DF-44240C496CA1}" srcOrd="1" destOrd="0" parTransId="{53B66600-AFAC-9844-8FF3-FF95E01497A1}" sibTransId="{FAC168E4-A658-DD48-B776-1AB6580C5053}"/>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B8D6D2ED-F205-493E-B866-76211A96CB32}" srcId="{76937503-7550-41B3-8D88-C860E600B4A5}" destId="{E4C0C1B0-A28A-4397-BEDD-E9ABD8CC3592}" srcOrd="1" destOrd="0" parTransId="{BED5FF65-1502-4954-82EC-6224E5E48823}" sibTransId="{D6063E11-0409-40FE-AB31-EC2690849F82}"/>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dgm:spPr/>
      <dgm:t>
        <a:bodyPr/>
        <a:lstStyle/>
        <a:p>
          <a:r>
            <a:rPr lang="en-US" b="0" i="0" dirty="0">
              <a:latin typeface="Hind Vadodara" panose="020B0604020202020204" charset="0"/>
              <a:cs typeface="Hind Vadodara" panose="020B0604020202020204" charset="0"/>
            </a:rPr>
            <a:t>Coaches’</a:t>
          </a:r>
          <a:r>
            <a:rPr lang="en-US" dirty="0">
              <a:latin typeface="Hind Vadodara" panose="020B0604020202020204" charset="0"/>
              <a:cs typeface="Hind Vadodara" panose="020B0604020202020204" charset="0"/>
            </a:rPr>
            <a:t> T</a:t>
          </a:r>
          <a:r>
            <a:rPr lang="en-US" b="0" i="0" dirty="0">
              <a:latin typeface="Hind Vadodara" panose="020B0604020202020204" charset="0"/>
              <a:cs typeface="Hind Vadodara" panose="020B0604020202020204" charset="0"/>
            </a:rPr>
            <a:t>asks (Nov/Dec):</a:t>
          </a:r>
          <a:endParaRPr lang="en-US" dirty="0">
            <a:latin typeface="Hind Vadodara" panose="020B0604020202020204" charset="0"/>
            <a:cs typeface="Hind Vadodara" panose="020B0604020202020204" charset="0"/>
          </a:endParaRPr>
        </a:p>
      </dgm:t>
    </dgm:pt>
    <dgm:pt modelId="{53B66600-AFAC-9844-8FF3-FF95E01497A1}" type="parTrans" cxnId="{CF70A1AD-5B90-CC41-AC82-8AF355283DE9}">
      <dgm:prSet/>
      <dgm:spPr/>
      <dgm:t>
        <a:bodyPr/>
        <a:lstStyle/>
        <a:p>
          <a:endParaRPr lang="en-US">
            <a:latin typeface="Hind Vadodara" panose="020B0604020202020204" charset="0"/>
            <a:cs typeface="Hind Vadodara" panose="020B0604020202020204" charset="0"/>
          </a:endParaRPr>
        </a:p>
      </dgm:t>
    </dgm:pt>
    <dgm:pt modelId="{FAC168E4-A658-DD48-B776-1AB6580C5053}" type="sibTrans" cxnId="{CF70A1AD-5B90-CC41-AC82-8AF355283DE9}">
      <dgm:prSet/>
      <dgm:spPr/>
      <dgm:t>
        <a:bodyPr/>
        <a:lstStyle/>
        <a:p>
          <a:endParaRPr lang="en-US">
            <a:latin typeface="Hind Vadodara" panose="020B0604020202020204" charset="0"/>
            <a:cs typeface="Hind Vadodara" panose="020B0604020202020204" charset="0"/>
          </a:endParaRPr>
        </a:p>
      </dgm:t>
    </dgm:pt>
    <dgm:pt modelId="{76937503-7550-41B3-8D88-C860E600B4A5}">
      <dgm:prSet phldr="0"/>
      <dgm:spPr/>
      <dgm:t>
        <a:bodyPr/>
        <a:lstStyle/>
        <a:p>
          <a:r>
            <a:rPr lang="en-US" b="0" i="0">
              <a:latin typeface="Hind Vadodara" panose="020B0604020202020204" charset="0"/>
              <a:cs typeface="Hind Vadodara" panose="020B0604020202020204" charset="0"/>
            </a:rPr>
            <a:t>Presentation Content:</a:t>
          </a:r>
          <a:endParaRPr lang="en-US" b="0" i="0" u="none" strike="noStrike" cap="none" baseline="0" noProof="0">
            <a:solidFill>
              <a:srgbClr val="010000"/>
            </a:solidFill>
            <a:latin typeface="Hind Vadodara" panose="020B0604020202020204" charset="0"/>
            <a:cs typeface="Hind Vadodara" panose="020B0604020202020204" charset="0"/>
          </a:endParaRPr>
        </a:p>
      </dgm:t>
    </dgm:pt>
    <dgm:pt modelId="{CB879ED8-C3F0-4B59-B2E3-178A8DD63439}" type="parTrans" cxnId="{CFA36605-B483-445C-89DB-7C5A5F0F44E2}">
      <dgm:prSet/>
      <dgm:spPr/>
      <dgm:t>
        <a:bodyPr/>
        <a:lstStyle/>
        <a:p>
          <a:endParaRPr lang="en-US">
            <a:latin typeface="Hind Vadodara" panose="020B0604020202020204" charset="0"/>
            <a:cs typeface="Hind Vadodara" panose="020B0604020202020204" charset="0"/>
          </a:endParaRPr>
        </a:p>
      </dgm:t>
    </dgm:pt>
    <dgm:pt modelId="{D7118AEF-A539-46B0-983D-619275A2AEA0}" type="sibTrans" cxnId="{CFA36605-B483-445C-89DB-7C5A5F0F44E2}">
      <dgm:prSet/>
      <dgm:spPr/>
      <dgm:t>
        <a:bodyPr/>
        <a:lstStyle/>
        <a:p>
          <a:endParaRPr lang="en-US">
            <a:latin typeface="Hind Vadodara" panose="020B0604020202020204" charset="0"/>
            <a:cs typeface="Hind Vadodara" panose="020B0604020202020204" charset="0"/>
          </a:endParaRPr>
        </a:p>
      </dgm:t>
    </dgm:pt>
    <dgm:pt modelId="{29EABD88-11E4-4320-B6EE-B7888205CE2E}">
      <dgm:prSet/>
      <dgm:spPr/>
      <dgm:t>
        <a:bodyPr/>
        <a:lstStyle/>
        <a:p>
          <a:pPr rtl="0"/>
          <a:r>
            <a:rPr lang="en-US" b="0" i="0">
              <a:latin typeface="Hind Vadodara" panose="020B0604020202020204" charset="0"/>
              <a:cs typeface="Hind Vadodara" panose="020B0604020202020204" charset="0"/>
            </a:rPr>
            <a:t>TFI Baseline self-assessment by Nov 30</a:t>
          </a:r>
          <a:r>
            <a:rPr lang="en-US" b="0" i="0" baseline="30000">
              <a:latin typeface="Hind Vadodara" panose="020B0604020202020204" charset="0"/>
              <a:cs typeface="Hind Vadodara" panose="020B0604020202020204" charset="0"/>
            </a:rPr>
            <a:t>th</a:t>
          </a:r>
          <a:r>
            <a:rPr lang="en-US" b="0" i="0">
              <a:latin typeface="Hind Vadodara" panose="020B0604020202020204" charset="0"/>
              <a:cs typeface="Hind Vadodara" panose="020B0604020202020204" charset="0"/>
            </a:rPr>
            <a:t>  </a:t>
          </a:r>
          <a:endParaRPr lang="en-US" b="0" i="0" dirty="0">
            <a:latin typeface="Hind Vadodara" panose="020B0604020202020204" charset="0"/>
            <a:cs typeface="Hind Vadodara" panose="020B0604020202020204" charset="0"/>
          </a:endParaRPr>
        </a:p>
      </dgm:t>
    </dgm:pt>
    <dgm:pt modelId="{6FC67C47-38C7-4AF5-8EB7-F3E255271749}" type="parTrans" cxnId="{F18C0A48-681C-4DC1-B608-C265ED783F76}">
      <dgm:prSet/>
      <dgm:spPr/>
    </dgm:pt>
    <dgm:pt modelId="{50AFA964-39CD-4282-B326-4FDAF8831AA1}" type="sibTrans" cxnId="{F18C0A48-681C-4DC1-B608-C265ED783F76}">
      <dgm:prSet/>
      <dgm:spPr/>
    </dgm:pt>
    <dgm:pt modelId="{B233C6D1-31FC-9E44-988B-1DE61F134A43}">
      <dgm:prSet phldr="0"/>
      <dgm:spPr/>
      <dgm:t>
        <a:bodyPr/>
        <a:lstStyle/>
        <a:p>
          <a:pPr rtl="0"/>
          <a:r>
            <a:rPr lang="en-US" b="0" i="0" dirty="0">
              <a:latin typeface="Hind Vadodara" panose="020B0604020202020204" charset="0"/>
              <a:cs typeface="Hind Vadodara" panose="020B0604020202020204" charset="0"/>
            </a:rPr>
            <a:t>Glows and Grows: Steps 1 and 3</a:t>
          </a:r>
        </a:p>
      </dgm:t>
    </dgm:pt>
    <dgm:pt modelId="{4073BC8B-074F-8B4F-BF43-A44AC4433C6A}" type="sibTrans" cxnId="{C2D2098D-49B3-A04D-9FB3-0FED3991A0DF}">
      <dgm:prSet/>
      <dgm:spPr/>
      <dgm:t>
        <a:bodyPr/>
        <a:lstStyle/>
        <a:p>
          <a:endParaRPr lang="en-US"/>
        </a:p>
      </dgm:t>
    </dgm:pt>
    <dgm:pt modelId="{4BC0583A-A1D4-334D-972A-15CA92DF2D40}" type="parTrans" cxnId="{C2D2098D-49B3-A04D-9FB3-0FED3991A0DF}">
      <dgm:prSet/>
      <dgm:spPr/>
      <dgm:t>
        <a:bodyPr/>
        <a:lstStyle/>
        <a:p>
          <a:endParaRPr lang="en-US"/>
        </a:p>
      </dgm:t>
    </dgm:pt>
    <dgm:pt modelId="{37AC9CCC-7FE7-4CA5-9D84-9EA51E40C060}">
      <dgm:prSet/>
      <dgm:spPr/>
      <dgm:t>
        <a:bodyPr/>
        <a:lstStyle/>
        <a:p>
          <a:pPr rtl="0"/>
          <a:r>
            <a:rPr lang="en-US" b="0" i="0" dirty="0">
              <a:latin typeface="Hind Vadodara" panose="020B0604020202020204" charset="0"/>
              <a:cs typeface="Hind Vadodara" panose="020B0604020202020204" charset="0"/>
            </a:rPr>
            <a:t>Targeted Intervention Organizer (finalize Part 1)</a:t>
          </a:r>
        </a:p>
      </dgm:t>
    </dgm:pt>
    <dgm:pt modelId="{BFC1A727-F4C5-4D1C-BE0A-6DE9CA522CE1}" type="parTrans" cxnId="{F860CEC1-4A5B-4595-8AED-31B35B5C50EA}">
      <dgm:prSet/>
      <dgm:spPr/>
    </dgm:pt>
    <dgm:pt modelId="{F4F12F2C-D527-4D7A-B914-EF723739AF44}" type="sibTrans" cxnId="{F860CEC1-4A5B-4595-8AED-31B35B5C50EA}">
      <dgm:prSet/>
      <dgm:spPr/>
    </dgm:pt>
    <dgm:pt modelId="{628D126F-EB5F-46F5-A51A-48368EA4281C}">
      <dgm:prSet/>
      <dgm:spPr/>
      <dgm:t>
        <a:bodyPr/>
        <a:lstStyle/>
        <a:p>
          <a:pPr rtl="0"/>
          <a:r>
            <a:rPr lang="en-US" b="0" i="0" dirty="0">
              <a:latin typeface="Hind Vadodara" panose="020B0604020202020204" charset="0"/>
              <a:cs typeface="Hind Vadodara" panose="020B0604020202020204" charset="0"/>
            </a:rPr>
            <a:t>Student identification process – pick at least 1 of the three areas to further develop (RFA, data decision rules, guidelines for screening)</a:t>
          </a:r>
        </a:p>
      </dgm:t>
    </dgm:pt>
    <dgm:pt modelId="{798BF736-B470-4410-9798-D85E6D2F5559}" type="parTrans" cxnId="{FD09C1BC-4301-4AB1-9C29-FAC0AFC19A9F}">
      <dgm:prSet/>
      <dgm:spPr/>
    </dgm:pt>
    <dgm:pt modelId="{D96BAB68-92C3-4234-ACD7-AA73CD50FA00}" type="sibTrans" cxnId="{FD09C1BC-4301-4AB1-9C29-FAC0AFC19A9F}">
      <dgm:prSet/>
      <dgm:spPr/>
    </dgm:pt>
    <dgm:pt modelId="{8C4A7758-512F-40A8-9005-CFD4BE258BB0}">
      <dgm:prSet phldr="0"/>
      <dgm:spPr/>
      <dgm:t>
        <a:bodyPr/>
        <a:lstStyle/>
        <a:p>
          <a:pPr rtl="0"/>
          <a:r>
            <a:rPr lang="en-US" b="0" i="0" dirty="0">
              <a:latin typeface="Hind Vadodara" panose="020B0604020202020204" charset="0"/>
              <a:cs typeface="Hind Vadodara" panose="020B0604020202020204" charset="0"/>
            </a:rPr>
            <a:t>Step 2: Develop a process for identifying students </a:t>
          </a:r>
        </a:p>
      </dgm:t>
    </dgm:pt>
    <dgm:pt modelId="{8B2378E3-F219-4305-A55C-ABB188801E4E}" type="parTrans" cxnId="{CC851916-25C4-4547-93B0-8090E68EB230}">
      <dgm:prSet/>
      <dgm:spPr/>
    </dgm:pt>
    <dgm:pt modelId="{C7910176-95D7-49F9-85AA-BD5A47590F4D}" type="sibTrans" cxnId="{CC851916-25C4-4547-93B0-8090E68EB230}">
      <dgm:prSet/>
      <dgm:spPr/>
    </dgm:pt>
    <dgm:pt modelId="{55DCCBBF-C8B5-40FE-909C-61FA40B80C65}">
      <dgm:prSet phldr="0"/>
      <dgm:spPr/>
      <dgm:t>
        <a:bodyPr/>
        <a:lstStyle/>
        <a:p>
          <a:pPr rtl="0"/>
          <a:r>
            <a:rPr lang="en-US" b="0" i="0" dirty="0">
              <a:latin typeface="Hind Vadodara" panose="020B0604020202020204" charset="0"/>
              <a:cs typeface="Hind Vadodara" panose="020B0604020202020204" charset="0"/>
            </a:rPr>
            <a:t>Resources to support your coaching development</a:t>
          </a:r>
        </a:p>
      </dgm:t>
    </dgm:pt>
    <dgm:pt modelId="{CD1214F3-BBD5-47C5-BF00-AC1DF4098254}" type="parTrans" cxnId="{1ED46A31-F47B-4C9E-8CA5-AF2D8EC180E0}">
      <dgm:prSet/>
      <dgm:spPr/>
    </dgm:pt>
    <dgm:pt modelId="{FBD0F912-DA79-449F-85D4-EB5530C1579C}" type="sibTrans" cxnId="{1ED46A31-F47B-4C9E-8CA5-AF2D8EC180E0}">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FA36605-B483-445C-89DB-7C5A5F0F44E2}" srcId="{139B28B7-98AE-2442-8242-E675E9F54483}" destId="{76937503-7550-41B3-8D88-C860E600B4A5}" srcOrd="0" destOrd="0" parTransId="{CB879ED8-C3F0-4B59-B2E3-178A8DD63439}" sibTransId="{D7118AEF-A539-46B0-983D-619275A2AEA0}"/>
    <dgm:cxn modelId="{30D4470C-97E6-4ED3-8875-0BAEB205DD22}" type="presOf" srcId="{55DCCBBF-C8B5-40FE-909C-61FA40B80C65}" destId="{CDAAD9AB-76BA-4F20-9C80-4020D86AF54F}" srcOrd="0" destOrd="2" presId="urn:microsoft.com/office/officeart/2005/8/layout/list1"/>
    <dgm:cxn modelId="{CC851916-25C4-4547-93B0-8090E68EB230}" srcId="{76937503-7550-41B3-8D88-C860E600B4A5}" destId="{8C4A7758-512F-40A8-9005-CFD4BE258BB0}" srcOrd="1" destOrd="0" parTransId="{8B2378E3-F219-4305-A55C-ABB188801E4E}" sibTransId="{C7910176-95D7-49F9-85AA-BD5A47590F4D}"/>
    <dgm:cxn modelId="{79EAA319-F5CD-47A8-9DE4-2745EDA5CD64}" type="presOf" srcId="{37AC9CCC-7FE7-4CA5-9D84-9EA51E40C060}" destId="{183C8042-F222-4C5B-948A-CA63CABAB28E}" srcOrd="0" destOrd="1" presId="urn:microsoft.com/office/officeart/2005/8/layout/list1"/>
    <dgm:cxn modelId="{1ED46A31-F47B-4C9E-8CA5-AF2D8EC180E0}" srcId="{76937503-7550-41B3-8D88-C860E600B4A5}" destId="{55DCCBBF-C8B5-40FE-909C-61FA40B80C65}" srcOrd="2" destOrd="0" parTransId="{CD1214F3-BBD5-47C5-BF00-AC1DF4098254}" sibTransId="{FBD0F912-DA79-449F-85D4-EB5530C1579C}"/>
    <dgm:cxn modelId="{03E35E60-86DA-4A80-AA05-52ACC668E388}" type="presOf" srcId="{8C4A7758-512F-40A8-9005-CFD4BE258BB0}" destId="{CDAAD9AB-76BA-4F20-9C80-4020D86AF54F}" srcOrd="0" destOrd="1" presId="urn:microsoft.com/office/officeart/2005/8/layout/list1"/>
    <dgm:cxn modelId="{F18C0A48-681C-4DC1-B608-C265ED783F76}" srcId="{88926E0B-BFF6-E944-B1DF-44240C496CA1}" destId="{29EABD88-11E4-4320-B6EE-B7888205CE2E}" srcOrd="0" destOrd="0" parTransId="{6FC67C47-38C7-4AF5-8EB7-F3E255271749}" sibTransId="{50AFA964-39CD-4282-B326-4FDAF8831AA1}"/>
    <dgm:cxn modelId="{5E875468-6B1B-4AA5-93EF-AB4943D73E87}" type="presOf" srcId="{29EABD88-11E4-4320-B6EE-B7888205CE2E}" destId="{183C8042-F222-4C5B-948A-CA63CABAB28E}" srcOrd="0" destOrd="0" presId="urn:microsoft.com/office/officeart/2005/8/layout/list1"/>
    <dgm:cxn modelId="{09970252-8FAC-4220-B3D6-2253984884D2}" type="presOf" srcId="{88926E0B-BFF6-E944-B1DF-44240C496CA1}" destId="{1B39FE62-9822-43D6-A8AA-85DD7F2BE897}" srcOrd="0" destOrd="0" presId="urn:microsoft.com/office/officeart/2005/8/layout/list1"/>
    <dgm:cxn modelId="{3507DC74-BB1A-3747-A4EB-3A2F2AFF0C2A}" type="presOf" srcId="{139B28B7-98AE-2442-8242-E675E9F54483}" destId="{107712AD-F0E7-8045-90F3-AA033147F7E7}"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FD09C1BC-4301-4AB1-9C29-FAC0AFC19A9F}" srcId="{88926E0B-BFF6-E944-B1DF-44240C496CA1}" destId="{628D126F-EB5F-46F5-A51A-48368EA4281C}" srcOrd="2" destOrd="0" parTransId="{798BF736-B470-4410-9798-D85E6D2F5559}" sibTransId="{D96BAB68-92C3-4234-ACD7-AA73CD50FA00}"/>
    <dgm:cxn modelId="{F860CEC1-4A5B-4595-8AED-31B35B5C50EA}" srcId="{88926E0B-BFF6-E944-B1DF-44240C496CA1}" destId="{37AC9CCC-7FE7-4CA5-9D84-9EA51E40C060}" srcOrd="1" destOrd="0" parTransId="{BFC1A727-F4C5-4D1C-BE0A-6DE9CA522CE1}" sibTransId="{F4F12F2C-D527-4D7A-B914-EF723739AF44}"/>
    <dgm:cxn modelId="{3DAFC5DD-8784-4E7E-9AB6-92575DD074D0}" type="presOf" srcId="{76937503-7550-41B3-8D88-C860E600B4A5}" destId="{24EE546A-203E-45A1-AB96-5A4CB77AC5EC}" srcOrd="1" destOrd="0" presId="urn:microsoft.com/office/officeart/2005/8/layout/list1"/>
    <dgm:cxn modelId="{33CD98EB-F6A1-4C0D-BD10-D38AF255E48A}" type="presOf" srcId="{76937503-7550-41B3-8D88-C860E600B4A5}" destId="{3E253364-FB35-42F8-9CB7-634D0DF472D6}" srcOrd="0" destOrd="0" presId="urn:microsoft.com/office/officeart/2005/8/layout/list1"/>
    <dgm:cxn modelId="{03F0A2EB-B491-4CF4-A97F-951777203FBB}" type="presOf" srcId="{628D126F-EB5F-46F5-A51A-48368EA4281C}" destId="{183C8042-F222-4C5B-948A-CA63CABAB28E}" srcOrd="0" destOrd="2" presId="urn:microsoft.com/office/officeart/2005/8/layout/list1"/>
    <dgm:cxn modelId="{1268A2F3-F72A-7E4D-937F-8052ED56FBA7}" type="presOf" srcId="{B233C6D1-31FC-9E44-988B-1DE61F134A43}" destId="{CDAAD9AB-76BA-4F20-9C80-4020D86AF54F}" srcOrd="0" destOrd="0"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dirty="0"/>
            <a:t>Engaged as a learner?</a:t>
          </a:r>
        </a:p>
        <a:p>
          <a:pPr marL="457200" lvl="2"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dirty="0"/>
            <a:t>Obtain help from peers and trainers</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Mute when listening, unmute to talk​</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dirty="0"/>
            <a:t>Reinforce participation</a:t>
          </a:r>
        </a:p>
        <a:p>
          <a:pPr marL="457200" lvl="2" indent="-228600" algn="l" defTabSz="889000">
            <a:lnSpc>
              <a:spcPct val="90000"/>
            </a:lnSpc>
            <a:spcBef>
              <a:spcPct val="0"/>
            </a:spcBef>
            <a:spcAft>
              <a:spcPct val="15000"/>
            </a:spcAft>
            <a:buChar char="•"/>
          </a:pPr>
          <a:r>
            <a:rPr lang="en-US" sz="2000" kern="1200" dirty="0"/>
            <a:t>Complete tasks efficiently</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Have electronics ready to use</a:t>
          </a:r>
        </a:p>
        <a:p>
          <a:pPr marL="228600" lvl="1"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55299"/>
          <a:ext cx="8585471" cy="19215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16560" rIns="666328"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Glows and Grows: Steps 1 and 3</a:t>
          </a:r>
        </a:p>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Step 2: Develop a process for identifying students </a:t>
          </a:r>
        </a:p>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Resources to support your coaching development</a:t>
          </a:r>
        </a:p>
      </dsp:txBody>
      <dsp:txXfrm>
        <a:off x="93800" y="449099"/>
        <a:ext cx="8397871" cy="1733900"/>
      </dsp:txXfrm>
    </dsp:sp>
    <dsp:sp modelId="{24EE546A-203E-45A1-AB96-5A4CB77AC5EC}">
      <dsp:nvSpPr>
        <dsp:cNvPr id="0" name=""/>
        <dsp:cNvSpPr/>
      </dsp:nvSpPr>
      <dsp:spPr>
        <a:xfrm>
          <a:off x="429273" y="60099"/>
          <a:ext cx="6009829" cy="5904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889000">
            <a:lnSpc>
              <a:spcPct val="90000"/>
            </a:lnSpc>
            <a:spcBef>
              <a:spcPct val="0"/>
            </a:spcBef>
            <a:spcAft>
              <a:spcPct val="35000"/>
            </a:spcAft>
            <a:buNone/>
          </a:pPr>
          <a:r>
            <a:rPr lang="en-US" sz="2000" b="0" i="0" kern="1200">
              <a:latin typeface="Hind Vadodara" panose="020B0604020202020204" charset="0"/>
              <a:cs typeface="Hind Vadodara" panose="020B0604020202020204" charset="0"/>
            </a:rPr>
            <a:t>Presentation Content:</a:t>
          </a:r>
          <a:endParaRPr lang="en-US" sz="2000" b="0" i="0" u="none" strike="noStrike" kern="1200" cap="none" baseline="0" noProof="0">
            <a:solidFill>
              <a:srgbClr val="010000"/>
            </a:solidFill>
            <a:latin typeface="Hind Vadodara" panose="020B0604020202020204" charset="0"/>
            <a:cs typeface="Hind Vadodara" panose="020B0604020202020204" charset="0"/>
          </a:endParaRPr>
        </a:p>
      </dsp:txBody>
      <dsp:txXfrm>
        <a:off x="458094" y="88920"/>
        <a:ext cx="5952187" cy="532758"/>
      </dsp:txXfrm>
    </dsp:sp>
    <dsp:sp modelId="{183C8042-F222-4C5B-948A-CA63CABAB28E}">
      <dsp:nvSpPr>
        <dsp:cNvPr id="0" name=""/>
        <dsp:cNvSpPr/>
      </dsp:nvSpPr>
      <dsp:spPr>
        <a:xfrm>
          <a:off x="0" y="2679999"/>
          <a:ext cx="8585471" cy="27090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16560" rIns="666328"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a:latin typeface="Hind Vadodara" panose="020B0604020202020204" charset="0"/>
              <a:cs typeface="Hind Vadodara" panose="020B0604020202020204" charset="0"/>
            </a:rPr>
            <a:t>TFI Baseline self-assessment by Nov 30</a:t>
          </a:r>
          <a:r>
            <a:rPr lang="en-US" sz="2000" b="0" i="0" kern="1200" baseline="30000">
              <a:latin typeface="Hind Vadodara" panose="020B0604020202020204" charset="0"/>
              <a:cs typeface="Hind Vadodara" panose="020B0604020202020204" charset="0"/>
            </a:rPr>
            <a:t>th</a:t>
          </a:r>
          <a:r>
            <a:rPr lang="en-US" sz="2000" b="0" i="0" kern="1200">
              <a:latin typeface="Hind Vadodara" panose="020B0604020202020204" charset="0"/>
              <a:cs typeface="Hind Vadodara" panose="020B0604020202020204" charset="0"/>
            </a:rPr>
            <a:t>  </a:t>
          </a:r>
          <a:endParaRPr lang="en-US" sz="2000" b="0" i="0" kern="1200" dirty="0">
            <a:latin typeface="Hind Vadodara" panose="020B0604020202020204" charset="0"/>
            <a:cs typeface="Hind Vadodara" panose="020B0604020202020204" charset="0"/>
          </a:endParaRPr>
        </a:p>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Targeted Intervention Organizer (finalize Part 1)</a:t>
          </a:r>
        </a:p>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Student identification process – pick at least 1 of the three areas to further develop (RFA, data decision rules, guidelines for screening)</a:t>
          </a:r>
        </a:p>
      </dsp:txBody>
      <dsp:txXfrm>
        <a:off x="132242" y="2812241"/>
        <a:ext cx="8320987" cy="2444516"/>
      </dsp:txXfrm>
    </dsp:sp>
    <dsp:sp modelId="{3EE32B02-DB9E-4A32-B892-2B06787A9E31}">
      <dsp:nvSpPr>
        <dsp:cNvPr id="0" name=""/>
        <dsp:cNvSpPr/>
      </dsp:nvSpPr>
      <dsp:spPr>
        <a:xfrm>
          <a:off x="429273" y="2384799"/>
          <a:ext cx="6009829" cy="5904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Hind Vadodara" panose="020B0604020202020204" charset="0"/>
              <a:cs typeface="Hind Vadodara" panose="020B0604020202020204" charset="0"/>
            </a:rPr>
            <a:t>Coaches’</a:t>
          </a:r>
          <a:r>
            <a:rPr lang="en-US" sz="2000" kern="1200" dirty="0">
              <a:latin typeface="Hind Vadodara" panose="020B0604020202020204" charset="0"/>
              <a:cs typeface="Hind Vadodara" panose="020B0604020202020204" charset="0"/>
            </a:rPr>
            <a:t> T</a:t>
          </a:r>
          <a:r>
            <a:rPr lang="en-US" sz="2000" b="0" i="0" kern="1200" dirty="0">
              <a:latin typeface="Hind Vadodara" panose="020B0604020202020204" charset="0"/>
              <a:cs typeface="Hind Vadodara" panose="020B0604020202020204" charset="0"/>
            </a:rPr>
            <a:t>asks (Nov/Dec):</a:t>
          </a:r>
          <a:endParaRPr lang="en-US" sz="2000" kern="1200" dirty="0">
            <a:latin typeface="Hind Vadodara" panose="020B0604020202020204" charset="0"/>
            <a:cs typeface="Hind Vadodara" panose="020B0604020202020204" charset="0"/>
          </a:endParaRPr>
        </a:p>
      </dsp:txBody>
      <dsp:txXfrm>
        <a:off x="458094" y="2413620"/>
        <a:ext cx="5952187"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4EC44C-7179-2447-985D-AD96C08032D2}">
      <dsp:nvSpPr>
        <dsp:cNvPr id="0" name=""/>
        <dsp:cNvSpPr/>
      </dsp:nvSpPr>
      <dsp:spPr>
        <a:xfrm rot="10800000">
          <a:off x="2136162" y="445"/>
          <a:ext cx="7125683" cy="136539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10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t>Use </a:t>
          </a:r>
          <a:r>
            <a:rPr lang="en-US" sz="2200" b="1" i="0" kern="1200" dirty="0"/>
            <a:t>data</a:t>
          </a:r>
          <a:r>
            <a:rPr lang="en-US" sz="2200" b="0" i="0" kern="1200" dirty="0"/>
            <a:t> to identify students who are at-risk for or currently experiencing emotional and/or behavioral difficulties</a:t>
          </a:r>
          <a:endParaRPr lang="en-US" sz="2200" kern="1200" dirty="0"/>
        </a:p>
      </dsp:txBody>
      <dsp:txXfrm rot="10800000">
        <a:off x="2477510" y="445"/>
        <a:ext cx="6784335" cy="1365391"/>
      </dsp:txXfrm>
    </dsp:sp>
    <dsp:sp modelId="{DCB935A2-00B4-BD47-9CF8-85F9AB90CCE0}">
      <dsp:nvSpPr>
        <dsp:cNvPr id="0" name=""/>
        <dsp:cNvSpPr/>
      </dsp:nvSpPr>
      <dsp:spPr>
        <a:xfrm>
          <a:off x="1453467" y="445"/>
          <a:ext cx="1365391" cy="1365391"/>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AF7D67-7B78-3B49-9EEB-7D04172B06CF}">
      <dsp:nvSpPr>
        <dsp:cNvPr id="0" name=""/>
        <dsp:cNvSpPr/>
      </dsp:nvSpPr>
      <dsp:spPr>
        <a:xfrm rot="10800000">
          <a:off x="2136162" y="1773416"/>
          <a:ext cx="7125683" cy="136539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10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1" i="0" kern="1200" dirty="0"/>
            <a:t>Prevent</a:t>
          </a:r>
          <a:r>
            <a:rPr lang="en-US" sz="2200" b="0" i="0" kern="1200" dirty="0"/>
            <a:t> the development or decrease the frequency and/or intensity of students’ problem behaviors</a:t>
          </a:r>
          <a:endParaRPr lang="en-US" sz="2200" kern="1200" dirty="0"/>
        </a:p>
      </dsp:txBody>
      <dsp:txXfrm rot="10800000">
        <a:off x="2477510" y="1773416"/>
        <a:ext cx="6784335" cy="1365391"/>
      </dsp:txXfrm>
    </dsp:sp>
    <dsp:sp modelId="{72921457-EFB8-AF46-8858-8C2B00C7B456}">
      <dsp:nvSpPr>
        <dsp:cNvPr id="0" name=""/>
        <dsp:cNvSpPr/>
      </dsp:nvSpPr>
      <dsp:spPr>
        <a:xfrm>
          <a:off x="1453467" y="1773416"/>
          <a:ext cx="1365391" cy="1365391"/>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AB4BAF-9272-7546-B12B-6D857066A428}">
      <dsp:nvSpPr>
        <dsp:cNvPr id="0" name=""/>
        <dsp:cNvSpPr/>
      </dsp:nvSpPr>
      <dsp:spPr>
        <a:xfrm rot="10800000">
          <a:off x="2136162" y="3546387"/>
          <a:ext cx="7125683" cy="1365391"/>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2100" tIns="83820" rIns="156464" bIns="83820" numCol="1" spcCol="1270" anchor="ctr" anchorCtr="0">
          <a:noAutofit/>
        </a:bodyPr>
        <a:lstStyle/>
        <a:p>
          <a:pPr marL="0" lvl="0" indent="0" algn="ctr" defTabSz="977900">
            <a:lnSpc>
              <a:spcPct val="90000"/>
            </a:lnSpc>
            <a:spcBef>
              <a:spcPct val="0"/>
            </a:spcBef>
            <a:spcAft>
              <a:spcPct val="35000"/>
            </a:spcAft>
            <a:buNone/>
          </a:pPr>
          <a:r>
            <a:rPr lang="en-US" sz="2200" b="0" i="0" kern="1200" dirty="0"/>
            <a:t>Provide </a:t>
          </a:r>
          <a:r>
            <a:rPr lang="en-US" sz="2200" b="1" i="0" kern="1200" dirty="0"/>
            <a:t>standardized interventions </a:t>
          </a:r>
          <a:r>
            <a:rPr lang="en-US" sz="2200" b="0" i="0" kern="1200" dirty="0"/>
            <a:t>that effectively and efficiently support students yet do not require the time and resources needed to develop individualized plans</a:t>
          </a:r>
          <a:endParaRPr lang="en-US" sz="2200" kern="1200" dirty="0"/>
        </a:p>
      </dsp:txBody>
      <dsp:txXfrm rot="10800000">
        <a:off x="2477510" y="3546387"/>
        <a:ext cx="6784335" cy="1365391"/>
      </dsp:txXfrm>
    </dsp:sp>
    <dsp:sp modelId="{ADBA375B-2D18-BD46-8C00-BA260AC5D9DE}">
      <dsp:nvSpPr>
        <dsp:cNvPr id="0" name=""/>
        <dsp:cNvSpPr/>
      </dsp:nvSpPr>
      <dsp:spPr>
        <a:xfrm>
          <a:off x="1453467" y="3546387"/>
          <a:ext cx="1365391" cy="1365391"/>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3C9B35-0991-8445-A6A1-426F3893907A}">
      <dsp:nvSpPr>
        <dsp:cNvPr id="0" name=""/>
        <dsp:cNvSpPr/>
      </dsp:nvSpPr>
      <dsp:spPr>
        <a:xfrm>
          <a:off x="0" y="732734"/>
          <a:ext cx="2474153" cy="148449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Consistent, standardized implementation across students</a:t>
          </a:r>
          <a:endParaRPr lang="en-US" sz="2000" kern="1200"/>
        </a:p>
      </dsp:txBody>
      <dsp:txXfrm>
        <a:off x="0" y="732734"/>
        <a:ext cx="2474153" cy="1484492"/>
      </dsp:txXfrm>
    </dsp:sp>
    <dsp:sp modelId="{8554A4DC-5454-8543-A7E4-52BCFFB85599}">
      <dsp:nvSpPr>
        <dsp:cNvPr id="0" name=""/>
        <dsp:cNvSpPr/>
      </dsp:nvSpPr>
      <dsp:spPr>
        <a:xfrm>
          <a:off x="2721569" y="732734"/>
          <a:ext cx="2474153" cy="148449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Easily accessible (e.g., within a few days of referral)</a:t>
          </a:r>
          <a:endParaRPr lang="en-US" sz="2000" kern="1200"/>
        </a:p>
      </dsp:txBody>
      <dsp:txXfrm>
        <a:off x="2721569" y="732734"/>
        <a:ext cx="2474153" cy="1484492"/>
      </dsp:txXfrm>
    </dsp:sp>
    <dsp:sp modelId="{022E8C26-871E-FF42-91C6-49E217341DF2}">
      <dsp:nvSpPr>
        <dsp:cNvPr id="0" name=""/>
        <dsp:cNvSpPr/>
      </dsp:nvSpPr>
      <dsp:spPr>
        <a:xfrm>
          <a:off x="5443138" y="732734"/>
          <a:ext cx="2474153" cy="148449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Continuous availability</a:t>
          </a:r>
          <a:endParaRPr lang="en-US" sz="2000" kern="1200"/>
        </a:p>
      </dsp:txBody>
      <dsp:txXfrm>
        <a:off x="5443138" y="732734"/>
        <a:ext cx="2474153" cy="1484492"/>
      </dsp:txXfrm>
    </dsp:sp>
    <dsp:sp modelId="{54372262-A4FE-3E4A-8A5C-BE6D40A3ECC0}">
      <dsp:nvSpPr>
        <dsp:cNvPr id="0" name=""/>
        <dsp:cNvSpPr/>
      </dsp:nvSpPr>
      <dsp:spPr>
        <a:xfrm>
          <a:off x="1360784" y="2464642"/>
          <a:ext cx="2474153" cy="148449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Implemented by all school staff</a:t>
          </a:r>
          <a:endParaRPr lang="en-US" sz="2000" kern="1200"/>
        </a:p>
      </dsp:txBody>
      <dsp:txXfrm>
        <a:off x="1360784" y="2464642"/>
        <a:ext cx="2474153" cy="1484492"/>
      </dsp:txXfrm>
    </dsp:sp>
    <dsp:sp modelId="{21456E5B-3FE3-C54D-84F7-6ACB04D2D8A3}">
      <dsp:nvSpPr>
        <dsp:cNvPr id="0" name=""/>
        <dsp:cNvSpPr/>
      </dsp:nvSpPr>
      <dsp:spPr>
        <a:xfrm>
          <a:off x="4082353" y="2464642"/>
          <a:ext cx="2474153" cy="148449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i="0" kern="1200"/>
            <a:t>Consistent with and extra doses of school-wide expectations and interventions</a:t>
          </a:r>
          <a:endParaRPr lang="en-US" sz="2000" kern="1200"/>
        </a:p>
      </dsp:txBody>
      <dsp:txXfrm>
        <a:off x="4082353" y="2464642"/>
        <a:ext cx="2474153" cy="14844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B9B6E-2822-414E-BDFA-F8B22FD00CF4}">
      <dsp:nvSpPr>
        <dsp:cNvPr id="0" name=""/>
        <dsp:cNvSpPr/>
      </dsp:nvSpPr>
      <dsp:spPr>
        <a:xfrm>
          <a:off x="-5042913" y="-772603"/>
          <a:ext cx="6005694" cy="6005694"/>
        </a:xfrm>
        <a:prstGeom prst="blockArc">
          <a:avLst>
            <a:gd name="adj1" fmla="val 18900000"/>
            <a:gd name="adj2" fmla="val 2700000"/>
            <a:gd name="adj3" fmla="val 360"/>
          </a:avLst>
        </a:prstGeom>
        <a:noFill/>
        <a:ln w="25400" cap="flat" cmpd="sng" algn="ctr">
          <a:solidFill>
            <a:schemeClr val="accent1">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894729-255A-594D-B187-0404005DEF2E}">
      <dsp:nvSpPr>
        <dsp:cNvPr id="0" name=""/>
        <dsp:cNvSpPr/>
      </dsp:nvSpPr>
      <dsp:spPr>
        <a:xfrm>
          <a:off x="359175" y="234889"/>
          <a:ext cx="8302497" cy="469600"/>
        </a:xfrm>
        <a:prstGeom prst="roundRect">
          <a:avLst/>
        </a:prstGeom>
        <a:solidFill>
          <a:schemeClr val="accent1">
            <a:hueOff val="0"/>
            <a:satOff val="0"/>
            <a:lumOff val="0"/>
            <a:alpha val="89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74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Clearly defined, standardized process</a:t>
          </a:r>
        </a:p>
      </dsp:txBody>
      <dsp:txXfrm>
        <a:off x="382099" y="257813"/>
        <a:ext cx="8256649" cy="423752"/>
      </dsp:txXfrm>
    </dsp:sp>
    <dsp:sp modelId="{A2897599-91FA-E445-863A-B990A0B9CBD7}">
      <dsp:nvSpPr>
        <dsp:cNvPr id="0" name=""/>
        <dsp:cNvSpPr/>
      </dsp:nvSpPr>
      <dsp:spPr>
        <a:xfrm>
          <a:off x="65675" y="176189"/>
          <a:ext cx="587000" cy="587000"/>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341196-1198-C84E-8851-0A299C16918A}">
      <dsp:nvSpPr>
        <dsp:cNvPr id="0" name=""/>
        <dsp:cNvSpPr/>
      </dsp:nvSpPr>
      <dsp:spPr>
        <a:xfrm>
          <a:off x="745453" y="939200"/>
          <a:ext cx="7916218" cy="469600"/>
        </a:xfrm>
        <a:prstGeom prst="roundRect">
          <a:avLst/>
        </a:prstGeom>
        <a:solidFill>
          <a:schemeClr val="accent1">
            <a:alpha val="90000"/>
            <a:hueOff val="0"/>
            <a:satOff val="0"/>
            <a:lumOff val="0"/>
            <a:alphaOff val="-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74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All students considered</a:t>
          </a:r>
        </a:p>
      </dsp:txBody>
      <dsp:txXfrm>
        <a:off x="768377" y="962124"/>
        <a:ext cx="7870370" cy="423752"/>
      </dsp:txXfrm>
    </dsp:sp>
    <dsp:sp modelId="{443D36C9-CDD4-EA4C-A9BB-801DD749FFB5}">
      <dsp:nvSpPr>
        <dsp:cNvPr id="0" name=""/>
        <dsp:cNvSpPr/>
      </dsp:nvSpPr>
      <dsp:spPr>
        <a:xfrm>
          <a:off x="451953" y="880500"/>
          <a:ext cx="587000" cy="587000"/>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8000"/>
            </a:schemeClr>
          </a:solidFill>
          <a:prstDash val="solid"/>
        </a:ln>
        <a:effectLst/>
      </dsp:spPr>
      <dsp:style>
        <a:lnRef idx="2">
          <a:scrgbClr r="0" g="0" b="0"/>
        </a:lnRef>
        <a:fillRef idx="1">
          <a:scrgbClr r="0" g="0" b="0"/>
        </a:fillRef>
        <a:effectRef idx="0">
          <a:scrgbClr r="0" g="0" b="0"/>
        </a:effectRef>
        <a:fontRef idx="minor"/>
      </dsp:style>
    </dsp:sp>
    <dsp:sp modelId="{57A3D730-8D78-9740-990D-EE2E46F794B0}">
      <dsp:nvSpPr>
        <dsp:cNvPr id="0" name=""/>
        <dsp:cNvSpPr/>
      </dsp:nvSpPr>
      <dsp:spPr>
        <a:xfrm>
          <a:off x="922088" y="1643511"/>
          <a:ext cx="7739583" cy="469600"/>
        </a:xfrm>
        <a:prstGeom prst="roundRect">
          <a:avLst/>
        </a:prstGeom>
        <a:solidFill>
          <a:schemeClr val="accent1">
            <a:alpha val="90000"/>
            <a:hueOff val="0"/>
            <a:satOff val="0"/>
            <a:lumOff val="0"/>
            <a:alphaOff val="-1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74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Promotes early identification</a:t>
          </a:r>
        </a:p>
      </dsp:txBody>
      <dsp:txXfrm>
        <a:off x="945012" y="1666435"/>
        <a:ext cx="7693735" cy="423752"/>
      </dsp:txXfrm>
    </dsp:sp>
    <dsp:sp modelId="{E67FE0C8-A08E-3D40-BF11-8420E2E1B48F}">
      <dsp:nvSpPr>
        <dsp:cNvPr id="0" name=""/>
        <dsp:cNvSpPr/>
      </dsp:nvSpPr>
      <dsp:spPr>
        <a:xfrm>
          <a:off x="628588" y="1584811"/>
          <a:ext cx="587000" cy="587000"/>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16000"/>
            </a:schemeClr>
          </a:solidFill>
          <a:prstDash val="solid"/>
        </a:ln>
        <a:effectLst/>
      </dsp:spPr>
      <dsp:style>
        <a:lnRef idx="2">
          <a:scrgbClr r="0" g="0" b="0"/>
        </a:lnRef>
        <a:fillRef idx="1">
          <a:scrgbClr r="0" g="0" b="0"/>
        </a:fillRef>
        <a:effectRef idx="0">
          <a:scrgbClr r="0" g="0" b="0"/>
        </a:effectRef>
        <a:fontRef idx="minor"/>
      </dsp:style>
    </dsp:sp>
    <dsp:sp modelId="{99EB7292-5416-ED49-BB50-F8733992D8FE}">
      <dsp:nvSpPr>
        <dsp:cNvPr id="0" name=""/>
        <dsp:cNvSpPr/>
      </dsp:nvSpPr>
      <dsp:spPr>
        <a:xfrm>
          <a:off x="922088" y="2347375"/>
          <a:ext cx="7739583" cy="469600"/>
        </a:xfrm>
        <a:prstGeom prst="roundRect">
          <a:avLst/>
        </a:prstGeom>
        <a:solidFill>
          <a:schemeClr val="accent1">
            <a:alpha val="90000"/>
            <a:hueOff val="0"/>
            <a:satOff val="0"/>
            <a:lumOff val="0"/>
            <a:alphaOff val="-2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74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Identifies internalizing &amp; externalizing concerns</a:t>
          </a:r>
        </a:p>
      </dsp:txBody>
      <dsp:txXfrm>
        <a:off x="945012" y="2370299"/>
        <a:ext cx="7693735" cy="423752"/>
      </dsp:txXfrm>
    </dsp:sp>
    <dsp:sp modelId="{C95EA6BA-36F3-6940-ADE6-CF43F28ACD74}">
      <dsp:nvSpPr>
        <dsp:cNvPr id="0" name=""/>
        <dsp:cNvSpPr/>
      </dsp:nvSpPr>
      <dsp:spPr>
        <a:xfrm>
          <a:off x="628588" y="2288675"/>
          <a:ext cx="587000" cy="587000"/>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24000"/>
            </a:schemeClr>
          </a:solidFill>
          <a:prstDash val="solid"/>
        </a:ln>
        <a:effectLst/>
      </dsp:spPr>
      <dsp:style>
        <a:lnRef idx="2">
          <a:scrgbClr r="0" g="0" b="0"/>
        </a:lnRef>
        <a:fillRef idx="1">
          <a:scrgbClr r="0" g="0" b="0"/>
        </a:fillRef>
        <a:effectRef idx="0">
          <a:scrgbClr r="0" g="0" b="0"/>
        </a:effectRef>
        <a:fontRef idx="minor"/>
      </dsp:style>
    </dsp:sp>
    <dsp:sp modelId="{6DFCA1EC-08F2-D543-A2DB-9C13F18DE378}">
      <dsp:nvSpPr>
        <dsp:cNvPr id="0" name=""/>
        <dsp:cNvSpPr/>
      </dsp:nvSpPr>
      <dsp:spPr>
        <a:xfrm>
          <a:off x="745453" y="3051686"/>
          <a:ext cx="7916218" cy="469600"/>
        </a:xfrm>
        <a:prstGeom prst="rect">
          <a:avLst/>
        </a:prstGeom>
        <a:solidFill>
          <a:schemeClr val="accent1">
            <a:alpha val="90000"/>
            <a:hueOff val="0"/>
            <a:satOff val="0"/>
            <a:lumOff val="0"/>
            <a:alphaOff val="-3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745" tIns="58420" rIns="58420" bIns="58420" numCol="1" spcCol="1270" anchor="ctr" anchorCtr="0">
          <a:noAutofit/>
        </a:bodyPr>
        <a:lstStyle/>
        <a:p>
          <a:pPr marL="0" lvl="0" indent="0" algn="l" defTabSz="1022350">
            <a:lnSpc>
              <a:spcPct val="90000"/>
            </a:lnSpc>
            <a:spcBef>
              <a:spcPct val="0"/>
            </a:spcBef>
            <a:spcAft>
              <a:spcPct val="35000"/>
            </a:spcAft>
            <a:buClr>
              <a:schemeClr val="accent5"/>
            </a:buClr>
            <a:buNone/>
          </a:pPr>
          <a:r>
            <a:rPr lang="en-US" sz="2300" kern="1200" dirty="0"/>
            <a:t>Data should be selected from multiple sources</a:t>
          </a:r>
        </a:p>
      </dsp:txBody>
      <dsp:txXfrm>
        <a:off x="745453" y="3051686"/>
        <a:ext cx="7916218" cy="469600"/>
      </dsp:txXfrm>
    </dsp:sp>
    <dsp:sp modelId="{4809C1BD-2B28-324A-9EF0-DDD2DEFF7328}">
      <dsp:nvSpPr>
        <dsp:cNvPr id="0" name=""/>
        <dsp:cNvSpPr/>
      </dsp:nvSpPr>
      <dsp:spPr>
        <a:xfrm>
          <a:off x="451953" y="2992986"/>
          <a:ext cx="587000" cy="587000"/>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32000"/>
            </a:schemeClr>
          </a:solidFill>
          <a:prstDash val="solid"/>
        </a:ln>
        <a:effectLst/>
      </dsp:spPr>
      <dsp:style>
        <a:lnRef idx="2">
          <a:scrgbClr r="0" g="0" b="0"/>
        </a:lnRef>
        <a:fillRef idx="1">
          <a:scrgbClr r="0" g="0" b="0"/>
        </a:fillRef>
        <a:effectRef idx="0">
          <a:scrgbClr r="0" g="0" b="0"/>
        </a:effectRef>
        <a:fontRef idx="minor"/>
      </dsp:style>
    </dsp:sp>
    <dsp:sp modelId="{85E7063B-A998-4340-9EB8-645A50CE0649}">
      <dsp:nvSpPr>
        <dsp:cNvPr id="0" name=""/>
        <dsp:cNvSpPr/>
      </dsp:nvSpPr>
      <dsp:spPr>
        <a:xfrm>
          <a:off x="359175" y="3755997"/>
          <a:ext cx="8302497" cy="469600"/>
        </a:xfrm>
        <a:prstGeom prst="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2745" tIns="58420" rIns="58420" bIns="58420" numCol="1" spcCol="1270" anchor="ctr" anchorCtr="0">
          <a:noAutofit/>
        </a:bodyPr>
        <a:lstStyle/>
        <a:p>
          <a:pPr marL="0" lvl="0" indent="0" algn="l" defTabSz="1022350">
            <a:lnSpc>
              <a:spcPct val="90000"/>
            </a:lnSpc>
            <a:spcBef>
              <a:spcPct val="0"/>
            </a:spcBef>
            <a:spcAft>
              <a:spcPct val="35000"/>
            </a:spcAft>
            <a:buClr>
              <a:schemeClr val="accent5"/>
            </a:buClr>
            <a:buNone/>
          </a:pPr>
          <a:r>
            <a:rPr lang="en-US" sz="2300" kern="1200"/>
            <a:t>Should include academic and behavior data </a:t>
          </a:r>
          <a:endParaRPr lang="en-US" sz="2300" kern="1200" dirty="0"/>
        </a:p>
      </dsp:txBody>
      <dsp:txXfrm>
        <a:off x="359175" y="3755997"/>
        <a:ext cx="8302497" cy="469600"/>
      </dsp:txXfrm>
    </dsp:sp>
    <dsp:sp modelId="{7FCE649C-9D12-5645-9F03-1A679610E9C5}">
      <dsp:nvSpPr>
        <dsp:cNvPr id="0" name=""/>
        <dsp:cNvSpPr/>
      </dsp:nvSpPr>
      <dsp:spPr>
        <a:xfrm>
          <a:off x="65675" y="3697297"/>
          <a:ext cx="587000" cy="587000"/>
        </a:xfrm>
        <a:prstGeom prst="ellipse">
          <a:avLst/>
        </a:prstGeom>
        <a:solidFill>
          <a:schemeClr val="lt1">
            <a:hueOff val="0"/>
            <a:satOff val="0"/>
            <a:lumOff val="0"/>
            <a:alphaOff val="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B47878-4AAD-9844-886A-AD68F17945E8}">
      <dsp:nvSpPr>
        <dsp:cNvPr id="0" name=""/>
        <dsp:cNvSpPr/>
      </dsp:nvSpPr>
      <dsp:spPr>
        <a:xfrm>
          <a:off x="3589609" y="2709333"/>
          <a:ext cx="592278" cy="2257160"/>
        </a:xfrm>
        <a:custGeom>
          <a:avLst/>
          <a:gdLst/>
          <a:ahLst/>
          <a:cxnLst/>
          <a:rect l="0" t="0" r="0" b="0"/>
          <a:pathLst>
            <a:path>
              <a:moveTo>
                <a:pt x="0" y="0"/>
              </a:moveTo>
              <a:lnTo>
                <a:pt x="296139" y="0"/>
              </a:lnTo>
              <a:lnTo>
                <a:pt x="296139" y="2257160"/>
              </a:lnTo>
              <a:lnTo>
                <a:pt x="592278" y="22571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827409" y="3779574"/>
        <a:ext cx="116678" cy="116678"/>
      </dsp:txXfrm>
    </dsp:sp>
    <dsp:sp modelId="{8C1C0C04-E12C-274E-BEEC-6EFC4E33E10C}">
      <dsp:nvSpPr>
        <dsp:cNvPr id="0" name=""/>
        <dsp:cNvSpPr/>
      </dsp:nvSpPr>
      <dsp:spPr>
        <a:xfrm>
          <a:off x="3589609" y="2709333"/>
          <a:ext cx="592278" cy="1128580"/>
        </a:xfrm>
        <a:custGeom>
          <a:avLst/>
          <a:gdLst/>
          <a:ahLst/>
          <a:cxnLst/>
          <a:rect l="0" t="0" r="0" b="0"/>
          <a:pathLst>
            <a:path>
              <a:moveTo>
                <a:pt x="0" y="0"/>
              </a:moveTo>
              <a:lnTo>
                <a:pt x="296139" y="0"/>
              </a:lnTo>
              <a:lnTo>
                <a:pt x="296139" y="1128580"/>
              </a:lnTo>
              <a:lnTo>
                <a:pt x="592278" y="11285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53885" y="3241759"/>
        <a:ext cx="63727" cy="63727"/>
      </dsp:txXfrm>
    </dsp:sp>
    <dsp:sp modelId="{2F39C620-E2C8-8C4B-802B-033CF5C038C5}">
      <dsp:nvSpPr>
        <dsp:cNvPr id="0" name=""/>
        <dsp:cNvSpPr/>
      </dsp:nvSpPr>
      <dsp:spPr>
        <a:xfrm>
          <a:off x="3589609" y="2663613"/>
          <a:ext cx="592278" cy="91440"/>
        </a:xfrm>
        <a:custGeom>
          <a:avLst/>
          <a:gdLst/>
          <a:ahLst/>
          <a:cxnLst/>
          <a:rect l="0" t="0" r="0" b="0"/>
          <a:pathLst>
            <a:path>
              <a:moveTo>
                <a:pt x="0" y="45720"/>
              </a:moveTo>
              <a:lnTo>
                <a:pt x="592278"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70941" y="2694526"/>
        <a:ext cx="29613" cy="29613"/>
      </dsp:txXfrm>
    </dsp:sp>
    <dsp:sp modelId="{8C4AEB54-3D6F-CB42-BE00-446EF87955CD}">
      <dsp:nvSpPr>
        <dsp:cNvPr id="0" name=""/>
        <dsp:cNvSpPr/>
      </dsp:nvSpPr>
      <dsp:spPr>
        <a:xfrm>
          <a:off x="3589609" y="1580753"/>
          <a:ext cx="592278" cy="1128580"/>
        </a:xfrm>
        <a:custGeom>
          <a:avLst/>
          <a:gdLst/>
          <a:ahLst/>
          <a:cxnLst/>
          <a:rect l="0" t="0" r="0" b="0"/>
          <a:pathLst>
            <a:path>
              <a:moveTo>
                <a:pt x="0" y="1128580"/>
              </a:moveTo>
              <a:lnTo>
                <a:pt x="296139" y="1128580"/>
              </a:lnTo>
              <a:lnTo>
                <a:pt x="296139" y="0"/>
              </a:lnTo>
              <a:lnTo>
                <a:pt x="59227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53885" y="2113179"/>
        <a:ext cx="63727" cy="63727"/>
      </dsp:txXfrm>
    </dsp:sp>
    <dsp:sp modelId="{915E5E96-78B4-7548-8BFA-421452F44B2C}">
      <dsp:nvSpPr>
        <dsp:cNvPr id="0" name=""/>
        <dsp:cNvSpPr/>
      </dsp:nvSpPr>
      <dsp:spPr>
        <a:xfrm>
          <a:off x="3589609" y="452172"/>
          <a:ext cx="592278" cy="2257160"/>
        </a:xfrm>
        <a:custGeom>
          <a:avLst/>
          <a:gdLst/>
          <a:ahLst/>
          <a:cxnLst/>
          <a:rect l="0" t="0" r="0" b="0"/>
          <a:pathLst>
            <a:path>
              <a:moveTo>
                <a:pt x="0" y="2257160"/>
              </a:moveTo>
              <a:lnTo>
                <a:pt x="296139" y="2257160"/>
              </a:lnTo>
              <a:lnTo>
                <a:pt x="296139" y="0"/>
              </a:lnTo>
              <a:lnTo>
                <a:pt x="592278"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3827409" y="1522413"/>
        <a:ext cx="116678" cy="116678"/>
      </dsp:txXfrm>
    </dsp:sp>
    <dsp:sp modelId="{B40761D5-861B-7347-B5CD-7AB2667E18E8}">
      <dsp:nvSpPr>
        <dsp:cNvPr id="0" name=""/>
        <dsp:cNvSpPr/>
      </dsp:nvSpPr>
      <dsp:spPr>
        <a:xfrm rot="16200000">
          <a:off x="762218" y="2257901"/>
          <a:ext cx="4751916" cy="902864"/>
        </a:xfrm>
        <a:prstGeom prst="rect">
          <a:avLst/>
        </a:prstGeom>
        <a:solidFill>
          <a:schemeClr val="accent5">
            <a:lumMod val="75000"/>
          </a:schemeClr>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2755900" rtl="0">
            <a:lnSpc>
              <a:spcPct val="90000"/>
            </a:lnSpc>
            <a:spcBef>
              <a:spcPct val="0"/>
            </a:spcBef>
            <a:spcAft>
              <a:spcPct val="35000"/>
            </a:spcAft>
            <a:buNone/>
          </a:pPr>
          <a:r>
            <a:rPr lang="en-US" sz="6200" kern="1200" dirty="0"/>
            <a:t>Data</a:t>
          </a:r>
        </a:p>
      </dsp:txBody>
      <dsp:txXfrm>
        <a:off x="762218" y="2257901"/>
        <a:ext cx="4751916" cy="902864"/>
      </dsp:txXfrm>
    </dsp:sp>
    <dsp:sp modelId="{20472F9F-1BB5-AF4E-ABE7-B280FC102D70}">
      <dsp:nvSpPr>
        <dsp:cNvPr id="0" name=""/>
        <dsp:cNvSpPr/>
      </dsp:nvSpPr>
      <dsp:spPr>
        <a:xfrm>
          <a:off x="4181888" y="740"/>
          <a:ext cx="2928937" cy="902864"/>
        </a:xfrm>
        <a:prstGeom prst="rect">
          <a:avLst/>
        </a:prstGeom>
        <a:solidFill>
          <a:schemeClr val="accent5"/>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t>Varying Viewpoints</a:t>
          </a:r>
        </a:p>
      </dsp:txBody>
      <dsp:txXfrm>
        <a:off x="4181888" y="740"/>
        <a:ext cx="2928937" cy="902864"/>
      </dsp:txXfrm>
    </dsp:sp>
    <dsp:sp modelId="{2AD2331D-CB5D-584F-8678-E834D4C91F05}">
      <dsp:nvSpPr>
        <dsp:cNvPr id="0" name=""/>
        <dsp:cNvSpPr/>
      </dsp:nvSpPr>
      <dsp:spPr>
        <a:xfrm>
          <a:off x="4181888" y="1129321"/>
          <a:ext cx="2961394" cy="902864"/>
        </a:xfrm>
        <a:prstGeom prst="rect">
          <a:avLst/>
        </a:prstGeom>
        <a:solidFill>
          <a:schemeClr val="accent5"/>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t>Lessens Bias</a:t>
          </a:r>
        </a:p>
      </dsp:txBody>
      <dsp:txXfrm>
        <a:off x="4181888" y="1129321"/>
        <a:ext cx="2961394" cy="902864"/>
      </dsp:txXfrm>
    </dsp:sp>
    <dsp:sp modelId="{232A7E74-380F-AE47-870B-4BC45C0B68C3}">
      <dsp:nvSpPr>
        <dsp:cNvPr id="0" name=""/>
        <dsp:cNvSpPr/>
      </dsp:nvSpPr>
      <dsp:spPr>
        <a:xfrm>
          <a:off x="4181888" y="2257901"/>
          <a:ext cx="2961394" cy="902864"/>
        </a:xfrm>
        <a:prstGeom prst="rect">
          <a:avLst/>
        </a:prstGeom>
        <a:solidFill>
          <a:schemeClr val="accent5"/>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t>Motivation</a:t>
          </a:r>
        </a:p>
      </dsp:txBody>
      <dsp:txXfrm>
        <a:off x="4181888" y="2257901"/>
        <a:ext cx="2961394" cy="902864"/>
      </dsp:txXfrm>
    </dsp:sp>
    <dsp:sp modelId="{552F3560-0160-7444-B3AD-2B8C2DB6111E}">
      <dsp:nvSpPr>
        <dsp:cNvPr id="0" name=""/>
        <dsp:cNvSpPr/>
      </dsp:nvSpPr>
      <dsp:spPr>
        <a:xfrm>
          <a:off x="4181888" y="3386481"/>
          <a:ext cx="2960180" cy="902864"/>
        </a:xfrm>
        <a:prstGeom prst="rect">
          <a:avLst/>
        </a:prstGeom>
        <a:solidFill>
          <a:schemeClr val="accent5"/>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t>Internalizing &amp; externalizing concerns</a:t>
          </a:r>
        </a:p>
      </dsp:txBody>
      <dsp:txXfrm>
        <a:off x="4181888" y="3386481"/>
        <a:ext cx="2960180" cy="902864"/>
      </dsp:txXfrm>
    </dsp:sp>
    <dsp:sp modelId="{37523DC7-25C0-5446-9DB8-9E6301D3F4E4}">
      <dsp:nvSpPr>
        <dsp:cNvPr id="0" name=""/>
        <dsp:cNvSpPr/>
      </dsp:nvSpPr>
      <dsp:spPr>
        <a:xfrm>
          <a:off x="4181888" y="4515061"/>
          <a:ext cx="2990327" cy="902864"/>
        </a:xfrm>
        <a:prstGeom prst="rect">
          <a:avLst/>
        </a:prstGeom>
        <a:solidFill>
          <a:schemeClr val="accent5"/>
        </a:solidFill>
        <a:ln w="25400" cap="flat" cmpd="sng" algn="ctr">
          <a:solidFill>
            <a:schemeClr val="accent4"/>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rtl="0">
            <a:lnSpc>
              <a:spcPct val="90000"/>
            </a:lnSpc>
            <a:spcBef>
              <a:spcPct val="0"/>
            </a:spcBef>
            <a:spcAft>
              <a:spcPct val="35000"/>
            </a:spcAft>
            <a:buNone/>
          </a:pPr>
          <a:r>
            <a:rPr lang="en-US" sz="1600" kern="1200" dirty="0"/>
            <a:t>Integrates academic &amp; behavior interventions </a:t>
          </a:r>
        </a:p>
      </dsp:txBody>
      <dsp:txXfrm>
        <a:off x="4181888" y="4515061"/>
        <a:ext cx="2990327" cy="9028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83999"/>
          <a:ext cx="8585471" cy="249795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541528" rIns="666328" bIns="184912" numCol="1" spcCol="1270" anchor="t" anchorCtr="0">
          <a:noAutofit/>
        </a:bodyPr>
        <a:lstStyle/>
        <a:p>
          <a:pPr marL="228600" lvl="1" indent="-228600" algn="l" defTabSz="1155700" rtl="0">
            <a:lnSpc>
              <a:spcPct val="90000"/>
            </a:lnSpc>
            <a:spcBef>
              <a:spcPct val="0"/>
            </a:spcBef>
            <a:spcAft>
              <a:spcPct val="15000"/>
            </a:spcAft>
            <a:buChar char="•"/>
          </a:pPr>
          <a:r>
            <a:rPr lang="en-US" sz="2600" b="0" i="0" kern="1200" dirty="0">
              <a:latin typeface="Hind Vadodara" panose="020B0604020202020204" charset="0"/>
              <a:cs typeface="Hind Vadodara" panose="020B0604020202020204" charset="0"/>
            </a:rPr>
            <a:t>Pair with a team meeting </a:t>
          </a:r>
        </a:p>
        <a:p>
          <a:pPr marL="228600" lvl="1" indent="-228600" algn="l" defTabSz="1155700" rtl="0">
            <a:lnSpc>
              <a:spcPct val="90000"/>
            </a:lnSpc>
            <a:spcBef>
              <a:spcPct val="0"/>
            </a:spcBef>
            <a:spcAft>
              <a:spcPct val="15000"/>
            </a:spcAft>
            <a:buChar char="•"/>
          </a:pPr>
          <a:r>
            <a:rPr lang="en-US" sz="2600" b="0" i="0" kern="1200" dirty="0">
              <a:latin typeface="Hind Vadodara" panose="020B0604020202020204" charset="0"/>
              <a:cs typeface="Hind Vadodara" panose="020B0604020202020204" charset="0"/>
            </a:rPr>
            <a:t>Individual meeting with coach or coaches</a:t>
          </a:r>
        </a:p>
        <a:p>
          <a:pPr marL="228600" lvl="1" indent="-228600" algn="l" defTabSz="1155700" rtl="0">
            <a:lnSpc>
              <a:spcPct val="90000"/>
            </a:lnSpc>
            <a:spcBef>
              <a:spcPct val="0"/>
            </a:spcBef>
            <a:spcAft>
              <a:spcPct val="15000"/>
            </a:spcAft>
            <a:buChar char="•"/>
          </a:pPr>
          <a:r>
            <a:rPr lang="en-US" sz="2600" b="0" i="0" kern="1200" dirty="0">
              <a:latin typeface="Hind Vadodara" panose="020B0604020202020204" charset="0"/>
              <a:cs typeface="Hind Vadodara" panose="020B0604020202020204" charset="0"/>
            </a:rPr>
            <a:t>Review of products team is working on</a:t>
          </a:r>
        </a:p>
      </dsp:txBody>
      <dsp:txXfrm>
        <a:off x="121940" y="605939"/>
        <a:ext cx="8341591" cy="2254070"/>
      </dsp:txXfrm>
    </dsp:sp>
    <dsp:sp modelId="{24EE546A-203E-45A1-AB96-5A4CB77AC5EC}">
      <dsp:nvSpPr>
        <dsp:cNvPr id="0" name=""/>
        <dsp:cNvSpPr/>
      </dsp:nvSpPr>
      <dsp:spPr>
        <a:xfrm>
          <a:off x="429273" y="100239"/>
          <a:ext cx="6009829" cy="76752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155700">
            <a:lnSpc>
              <a:spcPct val="90000"/>
            </a:lnSpc>
            <a:spcBef>
              <a:spcPct val="0"/>
            </a:spcBef>
            <a:spcAft>
              <a:spcPct val="35000"/>
            </a:spcAft>
            <a:buNone/>
          </a:pPr>
          <a:r>
            <a:rPr lang="en-US" sz="2600" b="0" i="0" kern="1200" dirty="0">
              <a:latin typeface="Hind Vadodara" panose="020B0604020202020204" charset="0"/>
              <a:cs typeface="Hind Vadodara" panose="020B0604020202020204" charset="0"/>
            </a:rPr>
            <a:t>Options:</a:t>
          </a:r>
          <a:endParaRPr lang="en-US" sz="2600" b="0" i="0" u="none" strike="noStrike" kern="1200" cap="none" baseline="0" noProof="0" dirty="0">
            <a:solidFill>
              <a:srgbClr val="010000"/>
            </a:solidFill>
            <a:latin typeface="Hind Vadodara" panose="020B0604020202020204" charset="0"/>
            <a:cs typeface="Hind Vadodara" panose="020B0604020202020204" charset="0"/>
          </a:endParaRPr>
        </a:p>
      </dsp:txBody>
      <dsp:txXfrm>
        <a:off x="466740" y="137706"/>
        <a:ext cx="5934895" cy="692586"/>
      </dsp:txXfrm>
    </dsp:sp>
    <dsp:sp modelId="{183C8042-F222-4C5B-948A-CA63CABAB28E}">
      <dsp:nvSpPr>
        <dsp:cNvPr id="0" name=""/>
        <dsp:cNvSpPr/>
      </dsp:nvSpPr>
      <dsp:spPr>
        <a:xfrm>
          <a:off x="0" y="3506109"/>
          <a:ext cx="8585471" cy="184275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541528" rIns="666328" bIns="184912" numCol="1" spcCol="1270" anchor="t" anchorCtr="0">
          <a:noAutofit/>
        </a:bodyPr>
        <a:lstStyle/>
        <a:p>
          <a:pPr marL="228600" lvl="1" indent="-228600" algn="l" defTabSz="1155700" rtl="0">
            <a:lnSpc>
              <a:spcPct val="90000"/>
            </a:lnSpc>
            <a:spcBef>
              <a:spcPct val="0"/>
            </a:spcBef>
            <a:spcAft>
              <a:spcPct val="15000"/>
            </a:spcAft>
            <a:buChar char="•"/>
          </a:pPr>
          <a:r>
            <a:rPr lang="en-US" sz="2600" b="0" i="0" kern="1200" dirty="0">
              <a:latin typeface="Hind Vadodara" panose="020B0604020202020204" charset="0"/>
              <a:cs typeface="Hind Vadodara" panose="020B0604020202020204" charset="0"/>
            </a:rPr>
            <a:t> Set date (meetings) or deadline (products) for your Nov/Dec TA </a:t>
          </a:r>
        </a:p>
      </dsp:txBody>
      <dsp:txXfrm>
        <a:off x="89956" y="3596065"/>
        <a:ext cx="8405559" cy="1662838"/>
      </dsp:txXfrm>
    </dsp:sp>
    <dsp:sp modelId="{3EE32B02-DB9E-4A32-B892-2B06787A9E31}">
      <dsp:nvSpPr>
        <dsp:cNvPr id="0" name=""/>
        <dsp:cNvSpPr/>
      </dsp:nvSpPr>
      <dsp:spPr>
        <a:xfrm>
          <a:off x="429273" y="3122349"/>
          <a:ext cx="6009829" cy="7675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1155700">
            <a:lnSpc>
              <a:spcPct val="90000"/>
            </a:lnSpc>
            <a:spcBef>
              <a:spcPct val="0"/>
            </a:spcBef>
            <a:spcAft>
              <a:spcPct val="35000"/>
            </a:spcAft>
            <a:buNone/>
          </a:pPr>
          <a:r>
            <a:rPr lang="en-US" sz="2600" b="0" i="0" kern="1200" dirty="0">
              <a:latin typeface="Hind Vadodara" panose="020B0604020202020204" charset="0"/>
              <a:cs typeface="Hind Vadodara" panose="020B0604020202020204" charset="0"/>
            </a:rPr>
            <a:t>Coaches’</a:t>
          </a:r>
          <a:r>
            <a:rPr lang="en-US" sz="2600" kern="1200" dirty="0">
              <a:latin typeface="Hind Vadodara" panose="020B0604020202020204" charset="0"/>
              <a:cs typeface="Hind Vadodara" panose="020B0604020202020204" charset="0"/>
            </a:rPr>
            <a:t> T</a:t>
          </a:r>
          <a:r>
            <a:rPr lang="en-US" sz="2600" b="0" i="0" kern="1200" dirty="0">
              <a:latin typeface="Hind Vadodara" panose="020B0604020202020204" charset="0"/>
              <a:cs typeface="Hind Vadodara" panose="020B0604020202020204" charset="0"/>
            </a:rPr>
            <a:t>asks (Nov/Dec):</a:t>
          </a:r>
          <a:endParaRPr lang="en-US" sz="2600" kern="1200" dirty="0">
            <a:latin typeface="Hind Vadodara" panose="020B0604020202020204" charset="0"/>
            <a:cs typeface="Hind Vadodara" panose="020B0604020202020204" charset="0"/>
          </a:endParaRPr>
        </a:p>
      </dsp:txBody>
      <dsp:txXfrm>
        <a:off x="466740" y="3159816"/>
        <a:ext cx="5934895" cy="69258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355299"/>
          <a:ext cx="8585471" cy="19215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16560" rIns="666328"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Glows and Grows: Steps 1 and 3</a:t>
          </a:r>
        </a:p>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Step 2: Develop a process for identifying students </a:t>
          </a:r>
        </a:p>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Resources to support your coaching development</a:t>
          </a:r>
        </a:p>
      </dsp:txBody>
      <dsp:txXfrm>
        <a:off x="93800" y="449099"/>
        <a:ext cx="8397871" cy="1733900"/>
      </dsp:txXfrm>
    </dsp:sp>
    <dsp:sp modelId="{24EE546A-203E-45A1-AB96-5A4CB77AC5EC}">
      <dsp:nvSpPr>
        <dsp:cNvPr id="0" name=""/>
        <dsp:cNvSpPr/>
      </dsp:nvSpPr>
      <dsp:spPr>
        <a:xfrm>
          <a:off x="429273" y="60099"/>
          <a:ext cx="6009829" cy="59040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889000">
            <a:lnSpc>
              <a:spcPct val="90000"/>
            </a:lnSpc>
            <a:spcBef>
              <a:spcPct val="0"/>
            </a:spcBef>
            <a:spcAft>
              <a:spcPct val="35000"/>
            </a:spcAft>
            <a:buNone/>
          </a:pPr>
          <a:r>
            <a:rPr lang="en-US" sz="2000" b="0" i="0" kern="1200">
              <a:latin typeface="Hind Vadodara" panose="020B0604020202020204" charset="0"/>
              <a:cs typeface="Hind Vadodara" panose="020B0604020202020204" charset="0"/>
            </a:rPr>
            <a:t>Presentation Content:</a:t>
          </a:r>
          <a:endParaRPr lang="en-US" sz="2000" b="0" i="0" u="none" strike="noStrike" kern="1200" cap="none" baseline="0" noProof="0">
            <a:solidFill>
              <a:srgbClr val="010000"/>
            </a:solidFill>
            <a:latin typeface="Hind Vadodara" panose="020B0604020202020204" charset="0"/>
            <a:cs typeface="Hind Vadodara" panose="020B0604020202020204" charset="0"/>
          </a:endParaRPr>
        </a:p>
      </dsp:txBody>
      <dsp:txXfrm>
        <a:off x="458094" y="88920"/>
        <a:ext cx="5952187" cy="532758"/>
      </dsp:txXfrm>
    </dsp:sp>
    <dsp:sp modelId="{183C8042-F222-4C5B-948A-CA63CABAB28E}">
      <dsp:nvSpPr>
        <dsp:cNvPr id="0" name=""/>
        <dsp:cNvSpPr/>
      </dsp:nvSpPr>
      <dsp:spPr>
        <a:xfrm>
          <a:off x="0" y="2679999"/>
          <a:ext cx="8585471" cy="27090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6328" tIns="416560" rIns="666328"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a:latin typeface="Hind Vadodara" panose="020B0604020202020204" charset="0"/>
              <a:cs typeface="Hind Vadodara" panose="020B0604020202020204" charset="0"/>
            </a:rPr>
            <a:t>TFI Baseline self-assessment by Nov 30</a:t>
          </a:r>
          <a:r>
            <a:rPr lang="en-US" sz="2000" b="0" i="0" kern="1200" baseline="30000">
              <a:latin typeface="Hind Vadodara" panose="020B0604020202020204" charset="0"/>
              <a:cs typeface="Hind Vadodara" panose="020B0604020202020204" charset="0"/>
            </a:rPr>
            <a:t>th</a:t>
          </a:r>
          <a:r>
            <a:rPr lang="en-US" sz="2000" b="0" i="0" kern="1200">
              <a:latin typeface="Hind Vadodara" panose="020B0604020202020204" charset="0"/>
              <a:cs typeface="Hind Vadodara" panose="020B0604020202020204" charset="0"/>
            </a:rPr>
            <a:t>  </a:t>
          </a:r>
          <a:endParaRPr lang="en-US" sz="2000" b="0" i="0" kern="1200" dirty="0">
            <a:latin typeface="Hind Vadodara" panose="020B0604020202020204" charset="0"/>
            <a:cs typeface="Hind Vadodara" panose="020B0604020202020204" charset="0"/>
          </a:endParaRPr>
        </a:p>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Targeted Intervention Organizer (finalize Part 1)</a:t>
          </a:r>
        </a:p>
        <a:p>
          <a:pPr marL="228600" lvl="1" indent="-228600" algn="l" defTabSz="889000" rtl="0">
            <a:lnSpc>
              <a:spcPct val="90000"/>
            </a:lnSpc>
            <a:spcBef>
              <a:spcPct val="0"/>
            </a:spcBef>
            <a:spcAft>
              <a:spcPct val="15000"/>
            </a:spcAft>
            <a:buChar char="•"/>
          </a:pPr>
          <a:r>
            <a:rPr lang="en-US" sz="2000" b="0" i="0" kern="1200" dirty="0">
              <a:latin typeface="Hind Vadodara" panose="020B0604020202020204" charset="0"/>
              <a:cs typeface="Hind Vadodara" panose="020B0604020202020204" charset="0"/>
            </a:rPr>
            <a:t>Student identification process – pick at least 1 of the three areas to further develop (RFA, data decision rules, guidelines for screening)</a:t>
          </a:r>
        </a:p>
      </dsp:txBody>
      <dsp:txXfrm>
        <a:off x="132242" y="2812241"/>
        <a:ext cx="8320987" cy="2444516"/>
      </dsp:txXfrm>
    </dsp:sp>
    <dsp:sp modelId="{3EE32B02-DB9E-4A32-B892-2B06787A9E31}">
      <dsp:nvSpPr>
        <dsp:cNvPr id="0" name=""/>
        <dsp:cNvSpPr/>
      </dsp:nvSpPr>
      <dsp:spPr>
        <a:xfrm>
          <a:off x="429273" y="2384799"/>
          <a:ext cx="6009829" cy="59040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7157" tIns="0" rIns="227157" bIns="0" numCol="1" spcCol="1270" anchor="ctr" anchorCtr="0">
          <a:noAutofit/>
        </a:bodyPr>
        <a:lstStyle/>
        <a:p>
          <a:pPr marL="0" lvl="0" indent="0" algn="l" defTabSz="889000">
            <a:lnSpc>
              <a:spcPct val="90000"/>
            </a:lnSpc>
            <a:spcBef>
              <a:spcPct val="0"/>
            </a:spcBef>
            <a:spcAft>
              <a:spcPct val="35000"/>
            </a:spcAft>
            <a:buNone/>
          </a:pPr>
          <a:r>
            <a:rPr lang="en-US" sz="2000" b="0" i="0" kern="1200" dirty="0">
              <a:latin typeface="Hind Vadodara" panose="020B0604020202020204" charset="0"/>
              <a:cs typeface="Hind Vadodara" panose="020B0604020202020204" charset="0"/>
            </a:rPr>
            <a:t>Coaches’</a:t>
          </a:r>
          <a:r>
            <a:rPr lang="en-US" sz="2000" kern="1200" dirty="0">
              <a:latin typeface="Hind Vadodara" panose="020B0604020202020204" charset="0"/>
              <a:cs typeface="Hind Vadodara" panose="020B0604020202020204" charset="0"/>
            </a:rPr>
            <a:t> T</a:t>
          </a:r>
          <a:r>
            <a:rPr lang="en-US" sz="2000" b="0" i="0" kern="1200" dirty="0">
              <a:latin typeface="Hind Vadodara" panose="020B0604020202020204" charset="0"/>
              <a:cs typeface="Hind Vadodara" panose="020B0604020202020204" charset="0"/>
            </a:rPr>
            <a:t>asks (Nov/Dec):</a:t>
          </a:r>
          <a:endParaRPr lang="en-US" sz="2000" kern="1200" dirty="0">
            <a:latin typeface="Hind Vadodara" panose="020B0604020202020204" charset="0"/>
            <a:cs typeface="Hind Vadodara" panose="020B0604020202020204" charset="0"/>
          </a:endParaRPr>
        </a:p>
      </dsp:txBody>
      <dsp:txXfrm>
        <a:off x="458094" y="2413620"/>
        <a:ext cx="5952187"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2BE13B-8083-43BA-B937-642B6C854F18}"/>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F7B441D-D892-4475-A89C-D3D645443580}"/>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68BD5C16-02C7-4D6B-8486-D18136672073}" type="datetimeFigureOut">
              <a:rPr lang="en-US" smtClean="0"/>
              <a:t>11/11/2022</a:t>
            </a:fld>
            <a:endParaRPr lang="en-US"/>
          </a:p>
        </p:txBody>
      </p:sp>
      <p:sp>
        <p:nvSpPr>
          <p:cNvPr id="4" name="Footer Placeholder 3">
            <a:extLst>
              <a:ext uri="{FF2B5EF4-FFF2-40B4-BE49-F238E27FC236}">
                <a16:creationId xmlns:a16="http://schemas.microsoft.com/office/drawing/2014/main" id="{4B4B34A7-21A6-43AA-B2A0-54BC6B0CEA0F}"/>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459BF1-1008-41C0-806E-301F02B4C441}"/>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D47364C9-4C0E-42B0-9528-2E715C73D16A}" type="slidenum">
              <a:rPr lang="en-US" smtClean="0"/>
              <a:t>‹#›</a:t>
            </a:fld>
            <a:endParaRPr lang="en-US"/>
          </a:p>
        </p:txBody>
      </p:sp>
    </p:spTree>
    <p:extLst>
      <p:ext uri="{BB962C8B-B14F-4D97-AF65-F5344CB8AC3E}">
        <p14:creationId xmlns:p14="http://schemas.microsoft.com/office/powerpoint/2010/main" val="1889751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C784DC4-116A-604D-ABC4-5425518CFE34}" type="datetimeFigureOut">
              <a:rPr lang="en-US" smtClean="0"/>
              <a:t>11/11/2022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dc.co1.qualtrics.com/jfe/form/SV_5BiXqi4bxzOCMS2"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urldefense.com/v3/__https:/edc.co1.qualtrics.com/jfe/form/SV_cBF9GI7gVEBsfSC__;!!Azzr!YxiwLW1RUtWhiGA2nac5h8r1NVvRTb4_rf9ouA1nQP2MY7uv4sIukburiY3mOMf4voL-t3Cfid5eTxX0Gg$" TargetMode="External"/><Relationship Id="rId5" Type="http://schemas.openxmlformats.org/officeDocument/2006/relationships/hyperlink" Target="https://sebacademy.edc.org/" TargetMode="External"/><Relationship Id="rId4" Type="http://schemas.openxmlformats.org/officeDocument/2006/relationships/hyperlink" Target="https://edc.co1.qualtrics.com/jfe/form/SV_db8zhNj6NJ3eXg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cs.google.com/document/d/1wJqNteHjxnHGI1EnNEMl6D7SpVusYA5d6kKcc2GtCho/edit?usp=sharing"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2.ed.gov/documents/students/supporting-child-student-social-emotional-behavioral-mental-health.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urldefense.com/v3/__https:/edc.co1.qualtrics.com/jfe/form/SV_cBF9GI7gVEBsfSC__;!!Azzr!YxiwLW1RUtWhiGA2nac5h8r1NVvRTb4_rf9ouA1nQP2MY7uv4sIukburiY3mOMf4voL-t3Cfid5eTxX0Gg$"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algn="l"/>
            <a:r>
              <a:rPr lang="en-US" sz="1100" dirty="0">
                <a:solidFill>
                  <a:srgbClr val="000000"/>
                </a:solidFill>
                <a:latin typeface="Arial"/>
                <a:ea typeface="Arial"/>
                <a:cs typeface="Arial"/>
                <a:sym typeface="Arial"/>
              </a:rPr>
              <a:t>LINKS for today: </a:t>
            </a:r>
          </a:p>
          <a:p>
            <a:pPr algn="l"/>
            <a:endParaRPr lang="en-US" sz="1100" dirty="0">
              <a:solidFill>
                <a:srgbClr val="000000"/>
              </a:solidFill>
              <a:latin typeface="Arial"/>
              <a:cs typeface="Arial"/>
              <a:sym typeface="Arial"/>
            </a:endParaRPr>
          </a:p>
          <a:p>
            <a:pPr algn="l"/>
            <a:r>
              <a:rPr lang="en-US" b="0" i="0" dirty="0">
                <a:solidFill>
                  <a:srgbClr val="222222"/>
                </a:solidFill>
                <a:effectLst/>
                <a:latin typeface="Arial" panose="020B0604020202020204" pitchFamily="34" charset="0"/>
              </a:rPr>
              <a:t>Attendance </a:t>
            </a:r>
          </a:p>
          <a:p>
            <a:pPr algn="l"/>
            <a:r>
              <a:rPr lang="en-US" sz="1900" dirty="0">
                <a:solidFill>
                  <a:srgbClr val="1155CC"/>
                </a:solidFill>
                <a:latin typeface="Arial" panose="020B0604020202020204" pitchFamily="34" charset="0"/>
                <a:hlinkClick r:id="rId3"/>
              </a:rPr>
              <a:t>https://edc.co1.qualtrics.com/jfe/form/SV_5BiXqi4bxzOCMS2</a:t>
            </a:r>
            <a:br>
              <a:rPr lang="en-US" b="0" i="0" dirty="0">
                <a:solidFill>
                  <a:srgbClr val="222222"/>
                </a:solidFill>
                <a:effectLst/>
                <a:latin typeface="Arial" panose="020B0604020202020204" pitchFamily="34" charset="0"/>
              </a:rPr>
            </a:br>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New team member communications survey - </a:t>
            </a:r>
            <a:r>
              <a:rPr lang="en-US" b="0" i="0" dirty="0">
                <a:solidFill>
                  <a:srgbClr val="1155CC"/>
                </a:solidFill>
                <a:effectLst/>
                <a:latin typeface="Arial" panose="020B0604020202020204" pitchFamily="34" charset="0"/>
                <a:hlinkClick r:id="rId4"/>
              </a:rPr>
              <a:t>https://edc.co1.qualtrics.com/jfe/form/SV_db8zhNj6NJ3eXga</a:t>
            </a:r>
            <a:endParaRPr lang="en-US" b="0" i="0" dirty="0">
              <a:solidFill>
                <a:srgbClr val="222222"/>
              </a:solidFill>
              <a:effectLst/>
              <a:latin typeface="Arial" panose="020B0604020202020204" pitchFamily="34" charset="0"/>
            </a:endParaRPr>
          </a:p>
          <a:p>
            <a:pPr algn="l"/>
            <a:endParaRPr lang="en-US" b="0" i="0" dirty="0">
              <a:solidFill>
                <a:srgbClr val="222222"/>
              </a:solidFill>
              <a:effectLst/>
              <a:latin typeface="Arial" panose="020B0604020202020204" pitchFamily="34" charset="0"/>
            </a:endParaRPr>
          </a:p>
          <a:p>
            <a:pPr algn="l"/>
            <a:r>
              <a:rPr lang="en-US" b="0" i="0" dirty="0">
                <a:solidFill>
                  <a:srgbClr val="222222"/>
                </a:solidFill>
                <a:effectLst/>
                <a:latin typeface="Arial" panose="020B0604020202020204" pitchFamily="34" charset="0"/>
              </a:rPr>
              <a:t>EDC Website for SEB Academy </a:t>
            </a:r>
          </a:p>
          <a:p>
            <a:pPr algn="l"/>
            <a:r>
              <a:rPr lang="en-US" b="0" i="0" dirty="0">
                <a:solidFill>
                  <a:srgbClr val="1155CC"/>
                </a:solidFill>
                <a:effectLst/>
                <a:latin typeface="Arial" panose="020B0604020202020204" pitchFamily="34" charset="0"/>
                <a:hlinkClick r:id="rId5"/>
              </a:rPr>
              <a:t>https://sebacademy.edc.org/</a:t>
            </a:r>
            <a:endParaRPr lang="en-US" b="0" i="0" dirty="0">
              <a:solidFill>
                <a:srgbClr val="1155CC"/>
              </a:solidFill>
              <a:effectLst/>
              <a:latin typeface="Arial" panose="020B0604020202020204" pitchFamily="34" charset="0"/>
            </a:endParaRPr>
          </a:p>
          <a:p>
            <a:pPr algn="l"/>
            <a:endParaRPr lang="en-US" b="0" i="0" dirty="0">
              <a:solidFill>
                <a:srgbClr val="1155CC"/>
              </a:solidFill>
              <a:effectLst/>
              <a:latin typeface="Arial" panose="020B0604020202020204" pitchFamily="34" charset="0"/>
            </a:endParaRPr>
          </a:p>
          <a:p>
            <a:pPr algn="l"/>
            <a:r>
              <a:rPr lang="en-US" b="0" i="0" dirty="0">
                <a:solidFill>
                  <a:srgbClr val="1155CC"/>
                </a:solidFill>
                <a:effectLst/>
                <a:latin typeface="Arial" panose="020B0604020202020204" pitchFamily="34" charset="0"/>
              </a:rPr>
              <a:t>Event Evaluation (at the end)</a:t>
            </a:r>
          </a:p>
          <a:p>
            <a:pPr algn="l"/>
            <a:r>
              <a:rPr lang="en-US" sz="1900" u="sng" dirty="0">
                <a:solidFill>
                  <a:srgbClr val="0563C1"/>
                </a:solidFill>
                <a:latin typeface="Calibri" panose="020F0502020204030204" pitchFamily="34" charset="0"/>
                <a:hlinkClick r:id="rId6"/>
              </a:rPr>
              <a:t>https://edc.co1.qualtrics.com/jfe/form/SV_cBF9GI7gVEBsfSC</a:t>
            </a:r>
            <a:r>
              <a:rPr lang="en-US" sz="1900" dirty="0">
                <a:solidFill>
                  <a:srgbClr val="000000"/>
                </a:solidFill>
                <a:latin typeface="Calibri" panose="020F0502020204030204" pitchFamily="34" charset="0"/>
              </a:rPr>
              <a:t> </a:t>
            </a:r>
            <a:endParaRPr lang="en-US" b="0" i="0" dirty="0">
              <a:solidFill>
                <a:srgbClr val="222222"/>
              </a:solidFill>
              <a:effectLst/>
              <a:latin typeface="Arial" panose="020B0604020202020204" pitchFamily="34" charset="0"/>
            </a:endParaRPr>
          </a:p>
          <a:p>
            <a:pPr rtl="0" fontAlgn="base"/>
            <a:endParaRPr lang="en-US" b="0" i="0" dirty="0">
              <a:effectLst/>
            </a:endParaRPr>
          </a:p>
        </p:txBody>
      </p:sp>
    </p:spTree>
    <p:extLst>
      <p:ext uri="{BB962C8B-B14F-4D97-AF65-F5344CB8AC3E}">
        <p14:creationId xmlns:p14="http://schemas.microsoft.com/office/powerpoint/2010/main" val="1921666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8135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lvl="0"/>
            <a:r>
              <a:rPr lang="en-US" sz="1100" b="0" i="0" u="none" strike="noStrike" cap="none" dirty="0">
                <a:solidFill>
                  <a:srgbClr val="000000"/>
                </a:solidFill>
                <a:effectLst/>
                <a:highlight>
                  <a:srgbClr val="FFFF00"/>
                </a:highlight>
                <a:latin typeface="Arial"/>
                <a:ea typeface="Arial"/>
                <a:cs typeface="Arial"/>
                <a:sym typeface="Arial"/>
              </a:rPr>
              <a:t>The process for identifying students for Tier 2 supports typically</a:t>
            </a:r>
            <a:endParaRPr lang="en-US" sz="1600" b="0" i="0" u="none" strike="noStrike" cap="none" dirty="0">
              <a:solidFill>
                <a:srgbClr val="000000"/>
              </a:solidFill>
              <a:effectLst/>
              <a:highlight>
                <a:srgbClr val="FFFF00"/>
              </a:highlight>
              <a:latin typeface="Arial"/>
              <a:ea typeface="Arial"/>
              <a:cs typeface="Arial"/>
              <a:sym typeface="Arial"/>
            </a:endParaRPr>
          </a:p>
          <a:p>
            <a:pPr lvl="1"/>
            <a:r>
              <a:rPr lang="en-US" sz="1100" b="0" i="0" u="none" strike="noStrike" cap="none" dirty="0">
                <a:solidFill>
                  <a:srgbClr val="000000"/>
                </a:solidFill>
                <a:effectLst/>
                <a:highlight>
                  <a:srgbClr val="FFFF00"/>
                </a:highlight>
                <a:latin typeface="Arial"/>
                <a:ea typeface="Arial"/>
                <a:cs typeface="Arial"/>
                <a:sym typeface="Arial"/>
              </a:rPr>
              <a:t>relies on existing data sources</a:t>
            </a:r>
            <a:endParaRPr lang="en-US" sz="1600" b="0" i="0" u="none" strike="noStrike" cap="none" dirty="0">
              <a:solidFill>
                <a:srgbClr val="000000"/>
              </a:solidFill>
              <a:effectLst/>
              <a:highlight>
                <a:srgbClr val="FFFF00"/>
              </a:highlight>
              <a:latin typeface="Arial"/>
              <a:ea typeface="Arial"/>
              <a:cs typeface="Arial"/>
              <a:sym typeface="Arial"/>
            </a:endParaRPr>
          </a:p>
          <a:p>
            <a:pPr lvl="1"/>
            <a:r>
              <a:rPr lang="en-US" sz="1100" b="0" i="0" u="none" strike="noStrike" cap="none" dirty="0">
                <a:solidFill>
                  <a:srgbClr val="000000"/>
                </a:solidFill>
                <a:effectLst/>
                <a:highlight>
                  <a:srgbClr val="FFFF00"/>
                </a:highlight>
                <a:latin typeface="Arial"/>
                <a:ea typeface="Arial"/>
                <a:cs typeface="Arial"/>
                <a:sym typeface="Arial"/>
              </a:rPr>
              <a:t>provides information regarding function of behavior</a:t>
            </a:r>
            <a:endParaRPr lang="en-US" sz="1600" b="0" i="0" u="none" strike="noStrike" cap="none" dirty="0">
              <a:solidFill>
                <a:srgbClr val="000000"/>
              </a:solidFill>
              <a:effectLst/>
              <a:highlight>
                <a:srgbClr val="FFFF00"/>
              </a:highlight>
              <a:latin typeface="Arial"/>
              <a:ea typeface="Arial"/>
              <a:cs typeface="Arial"/>
              <a:sym typeface="Arial"/>
            </a:endParaRPr>
          </a:p>
          <a:p>
            <a:pPr lvl="0"/>
            <a:r>
              <a:rPr lang="en-US" sz="1100" b="0" i="0" u="none" strike="noStrike" cap="none" dirty="0">
                <a:solidFill>
                  <a:srgbClr val="000000"/>
                </a:solidFill>
                <a:effectLst/>
                <a:highlight>
                  <a:srgbClr val="FFFF00"/>
                </a:highlight>
                <a:latin typeface="Arial"/>
                <a:ea typeface="Arial"/>
                <a:cs typeface="Arial"/>
                <a:sym typeface="Arial"/>
              </a:rPr>
              <a:t>Methods for identifying students include</a:t>
            </a:r>
            <a:endParaRPr lang="en-US" sz="1600" b="0" i="0" u="none" strike="noStrike" cap="none" dirty="0">
              <a:solidFill>
                <a:srgbClr val="000000"/>
              </a:solidFill>
              <a:effectLst/>
              <a:highlight>
                <a:srgbClr val="FFFF00"/>
              </a:highlight>
              <a:latin typeface="Arial"/>
              <a:ea typeface="Arial"/>
              <a:cs typeface="Arial"/>
              <a:sym typeface="Arial"/>
            </a:endParaRPr>
          </a:p>
          <a:p>
            <a:pPr lvl="1"/>
            <a:r>
              <a:rPr lang="en-US" sz="1100" b="0" i="0" u="none" strike="noStrike" cap="none" dirty="0">
                <a:solidFill>
                  <a:srgbClr val="000000"/>
                </a:solidFill>
                <a:effectLst/>
                <a:highlight>
                  <a:srgbClr val="FFFF00"/>
                </a:highlight>
                <a:latin typeface="Arial"/>
                <a:ea typeface="Arial"/>
                <a:cs typeface="Arial"/>
                <a:sym typeface="Arial"/>
              </a:rPr>
              <a:t>nomination</a:t>
            </a:r>
            <a:endParaRPr lang="en-US" sz="1600" b="0" i="0" u="none" strike="noStrike" cap="none" dirty="0">
              <a:solidFill>
                <a:srgbClr val="000000"/>
              </a:solidFill>
              <a:effectLst/>
              <a:highlight>
                <a:srgbClr val="FFFF00"/>
              </a:highlight>
              <a:latin typeface="Arial"/>
              <a:ea typeface="Arial"/>
              <a:cs typeface="Arial"/>
              <a:sym typeface="Arial"/>
            </a:endParaRPr>
          </a:p>
          <a:p>
            <a:pPr lvl="2"/>
            <a:r>
              <a:rPr lang="en-US" sz="1100" b="0" i="0" u="none" strike="noStrike" cap="none" dirty="0">
                <a:solidFill>
                  <a:srgbClr val="000000"/>
                </a:solidFill>
                <a:effectLst/>
                <a:highlight>
                  <a:srgbClr val="FFFF00"/>
                </a:highlight>
                <a:latin typeface="Arial"/>
                <a:ea typeface="Arial"/>
                <a:cs typeface="Arial"/>
                <a:sym typeface="Arial"/>
              </a:rPr>
              <a:t>teacher/staff</a:t>
            </a:r>
            <a:endParaRPr lang="en-US" sz="1600" b="0" i="0" u="none" strike="noStrike" cap="none" dirty="0">
              <a:solidFill>
                <a:srgbClr val="000000"/>
              </a:solidFill>
              <a:effectLst/>
              <a:highlight>
                <a:srgbClr val="FFFF00"/>
              </a:highlight>
              <a:latin typeface="Arial"/>
              <a:ea typeface="Arial"/>
              <a:cs typeface="Arial"/>
              <a:sym typeface="Arial"/>
            </a:endParaRPr>
          </a:p>
          <a:p>
            <a:pPr lvl="2"/>
            <a:r>
              <a:rPr lang="en-US" sz="1100" b="0" i="0" u="none" strike="noStrike" cap="none" dirty="0">
                <a:solidFill>
                  <a:srgbClr val="000000"/>
                </a:solidFill>
                <a:effectLst/>
                <a:highlight>
                  <a:srgbClr val="FFFF00"/>
                </a:highlight>
                <a:latin typeface="Arial"/>
                <a:ea typeface="Arial"/>
                <a:cs typeface="Arial"/>
                <a:sym typeface="Arial"/>
              </a:rPr>
              <a:t>parent</a:t>
            </a:r>
            <a:endParaRPr lang="en-US" sz="1600" b="0" i="0" u="none" strike="noStrike" cap="none" dirty="0">
              <a:solidFill>
                <a:srgbClr val="000000"/>
              </a:solidFill>
              <a:effectLst/>
              <a:highlight>
                <a:srgbClr val="FFFF00"/>
              </a:highlight>
              <a:latin typeface="Arial"/>
              <a:ea typeface="Arial"/>
              <a:cs typeface="Arial"/>
              <a:sym typeface="Arial"/>
            </a:endParaRPr>
          </a:p>
          <a:p>
            <a:pPr lvl="2"/>
            <a:r>
              <a:rPr lang="en-US" sz="1100" b="0" i="0" u="none" strike="noStrike" cap="none" dirty="0">
                <a:solidFill>
                  <a:srgbClr val="000000"/>
                </a:solidFill>
                <a:effectLst/>
                <a:highlight>
                  <a:srgbClr val="FFFF00"/>
                </a:highlight>
                <a:latin typeface="Arial"/>
                <a:ea typeface="Arial"/>
                <a:cs typeface="Arial"/>
                <a:sym typeface="Arial"/>
              </a:rPr>
              <a:t>self</a:t>
            </a:r>
            <a:endParaRPr lang="en-US" sz="1600" b="0" i="0" u="none" strike="noStrike" cap="none" dirty="0">
              <a:solidFill>
                <a:srgbClr val="000000"/>
              </a:solidFill>
              <a:effectLst/>
              <a:highlight>
                <a:srgbClr val="FFFF00"/>
              </a:highlight>
              <a:latin typeface="Arial"/>
              <a:ea typeface="Arial"/>
              <a:cs typeface="Arial"/>
              <a:sym typeface="Arial"/>
            </a:endParaRPr>
          </a:p>
          <a:p>
            <a:pPr lvl="1"/>
            <a:r>
              <a:rPr lang="en-US" sz="1100" b="0" i="0" u="none" strike="noStrike" cap="none" dirty="0">
                <a:solidFill>
                  <a:srgbClr val="000000"/>
                </a:solidFill>
                <a:effectLst/>
                <a:highlight>
                  <a:srgbClr val="FFFF00"/>
                </a:highlight>
                <a:latin typeface="Arial"/>
                <a:ea typeface="Arial"/>
                <a:cs typeface="Arial"/>
                <a:sym typeface="Arial"/>
              </a:rPr>
              <a:t>data decision rules</a:t>
            </a:r>
            <a:endParaRPr lang="en-US" sz="1600" b="0" i="0" u="none" strike="noStrike" cap="none" dirty="0">
              <a:solidFill>
                <a:srgbClr val="000000"/>
              </a:solidFill>
              <a:effectLst/>
              <a:highlight>
                <a:srgbClr val="FFFF00"/>
              </a:highlight>
              <a:latin typeface="Arial"/>
              <a:ea typeface="Arial"/>
              <a:cs typeface="Arial"/>
              <a:sym typeface="Arial"/>
            </a:endParaRPr>
          </a:p>
          <a:p>
            <a:pPr lvl="2"/>
            <a:r>
              <a:rPr lang="en-US" sz="1100" b="0" i="0" u="none" strike="noStrike" cap="none" dirty="0">
                <a:solidFill>
                  <a:srgbClr val="000000"/>
                </a:solidFill>
                <a:effectLst/>
                <a:highlight>
                  <a:srgbClr val="FFFF00"/>
                </a:highlight>
                <a:latin typeface="Arial"/>
                <a:ea typeface="Arial"/>
                <a:cs typeface="Arial"/>
                <a:sym typeface="Arial"/>
              </a:rPr>
              <a:t>extant data</a:t>
            </a:r>
            <a:endParaRPr lang="en-US" sz="1600" b="0" i="0" u="none" strike="noStrike" cap="none" dirty="0">
              <a:solidFill>
                <a:srgbClr val="000000"/>
              </a:solidFill>
              <a:effectLst/>
              <a:highlight>
                <a:srgbClr val="FFFF00"/>
              </a:highlight>
              <a:latin typeface="Arial"/>
              <a:ea typeface="Arial"/>
              <a:cs typeface="Arial"/>
              <a:sym typeface="Arial"/>
            </a:endParaRPr>
          </a:p>
          <a:p>
            <a:pPr marL="158750" lvl="0" indent="0">
              <a:buNone/>
            </a:pPr>
            <a:r>
              <a:rPr lang="en-US" sz="1100" b="0" i="0" u="none" strike="noStrike" cap="none" dirty="0">
                <a:solidFill>
                  <a:srgbClr val="000000"/>
                </a:solidFill>
                <a:effectLst/>
                <a:highlight>
                  <a:srgbClr val="FFFF00"/>
                </a:highlight>
                <a:latin typeface="Arial"/>
                <a:ea typeface="Arial"/>
                <a:cs typeface="Arial"/>
                <a:sym typeface="Arial"/>
              </a:rPr>
              <a:t>NOTE: screening data is wonderful, but we don’t have time to cover in this training. If you are interested, there are more resources in the syllabus, you can talk to your trainers, and also there are districts in the state who do use universal screening with whom you could connect  </a:t>
            </a:r>
            <a:endParaRPr lang="en-US" dirty="0">
              <a:highlight>
                <a:srgbClr val="FFFF00"/>
              </a:highlight>
            </a:endParaRPr>
          </a:p>
          <a:p>
            <a:pPr marL="0" lvl="0" indent="0" algn="l" rtl="0">
              <a:spcBef>
                <a:spcPts val="0"/>
              </a:spcBef>
              <a:spcAft>
                <a:spcPts val="0"/>
              </a:spcAft>
              <a:buNone/>
            </a:pPr>
            <a:endParaRPr dirty="0">
              <a:highlight>
                <a:srgbClr val="FFFF00"/>
              </a:highlight>
            </a:endParaRPr>
          </a:p>
        </p:txBody>
      </p:sp>
    </p:spTree>
    <p:extLst>
      <p:ext uri="{BB962C8B-B14F-4D97-AF65-F5344CB8AC3E}">
        <p14:creationId xmlns:p14="http://schemas.microsoft.com/office/powerpoint/2010/main" val="2807019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highlight>
                <a:srgbClr val="FFFF00"/>
              </a:highlight>
            </a:endParaRPr>
          </a:p>
        </p:txBody>
      </p:sp>
    </p:spTree>
    <p:extLst>
      <p:ext uri="{BB962C8B-B14F-4D97-AF65-F5344CB8AC3E}">
        <p14:creationId xmlns:p14="http://schemas.microsoft.com/office/powerpoint/2010/main" val="554059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r>
              <a:rPr lang="en-US" b="1" dirty="0"/>
              <a:t>Rationale:</a:t>
            </a:r>
          </a:p>
          <a:p>
            <a:r>
              <a:rPr lang="en-US" dirty="0"/>
              <a:t>One set of data may not be comprehensive enough to accurately and appropriately identify students needing Tier 2 supports.</a:t>
            </a:r>
          </a:p>
          <a:p>
            <a:endParaRPr lang="en-US" dirty="0"/>
          </a:p>
          <a:p>
            <a:endParaRPr lang="en-US" dirty="0"/>
          </a:p>
          <a:p>
            <a:r>
              <a:rPr lang="en-US" b="1" dirty="0"/>
              <a:t>Trainer’s Notes:</a:t>
            </a:r>
          </a:p>
          <a:p>
            <a:r>
              <a:rPr lang="en-US" dirty="0"/>
              <a:t>By using multiple sources of data, it is more likely that teams will accurately identify students needing advanced supports and provide the intervention that best addresses the function of their behavior.  It’s important that teams fully understand WHY data are needed and HOW the data can impact success.</a:t>
            </a:r>
          </a:p>
          <a:p>
            <a:endParaRPr lang="en-US" dirty="0"/>
          </a:p>
          <a:p>
            <a:r>
              <a:rPr lang="en-US" dirty="0"/>
              <a:t>Multiple data sources:</a:t>
            </a:r>
          </a:p>
          <a:p>
            <a:pPr marL="228600" indent="-228600">
              <a:buAutoNum type="arabicParenBoth"/>
            </a:pPr>
            <a:r>
              <a:rPr lang="en-US" dirty="0"/>
              <a:t>Identifies students with internalizing &amp; externalizing concerns</a:t>
            </a:r>
          </a:p>
          <a:p>
            <a:pPr marL="228600" indent="-228600">
              <a:buAutoNum type="arabicParenBoth"/>
            </a:pPr>
            <a:r>
              <a:rPr lang="en-US" dirty="0"/>
              <a:t>Helps to integrate academic &amp; behavior interventions</a:t>
            </a:r>
          </a:p>
          <a:p>
            <a:pPr marL="228600" indent="-228600">
              <a:buAutoNum type="arabicParenBoth"/>
            </a:pPr>
            <a:r>
              <a:rPr lang="en-US" dirty="0"/>
              <a:t>May inform motivation of students, leads to  effective grouping/intervention</a:t>
            </a:r>
          </a:p>
          <a:p>
            <a:pPr marL="228600" indent="-228600">
              <a:buAutoNum type="arabicParenBoth"/>
            </a:pPr>
            <a:r>
              <a:rPr lang="en-US" dirty="0"/>
              <a:t>Helps mediate teacher bias</a:t>
            </a:r>
          </a:p>
          <a:p>
            <a:pPr marL="228600" indent="-228600">
              <a:buAutoNum type="arabicParenBoth"/>
            </a:pPr>
            <a:r>
              <a:rPr lang="en-US" dirty="0"/>
              <a:t>Provides varying viewpoints, information across multiple locations</a:t>
            </a:r>
          </a:p>
          <a:p>
            <a:endParaRPr lang="en-US" dirty="0"/>
          </a:p>
          <a:p>
            <a:endParaRPr lang="en-US" dirty="0"/>
          </a:p>
          <a:p>
            <a:endParaRPr lang="en-US" dirty="0"/>
          </a:p>
        </p:txBody>
      </p:sp>
    </p:spTree>
    <p:extLst>
      <p:ext uri="{BB962C8B-B14F-4D97-AF65-F5344CB8AC3E}">
        <p14:creationId xmlns:p14="http://schemas.microsoft.com/office/powerpoint/2010/main" val="2828992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Poll: Which of the following request for assistance forms does your school currently use?</a:t>
            </a:r>
          </a:p>
          <a:p>
            <a:pPr algn="l"/>
            <a:endParaRPr lang="en-US" dirty="0"/>
          </a:p>
          <a:p>
            <a:pPr algn="l"/>
            <a:r>
              <a:rPr lang="en-US" dirty="0"/>
              <a:t>Staff</a:t>
            </a:r>
          </a:p>
          <a:p>
            <a:pPr algn="l"/>
            <a:r>
              <a:rPr lang="en-US" dirty="0"/>
              <a:t>Student</a:t>
            </a:r>
          </a:p>
          <a:p>
            <a:pPr algn="l"/>
            <a:r>
              <a:rPr lang="en-US" dirty="0"/>
              <a:t>Family</a:t>
            </a:r>
          </a:p>
        </p:txBody>
      </p:sp>
    </p:spTree>
    <p:extLst>
      <p:ext uri="{BB962C8B-B14F-4D97-AF65-F5344CB8AC3E}">
        <p14:creationId xmlns:p14="http://schemas.microsoft.com/office/powerpoint/2010/main" val="3314692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r>
              <a:rPr lang="en-US" b="1" dirty="0"/>
              <a:t>Rationale:</a:t>
            </a:r>
          </a:p>
          <a:p>
            <a:r>
              <a:rPr lang="en-US" dirty="0">
                <a:ea typeface="ＭＳ Ｐゴシック" pitchFamily="34" charset="-128"/>
              </a:rPr>
              <a:t>All staff need to be trained on the purpose, how to participate in the process, and how to complete the nomination form. </a:t>
            </a:r>
          </a:p>
          <a:p>
            <a:endParaRPr lang="en-US" dirty="0"/>
          </a:p>
          <a:p>
            <a:endParaRPr lang="en-US" dirty="0"/>
          </a:p>
          <a:p>
            <a:r>
              <a:rPr lang="en-US" b="1" dirty="0"/>
              <a:t>Trainer’s Notes:</a:t>
            </a:r>
          </a:p>
          <a:p>
            <a:r>
              <a:rPr lang="en-US" baseline="0" dirty="0">
                <a:ea typeface="ＭＳ Ｐゴシック" pitchFamily="34" charset="-128"/>
              </a:rPr>
              <a:t>Ask the audience:</a:t>
            </a:r>
          </a:p>
          <a:p>
            <a:pPr marL="228600" indent="-228600">
              <a:buAutoNum type="arabicParenBoth"/>
            </a:pPr>
            <a:r>
              <a:rPr lang="en-US" baseline="0" dirty="0">
                <a:ea typeface="ＭＳ Ｐゴシック" pitchFamily="34" charset="-128"/>
              </a:rPr>
              <a:t>What are going to be the decision rules for determining the how and what the student needs</a:t>
            </a:r>
            <a:r>
              <a:rPr lang="en-US" dirty="0">
                <a:ea typeface="ＭＳ Ｐゴシック" pitchFamily="34" charset="-128"/>
              </a:rPr>
              <a:t>? </a:t>
            </a:r>
            <a:endParaRPr lang="en-US" baseline="0" dirty="0">
              <a:ea typeface="ＭＳ Ｐゴシック" pitchFamily="34" charset="-128"/>
            </a:endParaRPr>
          </a:p>
          <a:p>
            <a:pPr marL="228600" indent="-228600">
              <a:buAutoNum type="arabicParenBoth"/>
            </a:pPr>
            <a:r>
              <a:rPr lang="en-US" baseline="0" dirty="0">
                <a:ea typeface="ＭＳ Ｐゴシック" pitchFamily="34" charset="-128"/>
              </a:rPr>
              <a:t>How are staff going to be notified of students receiving supports?  How will they support those supports? (communication / feedback loop)</a:t>
            </a:r>
          </a:p>
          <a:p>
            <a:pPr marL="228600" indent="-228600">
              <a:buAutoNum type="arabicParenBoth"/>
            </a:pPr>
            <a:r>
              <a:rPr lang="en-US" baseline="0" dirty="0">
                <a:ea typeface="ＭＳ Ｐゴシック" pitchFamily="34" charset="-128"/>
              </a:rPr>
              <a:t>Does the district have a policy for family notification</a:t>
            </a:r>
            <a:r>
              <a:rPr lang="en-US" dirty="0">
                <a:ea typeface="ＭＳ Ｐゴシック" pitchFamily="34" charset="-128"/>
              </a:rPr>
              <a:t>? (e.g., notification vs opting in or out)</a:t>
            </a:r>
          </a:p>
          <a:p>
            <a:endParaRPr lang="en-US" dirty="0"/>
          </a:p>
        </p:txBody>
      </p:sp>
    </p:spTree>
    <p:extLst>
      <p:ext uri="{BB962C8B-B14F-4D97-AF65-F5344CB8AC3E}">
        <p14:creationId xmlns:p14="http://schemas.microsoft.com/office/powerpoint/2010/main" val="488882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08144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88113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9807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6143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defTabSz="942289">
              <a:defRPr/>
            </a:pPr>
            <a:r>
              <a:rPr lang="en-US">
                <a:latin typeface="Arial" pitchFamily="-1" charset="0"/>
                <a:ea typeface="ＭＳ Ｐゴシック" pitchFamily="-108" charset="-128"/>
                <a:cs typeface="ＭＳ Ｐゴシック" pitchFamily="-108" charset="-128"/>
              </a:rPr>
              <a:t>Add</a:t>
            </a:r>
            <a:r>
              <a:rPr lang="en-US" baseline="0">
                <a:latin typeface="Arial" pitchFamily="-1" charset="0"/>
                <a:ea typeface="ＭＳ Ｐゴシック" pitchFamily="-108" charset="-128"/>
                <a:cs typeface="ＭＳ Ｐゴシック" pitchFamily="-108" charset="-128"/>
              </a:rPr>
              <a:t> trainer names for your event</a:t>
            </a:r>
            <a:endParaRPr lang="en-US">
              <a:latin typeface="Arial" pitchFamily="-1" charset="0"/>
              <a:ea typeface="ＭＳ Ｐゴシック" pitchFamily="-108" charset="-128"/>
              <a:cs typeface="ＭＳ Ｐゴシック" pitchFamily="-108" charset="-128"/>
            </a:endParaRPr>
          </a:p>
          <a:p>
            <a:endParaRPr/>
          </a:p>
        </p:txBody>
      </p:sp>
    </p:spTree>
    <p:extLst>
      <p:ext uri="{BB962C8B-B14F-4D97-AF65-F5344CB8AC3E}">
        <p14:creationId xmlns:p14="http://schemas.microsoft.com/office/powerpoint/2010/main" val="1287501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6288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Sample decision rules across academic and behavioral sources of data</a:t>
            </a:r>
            <a:r>
              <a:rPr lang="en-US" baseline="0" dirty="0"/>
              <a:t>; needs to fit context</a:t>
            </a:r>
          </a:p>
          <a:p>
            <a:endParaRPr lang="en-US" baseline="0" dirty="0"/>
          </a:p>
          <a:p>
            <a:r>
              <a:rPr lang="en-US" dirty="0"/>
              <a:t>Office discipline referrals, with teacher referral backed by absences or SAEBRS.  We talked about using nurse/counselor visits we aren't there yet.  Our academics are monitored for our WIN blocks, kids are put into 6 to 8 week intervention groups that happen T-F for 45 minutes daily.  They are strictly academic groups at this point but our academic data is being monitored there.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510782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Example:</a:t>
            </a:r>
            <a:r>
              <a:rPr lang="en-US" baseline="0" dirty="0"/>
              <a:t> </a:t>
            </a:r>
            <a:endParaRPr lang="en-US" dirty="0"/>
          </a:p>
          <a:p>
            <a:endParaRPr lang="en-US" dirty="0"/>
          </a:p>
          <a:p>
            <a:r>
              <a:rPr lang="en-US" dirty="0"/>
              <a:t>SBLT = School-Based Leadership Teams (general term so that each school can “fill in” whatever team is responsible for the tiered activities)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1569055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832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dirty="0"/>
              <a:t> </a:t>
            </a:r>
          </a:p>
        </p:txBody>
      </p:sp>
    </p:spTree>
    <p:extLst>
      <p:ext uri="{BB962C8B-B14F-4D97-AF65-F5344CB8AC3E}">
        <p14:creationId xmlns:p14="http://schemas.microsoft.com/office/powerpoint/2010/main" val="111156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defTabSz="942289">
              <a:defRPr/>
            </a:pPr>
            <a:r>
              <a:rPr lang="en-US" b="0" i="0" dirty="0">
                <a:solidFill>
                  <a:srgbClr val="FF0000"/>
                </a:solidFill>
                <a:effectLst/>
                <a:latin typeface="Arial" panose="020B0604020202020204" pitchFamily="34" charset="0"/>
              </a:rPr>
              <a:t> </a:t>
            </a:r>
            <a:endParaRPr lang="en-US" b="1" dirty="0">
              <a:solidFill>
                <a:schemeClr val="accent2">
                  <a:lumMod val="40000"/>
                  <a:lumOff val="6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pPr defTabSz="942289">
              <a:defRPr/>
            </a:pPr>
            <a:endParaRPr lang="en-US" b="1" dirty="0">
              <a:solidFill>
                <a:schemeClr val="accent2">
                  <a:lumMod val="40000"/>
                  <a:lumOff val="6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7550989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Student Identification Process Example</a:t>
            </a:r>
          </a:p>
          <a:p>
            <a:endParaRPr lang="en-US" dirty="0"/>
          </a:p>
          <a:p>
            <a:r>
              <a:rPr lang="en-US" dirty="0"/>
              <a:t>Year 2 or advanced step after building out each feature of step 3 (identifying students)</a:t>
            </a:r>
          </a:p>
          <a:p>
            <a:pPr marL="171450" indent="-171450">
              <a:buFontTx/>
              <a:buChar char="-"/>
            </a:pPr>
            <a:r>
              <a:rPr lang="en-US" dirty="0"/>
              <a:t>Nomination </a:t>
            </a:r>
          </a:p>
          <a:p>
            <a:pPr marL="171450" indent="-171450">
              <a:buFontTx/>
              <a:buChar char="-"/>
            </a:pPr>
            <a:r>
              <a:rPr lang="en-US" dirty="0"/>
              <a:t>Data decision rules </a:t>
            </a:r>
          </a:p>
          <a:p>
            <a:pPr marL="171450" indent="-171450">
              <a:buFontTx/>
              <a:buChar char="-"/>
            </a:pPr>
            <a:r>
              <a:rPr lang="en-US" dirty="0"/>
              <a:t>Universal screening </a:t>
            </a:r>
          </a:p>
          <a:p>
            <a:pPr marL="0" indent="0">
              <a:buFontTx/>
              <a:buNone/>
            </a:pPr>
            <a:endParaRPr lang="en-US" dirty="0"/>
          </a:p>
          <a:p>
            <a:pPr marL="0" indent="0">
              <a:buFontTx/>
              <a:buNone/>
            </a:pPr>
            <a:r>
              <a:rPr lang="en-US" dirty="0"/>
              <a:t>And step 6 (match to need)</a:t>
            </a:r>
          </a:p>
          <a:p>
            <a:pPr marL="171450" indent="-171450">
              <a:buFontTx/>
              <a:buChar char="-"/>
            </a:pPr>
            <a:r>
              <a:rPr lang="en-US" dirty="0"/>
              <a:t>Brief FBA / FACTS data to determine function </a:t>
            </a:r>
          </a:p>
          <a:p>
            <a:pPr marL="171450" indent="-171450">
              <a:buFontTx/>
              <a:buChar char="-"/>
            </a:pPr>
            <a:r>
              <a:rPr lang="en-US" dirty="0"/>
              <a:t>Select and enroll student in an intervention that matches skill need </a:t>
            </a:r>
            <a:r>
              <a:rPr lang="en-US"/>
              <a:t>and function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815DC9-AE46-024B-9D9C-C031869FF504}" type="slidenum">
              <a:rPr kumimoji="0" lang="en-US" sz="1200" b="0" i="0" u="none" strike="noStrike" kern="1200" cap="none" spc="0" normalizeH="0" baseline="0" noProof="0" smtClean="0">
                <a:ln>
                  <a:noFill/>
                </a:ln>
                <a:solidFill>
                  <a:srgbClr val="000000"/>
                </a:solidFill>
                <a:effectLst/>
                <a:uLnTx/>
                <a:uFillTx/>
                <a:latin typeface="Arial" pitchFamily="-108" charset="0"/>
                <a:ea typeface="ＭＳ Ｐゴシック" pitchFamily="-108" charset="-128"/>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Arial"/>
              <a:sym typeface="Arial"/>
            </a:endParaRPr>
          </a:p>
        </p:txBody>
      </p:sp>
    </p:spTree>
    <p:extLst>
      <p:ext uri="{BB962C8B-B14F-4D97-AF65-F5344CB8AC3E}">
        <p14:creationId xmlns:p14="http://schemas.microsoft.com/office/powerpoint/2010/main" val="4233220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a:p>
        </p:txBody>
      </p:sp>
    </p:spTree>
    <p:extLst>
      <p:ext uri="{BB962C8B-B14F-4D97-AF65-F5344CB8AC3E}">
        <p14:creationId xmlns:p14="http://schemas.microsoft.com/office/powerpoint/2010/main" val="2831234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More on screening in December</a:t>
            </a:r>
          </a:p>
          <a:p>
            <a:pPr marL="139700" lvl="0" indent="0">
              <a:spcAft>
                <a:spcPts val="1200"/>
              </a:spcAft>
              <a:buFont typeface="Arial" panose="020B0604020202020204" pitchFamily="34" charset="0"/>
              <a:buNone/>
            </a:pPr>
            <a:endParaRPr lang="en-US" sz="1200"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358311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54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f34f1b1769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 DOE Guidance : </a:t>
            </a:r>
            <a:r>
              <a:rPr lang="en-US" dirty="0">
                <a:hlinkClick r:id="rId3"/>
              </a:rPr>
              <a:t>https://www2.ed.gov/documents/students/supporting-child-student-social-emotional-behavioral-mental-health.pdf</a:t>
            </a:r>
            <a:endParaRPr lang="en-US" dirty="0">
              <a:cs typeface="Calibri" panose="020F0502020204030204"/>
            </a:endParaRPr>
          </a:p>
          <a:p>
            <a:endParaRPr lang="en-US" dirty="0">
              <a:cs typeface="Calibri" panose="020F0502020204030204"/>
            </a:endParaRPr>
          </a:p>
          <a:p>
            <a:r>
              <a:rPr lang="en-US" dirty="0">
                <a:cs typeface="Calibri" panose="020F0502020204030204"/>
              </a:rPr>
              <a:t>TRAINER NOTE: Please highlight this new resource from US DOE and point out how the recommendations (specifically 3,4,6 &amp; 7) align with the PBIS framework they are beginning to implement</a:t>
            </a:r>
          </a:p>
          <a:p>
            <a:endParaRPr lang="en-US" dirty="0"/>
          </a:p>
          <a:p>
            <a:r>
              <a:rPr lang="en-US" b="1" dirty="0"/>
              <a:t>In schools, we prioritize three critical and inter-related components of mental health: social (how we relate to others), emotional (how we feel), and behavioral (how we act) supports to promote overall well-being (</a:t>
            </a:r>
            <a:r>
              <a:rPr lang="en-US" b="1" dirty="0" err="1"/>
              <a:t>Chafouleas</a:t>
            </a:r>
            <a:r>
              <a:rPr lang="en-US" b="1" dirty="0"/>
              <a:t>, 2020). </a:t>
            </a:r>
            <a:endParaRPr lang="en-US" b="1" dirty="0">
              <a:cs typeface="Calibri" panose="020F0502020204030204"/>
            </a:endParaRPr>
          </a:p>
        </p:txBody>
      </p:sp>
      <p:sp>
        <p:nvSpPr>
          <p:cNvPr id="203" name="Google Shape;203;gf34f1b1769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0226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f9d1e13dd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 DOE Guidance : https://www2.ed.gov/documents/students/supporting-child-student-social-emotional-behavioral-mental-health.pdf</a:t>
            </a:r>
            <a:endParaRPr dirty="0"/>
          </a:p>
        </p:txBody>
      </p:sp>
      <p:sp>
        <p:nvSpPr>
          <p:cNvPr id="212" name="Google Shape;212;gf9d1e13dd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1058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a:endParaRPr lang="en-US" dirty="0"/>
          </a:p>
        </p:txBody>
      </p:sp>
    </p:spTree>
    <p:extLst>
      <p:ext uri="{BB962C8B-B14F-4D97-AF65-F5344CB8AC3E}">
        <p14:creationId xmlns:p14="http://schemas.microsoft.com/office/powerpoint/2010/main" val="2595157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41</a:t>
            </a:fld>
            <a:endParaRPr lang="en-US"/>
          </a:p>
        </p:txBody>
      </p:sp>
    </p:spTree>
    <p:extLst>
      <p:ext uri="{BB962C8B-B14F-4D97-AF65-F5344CB8AC3E}">
        <p14:creationId xmlns:p14="http://schemas.microsoft.com/office/powerpoint/2010/main" val="34614746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a:endParaRPr lang="en-US" dirty="0"/>
          </a:p>
        </p:txBody>
      </p:sp>
    </p:spTree>
    <p:extLst>
      <p:ext uri="{BB962C8B-B14F-4D97-AF65-F5344CB8AC3E}">
        <p14:creationId xmlns:p14="http://schemas.microsoft.com/office/powerpoint/2010/main" val="1916970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a:r>
              <a:rPr lang="en-US" dirty="0"/>
              <a:t>Evaluation Link </a:t>
            </a:r>
          </a:p>
          <a:p>
            <a:pPr marL="163592"/>
            <a:r>
              <a:rPr lang="en-US" sz="1900" u="sng" dirty="0">
                <a:solidFill>
                  <a:srgbClr val="0563C1"/>
                </a:solidFill>
                <a:latin typeface="Calibri" panose="020F0502020204030204" pitchFamily="34" charset="0"/>
                <a:hlinkClick r:id="rId3"/>
              </a:rPr>
              <a:t>https://edc.co1.qualtrics.com/jfe/form/SV_cBF9GI7gVEBsfSC</a:t>
            </a:r>
            <a:endParaRPr lang="en-US" sz="1900" u="sng" dirty="0">
              <a:solidFill>
                <a:srgbClr val="0563C1"/>
              </a:solidFill>
              <a:latin typeface="Calibri" panose="020F0502020204030204" pitchFamily="34" charset="0"/>
            </a:endParaRPr>
          </a:p>
          <a:p>
            <a:pPr marL="163592"/>
            <a:endParaRPr lang="en-US" dirty="0"/>
          </a:p>
        </p:txBody>
      </p:sp>
    </p:spTree>
    <p:extLst>
      <p:ext uri="{BB962C8B-B14F-4D97-AF65-F5344CB8AC3E}">
        <p14:creationId xmlns:p14="http://schemas.microsoft.com/office/powerpoint/2010/main" val="3450355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r>
              <a:rPr lang="en-US" dirty="0"/>
              <a:t>Taking CARE of…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a:endParaRPr lang="en-US" dirty="0"/>
          </a:p>
        </p:txBody>
      </p:sp>
    </p:spTree>
    <p:extLst>
      <p:ext uri="{BB962C8B-B14F-4D97-AF65-F5344CB8AC3E}">
        <p14:creationId xmlns:p14="http://schemas.microsoft.com/office/powerpoint/2010/main" val="1467349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r>
              <a:rPr lang="en-US"/>
              <a:t>TRAINER NOTE:  </a:t>
            </a:r>
          </a:p>
          <a:p>
            <a:r>
              <a:rPr lang="en-US"/>
              <a:t>Use this time to check in with coaches and gauge their existing knowledge base of PBIS and determine whether or not they already watched the PBIS Overview. </a:t>
            </a:r>
          </a:p>
          <a:p>
            <a:r>
              <a:rPr lang="en-US"/>
              <a:t>The following 2 slides provide an opportunity for a BRIEF review and chance to develop a basic common understanding. It is not intended to be a full explanation.</a:t>
            </a:r>
            <a:endParaRPr/>
          </a:p>
        </p:txBody>
      </p:sp>
    </p:spTree>
    <p:extLst>
      <p:ext uri="{BB962C8B-B14F-4D97-AF65-F5344CB8AC3E}">
        <p14:creationId xmlns:p14="http://schemas.microsoft.com/office/powerpoint/2010/main" val="694123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gn="l" defTabSz="942289">
              <a:buClr>
                <a:srgbClr val="000000"/>
              </a:buClr>
              <a:defRPr/>
            </a:pPr>
            <a:fld id="{7C815DC9-AE46-024B-9D9C-C031869FF504}" type="slidenum">
              <a:rPr lang="en-US" sz="1400" kern="0">
                <a:solidFill>
                  <a:srgbClr val="000000"/>
                </a:solidFill>
                <a:latin typeface="Arial"/>
                <a:cs typeface="Arial"/>
                <a:sym typeface="Arial"/>
              </a:rPr>
              <a:pPr algn="l" defTabSz="942289">
                <a:buClr>
                  <a:srgbClr val="000000"/>
                </a:buClr>
                <a:defRPr/>
              </a:pPr>
              <a:t>8</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185191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r>
              <a:rPr lang="en-US" dirty="0"/>
              <a:t>COACHES: </a:t>
            </a:r>
          </a:p>
          <a:p>
            <a:r>
              <a:rPr lang="en-US" dirty="0"/>
              <a:t>Seeing all of these steps can be uncomfortable or overwhelming – the goal is to walk away with an understanding of the elements and need to prioritize time and resources to get the steps achieved over a period of time. </a:t>
            </a:r>
          </a:p>
        </p:txBody>
      </p:sp>
    </p:spTree>
    <p:extLst>
      <p:ext uri="{BB962C8B-B14F-4D97-AF65-F5344CB8AC3E}">
        <p14:creationId xmlns:p14="http://schemas.microsoft.com/office/powerpoint/2010/main" val="2915735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pPr marL="163592"/>
            <a:endParaRPr lang="en-US" sz="1600">
              <a:solidFill>
                <a:srgbClr val="000000"/>
              </a:solidFill>
            </a:endParaRPr>
          </a:p>
        </p:txBody>
      </p:sp>
      <p:sp>
        <p:nvSpPr>
          <p:cNvPr id="4" name="Slide Number Placeholder 3"/>
          <p:cNvSpPr>
            <a:spLocks noGrp="1"/>
          </p:cNvSpPr>
          <p:nvPr>
            <p:ph type="sldNum" sz="quarter" idx="5"/>
          </p:nvPr>
        </p:nvSpPr>
        <p:spPr/>
        <p:txBody>
          <a:bodyPr/>
          <a:lstStyle/>
          <a:p>
            <a:pPr algn="l" defTabSz="942289">
              <a:buClr>
                <a:srgbClr val="000000"/>
              </a:buClr>
              <a:defRPr/>
            </a:pPr>
            <a:fld id="{642C9308-CF24-F044-9EA2-DA2C236CB241}" type="slidenum">
              <a:rPr lang="en-US" sz="1400" kern="0">
                <a:solidFill>
                  <a:srgbClr val="000000"/>
                </a:solidFill>
                <a:latin typeface="Arial"/>
                <a:cs typeface="Arial"/>
                <a:sym typeface="Arial"/>
              </a:rPr>
              <a:pPr algn="l" defTabSz="942289">
                <a:buClr>
                  <a:srgbClr val="000000"/>
                </a:buClr>
                <a:defRPr/>
              </a:pPr>
              <a:t>11</a:t>
            </a:fld>
            <a:endParaRPr lang="en-US" sz="1400" kern="0">
              <a:solidFill>
                <a:srgbClr val="000000"/>
              </a:solidFill>
              <a:latin typeface="Arial"/>
              <a:cs typeface="Arial"/>
              <a:sym typeface="Arial"/>
            </a:endParaRPr>
          </a:p>
        </p:txBody>
      </p:sp>
    </p:spTree>
    <p:extLst>
      <p:ext uri="{BB962C8B-B14F-4D97-AF65-F5344CB8AC3E}">
        <p14:creationId xmlns:p14="http://schemas.microsoft.com/office/powerpoint/2010/main" val="938905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15531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49116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5141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40012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3686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3195352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2094819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1">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9618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183125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963965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6807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1528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110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6530967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985137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14015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813631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7277037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3864400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906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61446427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340546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096403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06712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145349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13003412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76165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theme" Target="../theme/theme3.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theme" Target="../theme/theme4.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theme" Target="../theme/theme5.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26823081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3" r:id="rId11"/>
    <p:sldLayoutId id="2147483675" r:id="rId12"/>
    <p:sldLayoutId id="2147483792" r:id="rId13"/>
    <p:sldLayoutId id="2147483794" r:id="rId14"/>
    <p:sldLayoutId id="2147483795" r:id="rId15"/>
    <p:sldLayoutId id="2147483796" r:id="rId16"/>
    <p:sldLayoutId id="214748379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60391041"/>
      </p:ext>
    </p:extLst>
  </p:cSld>
  <p:clrMap bg1="lt1" tx1="dk1" bg2="dk2" tx2="lt2" accent1="accent1" accent2="accent2" accent3="accent3" accent4="accent4" accent5="accent5" accent6="accent6" hlink="hlink" folHlink="folHlink"/>
  <p:sldLayoutIdLst>
    <p:sldLayoutId id="2147483758" r:id="rId1"/>
    <p:sldLayoutId id="2147483760" r:id="rId2"/>
    <p:sldLayoutId id="2147483761" r:id="rId3"/>
    <p:sldLayoutId id="2147483762" r:id="rId4"/>
    <p:sldLayoutId id="2147483764" r:id="rId5"/>
    <p:sldLayoutId id="2147483765" r:id="rId6"/>
    <p:sldLayoutId id="2147483767" r:id="rId7"/>
    <p:sldLayoutId id="2147483768" r:id="rId8"/>
    <p:sldLayoutId id="2147483769" r:id="rId9"/>
    <p:sldLayoutId id="214748379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aching.nmc.edu/knowledgebase/changing-your-name-in-a-zoom-meeting/"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sebacademy.edc.org/pbis-tier-2-year-1" TargetMode="External"/><Relationship Id="rId4" Type="http://schemas.openxmlformats.org/officeDocument/2006/relationships/hyperlink" Target="https://edc.co1.qualtrics.com/jfe/form/SV_5BiXqi4bxzOCMS2"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tif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1.xml"/><Relationship Id="rId1" Type="http://schemas.openxmlformats.org/officeDocument/2006/relationships/slideLayout" Target="../slideLayouts/slideLayout94.xml"/><Relationship Id="rId5" Type="http://schemas.openxmlformats.org/officeDocument/2006/relationships/image" Target="../media/image32.tiff"/><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2.xml"/><Relationship Id="rId1" Type="http://schemas.openxmlformats.org/officeDocument/2006/relationships/slideLayout" Target="../slideLayouts/slideLayout94.xml"/><Relationship Id="rId5" Type="http://schemas.openxmlformats.org/officeDocument/2006/relationships/image" Target="../media/image32.tiff"/><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www.pbisapps.org/articles/the-future-is-now-for-students-who-need-more-support" TargetMode="External"/><Relationship Id="rId2" Type="http://schemas.openxmlformats.org/officeDocument/2006/relationships/image" Target="../media/image35.png"/><Relationship Id="rId1" Type="http://schemas.openxmlformats.org/officeDocument/2006/relationships/slideLayout" Target="../slideLayouts/slideLayout9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hyperlink" Target="https://www.pbis.org/resource/guidance-for-systematic-screening-lessons-learned-from-practitioners"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hyperlink" Target="https://sebacademy.edc.org/sites/default/files/2022-10/Selecting%20a%20Universal%20Behavior%20Screening%20Tool.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hyperlink" Target="https://www.pbisapps.org/articles/ep-13-the-who-why-how-of-tier-2-decision-making"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hyperlink" Target="https://sebacademy.edc.org/student-identification-process-resources" TargetMode="External"/><Relationship Id="rId4" Type="http://schemas.openxmlformats.org/officeDocument/2006/relationships/hyperlink" Target="https://www.pbisapps.org/articles/the-future-is-now-for-students-who-need-more-support"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2.ed.gov/documents/students/supporting-child-student-social-emotional-behavioral-mental-health.pd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7.xml"/><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87.xml"/><Relationship Id="rId4" Type="http://schemas.openxmlformats.org/officeDocument/2006/relationships/image" Target="../media/image46.sv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3.xml.rels><?xml version="1.0" encoding="UTF-8" standalone="yes"?>
<Relationships xmlns="http://schemas.openxmlformats.org/package/2006/relationships"><Relationship Id="rId3" Type="http://schemas.openxmlformats.org/officeDocument/2006/relationships/hyperlink" Target="mailto:mwhandler@gmail.com"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mailto:Katherine.meyer@uconn.edu"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00CC-8AED-E94F-8E79-7F411ABEBA82}"/>
              </a:ext>
            </a:extLst>
          </p:cNvPr>
          <p:cNvSpPr>
            <a:spLocks noGrp="1"/>
          </p:cNvSpPr>
          <p:nvPr>
            <p:ph type="title"/>
          </p:nvPr>
        </p:nvSpPr>
        <p:spPr>
          <a:xfrm>
            <a:off x="914400" y="158008"/>
            <a:ext cx="10363200" cy="1362075"/>
          </a:xfrm>
        </p:spPr>
        <p:txBody>
          <a:bodyPr/>
          <a:lstStyle/>
          <a:p>
            <a:pPr algn="ctr"/>
            <a:r>
              <a:rPr lang="en-US" dirty="0">
                <a:ea typeface="ＭＳ Ｐゴシック"/>
              </a:rPr>
              <a:t>Welcome </a:t>
            </a:r>
            <a:r>
              <a:rPr lang="en-US" dirty="0" err="1">
                <a:ea typeface="ＭＳ Ｐゴシック"/>
              </a:rPr>
              <a:t>tO</a:t>
            </a:r>
            <a:r>
              <a:rPr lang="en-US" dirty="0">
                <a:ea typeface="ＭＳ Ｐゴシック"/>
              </a:rPr>
              <a:t> THE</a:t>
            </a:r>
            <a:br>
              <a:rPr lang="en-US" dirty="0">
                <a:ea typeface="ＭＳ Ｐゴシック"/>
              </a:rPr>
            </a:br>
            <a:r>
              <a:rPr lang="en-US" dirty="0">
                <a:ea typeface="ＭＳ Ｐゴシック"/>
              </a:rPr>
              <a:t>Tier 2</a:t>
            </a:r>
            <a:r>
              <a:rPr lang="en-US" dirty="0">
                <a:ea typeface="ＭＳ Ｐゴシック"/>
                <a:cs typeface="ＭＳ Ｐゴシック" pitchFamily="-108" charset="-128"/>
              </a:rPr>
              <a:t> COACHES’ </a:t>
            </a:r>
            <a:r>
              <a:rPr lang="en-US" dirty="0" err="1">
                <a:ea typeface="ＭＳ Ｐゴシック"/>
                <a:cs typeface="ＭＳ Ｐゴシック" pitchFamily="-108" charset="-128"/>
              </a:rPr>
              <a:t>MEETing</a:t>
            </a:r>
            <a:r>
              <a:rPr lang="en-US" dirty="0">
                <a:ea typeface="ＭＳ Ｐゴシック"/>
                <a:cs typeface="ＭＳ Ｐゴシック" pitchFamily="-108" charset="-128"/>
              </a:rPr>
              <a:t>!</a:t>
            </a:r>
            <a:endParaRPr lang="en-US" dirty="0"/>
          </a:p>
        </p:txBody>
      </p:sp>
      <p:sp>
        <p:nvSpPr>
          <p:cNvPr id="5" name="Text Placeholder 4">
            <a:extLst>
              <a:ext uri="{FF2B5EF4-FFF2-40B4-BE49-F238E27FC236}">
                <a16:creationId xmlns:a16="http://schemas.microsoft.com/office/drawing/2014/main" id="{6339216D-2495-7C49-B1DF-6F6D0A98C11B}"/>
              </a:ext>
            </a:extLst>
          </p:cNvPr>
          <p:cNvSpPr>
            <a:spLocks noGrp="1"/>
          </p:cNvSpPr>
          <p:nvPr>
            <p:ph type="body" idx="1"/>
          </p:nvPr>
        </p:nvSpPr>
        <p:spPr>
          <a:xfrm>
            <a:off x="243629" y="1458742"/>
            <a:ext cx="4380603" cy="4614108"/>
          </a:xfrm>
        </p:spPr>
        <p:txBody>
          <a:bodyPr/>
          <a:lstStyle/>
          <a:p>
            <a:r>
              <a:rPr lang="en-US" sz="2800" b="1" dirty="0">
                <a:solidFill>
                  <a:schemeClr val="bg1"/>
                </a:solidFill>
              </a:rPr>
              <a:t>GETTING STARTED:</a:t>
            </a:r>
          </a:p>
          <a:p>
            <a:endParaRPr lang="en-US" sz="2400" dirty="0">
              <a:solidFill>
                <a:schemeClr val="accent4">
                  <a:lumMod val="60000"/>
                  <a:lumOff val="40000"/>
                </a:schemeClr>
              </a:solidFill>
            </a:endParaRPr>
          </a:p>
          <a:p>
            <a:pPr marL="380990" indent="-380990">
              <a:spcAft>
                <a:spcPts val="1200"/>
              </a:spcAft>
              <a:buClr>
                <a:srgbClr val="047E95"/>
              </a:buClr>
              <a:buFont typeface="Wingdings" panose="05000000000000000000" pitchFamily="2" charset="2"/>
              <a:buChar char="ü"/>
            </a:pPr>
            <a:r>
              <a:rPr lang="en-US" sz="2400" dirty="0">
                <a:solidFill>
                  <a:schemeClr val="accent4">
                    <a:lumMod val="60000"/>
                    <a:lumOff val="40000"/>
                  </a:schemeClr>
                </a:solidFill>
                <a:hlinkClick r:id="rId3">
                  <a:extLst>
                    <a:ext uri="{A12FA001-AC4F-418D-AE19-62706E023703}">
                      <ahyp:hlinkClr xmlns:ahyp="http://schemas.microsoft.com/office/drawing/2018/hyperlinkcolor" val="tx"/>
                    </a:ext>
                  </a:extLst>
                </a:hlinkClick>
              </a:rPr>
              <a:t>Update your display name in Zoom</a:t>
            </a:r>
            <a:r>
              <a:rPr lang="en-US" sz="2400" dirty="0">
                <a:solidFill>
                  <a:schemeClr val="accent4">
                    <a:lumMod val="60000"/>
                    <a:lumOff val="40000"/>
                  </a:schemeClr>
                </a:solidFill>
              </a:rPr>
              <a:t> </a:t>
            </a:r>
            <a:r>
              <a:rPr lang="en-US" sz="2400" dirty="0"/>
              <a:t>to read: [Your School], [Your Name] (e.g., Eastside HS, Joe Clark)</a:t>
            </a:r>
          </a:p>
          <a:p>
            <a:pPr marL="380990" indent="-380990">
              <a:spcAft>
                <a:spcPts val="1200"/>
              </a:spcAft>
              <a:buClr>
                <a:srgbClr val="047E95"/>
              </a:buClr>
              <a:buFont typeface="Wingdings" panose="05000000000000000000" pitchFamily="2" charset="2"/>
              <a:buChar char="ü"/>
            </a:pPr>
            <a:r>
              <a:rPr lang="en-US" sz="2400" dirty="0">
                <a:solidFill>
                  <a:schemeClr val="accent4">
                    <a:lumMod val="60000"/>
                    <a:lumOff val="40000"/>
                  </a:schemeClr>
                </a:solidFill>
              </a:rPr>
              <a:t>Complete the </a:t>
            </a:r>
            <a:r>
              <a:rPr lang="en-US" sz="2400" dirty="0">
                <a:hlinkClick r:id="rId4"/>
              </a:rPr>
              <a:t>ATTENDANCE</a:t>
            </a:r>
            <a:r>
              <a:rPr lang="en-US" sz="2400" dirty="0"/>
              <a:t> </a:t>
            </a:r>
          </a:p>
          <a:p>
            <a:pPr marL="380990" indent="-380990">
              <a:spcAft>
                <a:spcPts val="1200"/>
              </a:spcAft>
              <a:buClr>
                <a:srgbClr val="047E95"/>
              </a:buClr>
              <a:buFont typeface="Wingdings" panose="05000000000000000000" pitchFamily="2" charset="2"/>
              <a:buChar char="ü"/>
            </a:pPr>
            <a:endParaRPr lang="en-US" sz="2400" dirty="0"/>
          </a:p>
        </p:txBody>
      </p:sp>
      <p:sp>
        <p:nvSpPr>
          <p:cNvPr id="9" name="Left Arrow 8">
            <a:extLst>
              <a:ext uri="{FF2B5EF4-FFF2-40B4-BE49-F238E27FC236}">
                <a16:creationId xmlns:a16="http://schemas.microsoft.com/office/drawing/2014/main" id="{2CAEAB1B-5A49-A34E-8B93-DBEC5B63FD77}"/>
              </a:ext>
            </a:extLst>
          </p:cNvPr>
          <p:cNvSpPr/>
          <p:nvPr/>
        </p:nvSpPr>
        <p:spPr>
          <a:xfrm rot="19578596">
            <a:off x="9273012" y="2211829"/>
            <a:ext cx="1152134" cy="332756"/>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buClr>
                <a:srgbClr val="000000"/>
              </a:buClr>
            </a:pPr>
            <a:endParaRPr lang="en-US" sz="2400" kern="0">
              <a:solidFill>
                <a:srgbClr val="FFFFFF"/>
              </a:solidFill>
              <a:latin typeface="Franklin Gothic Book"/>
              <a:sym typeface="Arial"/>
            </a:endParaRPr>
          </a:p>
        </p:txBody>
      </p:sp>
      <p:sp>
        <p:nvSpPr>
          <p:cNvPr id="10" name="Left Arrow 9">
            <a:extLst>
              <a:ext uri="{FF2B5EF4-FFF2-40B4-BE49-F238E27FC236}">
                <a16:creationId xmlns:a16="http://schemas.microsoft.com/office/drawing/2014/main" id="{51F4CA59-2426-7244-B927-3E1E94907571}"/>
              </a:ext>
            </a:extLst>
          </p:cNvPr>
          <p:cNvSpPr/>
          <p:nvPr/>
        </p:nvSpPr>
        <p:spPr>
          <a:xfrm rot="19578596">
            <a:off x="11120527" y="4258024"/>
            <a:ext cx="792697" cy="43365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219170" fontAlgn="base">
              <a:spcBef>
                <a:spcPct val="0"/>
              </a:spcBef>
              <a:spcAft>
                <a:spcPct val="0"/>
              </a:spcAft>
              <a:buClr>
                <a:srgbClr val="000000"/>
              </a:buClr>
            </a:pPr>
            <a:endParaRPr lang="en-US" sz="2400" kern="0">
              <a:solidFill>
                <a:srgbClr val="FFFFFF"/>
              </a:solidFill>
              <a:latin typeface="Franklin Gothic Book"/>
              <a:sym typeface="Arial"/>
            </a:endParaRPr>
          </a:p>
        </p:txBody>
      </p:sp>
      <p:grpSp>
        <p:nvGrpSpPr>
          <p:cNvPr id="3" name="Group 2">
            <a:extLst>
              <a:ext uri="{FF2B5EF4-FFF2-40B4-BE49-F238E27FC236}">
                <a16:creationId xmlns:a16="http://schemas.microsoft.com/office/drawing/2014/main" id="{C6C1DE00-29F9-E66F-C976-7BB7114B06C7}"/>
              </a:ext>
            </a:extLst>
          </p:cNvPr>
          <p:cNvGrpSpPr/>
          <p:nvPr/>
        </p:nvGrpSpPr>
        <p:grpSpPr>
          <a:xfrm>
            <a:off x="9170503" y="3803374"/>
            <a:ext cx="2796429" cy="2672417"/>
            <a:chOff x="170553" y="1106274"/>
            <a:chExt cx="4314664" cy="3819206"/>
          </a:xfrm>
        </p:grpSpPr>
        <p:grpSp>
          <p:nvGrpSpPr>
            <p:cNvPr id="6" name="Group 5">
              <a:extLst>
                <a:ext uri="{FF2B5EF4-FFF2-40B4-BE49-F238E27FC236}">
                  <a16:creationId xmlns:a16="http://schemas.microsoft.com/office/drawing/2014/main" id="{7DB21A64-07E1-9C17-B448-8A3259209D0C}"/>
                </a:ext>
              </a:extLst>
            </p:cNvPr>
            <p:cNvGrpSpPr/>
            <p:nvPr/>
          </p:nvGrpSpPr>
          <p:grpSpPr>
            <a:xfrm>
              <a:off x="170553" y="1106274"/>
              <a:ext cx="4314664" cy="3819206"/>
              <a:chOff x="2188680" y="865418"/>
              <a:chExt cx="4527569" cy="4218053"/>
            </a:xfrm>
          </p:grpSpPr>
          <p:sp>
            <p:nvSpPr>
              <p:cNvPr id="13" name="AutoShape 7">
                <a:extLst>
                  <a:ext uri="{FF2B5EF4-FFF2-40B4-BE49-F238E27FC236}">
                    <a16:creationId xmlns:a16="http://schemas.microsoft.com/office/drawing/2014/main" id="{EE257D89-CA10-66F5-95C5-33464CA06C9C}"/>
                  </a:ext>
                </a:extLst>
              </p:cNvPr>
              <p:cNvSpPr>
                <a:spLocks noChangeAspect="1" noChangeArrowheads="1"/>
              </p:cNvSpPr>
              <p:nvPr/>
            </p:nvSpPr>
            <p:spPr bwMode="auto">
              <a:xfrm>
                <a:off x="2295144" y="1076679"/>
                <a:ext cx="4246492" cy="3882463"/>
              </a:xfrm>
              <a:prstGeom prst="triangle">
                <a:avLst>
                  <a:gd name="adj" fmla="val 49277"/>
                </a:avLst>
              </a:prstGeom>
              <a:solidFill>
                <a:srgbClr val="008000"/>
              </a:solidFill>
              <a:ln w="139700">
                <a:solidFill>
                  <a:srgbClr val="097233"/>
                </a:solidFill>
                <a:miter lim="800000"/>
                <a:headEnd/>
                <a:tailEnd/>
              </a:ln>
            </p:spPr>
            <p:txBody>
              <a:bodyPr wrap="none" anchor="ctr">
                <a:prstTxWarp prst="textNoShape">
                  <a:avLst/>
                </a:prstTxWarp>
              </a:bodyPr>
              <a:lstStyle/>
              <a:p>
                <a:pPr defTabSz="914377">
                  <a:defRPr/>
                </a:pPr>
                <a:endParaRPr lang="en-US">
                  <a:solidFill>
                    <a:srgbClr val="000000"/>
                  </a:solidFill>
                  <a:latin typeface="Calibri" panose="020F0502020204030204" pitchFamily="34" charset="0"/>
                  <a:cs typeface="Calibri" panose="020F0502020204030204" pitchFamily="34" charset="0"/>
                  <a:sym typeface="Arial"/>
                </a:endParaRPr>
              </a:p>
            </p:txBody>
          </p:sp>
          <p:sp>
            <p:nvSpPr>
              <p:cNvPr id="14" name="AutoShape 7">
                <a:extLst>
                  <a:ext uri="{FF2B5EF4-FFF2-40B4-BE49-F238E27FC236}">
                    <a16:creationId xmlns:a16="http://schemas.microsoft.com/office/drawing/2014/main" id="{73A2FF10-5A28-F61B-B284-317E5DC79232}"/>
                  </a:ext>
                </a:extLst>
              </p:cNvPr>
              <p:cNvSpPr>
                <a:spLocks noChangeAspect="1" noChangeArrowheads="1"/>
              </p:cNvSpPr>
              <p:nvPr/>
            </p:nvSpPr>
            <p:spPr bwMode="auto">
              <a:xfrm>
                <a:off x="3477125" y="1147375"/>
                <a:ext cx="1867228" cy="1707161"/>
              </a:xfrm>
              <a:prstGeom prst="triangle">
                <a:avLst>
                  <a:gd name="adj" fmla="val 49277"/>
                </a:avLst>
              </a:prstGeom>
              <a:solidFill>
                <a:srgbClr val="FFF278"/>
              </a:solidFill>
              <a:ln w="139700">
                <a:noFill/>
                <a:miter lim="800000"/>
                <a:headEnd/>
                <a:tailEnd/>
              </a:ln>
            </p:spPr>
            <p:txBody>
              <a:bodyPr wrap="none" anchor="ctr">
                <a:prstTxWarp prst="textNoShape">
                  <a:avLst/>
                </a:prstTxWarp>
              </a:bodyPr>
              <a:lstStyle/>
              <a:p>
                <a:pPr defTabSz="914377">
                  <a:defRPr/>
                </a:pPr>
                <a:endParaRPr lang="en-US">
                  <a:solidFill>
                    <a:srgbClr val="000000"/>
                  </a:solidFill>
                  <a:latin typeface="Calibri" panose="020F0502020204030204" pitchFamily="34" charset="0"/>
                  <a:cs typeface="Calibri" panose="020F0502020204030204" pitchFamily="34" charset="0"/>
                  <a:sym typeface="Arial"/>
                </a:endParaRPr>
              </a:p>
            </p:txBody>
          </p:sp>
          <p:sp>
            <p:nvSpPr>
              <p:cNvPr id="15" name="AutoShape 7">
                <a:extLst>
                  <a:ext uri="{FF2B5EF4-FFF2-40B4-BE49-F238E27FC236}">
                    <a16:creationId xmlns:a16="http://schemas.microsoft.com/office/drawing/2014/main" id="{EEDD8767-EFCF-FC0E-4DD3-74C2E3317F43}"/>
                  </a:ext>
                </a:extLst>
              </p:cNvPr>
              <p:cNvSpPr>
                <a:spLocks noChangeAspect="1" noChangeArrowheads="1"/>
              </p:cNvSpPr>
              <p:nvPr/>
            </p:nvSpPr>
            <p:spPr bwMode="auto">
              <a:xfrm>
                <a:off x="4004735" y="1113490"/>
                <a:ext cx="812006" cy="742397"/>
              </a:xfrm>
              <a:prstGeom prst="triangle">
                <a:avLst>
                  <a:gd name="adj" fmla="val 49277"/>
                </a:avLst>
              </a:prstGeom>
              <a:solidFill>
                <a:srgbClr val="FF0000"/>
              </a:solidFill>
              <a:ln w="139700">
                <a:noFill/>
                <a:miter lim="800000"/>
                <a:headEnd/>
                <a:tailEnd/>
              </a:ln>
            </p:spPr>
            <p:txBody>
              <a:bodyPr wrap="none" anchor="ctr">
                <a:prstTxWarp prst="textNoShape">
                  <a:avLst/>
                </a:prstTxWarp>
              </a:bodyPr>
              <a:lstStyle/>
              <a:p>
                <a:pPr defTabSz="914377">
                  <a:defRPr/>
                </a:pPr>
                <a:endParaRPr lang="en-US">
                  <a:solidFill>
                    <a:srgbClr val="000000"/>
                  </a:solidFill>
                  <a:latin typeface="Calibri" panose="020F0502020204030204" pitchFamily="34" charset="0"/>
                  <a:cs typeface="Calibri" panose="020F0502020204030204" pitchFamily="34" charset="0"/>
                  <a:sym typeface="Arial"/>
                </a:endParaRPr>
              </a:p>
            </p:txBody>
          </p:sp>
          <p:sp>
            <p:nvSpPr>
              <p:cNvPr id="16" name="AutoShape 7">
                <a:extLst>
                  <a:ext uri="{FF2B5EF4-FFF2-40B4-BE49-F238E27FC236}">
                    <a16:creationId xmlns:a16="http://schemas.microsoft.com/office/drawing/2014/main" id="{A0A168B7-5E4A-BD7E-DD0A-B88E05BB31F2}"/>
                  </a:ext>
                </a:extLst>
              </p:cNvPr>
              <p:cNvSpPr>
                <a:spLocks noChangeAspect="1" noChangeArrowheads="1"/>
              </p:cNvSpPr>
              <p:nvPr/>
            </p:nvSpPr>
            <p:spPr bwMode="auto">
              <a:xfrm>
                <a:off x="2188680" y="865418"/>
                <a:ext cx="4527569" cy="4218053"/>
              </a:xfrm>
              <a:prstGeom prst="triangle">
                <a:avLst>
                  <a:gd name="adj" fmla="val 49277"/>
                </a:avLst>
              </a:prstGeom>
              <a:noFill/>
              <a:ln w="111125">
                <a:solidFill>
                  <a:srgbClr val="92D050"/>
                </a:solidFill>
                <a:miter lim="800000"/>
                <a:headEnd/>
                <a:tailEnd/>
              </a:ln>
              <a:effectLst>
                <a:glow rad="190500">
                  <a:srgbClr val="92D050">
                    <a:alpha val="88000"/>
                  </a:srgbClr>
                </a:glow>
              </a:effectLst>
            </p:spPr>
            <p:txBody>
              <a:bodyPr wrap="none" anchor="ctr">
                <a:prstTxWarp prst="textNoShape">
                  <a:avLst/>
                </a:prstTxWarp>
              </a:bodyPr>
              <a:lstStyle/>
              <a:p>
                <a:pPr defTabSz="914377">
                  <a:defRPr/>
                </a:pPr>
                <a:endParaRPr lang="en-US">
                  <a:solidFill>
                    <a:srgbClr val="000000"/>
                  </a:solidFill>
                  <a:latin typeface="Calibri" panose="020F0502020204030204" pitchFamily="34" charset="0"/>
                  <a:cs typeface="Calibri" panose="020F0502020204030204" pitchFamily="34" charset="0"/>
                  <a:sym typeface="Arial"/>
                </a:endParaRPr>
              </a:p>
            </p:txBody>
          </p:sp>
        </p:grpSp>
        <p:sp>
          <p:nvSpPr>
            <p:cNvPr id="11" name="Text Box 14">
              <a:extLst>
                <a:ext uri="{FF2B5EF4-FFF2-40B4-BE49-F238E27FC236}">
                  <a16:creationId xmlns:a16="http://schemas.microsoft.com/office/drawing/2014/main" id="{63A25198-F464-D774-3161-C1A943B83A21}"/>
                </a:ext>
              </a:extLst>
            </p:cNvPr>
            <p:cNvSpPr txBox="1">
              <a:spLocks noChangeArrowheads="1"/>
            </p:cNvSpPr>
            <p:nvPr/>
          </p:nvSpPr>
          <p:spPr bwMode="auto">
            <a:xfrm>
              <a:off x="1623618" y="2262213"/>
              <a:ext cx="1507040" cy="637217"/>
            </a:xfrm>
            <a:prstGeom prst="rect">
              <a:avLst/>
            </a:prstGeom>
            <a:noFill/>
            <a:ln w="9525">
              <a:noFill/>
              <a:miter lim="800000"/>
              <a:headEnd/>
              <a:tailEnd/>
            </a:ln>
          </p:spPr>
          <p:txBody>
            <a:bodyPr wrap="square">
              <a:prstTxWarp prst="textNoShape">
                <a:avLst/>
              </a:prstTxWarp>
              <a:spAutoFit/>
            </a:bodyPr>
            <a:lstStyle/>
            <a:p>
              <a:pPr algn="ctr" defTabSz="914377" eaLnBrk="0" hangingPunct="0">
                <a:defRPr/>
              </a:pPr>
              <a:r>
                <a:rPr lang="en-US" sz="2400" dirty="0">
                  <a:solidFill>
                    <a:srgbClr val="000000"/>
                  </a:solidFill>
                  <a:latin typeface="Calibri" panose="020F0502020204030204" pitchFamily="34" charset="0"/>
                  <a:cs typeface="Calibri" panose="020F0502020204030204" pitchFamily="34" charset="0"/>
                  <a:sym typeface="Arial"/>
                </a:rPr>
                <a:t>~15% </a:t>
              </a:r>
            </a:p>
          </p:txBody>
        </p:sp>
      </p:grpSp>
      <p:sp>
        <p:nvSpPr>
          <p:cNvPr id="19" name="Text Placeholder 4">
            <a:extLst>
              <a:ext uri="{FF2B5EF4-FFF2-40B4-BE49-F238E27FC236}">
                <a16:creationId xmlns:a16="http://schemas.microsoft.com/office/drawing/2014/main" id="{87C42081-12E6-2DD2-A673-115D803878DE}"/>
              </a:ext>
            </a:extLst>
          </p:cNvPr>
          <p:cNvSpPr txBox="1">
            <a:spLocks/>
          </p:cNvSpPr>
          <p:nvPr/>
        </p:nvSpPr>
        <p:spPr>
          <a:xfrm>
            <a:off x="4804703" y="2024518"/>
            <a:ext cx="4716658" cy="436971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lt1"/>
              </a:buClr>
              <a:buSzPts val="1400"/>
              <a:buFont typeface="Hind Vadodara"/>
              <a:buNone/>
              <a:defRPr sz="2000" b="0" i="0" u="none" strike="noStrike" cap="none">
                <a:solidFill>
                  <a:schemeClr val="lt1"/>
                </a:solidFill>
                <a:latin typeface="Hind Vadodara"/>
                <a:ea typeface="Hind Vadodara"/>
                <a:cs typeface="Hind Vadodara"/>
                <a:sym typeface="Hind Vadodara"/>
              </a:defRPr>
            </a:lvl1pPr>
            <a:lvl2pPr marL="457189" marR="0" lvl="1" indent="0" algn="l" rtl="0">
              <a:lnSpc>
                <a:spcPct val="100000"/>
              </a:lnSpc>
              <a:spcBef>
                <a:spcPts val="1600"/>
              </a:spcBef>
              <a:spcAft>
                <a:spcPts val="0"/>
              </a:spcAft>
              <a:buClr>
                <a:schemeClr val="lt1"/>
              </a:buClr>
              <a:buSzPts val="1400"/>
              <a:buFont typeface="Hind Vadodara"/>
              <a:buNone/>
              <a:defRPr sz="1800" b="0" i="0" u="none" strike="noStrike" cap="none">
                <a:solidFill>
                  <a:schemeClr val="lt1"/>
                </a:solidFill>
                <a:latin typeface="Hind Vadodara"/>
                <a:ea typeface="Hind Vadodara"/>
                <a:cs typeface="Hind Vadodara"/>
                <a:sym typeface="Hind Vadodara"/>
              </a:defRPr>
            </a:lvl2pPr>
            <a:lvl3pPr marL="914377" marR="0" lvl="2" indent="0" algn="l" rtl="0">
              <a:lnSpc>
                <a:spcPct val="100000"/>
              </a:lnSpc>
              <a:spcBef>
                <a:spcPts val="1600"/>
              </a:spcBef>
              <a:spcAft>
                <a:spcPts val="0"/>
              </a:spcAft>
              <a:buClr>
                <a:schemeClr val="lt1"/>
              </a:buClr>
              <a:buSzPts val="1400"/>
              <a:buFont typeface="Hind Vadodara"/>
              <a:buNone/>
              <a:defRPr sz="1600" b="0" i="0" u="none" strike="noStrike" cap="none">
                <a:solidFill>
                  <a:schemeClr val="lt1"/>
                </a:solidFill>
                <a:latin typeface="Hind Vadodara"/>
                <a:ea typeface="Hind Vadodara"/>
                <a:cs typeface="Hind Vadodara"/>
                <a:sym typeface="Hind Vadodara"/>
              </a:defRPr>
            </a:lvl3pPr>
            <a:lvl4pPr marL="1371566" marR="0" lvl="3"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4pPr>
            <a:lvl5pPr marL="1828754" marR="0" lvl="4"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5pPr>
            <a:lvl6pPr marL="2285943" marR="0" lvl="5"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6pPr>
            <a:lvl7pPr marL="2743131" marR="0" lvl="6"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7pPr>
            <a:lvl8pPr marL="3200320" marR="0" lvl="7" indent="0" algn="l" rtl="0">
              <a:lnSpc>
                <a:spcPct val="100000"/>
              </a:lnSpc>
              <a:spcBef>
                <a:spcPts val="1600"/>
              </a:spcBef>
              <a:spcAft>
                <a:spcPts val="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8pPr>
            <a:lvl9pPr marL="3657509" marR="0" lvl="8" indent="0" algn="l" rtl="0">
              <a:lnSpc>
                <a:spcPct val="100000"/>
              </a:lnSpc>
              <a:spcBef>
                <a:spcPts val="1600"/>
              </a:spcBef>
              <a:spcAft>
                <a:spcPts val="1600"/>
              </a:spcAft>
              <a:buClr>
                <a:schemeClr val="lt1"/>
              </a:buClr>
              <a:buSzPts val="1400"/>
              <a:buFont typeface="Hind Vadodara"/>
              <a:buNone/>
              <a:defRPr sz="1400" b="0" i="0" u="none" strike="noStrike" cap="none">
                <a:solidFill>
                  <a:schemeClr val="lt1"/>
                </a:solidFill>
                <a:latin typeface="Hind Vadodara"/>
                <a:ea typeface="Hind Vadodara"/>
                <a:cs typeface="Hind Vadodara"/>
                <a:sym typeface="Hind Vadodara"/>
              </a:defRPr>
            </a:lvl9pPr>
          </a:lstStyle>
          <a:p>
            <a:r>
              <a:rPr lang="en-US" sz="2400" kern="0" dirty="0"/>
              <a:t> </a:t>
            </a:r>
            <a:endParaRPr lang="en-US" sz="2400" kern="0" dirty="0">
              <a:solidFill>
                <a:schemeClr val="accent4">
                  <a:lumMod val="60000"/>
                  <a:lumOff val="40000"/>
                </a:schemeClr>
              </a:solidFill>
            </a:endParaRPr>
          </a:p>
          <a:p>
            <a:pPr marL="380990" indent="-380990">
              <a:spcAft>
                <a:spcPts val="1200"/>
              </a:spcAft>
              <a:buClr>
                <a:srgbClr val="047E95"/>
              </a:buClr>
              <a:buFont typeface="Wingdings" panose="05000000000000000000" pitchFamily="2" charset="2"/>
              <a:buChar char="ü"/>
            </a:pPr>
            <a:r>
              <a:rPr lang="en-US" sz="2400" kern="0" dirty="0">
                <a:solidFill>
                  <a:schemeClr val="accent4">
                    <a:lumMod val="60000"/>
                    <a:lumOff val="40000"/>
                  </a:schemeClr>
                </a:solidFill>
              </a:rPr>
              <a:t>Bookmark link to find training resources at : </a:t>
            </a:r>
            <a:r>
              <a:rPr lang="en-US" sz="2400" b="1" kern="0" dirty="0">
                <a:solidFill>
                  <a:srgbClr val="FFFF00"/>
                </a:solidFill>
                <a:hlinkClick r:id="rId5">
                  <a:extLst>
                    <a:ext uri="{A12FA001-AC4F-418D-AE19-62706E023703}">
                      <ahyp:hlinkClr xmlns:ahyp="http://schemas.microsoft.com/office/drawing/2018/hyperlinkcolor" val="tx"/>
                    </a:ext>
                  </a:extLst>
                </a:hlinkClick>
              </a:rPr>
              <a:t>SEB PBIS Tier 2 Academy</a:t>
            </a:r>
            <a:r>
              <a:rPr lang="en-US" sz="2400" kern="0" dirty="0">
                <a:solidFill>
                  <a:srgbClr val="FFFFFF"/>
                </a:solidFill>
                <a:hlinkClick r:id="rId5">
                  <a:extLst>
                    <a:ext uri="{A12FA001-AC4F-418D-AE19-62706E023703}">
                      <ahyp:hlinkClr xmlns:ahyp="http://schemas.microsoft.com/office/drawing/2018/hyperlinkcolor" val="tx"/>
                    </a:ext>
                  </a:extLst>
                </a:hlinkClick>
              </a:rPr>
              <a:t> </a:t>
            </a:r>
            <a:endParaRPr lang="en-US" sz="2400" kern="0" dirty="0"/>
          </a:p>
          <a:p>
            <a:pPr marL="380990" indent="-380990">
              <a:spcAft>
                <a:spcPts val="1200"/>
              </a:spcAft>
              <a:buClr>
                <a:srgbClr val="047E95"/>
              </a:buClr>
              <a:buFont typeface="Wingdings" panose="05000000000000000000" pitchFamily="2" charset="2"/>
              <a:buChar char="ü"/>
            </a:pPr>
            <a:endParaRPr lang="en-US" sz="2400" i="1" dirty="0">
              <a:solidFill>
                <a:srgbClr val="FFFF00"/>
              </a:solidFill>
            </a:endParaRPr>
          </a:p>
          <a:p>
            <a:pPr marL="380990" indent="-380990">
              <a:spcAft>
                <a:spcPts val="1200"/>
              </a:spcAft>
              <a:buClr>
                <a:srgbClr val="047E95"/>
              </a:buClr>
              <a:buFont typeface="Wingdings" panose="05000000000000000000" pitchFamily="2" charset="2"/>
              <a:buChar char="ü"/>
            </a:pPr>
            <a:r>
              <a:rPr lang="en-US" sz="2400" i="1" dirty="0">
                <a:solidFill>
                  <a:srgbClr val="FFFF00"/>
                </a:solidFill>
              </a:rPr>
              <a:t>In the chat, share what Thanksgiving food(s) make you happy </a:t>
            </a:r>
            <a:r>
              <a:rPr lang="en-US" sz="2400" i="1" dirty="0">
                <a:solidFill>
                  <a:srgbClr val="FFFF00"/>
                </a:solidFill>
                <a:sym typeface="Wingdings" panose="05000000000000000000" pitchFamily="2" charset="2"/>
              </a:rPr>
              <a:t></a:t>
            </a:r>
            <a:endParaRPr lang="en-US" sz="2400" i="1" dirty="0">
              <a:solidFill>
                <a:srgbClr val="FFFF00"/>
              </a:solidFill>
            </a:endParaRPr>
          </a:p>
          <a:p>
            <a:pPr marL="380990" indent="-380990">
              <a:spcAft>
                <a:spcPts val="1200"/>
              </a:spcAft>
              <a:buClr>
                <a:srgbClr val="047E95"/>
              </a:buClr>
              <a:buFont typeface="Wingdings" panose="05000000000000000000" pitchFamily="2" charset="2"/>
              <a:buChar char="ü"/>
            </a:pPr>
            <a:endParaRPr lang="en-US" sz="2400" kern="0" dirty="0"/>
          </a:p>
        </p:txBody>
      </p:sp>
    </p:spTree>
    <p:extLst>
      <p:ext uri="{BB962C8B-B14F-4D97-AF65-F5344CB8AC3E}">
        <p14:creationId xmlns:p14="http://schemas.microsoft.com/office/powerpoint/2010/main" val="274502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12" name="Group 11">
            <a:extLst>
              <a:ext uri="{FF2B5EF4-FFF2-40B4-BE49-F238E27FC236}">
                <a16:creationId xmlns:a16="http://schemas.microsoft.com/office/drawing/2014/main" id="{6DBF3172-F27C-724E-A60B-C56D12DAAFAA}"/>
              </a:ext>
            </a:extLst>
          </p:cNvPr>
          <p:cNvGrpSpPr/>
          <p:nvPr/>
        </p:nvGrpSpPr>
        <p:grpSpPr>
          <a:xfrm>
            <a:off x="194553" y="767800"/>
            <a:ext cx="5670329" cy="6088833"/>
            <a:chOff x="921620" y="915429"/>
            <a:chExt cx="3268588" cy="3688266"/>
          </a:xfrm>
        </p:grpSpPr>
        <p:sp>
          <p:nvSpPr>
            <p:cNvPr id="13" name="Rectangle: Rounded Corners 120" descr="Badge 1">
              <a:extLst>
                <a:ext uri="{FF2B5EF4-FFF2-40B4-BE49-F238E27FC236}">
                  <a16:creationId xmlns:a16="http://schemas.microsoft.com/office/drawing/2014/main" id="{F087343F-F782-394E-81B0-08D9288E6CF7}"/>
                </a:ext>
              </a:extLst>
            </p:cNvPr>
            <p:cNvSpPr/>
            <p:nvPr/>
          </p:nvSpPr>
          <p:spPr>
            <a:xfrm>
              <a:off x="921620" y="915430"/>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914377">
                <a:defRPr/>
              </a:pPr>
              <a:r>
                <a:rPr lang="en-US" sz="4800" b="1" dirty="0">
                  <a:solidFill>
                    <a:srgbClr val="0D0F41"/>
                  </a:solidFill>
                  <a:latin typeface="Calibri" panose="020F0502020204030204" pitchFamily="34" charset="0"/>
                  <a:cs typeface="Calibri" panose="020F0502020204030204" pitchFamily="34" charset="0"/>
                </a:rPr>
                <a:t>1</a:t>
              </a:r>
            </a:p>
          </p:txBody>
        </p:sp>
        <p:sp>
          <p:nvSpPr>
            <p:cNvPr id="14" name="Freeform: Shape 121">
              <a:extLst>
                <a:ext uri="{FF2B5EF4-FFF2-40B4-BE49-F238E27FC236}">
                  <a16:creationId xmlns:a16="http://schemas.microsoft.com/office/drawing/2014/main" id="{99C7A454-3134-3448-8030-D2D14593BDDF}"/>
                </a:ext>
              </a:extLst>
            </p:cNvPr>
            <p:cNvSpPr/>
            <p:nvPr/>
          </p:nvSpPr>
          <p:spPr>
            <a:xfrm>
              <a:off x="1440426" y="915429"/>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algn="ctr" defTabSz="1219140">
                <a:buClr>
                  <a:srgbClr val="FFFFFF"/>
                </a:buClr>
              </a:pPr>
              <a:r>
                <a:rPr lang="en-US" sz="2667" dirty="0">
                  <a:solidFill>
                    <a:schemeClr val="tx1"/>
                  </a:solidFill>
                  <a:latin typeface="Calibri" panose="020F0502020204030204" pitchFamily="34" charset="0"/>
                  <a:cs typeface="Calibri" panose="020F0502020204030204" pitchFamily="34" charset="0"/>
                </a:rPr>
                <a:t>Establish a representative T2 leadership team</a:t>
              </a:r>
            </a:p>
          </p:txBody>
        </p:sp>
        <p:sp>
          <p:nvSpPr>
            <p:cNvPr id="15" name="Rectangle: Rounded Corners 122" descr="Badge">
              <a:extLst>
                <a:ext uri="{FF2B5EF4-FFF2-40B4-BE49-F238E27FC236}">
                  <a16:creationId xmlns:a16="http://schemas.microsoft.com/office/drawing/2014/main" id="{BA28A0A7-705F-004F-BB09-A722194217AF}"/>
                </a:ext>
              </a:extLst>
            </p:cNvPr>
            <p:cNvSpPr/>
            <p:nvPr/>
          </p:nvSpPr>
          <p:spPr>
            <a:xfrm>
              <a:off x="921620" y="1669236"/>
              <a:ext cx="482218" cy="58324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914377">
                <a:defRPr/>
              </a:pPr>
              <a:r>
                <a:rPr lang="en-US" sz="4800" b="1" dirty="0">
                  <a:solidFill>
                    <a:srgbClr val="0D0F41"/>
                  </a:solidFill>
                  <a:latin typeface="Calibri" panose="020F0502020204030204" pitchFamily="34" charset="0"/>
                  <a:cs typeface="Calibri" panose="020F0502020204030204" pitchFamily="34" charset="0"/>
                </a:rPr>
                <a:t>2</a:t>
              </a:r>
            </a:p>
          </p:txBody>
        </p:sp>
        <p:sp>
          <p:nvSpPr>
            <p:cNvPr id="16" name="Freeform: Shape 123">
              <a:extLst>
                <a:ext uri="{FF2B5EF4-FFF2-40B4-BE49-F238E27FC236}">
                  <a16:creationId xmlns:a16="http://schemas.microsoft.com/office/drawing/2014/main" id="{591C6591-C551-7F45-920B-4EB003B6A3AF}"/>
                </a:ext>
              </a:extLst>
            </p:cNvPr>
            <p:cNvSpPr/>
            <p:nvPr/>
          </p:nvSpPr>
          <p:spPr>
            <a:xfrm>
              <a:off x="1440426" y="1669235"/>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algn="ctr" defTabSz="1219140">
                <a:buClr>
                  <a:srgbClr val="FFFFFF"/>
                </a:buClr>
              </a:pPr>
              <a:r>
                <a:rPr lang="en-US" sz="2400" dirty="0">
                  <a:solidFill>
                    <a:schemeClr val="tx1"/>
                  </a:solidFill>
                  <a:latin typeface="Calibri" panose="020F0502020204030204" pitchFamily="34" charset="0"/>
                  <a:cs typeface="Calibri" panose="020F0502020204030204" pitchFamily="34" charset="0"/>
                </a:rPr>
                <a:t>Develop</a:t>
              </a:r>
              <a:r>
                <a:rPr lang="en-US" sz="2667" dirty="0">
                  <a:solidFill>
                    <a:schemeClr val="tx1"/>
                  </a:solidFill>
                  <a:latin typeface="Calibri" panose="020F0502020204030204" pitchFamily="34" charset="0"/>
                  <a:cs typeface="Calibri" panose="020F0502020204030204" pitchFamily="34" charset="0"/>
                </a:rPr>
                <a:t> a collaborative process for identifying students</a:t>
              </a:r>
            </a:p>
          </p:txBody>
        </p:sp>
        <p:sp>
          <p:nvSpPr>
            <p:cNvPr id="17" name="Rectangle: Rounded Corners 124" descr="Badge 3">
              <a:extLst>
                <a:ext uri="{FF2B5EF4-FFF2-40B4-BE49-F238E27FC236}">
                  <a16:creationId xmlns:a16="http://schemas.microsoft.com/office/drawing/2014/main" id="{2DB3A071-16A8-A847-A9F6-824F9E9E9076}"/>
                </a:ext>
              </a:extLst>
            </p:cNvPr>
            <p:cNvSpPr/>
            <p:nvPr/>
          </p:nvSpPr>
          <p:spPr>
            <a:xfrm>
              <a:off x="921620" y="2423042"/>
              <a:ext cx="482218" cy="583245"/>
            </a:xfrm>
            <a:prstGeom prst="roundRect">
              <a:avLst>
                <a:gd name="adj" fmla="val 16670"/>
              </a:avLst>
            </a:prstGeom>
            <a:solidFill>
              <a:srgbClr val="FFFF00"/>
            </a:solidFill>
            <a:ln w="38100"/>
          </p:spPr>
          <p:style>
            <a:lnRef idx="2">
              <a:schemeClr val="accent1"/>
            </a:lnRef>
            <a:fillRef idx="1">
              <a:schemeClr val="lt1"/>
            </a:fillRef>
            <a:effectRef idx="0">
              <a:schemeClr val="accent1"/>
            </a:effectRef>
            <a:fontRef idx="minor">
              <a:schemeClr val="dk1"/>
            </a:fontRef>
          </p:style>
          <p:txBody>
            <a:bodyPr/>
            <a:lstStyle/>
            <a:p>
              <a:pPr algn="ctr" defTabSz="914377">
                <a:defRPr/>
              </a:pPr>
              <a:r>
                <a:rPr lang="en-US" sz="4800" b="1" dirty="0">
                  <a:solidFill>
                    <a:srgbClr val="0D0F41"/>
                  </a:solidFill>
                  <a:latin typeface="Calibri" panose="020F0502020204030204" pitchFamily="34" charset="0"/>
                  <a:cs typeface="Calibri" panose="020F0502020204030204" pitchFamily="34" charset="0"/>
                </a:rPr>
                <a:t>3</a:t>
              </a:r>
            </a:p>
          </p:txBody>
        </p:sp>
        <p:sp>
          <p:nvSpPr>
            <p:cNvPr id="18" name="Freeform: Shape 125">
              <a:extLst>
                <a:ext uri="{FF2B5EF4-FFF2-40B4-BE49-F238E27FC236}">
                  <a16:creationId xmlns:a16="http://schemas.microsoft.com/office/drawing/2014/main" id="{E41F6EBB-0E18-4645-B68E-41E86D39CDDC}"/>
                </a:ext>
              </a:extLst>
            </p:cNvPr>
            <p:cNvSpPr/>
            <p:nvPr/>
          </p:nvSpPr>
          <p:spPr>
            <a:xfrm>
              <a:off x="1440426" y="2423041"/>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algn="ctr" defTabSz="1219140">
                <a:buClr>
                  <a:srgbClr val="FFFFFF"/>
                </a:buClr>
              </a:pPr>
              <a:r>
                <a:rPr lang="en-US" sz="2400" dirty="0">
                  <a:solidFill>
                    <a:schemeClr val="tx1"/>
                  </a:solidFill>
                  <a:latin typeface="Calibri" panose="020F0502020204030204" pitchFamily="34" charset="0"/>
                  <a:cs typeface="Calibri" panose="020F0502020204030204" pitchFamily="34" charset="0"/>
                </a:rPr>
                <a:t>Evaluate, select and adopt culturally appropriate tier 2 practices</a:t>
              </a:r>
            </a:p>
          </p:txBody>
        </p:sp>
        <p:sp>
          <p:nvSpPr>
            <p:cNvPr id="19" name="Rectangle: Rounded Corners 126" descr="Badge 4">
              <a:extLst>
                <a:ext uri="{FF2B5EF4-FFF2-40B4-BE49-F238E27FC236}">
                  <a16:creationId xmlns:a16="http://schemas.microsoft.com/office/drawing/2014/main" id="{3DDB244D-4F9B-D547-8F81-E23F2BF1CEB3}"/>
                </a:ext>
              </a:extLst>
            </p:cNvPr>
            <p:cNvSpPr/>
            <p:nvPr/>
          </p:nvSpPr>
          <p:spPr>
            <a:xfrm>
              <a:off x="921620" y="3176848"/>
              <a:ext cx="482218" cy="58324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914377">
                <a:defRPr/>
              </a:pPr>
              <a:r>
                <a:rPr lang="en-US" sz="4800" b="1">
                  <a:solidFill>
                    <a:srgbClr val="0D0F41"/>
                  </a:solidFill>
                  <a:latin typeface="Calibri" panose="020F0502020204030204" pitchFamily="34" charset="0"/>
                  <a:cs typeface="Calibri" panose="020F0502020204030204" pitchFamily="34" charset="0"/>
                </a:rPr>
                <a:t>4</a:t>
              </a:r>
            </a:p>
          </p:txBody>
        </p:sp>
        <p:sp>
          <p:nvSpPr>
            <p:cNvPr id="20" name="Freeform: Shape 127">
              <a:extLst>
                <a:ext uri="{FF2B5EF4-FFF2-40B4-BE49-F238E27FC236}">
                  <a16:creationId xmlns:a16="http://schemas.microsoft.com/office/drawing/2014/main" id="{60EF248F-0964-A44E-B4C8-C5F83CFD5FC0}"/>
                </a:ext>
              </a:extLst>
            </p:cNvPr>
            <p:cNvSpPr/>
            <p:nvPr/>
          </p:nvSpPr>
          <p:spPr>
            <a:xfrm>
              <a:off x="1440426" y="3176847"/>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algn="ctr" defTabSz="1219140">
                <a:buClr>
                  <a:srgbClr val="FFFFFF"/>
                </a:buClr>
              </a:pPr>
              <a:r>
                <a:rPr lang="en-US" sz="2400" dirty="0">
                  <a:solidFill>
                    <a:schemeClr val="tx1"/>
                  </a:solidFill>
                  <a:latin typeface="Calibri" panose="020F0502020204030204" pitchFamily="34" charset="0"/>
                  <a:cs typeface="Calibri" panose="020F0502020204030204" pitchFamily="34" charset="0"/>
                </a:rPr>
                <a:t>Develop a process to install selected practices</a:t>
              </a:r>
            </a:p>
          </p:txBody>
        </p:sp>
        <p:sp>
          <p:nvSpPr>
            <p:cNvPr id="21" name="Rectangle: Rounded Corners 128" descr="Badge 5">
              <a:extLst>
                <a:ext uri="{FF2B5EF4-FFF2-40B4-BE49-F238E27FC236}">
                  <a16:creationId xmlns:a16="http://schemas.microsoft.com/office/drawing/2014/main" id="{C3B7CB44-3B1B-DB4C-8DE3-18A239243246}"/>
                </a:ext>
              </a:extLst>
            </p:cNvPr>
            <p:cNvSpPr/>
            <p:nvPr/>
          </p:nvSpPr>
          <p:spPr>
            <a:xfrm>
              <a:off x="921620" y="3930655"/>
              <a:ext cx="482218" cy="58324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914377">
                <a:defRPr/>
              </a:pPr>
              <a:r>
                <a:rPr lang="en-US" sz="4800" b="1">
                  <a:solidFill>
                    <a:srgbClr val="0D0F41"/>
                  </a:solidFill>
                  <a:latin typeface="Calibri" panose="020F0502020204030204" pitchFamily="34" charset="0"/>
                  <a:cs typeface="Calibri" panose="020F0502020204030204" pitchFamily="34" charset="0"/>
                </a:rPr>
                <a:t>5</a:t>
              </a:r>
            </a:p>
          </p:txBody>
        </p:sp>
        <p:sp>
          <p:nvSpPr>
            <p:cNvPr id="22" name="Freeform: Shape 129">
              <a:extLst>
                <a:ext uri="{FF2B5EF4-FFF2-40B4-BE49-F238E27FC236}">
                  <a16:creationId xmlns:a16="http://schemas.microsoft.com/office/drawing/2014/main" id="{C6A20433-67D0-9D46-8379-212B89B83B7B}"/>
                </a:ext>
              </a:extLst>
            </p:cNvPr>
            <p:cNvSpPr/>
            <p:nvPr/>
          </p:nvSpPr>
          <p:spPr>
            <a:xfrm>
              <a:off x="1440426" y="3930654"/>
              <a:ext cx="2749782" cy="673041"/>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algn="ctr" defTabSz="1219140">
                <a:buClr>
                  <a:srgbClr val="FFFFFF"/>
                </a:buClr>
              </a:pPr>
              <a:r>
                <a:rPr lang="en-US" sz="2400" dirty="0">
                  <a:solidFill>
                    <a:schemeClr val="tx1"/>
                  </a:solidFill>
                  <a:latin typeface="Calibri" panose="020F0502020204030204" pitchFamily="34" charset="0"/>
                  <a:cs typeface="Calibri" panose="020F0502020204030204" pitchFamily="34" charset="0"/>
                </a:rPr>
                <a:t>Develop procedures to train staff and students; partner with families and community</a:t>
              </a:r>
            </a:p>
          </p:txBody>
        </p:sp>
      </p:grpSp>
      <p:grpSp>
        <p:nvGrpSpPr>
          <p:cNvPr id="23" name="Group 22">
            <a:extLst>
              <a:ext uri="{FF2B5EF4-FFF2-40B4-BE49-F238E27FC236}">
                <a16:creationId xmlns:a16="http://schemas.microsoft.com/office/drawing/2014/main" id="{97621B38-94B3-A14E-AA04-202C2CDD445D}"/>
              </a:ext>
            </a:extLst>
          </p:cNvPr>
          <p:cNvGrpSpPr/>
          <p:nvPr/>
        </p:nvGrpSpPr>
        <p:grpSpPr>
          <a:xfrm>
            <a:off x="5928355" y="600765"/>
            <a:ext cx="5999776" cy="6257235"/>
            <a:chOff x="4901073" y="1003563"/>
            <a:chExt cx="3812891" cy="3688266"/>
          </a:xfrm>
        </p:grpSpPr>
        <p:sp>
          <p:nvSpPr>
            <p:cNvPr id="24" name="Rectangle: Rounded Corners 108" descr="Badge 6">
              <a:extLst>
                <a:ext uri="{FF2B5EF4-FFF2-40B4-BE49-F238E27FC236}">
                  <a16:creationId xmlns:a16="http://schemas.microsoft.com/office/drawing/2014/main" id="{810E5ACB-2462-A54C-A470-792807C4561A}"/>
                </a:ext>
              </a:extLst>
            </p:cNvPr>
            <p:cNvSpPr/>
            <p:nvPr/>
          </p:nvSpPr>
          <p:spPr>
            <a:xfrm>
              <a:off x="4968982" y="1102019"/>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914377">
                <a:defRPr/>
              </a:pPr>
              <a:r>
                <a:rPr lang="en-US" sz="4800" b="1" dirty="0">
                  <a:solidFill>
                    <a:srgbClr val="0D0F41"/>
                  </a:solidFill>
                  <a:latin typeface="Calibri" panose="020F0502020204030204" pitchFamily="34" charset="0"/>
                  <a:cs typeface="Calibri" panose="020F0502020204030204" pitchFamily="34" charset="0"/>
                </a:rPr>
                <a:t>6</a:t>
              </a:r>
            </a:p>
          </p:txBody>
        </p:sp>
        <p:sp>
          <p:nvSpPr>
            <p:cNvPr id="25" name="Freeform: Shape 109">
              <a:extLst>
                <a:ext uri="{FF2B5EF4-FFF2-40B4-BE49-F238E27FC236}">
                  <a16:creationId xmlns:a16="http://schemas.microsoft.com/office/drawing/2014/main" id="{8764F26C-C5A0-7146-8575-FE9CB283014E}"/>
                </a:ext>
              </a:extLst>
            </p:cNvPr>
            <p:cNvSpPr/>
            <p:nvPr/>
          </p:nvSpPr>
          <p:spPr>
            <a:xfrm>
              <a:off x="5622964" y="1003563"/>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algn="ctr" defTabSz="1219140">
                <a:buClr>
                  <a:srgbClr val="FFFFFF"/>
                </a:buClr>
              </a:pPr>
              <a:r>
                <a:rPr lang="en-US" sz="2400" dirty="0">
                  <a:solidFill>
                    <a:schemeClr val="tx1"/>
                  </a:solidFill>
                  <a:latin typeface="Calibri" panose="020F0502020204030204" pitchFamily="34" charset="0"/>
                  <a:cs typeface="Calibri" panose="020F0502020204030204" pitchFamily="34" charset="0"/>
                </a:rPr>
                <a:t>Develop an equitable process for matching student need to practices</a:t>
              </a:r>
            </a:p>
          </p:txBody>
        </p:sp>
        <p:sp>
          <p:nvSpPr>
            <p:cNvPr id="26" name="Rectangle: Rounded Corners 110" descr="Badge 7">
              <a:extLst>
                <a:ext uri="{FF2B5EF4-FFF2-40B4-BE49-F238E27FC236}">
                  <a16:creationId xmlns:a16="http://schemas.microsoft.com/office/drawing/2014/main" id="{6D45E962-0DF3-AF41-8821-6563ACAC9926}"/>
                </a:ext>
              </a:extLst>
            </p:cNvPr>
            <p:cNvSpPr/>
            <p:nvPr/>
          </p:nvSpPr>
          <p:spPr>
            <a:xfrm>
              <a:off x="4968982" y="1855825"/>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914377">
                <a:defRPr/>
              </a:pPr>
              <a:r>
                <a:rPr lang="en-US" sz="4800" b="1">
                  <a:solidFill>
                    <a:srgbClr val="0D0F41"/>
                  </a:solidFill>
                  <a:latin typeface="Calibri" panose="020F0502020204030204" pitchFamily="34" charset="0"/>
                  <a:cs typeface="Calibri" panose="020F0502020204030204" pitchFamily="34" charset="0"/>
                </a:rPr>
                <a:t>7</a:t>
              </a:r>
            </a:p>
          </p:txBody>
        </p:sp>
        <p:sp>
          <p:nvSpPr>
            <p:cNvPr id="27" name="Freeform: Shape 111">
              <a:extLst>
                <a:ext uri="{FF2B5EF4-FFF2-40B4-BE49-F238E27FC236}">
                  <a16:creationId xmlns:a16="http://schemas.microsoft.com/office/drawing/2014/main" id="{003FEB63-69BA-7E42-A44E-2BCD0EE7551B}"/>
                </a:ext>
              </a:extLst>
            </p:cNvPr>
            <p:cNvSpPr/>
            <p:nvPr/>
          </p:nvSpPr>
          <p:spPr>
            <a:xfrm>
              <a:off x="5622964" y="1757369"/>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algn="ctr" defTabSz="1219140">
                <a:buClr>
                  <a:srgbClr val="FFFFFF"/>
                </a:buClr>
              </a:pPr>
              <a:r>
                <a:rPr lang="en-US" sz="2400" dirty="0">
                  <a:solidFill>
                    <a:schemeClr val="tx1"/>
                  </a:solidFill>
                  <a:latin typeface="Calibri" panose="020F0502020204030204" pitchFamily="34" charset="0"/>
                  <a:cs typeface="Calibri" panose="020F0502020204030204" pitchFamily="34" charset="0"/>
                </a:rPr>
                <a:t>Develop a process for progress monitoring, data-based decision rules </a:t>
              </a:r>
            </a:p>
          </p:txBody>
        </p:sp>
        <p:sp>
          <p:nvSpPr>
            <p:cNvPr id="28" name="Rectangle: Rounded Corners 112" descr="Badge 8">
              <a:extLst>
                <a:ext uri="{FF2B5EF4-FFF2-40B4-BE49-F238E27FC236}">
                  <a16:creationId xmlns:a16="http://schemas.microsoft.com/office/drawing/2014/main" id="{0F61E88C-3346-9E44-99EB-FE0768465082}"/>
                </a:ext>
              </a:extLst>
            </p:cNvPr>
            <p:cNvSpPr/>
            <p:nvPr/>
          </p:nvSpPr>
          <p:spPr>
            <a:xfrm>
              <a:off x="4968982" y="2609631"/>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914377">
                <a:defRPr/>
              </a:pPr>
              <a:r>
                <a:rPr lang="en-US" sz="4800" b="1">
                  <a:solidFill>
                    <a:srgbClr val="0D0F41"/>
                  </a:solidFill>
                  <a:latin typeface="Calibri" panose="020F0502020204030204" pitchFamily="34" charset="0"/>
                  <a:cs typeface="Calibri" panose="020F0502020204030204" pitchFamily="34" charset="0"/>
                </a:rPr>
                <a:t>8</a:t>
              </a:r>
            </a:p>
          </p:txBody>
        </p:sp>
        <p:sp>
          <p:nvSpPr>
            <p:cNvPr id="29" name="Freeform: Shape 113">
              <a:extLst>
                <a:ext uri="{FF2B5EF4-FFF2-40B4-BE49-F238E27FC236}">
                  <a16:creationId xmlns:a16="http://schemas.microsoft.com/office/drawing/2014/main" id="{8B3E8AF1-BF76-9A43-ABA9-E3D8F456D8BE}"/>
                </a:ext>
              </a:extLst>
            </p:cNvPr>
            <p:cNvSpPr/>
            <p:nvPr/>
          </p:nvSpPr>
          <p:spPr>
            <a:xfrm>
              <a:off x="5622964" y="2511175"/>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algn="ctr" defTabSz="1219140">
                <a:buClr>
                  <a:srgbClr val="FFFFFF"/>
                </a:buClr>
              </a:pPr>
              <a:r>
                <a:rPr lang="en-US" sz="2400" dirty="0">
                  <a:solidFill>
                    <a:schemeClr val="tx1"/>
                  </a:solidFill>
                  <a:latin typeface="Calibri" panose="020F0502020204030204" pitchFamily="34" charset="0"/>
                  <a:cs typeface="Calibri" panose="020F0502020204030204" pitchFamily="34" charset="0"/>
                </a:rPr>
                <a:t>Develop procedures for modifying/ adjusting implementation</a:t>
              </a:r>
            </a:p>
          </p:txBody>
        </p:sp>
        <p:sp>
          <p:nvSpPr>
            <p:cNvPr id="30" name="Rectangle: Rounded Corners 114" descr="Badge 9">
              <a:extLst>
                <a:ext uri="{FF2B5EF4-FFF2-40B4-BE49-F238E27FC236}">
                  <a16:creationId xmlns:a16="http://schemas.microsoft.com/office/drawing/2014/main" id="{845FDEBE-8D42-6A4C-B753-D615E7418E91}"/>
                </a:ext>
              </a:extLst>
            </p:cNvPr>
            <p:cNvSpPr/>
            <p:nvPr/>
          </p:nvSpPr>
          <p:spPr>
            <a:xfrm>
              <a:off x="4968982" y="3363437"/>
              <a:ext cx="545736"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914377">
                <a:defRPr/>
              </a:pPr>
              <a:r>
                <a:rPr lang="en-US" sz="4800" b="1">
                  <a:solidFill>
                    <a:srgbClr val="0D0F41"/>
                  </a:solidFill>
                  <a:latin typeface="Calibri" panose="020F0502020204030204" pitchFamily="34" charset="0"/>
                  <a:cs typeface="Calibri" panose="020F0502020204030204" pitchFamily="34" charset="0"/>
                </a:rPr>
                <a:t>9</a:t>
              </a:r>
            </a:p>
          </p:txBody>
        </p:sp>
        <p:sp>
          <p:nvSpPr>
            <p:cNvPr id="31" name="Freeform: Shape 115">
              <a:extLst>
                <a:ext uri="{FF2B5EF4-FFF2-40B4-BE49-F238E27FC236}">
                  <a16:creationId xmlns:a16="http://schemas.microsoft.com/office/drawing/2014/main" id="{2FBA6802-0AB2-5642-902A-8806E4A50829}"/>
                </a:ext>
              </a:extLst>
            </p:cNvPr>
            <p:cNvSpPr/>
            <p:nvPr/>
          </p:nvSpPr>
          <p:spPr>
            <a:xfrm>
              <a:off x="5622964" y="3264981"/>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algn="ctr" defTabSz="1219140">
                <a:buClr>
                  <a:srgbClr val="FFFFFF"/>
                </a:buClr>
              </a:pPr>
              <a:r>
                <a:rPr lang="en-US" sz="2400" dirty="0">
                  <a:solidFill>
                    <a:schemeClr val="tx1"/>
                  </a:solidFill>
                  <a:latin typeface="Calibri" panose="020F0502020204030204" pitchFamily="34" charset="0"/>
                  <a:cs typeface="Calibri" panose="020F0502020204030204" pitchFamily="34" charset="0"/>
                </a:rPr>
                <a:t>Develop evaluation routines for fidelity and outcome data</a:t>
              </a:r>
            </a:p>
          </p:txBody>
        </p:sp>
        <p:sp>
          <p:nvSpPr>
            <p:cNvPr id="32" name="Rectangle: Rounded Corners 116" descr="Badge 10">
              <a:extLst>
                <a:ext uri="{FF2B5EF4-FFF2-40B4-BE49-F238E27FC236}">
                  <a16:creationId xmlns:a16="http://schemas.microsoft.com/office/drawing/2014/main" id="{67A1018A-3FB7-954D-8206-F93D65D616D7}"/>
                </a:ext>
              </a:extLst>
            </p:cNvPr>
            <p:cNvSpPr/>
            <p:nvPr/>
          </p:nvSpPr>
          <p:spPr>
            <a:xfrm>
              <a:off x="4901073" y="4117244"/>
              <a:ext cx="613645" cy="574585"/>
            </a:xfrm>
            <a:prstGeom prst="roundRect">
              <a:avLst>
                <a:gd name="adj" fmla="val 16670"/>
              </a:avLst>
            </a:prstGeom>
            <a:solidFill>
              <a:schemeClr val="bg1"/>
            </a:solidFill>
            <a:ln w="38100"/>
          </p:spPr>
          <p:style>
            <a:lnRef idx="2">
              <a:schemeClr val="accent1"/>
            </a:lnRef>
            <a:fillRef idx="1">
              <a:schemeClr val="lt1"/>
            </a:fillRef>
            <a:effectRef idx="0">
              <a:schemeClr val="accent1"/>
            </a:effectRef>
            <a:fontRef idx="minor">
              <a:schemeClr val="dk1"/>
            </a:fontRef>
          </p:style>
          <p:txBody>
            <a:bodyPr/>
            <a:lstStyle/>
            <a:p>
              <a:pPr algn="ctr" defTabSz="914377">
                <a:defRPr/>
              </a:pPr>
              <a:r>
                <a:rPr lang="en-US" sz="4800" b="1" dirty="0">
                  <a:solidFill>
                    <a:srgbClr val="0D0F41"/>
                  </a:solidFill>
                  <a:latin typeface="Calibri" panose="020F0502020204030204" pitchFamily="34" charset="0"/>
                  <a:cs typeface="Calibri" panose="020F0502020204030204" pitchFamily="34" charset="0"/>
                </a:rPr>
                <a:t>10</a:t>
              </a:r>
            </a:p>
          </p:txBody>
        </p:sp>
        <p:sp>
          <p:nvSpPr>
            <p:cNvPr id="33" name="Freeform: Shape 117">
              <a:extLst>
                <a:ext uri="{FF2B5EF4-FFF2-40B4-BE49-F238E27FC236}">
                  <a16:creationId xmlns:a16="http://schemas.microsoft.com/office/drawing/2014/main" id="{96032ADF-9ECB-F743-9D64-C56BF51D55BA}"/>
                </a:ext>
              </a:extLst>
            </p:cNvPr>
            <p:cNvSpPr/>
            <p:nvPr/>
          </p:nvSpPr>
          <p:spPr>
            <a:xfrm>
              <a:off x="5622964" y="4018788"/>
              <a:ext cx="3091000" cy="673041"/>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algn="ctr" defTabSz="1219140">
                <a:buClr>
                  <a:srgbClr val="FFFFFF"/>
                </a:buClr>
              </a:pPr>
              <a:r>
                <a:rPr lang="en-US" sz="2400" dirty="0">
                  <a:solidFill>
                    <a:schemeClr val="tx1"/>
                  </a:solidFill>
                  <a:latin typeface="Calibri" panose="020F0502020204030204" pitchFamily="34" charset="0"/>
                  <a:cs typeface="Calibri" panose="020F0502020204030204" pitchFamily="34" charset="0"/>
                </a:rPr>
                <a:t>Document and share routines, practices, and policies </a:t>
              </a:r>
            </a:p>
          </p:txBody>
        </p:sp>
      </p:grpSp>
      <p:sp>
        <p:nvSpPr>
          <p:cNvPr id="35" name="TextBox 34">
            <a:extLst>
              <a:ext uri="{FF2B5EF4-FFF2-40B4-BE49-F238E27FC236}">
                <a16:creationId xmlns:a16="http://schemas.microsoft.com/office/drawing/2014/main" id="{80E8077C-DC8C-4043-8C9B-25EFE18B61DB}"/>
              </a:ext>
            </a:extLst>
          </p:cNvPr>
          <p:cNvSpPr txBox="1"/>
          <p:nvPr/>
        </p:nvSpPr>
        <p:spPr>
          <a:xfrm>
            <a:off x="323137" y="120955"/>
            <a:ext cx="10682171" cy="590931"/>
          </a:xfrm>
          <a:prstGeom prst="rect">
            <a:avLst/>
          </a:prstGeom>
          <a:noFill/>
        </p:spPr>
        <p:txBody>
          <a:bodyPr wrap="square">
            <a:spAutoFit/>
          </a:bodyPr>
          <a:lstStyle/>
          <a:p>
            <a:pPr defTabSz="2370547">
              <a:lnSpc>
                <a:spcPct val="90000"/>
              </a:lnSpc>
              <a:spcBef>
                <a:spcPct val="0"/>
              </a:spcBef>
              <a:spcAft>
                <a:spcPct val="35000"/>
              </a:spcAft>
              <a:defRPr/>
            </a:pPr>
            <a:r>
              <a:rPr lang="en" sz="3600" b="1" dirty="0">
                <a:solidFill>
                  <a:schemeClr val="bg1"/>
                </a:solidFill>
                <a:latin typeface="Calibri" panose="020F0502020204030204" pitchFamily="34" charset="0"/>
                <a:cs typeface="Calibri" panose="020F0502020204030204" pitchFamily="34" charset="0"/>
              </a:rPr>
              <a:t>GETTING STARTED WITH </a:t>
            </a:r>
            <a:r>
              <a:rPr lang="en-US" sz="3600" b="1" dirty="0">
                <a:solidFill>
                  <a:schemeClr val="bg1"/>
                </a:solidFill>
                <a:latin typeface="Calibri" panose="020F0502020204030204" pitchFamily="34" charset="0"/>
                <a:cs typeface="Calibri" panose="020F0502020204030204" pitchFamily="34" charset="0"/>
              </a:rPr>
              <a:t>Tier 2</a:t>
            </a:r>
          </a:p>
        </p:txBody>
      </p:sp>
      <p:sp>
        <p:nvSpPr>
          <p:cNvPr id="3" name="TextBox 2">
            <a:extLst>
              <a:ext uri="{FF2B5EF4-FFF2-40B4-BE49-F238E27FC236}">
                <a16:creationId xmlns:a16="http://schemas.microsoft.com/office/drawing/2014/main" id="{50A47642-6894-E847-61FD-BB0489BF60FB}"/>
              </a:ext>
            </a:extLst>
          </p:cNvPr>
          <p:cNvSpPr txBox="1"/>
          <p:nvPr/>
        </p:nvSpPr>
        <p:spPr>
          <a:xfrm>
            <a:off x="1378227" y="6643757"/>
            <a:ext cx="184731" cy="461665"/>
          </a:xfrm>
          <a:prstGeom prst="rect">
            <a:avLst/>
          </a:prstGeom>
          <a:noFill/>
        </p:spPr>
        <p:txBody>
          <a:bodyPr wrap="none" rtlCol="0">
            <a:spAutoFit/>
          </a:bodyPr>
          <a:lstStyle/>
          <a:p>
            <a:endParaRPr lang="en-US" sz="2400" dirty="0"/>
          </a:p>
        </p:txBody>
      </p:sp>
      <p:sp>
        <p:nvSpPr>
          <p:cNvPr id="4" name="TextBox 3">
            <a:extLst>
              <a:ext uri="{FF2B5EF4-FFF2-40B4-BE49-F238E27FC236}">
                <a16:creationId xmlns:a16="http://schemas.microsoft.com/office/drawing/2014/main" id="{31E49886-ACBE-80A2-367B-B081FCB9EF97}"/>
              </a:ext>
            </a:extLst>
          </p:cNvPr>
          <p:cNvSpPr txBox="1"/>
          <p:nvPr/>
        </p:nvSpPr>
        <p:spPr>
          <a:xfrm>
            <a:off x="424070" y="6643757"/>
            <a:ext cx="184731" cy="461665"/>
          </a:xfrm>
          <a:prstGeom prst="rect">
            <a:avLst/>
          </a:prstGeom>
          <a:noFill/>
        </p:spPr>
        <p:txBody>
          <a:bodyPr wrap="none" rtlCol="0">
            <a:spAutoFit/>
          </a:bodyPr>
          <a:lstStyle/>
          <a:p>
            <a:endParaRPr lang="en-US" sz="2400" dirty="0"/>
          </a:p>
        </p:txBody>
      </p:sp>
    </p:spTree>
    <p:extLst>
      <p:ext uri="{BB962C8B-B14F-4D97-AF65-F5344CB8AC3E}">
        <p14:creationId xmlns:p14="http://schemas.microsoft.com/office/powerpoint/2010/main" val="2396637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111587" y="1374152"/>
            <a:ext cx="8522091" cy="4559600"/>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buNone/>
            </a:pPr>
            <a:endParaRPr lang="en-US" sz="2800" dirty="0"/>
          </a:p>
          <a:p>
            <a:pPr marL="186262" indent="0">
              <a:buNone/>
            </a:pPr>
            <a:r>
              <a:rPr lang="en-US" sz="2800" dirty="0"/>
              <a:t>What is something to </a:t>
            </a:r>
            <a:r>
              <a:rPr lang="en-US" sz="2800" b="1" dirty="0">
                <a:solidFill>
                  <a:schemeClr val="accent1">
                    <a:lumMod val="60000"/>
                    <a:lumOff val="40000"/>
                  </a:schemeClr>
                </a:solidFill>
              </a:rPr>
              <a:t>celebrate</a:t>
            </a:r>
            <a:r>
              <a:rPr lang="en-US" sz="2800" dirty="0"/>
              <a:t> (GLOW) &amp; something you’re </a:t>
            </a:r>
            <a:r>
              <a:rPr lang="en-US" sz="2800" b="1" dirty="0">
                <a:solidFill>
                  <a:schemeClr val="accent1">
                    <a:lumMod val="60000"/>
                    <a:lumOff val="40000"/>
                  </a:schemeClr>
                </a:solidFill>
              </a:rPr>
              <a:t>working on </a:t>
            </a:r>
            <a:r>
              <a:rPr lang="en-US" sz="2800" dirty="0"/>
              <a:t>(GROW) related to:</a:t>
            </a:r>
          </a:p>
          <a:p>
            <a:pPr marL="186262" indent="0">
              <a:buNone/>
            </a:pPr>
            <a:endParaRPr lang="en-US" sz="2800" dirty="0"/>
          </a:p>
          <a:p>
            <a:pPr marL="186262" indent="0">
              <a:buNone/>
            </a:pPr>
            <a:r>
              <a:rPr lang="en-US" sz="2400" dirty="0">
                <a:solidFill>
                  <a:schemeClr val="bg1"/>
                </a:solidFill>
              </a:rPr>
              <a:t>Step 1.  Team composition and structure/routines</a:t>
            </a:r>
          </a:p>
          <a:p>
            <a:pPr marL="186262" indent="0">
              <a:buNone/>
            </a:pPr>
            <a:r>
              <a:rPr lang="en-US" sz="2400" dirty="0">
                <a:solidFill>
                  <a:schemeClr val="bg1"/>
                </a:solidFill>
              </a:rPr>
              <a:t>	</a:t>
            </a:r>
            <a:r>
              <a:rPr lang="en-US" sz="2400" dirty="0">
                <a:solidFill>
                  <a:srgbClr val="FFFF00"/>
                </a:solidFill>
              </a:rPr>
              <a:t>Is your meeting schedule set? </a:t>
            </a:r>
          </a:p>
          <a:p>
            <a:pPr marL="186262" indent="0">
              <a:buNone/>
            </a:pPr>
            <a:endParaRPr lang="en-US" sz="2400" dirty="0">
              <a:solidFill>
                <a:schemeClr val="bg1"/>
              </a:solidFill>
            </a:endParaRPr>
          </a:p>
          <a:p>
            <a:pPr marL="186262" indent="0">
              <a:buNone/>
            </a:pPr>
            <a:r>
              <a:rPr lang="en-US" sz="2400" dirty="0">
                <a:solidFill>
                  <a:schemeClr val="bg1"/>
                </a:solidFill>
              </a:rPr>
              <a:t>Step 3.  Evaluating and selecting Tier 2 interventions</a:t>
            </a:r>
          </a:p>
          <a:p>
            <a:pPr marL="186262" indent="0">
              <a:buNone/>
            </a:pPr>
            <a:r>
              <a:rPr lang="en-US" sz="2400" dirty="0">
                <a:solidFill>
                  <a:schemeClr val="bg1"/>
                </a:solidFill>
              </a:rPr>
              <a:t>	</a:t>
            </a:r>
            <a:r>
              <a:rPr lang="en-US" sz="2400" dirty="0">
                <a:solidFill>
                  <a:srgbClr val="FFFF00"/>
                </a:solidFill>
              </a:rPr>
              <a:t>Have you complete your inventory? </a:t>
            </a:r>
          </a:p>
          <a:p>
            <a:pPr marL="186262" indent="0">
              <a:buNone/>
            </a:pPr>
            <a:r>
              <a:rPr lang="en-US" sz="2400" dirty="0">
                <a:solidFill>
                  <a:srgbClr val="FFFF00"/>
                </a:solidFill>
              </a:rPr>
              <a:t>	Do some interventions need adjustments? </a:t>
            </a:r>
            <a:endParaRPr lang="en-US" sz="2400" dirty="0">
              <a:solidFill>
                <a:schemeClr val="bg1"/>
              </a:solidFill>
            </a:endParaRPr>
          </a:p>
          <a:p>
            <a:pPr marL="186262" indent="0">
              <a:buNone/>
            </a:pPr>
            <a:endParaRPr lang="en-US" sz="2400" dirty="0">
              <a:solidFill>
                <a:schemeClr val="bg1"/>
              </a:solidFill>
            </a:endParaRPr>
          </a:p>
          <a:p>
            <a:pPr marL="186262" indent="0">
              <a:buNone/>
            </a:pPr>
            <a:endParaRPr lang="en-US" sz="2400" dirty="0"/>
          </a:p>
          <a:p>
            <a:pPr marL="186262" indent="0">
              <a:buNone/>
            </a:pPr>
            <a:endParaRPr lang="en-US" sz="2400" dirty="0"/>
          </a:p>
          <a:p>
            <a:pPr marL="186262" indent="0">
              <a:buNone/>
            </a:pPr>
            <a:endParaRPr lang="en-US" sz="2400" dirty="0"/>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1" y="343098"/>
            <a:ext cx="9378000" cy="845600"/>
          </a:xfrm>
        </p:spPr>
        <p:txBody>
          <a:bodyPr>
            <a:noAutofit/>
          </a:bodyPr>
          <a:lstStyle/>
          <a:p>
            <a:r>
              <a:rPr lang="en-US" sz="3733" b="1">
                <a:solidFill>
                  <a:schemeClr val="bg1"/>
                </a:solidFill>
                <a:cs typeface="Calibri Light"/>
              </a:rPr>
              <a:t>DISCUSSION: </a:t>
            </a:r>
            <a:r>
              <a:rPr lang="en-US" sz="3733">
                <a:solidFill>
                  <a:schemeClr val="bg1"/>
                </a:solidFill>
                <a:cs typeface="Calibri Light"/>
              </a:rPr>
              <a:t>GLOWS &amp; GROWS</a:t>
            </a:r>
            <a:endParaRPr lang="en-US" sz="3733">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484828"/>
            <a:ext cx="2191693" cy="2622628"/>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8140" y="5660449"/>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a:solidFill>
                  <a:prstClr val="white"/>
                </a:solidFill>
              </a:rPr>
              <a:t> </a:t>
            </a:r>
            <a:r>
              <a:rPr lang="en-US" sz="2133" kern="0" dirty="0">
                <a:solidFill>
                  <a:prstClr val="white"/>
                </a:solidFill>
              </a:rPr>
              <a:t>10</a:t>
            </a:r>
            <a:r>
              <a:rPr lang="en-US" sz="2133" kern="0">
                <a:solidFill>
                  <a:prstClr val="white"/>
                </a:solidFill>
              </a:rPr>
              <a:t>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7029831" y="5927129"/>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321188" y="5831464"/>
            <a:ext cx="241973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endParaRPr lang="en-US" sz="1000" kern="0">
              <a:solidFill>
                <a:prstClr val="white"/>
              </a:solidFill>
            </a:endParaRPr>
          </a:p>
          <a:p>
            <a:pPr marL="203195" indent="0" defTabSz="1219170">
              <a:buClr>
                <a:prstClr val="white"/>
              </a:buClr>
              <a:buNone/>
              <a:defRPr/>
            </a:pPr>
            <a:r>
              <a:rPr lang="en-US" sz="2133" kern="0">
                <a:solidFill>
                  <a:prstClr val="white"/>
                </a:solidFill>
              </a:rPr>
              <a:t>Whole Group</a:t>
            </a:r>
          </a:p>
        </p:txBody>
      </p:sp>
    </p:spTree>
    <p:extLst>
      <p:ext uri="{BB962C8B-B14F-4D97-AF65-F5344CB8AC3E}">
        <p14:creationId xmlns:p14="http://schemas.microsoft.com/office/powerpoint/2010/main" val="546672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pic>
        <p:nvPicPr>
          <p:cNvPr id="6" name="Picture 5">
            <a:extLst>
              <a:ext uri="{FF2B5EF4-FFF2-40B4-BE49-F238E27FC236}">
                <a16:creationId xmlns:a16="http://schemas.microsoft.com/office/drawing/2014/main" id="{B69E4CDF-3AD6-4393-8138-BD35CE05516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8683699E-1DFE-4B5A-A0A5-00395CAAFB5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5331" y="1623918"/>
            <a:ext cx="1487971" cy="1532532"/>
          </a:xfrm>
          <a:prstGeom prst="rect">
            <a:avLst/>
          </a:prstGeom>
        </p:spPr>
      </p:pic>
      <p:sp>
        <p:nvSpPr>
          <p:cNvPr id="4" name="Title 3">
            <a:extLst>
              <a:ext uri="{FF2B5EF4-FFF2-40B4-BE49-F238E27FC236}">
                <a16:creationId xmlns:a16="http://schemas.microsoft.com/office/drawing/2014/main" id="{7A261A0F-9769-D14A-B3A6-74A26AE3F96F}"/>
              </a:ext>
            </a:extLst>
          </p:cNvPr>
          <p:cNvSpPr>
            <a:spLocks noGrp="1"/>
          </p:cNvSpPr>
          <p:nvPr>
            <p:ph type="title"/>
          </p:nvPr>
        </p:nvSpPr>
        <p:spPr>
          <a:xfrm rot="-294">
            <a:off x="833208" y="4672882"/>
            <a:ext cx="6732215" cy="1122400"/>
          </a:xfrm>
        </p:spPr>
        <p:txBody>
          <a:bodyPr/>
          <a:lstStyle/>
          <a:p>
            <a:r>
              <a:rPr lang="en-US" sz="4400" b="1" dirty="0">
                <a:solidFill>
                  <a:schemeClr val="bg1"/>
                </a:solidFill>
                <a:latin typeface="Calibri" panose="020F0502020204030204" pitchFamily="34" charset="0"/>
                <a:cs typeface="Calibri" panose="020F0502020204030204" pitchFamily="34" charset="0"/>
              </a:rPr>
              <a:t>Step 2: Develop a collaborative process for identifying  students</a:t>
            </a:r>
            <a:br>
              <a:rPr lang="en-US" sz="4400" b="1" dirty="0">
                <a:solidFill>
                  <a:schemeClr val="bg1"/>
                </a:solidFill>
                <a:latin typeface="Calibri" panose="020F0502020204030204" pitchFamily="34" charset="0"/>
                <a:cs typeface="Calibri" panose="020F0502020204030204" pitchFamily="34" charset="0"/>
              </a:rPr>
            </a:br>
            <a:endParaRPr lang="en-US" sz="4400" b="1" dirty="0">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125A3CB-3B49-6738-583E-64097A1345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34702" y="5682175"/>
            <a:ext cx="1115097" cy="1087409"/>
          </a:xfrm>
          <a:prstGeom prst="ellipse">
            <a:avLst/>
          </a:prstGeom>
          <a:ln w="19050">
            <a:solidFill>
              <a:schemeClr val="accent2">
                <a:lumMod val="50000"/>
              </a:schemeClr>
            </a:solidFill>
          </a:ln>
        </p:spPr>
      </p:pic>
    </p:spTree>
    <p:extLst>
      <p:ext uri="{BB962C8B-B14F-4D97-AF65-F5344CB8AC3E}">
        <p14:creationId xmlns:p14="http://schemas.microsoft.com/office/powerpoint/2010/main" val="1798418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a:xfrm>
            <a:off x="-481660" y="2150449"/>
            <a:ext cx="4440296" cy="2937076"/>
          </a:xfrm>
        </p:spPr>
        <p:txBody>
          <a:bodyPr/>
          <a:lstStyle/>
          <a:p>
            <a:pPr algn="ctr"/>
            <a:r>
              <a:rPr lang="en-US" sz="3200" dirty="0">
                <a:solidFill>
                  <a:schemeClr val="bg1"/>
                </a:solidFill>
              </a:rPr>
              <a:t>Student </a:t>
            </a:r>
            <a:br>
              <a:rPr lang="en-US" sz="3200" dirty="0">
                <a:solidFill>
                  <a:schemeClr val="bg1"/>
                </a:solidFill>
              </a:rPr>
            </a:br>
            <a:r>
              <a:rPr lang="en-US" sz="3200" dirty="0">
                <a:solidFill>
                  <a:schemeClr val="bg1"/>
                </a:solidFill>
              </a:rPr>
              <a:t>Identification </a:t>
            </a:r>
            <a:br>
              <a:rPr lang="en-US" sz="3200" dirty="0">
                <a:solidFill>
                  <a:schemeClr val="bg1"/>
                </a:solidFill>
              </a:rPr>
            </a:br>
            <a:r>
              <a:rPr lang="en-US" sz="3200" dirty="0">
                <a:solidFill>
                  <a:schemeClr val="bg1"/>
                </a:solidFill>
              </a:rPr>
              <a:t>Plan: </a:t>
            </a:r>
            <a:br>
              <a:rPr lang="en-US" sz="3200" dirty="0">
                <a:solidFill>
                  <a:schemeClr val="bg1"/>
                </a:solidFill>
              </a:rPr>
            </a:br>
            <a:r>
              <a:rPr lang="en-US" sz="3200" dirty="0">
                <a:solidFill>
                  <a:schemeClr val="bg1"/>
                </a:solidFill>
              </a:rPr>
              <a:t>Critical </a:t>
            </a:r>
            <a:br>
              <a:rPr lang="en-US" sz="3200" dirty="0">
                <a:solidFill>
                  <a:schemeClr val="bg1"/>
                </a:solidFill>
              </a:rPr>
            </a:br>
            <a:r>
              <a:rPr lang="en-US" sz="3200" dirty="0">
                <a:solidFill>
                  <a:schemeClr val="bg1"/>
                </a:solidFill>
              </a:rPr>
              <a:t>Features</a:t>
            </a:r>
          </a:p>
        </p:txBody>
      </p:sp>
      <p:graphicFrame>
        <p:nvGraphicFramePr>
          <p:cNvPr id="3" name="Content Placeholder 3">
            <a:extLst>
              <a:ext uri="{FF2B5EF4-FFF2-40B4-BE49-F238E27FC236}">
                <a16:creationId xmlns:a16="http://schemas.microsoft.com/office/drawing/2014/main" id="{E2BA39C6-1AC1-4306-B81E-571DEBBFAF80}"/>
              </a:ext>
            </a:extLst>
          </p:cNvPr>
          <p:cNvGraphicFramePr>
            <a:graphicFrameLocks/>
          </p:cNvGraphicFramePr>
          <p:nvPr/>
        </p:nvGraphicFramePr>
        <p:xfrm>
          <a:off x="3017324" y="1198757"/>
          <a:ext cx="8723121" cy="4460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35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2"/>
                                        </p:tgtEl>
                                        <p:attrNameLst>
                                          <p:attrName>ppt_x</p:attrName>
                                        </p:attrNameLst>
                                      </p:cBhvr>
                                      <p:tavLst>
                                        <p:tav tm="0">
                                          <p:val>
                                            <p:strVal val="ppt_x"/>
                                          </p:val>
                                        </p:tav>
                                        <p:tav tm="100000">
                                          <p:val>
                                            <p:strVal val="ppt_x"/>
                                          </p:val>
                                        </p:tav>
                                      </p:tavLst>
                                    </p:anim>
                                    <p:anim calcmode="lin" valueType="num">
                                      <p:cBhvr additive="base">
                                        <p:cTn id="11" dur="500"/>
                                        <p:tgtEl>
                                          <p:spTgt spid="2"/>
                                        </p:tgtEl>
                                        <p:attrNameLst>
                                          <p:attrName>ppt_y</p:attrName>
                                        </p:attrNameLst>
                                      </p:cBhvr>
                                      <p:tavLst>
                                        <p:tav tm="0">
                                          <p:val>
                                            <p:strVal val="ppt_y"/>
                                          </p:val>
                                        </p:tav>
                                        <p:tav tm="100000">
                                          <p:val>
                                            <p:strVal val="1+ppt_h/2"/>
                                          </p:val>
                                        </p:tav>
                                      </p:tavLst>
                                    </p:anim>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DF3BF-F283-461B-96BA-B50A5D84EBE2}"/>
              </a:ext>
            </a:extLst>
          </p:cNvPr>
          <p:cNvSpPr>
            <a:spLocks noGrp="1"/>
          </p:cNvSpPr>
          <p:nvPr>
            <p:ph type="title"/>
          </p:nvPr>
        </p:nvSpPr>
        <p:spPr>
          <a:xfrm>
            <a:off x="-481660" y="2150449"/>
            <a:ext cx="4440296" cy="2937076"/>
          </a:xfrm>
        </p:spPr>
        <p:txBody>
          <a:bodyPr/>
          <a:lstStyle/>
          <a:p>
            <a:pPr algn="ctr"/>
            <a:r>
              <a:rPr lang="en-US" sz="3200" dirty="0">
                <a:solidFill>
                  <a:schemeClr val="bg1"/>
                </a:solidFill>
              </a:rPr>
              <a:t>Student </a:t>
            </a:r>
            <a:br>
              <a:rPr lang="en-US" sz="3200" dirty="0">
                <a:solidFill>
                  <a:schemeClr val="bg1"/>
                </a:solidFill>
              </a:rPr>
            </a:br>
            <a:r>
              <a:rPr lang="en-US" sz="3200" dirty="0">
                <a:solidFill>
                  <a:schemeClr val="bg1"/>
                </a:solidFill>
              </a:rPr>
              <a:t>Identification </a:t>
            </a:r>
            <a:br>
              <a:rPr lang="en-US" sz="3200" dirty="0">
                <a:solidFill>
                  <a:schemeClr val="bg1"/>
                </a:solidFill>
              </a:rPr>
            </a:br>
            <a:r>
              <a:rPr lang="en-US" sz="3200" dirty="0">
                <a:solidFill>
                  <a:schemeClr val="bg1"/>
                </a:solidFill>
              </a:rPr>
              <a:t>Plan: </a:t>
            </a:r>
            <a:br>
              <a:rPr lang="en-US" sz="3200" dirty="0">
                <a:solidFill>
                  <a:schemeClr val="bg1"/>
                </a:solidFill>
              </a:rPr>
            </a:br>
            <a:r>
              <a:rPr lang="en-US" sz="3200" dirty="0">
                <a:solidFill>
                  <a:schemeClr val="bg1"/>
                </a:solidFill>
              </a:rPr>
              <a:t>Critical </a:t>
            </a:r>
            <a:br>
              <a:rPr lang="en-US" sz="3200" dirty="0">
                <a:solidFill>
                  <a:schemeClr val="bg1"/>
                </a:solidFill>
              </a:rPr>
            </a:br>
            <a:r>
              <a:rPr lang="en-US" sz="3200" dirty="0">
                <a:solidFill>
                  <a:schemeClr val="bg1"/>
                </a:solidFill>
              </a:rPr>
              <a:t>Features</a:t>
            </a:r>
          </a:p>
        </p:txBody>
      </p:sp>
      <p:pic>
        <p:nvPicPr>
          <p:cNvPr id="4" name="Picture 3">
            <a:extLst>
              <a:ext uri="{FF2B5EF4-FFF2-40B4-BE49-F238E27FC236}">
                <a16:creationId xmlns:a16="http://schemas.microsoft.com/office/drawing/2014/main" id="{7DEDE542-E0F0-7E46-A83B-DD7B69A3A164}"/>
              </a:ext>
            </a:extLst>
          </p:cNvPr>
          <p:cNvPicPr>
            <a:picLocks noChangeAspect="1"/>
          </p:cNvPicPr>
          <p:nvPr/>
        </p:nvPicPr>
        <p:blipFill>
          <a:blip r:embed="rId2"/>
          <a:stretch>
            <a:fillRect/>
          </a:stretch>
        </p:blipFill>
        <p:spPr>
          <a:xfrm>
            <a:off x="3017324" y="65979"/>
            <a:ext cx="5764451" cy="6726041"/>
          </a:xfrm>
          <a:prstGeom prst="rect">
            <a:avLst/>
          </a:prstGeom>
          <a:ln>
            <a:solidFill>
              <a:schemeClr val="accent5"/>
            </a:solidFill>
          </a:ln>
        </p:spPr>
      </p:pic>
      <p:pic>
        <p:nvPicPr>
          <p:cNvPr id="3" name="Picture 2">
            <a:extLst>
              <a:ext uri="{FF2B5EF4-FFF2-40B4-BE49-F238E27FC236}">
                <a16:creationId xmlns:a16="http://schemas.microsoft.com/office/drawing/2014/main" id="{0D1BAA71-B5F4-F159-9CC3-CEE00A5A4DDC}"/>
              </a:ext>
            </a:extLst>
          </p:cNvPr>
          <p:cNvPicPr>
            <a:picLocks noChangeAspect="1"/>
          </p:cNvPicPr>
          <p:nvPr/>
        </p:nvPicPr>
        <p:blipFill>
          <a:blip r:embed="rId3"/>
          <a:stretch>
            <a:fillRect/>
          </a:stretch>
        </p:blipFill>
        <p:spPr>
          <a:xfrm>
            <a:off x="10965837" y="5817704"/>
            <a:ext cx="870322" cy="848712"/>
          </a:xfrm>
          <a:prstGeom prst="ellipse">
            <a:avLst/>
          </a:prstGeom>
          <a:ln w="19050">
            <a:solidFill>
              <a:schemeClr val="accent2">
                <a:lumMod val="50000"/>
              </a:schemeClr>
            </a:solidFill>
          </a:ln>
        </p:spPr>
      </p:pic>
    </p:spTree>
    <p:extLst>
      <p:ext uri="{BB962C8B-B14F-4D97-AF65-F5344CB8AC3E}">
        <p14:creationId xmlns:p14="http://schemas.microsoft.com/office/powerpoint/2010/main" val="230745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4" fill="hold" grpId="0" nodeType="with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2"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defTabSz="1219140">
                <a:defRPr/>
              </a:pPr>
              <a:endParaRPr sz="2400">
                <a:ea typeface="ＭＳ Ｐゴシック" pitchFamily="-108" charset="-128"/>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40">
                <a:defRPr/>
              </a:pPr>
              <a:endParaRPr sz="2400">
                <a:ea typeface="ＭＳ Ｐゴシック" pitchFamily="-108" charset="-128"/>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defTabSz="1219140">
                <a:defRPr/>
              </a:pPr>
              <a:endParaRPr sz="2400">
                <a:ea typeface="ＭＳ Ｐゴシック" pitchFamily="-108" charset="-128"/>
              </a:endParaRPr>
            </a:p>
          </p:txBody>
        </p:sp>
      </p:grpSp>
      <p:sp>
        <p:nvSpPr>
          <p:cNvPr id="6" name="Title 3">
            <a:extLst>
              <a:ext uri="{FF2B5EF4-FFF2-40B4-BE49-F238E27FC236}">
                <a16:creationId xmlns:a16="http://schemas.microsoft.com/office/drawing/2014/main" id="{EA124203-FAF7-B20B-EBC2-25FB30A266FF}"/>
              </a:ext>
            </a:extLst>
          </p:cNvPr>
          <p:cNvSpPr>
            <a:spLocks noGrp="1"/>
          </p:cNvSpPr>
          <p:nvPr>
            <p:ph type="title"/>
          </p:nvPr>
        </p:nvSpPr>
        <p:spPr>
          <a:xfrm>
            <a:off x="462719" y="216581"/>
            <a:ext cx="9378000" cy="845600"/>
          </a:xfrm>
        </p:spPr>
        <p:txBody>
          <a:bodyPr/>
          <a:lstStyle/>
          <a:p>
            <a:pPr algn="l"/>
            <a:r>
              <a:rPr lang="en-US" b="1" dirty="0">
                <a:solidFill>
                  <a:schemeClr val="bg1"/>
                </a:solidFill>
                <a:latin typeface="Calibri" panose="020F0502020204030204" pitchFamily="34" charset="0"/>
                <a:cs typeface="Calibri" panose="020F0502020204030204" pitchFamily="34" charset="0"/>
              </a:rPr>
              <a:t>Methods for Identification</a:t>
            </a:r>
          </a:p>
        </p:txBody>
      </p:sp>
      <p:sp>
        <p:nvSpPr>
          <p:cNvPr id="7" name="Text Placeholder 4">
            <a:extLst>
              <a:ext uri="{FF2B5EF4-FFF2-40B4-BE49-F238E27FC236}">
                <a16:creationId xmlns:a16="http://schemas.microsoft.com/office/drawing/2014/main" id="{BA267F11-5A33-163E-978B-3B77D9DD7A5B}"/>
              </a:ext>
            </a:extLst>
          </p:cNvPr>
          <p:cNvSpPr txBox="1">
            <a:spLocks/>
          </p:cNvSpPr>
          <p:nvPr/>
        </p:nvSpPr>
        <p:spPr>
          <a:xfrm>
            <a:off x="8186486" y="1435923"/>
            <a:ext cx="3308465" cy="8240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lt1"/>
              </a:buClr>
              <a:buSzPts val="1500"/>
              <a:buFont typeface="Arial"/>
              <a:buNone/>
              <a:defRPr sz="1500" b="1" i="0" u="none" strike="noStrike" cap="none">
                <a:solidFill>
                  <a:schemeClr val="lt1"/>
                </a:solidFill>
                <a:latin typeface="Arial"/>
                <a:ea typeface="Arial"/>
                <a:cs typeface="Arial"/>
                <a:sym typeface="Arial"/>
              </a:defRPr>
            </a:lvl2pPr>
            <a:lvl3pPr marL="1371600" marR="0" lvl="2" indent="-228600" algn="l" rtl="0">
              <a:lnSpc>
                <a:spcPct val="90000"/>
              </a:lnSpc>
              <a:spcBef>
                <a:spcPts val="40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3pPr>
            <a:lvl4pPr marL="1828800" marR="0" lvl="3"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4pPr>
            <a:lvl5pPr marL="2286000" marR="0" lvl="4"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9pPr>
          </a:lstStyle>
          <a:p>
            <a:pPr marL="609570" indent="-304784" algn="ctr" defTabSz="1219140">
              <a:buClr>
                <a:srgbClr val="0D0F41"/>
              </a:buClr>
              <a:defRPr/>
            </a:pPr>
            <a:r>
              <a:rPr lang="en-US" sz="3200" dirty="0">
                <a:solidFill>
                  <a:schemeClr val="accent4"/>
                </a:solidFill>
                <a:latin typeface="Calibri" panose="020F0502020204030204" pitchFamily="34" charset="0"/>
                <a:cs typeface="Calibri" panose="020F0502020204030204" pitchFamily="34" charset="0"/>
              </a:rPr>
              <a:t>Screening</a:t>
            </a:r>
          </a:p>
        </p:txBody>
      </p:sp>
      <p:pic>
        <p:nvPicPr>
          <p:cNvPr id="8" name="Picture 7">
            <a:extLst>
              <a:ext uri="{FF2B5EF4-FFF2-40B4-BE49-F238E27FC236}">
                <a16:creationId xmlns:a16="http://schemas.microsoft.com/office/drawing/2014/main" id="{E6F22569-73DD-525A-F150-54456EB403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175353" y="2226246"/>
            <a:ext cx="3171100" cy="4223193"/>
          </a:xfrm>
          <a:prstGeom prst="rect">
            <a:avLst/>
          </a:prstGeom>
        </p:spPr>
      </p:pic>
      <p:pic>
        <p:nvPicPr>
          <p:cNvPr id="9" name="Picture 8" descr="Table&#10;&#10;Description automatically generated">
            <a:extLst>
              <a:ext uri="{FF2B5EF4-FFF2-40B4-BE49-F238E27FC236}">
                <a16:creationId xmlns:a16="http://schemas.microsoft.com/office/drawing/2014/main" id="{0073E0C9-924A-352B-5A7C-F4BD643E75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146" y="2631828"/>
            <a:ext cx="2906649" cy="3700347"/>
          </a:xfrm>
          <a:prstGeom prst="rect">
            <a:avLst/>
          </a:prstGeom>
        </p:spPr>
      </p:pic>
      <p:pic>
        <p:nvPicPr>
          <p:cNvPr id="10" name="Picture 9">
            <a:extLst>
              <a:ext uri="{FF2B5EF4-FFF2-40B4-BE49-F238E27FC236}">
                <a16:creationId xmlns:a16="http://schemas.microsoft.com/office/drawing/2014/main" id="{F8759F5A-F90D-5CD3-386B-4C924F0F23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5010" y="2752292"/>
            <a:ext cx="3427551" cy="3241389"/>
          </a:xfrm>
          <a:prstGeom prst="rect">
            <a:avLst/>
          </a:prstGeom>
        </p:spPr>
      </p:pic>
      <p:sp>
        <p:nvSpPr>
          <p:cNvPr id="11" name="Text Placeholder 4">
            <a:extLst>
              <a:ext uri="{FF2B5EF4-FFF2-40B4-BE49-F238E27FC236}">
                <a16:creationId xmlns:a16="http://schemas.microsoft.com/office/drawing/2014/main" id="{84D09693-8C42-F963-EADD-4F5657C2C40F}"/>
              </a:ext>
            </a:extLst>
          </p:cNvPr>
          <p:cNvSpPr txBox="1">
            <a:spLocks/>
          </p:cNvSpPr>
          <p:nvPr/>
        </p:nvSpPr>
        <p:spPr>
          <a:xfrm>
            <a:off x="217995" y="1543758"/>
            <a:ext cx="3308351" cy="825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126994" indent="0" algn="ctr">
              <a:buNone/>
            </a:pPr>
            <a:r>
              <a:rPr lang="en-US" sz="3200" b="1" dirty="0">
                <a:solidFill>
                  <a:schemeClr val="accent1"/>
                </a:solidFill>
                <a:latin typeface="Calibri" panose="020F0502020204030204" pitchFamily="34" charset="0"/>
                <a:cs typeface="Calibri" panose="020F0502020204030204" pitchFamily="34" charset="0"/>
              </a:rPr>
              <a:t>Nomination</a:t>
            </a:r>
          </a:p>
        </p:txBody>
      </p:sp>
      <p:sp>
        <p:nvSpPr>
          <p:cNvPr id="12" name="Text Placeholder 6">
            <a:extLst>
              <a:ext uri="{FF2B5EF4-FFF2-40B4-BE49-F238E27FC236}">
                <a16:creationId xmlns:a16="http://schemas.microsoft.com/office/drawing/2014/main" id="{0C5BE862-6961-6D05-B283-0F3F9BB63A24}"/>
              </a:ext>
            </a:extLst>
          </p:cNvPr>
          <p:cNvSpPr txBox="1">
            <a:spLocks/>
          </p:cNvSpPr>
          <p:nvPr/>
        </p:nvSpPr>
        <p:spPr>
          <a:xfrm>
            <a:off x="3754301" y="1572933"/>
            <a:ext cx="4013200" cy="82338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126994" indent="0" algn="ctr">
              <a:buNone/>
            </a:pPr>
            <a:r>
              <a:rPr lang="en-US" sz="3200" b="1" dirty="0">
                <a:solidFill>
                  <a:schemeClr val="accent5"/>
                </a:solidFill>
                <a:latin typeface="Calibri" panose="020F0502020204030204" pitchFamily="34" charset="0"/>
                <a:cs typeface="Calibri" panose="020F0502020204030204" pitchFamily="34" charset="0"/>
              </a:rPr>
              <a:t>Data </a:t>
            </a:r>
            <a:r>
              <a:rPr lang="en-US" sz="3200" b="1" dirty="0">
                <a:solidFill>
                  <a:schemeClr val="accent2"/>
                </a:solidFill>
                <a:latin typeface="Calibri" panose="020F0502020204030204" pitchFamily="34" charset="0"/>
                <a:cs typeface="Calibri" panose="020F0502020204030204" pitchFamily="34" charset="0"/>
              </a:rPr>
              <a:t>Decision</a:t>
            </a:r>
            <a:r>
              <a:rPr lang="en-US" sz="3200" b="1" dirty="0">
                <a:solidFill>
                  <a:schemeClr val="accent5"/>
                </a:solidFill>
                <a:latin typeface="Calibri" panose="020F0502020204030204" pitchFamily="34" charset="0"/>
                <a:cs typeface="Calibri" panose="020F0502020204030204" pitchFamily="34" charset="0"/>
              </a:rPr>
              <a:t> Rules</a:t>
            </a:r>
          </a:p>
        </p:txBody>
      </p:sp>
    </p:spTree>
    <p:extLst>
      <p:ext uri="{BB962C8B-B14F-4D97-AF65-F5344CB8AC3E}">
        <p14:creationId xmlns:p14="http://schemas.microsoft.com/office/powerpoint/2010/main" val="3385030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2"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defTabSz="1219140">
                <a:defRPr/>
              </a:pPr>
              <a:endParaRPr sz="2400">
                <a:ea typeface="ＭＳ Ｐゴシック" pitchFamily="-108" charset="-128"/>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40">
                <a:defRPr/>
              </a:pPr>
              <a:endParaRPr sz="2400">
                <a:ea typeface="ＭＳ Ｐゴシック" pitchFamily="-108" charset="-128"/>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defTabSz="1219140">
                <a:defRPr/>
              </a:pPr>
              <a:endParaRPr sz="2400">
                <a:ea typeface="ＭＳ Ｐゴシック" pitchFamily="-108" charset="-128"/>
              </a:endParaRPr>
            </a:p>
          </p:txBody>
        </p:sp>
      </p:grpSp>
      <p:sp>
        <p:nvSpPr>
          <p:cNvPr id="6" name="Title 3">
            <a:extLst>
              <a:ext uri="{FF2B5EF4-FFF2-40B4-BE49-F238E27FC236}">
                <a16:creationId xmlns:a16="http://schemas.microsoft.com/office/drawing/2014/main" id="{EA124203-FAF7-B20B-EBC2-25FB30A266FF}"/>
              </a:ext>
            </a:extLst>
          </p:cNvPr>
          <p:cNvSpPr>
            <a:spLocks noGrp="1"/>
          </p:cNvSpPr>
          <p:nvPr>
            <p:ph type="title"/>
          </p:nvPr>
        </p:nvSpPr>
        <p:spPr>
          <a:xfrm>
            <a:off x="462719" y="216581"/>
            <a:ext cx="9378000" cy="845600"/>
          </a:xfrm>
        </p:spPr>
        <p:txBody>
          <a:bodyPr/>
          <a:lstStyle/>
          <a:p>
            <a:pPr algn="l"/>
            <a:r>
              <a:rPr lang="en-US" b="1" dirty="0">
                <a:solidFill>
                  <a:schemeClr val="bg1"/>
                </a:solidFill>
                <a:latin typeface="Calibri" panose="020F0502020204030204" pitchFamily="34" charset="0"/>
                <a:cs typeface="Calibri" panose="020F0502020204030204" pitchFamily="34" charset="0"/>
              </a:rPr>
              <a:t>Methods for Identification</a:t>
            </a:r>
          </a:p>
        </p:txBody>
      </p:sp>
      <p:sp>
        <p:nvSpPr>
          <p:cNvPr id="7" name="Text Placeholder 4">
            <a:extLst>
              <a:ext uri="{FF2B5EF4-FFF2-40B4-BE49-F238E27FC236}">
                <a16:creationId xmlns:a16="http://schemas.microsoft.com/office/drawing/2014/main" id="{BA267F11-5A33-163E-978B-3B77D9DD7A5B}"/>
              </a:ext>
            </a:extLst>
          </p:cNvPr>
          <p:cNvSpPr txBox="1">
            <a:spLocks/>
          </p:cNvSpPr>
          <p:nvPr/>
        </p:nvSpPr>
        <p:spPr>
          <a:xfrm>
            <a:off x="8186486" y="1435923"/>
            <a:ext cx="3308465" cy="824000"/>
          </a:xfrm>
          <a:prstGeom prst="rect">
            <a:avLst/>
          </a:prstGeom>
          <a:noFill/>
          <a:ln>
            <a:noFill/>
          </a:ln>
        </p:spPr>
        <p:txBody>
          <a:bodyPr spcFirstLastPara="1" wrap="square" lIns="91433" tIns="45700" rIns="91433" bIns="45700" anchor="b" anchorCtr="0">
            <a:noAutofit/>
          </a:bodyPr>
          <a:lstStyle>
            <a:defPPr marR="0" lvl="0" algn="l" rtl="0">
              <a:lnSpc>
                <a:spcPct val="100000"/>
              </a:lnSpc>
              <a:spcBef>
                <a:spcPts val="0"/>
              </a:spcBef>
              <a:spcAft>
                <a:spcPts val="0"/>
              </a:spcAft>
            </a:defPPr>
            <a:lvl1pPr marL="457200" marR="0" lvl="0" indent="-228600" algn="l" rtl="0">
              <a:lnSpc>
                <a:spcPct val="90000"/>
              </a:lnSpc>
              <a:spcBef>
                <a:spcPts val="8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1pPr>
            <a:lvl2pPr marL="914400" marR="0" lvl="1" indent="-228600" algn="l" rtl="0">
              <a:lnSpc>
                <a:spcPct val="90000"/>
              </a:lnSpc>
              <a:spcBef>
                <a:spcPts val="400"/>
              </a:spcBef>
              <a:spcAft>
                <a:spcPts val="0"/>
              </a:spcAft>
              <a:buClr>
                <a:schemeClr val="lt1"/>
              </a:buClr>
              <a:buSzPts val="1500"/>
              <a:buFont typeface="Arial"/>
              <a:buNone/>
              <a:defRPr sz="1500" b="1" i="0" u="none" strike="noStrike" cap="none">
                <a:solidFill>
                  <a:schemeClr val="lt1"/>
                </a:solidFill>
                <a:latin typeface="Arial"/>
                <a:ea typeface="Arial"/>
                <a:cs typeface="Arial"/>
                <a:sym typeface="Arial"/>
              </a:defRPr>
            </a:lvl2pPr>
            <a:lvl3pPr marL="1371600" marR="0" lvl="2" indent="-228600" algn="l" rtl="0">
              <a:lnSpc>
                <a:spcPct val="90000"/>
              </a:lnSpc>
              <a:spcBef>
                <a:spcPts val="400"/>
              </a:spcBef>
              <a:spcAft>
                <a:spcPts val="0"/>
              </a:spcAft>
              <a:buClr>
                <a:schemeClr val="lt1"/>
              </a:buClr>
              <a:buSzPts val="1400"/>
              <a:buFont typeface="Arial"/>
              <a:buNone/>
              <a:defRPr sz="1400" b="1" i="0" u="none" strike="noStrike" cap="none">
                <a:solidFill>
                  <a:schemeClr val="lt1"/>
                </a:solidFill>
                <a:latin typeface="Arial"/>
                <a:ea typeface="Arial"/>
                <a:cs typeface="Arial"/>
                <a:sym typeface="Arial"/>
              </a:defRPr>
            </a:lvl3pPr>
            <a:lvl4pPr marL="1828800" marR="0" lvl="3"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4pPr>
            <a:lvl5pPr marL="2286000" marR="0" lvl="4"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5pPr>
            <a:lvl6pPr marL="2743200" marR="0" lvl="5"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6pPr>
            <a:lvl7pPr marL="3200400" marR="0" lvl="6"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7pPr>
            <a:lvl8pPr marL="3657600" marR="0" lvl="7"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8pPr>
            <a:lvl9pPr marL="4114800" marR="0" lvl="8" indent="-228600" algn="l" rtl="0">
              <a:lnSpc>
                <a:spcPct val="90000"/>
              </a:lnSpc>
              <a:spcBef>
                <a:spcPts val="400"/>
              </a:spcBef>
              <a:spcAft>
                <a:spcPts val="0"/>
              </a:spcAft>
              <a:buClr>
                <a:schemeClr val="lt1"/>
              </a:buClr>
              <a:buSzPts val="1200"/>
              <a:buFont typeface="Arial"/>
              <a:buNone/>
              <a:defRPr sz="1200" b="1" i="0" u="none" strike="noStrike" cap="none">
                <a:solidFill>
                  <a:schemeClr val="lt1"/>
                </a:solidFill>
                <a:latin typeface="Arial"/>
                <a:ea typeface="Arial"/>
                <a:cs typeface="Arial"/>
                <a:sym typeface="Arial"/>
              </a:defRPr>
            </a:lvl9pPr>
          </a:lstStyle>
          <a:p>
            <a:pPr marL="609570" indent="-304784" algn="ctr" defTabSz="1219140">
              <a:buClr>
                <a:srgbClr val="0D0F41"/>
              </a:buClr>
              <a:defRPr/>
            </a:pPr>
            <a:r>
              <a:rPr lang="en-US" sz="3200" dirty="0">
                <a:solidFill>
                  <a:schemeClr val="accent4"/>
                </a:solidFill>
                <a:latin typeface="Calibri" panose="020F0502020204030204" pitchFamily="34" charset="0"/>
                <a:cs typeface="Calibri" panose="020F0502020204030204" pitchFamily="34" charset="0"/>
              </a:rPr>
              <a:t>Screening</a:t>
            </a:r>
          </a:p>
        </p:txBody>
      </p:sp>
      <p:pic>
        <p:nvPicPr>
          <p:cNvPr id="8" name="Picture 7">
            <a:extLst>
              <a:ext uri="{FF2B5EF4-FFF2-40B4-BE49-F238E27FC236}">
                <a16:creationId xmlns:a16="http://schemas.microsoft.com/office/drawing/2014/main" id="{E6F22569-73DD-525A-F150-54456EB403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175353" y="2226246"/>
            <a:ext cx="3171100" cy="4223193"/>
          </a:xfrm>
          <a:prstGeom prst="rect">
            <a:avLst/>
          </a:prstGeom>
        </p:spPr>
      </p:pic>
      <p:pic>
        <p:nvPicPr>
          <p:cNvPr id="9" name="Picture 8" descr="Table&#10;&#10;Description automatically generated">
            <a:extLst>
              <a:ext uri="{FF2B5EF4-FFF2-40B4-BE49-F238E27FC236}">
                <a16:creationId xmlns:a16="http://schemas.microsoft.com/office/drawing/2014/main" id="{0073E0C9-924A-352B-5A7C-F4BD643E75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146" y="2631828"/>
            <a:ext cx="2906649" cy="3700347"/>
          </a:xfrm>
          <a:prstGeom prst="rect">
            <a:avLst/>
          </a:prstGeom>
        </p:spPr>
      </p:pic>
      <p:pic>
        <p:nvPicPr>
          <p:cNvPr id="10" name="Picture 9">
            <a:extLst>
              <a:ext uri="{FF2B5EF4-FFF2-40B4-BE49-F238E27FC236}">
                <a16:creationId xmlns:a16="http://schemas.microsoft.com/office/drawing/2014/main" id="{F8759F5A-F90D-5CD3-386B-4C924F0F23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5010" y="2752292"/>
            <a:ext cx="3427551" cy="3241389"/>
          </a:xfrm>
          <a:prstGeom prst="rect">
            <a:avLst/>
          </a:prstGeom>
        </p:spPr>
      </p:pic>
      <p:sp>
        <p:nvSpPr>
          <p:cNvPr id="11" name="Text Placeholder 4">
            <a:extLst>
              <a:ext uri="{FF2B5EF4-FFF2-40B4-BE49-F238E27FC236}">
                <a16:creationId xmlns:a16="http://schemas.microsoft.com/office/drawing/2014/main" id="{84D09693-8C42-F963-EADD-4F5657C2C40F}"/>
              </a:ext>
            </a:extLst>
          </p:cNvPr>
          <p:cNvSpPr txBox="1">
            <a:spLocks/>
          </p:cNvSpPr>
          <p:nvPr/>
        </p:nvSpPr>
        <p:spPr>
          <a:xfrm>
            <a:off x="217995" y="1543758"/>
            <a:ext cx="3308351" cy="8255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126994" indent="0" algn="ctr">
              <a:buNone/>
            </a:pPr>
            <a:r>
              <a:rPr lang="en-US" sz="3200" b="1" dirty="0">
                <a:solidFill>
                  <a:schemeClr val="accent1"/>
                </a:solidFill>
                <a:latin typeface="Calibri" panose="020F0502020204030204" pitchFamily="34" charset="0"/>
                <a:cs typeface="Calibri" panose="020F0502020204030204" pitchFamily="34" charset="0"/>
              </a:rPr>
              <a:t>Nomination</a:t>
            </a:r>
          </a:p>
        </p:txBody>
      </p:sp>
      <p:sp>
        <p:nvSpPr>
          <p:cNvPr id="12" name="Text Placeholder 6">
            <a:extLst>
              <a:ext uri="{FF2B5EF4-FFF2-40B4-BE49-F238E27FC236}">
                <a16:creationId xmlns:a16="http://schemas.microsoft.com/office/drawing/2014/main" id="{0C5BE862-6961-6D05-B283-0F3F9BB63A24}"/>
              </a:ext>
            </a:extLst>
          </p:cNvPr>
          <p:cNvSpPr txBox="1">
            <a:spLocks/>
          </p:cNvSpPr>
          <p:nvPr/>
        </p:nvSpPr>
        <p:spPr>
          <a:xfrm>
            <a:off x="3754301" y="1572933"/>
            <a:ext cx="4013200" cy="82338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126994" indent="0" algn="ctr">
              <a:buNone/>
            </a:pPr>
            <a:r>
              <a:rPr lang="en-US" sz="3200" b="1" dirty="0">
                <a:solidFill>
                  <a:schemeClr val="accent5"/>
                </a:solidFill>
                <a:latin typeface="Calibri" panose="020F0502020204030204" pitchFamily="34" charset="0"/>
                <a:cs typeface="Calibri" panose="020F0502020204030204" pitchFamily="34" charset="0"/>
              </a:rPr>
              <a:t>Data </a:t>
            </a:r>
            <a:r>
              <a:rPr lang="en-US" sz="3200" b="1" dirty="0">
                <a:solidFill>
                  <a:schemeClr val="accent2"/>
                </a:solidFill>
                <a:latin typeface="Calibri" panose="020F0502020204030204" pitchFamily="34" charset="0"/>
                <a:cs typeface="Calibri" panose="020F0502020204030204" pitchFamily="34" charset="0"/>
              </a:rPr>
              <a:t>Decision</a:t>
            </a:r>
            <a:r>
              <a:rPr lang="en-US" sz="3200" b="1" dirty="0">
                <a:solidFill>
                  <a:schemeClr val="accent5"/>
                </a:solidFill>
                <a:latin typeface="Calibri" panose="020F0502020204030204" pitchFamily="34" charset="0"/>
                <a:cs typeface="Calibri" panose="020F0502020204030204" pitchFamily="34" charset="0"/>
              </a:rPr>
              <a:t> Rules</a:t>
            </a:r>
          </a:p>
        </p:txBody>
      </p:sp>
      <p:sp>
        <p:nvSpPr>
          <p:cNvPr id="2" name="TextBox 1">
            <a:extLst>
              <a:ext uri="{FF2B5EF4-FFF2-40B4-BE49-F238E27FC236}">
                <a16:creationId xmlns:a16="http://schemas.microsoft.com/office/drawing/2014/main" id="{D5087ABB-FB91-BFF5-3AB1-07F70983A76B}"/>
              </a:ext>
            </a:extLst>
          </p:cNvPr>
          <p:cNvSpPr txBox="1"/>
          <p:nvPr/>
        </p:nvSpPr>
        <p:spPr>
          <a:xfrm>
            <a:off x="7368902" y="256982"/>
            <a:ext cx="3845093"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400" i="1" dirty="0">
                <a:solidFill>
                  <a:srgbClr val="C00000"/>
                </a:solidFill>
              </a:rPr>
              <a:t>Were you able to gather some information? </a:t>
            </a:r>
          </a:p>
        </p:txBody>
      </p:sp>
      <p:sp>
        <p:nvSpPr>
          <p:cNvPr id="3" name="Google Shape;656;p43">
            <a:extLst>
              <a:ext uri="{FF2B5EF4-FFF2-40B4-BE49-F238E27FC236}">
                <a16:creationId xmlns:a16="http://schemas.microsoft.com/office/drawing/2014/main" id="{7F3F96B5-3D13-FB63-4691-5D156C0C718B}"/>
              </a:ext>
            </a:extLst>
          </p:cNvPr>
          <p:cNvSpPr/>
          <p:nvPr/>
        </p:nvSpPr>
        <p:spPr>
          <a:xfrm>
            <a:off x="738072" y="3443922"/>
            <a:ext cx="2268195" cy="2126421"/>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989B1">
                    <a:lumMod val="50000"/>
                  </a:srgbClr>
                </a:solidFill>
                <a:effectLst/>
                <a:uLnTx/>
                <a:uFillTx/>
                <a:latin typeface="Calibri" panose="020F0502020204030204" pitchFamily="34" charset="0"/>
                <a:ea typeface="+mn-ea"/>
                <a:cs typeface="Calibri" panose="020F0502020204030204" pitchFamily="34" charset="0"/>
                <a:sym typeface="Arial"/>
              </a:rPr>
              <a:t>Do we have something simple?</a:t>
            </a:r>
            <a:endParaRPr kumimoji="0" sz="2400" b="0" i="0" u="none" strike="noStrike" kern="0" cap="none" spc="0" normalizeH="0" baseline="0" noProof="0" dirty="0">
              <a:ln>
                <a:noFill/>
              </a:ln>
              <a:solidFill>
                <a:srgbClr val="0989B1">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4" name="Google Shape;656;p43">
            <a:extLst>
              <a:ext uri="{FF2B5EF4-FFF2-40B4-BE49-F238E27FC236}">
                <a16:creationId xmlns:a16="http://schemas.microsoft.com/office/drawing/2014/main" id="{51BABC44-6F10-5BA4-D7DB-C9AE738D2508}"/>
              </a:ext>
            </a:extLst>
          </p:cNvPr>
          <p:cNvSpPr/>
          <p:nvPr/>
        </p:nvSpPr>
        <p:spPr>
          <a:xfrm>
            <a:off x="4699925" y="3643600"/>
            <a:ext cx="2268195" cy="2126421"/>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0989B1">
                    <a:lumMod val="50000"/>
                  </a:srgbClr>
                </a:solidFill>
                <a:effectLst/>
                <a:uLnTx/>
                <a:uFillTx/>
                <a:latin typeface="Calibri" panose="020F0502020204030204" pitchFamily="34" charset="0"/>
                <a:ea typeface="+mn-ea"/>
                <a:cs typeface="Calibri" panose="020F0502020204030204" pitchFamily="34" charset="0"/>
                <a:sym typeface="Arial"/>
              </a:rPr>
              <a:t>What are some of our data sources?</a:t>
            </a:r>
            <a:endParaRPr kumimoji="0" sz="2400" b="0" i="0" u="none" strike="noStrike" kern="0" cap="none" spc="0" normalizeH="0" baseline="0" noProof="0" dirty="0">
              <a:ln>
                <a:noFill/>
              </a:ln>
              <a:solidFill>
                <a:srgbClr val="0989B1">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Google Shape;656;p43">
            <a:extLst>
              <a:ext uri="{FF2B5EF4-FFF2-40B4-BE49-F238E27FC236}">
                <a16:creationId xmlns:a16="http://schemas.microsoft.com/office/drawing/2014/main" id="{ADA918D0-72A9-2738-115F-CB62139A4FE7}"/>
              </a:ext>
            </a:extLst>
          </p:cNvPr>
          <p:cNvSpPr/>
          <p:nvPr/>
        </p:nvSpPr>
        <p:spPr>
          <a:xfrm>
            <a:off x="9072801" y="3643600"/>
            <a:ext cx="2268195" cy="2126421"/>
          </a:xfrm>
          <a:prstGeom prst="ellipse">
            <a:avLst/>
          </a:prstGeom>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2400" kern="0" dirty="0">
                <a:solidFill>
                  <a:srgbClr val="0989B1">
                    <a:lumMod val="50000"/>
                  </a:srgbClr>
                </a:solidFill>
                <a:latin typeface="Calibri" panose="020F0502020204030204" pitchFamily="34" charset="0"/>
                <a:cs typeface="Calibri" panose="020F0502020204030204" pitchFamily="34" charset="0"/>
                <a:sym typeface="Arial"/>
              </a:rPr>
              <a:t>Is the school using a universal screener</a:t>
            </a:r>
            <a:r>
              <a:rPr kumimoji="0" lang="en-US" sz="2400" b="0" i="0" u="none" strike="noStrike" kern="0" cap="none" spc="0" normalizeH="0" baseline="0" noProof="0" dirty="0">
                <a:ln>
                  <a:noFill/>
                </a:ln>
                <a:solidFill>
                  <a:srgbClr val="0989B1">
                    <a:lumMod val="50000"/>
                  </a:srgbClr>
                </a:solidFill>
                <a:effectLst/>
                <a:uLnTx/>
                <a:uFillTx/>
                <a:latin typeface="Calibri" panose="020F0502020204030204" pitchFamily="34" charset="0"/>
                <a:ea typeface="+mn-ea"/>
                <a:cs typeface="Calibri" panose="020F0502020204030204" pitchFamily="34" charset="0"/>
                <a:sym typeface="Arial"/>
              </a:rPr>
              <a:t>?</a:t>
            </a:r>
            <a:endParaRPr kumimoji="0" sz="2400" b="0" i="0" u="none" strike="noStrike" kern="0" cap="none" spc="0" normalizeH="0" baseline="0" noProof="0" dirty="0">
              <a:ln>
                <a:noFill/>
              </a:ln>
              <a:solidFill>
                <a:srgbClr val="0989B1">
                  <a:lumMod val="50000"/>
                </a:srgbClr>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524453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C89F7D5-D355-C649-9CC4-A8106EEF7647}"/>
              </a:ext>
            </a:extLst>
          </p:cNvPr>
          <p:cNvGraphicFramePr/>
          <p:nvPr/>
        </p:nvGraphicFramePr>
        <p:xfrm>
          <a:off x="662381" y="1142044"/>
          <a:ext cx="9858961"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91746CA8-8E66-7C44-BBEF-68E32EBA0E2E}"/>
              </a:ext>
            </a:extLst>
          </p:cNvPr>
          <p:cNvSpPr txBox="1">
            <a:spLocks/>
          </p:cNvSpPr>
          <p:nvPr/>
        </p:nvSpPr>
        <p:spPr>
          <a:xfrm>
            <a:off x="662380" y="114772"/>
            <a:ext cx="7616237" cy="102727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defTabSz="1219170">
              <a:buClr>
                <a:srgbClr val="FFFFFF"/>
              </a:buClr>
            </a:pPr>
            <a:r>
              <a:rPr lang="en-US" sz="3467" kern="0" dirty="0">
                <a:solidFill>
                  <a:srgbClr val="FFFFFF"/>
                </a:solidFill>
                <a:latin typeface="Arial"/>
                <a:cs typeface="Arial" panose="020B0604020202020204" pitchFamily="34" charset="0"/>
              </a:rPr>
              <a:t>Rationale: Multiple Sources of Data</a:t>
            </a:r>
          </a:p>
        </p:txBody>
      </p:sp>
      <p:sp>
        <p:nvSpPr>
          <p:cNvPr id="10" name="Speech Bubble: Rectangle with Corners Rounded 4">
            <a:extLst>
              <a:ext uri="{FF2B5EF4-FFF2-40B4-BE49-F238E27FC236}">
                <a16:creationId xmlns:a16="http://schemas.microsoft.com/office/drawing/2014/main" id="{FADD7DF2-20CA-794E-9269-ADAF02A3293B}"/>
              </a:ext>
            </a:extLst>
          </p:cNvPr>
          <p:cNvSpPr/>
          <p:nvPr/>
        </p:nvSpPr>
        <p:spPr>
          <a:xfrm rot="1063137">
            <a:off x="8418979" y="1265975"/>
            <a:ext cx="3211108" cy="2811459"/>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defTabSz="1219170">
              <a:buClr>
                <a:srgbClr val="000000"/>
              </a:buClr>
            </a:pPr>
            <a:endParaRPr lang="en-US" sz="2133" kern="0" dirty="0">
              <a:solidFill>
                <a:srgbClr val="FFFFFF"/>
              </a:solidFill>
              <a:latin typeface="Arial"/>
              <a:sym typeface="Arial"/>
            </a:endParaRPr>
          </a:p>
          <a:p>
            <a:pPr algn="ctr" defTabSz="1219170">
              <a:buClr>
                <a:srgbClr val="000000"/>
              </a:buClr>
            </a:pPr>
            <a:r>
              <a:rPr lang="en-US" sz="2133" kern="0" dirty="0">
                <a:solidFill>
                  <a:srgbClr val="FFFFFF"/>
                </a:solidFill>
                <a:latin typeface="Arial"/>
                <a:sym typeface="Arial"/>
              </a:rPr>
              <a:t>What data sources do you plan to include in your student identification plan?</a:t>
            </a:r>
          </a:p>
          <a:p>
            <a:pPr algn="ctr" defTabSz="1219170">
              <a:buClr>
                <a:srgbClr val="000000"/>
              </a:buClr>
            </a:pPr>
            <a:endParaRPr lang="en-US" sz="2133" kern="0" dirty="0">
              <a:solidFill>
                <a:srgbClr val="FFFFFF"/>
              </a:solidFill>
              <a:latin typeface="Arial"/>
              <a:sym typeface="Arial"/>
            </a:endParaRPr>
          </a:p>
          <a:p>
            <a:pPr algn="ctr" defTabSz="1219170">
              <a:buClr>
                <a:srgbClr val="000000"/>
              </a:buClr>
            </a:pPr>
            <a:r>
              <a:rPr lang="en-US" sz="2133" kern="0" dirty="0">
                <a:solidFill>
                  <a:srgbClr val="FFFFFF"/>
                </a:solidFill>
                <a:latin typeface="Arial"/>
                <a:sym typeface="Arial"/>
              </a:rPr>
              <a:t>Unmute or type in the chat</a:t>
            </a:r>
          </a:p>
          <a:p>
            <a:pPr algn="ctr" defTabSz="1219170">
              <a:buClr>
                <a:srgbClr val="000000"/>
              </a:buClr>
            </a:pPr>
            <a:endParaRPr lang="en-US" sz="2000" kern="0" dirty="0">
              <a:solidFill>
                <a:srgbClr val="FFFFFF"/>
              </a:solidFill>
              <a:latin typeface="Poppins" panose="020B0604020202020204" charset="0"/>
              <a:cs typeface="Poppins" panose="020B0604020202020204" charset="0"/>
              <a:sym typeface="Arial"/>
            </a:endParaRPr>
          </a:p>
        </p:txBody>
      </p:sp>
    </p:spTree>
    <p:extLst>
      <p:ext uri="{BB962C8B-B14F-4D97-AF65-F5344CB8AC3E}">
        <p14:creationId xmlns:p14="http://schemas.microsoft.com/office/powerpoint/2010/main" val="195651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1536400" y="1746489"/>
            <a:ext cx="5430464" cy="3365200"/>
          </a:xfrm>
        </p:spPr>
        <p:txBody>
          <a:bodyPr/>
          <a:lstStyle/>
          <a:p>
            <a:r>
              <a:rPr lang="en-US" sz="3733" dirty="0"/>
              <a:t>Request for Assistance</a:t>
            </a:r>
          </a:p>
        </p:txBody>
      </p:sp>
      <p:sp>
        <p:nvSpPr>
          <p:cNvPr id="3" name="Subtitle 2">
            <a:extLst>
              <a:ext uri="{FF2B5EF4-FFF2-40B4-BE49-F238E27FC236}">
                <a16:creationId xmlns:a16="http://schemas.microsoft.com/office/drawing/2014/main" id="{5FEDAF69-7B50-4923-95F9-CE4815F42AA5}"/>
              </a:ext>
            </a:extLst>
          </p:cNvPr>
          <p:cNvSpPr>
            <a:spLocks noGrp="1"/>
          </p:cNvSpPr>
          <p:nvPr>
            <p:ph type="subTitle" idx="4294967295"/>
          </p:nvPr>
        </p:nvSpPr>
        <p:spPr>
          <a:xfrm flipH="1">
            <a:off x="7617637" y="4922757"/>
            <a:ext cx="4521200" cy="745368"/>
          </a:xfrm>
        </p:spPr>
        <p:txBody>
          <a:bodyPr/>
          <a:lstStyle/>
          <a:p>
            <a:pPr marL="186262" indent="0">
              <a:buNone/>
            </a:pPr>
            <a:r>
              <a:rPr lang="en-US" sz="2400" dirty="0">
                <a:solidFill>
                  <a:schemeClr val="tx1"/>
                </a:solidFill>
                <a:latin typeface="Poppins Medium" panose="020B0604020202020204" charset="0"/>
                <a:cs typeface="Poppins Medium" panose="020B0604020202020204" charset="0"/>
              </a:rPr>
              <a:t>Available to </a:t>
            </a:r>
            <a:r>
              <a:rPr lang="en-US" sz="2400" b="1" dirty="0">
                <a:solidFill>
                  <a:schemeClr val="tx1"/>
                </a:solidFill>
                <a:latin typeface="Poppins Medium" panose="020B0604020202020204" charset="0"/>
                <a:cs typeface="Poppins Medium" panose="020B0604020202020204" charset="0"/>
              </a:rPr>
              <a:t>staff, students</a:t>
            </a:r>
            <a:r>
              <a:rPr lang="en-US" sz="2400" dirty="0">
                <a:solidFill>
                  <a:schemeClr val="tx1"/>
                </a:solidFill>
                <a:latin typeface="Poppins Medium" panose="020B0604020202020204" charset="0"/>
                <a:cs typeface="Poppins Medium" panose="020B0604020202020204" charset="0"/>
              </a:rPr>
              <a:t>, and </a:t>
            </a:r>
            <a:r>
              <a:rPr lang="en-US" sz="2400" b="1" dirty="0">
                <a:solidFill>
                  <a:schemeClr val="tx1"/>
                </a:solidFill>
                <a:latin typeface="Poppins Medium" panose="020B0604020202020204" charset="0"/>
                <a:cs typeface="Poppins Medium" panose="020B0604020202020204" charset="0"/>
              </a:rPr>
              <a:t>families</a:t>
            </a:r>
            <a:r>
              <a:rPr lang="en-US" sz="2400" dirty="0">
                <a:solidFill>
                  <a:schemeClr val="tx1"/>
                </a:solidFill>
                <a:latin typeface="Poppins Medium" panose="020B0604020202020204" charset="0"/>
                <a:cs typeface="Poppins Medium" panose="020B0604020202020204" charset="0"/>
              </a:rPr>
              <a:t> </a:t>
            </a:r>
          </a:p>
        </p:txBody>
      </p:sp>
      <p:grpSp>
        <p:nvGrpSpPr>
          <p:cNvPr id="6" name="Group 5">
            <a:extLst>
              <a:ext uri="{FF2B5EF4-FFF2-40B4-BE49-F238E27FC236}">
                <a16:creationId xmlns:a16="http://schemas.microsoft.com/office/drawing/2014/main" id="{B76EB0AF-DE0F-44B3-A693-6B2A983129A3}"/>
              </a:ext>
            </a:extLst>
          </p:cNvPr>
          <p:cNvGrpSpPr/>
          <p:nvPr/>
        </p:nvGrpSpPr>
        <p:grpSpPr>
          <a:xfrm>
            <a:off x="6919715" y="1870924"/>
            <a:ext cx="1395847" cy="1350528"/>
            <a:chOff x="1568917" y="46321"/>
            <a:chExt cx="2223435" cy="2223435"/>
          </a:xfrm>
        </p:grpSpPr>
        <p:sp>
          <p:nvSpPr>
            <p:cNvPr id="7" name="Oval 6">
              <a:extLst>
                <a:ext uri="{FF2B5EF4-FFF2-40B4-BE49-F238E27FC236}">
                  <a16:creationId xmlns:a16="http://schemas.microsoft.com/office/drawing/2014/main" id="{487CFCBF-E429-418A-B98B-948BC658CC8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8" name="Oval 4">
              <a:extLst>
                <a:ext uri="{FF2B5EF4-FFF2-40B4-BE49-F238E27FC236}">
                  <a16:creationId xmlns:a16="http://schemas.microsoft.com/office/drawing/2014/main" id="{785EFBE5-5D40-46AF-BD2F-591EDA13DDEB}"/>
                </a:ext>
              </a:extLst>
            </p:cNvPr>
            <p:cNvSpPr txBox="1"/>
            <p:nvPr/>
          </p:nvSpPr>
          <p:spPr>
            <a:xfrm>
              <a:off x="1865374" y="435422"/>
              <a:ext cx="1630519" cy="143124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303834">
                <a:lnSpc>
                  <a:spcPct val="90000"/>
                </a:lnSpc>
                <a:spcBef>
                  <a:spcPct val="0"/>
                </a:spcBef>
                <a:spcAft>
                  <a:spcPct val="35000"/>
                </a:spcAft>
                <a:buClr>
                  <a:srgbClr val="000000"/>
                </a:buClr>
                <a:defRPr/>
              </a:pPr>
              <a:r>
                <a:rPr lang="en-US" sz="2400" dirty="0">
                  <a:solidFill>
                    <a:srgbClr val="FFFFFF"/>
                  </a:solidFill>
                  <a:latin typeface="Poppins Medium" panose="020B0604020202020204" charset="0"/>
                  <a:cs typeface="Poppins Medium" panose="020B0604020202020204" charset="0"/>
                  <a:sym typeface="Arial"/>
                </a:rPr>
                <a:t>Data</a:t>
              </a:r>
            </a:p>
          </p:txBody>
        </p:sp>
      </p:grpSp>
    </p:spTree>
    <p:extLst>
      <p:ext uri="{BB962C8B-B14F-4D97-AF65-F5344CB8AC3E}">
        <p14:creationId xmlns:p14="http://schemas.microsoft.com/office/powerpoint/2010/main" val="39475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B047D-7CC8-48EF-9A2F-9C8BA6048731}"/>
              </a:ext>
            </a:extLst>
          </p:cNvPr>
          <p:cNvSpPr>
            <a:spLocks noGrp="1"/>
          </p:cNvSpPr>
          <p:nvPr>
            <p:ph type="title" idx="6"/>
          </p:nvPr>
        </p:nvSpPr>
        <p:spPr/>
        <p:txBody>
          <a:bodyPr/>
          <a:lstStyle/>
          <a:p>
            <a:r>
              <a:rPr lang="en-US" dirty="0">
                <a:solidFill>
                  <a:schemeClr val="bg1"/>
                </a:solidFill>
                <a:latin typeface="Arial" panose="020B0604020202020204" pitchFamily="34" charset="0"/>
                <a:cs typeface="Arial" panose="020B0604020202020204" pitchFamily="34" charset="0"/>
              </a:rPr>
              <a:t>Request for Assistance Forms</a:t>
            </a:r>
            <a:endParaRPr lang="en-US"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A7CE1E28-732D-4847-8062-EA946EB16BD0}"/>
              </a:ext>
            </a:extLst>
          </p:cNvPr>
          <p:cNvGrpSpPr/>
          <p:nvPr/>
        </p:nvGrpSpPr>
        <p:grpSpPr>
          <a:xfrm rot="1778477">
            <a:off x="10648375" y="207769"/>
            <a:ext cx="1395847" cy="1350528"/>
            <a:chOff x="1568917" y="46321"/>
            <a:chExt cx="2223435" cy="2223435"/>
          </a:xfrm>
        </p:grpSpPr>
        <p:sp>
          <p:nvSpPr>
            <p:cNvPr id="7" name="Oval 6">
              <a:extLst>
                <a:ext uri="{FF2B5EF4-FFF2-40B4-BE49-F238E27FC236}">
                  <a16:creationId xmlns:a16="http://schemas.microsoft.com/office/drawing/2014/main" id="{71D4308E-2A1C-4D21-83E4-E351AD999A4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8" name="Oval 4">
              <a:extLst>
                <a:ext uri="{FF2B5EF4-FFF2-40B4-BE49-F238E27FC236}">
                  <a16:creationId xmlns:a16="http://schemas.microsoft.com/office/drawing/2014/main" id="{23A5C275-F99E-4A60-B9C8-6B343BCDB717}"/>
                </a:ext>
              </a:extLst>
            </p:cNvPr>
            <p:cNvSpPr txBox="1"/>
            <p:nvPr/>
          </p:nvSpPr>
          <p:spPr>
            <a:xfrm>
              <a:off x="1664768" y="573069"/>
              <a:ext cx="1944681"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buClr>
                  <a:srgbClr val="000000"/>
                </a:buClr>
                <a:defRPr/>
              </a:pPr>
              <a:r>
                <a:rPr lang="en-US" sz="1867" dirty="0">
                  <a:solidFill>
                    <a:srgbClr val="FFFFFF"/>
                  </a:solidFill>
                  <a:latin typeface="Poppins Medium" panose="020B0604020202020204" charset="0"/>
                  <a:cs typeface="Poppins Medium" panose="020B0604020202020204" charset="0"/>
                  <a:sym typeface="Arial"/>
                </a:rPr>
                <a:t>Data</a:t>
              </a:r>
            </a:p>
          </p:txBody>
        </p:sp>
      </p:grpSp>
      <p:grpSp>
        <p:nvGrpSpPr>
          <p:cNvPr id="9" name="Group 8">
            <a:extLst>
              <a:ext uri="{FF2B5EF4-FFF2-40B4-BE49-F238E27FC236}">
                <a16:creationId xmlns:a16="http://schemas.microsoft.com/office/drawing/2014/main" id="{C42C4A27-DFC2-4315-90EB-68764FE4A4BA}"/>
              </a:ext>
            </a:extLst>
          </p:cNvPr>
          <p:cNvGrpSpPr/>
          <p:nvPr/>
        </p:nvGrpSpPr>
        <p:grpSpPr>
          <a:xfrm>
            <a:off x="10402440" y="872828"/>
            <a:ext cx="1159651" cy="1159651"/>
            <a:chOff x="3702262" y="2375914"/>
            <a:chExt cx="869738" cy="869738"/>
          </a:xfrm>
        </p:grpSpPr>
        <p:sp>
          <p:nvSpPr>
            <p:cNvPr id="10" name="Google Shape;660;p43">
              <a:extLst>
                <a:ext uri="{FF2B5EF4-FFF2-40B4-BE49-F238E27FC236}">
                  <a16:creationId xmlns:a16="http://schemas.microsoft.com/office/drawing/2014/main" id="{E4829F39-E45A-48D0-A4B1-CBCF8E4B4FCD}"/>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1" name="Google Shape;7667;p68">
              <a:extLst>
                <a:ext uri="{FF2B5EF4-FFF2-40B4-BE49-F238E27FC236}">
                  <a16:creationId xmlns:a16="http://schemas.microsoft.com/office/drawing/2014/main" id="{0044CE1E-413A-4620-88F9-D520DA08A559}"/>
                </a:ext>
              </a:extLst>
            </p:cNvPr>
            <p:cNvGrpSpPr>
              <a:grpSpLocks noChangeAspect="1"/>
            </p:cNvGrpSpPr>
            <p:nvPr/>
          </p:nvGrpSpPr>
          <p:grpSpPr>
            <a:xfrm>
              <a:off x="3990570" y="2588681"/>
              <a:ext cx="320080" cy="457200"/>
              <a:chOff x="1341612" y="3340055"/>
              <a:chExt cx="259399" cy="370524"/>
            </a:xfrm>
          </p:grpSpPr>
          <p:sp>
            <p:nvSpPr>
              <p:cNvPr id="12" name="Google Shape;7668;p68">
                <a:extLst>
                  <a:ext uri="{FF2B5EF4-FFF2-40B4-BE49-F238E27FC236}">
                    <a16:creationId xmlns:a16="http://schemas.microsoft.com/office/drawing/2014/main" id="{C410F761-7B32-4361-AE25-C15D8F482D1E}"/>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 name="Google Shape;7669;p68">
                <a:extLst>
                  <a:ext uri="{FF2B5EF4-FFF2-40B4-BE49-F238E27FC236}">
                    <a16:creationId xmlns:a16="http://schemas.microsoft.com/office/drawing/2014/main" id="{FA083879-F5FA-4A85-A6D0-FFFAFB740A2E}"/>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 name="Google Shape;7670;p68">
                <a:extLst>
                  <a:ext uri="{FF2B5EF4-FFF2-40B4-BE49-F238E27FC236}">
                    <a16:creationId xmlns:a16="http://schemas.microsoft.com/office/drawing/2014/main" id="{C5476D58-2904-4289-9F83-603DFF2A58CD}"/>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671;p68">
                <a:extLst>
                  <a:ext uri="{FF2B5EF4-FFF2-40B4-BE49-F238E27FC236}">
                    <a16:creationId xmlns:a16="http://schemas.microsoft.com/office/drawing/2014/main" id="{1C22B928-EE07-40F0-AAF5-1A00F653C2E8}"/>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672;p68">
                <a:extLst>
                  <a:ext uri="{FF2B5EF4-FFF2-40B4-BE49-F238E27FC236}">
                    <a16:creationId xmlns:a16="http://schemas.microsoft.com/office/drawing/2014/main" id="{86419E5F-066F-4CD0-8966-BBCAA630D00B}"/>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673;p68">
                <a:extLst>
                  <a:ext uri="{FF2B5EF4-FFF2-40B4-BE49-F238E27FC236}">
                    <a16:creationId xmlns:a16="http://schemas.microsoft.com/office/drawing/2014/main" id="{037E3E90-0B2F-4975-90F5-4334D3B066E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674;p68">
                <a:extLst>
                  <a:ext uri="{FF2B5EF4-FFF2-40B4-BE49-F238E27FC236}">
                    <a16:creationId xmlns:a16="http://schemas.microsoft.com/office/drawing/2014/main" id="{29C169D4-FCB2-4A50-90BB-D4365170A8DF}"/>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675;p68">
                <a:extLst>
                  <a:ext uri="{FF2B5EF4-FFF2-40B4-BE49-F238E27FC236}">
                    <a16:creationId xmlns:a16="http://schemas.microsoft.com/office/drawing/2014/main" id="{FA6567DC-A774-48BD-B84C-A57A6FEECAFF}"/>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676;p68">
                <a:extLst>
                  <a:ext uri="{FF2B5EF4-FFF2-40B4-BE49-F238E27FC236}">
                    <a16:creationId xmlns:a16="http://schemas.microsoft.com/office/drawing/2014/main" id="{EA88564E-44FD-4EC6-A7F8-A6B487769C03}"/>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677;p68">
                <a:extLst>
                  <a:ext uri="{FF2B5EF4-FFF2-40B4-BE49-F238E27FC236}">
                    <a16:creationId xmlns:a16="http://schemas.microsoft.com/office/drawing/2014/main" id="{2B97A3AD-5715-4FB6-B6D8-C736F23D6F36}"/>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678;p68">
                <a:extLst>
                  <a:ext uri="{FF2B5EF4-FFF2-40B4-BE49-F238E27FC236}">
                    <a16:creationId xmlns:a16="http://schemas.microsoft.com/office/drawing/2014/main" id="{96542C72-C0D5-453B-9964-629123B65672}"/>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679;p68">
                <a:extLst>
                  <a:ext uri="{FF2B5EF4-FFF2-40B4-BE49-F238E27FC236}">
                    <a16:creationId xmlns:a16="http://schemas.microsoft.com/office/drawing/2014/main" id="{B2AFDAC2-0B3D-4AAB-80B9-2E07728F09C7}"/>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680;p68">
                <a:extLst>
                  <a:ext uri="{FF2B5EF4-FFF2-40B4-BE49-F238E27FC236}">
                    <a16:creationId xmlns:a16="http://schemas.microsoft.com/office/drawing/2014/main" id="{7F582D98-1655-4BCA-A0A9-A1E68CCC171E}"/>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681;p68">
                <a:extLst>
                  <a:ext uri="{FF2B5EF4-FFF2-40B4-BE49-F238E27FC236}">
                    <a16:creationId xmlns:a16="http://schemas.microsoft.com/office/drawing/2014/main" id="{52DD615F-E36B-4CAF-83C3-BBB5FAD37926}"/>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682;p68">
                <a:extLst>
                  <a:ext uri="{FF2B5EF4-FFF2-40B4-BE49-F238E27FC236}">
                    <a16:creationId xmlns:a16="http://schemas.microsoft.com/office/drawing/2014/main" id="{CB1CB928-14E5-4BE0-A83D-68AA3D82DF9B}"/>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683;p68">
                <a:extLst>
                  <a:ext uri="{FF2B5EF4-FFF2-40B4-BE49-F238E27FC236}">
                    <a16:creationId xmlns:a16="http://schemas.microsoft.com/office/drawing/2014/main" id="{5BC7F498-A52A-422F-B161-6152D044D6D5}"/>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684;p68">
                <a:extLst>
                  <a:ext uri="{FF2B5EF4-FFF2-40B4-BE49-F238E27FC236}">
                    <a16:creationId xmlns:a16="http://schemas.microsoft.com/office/drawing/2014/main" id="{6EA962D2-ABF2-4AD1-A1C8-CC7FD8896541}"/>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685;p68">
                <a:extLst>
                  <a:ext uri="{FF2B5EF4-FFF2-40B4-BE49-F238E27FC236}">
                    <a16:creationId xmlns:a16="http://schemas.microsoft.com/office/drawing/2014/main" id="{A8F47BBD-7862-4667-88BF-052A417A6FD1}"/>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
        <p:nvSpPr>
          <p:cNvPr id="45" name="Google Shape;894;p52">
            <a:extLst>
              <a:ext uri="{FF2B5EF4-FFF2-40B4-BE49-F238E27FC236}">
                <a16:creationId xmlns:a16="http://schemas.microsoft.com/office/drawing/2014/main" id="{270B7B4A-AF51-41F5-8DA6-B1F180F83E0E}"/>
              </a:ext>
            </a:extLst>
          </p:cNvPr>
          <p:cNvSpPr txBox="1">
            <a:spLocks noGrp="1"/>
          </p:cNvSpPr>
          <p:nvPr>
            <p:ph type="ctrTitle"/>
          </p:nvPr>
        </p:nvSpPr>
        <p:spPr>
          <a:xfrm flipH="1">
            <a:off x="3878615" y="1480212"/>
            <a:ext cx="2502640" cy="1036937"/>
          </a:xfrm>
          <a:prstGeom prst="rect">
            <a:avLst/>
          </a:prstGeom>
        </p:spPr>
        <p:txBody>
          <a:bodyPr spcFirstLastPara="1" wrap="square" lIns="121900" tIns="121900" rIns="121900" bIns="121900" anchor="b" anchorCtr="0">
            <a:noAutofit/>
          </a:bodyPr>
          <a:lstStyle/>
          <a:p>
            <a:pPr lvl="0"/>
            <a:r>
              <a:rPr lang="en-US" sz="1867" dirty="0">
                <a:latin typeface="Arial" panose="020B0604020202020204" pitchFamily="34" charset="0"/>
                <a:cs typeface="Arial" panose="020B0604020202020204" pitchFamily="34" charset="0"/>
              </a:rPr>
              <a:t>Academic performance data</a:t>
            </a:r>
          </a:p>
        </p:txBody>
      </p:sp>
      <p:sp>
        <p:nvSpPr>
          <p:cNvPr id="46" name="Google Shape;896;p52">
            <a:extLst>
              <a:ext uri="{FF2B5EF4-FFF2-40B4-BE49-F238E27FC236}">
                <a16:creationId xmlns:a16="http://schemas.microsoft.com/office/drawing/2014/main" id="{8847DED2-034F-40C1-B143-FC5D08BF103B}"/>
              </a:ext>
            </a:extLst>
          </p:cNvPr>
          <p:cNvSpPr txBox="1">
            <a:spLocks noGrp="1"/>
          </p:cNvSpPr>
          <p:nvPr>
            <p:ph type="ctrTitle" idx="2"/>
          </p:nvPr>
        </p:nvSpPr>
        <p:spPr>
          <a:xfrm flipH="1">
            <a:off x="1095967" y="4110751"/>
            <a:ext cx="2130301" cy="1486771"/>
          </a:xfrm>
          <a:prstGeom prst="rect">
            <a:avLst/>
          </a:prstGeom>
        </p:spPr>
        <p:txBody>
          <a:bodyPr spcFirstLastPara="1" wrap="square" lIns="121900" tIns="121900" rIns="121900" bIns="121900" anchor="b" anchorCtr="0">
            <a:noAutofit/>
          </a:bodyPr>
          <a:lstStyle/>
          <a:p>
            <a:pPr lvl="0"/>
            <a:r>
              <a:rPr lang="en-US" sz="1867" dirty="0">
                <a:latin typeface="Arial" panose="020B0604020202020204" pitchFamily="34" charset="0"/>
                <a:cs typeface="Arial" panose="020B0604020202020204" pitchFamily="34" charset="0"/>
              </a:rPr>
              <a:t>Office discipline and/or minor referral information </a:t>
            </a:r>
          </a:p>
        </p:txBody>
      </p:sp>
      <p:sp>
        <p:nvSpPr>
          <p:cNvPr id="47" name="Google Shape;898;p52">
            <a:extLst>
              <a:ext uri="{FF2B5EF4-FFF2-40B4-BE49-F238E27FC236}">
                <a16:creationId xmlns:a16="http://schemas.microsoft.com/office/drawing/2014/main" id="{12E80B33-969D-4D09-A80C-EF8A96129CFB}"/>
              </a:ext>
            </a:extLst>
          </p:cNvPr>
          <p:cNvSpPr txBox="1">
            <a:spLocks noGrp="1"/>
          </p:cNvSpPr>
          <p:nvPr>
            <p:ph type="ctrTitle" idx="4"/>
          </p:nvPr>
        </p:nvSpPr>
        <p:spPr>
          <a:xfrm flipH="1">
            <a:off x="1191407" y="1921746"/>
            <a:ext cx="2130311" cy="1482665"/>
          </a:xfrm>
          <a:prstGeom prst="rect">
            <a:avLst/>
          </a:prstGeom>
        </p:spPr>
        <p:txBody>
          <a:bodyPr spcFirstLastPara="1" wrap="square" lIns="121900" tIns="121900" rIns="121900" bIns="121900" anchor="b" anchorCtr="0">
            <a:noAutofit/>
          </a:bodyPr>
          <a:lstStyle/>
          <a:p>
            <a:pPr lvl="0"/>
            <a:r>
              <a:rPr lang="en-US" sz="1867" dirty="0">
                <a:latin typeface="Arial" panose="020B0604020202020204" pitchFamily="34" charset="0"/>
                <a:cs typeface="Arial" panose="020B0604020202020204" pitchFamily="34" charset="0"/>
              </a:rPr>
              <a:t>Student identifying information (gender, grade, IEP status)</a:t>
            </a:r>
          </a:p>
        </p:txBody>
      </p:sp>
      <p:sp>
        <p:nvSpPr>
          <p:cNvPr id="48" name="Google Shape;900;p52">
            <a:extLst>
              <a:ext uri="{FF2B5EF4-FFF2-40B4-BE49-F238E27FC236}">
                <a16:creationId xmlns:a16="http://schemas.microsoft.com/office/drawing/2014/main" id="{13B5C0AC-2F0B-4CAC-A319-A627F52D13EE}"/>
              </a:ext>
            </a:extLst>
          </p:cNvPr>
          <p:cNvSpPr txBox="1">
            <a:spLocks/>
          </p:cNvSpPr>
          <p:nvPr/>
        </p:nvSpPr>
        <p:spPr>
          <a:xfrm flipH="1">
            <a:off x="7347857" y="1875408"/>
            <a:ext cx="2540351" cy="148266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defTabSz="1219170">
              <a:buClr>
                <a:srgbClr val="FFFFFF"/>
              </a:buClr>
            </a:pPr>
            <a:r>
              <a:rPr lang="en-US" sz="1867" kern="0" dirty="0">
                <a:solidFill>
                  <a:srgbClr val="FFFFFF"/>
                </a:solidFill>
                <a:latin typeface="Arial" panose="020B0604020202020204" pitchFamily="34" charset="0"/>
                <a:cs typeface="Arial" panose="020B0604020202020204" pitchFamily="34" charset="0"/>
              </a:rPr>
              <a:t>Information regarding problem behavior(s):  including when, how often, and why (function) </a:t>
            </a:r>
          </a:p>
        </p:txBody>
      </p:sp>
      <p:cxnSp>
        <p:nvCxnSpPr>
          <p:cNvPr id="49" name="Google Shape;902;p52">
            <a:extLst>
              <a:ext uri="{FF2B5EF4-FFF2-40B4-BE49-F238E27FC236}">
                <a16:creationId xmlns:a16="http://schemas.microsoft.com/office/drawing/2014/main" id="{704518B0-2A5E-4071-A6D2-CE6D66CA4A1B}"/>
              </a:ext>
            </a:extLst>
          </p:cNvPr>
          <p:cNvCxnSpPr/>
          <p:nvPr/>
        </p:nvCxnSpPr>
        <p:spPr>
          <a:xfrm rot="10800000">
            <a:off x="1047753" y="1994665"/>
            <a:ext cx="0" cy="1294400"/>
          </a:xfrm>
          <a:prstGeom prst="straightConnector1">
            <a:avLst/>
          </a:prstGeom>
          <a:noFill/>
          <a:ln w="9525" cap="flat" cmpd="sng">
            <a:solidFill>
              <a:schemeClr val="lt1"/>
            </a:solidFill>
            <a:prstDash val="dot"/>
            <a:round/>
            <a:headEnd type="none" w="med" len="med"/>
            <a:tailEnd type="none" w="med" len="med"/>
          </a:ln>
        </p:spPr>
      </p:cxnSp>
      <p:cxnSp>
        <p:nvCxnSpPr>
          <p:cNvPr id="50" name="Google Shape;903;p52">
            <a:extLst>
              <a:ext uri="{FF2B5EF4-FFF2-40B4-BE49-F238E27FC236}">
                <a16:creationId xmlns:a16="http://schemas.microsoft.com/office/drawing/2014/main" id="{FC4CBE7D-2E01-4BC7-8BE1-F76E719DD7E2}"/>
              </a:ext>
            </a:extLst>
          </p:cNvPr>
          <p:cNvCxnSpPr/>
          <p:nvPr/>
        </p:nvCxnSpPr>
        <p:spPr>
          <a:xfrm rot="10800000">
            <a:off x="7221489" y="1951711"/>
            <a:ext cx="0" cy="1294400"/>
          </a:xfrm>
          <a:prstGeom prst="straightConnector1">
            <a:avLst/>
          </a:prstGeom>
          <a:noFill/>
          <a:ln w="9525" cap="flat" cmpd="sng">
            <a:solidFill>
              <a:schemeClr val="lt1"/>
            </a:solidFill>
            <a:prstDash val="dot"/>
            <a:round/>
            <a:headEnd type="none" w="med" len="med"/>
            <a:tailEnd type="none" w="med" len="med"/>
          </a:ln>
        </p:spPr>
      </p:cxnSp>
      <p:cxnSp>
        <p:nvCxnSpPr>
          <p:cNvPr id="51" name="Google Shape;904;p52">
            <a:extLst>
              <a:ext uri="{FF2B5EF4-FFF2-40B4-BE49-F238E27FC236}">
                <a16:creationId xmlns:a16="http://schemas.microsoft.com/office/drawing/2014/main" id="{3C7BBCBD-BEF5-49BA-82CA-C725E2BA2E7A}"/>
              </a:ext>
            </a:extLst>
          </p:cNvPr>
          <p:cNvCxnSpPr/>
          <p:nvPr/>
        </p:nvCxnSpPr>
        <p:spPr>
          <a:xfrm rot="10800000">
            <a:off x="3741751" y="1945797"/>
            <a:ext cx="0" cy="1294400"/>
          </a:xfrm>
          <a:prstGeom prst="straightConnector1">
            <a:avLst/>
          </a:prstGeom>
          <a:noFill/>
          <a:ln w="9525" cap="flat" cmpd="sng">
            <a:solidFill>
              <a:schemeClr val="lt1"/>
            </a:solidFill>
            <a:prstDash val="dot"/>
            <a:round/>
            <a:headEnd type="none" w="med" len="med"/>
            <a:tailEnd type="none" w="med" len="med"/>
          </a:ln>
        </p:spPr>
      </p:cxnSp>
      <p:cxnSp>
        <p:nvCxnSpPr>
          <p:cNvPr id="52" name="Google Shape;905;p52">
            <a:extLst>
              <a:ext uri="{FF2B5EF4-FFF2-40B4-BE49-F238E27FC236}">
                <a16:creationId xmlns:a16="http://schemas.microsoft.com/office/drawing/2014/main" id="{0F6D7823-4EC0-45D3-A9E1-4E5E0857A902}"/>
              </a:ext>
            </a:extLst>
          </p:cNvPr>
          <p:cNvCxnSpPr/>
          <p:nvPr/>
        </p:nvCxnSpPr>
        <p:spPr>
          <a:xfrm rot="10800000">
            <a:off x="1045528" y="4340327"/>
            <a:ext cx="0" cy="1294400"/>
          </a:xfrm>
          <a:prstGeom prst="straightConnector1">
            <a:avLst/>
          </a:prstGeom>
          <a:noFill/>
          <a:ln w="9525" cap="flat" cmpd="sng">
            <a:solidFill>
              <a:schemeClr val="lt1"/>
            </a:solidFill>
            <a:prstDash val="dot"/>
            <a:round/>
            <a:headEnd type="none" w="med" len="med"/>
            <a:tailEnd type="none" w="med" len="med"/>
          </a:ln>
        </p:spPr>
      </p:cxnSp>
      <p:sp>
        <p:nvSpPr>
          <p:cNvPr id="53" name="Google Shape;906;p52">
            <a:extLst>
              <a:ext uri="{FF2B5EF4-FFF2-40B4-BE49-F238E27FC236}">
                <a16:creationId xmlns:a16="http://schemas.microsoft.com/office/drawing/2014/main" id="{5C8847E8-65A3-41C5-B901-37686BB17CCD}"/>
              </a:ext>
            </a:extLst>
          </p:cNvPr>
          <p:cNvSpPr txBox="1">
            <a:spLocks/>
          </p:cNvSpPr>
          <p:nvPr/>
        </p:nvSpPr>
        <p:spPr>
          <a:xfrm flipH="1">
            <a:off x="306563" y="1742799"/>
            <a:ext cx="682800" cy="7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defRPr/>
            </a:pPr>
            <a:r>
              <a:rPr lang="en" sz="3200" kern="0" dirty="0">
                <a:solidFill>
                  <a:srgbClr val="00A791">
                    <a:lumMod val="60000"/>
                    <a:lumOff val="40000"/>
                  </a:srgbClr>
                </a:solidFill>
                <a:latin typeface="Poppins SemiBold"/>
                <a:ea typeface="Poppins SemiBold"/>
                <a:cs typeface="Poppins SemiBold"/>
                <a:sym typeface="Poppins SemiBold"/>
              </a:rPr>
              <a:t>01</a:t>
            </a:r>
          </a:p>
        </p:txBody>
      </p:sp>
      <p:sp>
        <p:nvSpPr>
          <p:cNvPr id="54" name="Google Shape;907;p52">
            <a:extLst>
              <a:ext uri="{FF2B5EF4-FFF2-40B4-BE49-F238E27FC236}">
                <a16:creationId xmlns:a16="http://schemas.microsoft.com/office/drawing/2014/main" id="{6367C753-3688-425B-A6C0-DAC595284489}"/>
              </a:ext>
            </a:extLst>
          </p:cNvPr>
          <p:cNvSpPr txBox="1">
            <a:spLocks/>
          </p:cNvSpPr>
          <p:nvPr/>
        </p:nvSpPr>
        <p:spPr>
          <a:xfrm flipH="1">
            <a:off x="2858224" y="1742799"/>
            <a:ext cx="842000" cy="7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defRPr/>
            </a:pPr>
            <a:r>
              <a:rPr lang="en" sz="3200" kern="0" dirty="0">
                <a:solidFill>
                  <a:srgbClr val="00ACC2">
                    <a:lumMod val="20000"/>
                    <a:lumOff val="80000"/>
                  </a:srgbClr>
                </a:solidFill>
                <a:latin typeface="Poppins SemiBold"/>
                <a:ea typeface="Poppins SemiBold"/>
                <a:cs typeface="Poppins SemiBold"/>
                <a:sym typeface="Poppins SemiBold"/>
              </a:rPr>
              <a:t>02</a:t>
            </a:r>
          </a:p>
        </p:txBody>
      </p:sp>
      <p:sp>
        <p:nvSpPr>
          <p:cNvPr id="55" name="Google Shape;908;p52">
            <a:extLst>
              <a:ext uri="{FF2B5EF4-FFF2-40B4-BE49-F238E27FC236}">
                <a16:creationId xmlns:a16="http://schemas.microsoft.com/office/drawing/2014/main" id="{5CD9AF99-1381-4A34-A6E3-470D19D66255}"/>
              </a:ext>
            </a:extLst>
          </p:cNvPr>
          <p:cNvSpPr txBox="1">
            <a:spLocks/>
          </p:cNvSpPr>
          <p:nvPr/>
        </p:nvSpPr>
        <p:spPr>
          <a:xfrm flipH="1">
            <a:off x="6322689" y="1749688"/>
            <a:ext cx="898800" cy="7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defRPr/>
            </a:pPr>
            <a:r>
              <a:rPr lang="en" sz="3200" kern="0" dirty="0">
                <a:solidFill>
                  <a:srgbClr val="00A791">
                    <a:lumMod val="60000"/>
                    <a:lumOff val="40000"/>
                  </a:srgbClr>
                </a:solidFill>
                <a:latin typeface="Poppins SemiBold"/>
                <a:ea typeface="Poppins SemiBold"/>
                <a:cs typeface="Poppins SemiBold"/>
                <a:sym typeface="Poppins SemiBold"/>
              </a:rPr>
              <a:t>03</a:t>
            </a:r>
          </a:p>
        </p:txBody>
      </p:sp>
      <p:sp>
        <p:nvSpPr>
          <p:cNvPr id="56" name="Google Shape;909;p52">
            <a:extLst>
              <a:ext uri="{FF2B5EF4-FFF2-40B4-BE49-F238E27FC236}">
                <a16:creationId xmlns:a16="http://schemas.microsoft.com/office/drawing/2014/main" id="{9DE8B74B-1C20-4096-A592-9E78401ED3D0}"/>
              </a:ext>
            </a:extLst>
          </p:cNvPr>
          <p:cNvSpPr txBox="1">
            <a:spLocks/>
          </p:cNvSpPr>
          <p:nvPr/>
        </p:nvSpPr>
        <p:spPr>
          <a:xfrm flipH="1">
            <a:off x="153091" y="4148936"/>
            <a:ext cx="842000" cy="7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defRPr/>
            </a:pPr>
            <a:r>
              <a:rPr lang="en" sz="3200" kern="0" dirty="0">
                <a:solidFill>
                  <a:srgbClr val="00ACC2">
                    <a:lumMod val="20000"/>
                    <a:lumOff val="80000"/>
                  </a:srgbClr>
                </a:solidFill>
                <a:latin typeface="Poppins SemiBold"/>
                <a:ea typeface="Poppins SemiBold"/>
                <a:cs typeface="Poppins SemiBold"/>
                <a:sym typeface="Poppins SemiBold"/>
              </a:rPr>
              <a:t>04</a:t>
            </a:r>
          </a:p>
        </p:txBody>
      </p:sp>
      <p:sp>
        <p:nvSpPr>
          <p:cNvPr id="39" name="Google Shape;900;p52">
            <a:extLst>
              <a:ext uri="{FF2B5EF4-FFF2-40B4-BE49-F238E27FC236}">
                <a16:creationId xmlns:a16="http://schemas.microsoft.com/office/drawing/2014/main" id="{FBBE0E6C-81F8-4F5D-9F2E-B7CFCCAA6A4F}"/>
              </a:ext>
            </a:extLst>
          </p:cNvPr>
          <p:cNvSpPr txBox="1">
            <a:spLocks/>
          </p:cNvSpPr>
          <p:nvPr/>
        </p:nvSpPr>
        <p:spPr>
          <a:xfrm flipH="1">
            <a:off x="3878615" y="4335995"/>
            <a:ext cx="2324439" cy="148266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defTabSz="1219170">
              <a:buClr>
                <a:srgbClr val="FFFFFF"/>
              </a:buClr>
            </a:pPr>
            <a:r>
              <a:rPr lang="en-US" sz="1867" kern="0" dirty="0">
                <a:solidFill>
                  <a:srgbClr val="FFFFFF"/>
                </a:solidFill>
                <a:latin typeface="Arial" panose="020B0604020202020204" pitchFamily="34" charset="0"/>
                <a:cs typeface="Arial" panose="020B0604020202020204" pitchFamily="34" charset="0"/>
              </a:rPr>
              <a:t>Strategies used to address the problem behaviors and student response</a:t>
            </a:r>
          </a:p>
        </p:txBody>
      </p:sp>
      <p:cxnSp>
        <p:nvCxnSpPr>
          <p:cNvPr id="40" name="Google Shape;903;p52">
            <a:extLst>
              <a:ext uri="{FF2B5EF4-FFF2-40B4-BE49-F238E27FC236}">
                <a16:creationId xmlns:a16="http://schemas.microsoft.com/office/drawing/2014/main" id="{9933F7F6-3D33-410F-8B0F-43DBC249CD72}"/>
              </a:ext>
            </a:extLst>
          </p:cNvPr>
          <p:cNvCxnSpPr/>
          <p:nvPr/>
        </p:nvCxnSpPr>
        <p:spPr>
          <a:xfrm rot="10800000">
            <a:off x="3801516" y="4253633"/>
            <a:ext cx="0" cy="1294400"/>
          </a:xfrm>
          <a:prstGeom prst="straightConnector1">
            <a:avLst/>
          </a:prstGeom>
          <a:noFill/>
          <a:ln w="9525" cap="flat" cmpd="sng">
            <a:solidFill>
              <a:schemeClr val="lt1"/>
            </a:solidFill>
            <a:prstDash val="dot"/>
            <a:round/>
            <a:headEnd type="none" w="med" len="med"/>
            <a:tailEnd type="none" w="med" len="med"/>
          </a:ln>
        </p:spPr>
      </p:cxnSp>
      <p:sp>
        <p:nvSpPr>
          <p:cNvPr id="41" name="Google Shape;908;p52">
            <a:extLst>
              <a:ext uri="{FF2B5EF4-FFF2-40B4-BE49-F238E27FC236}">
                <a16:creationId xmlns:a16="http://schemas.microsoft.com/office/drawing/2014/main" id="{83ABC85D-A373-4861-BBFE-B88DA9C04011}"/>
              </a:ext>
            </a:extLst>
          </p:cNvPr>
          <p:cNvSpPr txBox="1">
            <a:spLocks/>
          </p:cNvSpPr>
          <p:nvPr/>
        </p:nvSpPr>
        <p:spPr>
          <a:xfrm flipH="1">
            <a:off x="2872317" y="4074779"/>
            <a:ext cx="898800" cy="7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defRPr/>
            </a:pPr>
            <a:r>
              <a:rPr lang="en" sz="3200" kern="0" dirty="0">
                <a:solidFill>
                  <a:srgbClr val="00A791">
                    <a:lumMod val="60000"/>
                    <a:lumOff val="40000"/>
                  </a:srgbClr>
                </a:solidFill>
                <a:latin typeface="Poppins SemiBold"/>
                <a:ea typeface="Poppins SemiBold"/>
                <a:cs typeface="Poppins SemiBold"/>
                <a:sym typeface="Poppins SemiBold"/>
              </a:rPr>
              <a:t>05</a:t>
            </a:r>
          </a:p>
        </p:txBody>
      </p:sp>
      <p:sp>
        <p:nvSpPr>
          <p:cNvPr id="44" name="Google Shape;900;p52">
            <a:extLst>
              <a:ext uri="{FF2B5EF4-FFF2-40B4-BE49-F238E27FC236}">
                <a16:creationId xmlns:a16="http://schemas.microsoft.com/office/drawing/2014/main" id="{CB34C54A-1D86-204C-9947-E2801C8814B2}"/>
              </a:ext>
            </a:extLst>
          </p:cNvPr>
          <p:cNvSpPr txBox="1">
            <a:spLocks/>
          </p:cNvSpPr>
          <p:nvPr/>
        </p:nvSpPr>
        <p:spPr>
          <a:xfrm flipH="1">
            <a:off x="7347856" y="5151838"/>
            <a:ext cx="2324429" cy="1156463"/>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lt1"/>
              </a:buClr>
              <a:buSzPts val="3000"/>
              <a:buFont typeface="Poppins SemiBold"/>
              <a:buNone/>
              <a:defRPr sz="3000" b="0" i="0" u="none" strike="noStrike" cap="none">
                <a:solidFill>
                  <a:schemeClr val="lt1"/>
                </a:solidFill>
                <a:latin typeface="Poppins SemiBold"/>
                <a:ea typeface="Poppins SemiBold"/>
                <a:cs typeface="Poppins SemiBold"/>
                <a:sym typeface="Poppins SemiBold"/>
              </a:defRPr>
            </a:lvl9pPr>
          </a:lstStyle>
          <a:p>
            <a:pPr defTabSz="1219170">
              <a:buClr>
                <a:srgbClr val="FFFFFF"/>
              </a:buClr>
            </a:pPr>
            <a:r>
              <a:rPr lang="en-US" sz="1867" kern="0" dirty="0">
                <a:solidFill>
                  <a:srgbClr val="FFFFFF"/>
                </a:solidFill>
                <a:latin typeface="Arial" panose="020B0604020202020204" pitchFamily="34" charset="0"/>
                <a:cs typeface="Arial" panose="020B0604020202020204" pitchFamily="34" charset="0"/>
              </a:rPr>
              <a:t>Teacher perceptions regarding acquisition or performance deficits</a:t>
            </a:r>
          </a:p>
          <a:p>
            <a:pPr defTabSz="1219170">
              <a:buClr>
                <a:srgbClr val="FFFFFF"/>
              </a:buClr>
            </a:pPr>
            <a:endParaRPr lang="en-US" sz="1867" kern="0" dirty="0">
              <a:solidFill>
                <a:srgbClr val="FFFFFF"/>
              </a:solidFill>
              <a:latin typeface="Arial" panose="020B0604020202020204" pitchFamily="34" charset="0"/>
              <a:cs typeface="Arial" panose="020B0604020202020204" pitchFamily="34" charset="0"/>
            </a:endParaRPr>
          </a:p>
        </p:txBody>
      </p:sp>
      <p:cxnSp>
        <p:nvCxnSpPr>
          <p:cNvPr id="57" name="Google Shape;903;p52">
            <a:extLst>
              <a:ext uri="{FF2B5EF4-FFF2-40B4-BE49-F238E27FC236}">
                <a16:creationId xmlns:a16="http://schemas.microsoft.com/office/drawing/2014/main" id="{5EA34EAB-BFB5-6242-A777-BE9267E41F2B}"/>
              </a:ext>
            </a:extLst>
          </p:cNvPr>
          <p:cNvCxnSpPr/>
          <p:nvPr/>
        </p:nvCxnSpPr>
        <p:spPr>
          <a:xfrm rot="10800000">
            <a:off x="7221489" y="4168671"/>
            <a:ext cx="0" cy="1294400"/>
          </a:xfrm>
          <a:prstGeom prst="straightConnector1">
            <a:avLst/>
          </a:prstGeom>
          <a:noFill/>
          <a:ln w="9525" cap="flat" cmpd="sng">
            <a:solidFill>
              <a:schemeClr val="lt1"/>
            </a:solidFill>
            <a:prstDash val="dot"/>
            <a:round/>
            <a:headEnd type="none" w="med" len="med"/>
            <a:tailEnd type="none" w="med" len="med"/>
          </a:ln>
        </p:spPr>
      </p:cxnSp>
      <p:sp>
        <p:nvSpPr>
          <p:cNvPr id="58" name="Google Shape;908;p52">
            <a:extLst>
              <a:ext uri="{FF2B5EF4-FFF2-40B4-BE49-F238E27FC236}">
                <a16:creationId xmlns:a16="http://schemas.microsoft.com/office/drawing/2014/main" id="{FC772BA8-1185-E44B-9918-1A15490D2C09}"/>
              </a:ext>
            </a:extLst>
          </p:cNvPr>
          <p:cNvSpPr txBox="1">
            <a:spLocks/>
          </p:cNvSpPr>
          <p:nvPr/>
        </p:nvSpPr>
        <p:spPr>
          <a:xfrm flipH="1">
            <a:off x="6322689" y="4019287"/>
            <a:ext cx="898800" cy="705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defTabSz="1219170">
              <a:defRPr/>
            </a:pPr>
            <a:r>
              <a:rPr lang="en" sz="3200" kern="0" dirty="0">
                <a:solidFill>
                  <a:srgbClr val="00ACC2">
                    <a:lumMod val="20000"/>
                    <a:lumOff val="80000"/>
                  </a:srgbClr>
                </a:solidFill>
                <a:latin typeface="Poppins SemiBold"/>
                <a:ea typeface="Poppins SemiBold"/>
                <a:cs typeface="Poppins SemiBold"/>
                <a:sym typeface="Poppins SemiBold"/>
              </a:rPr>
              <a:t>06</a:t>
            </a:r>
          </a:p>
        </p:txBody>
      </p:sp>
      <p:sp>
        <p:nvSpPr>
          <p:cNvPr id="59" name="Rounded Rectangular Callout 3">
            <a:extLst>
              <a:ext uri="{FF2B5EF4-FFF2-40B4-BE49-F238E27FC236}">
                <a16:creationId xmlns:a16="http://schemas.microsoft.com/office/drawing/2014/main" id="{B03535ED-F31A-412E-BCA6-5EFF9D729FAD}"/>
              </a:ext>
            </a:extLst>
          </p:cNvPr>
          <p:cNvSpPr/>
          <p:nvPr/>
        </p:nvSpPr>
        <p:spPr>
          <a:xfrm rot="296219">
            <a:off x="9576956" y="2719674"/>
            <a:ext cx="2669893" cy="2710209"/>
          </a:xfrm>
          <a:prstGeom prst="wedgeRoundRectCallout">
            <a:avLst/>
          </a:prstGeom>
          <a:solidFill>
            <a:schemeClr val="tx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Which of the features does your form currently include?</a:t>
            </a:r>
          </a:p>
        </p:txBody>
      </p:sp>
    </p:spTree>
    <p:extLst>
      <p:ext uri="{BB962C8B-B14F-4D97-AF65-F5344CB8AC3E}">
        <p14:creationId xmlns:p14="http://schemas.microsoft.com/office/powerpoint/2010/main" val="321824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453163" y="2020273"/>
            <a:ext cx="9258852" cy="1755600"/>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Coaching Meeting</a:t>
            </a:r>
            <a:br>
              <a:rPr lang="en-US" sz="4267" dirty="0">
                <a:latin typeface="Arial" panose="020B0604020202020204" pitchFamily="34" charset="0"/>
                <a:cs typeface="Arial" panose="020B0604020202020204" pitchFamily="34" charset="0"/>
              </a:rPr>
            </a:br>
            <a:r>
              <a:rPr lang="en-US" sz="3733" dirty="0">
                <a:solidFill>
                  <a:schemeClr val="accent4">
                    <a:lumMod val="60000"/>
                    <a:lumOff val="40000"/>
                  </a:schemeClr>
                </a:solidFill>
                <a:latin typeface="Arial" panose="020B0604020202020204" pitchFamily="34" charset="0"/>
                <a:cs typeface="Arial" panose="020B0604020202020204" pitchFamily="34" charset="0"/>
              </a:rPr>
              <a:t>TIER 2, Year 1</a:t>
            </a:r>
            <a:br>
              <a:rPr lang="en-US" sz="3733" dirty="0">
                <a:solidFill>
                  <a:schemeClr val="accent4">
                    <a:lumMod val="60000"/>
                    <a:lumOff val="40000"/>
                  </a:schemeClr>
                </a:solidFill>
                <a:latin typeface="Arial" panose="020B0604020202020204" pitchFamily="34" charset="0"/>
                <a:cs typeface="Arial" panose="020B0604020202020204" pitchFamily="34" charset="0"/>
              </a:rPr>
            </a:br>
            <a:r>
              <a:rPr lang="en-US" sz="3733" dirty="0">
                <a:solidFill>
                  <a:schemeClr val="accent4">
                    <a:lumMod val="60000"/>
                    <a:lumOff val="40000"/>
                  </a:schemeClr>
                </a:solidFill>
                <a:latin typeface="Arial" panose="020B0604020202020204" pitchFamily="34" charset="0"/>
                <a:cs typeface="Arial" panose="020B0604020202020204" pitchFamily="34" charset="0"/>
              </a:rPr>
              <a:t>November 2022</a:t>
            </a:r>
            <a:endParaRPr lang="en-US" sz="4267" dirty="0">
              <a:solidFill>
                <a:schemeClr val="accent4">
                  <a:lumMod val="60000"/>
                  <a:lumOff val="4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4241151" y="3964818"/>
            <a:ext cx="5682876" cy="2477780"/>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Marcie Handler &amp; Katie Meyer</a:t>
            </a:r>
          </a:p>
          <a:p>
            <a:pPr marL="0" indent="0"/>
            <a:endParaRPr lang="en" sz="1867" dirty="0">
              <a:latin typeface="Arial" panose="020B0604020202020204" pitchFamily="34" charset="0"/>
              <a:cs typeface="Arial" panose="020B0604020202020204" pitchFamily="34" charset="0"/>
            </a:endParaRPr>
          </a:p>
          <a:p>
            <a:pPr marL="0" indent="0"/>
            <a:r>
              <a:rPr lang="en" i="1" dirty="0">
                <a:latin typeface="Arial" panose="020B0604020202020204" pitchFamily="34" charset="0"/>
                <a:cs typeface="Arial" panose="020B0604020202020204" pitchFamily="34" charset="0"/>
              </a:rPr>
              <a:t>with support from NEPBIS Network, May Institute &amp; Broad Reach Consulting</a:t>
            </a:r>
            <a:endParaRPr i="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95769" y="5790561"/>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a:stretch>
            <a:fillRect/>
          </a:stretch>
        </p:blipFill>
        <p:spPr>
          <a:xfrm>
            <a:off x="2707286" y="191049"/>
            <a:ext cx="7918720" cy="1389891"/>
          </a:xfrm>
          <a:prstGeom prst="rect">
            <a:avLst/>
          </a:prstGeom>
          <a:solidFill>
            <a:schemeClr val="bg1"/>
          </a:solidFill>
        </p:spPr>
      </p:pic>
    </p:spTree>
    <p:extLst>
      <p:ext uri="{BB962C8B-B14F-4D97-AF65-F5344CB8AC3E}">
        <p14:creationId xmlns:p14="http://schemas.microsoft.com/office/powerpoint/2010/main" val="1924478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79BCB7D-7D80-E947-BEEE-7B08CE74A125}"/>
              </a:ext>
            </a:extLst>
          </p:cNvPr>
          <p:cNvSpPr txBox="1">
            <a:spLocks/>
          </p:cNvSpPr>
          <p:nvPr/>
        </p:nvSpPr>
        <p:spPr>
          <a:xfrm>
            <a:off x="813349" y="467463"/>
            <a:ext cx="9378000" cy="845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4000" kern="0" dirty="0">
                <a:solidFill>
                  <a:srgbClr val="FFFFFF"/>
                </a:solidFill>
              </a:rPr>
              <a:t>Request for Assistance Process</a:t>
            </a:r>
            <a:endParaRPr lang="en-US" sz="4000" kern="0" dirty="0"/>
          </a:p>
        </p:txBody>
      </p:sp>
      <p:sp>
        <p:nvSpPr>
          <p:cNvPr id="3" name="TextBox 2">
            <a:extLst>
              <a:ext uri="{FF2B5EF4-FFF2-40B4-BE49-F238E27FC236}">
                <a16:creationId xmlns:a16="http://schemas.microsoft.com/office/drawing/2014/main" id="{053FB0FF-1260-E94A-B73E-CF4F1A403CF6}"/>
              </a:ext>
            </a:extLst>
          </p:cNvPr>
          <p:cNvSpPr txBox="1"/>
          <p:nvPr/>
        </p:nvSpPr>
        <p:spPr>
          <a:xfrm>
            <a:off x="707437" y="2114611"/>
            <a:ext cx="5042371" cy="3431709"/>
          </a:xfrm>
          <a:prstGeom prst="rect">
            <a:avLst/>
          </a:prstGeom>
          <a:noFill/>
        </p:spPr>
        <p:txBody>
          <a:bodyPr wrap="square" rtlCol="0">
            <a:spAutoFit/>
          </a:bodyPr>
          <a:lstStyle/>
          <a:p>
            <a:pPr marL="57149" algn="ctr" defTabSz="1219170">
              <a:spcBef>
                <a:spcPts val="600"/>
              </a:spcBef>
              <a:buClr>
                <a:srgbClr val="FFFFFF"/>
              </a:buClr>
            </a:pPr>
            <a:r>
              <a:rPr lang="en-US" sz="2400" b="1" kern="0" dirty="0">
                <a:solidFill>
                  <a:srgbClr val="FFFFFF"/>
                </a:solidFill>
                <a:latin typeface="Arial" charset="0"/>
                <a:cs typeface="Arial"/>
                <a:sym typeface="Arial"/>
              </a:rPr>
              <a:t>What is Needed?</a:t>
            </a:r>
          </a:p>
          <a:p>
            <a:pPr marL="57149" algn="ctr" defTabSz="1219170">
              <a:spcBef>
                <a:spcPts val="600"/>
              </a:spcBef>
              <a:buClr>
                <a:srgbClr val="FFFFFF"/>
              </a:buClr>
            </a:pPr>
            <a:endParaRPr lang="en-US" sz="2400" kern="0" dirty="0">
              <a:solidFill>
                <a:srgbClr val="FFFFFF"/>
              </a:solidFill>
              <a:latin typeface="Arial" charset="0"/>
              <a:cs typeface="Arial"/>
              <a:sym typeface="Arial"/>
            </a:endParaRPr>
          </a:p>
          <a:p>
            <a:pPr marL="514338" indent="-457189" defTabSz="1219170">
              <a:spcBef>
                <a:spcPts val="600"/>
              </a:spcBef>
              <a:buClr>
                <a:srgbClr val="FFFFFF"/>
              </a:buClr>
              <a:buFont typeface="Century Gothic" pitchFamily="34" charset="0"/>
              <a:buAutoNum type="arabicPeriod"/>
            </a:pPr>
            <a:r>
              <a:rPr lang="en-US" sz="2400" kern="0" dirty="0">
                <a:solidFill>
                  <a:srgbClr val="FFFFFF"/>
                </a:solidFill>
                <a:latin typeface="Arial" charset="0"/>
                <a:cs typeface="Arial"/>
                <a:sym typeface="Arial"/>
              </a:rPr>
              <a:t>Staff training  </a:t>
            </a:r>
          </a:p>
          <a:p>
            <a:pPr marL="514338" indent="-457189" defTabSz="1219170">
              <a:spcBef>
                <a:spcPts val="600"/>
              </a:spcBef>
              <a:buClr>
                <a:srgbClr val="FFFFFF"/>
              </a:buClr>
              <a:buFont typeface="Century Gothic" pitchFamily="34" charset="0"/>
              <a:buAutoNum type="arabicPeriod"/>
            </a:pPr>
            <a:r>
              <a:rPr lang="en-US" sz="2400" kern="0" dirty="0">
                <a:solidFill>
                  <a:srgbClr val="FFFFFF"/>
                </a:solidFill>
                <a:latin typeface="Arial" charset="0"/>
                <a:cs typeface="Arial"/>
                <a:sym typeface="Arial"/>
              </a:rPr>
              <a:t>Decision rules </a:t>
            </a:r>
          </a:p>
          <a:p>
            <a:pPr marL="514338" indent="-457189" defTabSz="1219170">
              <a:spcBef>
                <a:spcPts val="600"/>
              </a:spcBef>
              <a:buClr>
                <a:srgbClr val="FFFFFF"/>
              </a:buClr>
              <a:buFont typeface="Century Gothic" pitchFamily="34" charset="0"/>
              <a:buAutoNum type="arabicPeriod"/>
            </a:pPr>
            <a:r>
              <a:rPr lang="en-US" sz="2400" kern="0" dirty="0">
                <a:solidFill>
                  <a:srgbClr val="FFFFFF"/>
                </a:solidFill>
                <a:latin typeface="Arial" charset="0"/>
                <a:cs typeface="Arial"/>
                <a:sym typeface="Arial"/>
              </a:rPr>
              <a:t>Procedures if teacher requests for support exceed resources</a:t>
            </a:r>
          </a:p>
          <a:p>
            <a:pPr marL="514338" indent="-457189" defTabSz="1219170">
              <a:spcBef>
                <a:spcPts val="600"/>
              </a:spcBef>
              <a:buClr>
                <a:srgbClr val="FFFFFF"/>
              </a:buClr>
              <a:buFont typeface="Century Gothic" pitchFamily="34" charset="0"/>
              <a:buAutoNum type="arabicPeriod"/>
            </a:pPr>
            <a:r>
              <a:rPr lang="en-US" sz="2400" kern="0" dirty="0">
                <a:solidFill>
                  <a:srgbClr val="FFFFFF"/>
                </a:solidFill>
                <a:latin typeface="Arial" charset="0"/>
                <a:cs typeface="Arial"/>
                <a:sym typeface="Arial"/>
              </a:rPr>
              <a:t>Staff notification of students receiving support</a:t>
            </a:r>
          </a:p>
        </p:txBody>
      </p:sp>
      <p:sp>
        <p:nvSpPr>
          <p:cNvPr id="9" name="Content Placeholder 4">
            <a:extLst>
              <a:ext uri="{FF2B5EF4-FFF2-40B4-BE49-F238E27FC236}">
                <a16:creationId xmlns:a16="http://schemas.microsoft.com/office/drawing/2014/main" id="{B8945588-48AB-0F42-946A-A4B5D5CA5F0D}"/>
              </a:ext>
            </a:extLst>
          </p:cNvPr>
          <p:cNvSpPr txBox="1">
            <a:spLocks/>
          </p:cNvSpPr>
          <p:nvPr/>
        </p:nvSpPr>
        <p:spPr>
          <a:xfrm>
            <a:off x="6096000" y="1929945"/>
            <a:ext cx="5388563" cy="387456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57149" indent="0" algn="ctr" defTabSz="1219170">
              <a:spcBef>
                <a:spcPts val="600"/>
              </a:spcBef>
              <a:buClr>
                <a:srgbClr val="FFFFFF"/>
              </a:buClr>
              <a:buSzPct val="100000"/>
              <a:buNone/>
            </a:pPr>
            <a:r>
              <a:rPr lang="en-US" sz="2400" b="1" kern="0" dirty="0">
                <a:solidFill>
                  <a:srgbClr val="FFFFFF"/>
                </a:solidFill>
                <a:latin typeface="Arial" charset="0"/>
              </a:rPr>
              <a:t>Timelines Determined</a:t>
            </a:r>
          </a:p>
          <a:p>
            <a:pPr marL="57149" indent="0" algn="ctr" defTabSz="1219170">
              <a:spcBef>
                <a:spcPts val="600"/>
              </a:spcBef>
              <a:buClr>
                <a:srgbClr val="FFFFFF"/>
              </a:buClr>
              <a:buSzPct val="100000"/>
              <a:buNone/>
            </a:pPr>
            <a:endParaRPr lang="en-US" sz="2400" kern="0" dirty="0">
              <a:solidFill>
                <a:srgbClr val="FFFFFF"/>
              </a:solidFill>
              <a:latin typeface="Arial" charset="0"/>
            </a:endParaRPr>
          </a:p>
          <a:p>
            <a:pPr marL="514338" indent="-457189" defTabSz="1219170">
              <a:spcBef>
                <a:spcPts val="600"/>
              </a:spcBef>
              <a:buClr>
                <a:srgbClr val="FFFFFF"/>
              </a:buClr>
              <a:buSzPct val="100000"/>
              <a:buFont typeface="Century Gothic" pitchFamily="34" charset="0"/>
              <a:buAutoNum type="arabicPeriod"/>
            </a:pPr>
            <a:r>
              <a:rPr lang="en-US" sz="2400" kern="0" dirty="0">
                <a:solidFill>
                  <a:srgbClr val="FFFFFF"/>
                </a:solidFill>
                <a:latin typeface="Arial" charset="0"/>
              </a:rPr>
              <a:t>Nomination decisions </a:t>
            </a:r>
          </a:p>
          <a:p>
            <a:pPr marL="666734" lvl="1" indent="0" defTabSz="1219170">
              <a:spcBef>
                <a:spcPts val="600"/>
              </a:spcBef>
              <a:buClr>
                <a:srgbClr val="FFFFFF"/>
              </a:buClr>
              <a:buSzPct val="100000"/>
              <a:buNone/>
            </a:pPr>
            <a:r>
              <a:rPr lang="en-US" sz="2400" kern="0" dirty="0">
                <a:solidFill>
                  <a:srgbClr val="FFFFFF"/>
                </a:solidFill>
                <a:latin typeface="Arial" charset="0"/>
              </a:rPr>
              <a:t>~10 days</a:t>
            </a:r>
          </a:p>
          <a:p>
            <a:pPr marL="514338" indent="-457189" defTabSz="1219170">
              <a:spcBef>
                <a:spcPts val="600"/>
              </a:spcBef>
              <a:buClr>
                <a:srgbClr val="FFFFFF"/>
              </a:buClr>
              <a:buSzPct val="100000"/>
              <a:buFont typeface="Century Gothic" pitchFamily="34" charset="0"/>
              <a:buAutoNum type="arabicPeriod"/>
            </a:pPr>
            <a:r>
              <a:rPr lang="en-US" sz="2400" kern="0" dirty="0">
                <a:solidFill>
                  <a:srgbClr val="FFFFFF"/>
                </a:solidFill>
                <a:latin typeface="Arial" charset="0"/>
              </a:rPr>
              <a:t>Providing supports to students </a:t>
            </a:r>
          </a:p>
          <a:p>
            <a:pPr marL="666734" lvl="1" indent="0" defTabSz="1219170">
              <a:spcBef>
                <a:spcPts val="600"/>
              </a:spcBef>
              <a:buClr>
                <a:srgbClr val="FFFFFF"/>
              </a:buClr>
              <a:buSzPct val="100000"/>
              <a:buNone/>
            </a:pPr>
            <a:r>
              <a:rPr lang="en-US" sz="2400" kern="0" dirty="0">
                <a:solidFill>
                  <a:srgbClr val="FFFFFF"/>
                </a:solidFill>
                <a:latin typeface="Arial" charset="0"/>
              </a:rPr>
              <a:t>~30 days</a:t>
            </a:r>
          </a:p>
          <a:p>
            <a:pPr marL="514338" indent="-457189" defTabSz="1219170">
              <a:spcBef>
                <a:spcPts val="600"/>
              </a:spcBef>
              <a:buClr>
                <a:srgbClr val="FFFFFF"/>
              </a:buClr>
              <a:buSzPct val="100000"/>
              <a:buFont typeface="Century Gothic" pitchFamily="34" charset="0"/>
              <a:buAutoNum type="arabicPeriod"/>
            </a:pPr>
            <a:r>
              <a:rPr lang="en-US" sz="2400" kern="0" dirty="0">
                <a:solidFill>
                  <a:srgbClr val="FFFFFF"/>
                </a:solidFill>
                <a:latin typeface="Arial" charset="0"/>
              </a:rPr>
              <a:t>Family notification if child is nominated (who, what, how)</a:t>
            </a:r>
            <a:endParaRPr lang="en-US" sz="2400" kern="0" dirty="0">
              <a:solidFill>
                <a:srgbClr val="FFFFFF"/>
              </a:solidFill>
            </a:endParaRPr>
          </a:p>
        </p:txBody>
      </p:sp>
      <p:cxnSp>
        <p:nvCxnSpPr>
          <p:cNvPr id="6" name="Straight Connector 5">
            <a:extLst>
              <a:ext uri="{FF2B5EF4-FFF2-40B4-BE49-F238E27FC236}">
                <a16:creationId xmlns:a16="http://schemas.microsoft.com/office/drawing/2014/main" id="{E1E4D4E3-846A-2846-8443-2FDDE8DD9193}"/>
              </a:ext>
            </a:extLst>
          </p:cNvPr>
          <p:cNvCxnSpPr>
            <a:cxnSpLocks/>
          </p:cNvCxnSpPr>
          <p:nvPr/>
        </p:nvCxnSpPr>
        <p:spPr>
          <a:xfrm>
            <a:off x="5749808" y="1857999"/>
            <a:ext cx="0" cy="438778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0294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66271" y="1633219"/>
            <a:ext cx="7218930" cy="4093278"/>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700612" indent="-514350">
              <a:spcAft>
                <a:spcPts val="1200"/>
              </a:spcAft>
              <a:buSzPct val="75000"/>
            </a:pPr>
            <a:r>
              <a:rPr lang="en-US" sz="2800" dirty="0">
                <a:solidFill>
                  <a:schemeClr val="accent2">
                    <a:lumMod val="50000"/>
                  </a:schemeClr>
                </a:solidFill>
              </a:rPr>
              <a:t>Review your current request for assistance form?</a:t>
            </a:r>
          </a:p>
          <a:p>
            <a:pPr marL="700612" indent="-514350">
              <a:spcAft>
                <a:spcPts val="1200"/>
              </a:spcAft>
              <a:buSzPct val="75000"/>
            </a:pPr>
            <a:r>
              <a:rPr lang="en-US" sz="2800" dirty="0">
                <a:solidFill>
                  <a:schemeClr val="accent2">
                    <a:lumMod val="50000"/>
                  </a:schemeClr>
                </a:solidFill>
              </a:rPr>
              <a:t>Review the sample forms.</a:t>
            </a:r>
          </a:p>
          <a:p>
            <a:pPr marL="700612" indent="-514350">
              <a:spcAft>
                <a:spcPts val="1200"/>
              </a:spcAft>
              <a:buSzPct val="75000"/>
            </a:pPr>
            <a:r>
              <a:rPr lang="en-US" sz="2800" dirty="0">
                <a:solidFill>
                  <a:schemeClr val="accent2">
                    <a:lumMod val="50000"/>
                  </a:schemeClr>
                </a:solidFill>
              </a:rPr>
              <a:t>Do you anticipate revising your current form or creating a new one? </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45255" y="326471"/>
            <a:ext cx="10267731" cy="845600"/>
          </a:xfrm>
        </p:spPr>
        <p:txBody>
          <a:bodyPr>
            <a:noAutofit/>
          </a:bodyPr>
          <a:lstStyle/>
          <a:p>
            <a:r>
              <a:rPr lang="en-US" sz="3733" b="1" dirty="0">
                <a:solidFill>
                  <a:schemeClr val="bg1"/>
                </a:solidFill>
                <a:cs typeface="Calibri Light"/>
              </a:rPr>
              <a:t>ACTIVITY: Request for Assistance Form</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91948" y="584120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5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49433" y="6034983"/>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171450" y="6072882"/>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6667405" y="6009792"/>
            <a:ext cx="3073514"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School activity </a:t>
            </a:r>
          </a:p>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94280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66271" y="1633219"/>
            <a:ext cx="7218930" cy="4093278"/>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700612" indent="-514350">
              <a:spcAft>
                <a:spcPts val="1200"/>
              </a:spcAft>
              <a:buSzPct val="75000"/>
            </a:pPr>
            <a:r>
              <a:rPr lang="en-US" sz="2800" dirty="0">
                <a:solidFill>
                  <a:schemeClr val="accent2">
                    <a:lumMod val="50000"/>
                  </a:schemeClr>
                </a:solidFill>
                <a:cs typeface="Calibri" panose="020F0502020204030204"/>
              </a:rPr>
              <a:t>What procedures need to be standardized for reviewing requests, notifying staff and families?</a:t>
            </a:r>
            <a:endParaRPr lang="en-US" sz="2800" dirty="0">
              <a:solidFill>
                <a:schemeClr val="accent2">
                  <a:lumMod val="50000"/>
                </a:schemeClr>
              </a:solidFill>
            </a:endParaRPr>
          </a:p>
          <a:p>
            <a:pPr marL="700612" indent="-514350">
              <a:spcAft>
                <a:spcPts val="1200"/>
              </a:spcAft>
              <a:buSzPct val="75000"/>
            </a:pPr>
            <a:r>
              <a:rPr lang="en-US" sz="2800" dirty="0">
                <a:solidFill>
                  <a:schemeClr val="accent2">
                    <a:lumMod val="50000"/>
                  </a:schemeClr>
                </a:solidFill>
              </a:rPr>
              <a:t>How will you share/revise this with your team, and then get feedback from staff?</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23317" y="326471"/>
            <a:ext cx="10089669" cy="845600"/>
          </a:xfrm>
        </p:spPr>
        <p:txBody>
          <a:bodyPr>
            <a:noAutofit/>
          </a:bodyPr>
          <a:lstStyle/>
          <a:p>
            <a:r>
              <a:rPr lang="en-US" sz="3733" b="1" dirty="0">
                <a:solidFill>
                  <a:schemeClr val="bg1"/>
                </a:solidFill>
                <a:cs typeface="Calibri Light"/>
              </a:rPr>
              <a:t>DISCUSSION: </a:t>
            </a:r>
            <a:br>
              <a:rPr lang="en-US" sz="3733" b="1" dirty="0">
                <a:solidFill>
                  <a:schemeClr val="bg1"/>
                </a:solidFill>
                <a:cs typeface="Calibri Light"/>
              </a:rPr>
            </a:br>
            <a:r>
              <a:rPr lang="en-US" sz="3733" b="1" dirty="0">
                <a:solidFill>
                  <a:schemeClr val="bg1"/>
                </a:solidFill>
                <a:cs typeface="Calibri Light"/>
              </a:rPr>
              <a:t>Request for Assistance Process</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91948" y="584120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49433" y="6034983"/>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171450" y="6072882"/>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6667405" y="6009792"/>
            <a:ext cx="3073514"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33" b="0" i="0" u="none" strike="noStrike" kern="0" cap="none" spc="0" normalizeH="0" baseline="0" noProof="0" dirty="0">
                <a:ln>
                  <a:noFill/>
                </a:ln>
                <a:solidFill>
                  <a:prstClr val="white"/>
                </a:solidFill>
                <a:effectLst/>
                <a:uLnTx/>
                <a:uFillTx/>
                <a:latin typeface="Hind Vadodara"/>
                <a:cs typeface="Hind Vadodara"/>
                <a:sym typeface="Hind Vadodara"/>
              </a:rPr>
              <a:t> 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199353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1536400" y="1746489"/>
            <a:ext cx="5430464" cy="3365200"/>
          </a:xfrm>
        </p:spPr>
        <p:txBody>
          <a:bodyPr/>
          <a:lstStyle/>
          <a:p>
            <a:r>
              <a:rPr lang="en-US" sz="3733" dirty="0"/>
              <a:t>Using Existing Data Sources to Identify Students</a:t>
            </a:r>
          </a:p>
        </p:txBody>
      </p:sp>
      <p:sp>
        <p:nvSpPr>
          <p:cNvPr id="3" name="Subtitle 2">
            <a:extLst>
              <a:ext uri="{FF2B5EF4-FFF2-40B4-BE49-F238E27FC236}">
                <a16:creationId xmlns:a16="http://schemas.microsoft.com/office/drawing/2014/main" id="{5FEDAF69-7B50-4923-95F9-CE4815F42AA5}"/>
              </a:ext>
            </a:extLst>
          </p:cNvPr>
          <p:cNvSpPr>
            <a:spLocks noGrp="1"/>
          </p:cNvSpPr>
          <p:nvPr>
            <p:ph type="subTitle" idx="4294967295"/>
          </p:nvPr>
        </p:nvSpPr>
        <p:spPr>
          <a:xfrm flipH="1">
            <a:off x="6966939" y="4546169"/>
            <a:ext cx="4521200" cy="1311008"/>
          </a:xfrm>
        </p:spPr>
        <p:txBody>
          <a:bodyPr/>
          <a:lstStyle/>
          <a:p>
            <a:pPr marL="186262" indent="0">
              <a:buNone/>
            </a:pPr>
            <a:r>
              <a:rPr lang="en-US" sz="2400" dirty="0">
                <a:solidFill>
                  <a:schemeClr val="tx1"/>
                </a:solidFill>
                <a:latin typeface="Poppins Medium" panose="020B0604020202020204" charset="0"/>
                <a:cs typeface="Poppins Medium" panose="020B0604020202020204" charset="0"/>
              </a:rPr>
              <a:t>Starting to develop decision rules across data sources</a:t>
            </a:r>
          </a:p>
        </p:txBody>
      </p:sp>
      <p:grpSp>
        <p:nvGrpSpPr>
          <p:cNvPr id="9" name="Group 8">
            <a:extLst>
              <a:ext uri="{FF2B5EF4-FFF2-40B4-BE49-F238E27FC236}">
                <a16:creationId xmlns:a16="http://schemas.microsoft.com/office/drawing/2014/main" id="{C853DE20-3A1B-AF44-8B1F-373A64ECC8B6}"/>
              </a:ext>
            </a:extLst>
          </p:cNvPr>
          <p:cNvGrpSpPr/>
          <p:nvPr/>
        </p:nvGrpSpPr>
        <p:grpSpPr>
          <a:xfrm>
            <a:off x="6919715" y="1870924"/>
            <a:ext cx="1395847" cy="1350528"/>
            <a:chOff x="1568917" y="46321"/>
            <a:chExt cx="2223435" cy="2223435"/>
          </a:xfrm>
        </p:grpSpPr>
        <p:sp>
          <p:nvSpPr>
            <p:cNvPr id="10" name="Oval 9">
              <a:extLst>
                <a:ext uri="{FF2B5EF4-FFF2-40B4-BE49-F238E27FC236}">
                  <a16:creationId xmlns:a16="http://schemas.microsoft.com/office/drawing/2014/main" id="{8FC4EC0D-D902-1C4E-93F3-F748F031C67E}"/>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11" name="Oval 4">
              <a:extLst>
                <a:ext uri="{FF2B5EF4-FFF2-40B4-BE49-F238E27FC236}">
                  <a16:creationId xmlns:a16="http://schemas.microsoft.com/office/drawing/2014/main" id="{17C10D48-718D-2842-A2A7-933B7AD82454}"/>
                </a:ext>
              </a:extLst>
            </p:cNvPr>
            <p:cNvSpPr txBox="1"/>
            <p:nvPr/>
          </p:nvSpPr>
          <p:spPr>
            <a:xfrm>
              <a:off x="1865374" y="435422"/>
              <a:ext cx="1630519" cy="143124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303834">
                <a:lnSpc>
                  <a:spcPct val="90000"/>
                </a:lnSpc>
                <a:spcBef>
                  <a:spcPct val="0"/>
                </a:spcBef>
                <a:spcAft>
                  <a:spcPct val="35000"/>
                </a:spcAft>
                <a:buClr>
                  <a:srgbClr val="000000"/>
                </a:buClr>
                <a:defRPr/>
              </a:pPr>
              <a:r>
                <a:rPr lang="en-US" sz="2400" dirty="0">
                  <a:solidFill>
                    <a:srgbClr val="FFFFFF"/>
                  </a:solidFill>
                  <a:latin typeface="Poppins Medium" panose="020B0604020202020204" charset="0"/>
                  <a:cs typeface="Poppins Medium" panose="020B0604020202020204" charset="0"/>
                  <a:sym typeface="Arial"/>
                </a:rPr>
                <a:t>Data</a:t>
              </a:r>
            </a:p>
          </p:txBody>
        </p:sp>
      </p:grpSp>
    </p:spTree>
    <p:extLst>
      <p:ext uri="{BB962C8B-B14F-4D97-AF65-F5344CB8AC3E}">
        <p14:creationId xmlns:p14="http://schemas.microsoft.com/office/powerpoint/2010/main" val="34997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4">
            <a:extLst>
              <a:ext uri="{FF2B5EF4-FFF2-40B4-BE49-F238E27FC236}">
                <a16:creationId xmlns:a16="http://schemas.microsoft.com/office/drawing/2014/main" id="{1EAE2157-3A86-DB4E-B9F2-3912547ACB5D}"/>
              </a:ext>
            </a:extLst>
          </p:cNvPr>
          <p:cNvGraphicFramePr>
            <a:graphicFrameLocks/>
          </p:cNvGraphicFramePr>
          <p:nvPr/>
        </p:nvGraphicFramePr>
        <p:xfrm>
          <a:off x="1157582" y="1773259"/>
          <a:ext cx="9876837" cy="3973765"/>
        </p:xfrm>
        <a:graphic>
          <a:graphicData uri="http://schemas.openxmlformats.org/drawingml/2006/table">
            <a:tbl>
              <a:tblPr firstRow="1" bandRow="1">
                <a:tableStyleId>{7DF18680-E054-41AD-8BC1-D1AEF772440D}</a:tableStyleId>
              </a:tblPr>
              <a:tblGrid>
                <a:gridCol w="3292279">
                  <a:extLst>
                    <a:ext uri="{9D8B030D-6E8A-4147-A177-3AD203B41FA5}">
                      <a16:colId xmlns:a16="http://schemas.microsoft.com/office/drawing/2014/main" val="1171684455"/>
                    </a:ext>
                  </a:extLst>
                </a:gridCol>
                <a:gridCol w="3292279">
                  <a:extLst>
                    <a:ext uri="{9D8B030D-6E8A-4147-A177-3AD203B41FA5}">
                      <a16:colId xmlns:a16="http://schemas.microsoft.com/office/drawing/2014/main" val="1899748378"/>
                    </a:ext>
                  </a:extLst>
                </a:gridCol>
                <a:gridCol w="3292279">
                  <a:extLst>
                    <a:ext uri="{9D8B030D-6E8A-4147-A177-3AD203B41FA5}">
                      <a16:colId xmlns:a16="http://schemas.microsoft.com/office/drawing/2014/main" val="1050089875"/>
                    </a:ext>
                  </a:extLst>
                </a:gridCol>
              </a:tblGrid>
              <a:tr h="529525">
                <a:tc>
                  <a:txBody>
                    <a:bodyPr/>
                    <a:lstStyle/>
                    <a:p>
                      <a:pPr algn="ctr"/>
                      <a:r>
                        <a:rPr lang="en-US" sz="2400" b="1" dirty="0"/>
                        <a:t>ATTENDANCE</a:t>
                      </a:r>
                    </a:p>
                  </a:txBody>
                  <a:tcPr>
                    <a:solidFill>
                      <a:schemeClr val="accent5">
                        <a:lumMod val="75000"/>
                      </a:schemeClr>
                    </a:solidFill>
                  </a:tcPr>
                </a:tc>
                <a:tc>
                  <a:txBody>
                    <a:bodyPr/>
                    <a:lstStyle/>
                    <a:p>
                      <a:pPr algn="ctr"/>
                      <a:r>
                        <a:rPr lang="en-US" sz="2400" b="1" dirty="0"/>
                        <a:t>BEHAVIOR</a:t>
                      </a:r>
                    </a:p>
                  </a:txBody>
                  <a:tcPr>
                    <a:solidFill>
                      <a:schemeClr val="accent5">
                        <a:lumMod val="75000"/>
                      </a:schemeClr>
                    </a:solidFill>
                  </a:tcPr>
                </a:tc>
                <a:tc>
                  <a:txBody>
                    <a:bodyPr/>
                    <a:lstStyle/>
                    <a:p>
                      <a:pPr algn="ctr"/>
                      <a:r>
                        <a:rPr lang="en-US" sz="2400" b="1" dirty="0"/>
                        <a:t>ACADEMICS</a:t>
                      </a:r>
                    </a:p>
                  </a:txBody>
                  <a:tcPr>
                    <a:solidFill>
                      <a:schemeClr val="accent5">
                        <a:lumMod val="75000"/>
                      </a:schemeClr>
                    </a:solidFill>
                  </a:tcPr>
                </a:tc>
                <a:extLst>
                  <a:ext uri="{0D108BD9-81ED-4DB2-BD59-A6C34878D82A}">
                    <a16:rowId xmlns:a16="http://schemas.microsoft.com/office/drawing/2014/main" val="3443726629"/>
                  </a:ext>
                </a:extLst>
              </a:tr>
              <a:tr h="3444240">
                <a:tc>
                  <a:txBody>
                    <a:bodyPr/>
                    <a:lstStyle/>
                    <a:p>
                      <a:pPr marL="285750" indent="-285750">
                        <a:buFont typeface="Arial" panose="020B0604020202020204" pitchFamily="34" charset="0"/>
                        <a:buChar char="•"/>
                      </a:pPr>
                      <a:r>
                        <a:rPr lang="en-US" sz="2000" dirty="0">
                          <a:solidFill>
                            <a:schemeClr val="tx1"/>
                          </a:solidFill>
                        </a:rPr>
                        <a:t>Absences</a:t>
                      </a:r>
                    </a:p>
                    <a:p>
                      <a:pPr marL="285750" indent="-285750">
                        <a:buFont typeface="Arial" panose="020B0604020202020204" pitchFamily="34" charset="0"/>
                        <a:buChar char="•"/>
                      </a:pPr>
                      <a:endParaRPr lang="en-US" sz="2000" dirty="0">
                        <a:solidFill>
                          <a:schemeClr val="tx1"/>
                        </a:solidFill>
                      </a:endParaRPr>
                    </a:p>
                    <a:p>
                      <a:pPr marL="285750" indent="-285750">
                        <a:buFont typeface="Arial" panose="020B0604020202020204" pitchFamily="34" charset="0"/>
                        <a:buChar char="•"/>
                      </a:pPr>
                      <a:r>
                        <a:rPr lang="en-US" sz="2000" dirty="0" err="1">
                          <a:solidFill>
                            <a:schemeClr val="tx1"/>
                          </a:solidFill>
                        </a:rPr>
                        <a:t>Tardies</a:t>
                      </a:r>
                      <a:r>
                        <a:rPr lang="en-US" sz="2000" dirty="0">
                          <a:solidFill>
                            <a:schemeClr val="tx1"/>
                          </a:solidFill>
                        </a:rPr>
                        <a:t> (to school and/or to individual classes)</a:t>
                      </a:r>
                    </a:p>
                    <a:p>
                      <a:pPr marL="285750" indent="-285750">
                        <a:buFont typeface="Arial" panose="020B0604020202020204" pitchFamily="34" charset="0"/>
                        <a:buChar char="•"/>
                      </a:pPr>
                      <a:endParaRPr lang="en-US" sz="2000" dirty="0">
                        <a:solidFill>
                          <a:schemeClr val="tx1"/>
                        </a:solidFill>
                      </a:endParaRPr>
                    </a:p>
                    <a:p>
                      <a:pPr marL="285750" indent="-285750">
                        <a:buFont typeface="Arial" panose="020B0604020202020204" pitchFamily="34" charset="0"/>
                        <a:buChar char="•"/>
                      </a:pPr>
                      <a:r>
                        <a:rPr lang="en-US" sz="2000" dirty="0">
                          <a:solidFill>
                            <a:schemeClr val="tx1"/>
                          </a:solidFill>
                        </a:rPr>
                        <a:t>Visits to nurse, guidance, office, restroom</a:t>
                      </a:r>
                    </a:p>
                    <a:p>
                      <a:pPr marL="285750" indent="-285750">
                        <a:buFont typeface="Arial" panose="020B0604020202020204" pitchFamily="34" charset="0"/>
                        <a:buChar char="•"/>
                      </a:pPr>
                      <a:endParaRPr lang="en-US" sz="1300" dirty="0">
                        <a:solidFill>
                          <a:schemeClr val="tx1"/>
                        </a:solidFill>
                      </a:endParaRPr>
                    </a:p>
                  </a:txBody>
                  <a:tcPr/>
                </a:tc>
                <a:tc>
                  <a:txBody>
                    <a:bodyPr/>
                    <a:lstStyle/>
                    <a:p>
                      <a:pPr marL="342900" indent="-342900">
                        <a:buFont typeface="Arial" panose="020B0604020202020204" pitchFamily="34" charset="0"/>
                        <a:buChar char="•"/>
                      </a:pPr>
                      <a:r>
                        <a:rPr lang="en-US" sz="2000" dirty="0">
                          <a:solidFill>
                            <a:schemeClr val="tx1"/>
                          </a:solidFill>
                        </a:rPr>
                        <a:t>Office discipline referrals</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Classroom managed behaviors</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Suspensions (in or out of school)</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Detentions</a:t>
                      </a:r>
                    </a:p>
                    <a:p>
                      <a:pPr marL="342900" indent="-342900">
                        <a:buFont typeface="Arial" panose="020B0604020202020204" pitchFamily="34" charset="0"/>
                        <a:buChar char="•"/>
                      </a:pPr>
                      <a:endParaRPr lang="en-US" sz="2000" dirty="0">
                        <a:solidFill>
                          <a:schemeClr val="tx1"/>
                        </a:solidFill>
                      </a:endParaRPr>
                    </a:p>
                  </a:txBody>
                  <a:tcPr/>
                </a:tc>
                <a:tc>
                  <a:txBody>
                    <a:bodyPr/>
                    <a:lstStyle/>
                    <a:p>
                      <a:pPr marL="342900" indent="-342900">
                        <a:buFont typeface="Arial" panose="020B0604020202020204" pitchFamily="34" charset="0"/>
                        <a:buChar char="•"/>
                      </a:pPr>
                      <a:r>
                        <a:rPr lang="en-US" sz="2000" dirty="0">
                          <a:solidFill>
                            <a:schemeClr val="tx1"/>
                          </a:solidFill>
                        </a:rPr>
                        <a:t>Course grades</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GPA</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Number of failures</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Academic screener scores</a:t>
                      </a:r>
                    </a:p>
                    <a:p>
                      <a:pPr marL="342900" indent="-342900">
                        <a:buFont typeface="Arial" panose="020B0604020202020204" pitchFamily="34" charset="0"/>
                        <a:buChar char="•"/>
                      </a:pPr>
                      <a:endParaRPr lang="en-US" sz="2000" dirty="0">
                        <a:solidFill>
                          <a:schemeClr val="tx1"/>
                        </a:solidFill>
                      </a:endParaRPr>
                    </a:p>
                    <a:p>
                      <a:pPr marL="342900" indent="-342900">
                        <a:buFont typeface="Arial" panose="020B0604020202020204" pitchFamily="34" charset="0"/>
                        <a:buChar char="•"/>
                      </a:pPr>
                      <a:r>
                        <a:rPr lang="en-US" sz="2000" dirty="0">
                          <a:solidFill>
                            <a:schemeClr val="tx1"/>
                          </a:solidFill>
                        </a:rPr>
                        <a:t>Standardized test scores</a:t>
                      </a:r>
                    </a:p>
                  </a:txBody>
                  <a:tcPr/>
                </a:tc>
                <a:extLst>
                  <a:ext uri="{0D108BD9-81ED-4DB2-BD59-A6C34878D82A}">
                    <a16:rowId xmlns:a16="http://schemas.microsoft.com/office/drawing/2014/main" val="201964208"/>
                  </a:ext>
                </a:extLst>
              </a:tr>
            </a:tbl>
          </a:graphicData>
        </a:graphic>
      </p:graphicFrame>
      <p:sp>
        <p:nvSpPr>
          <p:cNvPr id="10" name="Title 1">
            <a:extLst>
              <a:ext uri="{FF2B5EF4-FFF2-40B4-BE49-F238E27FC236}">
                <a16:creationId xmlns:a16="http://schemas.microsoft.com/office/drawing/2014/main" id="{9CD95474-0EF0-1440-AAB5-C28E8FC7504B}"/>
              </a:ext>
            </a:extLst>
          </p:cNvPr>
          <p:cNvSpPr>
            <a:spLocks noGrp="1"/>
          </p:cNvSpPr>
          <p:nvPr>
            <p:ph type="title"/>
          </p:nvPr>
        </p:nvSpPr>
        <p:spPr>
          <a:xfrm>
            <a:off x="609600" y="274639"/>
            <a:ext cx="10972800" cy="1143000"/>
          </a:xfrm>
          <a:noFill/>
        </p:spPr>
        <p:txBody>
          <a:bodyPr/>
          <a:lstStyle/>
          <a:p>
            <a:r>
              <a:rPr lang="en-US" sz="3200" b="1" dirty="0">
                <a:solidFill>
                  <a:schemeClr val="bg1"/>
                </a:solidFill>
                <a:latin typeface="+mj-lt"/>
              </a:rPr>
              <a:t>Possible Data Sources for Identifying Students</a:t>
            </a:r>
          </a:p>
        </p:txBody>
      </p:sp>
      <p:sp>
        <p:nvSpPr>
          <p:cNvPr id="11" name="TextBox 10">
            <a:extLst>
              <a:ext uri="{FF2B5EF4-FFF2-40B4-BE49-F238E27FC236}">
                <a16:creationId xmlns:a16="http://schemas.microsoft.com/office/drawing/2014/main" id="{9B26DC2B-61D5-9747-8005-45A3E3A95F19}"/>
              </a:ext>
            </a:extLst>
          </p:cNvPr>
          <p:cNvSpPr txBox="1"/>
          <p:nvPr/>
        </p:nvSpPr>
        <p:spPr>
          <a:xfrm>
            <a:off x="1514592" y="5747025"/>
            <a:ext cx="9322741" cy="338554"/>
          </a:xfrm>
          <a:prstGeom prst="rect">
            <a:avLst/>
          </a:prstGeom>
          <a:noFill/>
        </p:spPr>
        <p:txBody>
          <a:bodyPr wrap="square" rtlCol="0">
            <a:spAutoFit/>
          </a:bodyPr>
          <a:lstStyle/>
          <a:p>
            <a:pPr defTabSz="1219170">
              <a:buClr>
                <a:srgbClr val="000000"/>
              </a:buClr>
            </a:pPr>
            <a:r>
              <a:rPr lang="en-US" sz="1600" kern="0" dirty="0">
                <a:solidFill>
                  <a:srgbClr val="FFFFFF"/>
                </a:solidFill>
                <a:latin typeface="Arial"/>
                <a:cs typeface="Arial"/>
                <a:sym typeface="Arial"/>
              </a:rPr>
              <a:t>Additional data to consider: teacher referrals, universal behavior screeners, parent/student requests</a:t>
            </a:r>
          </a:p>
        </p:txBody>
      </p:sp>
    </p:spTree>
    <p:extLst>
      <p:ext uri="{BB962C8B-B14F-4D97-AF65-F5344CB8AC3E}">
        <p14:creationId xmlns:p14="http://schemas.microsoft.com/office/powerpoint/2010/main" val="2335084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E28CF7-A108-CF46-A037-98517506CB96}"/>
              </a:ext>
            </a:extLst>
          </p:cNvPr>
          <p:cNvPicPr>
            <a:picLocks noChangeAspect="1"/>
          </p:cNvPicPr>
          <p:nvPr/>
        </p:nvPicPr>
        <p:blipFill>
          <a:blip r:embed="rId3"/>
          <a:stretch>
            <a:fillRect/>
          </a:stretch>
        </p:blipFill>
        <p:spPr>
          <a:xfrm>
            <a:off x="4907844" y="1230313"/>
            <a:ext cx="5969000" cy="4397375"/>
          </a:xfrm>
          <a:prstGeom prst="rect">
            <a:avLst/>
          </a:prstGeom>
        </p:spPr>
      </p:pic>
      <p:sp>
        <p:nvSpPr>
          <p:cNvPr id="5" name="7-Point Star 4">
            <a:extLst>
              <a:ext uri="{FF2B5EF4-FFF2-40B4-BE49-F238E27FC236}">
                <a16:creationId xmlns:a16="http://schemas.microsoft.com/office/drawing/2014/main" id="{A7059B0D-3F8B-474C-82BA-08DF4842172F}"/>
              </a:ext>
            </a:extLst>
          </p:cNvPr>
          <p:cNvSpPr/>
          <p:nvPr/>
        </p:nvSpPr>
        <p:spPr>
          <a:xfrm rot="20592400">
            <a:off x="193904" y="1032049"/>
            <a:ext cx="4470617" cy="4145272"/>
          </a:xfrm>
          <a:prstGeom prst="star7">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3200" kern="0" dirty="0">
              <a:solidFill>
                <a:srgbClr val="FFFFFF"/>
              </a:solidFill>
              <a:latin typeface="Arial"/>
              <a:sym typeface="Arial"/>
            </a:endParaRPr>
          </a:p>
          <a:p>
            <a:pPr algn="ctr" defTabSz="1219170">
              <a:buClr>
                <a:srgbClr val="000000"/>
              </a:buClr>
            </a:pPr>
            <a:r>
              <a:rPr lang="en-US" sz="3200" b="1" i="1" kern="0" dirty="0">
                <a:solidFill>
                  <a:srgbClr val="FFFFFF"/>
                </a:solidFill>
                <a:latin typeface="Arial"/>
                <a:sym typeface="Arial"/>
              </a:rPr>
              <a:t>Lots</a:t>
            </a:r>
            <a:r>
              <a:rPr lang="en-US" sz="3200" kern="0" dirty="0">
                <a:solidFill>
                  <a:srgbClr val="FFFFFF"/>
                </a:solidFill>
                <a:latin typeface="Arial"/>
                <a:sym typeface="Arial"/>
              </a:rPr>
              <a:t> of data do not always equal </a:t>
            </a:r>
            <a:r>
              <a:rPr lang="en-US" sz="3200" b="1" i="1" kern="0" dirty="0">
                <a:solidFill>
                  <a:srgbClr val="FFFFFF"/>
                </a:solidFill>
                <a:latin typeface="Arial"/>
                <a:sym typeface="Arial"/>
              </a:rPr>
              <a:t>useful</a:t>
            </a:r>
            <a:r>
              <a:rPr lang="en-US" sz="3200" kern="0" dirty="0">
                <a:solidFill>
                  <a:srgbClr val="FFFFFF"/>
                </a:solidFill>
                <a:latin typeface="Arial"/>
                <a:sym typeface="Arial"/>
              </a:rPr>
              <a:t> data! </a:t>
            </a:r>
          </a:p>
        </p:txBody>
      </p:sp>
    </p:spTree>
    <p:extLst>
      <p:ext uri="{BB962C8B-B14F-4D97-AF65-F5344CB8AC3E}">
        <p14:creationId xmlns:p14="http://schemas.microsoft.com/office/powerpoint/2010/main" val="166851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1B70D14-ADBE-7147-A339-F2DE96E635DB}"/>
              </a:ext>
            </a:extLst>
          </p:cNvPr>
          <p:cNvSpPr>
            <a:spLocks noGrp="1"/>
          </p:cNvSpPr>
          <p:nvPr>
            <p:ph type="title"/>
          </p:nvPr>
        </p:nvSpPr>
        <p:spPr>
          <a:xfrm>
            <a:off x="609600" y="804768"/>
            <a:ext cx="10972800" cy="1143000"/>
          </a:xfrm>
          <a:noFill/>
        </p:spPr>
        <p:txBody>
          <a:bodyPr/>
          <a:lstStyle/>
          <a:p>
            <a:r>
              <a:rPr lang="en-US" sz="3200" b="1" dirty="0">
                <a:solidFill>
                  <a:schemeClr val="bg1"/>
                </a:solidFill>
                <a:latin typeface="+mj-lt"/>
              </a:rPr>
              <a:t>Data Decision Rules</a:t>
            </a:r>
          </a:p>
        </p:txBody>
      </p:sp>
      <p:sp>
        <p:nvSpPr>
          <p:cNvPr id="13" name="Content Placeholder 2">
            <a:extLst>
              <a:ext uri="{FF2B5EF4-FFF2-40B4-BE49-F238E27FC236}">
                <a16:creationId xmlns:a16="http://schemas.microsoft.com/office/drawing/2014/main" id="{0E8A2140-E81C-B042-9DA9-FB2E02DC6942}"/>
              </a:ext>
            </a:extLst>
          </p:cNvPr>
          <p:cNvSpPr txBox="1">
            <a:spLocks/>
          </p:cNvSpPr>
          <p:nvPr/>
        </p:nvSpPr>
        <p:spPr bwMode="auto">
          <a:xfrm>
            <a:off x="594553" y="1711497"/>
            <a:ext cx="5185360" cy="3847423"/>
          </a:xfrm>
          <a:prstGeom prst="rect">
            <a:avLst/>
          </a:prstGeom>
          <a:noFill/>
          <a:ln w="9525">
            <a:noFill/>
            <a:miter lim="800000"/>
            <a:headEnd/>
            <a:tailEnd/>
          </a:ln>
        </p:spPr>
        <p:txBody>
          <a:bodyPr vert="horz" wrap="square" lIns="121920" tIns="60960" rIns="121920" bIns="60960" numCol="1" anchor="ctr" anchorCtr="0" compatLnSpc="1">
            <a:prstTxWarp prst="textNoShape">
              <a:avLst/>
            </a:prstTxWarp>
          </a:bodyPr>
          <a:lstStyle>
            <a:lvl1pPr marL="192881" indent="-192881" algn="l" rtl="0" eaLnBrk="0" fontAlgn="base" hangingPunct="0">
              <a:spcBef>
                <a:spcPct val="20000"/>
              </a:spcBef>
              <a:spcAft>
                <a:spcPct val="0"/>
              </a:spcAft>
              <a:buChar char="•"/>
              <a:defRPr sz="1800">
                <a:solidFill>
                  <a:schemeClr val="tx1"/>
                </a:solidFill>
                <a:latin typeface="+mn-lt"/>
                <a:ea typeface="ＭＳ Ｐゴシック" pitchFamily="-108" charset="-128"/>
                <a:cs typeface="Britannic Bold"/>
              </a:defRPr>
            </a:lvl1pPr>
            <a:lvl2pPr marL="417910" indent="-160735" algn="l" rtl="0" eaLnBrk="0" fontAlgn="base" hangingPunct="0">
              <a:spcBef>
                <a:spcPct val="20000"/>
              </a:spcBef>
              <a:spcAft>
                <a:spcPct val="0"/>
              </a:spcAft>
              <a:buChar char="–"/>
              <a:defRPr sz="1575">
                <a:solidFill>
                  <a:schemeClr val="tx1"/>
                </a:solidFill>
                <a:latin typeface="+mn-lt"/>
                <a:ea typeface="ＭＳ Ｐゴシック" pitchFamily="-108" charset="-128"/>
                <a:cs typeface="Britannic Bold"/>
              </a:defRPr>
            </a:lvl2pPr>
            <a:lvl3pPr marL="642938" indent="-128588" algn="l" rtl="0" eaLnBrk="0" fontAlgn="base" hangingPunct="0">
              <a:spcBef>
                <a:spcPct val="20000"/>
              </a:spcBef>
              <a:spcAft>
                <a:spcPct val="0"/>
              </a:spcAft>
              <a:buChar char="•"/>
              <a:defRPr sz="1350">
                <a:solidFill>
                  <a:schemeClr val="tx1"/>
                </a:solidFill>
                <a:latin typeface="+mn-lt"/>
                <a:ea typeface="ＭＳ Ｐゴシック" pitchFamily="-108" charset="-128"/>
                <a:cs typeface="Britannic Bold"/>
              </a:defRPr>
            </a:lvl3pPr>
            <a:lvl4pPr marL="900113" indent="-128588" algn="l" rtl="0" eaLnBrk="0" fontAlgn="base" hangingPunct="0">
              <a:spcBef>
                <a:spcPct val="20000"/>
              </a:spcBef>
              <a:spcAft>
                <a:spcPct val="0"/>
              </a:spcAft>
              <a:buChar char="–"/>
              <a:defRPr sz="1125">
                <a:solidFill>
                  <a:schemeClr val="tx1"/>
                </a:solidFill>
                <a:latin typeface="+mn-lt"/>
                <a:ea typeface="ＭＳ Ｐゴシック" pitchFamily="-108" charset="-128"/>
                <a:cs typeface="Britannic Bold"/>
              </a:defRPr>
            </a:lvl4pPr>
            <a:lvl5pPr marL="1157288" indent="-128588" algn="l" rtl="0" eaLnBrk="0" fontAlgn="base" hangingPunct="0">
              <a:spcBef>
                <a:spcPct val="20000"/>
              </a:spcBef>
              <a:spcAft>
                <a:spcPct val="0"/>
              </a:spcAft>
              <a:buChar char="»"/>
              <a:defRPr sz="1125">
                <a:solidFill>
                  <a:schemeClr val="tx1"/>
                </a:solidFill>
                <a:latin typeface="+mn-lt"/>
                <a:ea typeface="ＭＳ Ｐゴシック" pitchFamily="-108" charset="-128"/>
                <a:cs typeface="Britannic Bold"/>
              </a:defRPr>
            </a:lvl5pPr>
            <a:lvl6pPr marL="1414463" indent="-128588" algn="l" rtl="0" fontAlgn="base">
              <a:spcBef>
                <a:spcPct val="20000"/>
              </a:spcBef>
              <a:spcAft>
                <a:spcPct val="0"/>
              </a:spcAft>
              <a:buChar char="»"/>
              <a:defRPr sz="1125">
                <a:solidFill>
                  <a:schemeClr val="tx1"/>
                </a:solidFill>
                <a:latin typeface="+mn-lt"/>
                <a:ea typeface="ＭＳ Ｐゴシック" pitchFamily="-108" charset="-128"/>
              </a:defRPr>
            </a:lvl6pPr>
            <a:lvl7pPr marL="1671638" indent="-128588" algn="l" rtl="0" fontAlgn="base">
              <a:spcBef>
                <a:spcPct val="20000"/>
              </a:spcBef>
              <a:spcAft>
                <a:spcPct val="0"/>
              </a:spcAft>
              <a:buChar char="»"/>
              <a:defRPr sz="1125">
                <a:solidFill>
                  <a:schemeClr val="tx1"/>
                </a:solidFill>
                <a:latin typeface="+mn-lt"/>
                <a:ea typeface="ＭＳ Ｐゴシック" pitchFamily="-108" charset="-128"/>
              </a:defRPr>
            </a:lvl7pPr>
            <a:lvl8pPr marL="1928813" indent="-128588" algn="l" rtl="0" fontAlgn="base">
              <a:spcBef>
                <a:spcPct val="20000"/>
              </a:spcBef>
              <a:spcAft>
                <a:spcPct val="0"/>
              </a:spcAft>
              <a:buChar char="»"/>
              <a:defRPr sz="1125">
                <a:solidFill>
                  <a:schemeClr val="tx1"/>
                </a:solidFill>
                <a:latin typeface="+mn-lt"/>
                <a:ea typeface="ＭＳ Ｐゴシック" pitchFamily="-108" charset="-128"/>
              </a:defRPr>
            </a:lvl8pPr>
            <a:lvl9pPr marL="2185988" indent="-128588" algn="l" rtl="0" fontAlgn="base">
              <a:spcBef>
                <a:spcPct val="20000"/>
              </a:spcBef>
              <a:spcAft>
                <a:spcPct val="0"/>
              </a:spcAft>
              <a:buChar char="»"/>
              <a:defRPr sz="1125">
                <a:solidFill>
                  <a:schemeClr val="tx1"/>
                </a:solidFill>
                <a:latin typeface="+mn-lt"/>
                <a:ea typeface="ＭＳ Ｐゴシック" pitchFamily="-108" charset="-128"/>
              </a:defRPr>
            </a:lvl9pPr>
          </a:lstStyle>
          <a:p>
            <a:pPr marL="257168" indent="-257168" defTabSz="1219170">
              <a:defRPr/>
            </a:pPr>
            <a:r>
              <a:rPr lang="en-US" sz="2400" kern="0" dirty="0">
                <a:solidFill>
                  <a:srgbClr val="FFFFFF"/>
                </a:solidFill>
                <a:latin typeface="Franklin Gothic Book"/>
                <a:sym typeface="Arial"/>
              </a:rPr>
              <a:t>Must be </a:t>
            </a:r>
            <a:r>
              <a:rPr lang="en-US" sz="2400" b="1" kern="0" dirty="0">
                <a:solidFill>
                  <a:srgbClr val="00ACC2"/>
                </a:solidFill>
                <a:latin typeface="Franklin Gothic Book"/>
                <a:sym typeface="Arial"/>
              </a:rPr>
              <a:t>contextually &amp; culturally </a:t>
            </a:r>
            <a:r>
              <a:rPr lang="en-US" sz="2400" kern="0" dirty="0">
                <a:solidFill>
                  <a:srgbClr val="FFFFFF"/>
                </a:solidFill>
                <a:latin typeface="Franklin Gothic Book"/>
                <a:sym typeface="Arial"/>
              </a:rPr>
              <a:t>appropriate</a:t>
            </a:r>
          </a:p>
          <a:p>
            <a:pPr marL="557199" lvl="1" indent="-214308" defTabSz="1219170">
              <a:defRPr/>
            </a:pPr>
            <a:r>
              <a:rPr lang="en-US" sz="2100" kern="0" dirty="0">
                <a:solidFill>
                  <a:srgbClr val="FFFFFF"/>
                </a:solidFill>
                <a:latin typeface="Franklin Gothic Book"/>
                <a:sym typeface="Arial"/>
              </a:rPr>
              <a:t>What works in one school may not work in another!</a:t>
            </a:r>
          </a:p>
          <a:p>
            <a:pPr marL="257168" indent="-257168" defTabSz="1219170">
              <a:defRPr/>
            </a:pPr>
            <a:r>
              <a:rPr lang="en-US" sz="2400" kern="0" dirty="0">
                <a:solidFill>
                  <a:srgbClr val="FFFFFF"/>
                </a:solidFill>
                <a:latin typeface="Franklin Gothic Book"/>
                <a:sym typeface="Arial"/>
              </a:rPr>
              <a:t>Should be established to guide both </a:t>
            </a:r>
            <a:r>
              <a:rPr lang="en-US" sz="2400" b="1" kern="0" dirty="0">
                <a:solidFill>
                  <a:srgbClr val="00ACC2"/>
                </a:solidFill>
                <a:latin typeface="Franklin Gothic Book"/>
                <a:sym typeface="Arial"/>
              </a:rPr>
              <a:t>entry to and exit from </a:t>
            </a:r>
            <a:r>
              <a:rPr lang="en-US" sz="2400" kern="0" dirty="0">
                <a:solidFill>
                  <a:srgbClr val="FFFFFF"/>
                </a:solidFill>
                <a:latin typeface="Franklin Gothic Book"/>
                <a:sym typeface="Arial"/>
              </a:rPr>
              <a:t>T</a:t>
            </a:r>
            <a:r>
              <a:rPr lang="en-US" sz="2400" kern="0" dirty="0" err="1">
                <a:solidFill>
                  <a:srgbClr val="FFFFFF"/>
                </a:solidFill>
                <a:latin typeface="Franklin Gothic Book"/>
                <a:sym typeface="Arial"/>
              </a:rPr>
              <a:t>ier</a:t>
            </a:r>
            <a:r>
              <a:rPr lang="en-US" sz="2400" kern="0" dirty="0">
                <a:solidFill>
                  <a:srgbClr val="FFFFFF"/>
                </a:solidFill>
                <a:latin typeface="Franklin Gothic Book"/>
                <a:sym typeface="Arial"/>
              </a:rPr>
              <a:t> 2 supports</a:t>
            </a:r>
          </a:p>
        </p:txBody>
      </p:sp>
      <p:sp>
        <p:nvSpPr>
          <p:cNvPr id="4" name="TextBox 3">
            <a:extLst>
              <a:ext uri="{FF2B5EF4-FFF2-40B4-BE49-F238E27FC236}">
                <a16:creationId xmlns:a16="http://schemas.microsoft.com/office/drawing/2014/main" id="{5E8D5D5E-1DC0-D84C-8648-1D903688DFBA}"/>
              </a:ext>
            </a:extLst>
          </p:cNvPr>
          <p:cNvSpPr txBox="1"/>
          <p:nvPr/>
        </p:nvSpPr>
        <p:spPr>
          <a:xfrm>
            <a:off x="6096001" y="2255497"/>
            <a:ext cx="5870223" cy="2964979"/>
          </a:xfrm>
          <a:prstGeom prst="rect">
            <a:avLst/>
          </a:prstGeom>
          <a:noFill/>
        </p:spPr>
        <p:txBody>
          <a:bodyPr wrap="square" rtlCol="0">
            <a:spAutoFit/>
          </a:bodyPr>
          <a:lstStyle/>
          <a:p>
            <a:pPr defTabSz="1219170" eaLnBrk="0" fontAlgn="base" hangingPunct="0">
              <a:spcBef>
                <a:spcPct val="20000"/>
              </a:spcBef>
              <a:spcAft>
                <a:spcPct val="0"/>
              </a:spcAft>
              <a:buClr>
                <a:srgbClr val="FFFFFF"/>
              </a:buClr>
              <a:defRPr/>
            </a:pPr>
            <a:r>
              <a:rPr lang="en-US" sz="2400" kern="0" dirty="0">
                <a:solidFill>
                  <a:srgbClr val="FFFFFF"/>
                </a:solidFill>
                <a:latin typeface="Franklin Gothic Book"/>
                <a:ea typeface="ＭＳ Ｐゴシック" pitchFamily="-108" charset="-128"/>
                <a:cs typeface="Arial"/>
                <a:sym typeface="Arial"/>
              </a:rPr>
              <a:t>Consider:</a:t>
            </a:r>
          </a:p>
          <a:p>
            <a:pPr marL="557199" lvl="1" indent="-214308" defTabSz="1219170" eaLnBrk="0" fontAlgn="base" hangingPunct="0">
              <a:spcBef>
                <a:spcPct val="20000"/>
              </a:spcBef>
              <a:spcAft>
                <a:spcPct val="0"/>
              </a:spcAft>
              <a:buClr>
                <a:srgbClr val="FFFFFF"/>
              </a:buClr>
              <a:buFontTx/>
              <a:buChar char="–"/>
              <a:defRPr/>
            </a:pPr>
            <a:r>
              <a:rPr lang="en-US" sz="2400" kern="0" dirty="0">
                <a:solidFill>
                  <a:srgbClr val="FFFFFF"/>
                </a:solidFill>
                <a:latin typeface="Franklin Gothic Book"/>
                <a:ea typeface="ＭＳ Ｐゴシック" pitchFamily="-108" charset="-128"/>
                <a:cs typeface="Arial"/>
                <a:sym typeface="Arial"/>
              </a:rPr>
              <a:t>Current </a:t>
            </a:r>
            <a:r>
              <a:rPr lang="en-US" sz="2400" b="1" kern="0" dirty="0">
                <a:solidFill>
                  <a:srgbClr val="00ACC2"/>
                </a:solidFill>
                <a:latin typeface="Franklin Gothic Book"/>
                <a:ea typeface="ＭＳ Ｐゴシック" pitchFamily="-108" charset="-128"/>
                <a:cs typeface="Arial"/>
                <a:sym typeface="Arial"/>
              </a:rPr>
              <a:t>needs of students </a:t>
            </a:r>
            <a:r>
              <a:rPr lang="en-US" sz="2400" kern="0" dirty="0">
                <a:solidFill>
                  <a:srgbClr val="FFFFFF"/>
                </a:solidFill>
                <a:latin typeface="Franklin Gothic Book"/>
                <a:ea typeface="ＭＳ Ｐゴシック" pitchFamily="-108" charset="-128"/>
                <a:cs typeface="Arial"/>
                <a:sym typeface="Arial"/>
              </a:rPr>
              <a:t>in the school</a:t>
            </a:r>
          </a:p>
          <a:p>
            <a:pPr marL="557199" lvl="1" indent="-214308" defTabSz="1219170" eaLnBrk="0" fontAlgn="base" hangingPunct="0">
              <a:spcBef>
                <a:spcPct val="20000"/>
              </a:spcBef>
              <a:spcAft>
                <a:spcPct val="0"/>
              </a:spcAft>
              <a:buClr>
                <a:srgbClr val="FFFFFF"/>
              </a:buClr>
              <a:buFontTx/>
              <a:buChar char="–"/>
              <a:defRPr/>
            </a:pPr>
            <a:r>
              <a:rPr lang="en-US" sz="2400" kern="0" dirty="0">
                <a:solidFill>
                  <a:srgbClr val="FFFFFF"/>
                </a:solidFill>
                <a:latin typeface="Franklin Gothic Book"/>
                <a:ea typeface="ＭＳ Ｐゴシック" pitchFamily="-108" charset="-128"/>
                <a:cs typeface="Arial"/>
                <a:sym typeface="Arial"/>
              </a:rPr>
              <a:t>Available </a:t>
            </a:r>
            <a:r>
              <a:rPr lang="en-US" sz="2400" b="1" kern="0" dirty="0">
                <a:solidFill>
                  <a:srgbClr val="FFFFFF"/>
                </a:solidFill>
                <a:latin typeface="Franklin Gothic Book"/>
                <a:ea typeface="ＭＳ Ｐゴシック" pitchFamily="-108" charset="-128"/>
                <a:cs typeface="Arial"/>
                <a:sym typeface="Arial"/>
              </a:rPr>
              <a:t>resources</a:t>
            </a:r>
          </a:p>
          <a:p>
            <a:pPr marL="557199" lvl="1" indent="-214308" defTabSz="1219170" eaLnBrk="0" fontAlgn="base" hangingPunct="0">
              <a:spcBef>
                <a:spcPct val="20000"/>
              </a:spcBef>
              <a:spcAft>
                <a:spcPct val="0"/>
              </a:spcAft>
              <a:buClr>
                <a:srgbClr val="FFFFFF"/>
              </a:buClr>
              <a:buFontTx/>
              <a:buChar char="–"/>
              <a:defRPr/>
            </a:pPr>
            <a:r>
              <a:rPr lang="en-US" sz="2400" kern="0" dirty="0">
                <a:solidFill>
                  <a:srgbClr val="FFFFFF"/>
                </a:solidFill>
                <a:latin typeface="Franklin Gothic Book"/>
                <a:ea typeface="ＭＳ Ｐゴシック" pitchFamily="-108" charset="-128"/>
                <a:cs typeface="Arial"/>
                <a:sym typeface="Arial"/>
              </a:rPr>
              <a:t>Existing programs</a:t>
            </a:r>
          </a:p>
          <a:p>
            <a:pPr marL="557199" lvl="1" indent="-214308" defTabSz="1219170" eaLnBrk="0" fontAlgn="base" hangingPunct="0">
              <a:spcBef>
                <a:spcPct val="20000"/>
              </a:spcBef>
              <a:spcAft>
                <a:spcPct val="0"/>
              </a:spcAft>
              <a:buClr>
                <a:srgbClr val="FFFFFF"/>
              </a:buClr>
              <a:buFontTx/>
              <a:buChar char="–"/>
              <a:defRPr/>
            </a:pPr>
            <a:r>
              <a:rPr lang="en-US" sz="2400" b="1" kern="0" dirty="0">
                <a:solidFill>
                  <a:srgbClr val="00ACC2"/>
                </a:solidFill>
                <a:latin typeface="Franklin Gothic Book"/>
                <a:ea typeface="ＭＳ Ｐゴシック" pitchFamily="-108" charset="-128"/>
                <a:cs typeface="Arial"/>
                <a:sym typeface="Arial"/>
              </a:rPr>
              <a:t>Feasibility</a:t>
            </a:r>
            <a:r>
              <a:rPr lang="en-US" sz="2400" kern="0" dirty="0">
                <a:solidFill>
                  <a:srgbClr val="FFFFFF"/>
                </a:solidFill>
                <a:latin typeface="Franklin Gothic Book"/>
                <a:ea typeface="ＭＳ Ｐゴシック" pitchFamily="-108" charset="-128"/>
                <a:cs typeface="Arial"/>
                <a:sym typeface="Arial"/>
              </a:rPr>
              <a:t> of starting new programs</a:t>
            </a:r>
          </a:p>
          <a:p>
            <a:pPr marL="557199" lvl="1" indent="-214308" defTabSz="1219170" eaLnBrk="0" fontAlgn="base" hangingPunct="0">
              <a:spcBef>
                <a:spcPct val="20000"/>
              </a:spcBef>
              <a:spcAft>
                <a:spcPct val="0"/>
              </a:spcAft>
              <a:buClr>
                <a:srgbClr val="FFFFFF"/>
              </a:buClr>
              <a:buFontTx/>
              <a:buChar char="–"/>
              <a:defRPr/>
            </a:pPr>
            <a:r>
              <a:rPr lang="en-US" sz="2400" b="1" kern="0" dirty="0">
                <a:solidFill>
                  <a:srgbClr val="00ACC2"/>
                </a:solidFill>
                <a:latin typeface="Franklin Gothic Book"/>
                <a:ea typeface="ＭＳ Ｐゴシック" pitchFamily="-108" charset="-128"/>
                <a:cs typeface="Arial"/>
                <a:sym typeface="Arial"/>
              </a:rPr>
              <a:t>Capacity</a:t>
            </a:r>
            <a:r>
              <a:rPr lang="en-US" sz="2400" kern="0" dirty="0">
                <a:solidFill>
                  <a:srgbClr val="FFFFFF"/>
                </a:solidFill>
                <a:latin typeface="Franklin Gothic Book"/>
                <a:ea typeface="ＭＳ Ｐゴシック" pitchFamily="-108" charset="-128"/>
                <a:cs typeface="Arial"/>
                <a:sym typeface="Arial"/>
              </a:rPr>
              <a:t> to implement interventions</a:t>
            </a:r>
          </a:p>
          <a:p>
            <a:pPr defTabSz="1219170">
              <a:buClr>
                <a:srgbClr val="FFFFFF"/>
              </a:buClr>
            </a:pPr>
            <a:endParaRPr lang="en-US" sz="1867" kern="0" dirty="0">
              <a:solidFill>
                <a:srgbClr val="000000"/>
              </a:solidFill>
              <a:latin typeface="Arial"/>
              <a:cs typeface="Arial"/>
              <a:sym typeface="Arial"/>
            </a:endParaRPr>
          </a:p>
        </p:txBody>
      </p:sp>
      <p:cxnSp>
        <p:nvCxnSpPr>
          <p:cNvPr id="15" name="Straight Connector 14">
            <a:extLst>
              <a:ext uri="{FF2B5EF4-FFF2-40B4-BE49-F238E27FC236}">
                <a16:creationId xmlns:a16="http://schemas.microsoft.com/office/drawing/2014/main" id="{382DA01A-35AA-E249-8A8C-4CDD31B50301}"/>
              </a:ext>
            </a:extLst>
          </p:cNvPr>
          <p:cNvCxnSpPr>
            <a:cxnSpLocks/>
          </p:cNvCxnSpPr>
          <p:nvPr/>
        </p:nvCxnSpPr>
        <p:spPr>
          <a:xfrm>
            <a:off x="5885275" y="1947768"/>
            <a:ext cx="0" cy="438778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963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62044" y="267709"/>
          <a:ext cx="8610600" cy="6332743"/>
        </p:xfrm>
        <a:graphic>
          <a:graphicData uri="http://schemas.openxmlformats.org/drawingml/2006/table">
            <a:tbl>
              <a:tblPr firstRow="1" firstCol="1" bandRow="1" bandCol="1">
                <a:tableStyleId>{5940675A-B579-460E-94D1-54222C63F5DA}</a:tableStyleId>
              </a:tblPr>
              <a:tblGrid>
                <a:gridCol w="2638288">
                  <a:extLst>
                    <a:ext uri="{9D8B030D-6E8A-4147-A177-3AD203B41FA5}">
                      <a16:colId xmlns:a16="http://schemas.microsoft.com/office/drawing/2014/main" val="20000"/>
                    </a:ext>
                  </a:extLst>
                </a:gridCol>
                <a:gridCol w="1990771">
                  <a:extLst>
                    <a:ext uri="{9D8B030D-6E8A-4147-A177-3AD203B41FA5}">
                      <a16:colId xmlns:a16="http://schemas.microsoft.com/office/drawing/2014/main" val="20001"/>
                    </a:ext>
                  </a:extLst>
                </a:gridCol>
                <a:gridCol w="1992492">
                  <a:extLst>
                    <a:ext uri="{9D8B030D-6E8A-4147-A177-3AD203B41FA5}">
                      <a16:colId xmlns:a16="http://schemas.microsoft.com/office/drawing/2014/main" val="20002"/>
                    </a:ext>
                  </a:extLst>
                </a:gridCol>
                <a:gridCol w="1989049">
                  <a:extLst>
                    <a:ext uri="{9D8B030D-6E8A-4147-A177-3AD203B41FA5}">
                      <a16:colId xmlns:a16="http://schemas.microsoft.com/office/drawing/2014/main" val="20003"/>
                    </a:ext>
                  </a:extLst>
                </a:gridCol>
              </a:tblGrid>
              <a:tr h="389143">
                <a:tc gridSpan="4">
                  <a:txBody>
                    <a:bodyPr/>
                    <a:lstStyle/>
                    <a:p>
                      <a:pPr marL="0" marR="0" algn="ctr">
                        <a:spcBef>
                          <a:spcPts val="0"/>
                        </a:spcBef>
                        <a:spcAft>
                          <a:spcPts val="0"/>
                        </a:spcAft>
                      </a:pPr>
                      <a:r>
                        <a:rPr lang="en-US" sz="1500" b="1" dirty="0">
                          <a:effectLst/>
                        </a:rPr>
                        <a:t>Sample Decision Rules</a:t>
                      </a:r>
                      <a:endParaRPr lang="en-US" sz="15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47040">
                <a:tc>
                  <a:txBody>
                    <a:bodyPr/>
                    <a:lstStyle/>
                    <a:p>
                      <a:pPr marL="0" marR="0" algn="ctr">
                        <a:spcBef>
                          <a:spcPts val="0"/>
                        </a:spcBef>
                        <a:spcAft>
                          <a:spcPts val="0"/>
                        </a:spcAft>
                      </a:pPr>
                      <a:r>
                        <a:rPr lang="en-US" sz="1500" b="1" dirty="0">
                          <a:effectLst/>
                        </a:rPr>
                        <a:t> </a:t>
                      </a:r>
                    </a:p>
                    <a:p>
                      <a:pPr marL="0" marR="0" algn="ctr">
                        <a:spcBef>
                          <a:spcPts val="0"/>
                        </a:spcBef>
                        <a:spcAft>
                          <a:spcPts val="0"/>
                        </a:spcAft>
                      </a:pPr>
                      <a:r>
                        <a:rPr lang="en-US" sz="1500" b="1" dirty="0">
                          <a:effectLst/>
                        </a:rPr>
                        <a:t>Measure</a:t>
                      </a:r>
                      <a:endParaRPr lang="en-US" sz="15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ctr">
                        <a:spcBef>
                          <a:spcPts val="0"/>
                        </a:spcBef>
                        <a:spcAft>
                          <a:spcPts val="0"/>
                        </a:spcAft>
                      </a:pPr>
                      <a:r>
                        <a:rPr lang="en-US" sz="1500" b="1" dirty="0">
                          <a:effectLst/>
                        </a:rPr>
                        <a:t> </a:t>
                      </a:r>
                    </a:p>
                    <a:p>
                      <a:pPr marL="0" marR="0" algn="ctr">
                        <a:spcBef>
                          <a:spcPts val="0"/>
                        </a:spcBef>
                        <a:spcAft>
                          <a:spcPts val="0"/>
                        </a:spcAft>
                      </a:pPr>
                      <a:r>
                        <a:rPr lang="en-US" sz="1500" b="1" dirty="0">
                          <a:effectLst/>
                        </a:rPr>
                        <a:t>Proficient Score</a:t>
                      </a:r>
                      <a:endParaRPr lang="en-US" sz="15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ctr">
                        <a:spcBef>
                          <a:spcPts val="0"/>
                        </a:spcBef>
                        <a:spcAft>
                          <a:spcPts val="0"/>
                        </a:spcAft>
                      </a:pPr>
                      <a:r>
                        <a:rPr lang="en-US" sz="1500" b="1" dirty="0">
                          <a:effectLst/>
                        </a:rPr>
                        <a:t> </a:t>
                      </a:r>
                    </a:p>
                    <a:p>
                      <a:pPr marL="0" marR="0" algn="ctr">
                        <a:spcBef>
                          <a:spcPts val="0"/>
                        </a:spcBef>
                        <a:spcAft>
                          <a:spcPts val="0"/>
                        </a:spcAft>
                      </a:pPr>
                      <a:r>
                        <a:rPr lang="en-US" sz="1500" b="1" dirty="0">
                          <a:effectLst/>
                        </a:rPr>
                        <a:t>At-Risk</a:t>
                      </a:r>
                      <a:endParaRPr lang="en-US" sz="15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ctr">
                        <a:spcBef>
                          <a:spcPts val="0"/>
                        </a:spcBef>
                        <a:spcAft>
                          <a:spcPts val="0"/>
                        </a:spcAft>
                      </a:pPr>
                      <a:r>
                        <a:rPr lang="en-US" sz="1500" b="1" dirty="0">
                          <a:effectLst/>
                        </a:rPr>
                        <a:t> </a:t>
                      </a:r>
                    </a:p>
                    <a:p>
                      <a:pPr marL="0" marR="0" algn="ctr">
                        <a:spcBef>
                          <a:spcPts val="0"/>
                        </a:spcBef>
                        <a:spcAft>
                          <a:spcPts val="0"/>
                        </a:spcAft>
                      </a:pPr>
                      <a:r>
                        <a:rPr lang="en-US" sz="1500" b="1" dirty="0">
                          <a:effectLst/>
                        </a:rPr>
                        <a:t>High Risk</a:t>
                      </a:r>
                      <a:endParaRPr lang="en-US" sz="1500" b="1"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01"/>
                  </a:ext>
                </a:extLst>
              </a:tr>
              <a:tr h="548640">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1.  Classroom Minors</a:t>
                      </a:r>
                    </a:p>
                    <a:p>
                      <a:pPr marL="0" marR="0" algn="l">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0-4</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5 or more</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15 or more</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02"/>
                  </a:ext>
                </a:extLst>
              </a:tr>
              <a:tr h="548640">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2.  Major/ODR</a:t>
                      </a:r>
                    </a:p>
                    <a:p>
                      <a:pPr marL="0" marR="0" algn="l">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0-1</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2 – 5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6 or more</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03"/>
                  </a:ext>
                </a:extLst>
              </a:tr>
              <a:tr h="548640">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3.  Absences</a:t>
                      </a:r>
                    </a:p>
                    <a:p>
                      <a:pPr marL="0" marR="0" algn="l">
                        <a:spcBef>
                          <a:spcPts val="0"/>
                        </a:spcBef>
                        <a:spcAft>
                          <a:spcPts val="0"/>
                        </a:spcAft>
                      </a:pPr>
                      <a:r>
                        <a:rPr lang="en-US" sz="1200" dirty="0">
                          <a:effectLst/>
                        </a:rPr>
                        <a:t>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&lt;5/trimester</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5+/trimester</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10/trimester</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04"/>
                  </a:ext>
                </a:extLst>
              </a:tr>
              <a:tr h="54864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4.  Tardy</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&lt;4/trimester</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4+/trimester</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10/trimester</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05"/>
                  </a:ext>
                </a:extLst>
              </a:tr>
              <a:tr h="54864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5.  ISS</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0-1</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2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4 or more</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06"/>
                  </a:ext>
                </a:extLst>
              </a:tr>
              <a:tr h="54864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6.  OSS</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0</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1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2</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07"/>
                  </a:ext>
                </a:extLst>
              </a:tr>
              <a:tr h="54864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7. Course Grades</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2.5 or higher</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D or F in any course</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Ds or Fs in multiple courses</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08"/>
                  </a:ext>
                </a:extLst>
              </a:tr>
              <a:tr h="54864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8. Reading Inventory</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800+</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799 or lower</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599 or lower</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09"/>
                  </a:ext>
                </a:extLst>
              </a:tr>
              <a:tr h="54864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9.  Writing Assessment</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3 or 4</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2</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NS; 1</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10"/>
                  </a:ext>
                </a:extLst>
              </a:tr>
              <a:tr h="548640">
                <a:tc>
                  <a:txBody>
                    <a:bodyPr/>
                    <a:lstStyle/>
                    <a:p>
                      <a:pPr marL="0" marR="0" algn="l">
                        <a:spcBef>
                          <a:spcPts val="0"/>
                        </a:spcBef>
                        <a:spcAft>
                          <a:spcPts val="0"/>
                        </a:spcAft>
                      </a:pPr>
                      <a:r>
                        <a:rPr lang="en-US" sz="1200">
                          <a:effectLst/>
                        </a:rPr>
                        <a:t> </a:t>
                      </a:r>
                    </a:p>
                    <a:p>
                      <a:pPr marL="0" marR="0" algn="l">
                        <a:spcBef>
                          <a:spcPts val="0"/>
                        </a:spcBef>
                        <a:spcAft>
                          <a:spcPts val="0"/>
                        </a:spcAft>
                      </a:pPr>
                      <a:r>
                        <a:rPr lang="en-US" sz="1200">
                          <a:effectLst/>
                        </a:rPr>
                        <a:t>10. Nurse (non-medication)</a:t>
                      </a:r>
                    </a:p>
                    <a:p>
                      <a:pPr marL="0" marR="0" algn="l">
                        <a:spcBef>
                          <a:spcPts val="0"/>
                        </a:spcBef>
                        <a:spcAft>
                          <a:spcPts val="0"/>
                        </a:spcAft>
                      </a:pPr>
                      <a:r>
                        <a:rPr lang="en-US" sz="1200">
                          <a:effectLst/>
                        </a:rPr>
                        <a:t>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chemeClr val="bg1"/>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0-1 (no pattern)</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92D05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2 – 5 (patterns of regular visits)</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FFFF00"/>
                    </a:solidFill>
                  </a:tcPr>
                </a:tc>
                <a:tc>
                  <a:txBody>
                    <a:bodyPr/>
                    <a:lstStyle/>
                    <a:p>
                      <a:pPr marL="0" marR="0" algn="l">
                        <a:spcBef>
                          <a:spcPts val="0"/>
                        </a:spcBef>
                        <a:spcAft>
                          <a:spcPts val="0"/>
                        </a:spcAft>
                      </a:pPr>
                      <a:r>
                        <a:rPr lang="en-US" sz="1200" dirty="0">
                          <a:effectLst/>
                        </a:rPr>
                        <a:t> </a:t>
                      </a:r>
                    </a:p>
                    <a:p>
                      <a:pPr marL="0" marR="0" algn="l">
                        <a:spcBef>
                          <a:spcPts val="0"/>
                        </a:spcBef>
                        <a:spcAft>
                          <a:spcPts val="0"/>
                        </a:spcAft>
                      </a:pPr>
                      <a:r>
                        <a:rPr lang="en-US" sz="1200" dirty="0">
                          <a:effectLst/>
                        </a:rPr>
                        <a:t>6 or more (pattern of regular visits)</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41851" marR="41851" marT="0" marB="0">
                    <a:solidFill>
                      <a:srgbClr val="E49D98"/>
                    </a:solidFill>
                  </a:tcPr>
                </a:tc>
                <a:extLst>
                  <a:ext uri="{0D108BD9-81ED-4DB2-BD59-A6C34878D82A}">
                    <a16:rowId xmlns:a16="http://schemas.microsoft.com/office/drawing/2014/main" val="10011"/>
                  </a:ext>
                </a:extLst>
              </a:tr>
            </a:tbl>
          </a:graphicData>
        </a:graphic>
      </p:graphicFrame>
      <p:sp>
        <p:nvSpPr>
          <p:cNvPr id="3" name="Title 3">
            <a:extLst>
              <a:ext uri="{FF2B5EF4-FFF2-40B4-BE49-F238E27FC236}">
                <a16:creationId xmlns:a16="http://schemas.microsoft.com/office/drawing/2014/main" id="{F6A5041D-AE3C-004D-BE83-47C3E1CACDD8}"/>
              </a:ext>
            </a:extLst>
          </p:cNvPr>
          <p:cNvSpPr txBox="1">
            <a:spLocks/>
          </p:cNvSpPr>
          <p:nvPr/>
        </p:nvSpPr>
        <p:spPr>
          <a:xfrm flipH="1">
            <a:off x="358112" y="4139152"/>
            <a:ext cx="3800533" cy="81066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3200" b="1" kern="0" dirty="0">
                <a:solidFill>
                  <a:schemeClr val="bg1"/>
                </a:solidFill>
              </a:rPr>
              <a:t>EXAMPLE</a:t>
            </a:r>
          </a:p>
        </p:txBody>
      </p:sp>
    </p:spTree>
    <p:extLst>
      <p:ext uri="{BB962C8B-B14F-4D97-AF65-F5344CB8AC3E}">
        <p14:creationId xmlns:p14="http://schemas.microsoft.com/office/powerpoint/2010/main" val="46996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80623" y="182880"/>
            <a:ext cx="9118639" cy="6492240"/>
          </a:xfrm>
          <a:prstGeom prst="rect">
            <a:avLst/>
          </a:prstGeom>
        </p:spPr>
      </p:pic>
      <p:sp>
        <p:nvSpPr>
          <p:cNvPr id="5" name="Rounded Rectangle 4">
            <a:extLst>
              <a:ext uri="{FF2B5EF4-FFF2-40B4-BE49-F238E27FC236}">
                <a16:creationId xmlns:a16="http://schemas.microsoft.com/office/drawing/2014/main" id="{2DDE5039-072E-864D-A13B-A182F9E72EEF}"/>
              </a:ext>
            </a:extLst>
          </p:cNvPr>
          <p:cNvSpPr/>
          <p:nvPr/>
        </p:nvSpPr>
        <p:spPr>
          <a:xfrm>
            <a:off x="2953719" y="1889441"/>
            <a:ext cx="8782023" cy="1371600"/>
          </a:xfrm>
          <a:prstGeom prst="roundRect">
            <a:avLst/>
          </a:prstGeom>
          <a:noFill/>
          <a:ln w="50800">
            <a:solidFill>
              <a:srgbClr val="008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fontAlgn="base">
              <a:spcBef>
                <a:spcPct val="0"/>
              </a:spcBef>
              <a:spcAft>
                <a:spcPct val="0"/>
              </a:spcAft>
              <a:defRPr/>
            </a:pPr>
            <a:endParaRPr lang="en-US" sz="2400">
              <a:solidFill>
                <a:srgbClr val="FFFFFF"/>
              </a:solidFill>
              <a:latin typeface="Franklin Gothic Book"/>
              <a:sym typeface="Arial"/>
            </a:endParaRPr>
          </a:p>
        </p:txBody>
      </p:sp>
      <p:sp>
        <p:nvSpPr>
          <p:cNvPr id="6" name="Title 3">
            <a:extLst>
              <a:ext uri="{FF2B5EF4-FFF2-40B4-BE49-F238E27FC236}">
                <a16:creationId xmlns:a16="http://schemas.microsoft.com/office/drawing/2014/main" id="{CD816732-39D8-914F-AB1A-65CA37E23368}"/>
              </a:ext>
            </a:extLst>
          </p:cNvPr>
          <p:cNvSpPr txBox="1">
            <a:spLocks/>
          </p:cNvSpPr>
          <p:nvPr/>
        </p:nvSpPr>
        <p:spPr>
          <a:xfrm flipH="1">
            <a:off x="358112" y="4139152"/>
            <a:ext cx="3800533" cy="81066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sz="3200" b="1" kern="0" dirty="0">
                <a:solidFill>
                  <a:srgbClr val="FFFF00"/>
                </a:solidFill>
              </a:rPr>
              <a:t>EXAMPLE</a:t>
            </a:r>
          </a:p>
        </p:txBody>
      </p:sp>
    </p:spTree>
    <p:extLst>
      <p:ext uri="{BB962C8B-B14F-4D97-AF65-F5344CB8AC3E}">
        <p14:creationId xmlns:p14="http://schemas.microsoft.com/office/powerpoint/2010/main" val="231115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3000"/>
                                        <p:tgtEl>
                                          <p:spTgt spid="5"/>
                                        </p:tgtEl>
                                      </p:cBhvr>
                                    </p:animEffect>
                                  </p:childTnLst>
                                </p:cTn>
                              </p:par>
                            </p:childTnLst>
                          </p:cTn>
                        </p:par>
                        <p:par>
                          <p:cTn id="8" fill="hold">
                            <p:stCondLst>
                              <p:cond delay="40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9E4B5360-5796-4E85-AE28-F4878723A10C}"/>
              </a:ext>
            </a:extLst>
          </p:cNvPr>
          <p:cNvSpPr>
            <a:spLocks noGrp="1"/>
          </p:cNvSpPr>
          <p:nvPr>
            <p:ph type="body" idx="1"/>
          </p:nvPr>
        </p:nvSpPr>
        <p:spPr>
          <a:xfrm>
            <a:off x="726246" y="1860131"/>
            <a:ext cx="10204879" cy="4397022"/>
          </a:xfrm>
        </p:spPr>
        <p:txBody>
          <a:bodyPr/>
          <a:lstStyle/>
          <a:p>
            <a:pPr algn="l">
              <a:buFont typeface="Courier New" panose="02070309020205020404" pitchFamily="49" charset="0"/>
              <a:buChar char="o"/>
            </a:pPr>
            <a:r>
              <a:rPr lang="en-US" dirty="0">
                <a:solidFill>
                  <a:srgbClr val="FFFF00"/>
                </a:solidFill>
              </a:rPr>
              <a:t>What</a:t>
            </a:r>
            <a:r>
              <a:rPr lang="en-US" dirty="0"/>
              <a:t> data sources do we already use and review? </a:t>
            </a:r>
          </a:p>
          <a:p>
            <a:pPr lvl="1">
              <a:spcBef>
                <a:spcPts val="800"/>
              </a:spcBef>
              <a:buFont typeface="Courier New" panose="02070309020205020404" pitchFamily="49" charset="0"/>
              <a:buChar char="o"/>
            </a:pPr>
            <a:r>
              <a:rPr lang="en-US" dirty="0"/>
              <a:t>Do we need to add any additional sources? </a:t>
            </a:r>
          </a:p>
          <a:p>
            <a:pPr lvl="1">
              <a:spcBef>
                <a:spcPts val="800"/>
              </a:spcBef>
              <a:buFont typeface="Courier New" panose="02070309020205020404" pitchFamily="49" charset="0"/>
              <a:buChar char="o"/>
            </a:pPr>
            <a:r>
              <a:rPr lang="en-US" dirty="0"/>
              <a:t>What about for this year?</a:t>
            </a:r>
          </a:p>
          <a:p>
            <a:pPr lvl="1">
              <a:spcBef>
                <a:spcPts val="800"/>
              </a:spcBef>
              <a:buFont typeface="Courier New" panose="02070309020205020404" pitchFamily="49" charset="0"/>
              <a:buChar char="o"/>
            </a:pPr>
            <a:endParaRPr lang="en-US" dirty="0"/>
          </a:p>
          <a:p>
            <a:pPr algn="l">
              <a:buFont typeface="Courier New" panose="02070309020205020404" pitchFamily="49" charset="0"/>
              <a:buChar char="o"/>
            </a:pPr>
            <a:r>
              <a:rPr lang="en-US" dirty="0">
                <a:solidFill>
                  <a:srgbClr val="FFFF00"/>
                </a:solidFill>
              </a:rPr>
              <a:t>Who</a:t>
            </a:r>
            <a:r>
              <a:rPr lang="en-US" dirty="0"/>
              <a:t> will be responsible for collecting and summarizing these data? </a:t>
            </a:r>
          </a:p>
          <a:p>
            <a:pPr algn="l">
              <a:buFont typeface="Courier New" panose="02070309020205020404" pitchFamily="49" charset="0"/>
              <a:buChar char="o"/>
            </a:pPr>
            <a:endParaRPr lang="en-US" dirty="0"/>
          </a:p>
          <a:p>
            <a:pPr algn="l">
              <a:buFont typeface="Courier New" panose="02070309020205020404" pitchFamily="49" charset="0"/>
              <a:buChar char="o"/>
            </a:pPr>
            <a:r>
              <a:rPr lang="en-US" dirty="0">
                <a:solidFill>
                  <a:srgbClr val="FFFF00"/>
                </a:solidFill>
              </a:rPr>
              <a:t>How often </a:t>
            </a:r>
            <a:r>
              <a:rPr lang="en-US" dirty="0"/>
              <a:t>(once a month, once a quarter) will we review school-wide extant data?</a:t>
            </a:r>
          </a:p>
          <a:p>
            <a:pPr algn="l">
              <a:buFont typeface="Courier New" panose="02070309020205020404" pitchFamily="49" charset="0"/>
              <a:buChar char="o"/>
            </a:pPr>
            <a:endParaRPr lang="en-US" dirty="0"/>
          </a:p>
          <a:p>
            <a:pPr>
              <a:buFont typeface="Courier New" panose="02070309020205020404" pitchFamily="49" charset="0"/>
              <a:buChar char="o"/>
            </a:pPr>
            <a:r>
              <a:rPr lang="en-US" dirty="0"/>
              <a:t>Are there clear routines for timely response to requests for assistance?</a:t>
            </a:r>
          </a:p>
          <a:p>
            <a:pPr algn="l">
              <a:buFont typeface="Courier New" panose="02070309020205020404" pitchFamily="49" charset="0"/>
              <a:buChar char="o"/>
            </a:pPr>
            <a:endParaRPr lang="en-US" dirty="0"/>
          </a:p>
          <a:p>
            <a:pPr marL="186262" indent="0">
              <a:buNone/>
            </a:pPr>
            <a:endParaRPr lang="en-US" dirty="0"/>
          </a:p>
        </p:txBody>
      </p:sp>
      <p:sp>
        <p:nvSpPr>
          <p:cNvPr id="6" name="Title 5">
            <a:extLst>
              <a:ext uri="{FF2B5EF4-FFF2-40B4-BE49-F238E27FC236}">
                <a16:creationId xmlns:a16="http://schemas.microsoft.com/office/drawing/2014/main" id="{3C7CCA2D-0DDC-4411-9A69-59A8121D01D8}"/>
              </a:ext>
            </a:extLst>
          </p:cNvPr>
          <p:cNvSpPr>
            <a:spLocks noGrp="1"/>
          </p:cNvSpPr>
          <p:nvPr>
            <p:ph type="title"/>
          </p:nvPr>
        </p:nvSpPr>
        <p:spPr/>
        <p:txBody>
          <a:bodyPr/>
          <a:lstStyle/>
          <a:p>
            <a:r>
              <a:rPr lang="en-US" dirty="0"/>
              <a:t>GUIDING QUESTIONS: DATA SOURCES</a:t>
            </a:r>
          </a:p>
        </p:txBody>
      </p:sp>
      <p:grpSp>
        <p:nvGrpSpPr>
          <p:cNvPr id="8" name="Group 7">
            <a:extLst>
              <a:ext uri="{FF2B5EF4-FFF2-40B4-BE49-F238E27FC236}">
                <a16:creationId xmlns:a16="http://schemas.microsoft.com/office/drawing/2014/main" id="{7A8A3A9F-F993-46E7-91F8-7803E9183798}"/>
              </a:ext>
            </a:extLst>
          </p:cNvPr>
          <p:cNvGrpSpPr/>
          <p:nvPr/>
        </p:nvGrpSpPr>
        <p:grpSpPr>
          <a:xfrm rot="1778477">
            <a:off x="10648375" y="207769"/>
            <a:ext cx="1395847" cy="1350528"/>
            <a:chOff x="1568917" y="46321"/>
            <a:chExt cx="2223435" cy="2223435"/>
          </a:xfrm>
        </p:grpSpPr>
        <p:sp>
          <p:nvSpPr>
            <p:cNvPr id="9" name="Oval 8">
              <a:extLst>
                <a:ext uri="{FF2B5EF4-FFF2-40B4-BE49-F238E27FC236}">
                  <a16:creationId xmlns:a16="http://schemas.microsoft.com/office/drawing/2014/main" id="{B2C22F37-B96E-4E05-96D5-4D9C295656AB}"/>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10" name="Oval 4">
              <a:extLst>
                <a:ext uri="{FF2B5EF4-FFF2-40B4-BE49-F238E27FC236}">
                  <a16:creationId xmlns:a16="http://schemas.microsoft.com/office/drawing/2014/main" id="{AA4AEC66-1A69-47B0-A27E-F85D55875B66}"/>
                </a:ext>
              </a:extLst>
            </p:cNvPr>
            <p:cNvSpPr txBox="1"/>
            <p:nvPr/>
          </p:nvSpPr>
          <p:spPr>
            <a:xfrm>
              <a:off x="1865374" y="573070"/>
              <a:ext cx="1630520" cy="129359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t" anchorCtr="0">
              <a:noAutofit/>
            </a:bodyPr>
            <a:lstStyle/>
            <a:p>
              <a:pPr algn="ctr" defTabSz="1303834">
                <a:lnSpc>
                  <a:spcPct val="90000"/>
                </a:lnSpc>
                <a:spcBef>
                  <a:spcPct val="0"/>
                </a:spcBef>
                <a:spcAft>
                  <a:spcPct val="35000"/>
                </a:spcAft>
                <a:buClr>
                  <a:srgbClr val="000000"/>
                </a:buClr>
                <a:defRPr/>
              </a:pPr>
              <a:r>
                <a:rPr lang="en-US" sz="1867">
                  <a:solidFill>
                    <a:srgbClr val="FFFFFF"/>
                  </a:solidFill>
                  <a:latin typeface="Poppins Medium" panose="020B0604020202020204" charset="0"/>
                  <a:cs typeface="Poppins Medium" panose="020B0604020202020204" charset="0"/>
                  <a:sym typeface="Arial"/>
                </a:rPr>
                <a:t>Systems</a:t>
              </a:r>
            </a:p>
          </p:txBody>
        </p:sp>
      </p:grpSp>
      <p:grpSp>
        <p:nvGrpSpPr>
          <p:cNvPr id="11" name="Group 10">
            <a:extLst>
              <a:ext uri="{FF2B5EF4-FFF2-40B4-BE49-F238E27FC236}">
                <a16:creationId xmlns:a16="http://schemas.microsoft.com/office/drawing/2014/main" id="{153D14EA-9F64-4B20-83C4-AF93514C73C1}"/>
              </a:ext>
            </a:extLst>
          </p:cNvPr>
          <p:cNvGrpSpPr/>
          <p:nvPr/>
        </p:nvGrpSpPr>
        <p:grpSpPr>
          <a:xfrm>
            <a:off x="10402440" y="872828"/>
            <a:ext cx="1159651" cy="1159651"/>
            <a:chOff x="3702262" y="2375914"/>
            <a:chExt cx="869738" cy="869738"/>
          </a:xfrm>
        </p:grpSpPr>
        <p:sp>
          <p:nvSpPr>
            <p:cNvPr id="12" name="Google Shape;660;p43">
              <a:extLst>
                <a:ext uri="{FF2B5EF4-FFF2-40B4-BE49-F238E27FC236}">
                  <a16:creationId xmlns:a16="http://schemas.microsoft.com/office/drawing/2014/main" id="{97B68563-4892-4603-AC87-F4A0046C8F47}"/>
                </a:ext>
              </a:extLst>
            </p:cNvPr>
            <p:cNvSpPr/>
            <p:nvPr/>
          </p:nvSpPr>
          <p:spPr>
            <a:xfrm>
              <a:off x="3702262" y="2375914"/>
              <a:ext cx="869738" cy="869738"/>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13" name="Google Shape;7667;p68">
              <a:extLst>
                <a:ext uri="{FF2B5EF4-FFF2-40B4-BE49-F238E27FC236}">
                  <a16:creationId xmlns:a16="http://schemas.microsoft.com/office/drawing/2014/main" id="{04E9A92F-872B-4900-9A61-BD49F617A3C1}"/>
                </a:ext>
              </a:extLst>
            </p:cNvPr>
            <p:cNvGrpSpPr>
              <a:grpSpLocks noChangeAspect="1"/>
            </p:cNvGrpSpPr>
            <p:nvPr/>
          </p:nvGrpSpPr>
          <p:grpSpPr>
            <a:xfrm>
              <a:off x="3990570" y="2588681"/>
              <a:ext cx="320080" cy="457200"/>
              <a:chOff x="1341612" y="3340055"/>
              <a:chExt cx="259399" cy="370524"/>
            </a:xfrm>
          </p:grpSpPr>
          <p:sp>
            <p:nvSpPr>
              <p:cNvPr id="14" name="Google Shape;7668;p68">
                <a:extLst>
                  <a:ext uri="{FF2B5EF4-FFF2-40B4-BE49-F238E27FC236}">
                    <a16:creationId xmlns:a16="http://schemas.microsoft.com/office/drawing/2014/main" id="{D6C73E7B-CAA1-4EA9-853D-EF02EEA9E027}"/>
                  </a:ext>
                </a:extLst>
              </p:cNvPr>
              <p:cNvSpPr/>
              <p:nvPr/>
            </p:nvSpPr>
            <p:spPr>
              <a:xfrm>
                <a:off x="1383954" y="3340055"/>
                <a:ext cx="43615" cy="35664"/>
              </a:xfrm>
              <a:custGeom>
                <a:avLst/>
                <a:gdLst/>
                <a:ahLst/>
                <a:cxnLst/>
                <a:rect l="l" t="t" r="r" b="b"/>
                <a:pathLst>
                  <a:path w="2913" h="2382" extrusionOk="0">
                    <a:moveTo>
                      <a:pt x="999" y="0"/>
                    </a:moveTo>
                    <a:cubicBezTo>
                      <a:pt x="452" y="0"/>
                      <a:pt x="11" y="442"/>
                      <a:pt x="11" y="989"/>
                    </a:cubicBezTo>
                    <a:lnTo>
                      <a:pt x="11" y="2019"/>
                    </a:lnTo>
                    <a:cubicBezTo>
                      <a:pt x="0" y="2260"/>
                      <a:pt x="179" y="2381"/>
                      <a:pt x="360" y="2381"/>
                    </a:cubicBezTo>
                    <a:cubicBezTo>
                      <a:pt x="542" y="2381"/>
                      <a:pt x="726" y="2260"/>
                      <a:pt x="726" y="2019"/>
                    </a:cubicBezTo>
                    <a:lnTo>
                      <a:pt x="726" y="989"/>
                    </a:lnTo>
                    <a:cubicBezTo>
                      <a:pt x="726" y="841"/>
                      <a:pt x="852" y="736"/>
                      <a:pt x="999" y="736"/>
                    </a:cubicBezTo>
                    <a:lnTo>
                      <a:pt x="1924" y="736"/>
                    </a:lnTo>
                    <a:cubicBezTo>
                      <a:pt x="2071" y="736"/>
                      <a:pt x="2197" y="841"/>
                      <a:pt x="2197" y="989"/>
                    </a:cubicBezTo>
                    <a:lnTo>
                      <a:pt x="2197" y="2019"/>
                    </a:lnTo>
                    <a:cubicBezTo>
                      <a:pt x="2197" y="2260"/>
                      <a:pt x="2376" y="2381"/>
                      <a:pt x="2555" y="2381"/>
                    </a:cubicBezTo>
                    <a:cubicBezTo>
                      <a:pt x="2733" y="2381"/>
                      <a:pt x="2912" y="2260"/>
                      <a:pt x="2912" y="2019"/>
                    </a:cubicBezTo>
                    <a:lnTo>
                      <a:pt x="2912" y="989"/>
                    </a:lnTo>
                    <a:cubicBezTo>
                      <a:pt x="2912" y="442"/>
                      <a:pt x="2471" y="0"/>
                      <a:pt x="1924" y="0"/>
                    </a:cubicBezTo>
                    <a:close/>
                  </a:path>
                </a:pathLst>
              </a:custGeom>
              <a:solidFill>
                <a:srgbClr val="344D6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 name="Google Shape;7669;p68">
                <a:extLst>
                  <a:ext uri="{FF2B5EF4-FFF2-40B4-BE49-F238E27FC236}">
                    <a16:creationId xmlns:a16="http://schemas.microsoft.com/office/drawing/2014/main" id="{94979882-0536-429D-9F83-409E7C2ABE50}"/>
                  </a:ext>
                </a:extLst>
              </p:cNvPr>
              <p:cNvSpPr/>
              <p:nvPr/>
            </p:nvSpPr>
            <p:spPr>
              <a:xfrm>
                <a:off x="1363966" y="3403329"/>
                <a:ext cx="237045" cy="307251"/>
              </a:xfrm>
              <a:custGeom>
                <a:avLst/>
                <a:gdLst/>
                <a:ahLst/>
                <a:cxnLst/>
                <a:rect l="l" t="t" r="r" b="b"/>
                <a:pathLst>
                  <a:path w="15832" h="20521" extrusionOk="0">
                    <a:moveTo>
                      <a:pt x="736" y="0"/>
                    </a:moveTo>
                    <a:cubicBezTo>
                      <a:pt x="337" y="0"/>
                      <a:pt x="0" y="337"/>
                      <a:pt x="0" y="757"/>
                    </a:cubicBezTo>
                    <a:lnTo>
                      <a:pt x="0" y="19763"/>
                    </a:lnTo>
                    <a:cubicBezTo>
                      <a:pt x="0" y="20184"/>
                      <a:pt x="337" y="20520"/>
                      <a:pt x="736" y="20520"/>
                    </a:cubicBezTo>
                    <a:lnTo>
                      <a:pt x="15075" y="20520"/>
                    </a:lnTo>
                    <a:cubicBezTo>
                      <a:pt x="15495" y="20520"/>
                      <a:pt x="15832" y="20184"/>
                      <a:pt x="15832" y="19763"/>
                    </a:cubicBezTo>
                    <a:lnTo>
                      <a:pt x="15832" y="757"/>
                    </a:lnTo>
                    <a:cubicBezTo>
                      <a:pt x="15832" y="337"/>
                      <a:pt x="15495" y="0"/>
                      <a:pt x="15075" y="0"/>
                    </a:cubicBezTo>
                    <a:close/>
                  </a:path>
                </a:pathLst>
              </a:custGeom>
              <a:solidFill>
                <a:srgbClr val="EEF1F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 name="Google Shape;7670;p68">
                <a:extLst>
                  <a:ext uri="{FF2B5EF4-FFF2-40B4-BE49-F238E27FC236}">
                    <a16:creationId xmlns:a16="http://schemas.microsoft.com/office/drawing/2014/main" id="{1D78E9EF-0B8C-4C67-AA59-D234E260F586}"/>
                  </a:ext>
                </a:extLst>
              </p:cNvPr>
              <p:cNvSpPr/>
              <p:nvPr/>
            </p:nvSpPr>
            <p:spPr>
              <a:xfrm>
                <a:off x="1341612" y="3371841"/>
                <a:ext cx="237045" cy="306936"/>
              </a:xfrm>
              <a:custGeom>
                <a:avLst/>
                <a:gdLst/>
                <a:ahLst/>
                <a:cxnLst/>
                <a:rect l="l" t="t" r="r" b="b"/>
                <a:pathLst>
                  <a:path w="15832" h="20500" extrusionOk="0">
                    <a:moveTo>
                      <a:pt x="736" y="1"/>
                    </a:moveTo>
                    <a:cubicBezTo>
                      <a:pt x="337" y="1"/>
                      <a:pt x="1" y="337"/>
                      <a:pt x="1" y="737"/>
                    </a:cubicBezTo>
                    <a:lnTo>
                      <a:pt x="1" y="19764"/>
                    </a:lnTo>
                    <a:cubicBezTo>
                      <a:pt x="1" y="20163"/>
                      <a:pt x="337" y="20500"/>
                      <a:pt x="736" y="20500"/>
                    </a:cubicBezTo>
                    <a:lnTo>
                      <a:pt x="15075" y="20500"/>
                    </a:lnTo>
                    <a:cubicBezTo>
                      <a:pt x="15495" y="20500"/>
                      <a:pt x="15832" y="20163"/>
                      <a:pt x="15832" y="19743"/>
                    </a:cubicBezTo>
                    <a:lnTo>
                      <a:pt x="15832" y="737"/>
                    </a:lnTo>
                    <a:cubicBezTo>
                      <a:pt x="15832" y="337"/>
                      <a:pt x="15495" y="1"/>
                      <a:pt x="15075" y="1"/>
                    </a:cubicBezTo>
                    <a:close/>
                  </a:path>
                </a:pathLst>
              </a:custGeom>
              <a:solidFill>
                <a:srgbClr val="FBFCF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7" name="Google Shape;7671;p68">
                <a:extLst>
                  <a:ext uri="{FF2B5EF4-FFF2-40B4-BE49-F238E27FC236}">
                    <a16:creationId xmlns:a16="http://schemas.microsoft.com/office/drawing/2014/main" id="{A8520223-C2EC-4F53-9F7F-1A9537ACC285}"/>
                  </a:ext>
                </a:extLst>
              </p:cNvPr>
              <p:cNvSpPr/>
              <p:nvPr/>
            </p:nvSpPr>
            <p:spPr>
              <a:xfrm>
                <a:off x="1556303" y="3371841"/>
                <a:ext cx="22354" cy="306936"/>
              </a:xfrm>
              <a:custGeom>
                <a:avLst/>
                <a:gdLst/>
                <a:ahLst/>
                <a:cxnLst/>
                <a:rect l="l" t="t" r="r" b="b"/>
                <a:pathLst>
                  <a:path w="1493" h="20500" extrusionOk="0">
                    <a:moveTo>
                      <a:pt x="0" y="1"/>
                    </a:moveTo>
                    <a:lnTo>
                      <a:pt x="0" y="20500"/>
                    </a:lnTo>
                    <a:lnTo>
                      <a:pt x="736" y="20500"/>
                    </a:lnTo>
                    <a:cubicBezTo>
                      <a:pt x="1156" y="20500"/>
                      <a:pt x="1493" y="20163"/>
                      <a:pt x="1493" y="19743"/>
                    </a:cubicBezTo>
                    <a:lnTo>
                      <a:pt x="1493" y="737"/>
                    </a:lnTo>
                    <a:cubicBezTo>
                      <a:pt x="1493" y="337"/>
                      <a:pt x="1156" y="1"/>
                      <a:pt x="736" y="1"/>
                    </a:cubicBezTo>
                    <a:close/>
                  </a:path>
                </a:pathLst>
              </a:custGeom>
              <a:solidFill>
                <a:srgbClr val="F5F7F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 name="Google Shape;7672;p68">
                <a:extLst>
                  <a:ext uri="{FF2B5EF4-FFF2-40B4-BE49-F238E27FC236}">
                    <a16:creationId xmlns:a16="http://schemas.microsoft.com/office/drawing/2014/main" id="{7B08F423-8278-4D41-8B49-E6828015D91A}"/>
                  </a:ext>
                </a:extLst>
              </p:cNvPr>
              <p:cNvSpPr/>
              <p:nvPr/>
            </p:nvSpPr>
            <p:spPr>
              <a:xfrm>
                <a:off x="1379387" y="3455583"/>
                <a:ext cx="44708" cy="44708"/>
              </a:xfrm>
              <a:custGeom>
                <a:avLst/>
                <a:gdLst/>
                <a:ahLst/>
                <a:cxnLst/>
                <a:rect l="l" t="t" r="r" b="b"/>
                <a:pathLst>
                  <a:path w="2986" h="2986" extrusionOk="0">
                    <a:moveTo>
                      <a:pt x="190" y="0"/>
                    </a:moveTo>
                    <a:cubicBezTo>
                      <a:pt x="85" y="0"/>
                      <a:pt x="0" y="84"/>
                      <a:pt x="0" y="190"/>
                    </a:cubicBezTo>
                    <a:lnTo>
                      <a:pt x="0" y="2797"/>
                    </a:lnTo>
                    <a:cubicBezTo>
                      <a:pt x="0" y="2902"/>
                      <a:pt x="85" y="2986"/>
                      <a:pt x="190" y="2986"/>
                    </a:cubicBezTo>
                    <a:lnTo>
                      <a:pt x="2797" y="2986"/>
                    </a:lnTo>
                    <a:cubicBezTo>
                      <a:pt x="2902" y="2986"/>
                      <a:pt x="2986" y="2902"/>
                      <a:pt x="2986" y="2797"/>
                    </a:cubicBezTo>
                    <a:lnTo>
                      <a:pt x="2986" y="190"/>
                    </a:lnTo>
                    <a:cubicBezTo>
                      <a:pt x="2986" y="84"/>
                      <a:pt x="2902" y="0"/>
                      <a:pt x="2797" y="0"/>
                    </a:cubicBezTo>
                    <a:close/>
                  </a:path>
                </a:pathLst>
              </a:custGeom>
              <a:solidFill>
                <a:srgbClr val="D1DBE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7673;p68">
                <a:extLst>
                  <a:ext uri="{FF2B5EF4-FFF2-40B4-BE49-F238E27FC236}">
                    <a16:creationId xmlns:a16="http://schemas.microsoft.com/office/drawing/2014/main" id="{9E31FDE6-01C8-4D82-9ADB-94BA2EA3D660}"/>
                  </a:ext>
                </a:extLst>
              </p:cNvPr>
              <p:cNvSpPr/>
              <p:nvPr/>
            </p:nvSpPr>
            <p:spPr>
              <a:xfrm>
                <a:off x="1379387" y="3527975"/>
                <a:ext cx="44708" cy="44723"/>
              </a:xfrm>
              <a:custGeom>
                <a:avLst/>
                <a:gdLst/>
                <a:ahLst/>
                <a:cxnLst/>
                <a:rect l="l" t="t" r="r" b="b"/>
                <a:pathLst>
                  <a:path w="2986" h="2987" extrusionOk="0">
                    <a:moveTo>
                      <a:pt x="190" y="1"/>
                    </a:moveTo>
                    <a:cubicBezTo>
                      <a:pt x="85" y="1"/>
                      <a:pt x="0" y="85"/>
                      <a:pt x="0" y="190"/>
                    </a:cubicBezTo>
                    <a:lnTo>
                      <a:pt x="0" y="2776"/>
                    </a:lnTo>
                    <a:cubicBezTo>
                      <a:pt x="0" y="2881"/>
                      <a:pt x="85" y="2986"/>
                      <a:pt x="190" y="2986"/>
                    </a:cubicBezTo>
                    <a:lnTo>
                      <a:pt x="2797" y="2986"/>
                    </a:lnTo>
                    <a:cubicBezTo>
                      <a:pt x="2902" y="2986"/>
                      <a:pt x="2986" y="2881"/>
                      <a:pt x="2986" y="2776"/>
                    </a:cubicBezTo>
                    <a:lnTo>
                      <a:pt x="2986" y="190"/>
                    </a:lnTo>
                    <a:cubicBezTo>
                      <a:pt x="2986" y="85"/>
                      <a:pt x="2902" y="1"/>
                      <a:pt x="2797" y="1"/>
                    </a:cubicBezTo>
                    <a:close/>
                  </a:path>
                </a:pathLst>
              </a:custGeom>
              <a:solidFill>
                <a:srgbClr val="B2C2C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 name="Google Shape;7674;p68">
                <a:extLst>
                  <a:ext uri="{FF2B5EF4-FFF2-40B4-BE49-F238E27FC236}">
                    <a16:creationId xmlns:a16="http://schemas.microsoft.com/office/drawing/2014/main" id="{E03B10D1-949D-4F0A-BE7F-A49F00FA6848}"/>
                  </a:ext>
                </a:extLst>
              </p:cNvPr>
              <p:cNvSpPr/>
              <p:nvPr/>
            </p:nvSpPr>
            <p:spPr>
              <a:xfrm>
                <a:off x="1379387" y="3600067"/>
                <a:ext cx="44708" cy="44708"/>
              </a:xfrm>
              <a:custGeom>
                <a:avLst/>
                <a:gdLst/>
                <a:ahLst/>
                <a:cxnLst/>
                <a:rect l="l" t="t" r="r" b="b"/>
                <a:pathLst>
                  <a:path w="2986" h="2986" extrusionOk="0">
                    <a:moveTo>
                      <a:pt x="190" y="1"/>
                    </a:moveTo>
                    <a:cubicBezTo>
                      <a:pt x="85" y="1"/>
                      <a:pt x="0" y="85"/>
                      <a:pt x="0" y="211"/>
                    </a:cubicBezTo>
                    <a:lnTo>
                      <a:pt x="0" y="2797"/>
                    </a:lnTo>
                    <a:cubicBezTo>
                      <a:pt x="0" y="2902"/>
                      <a:pt x="85" y="2986"/>
                      <a:pt x="190" y="2986"/>
                    </a:cubicBezTo>
                    <a:lnTo>
                      <a:pt x="2797" y="2986"/>
                    </a:lnTo>
                    <a:cubicBezTo>
                      <a:pt x="2902" y="2986"/>
                      <a:pt x="2986" y="2902"/>
                      <a:pt x="2986" y="2797"/>
                    </a:cubicBezTo>
                    <a:lnTo>
                      <a:pt x="2986" y="211"/>
                    </a:lnTo>
                    <a:cubicBezTo>
                      <a:pt x="2986" y="85"/>
                      <a:pt x="2902" y="1"/>
                      <a:pt x="2797"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 name="Google Shape;7675;p68">
                <a:extLst>
                  <a:ext uri="{FF2B5EF4-FFF2-40B4-BE49-F238E27FC236}">
                    <a16:creationId xmlns:a16="http://schemas.microsoft.com/office/drawing/2014/main" id="{EBA71255-02AF-48C9-B134-4B27675C5814}"/>
                  </a:ext>
                </a:extLst>
              </p:cNvPr>
              <p:cNvSpPr/>
              <p:nvPr/>
            </p:nvSpPr>
            <p:spPr>
              <a:xfrm>
                <a:off x="1444233" y="3459041"/>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2" name="Google Shape;7676;p68">
                <a:extLst>
                  <a:ext uri="{FF2B5EF4-FFF2-40B4-BE49-F238E27FC236}">
                    <a16:creationId xmlns:a16="http://schemas.microsoft.com/office/drawing/2014/main" id="{12A6FA45-E790-4284-88CB-8D746EEB5638}"/>
                  </a:ext>
                </a:extLst>
              </p:cNvPr>
              <p:cNvSpPr/>
              <p:nvPr/>
            </p:nvSpPr>
            <p:spPr>
              <a:xfrm>
                <a:off x="1444233" y="3482967"/>
                <a:ext cx="103894" cy="10720"/>
              </a:xfrm>
              <a:custGeom>
                <a:avLst/>
                <a:gdLst/>
                <a:ahLst/>
                <a:cxnLst/>
                <a:rect l="l" t="t" r="r" b="b"/>
                <a:pathLst>
                  <a:path w="6939" h="716" extrusionOk="0">
                    <a:moveTo>
                      <a:pt x="484" y="0"/>
                    </a:moveTo>
                    <a:cubicBezTo>
                      <a:pt x="0" y="0"/>
                      <a:pt x="0" y="715"/>
                      <a:pt x="484" y="715"/>
                    </a:cubicBezTo>
                    <a:lnTo>
                      <a:pt x="6455" y="715"/>
                    </a:lnTo>
                    <a:cubicBezTo>
                      <a:pt x="6939" y="715"/>
                      <a:pt x="6939" y="0"/>
                      <a:pt x="6455" y="0"/>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 name="Google Shape;7677;p68">
                <a:extLst>
                  <a:ext uri="{FF2B5EF4-FFF2-40B4-BE49-F238E27FC236}">
                    <a16:creationId xmlns:a16="http://schemas.microsoft.com/office/drawing/2014/main" id="{8208CC33-87F9-40E5-AC3C-E66B3F5408FA}"/>
                  </a:ext>
                </a:extLst>
              </p:cNvPr>
              <p:cNvSpPr/>
              <p:nvPr/>
            </p:nvSpPr>
            <p:spPr>
              <a:xfrm>
                <a:off x="1444233" y="3531433"/>
                <a:ext cx="103894" cy="10735"/>
              </a:xfrm>
              <a:custGeom>
                <a:avLst/>
                <a:gdLst/>
                <a:ahLst/>
                <a:cxnLst/>
                <a:rect l="l" t="t" r="r" b="b"/>
                <a:pathLst>
                  <a:path w="6939" h="717"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 name="Google Shape;7678;p68">
                <a:extLst>
                  <a:ext uri="{FF2B5EF4-FFF2-40B4-BE49-F238E27FC236}">
                    <a16:creationId xmlns:a16="http://schemas.microsoft.com/office/drawing/2014/main" id="{7BAD1B61-9E4D-4823-BF83-6BE9C52DF967}"/>
                  </a:ext>
                </a:extLst>
              </p:cNvPr>
              <p:cNvSpPr/>
              <p:nvPr/>
            </p:nvSpPr>
            <p:spPr>
              <a:xfrm>
                <a:off x="1444233" y="3555359"/>
                <a:ext cx="103894" cy="10720"/>
              </a:xfrm>
              <a:custGeom>
                <a:avLst/>
                <a:gdLst/>
                <a:ahLst/>
                <a:cxnLst/>
                <a:rect l="l" t="t" r="r" b="b"/>
                <a:pathLst>
                  <a:path w="6939" h="716" extrusionOk="0">
                    <a:moveTo>
                      <a:pt x="464" y="1"/>
                    </a:moveTo>
                    <a:cubicBezTo>
                      <a:pt x="1" y="1"/>
                      <a:pt x="7" y="716"/>
                      <a:pt x="484" y="716"/>
                    </a:cubicBezTo>
                    <a:lnTo>
                      <a:pt x="6455" y="716"/>
                    </a:lnTo>
                    <a:cubicBezTo>
                      <a:pt x="6939" y="716"/>
                      <a:pt x="6939" y="1"/>
                      <a:pt x="6455" y="1"/>
                    </a:cubicBezTo>
                    <a:lnTo>
                      <a:pt x="484" y="1"/>
                    </a:lnTo>
                    <a:cubicBezTo>
                      <a:pt x="477" y="1"/>
                      <a:pt x="471" y="1"/>
                      <a:pt x="464"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5" name="Google Shape;7679;p68">
                <a:extLst>
                  <a:ext uri="{FF2B5EF4-FFF2-40B4-BE49-F238E27FC236}">
                    <a16:creationId xmlns:a16="http://schemas.microsoft.com/office/drawing/2014/main" id="{5BE2797F-A9BC-4866-93BB-B34D41F5B6E2}"/>
                  </a:ext>
                </a:extLst>
              </p:cNvPr>
              <p:cNvSpPr/>
              <p:nvPr/>
            </p:nvSpPr>
            <p:spPr>
              <a:xfrm>
                <a:off x="1444233" y="3603526"/>
                <a:ext cx="103894" cy="11035"/>
              </a:xfrm>
              <a:custGeom>
                <a:avLst/>
                <a:gdLst/>
                <a:ahLst/>
                <a:cxnLst/>
                <a:rect l="l" t="t" r="r" b="b"/>
                <a:pathLst>
                  <a:path w="6939" h="737" extrusionOk="0">
                    <a:moveTo>
                      <a:pt x="484" y="1"/>
                    </a:moveTo>
                    <a:cubicBezTo>
                      <a:pt x="0" y="1"/>
                      <a:pt x="0" y="737"/>
                      <a:pt x="484" y="737"/>
                    </a:cubicBezTo>
                    <a:lnTo>
                      <a:pt x="6455" y="737"/>
                    </a:lnTo>
                    <a:cubicBezTo>
                      <a:pt x="6939" y="737"/>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6" name="Google Shape;7680;p68">
                <a:extLst>
                  <a:ext uri="{FF2B5EF4-FFF2-40B4-BE49-F238E27FC236}">
                    <a16:creationId xmlns:a16="http://schemas.microsoft.com/office/drawing/2014/main" id="{5EDB6A1D-DD0D-4E74-AABF-C49893CCC816}"/>
                  </a:ext>
                </a:extLst>
              </p:cNvPr>
              <p:cNvSpPr/>
              <p:nvPr/>
            </p:nvSpPr>
            <p:spPr>
              <a:xfrm>
                <a:off x="1444233" y="3627452"/>
                <a:ext cx="103894" cy="11035"/>
              </a:xfrm>
              <a:custGeom>
                <a:avLst/>
                <a:gdLst/>
                <a:ahLst/>
                <a:cxnLst/>
                <a:rect l="l" t="t" r="r" b="b"/>
                <a:pathLst>
                  <a:path w="6939" h="737" extrusionOk="0">
                    <a:moveTo>
                      <a:pt x="484" y="1"/>
                    </a:moveTo>
                    <a:cubicBezTo>
                      <a:pt x="0" y="1"/>
                      <a:pt x="0" y="736"/>
                      <a:pt x="484" y="736"/>
                    </a:cubicBezTo>
                    <a:lnTo>
                      <a:pt x="6455" y="736"/>
                    </a:lnTo>
                    <a:cubicBezTo>
                      <a:pt x="6939" y="736"/>
                      <a:pt x="6939" y="1"/>
                      <a:pt x="6455" y="1"/>
                    </a:cubicBezTo>
                    <a:close/>
                  </a:path>
                </a:pathLst>
              </a:custGeom>
              <a:solidFill>
                <a:schemeClr val="accent4">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7" name="Google Shape;7681;p68">
                <a:extLst>
                  <a:ext uri="{FF2B5EF4-FFF2-40B4-BE49-F238E27FC236}">
                    <a16:creationId xmlns:a16="http://schemas.microsoft.com/office/drawing/2014/main" id="{68F06DF2-6134-4946-B164-AF2DAB825CAF}"/>
                  </a:ext>
                </a:extLst>
              </p:cNvPr>
              <p:cNvSpPr/>
              <p:nvPr/>
            </p:nvSpPr>
            <p:spPr>
              <a:xfrm>
                <a:off x="1390183" y="3448845"/>
                <a:ext cx="55413" cy="37087"/>
              </a:xfrm>
              <a:custGeom>
                <a:avLst/>
                <a:gdLst/>
                <a:ahLst/>
                <a:cxnLst/>
                <a:rect l="l" t="t" r="r" b="b"/>
                <a:pathLst>
                  <a:path w="3701" h="2477" extrusionOk="0">
                    <a:moveTo>
                      <a:pt x="3156" y="0"/>
                    </a:moveTo>
                    <a:cubicBezTo>
                      <a:pt x="3077" y="0"/>
                      <a:pt x="2995" y="28"/>
                      <a:pt x="2917" y="93"/>
                    </a:cubicBezTo>
                    <a:lnTo>
                      <a:pt x="1130" y="1607"/>
                    </a:lnTo>
                    <a:lnTo>
                      <a:pt x="772" y="1228"/>
                    </a:lnTo>
                    <a:cubicBezTo>
                      <a:pt x="722" y="1155"/>
                      <a:pt x="653" y="1124"/>
                      <a:pt x="580" y="1124"/>
                    </a:cubicBezTo>
                    <a:cubicBezTo>
                      <a:pt x="319" y="1124"/>
                      <a:pt x="0" y="1515"/>
                      <a:pt x="247" y="1712"/>
                    </a:cubicBezTo>
                    <a:lnTo>
                      <a:pt x="856" y="2364"/>
                    </a:lnTo>
                    <a:cubicBezTo>
                      <a:pt x="922" y="2440"/>
                      <a:pt x="1010" y="2477"/>
                      <a:pt x="1103" y="2477"/>
                    </a:cubicBezTo>
                    <a:cubicBezTo>
                      <a:pt x="1189" y="2477"/>
                      <a:pt x="1280" y="2445"/>
                      <a:pt x="1361" y="2385"/>
                    </a:cubicBezTo>
                    <a:lnTo>
                      <a:pt x="3400" y="640"/>
                    </a:lnTo>
                    <a:cubicBezTo>
                      <a:pt x="3701" y="406"/>
                      <a:pt x="3458" y="0"/>
                      <a:pt x="3156"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8" name="Google Shape;7682;p68">
                <a:extLst>
                  <a:ext uri="{FF2B5EF4-FFF2-40B4-BE49-F238E27FC236}">
                    <a16:creationId xmlns:a16="http://schemas.microsoft.com/office/drawing/2014/main" id="{ECE797C9-839C-4E7D-8FFD-C18A0CA0E7AD}"/>
                  </a:ext>
                </a:extLst>
              </p:cNvPr>
              <p:cNvSpPr/>
              <p:nvPr/>
            </p:nvSpPr>
            <p:spPr>
              <a:xfrm>
                <a:off x="1390183" y="3521686"/>
                <a:ext cx="54874" cy="37147"/>
              </a:xfrm>
              <a:custGeom>
                <a:avLst/>
                <a:gdLst/>
                <a:ahLst/>
                <a:cxnLst/>
                <a:rect l="l" t="t" r="r" b="b"/>
                <a:pathLst>
                  <a:path w="3665" h="2481" extrusionOk="0">
                    <a:moveTo>
                      <a:pt x="3137" y="0"/>
                    </a:moveTo>
                    <a:cubicBezTo>
                      <a:pt x="3064" y="0"/>
                      <a:pt x="2988" y="25"/>
                      <a:pt x="2917" y="85"/>
                    </a:cubicBezTo>
                    <a:lnTo>
                      <a:pt x="2917" y="106"/>
                    </a:lnTo>
                    <a:lnTo>
                      <a:pt x="1130" y="1619"/>
                    </a:lnTo>
                    <a:lnTo>
                      <a:pt x="772" y="1220"/>
                    </a:lnTo>
                    <a:cubicBezTo>
                      <a:pt x="722" y="1146"/>
                      <a:pt x="653" y="1116"/>
                      <a:pt x="580" y="1116"/>
                    </a:cubicBezTo>
                    <a:cubicBezTo>
                      <a:pt x="319" y="1116"/>
                      <a:pt x="0" y="1506"/>
                      <a:pt x="247" y="1703"/>
                    </a:cubicBezTo>
                    <a:lnTo>
                      <a:pt x="856" y="2355"/>
                    </a:lnTo>
                    <a:cubicBezTo>
                      <a:pt x="927" y="2437"/>
                      <a:pt x="1023" y="2480"/>
                      <a:pt x="1124" y="2480"/>
                    </a:cubicBezTo>
                    <a:cubicBezTo>
                      <a:pt x="1204" y="2480"/>
                      <a:pt x="1286" y="2453"/>
                      <a:pt x="1361" y="2397"/>
                    </a:cubicBezTo>
                    <a:lnTo>
                      <a:pt x="3379" y="652"/>
                    </a:lnTo>
                    <a:cubicBezTo>
                      <a:pt x="3665" y="400"/>
                      <a:pt x="3427" y="0"/>
                      <a:pt x="3137" y="0"/>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7683;p68">
                <a:extLst>
                  <a:ext uri="{FF2B5EF4-FFF2-40B4-BE49-F238E27FC236}">
                    <a16:creationId xmlns:a16="http://schemas.microsoft.com/office/drawing/2014/main" id="{D2E1E7AA-94FD-48C4-BF74-9DD99A1562DE}"/>
                  </a:ext>
                </a:extLst>
              </p:cNvPr>
              <p:cNvSpPr/>
              <p:nvPr/>
            </p:nvSpPr>
            <p:spPr>
              <a:xfrm>
                <a:off x="1390183" y="3595216"/>
                <a:ext cx="55413" cy="37267"/>
              </a:xfrm>
              <a:custGeom>
                <a:avLst/>
                <a:gdLst/>
                <a:ahLst/>
                <a:cxnLst/>
                <a:rect l="l" t="t" r="r" b="b"/>
                <a:pathLst>
                  <a:path w="3701" h="2489" extrusionOk="0">
                    <a:moveTo>
                      <a:pt x="3155" y="1"/>
                    </a:moveTo>
                    <a:cubicBezTo>
                      <a:pt x="3077" y="1"/>
                      <a:pt x="2995" y="28"/>
                      <a:pt x="2917" y="93"/>
                    </a:cubicBezTo>
                    <a:lnTo>
                      <a:pt x="2917" y="114"/>
                    </a:lnTo>
                    <a:lnTo>
                      <a:pt x="1130" y="1628"/>
                    </a:lnTo>
                    <a:lnTo>
                      <a:pt x="772" y="1229"/>
                    </a:lnTo>
                    <a:cubicBezTo>
                      <a:pt x="722" y="1155"/>
                      <a:pt x="653" y="1125"/>
                      <a:pt x="580" y="1125"/>
                    </a:cubicBezTo>
                    <a:cubicBezTo>
                      <a:pt x="319" y="1125"/>
                      <a:pt x="0" y="1515"/>
                      <a:pt x="247" y="1712"/>
                    </a:cubicBezTo>
                    <a:lnTo>
                      <a:pt x="856" y="2364"/>
                    </a:lnTo>
                    <a:cubicBezTo>
                      <a:pt x="927" y="2446"/>
                      <a:pt x="1023" y="2489"/>
                      <a:pt x="1124" y="2489"/>
                    </a:cubicBezTo>
                    <a:cubicBezTo>
                      <a:pt x="1204" y="2489"/>
                      <a:pt x="1286" y="2462"/>
                      <a:pt x="1361" y="2406"/>
                    </a:cubicBezTo>
                    <a:lnTo>
                      <a:pt x="3400" y="661"/>
                    </a:lnTo>
                    <a:cubicBezTo>
                      <a:pt x="3701" y="410"/>
                      <a:pt x="3458" y="1"/>
                      <a:pt x="3155" y="1"/>
                    </a:cubicBezTo>
                    <a:close/>
                  </a:path>
                </a:pathLst>
              </a:custGeom>
              <a:solidFill>
                <a:schemeClr val="tx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7684;p68">
                <a:extLst>
                  <a:ext uri="{FF2B5EF4-FFF2-40B4-BE49-F238E27FC236}">
                    <a16:creationId xmlns:a16="http://schemas.microsoft.com/office/drawing/2014/main" id="{E0B18542-313E-492F-8DCA-2741B3CA62CC}"/>
                  </a:ext>
                </a:extLst>
              </p:cNvPr>
              <p:cNvSpPr/>
              <p:nvPr/>
            </p:nvSpPr>
            <p:spPr>
              <a:xfrm>
                <a:off x="1368682" y="3362409"/>
                <a:ext cx="74309" cy="38734"/>
              </a:xfrm>
              <a:custGeom>
                <a:avLst/>
                <a:gdLst/>
                <a:ahLst/>
                <a:cxnLst/>
                <a:rect l="l" t="t" r="r" b="b"/>
                <a:pathLst>
                  <a:path w="4963" h="2587" extrusionOk="0">
                    <a:moveTo>
                      <a:pt x="736" y="0"/>
                    </a:moveTo>
                    <a:cubicBezTo>
                      <a:pt x="316" y="0"/>
                      <a:pt x="1" y="336"/>
                      <a:pt x="1" y="736"/>
                    </a:cubicBezTo>
                    <a:lnTo>
                      <a:pt x="1" y="2250"/>
                    </a:lnTo>
                    <a:cubicBezTo>
                      <a:pt x="1" y="2439"/>
                      <a:pt x="148" y="2586"/>
                      <a:pt x="337" y="2586"/>
                    </a:cubicBezTo>
                    <a:lnTo>
                      <a:pt x="4626" y="2586"/>
                    </a:lnTo>
                    <a:cubicBezTo>
                      <a:pt x="4815" y="2586"/>
                      <a:pt x="4962" y="2439"/>
                      <a:pt x="4962" y="2250"/>
                    </a:cubicBezTo>
                    <a:lnTo>
                      <a:pt x="4962" y="736"/>
                    </a:lnTo>
                    <a:cubicBezTo>
                      <a:pt x="4962" y="336"/>
                      <a:pt x="4647" y="0"/>
                      <a:pt x="4227" y="0"/>
                    </a:cubicBezTo>
                    <a:close/>
                  </a:path>
                </a:pathLst>
              </a:custGeom>
              <a:solidFill>
                <a:srgbClr val="546C8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7685;p68">
                <a:extLst>
                  <a:ext uri="{FF2B5EF4-FFF2-40B4-BE49-F238E27FC236}">
                    <a16:creationId xmlns:a16="http://schemas.microsoft.com/office/drawing/2014/main" id="{483A7EE4-7DCD-4BCD-9DE4-059E7686BEBC}"/>
                  </a:ext>
                </a:extLst>
              </p:cNvPr>
              <p:cNvSpPr/>
              <p:nvPr/>
            </p:nvSpPr>
            <p:spPr>
              <a:xfrm>
                <a:off x="1409602" y="3362409"/>
                <a:ext cx="33389" cy="38734"/>
              </a:xfrm>
              <a:custGeom>
                <a:avLst/>
                <a:gdLst/>
                <a:ahLst/>
                <a:cxnLst/>
                <a:rect l="l" t="t" r="r" b="b"/>
                <a:pathLst>
                  <a:path w="2230" h="2587" extrusionOk="0">
                    <a:moveTo>
                      <a:pt x="1" y="0"/>
                    </a:moveTo>
                    <a:cubicBezTo>
                      <a:pt x="400" y="0"/>
                      <a:pt x="737" y="336"/>
                      <a:pt x="737" y="736"/>
                    </a:cubicBezTo>
                    <a:lnTo>
                      <a:pt x="737" y="2250"/>
                    </a:lnTo>
                    <a:cubicBezTo>
                      <a:pt x="737" y="2439"/>
                      <a:pt x="589" y="2586"/>
                      <a:pt x="400" y="2586"/>
                    </a:cubicBezTo>
                    <a:lnTo>
                      <a:pt x="1893" y="2586"/>
                    </a:lnTo>
                    <a:cubicBezTo>
                      <a:pt x="2082" y="2586"/>
                      <a:pt x="2229" y="2439"/>
                      <a:pt x="2229" y="2250"/>
                    </a:cubicBezTo>
                    <a:lnTo>
                      <a:pt x="2229" y="736"/>
                    </a:lnTo>
                    <a:cubicBezTo>
                      <a:pt x="2229" y="336"/>
                      <a:pt x="1893" y="0"/>
                      <a:pt x="1494" y="0"/>
                    </a:cubicBezTo>
                    <a:close/>
                  </a:path>
                </a:pathLst>
              </a:custGeom>
              <a:solidFill>
                <a:srgbClr val="435D7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3945137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301"/>
        <p:cNvGrpSpPr/>
        <p:nvPr/>
      </p:nvGrpSpPr>
      <p:grpSpPr>
        <a:xfrm>
          <a:off x="0" y="0"/>
          <a:ext cx="0" cy="0"/>
          <a:chOff x="0" y="0"/>
          <a:chExt cx="0" cy="0"/>
        </a:xfrm>
      </p:grpSpPr>
      <p:sp>
        <p:nvSpPr>
          <p:cNvPr id="303" name="Google Shape;303;p31"/>
          <p:cNvSpPr txBox="1">
            <a:spLocks noGrp="1"/>
          </p:cNvSpPr>
          <p:nvPr>
            <p:ph type="subTitle" idx="5"/>
          </p:nvPr>
        </p:nvSpPr>
        <p:spPr>
          <a:xfrm flipH="1">
            <a:off x="2123390" y="3957921"/>
            <a:ext cx="5059156" cy="634593"/>
          </a:xfrm>
          <a:prstGeom prst="rect">
            <a:avLst/>
          </a:prstGeom>
        </p:spPr>
        <p:txBody>
          <a:bodyPr spcFirstLastPara="1" wrap="square" lIns="121900" tIns="121900" rIns="121900" bIns="121900" anchor="b" anchorCtr="0">
            <a:noAutofit/>
          </a:bodyPr>
          <a:lstStyle/>
          <a:p>
            <a:pPr marL="0" indent="0"/>
            <a:r>
              <a:rPr lang="en" sz="2267" dirty="0"/>
              <a:t>Missouri PBIS</a:t>
            </a:r>
            <a:endParaRPr sz="2267" dirty="0"/>
          </a:p>
        </p:txBody>
      </p:sp>
      <p:sp>
        <p:nvSpPr>
          <p:cNvPr id="304" name="Google Shape;304;p31"/>
          <p:cNvSpPr txBox="1">
            <a:spLocks noGrp="1"/>
          </p:cNvSpPr>
          <p:nvPr>
            <p:ph type="subTitle" idx="6"/>
          </p:nvPr>
        </p:nvSpPr>
        <p:spPr>
          <a:xfrm flipH="1">
            <a:off x="2123390" y="3018945"/>
            <a:ext cx="5755868" cy="606167"/>
          </a:xfrm>
          <a:prstGeom prst="rect">
            <a:avLst/>
          </a:prstGeom>
        </p:spPr>
        <p:txBody>
          <a:bodyPr spcFirstLastPara="1" wrap="square" lIns="121900" tIns="121900" rIns="121900" bIns="121900" anchor="b" anchorCtr="0">
            <a:noAutofit/>
          </a:bodyPr>
          <a:lstStyle/>
          <a:p>
            <a:pPr marL="0" indent="0"/>
            <a:r>
              <a:rPr lang="en" sz="2267" dirty="0"/>
              <a:t>Dr. Heather George &amp; FLPBIS</a:t>
            </a:r>
            <a:endParaRPr sz="2267" dirty="0"/>
          </a:p>
        </p:txBody>
      </p:sp>
      <p:sp>
        <p:nvSpPr>
          <p:cNvPr id="305" name="Google Shape;305;p31"/>
          <p:cNvSpPr txBox="1">
            <a:spLocks noGrp="1"/>
          </p:cNvSpPr>
          <p:nvPr>
            <p:ph type="subTitle" idx="4"/>
          </p:nvPr>
        </p:nvSpPr>
        <p:spPr>
          <a:xfrm flipH="1">
            <a:off x="2123389" y="1957022"/>
            <a:ext cx="9815847" cy="694908"/>
          </a:xfrm>
          <a:prstGeom prst="rect">
            <a:avLst/>
          </a:prstGeom>
        </p:spPr>
        <p:txBody>
          <a:bodyPr spcFirstLastPara="1" wrap="square" lIns="121900" tIns="121900" rIns="121900" bIns="121900" anchor="b" anchorCtr="0">
            <a:noAutofit/>
          </a:bodyPr>
          <a:lstStyle/>
          <a:p>
            <a:pPr marL="0" indent="0"/>
            <a:r>
              <a:rPr lang="en" sz="2267" dirty="0"/>
              <a:t>Michigan Integrated Behavior &amp; Learning Support Initiative</a:t>
            </a:r>
            <a:endParaRPr sz="2267" dirty="0"/>
          </a:p>
        </p:txBody>
      </p:sp>
      <p:sp>
        <p:nvSpPr>
          <p:cNvPr id="306" name="Google Shape;306;p31"/>
          <p:cNvSpPr/>
          <p:nvPr/>
        </p:nvSpPr>
        <p:spPr>
          <a:xfrm>
            <a:off x="968663" y="3859017"/>
            <a:ext cx="832400" cy="832400"/>
          </a:xfrm>
          <a:prstGeom prst="ellipse">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9" name="Google Shape;309;p31"/>
          <p:cNvSpPr txBox="1">
            <a:spLocks noGrp="1"/>
          </p:cNvSpPr>
          <p:nvPr>
            <p:ph type="title" idx="15"/>
          </p:nvPr>
        </p:nvSpPr>
        <p:spPr>
          <a:xfrm>
            <a:off x="574895" y="271925"/>
            <a:ext cx="9378000" cy="845600"/>
          </a:xfrm>
          <a:prstGeom prst="rect">
            <a:avLst/>
          </a:prstGeom>
        </p:spPr>
        <p:txBody>
          <a:bodyPr spcFirstLastPara="1" wrap="square" lIns="121900" tIns="121900" rIns="121900" bIns="121900" anchor="t" anchorCtr="0">
            <a:noAutofit/>
          </a:bodyPr>
          <a:lstStyle/>
          <a:p>
            <a:r>
              <a:rPr lang="en" dirty="0">
                <a:solidFill>
                  <a:schemeClr val="lt1"/>
                </a:solidFill>
                <a:latin typeface="Poppins SemiBold"/>
                <a:ea typeface="Poppins SemiBold"/>
                <a:cs typeface="Poppins SemiBold"/>
                <a:sym typeface="Poppins SemiBold"/>
              </a:rPr>
              <a:t>ACKNOWLEDGEMENTS</a:t>
            </a:r>
            <a:endParaRPr dirty="0">
              <a:solidFill>
                <a:schemeClr val="lt1"/>
              </a:solidFill>
              <a:latin typeface="Poppins SemiBold"/>
              <a:ea typeface="Poppins SemiBold"/>
              <a:cs typeface="Poppins SemiBold"/>
              <a:sym typeface="Poppins SemiBold"/>
            </a:endParaRPr>
          </a:p>
        </p:txBody>
      </p:sp>
      <p:sp>
        <p:nvSpPr>
          <p:cNvPr id="313" name="Google Shape;313;p31"/>
          <p:cNvSpPr txBox="1">
            <a:spLocks noGrp="1"/>
          </p:cNvSpPr>
          <p:nvPr>
            <p:ph type="title" idx="8"/>
          </p:nvPr>
        </p:nvSpPr>
        <p:spPr>
          <a:xfrm>
            <a:off x="968663" y="4039617"/>
            <a:ext cx="832400" cy="471200"/>
          </a:xfrm>
          <a:prstGeom prst="rect">
            <a:avLst/>
          </a:prstGeom>
        </p:spPr>
        <p:txBody>
          <a:bodyPr spcFirstLastPara="1" wrap="square" lIns="121900" tIns="121900" rIns="121900" bIns="121900" anchor="ctr" anchorCtr="0">
            <a:noAutofit/>
          </a:bodyPr>
          <a:lstStyle/>
          <a:p>
            <a:r>
              <a:rPr lang="en" dirty="0"/>
              <a:t>04</a:t>
            </a:r>
            <a:endParaRPr dirty="0"/>
          </a:p>
        </p:txBody>
      </p:sp>
      <p:sp>
        <p:nvSpPr>
          <p:cNvPr id="315" name="Google Shape;315;p31"/>
          <p:cNvSpPr/>
          <p:nvPr/>
        </p:nvSpPr>
        <p:spPr>
          <a:xfrm>
            <a:off x="968400" y="1994905"/>
            <a:ext cx="832400" cy="832400"/>
          </a:xfrm>
          <a:prstGeom prst="ellipse">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6" name="Google Shape;316;p31"/>
          <p:cNvSpPr/>
          <p:nvPr/>
        </p:nvSpPr>
        <p:spPr>
          <a:xfrm>
            <a:off x="968661" y="2905828"/>
            <a:ext cx="832400" cy="832400"/>
          </a:xfrm>
          <a:prstGeom prst="ellipse">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7" name="Google Shape;317;p31"/>
          <p:cNvSpPr txBox="1">
            <a:spLocks noGrp="1"/>
          </p:cNvSpPr>
          <p:nvPr>
            <p:ph type="title" idx="4294967295"/>
          </p:nvPr>
        </p:nvSpPr>
        <p:spPr>
          <a:xfrm>
            <a:off x="968400" y="2175505"/>
            <a:ext cx="832400" cy="471200"/>
          </a:xfrm>
          <a:prstGeom prst="rect">
            <a:avLst/>
          </a:prstGeom>
        </p:spPr>
        <p:txBody>
          <a:bodyPr spcFirstLastPara="1" wrap="square" lIns="121900" tIns="121900" rIns="121900" bIns="121900" anchor="ctr" anchorCtr="0">
            <a:noAutofit/>
          </a:bodyPr>
          <a:lstStyle/>
          <a:p>
            <a:pPr algn="ctr"/>
            <a:r>
              <a:rPr lang="en" sz="3200" dirty="0"/>
              <a:t>02</a:t>
            </a:r>
            <a:endParaRPr sz="3200" dirty="0"/>
          </a:p>
        </p:txBody>
      </p:sp>
      <p:sp>
        <p:nvSpPr>
          <p:cNvPr id="318" name="Google Shape;318;p31"/>
          <p:cNvSpPr txBox="1">
            <a:spLocks noGrp="1"/>
          </p:cNvSpPr>
          <p:nvPr>
            <p:ph type="title" idx="7"/>
          </p:nvPr>
        </p:nvSpPr>
        <p:spPr>
          <a:xfrm>
            <a:off x="968661" y="3128028"/>
            <a:ext cx="832400" cy="388000"/>
          </a:xfrm>
          <a:prstGeom prst="rect">
            <a:avLst/>
          </a:prstGeom>
        </p:spPr>
        <p:txBody>
          <a:bodyPr spcFirstLastPara="1" wrap="square" lIns="121900" tIns="121900" rIns="121900" bIns="121900" anchor="ctr" anchorCtr="0">
            <a:noAutofit/>
          </a:bodyPr>
          <a:lstStyle/>
          <a:p>
            <a:r>
              <a:rPr lang="en" dirty="0"/>
              <a:t>03</a:t>
            </a:r>
            <a:endParaRPr dirty="0"/>
          </a:p>
        </p:txBody>
      </p:sp>
      <p:sp>
        <p:nvSpPr>
          <p:cNvPr id="16" name="TextBox 15">
            <a:extLst>
              <a:ext uri="{FF2B5EF4-FFF2-40B4-BE49-F238E27FC236}">
                <a16:creationId xmlns:a16="http://schemas.microsoft.com/office/drawing/2014/main" id="{9D35989B-5880-4410-A55D-E04F75D92F55}"/>
              </a:ext>
            </a:extLst>
          </p:cNvPr>
          <p:cNvSpPr txBox="1"/>
          <p:nvPr/>
        </p:nvSpPr>
        <p:spPr>
          <a:xfrm>
            <a:off x="2123390" y="5945664"/>
            <a:ext cx="5755868" cy="441211"/>
          </a:xfrm>
          <a:prstGeom prst="rect">
            <a:avLst/>
          </a:prstGeom>
          <a:noFill/>
        </p:spPr>
        <p:txBody>
          <a:bodyPr wrap="square">
            <a:spAutoFit/>
          </a:bodyPr>
          <a:lstStyle/>
          <a:p>
            <a:pPr defTabSz="1219170">
              <a:buClr>
                <a:srgbClr val="000000"/>
              </a:buClr>
            </a:pPr>
            <a:r>
              <a:rPr lang="en-US" sz="2267" kern="0" dirty="0">
                <a:solidFill>
                  <a:srgbClr val="FFFFFF"/>
                </a:solidFill>
                <a:latin typeface="Poppins Medium" panose="020B0604020202020204" charset="0"/>
                <a:cs typeface="Poppins Medium" panose="020B0604020202020204" charset="0"/>
                <a:sym typeface="Arial"/>
              </a:rPr>
              <a:t>Midwest PBIS Network</a:t>
            </a:r>
          </a:p>
        </p:txBody>
      </p:sp>
      <p:sp>
        <p:nvSpPr>
          <p:cNvPr id="23" name="Google Shape;303;p31">
            <a:extLst>
              <a:ext uri="{FF2B5EF4-FFF2-40B4-BE49-F238E27FC236}">
                <a16:creationId xmlns:a16="http://schemas.microsoft.com/office/drawing/2014/main" id="{FF33D9A5-3B47-4FEC-BD80-14014A62E780}"/>
              </a:ext>
            </a:extLst>
          </p:cNvPr>
          <p:cNvSpPr txBox="1">
            <a:spLocks/>
          </p:cNvSpPr>
          <p:nvPr/>
        </p:nvSpPr>
        <p:spPr>
          <a:xfrm flipH="1">
            <a:off x="2123387" y="4805003"/>
            <a:ext cx="8775067" cy="719117"/>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Oswald"/>
              <a:buNone/>
              <a:defRPr sz="2000" b="0" i="0" u="none" strike="noStrike" cap="none">
                <a:solidFill>
                  <a:schemeClr val="lt1"/>
                </a:solidFill>
                <a:latin typeface="Poppins Medium"/>
                <a:ea typeface="Poppins Medium"/>
                <a:cs typeface="Poppins Medium"/>
                <a:sym typeface="Poppins Medium"/>
              </a:defRPr>
            </a:lvl1pPr>
            <a:lvl2pPr marL="914400" marR="0" lvl="1"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2pPr>
            <a:lvl3pPr marL="1371600" marR="0" lvl="2"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3pPr>
            <a:lvl4pPr marL="1828800" marR="0" lvl="3"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4pPr>
            <a:lvl5pPr marL="2286000" marR="0" lvl="4"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5pPr>
            <a:lvl6pPr marL="2743200" marR="0" lvl="5"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6pPr>
            <a:lvl7pPr marL="3200400" marR="0" lvl="6"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7pPr>
            <a:lvl8pPr marL="3657600" marR="0" lvl="7"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8pPr>
            <a:lvl9pPr marL="4114800" marR="0" lvl="8" indent="-317500" algn="ctr" rtl="0">
              <a:lnSpc>
                <a:spcPct val="100000"/>
              </a:lnSpc>
              <a:spcBef>
                <a:spcPts val="0"/>
              </a:spcBef>
              <a:spcAft>
                <a:spcPts val="0"/>
              </a:spcAft>
              <a:buClr>
                <a:schemeClr val="lt1"/>
              </a:buClr>
              <a:buSzPts val="1400"/>
              <a:buFont typeface="Oswald"/>
              <a:buNone/>
              <a:defRPr sz="1400" b="0" i="0" u="none" strike="noStrike" cap="none">
                <a:solidFill>
                  <a:schemeClr val="lt1"/>
                </a:solidFill>
                <a:latin typeface="Oswald"/>
                <a:ea typeface="Oswald"/>
                <a:cs typeface="Oswald"/>
                <a:sym typeface="Oswald"/>
              </a:defRPr>
            </a:lvl9pPr>
          </a:lstStyle>
          <a:p>
            <a:pPr marL="0" indent="0" defTabSz="1219170">
              <a:buClr>
                <a:srgbClr val="FFFFFF"/>
              </a:buClr>
            </a:pPr>
            <a:r>
              <a:rPr lang="en-US" sz="2267" kern="0" dirty="0">
                <a:solidFill>
                  <a:srgbClr val="FFFFFF"/>
                </a:solidFill>
              </a:rPr>
              <a:t>Drs. Leanne Hawken, Deanne Crone, &amp; Rob Horner</a:t>
            </a:r>
          </a:p>
        </p:txBody>
      </p:sp>
      <p:sp>
        <p:nvSpPr>
          <p:cNvPr id="24" name="Google Shape;306;p31">
            <a:extLst>
              <a:ext uri="{FF2B5EF4-FFF2-40B4-BE49-F238E27FC236}">
                <a16:creationId xmlns:a16="http://schemas.microsoft.com/office/drawing/2014/main" id="{C523BBEB-E36F-4907-B217-7ED9218B3668}"/>
              </a:ext>
            </a:extLst>
          </p:cNvPr>
          <p:cNvSpPr/>
          <p:nvPr/>
        </p:nvSpPr>
        <p:spPr>
          <a:xfrm>
            <a:off x="968400" y="4812040"/>
            <a:ext cx="832400" cy="832400"/>
          </a:xfrm>
          <a:prstGeom prst="ellipse">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13;p31">
            <a:extLst>
              <a:ext uri="{FF2B5EF4-FFF2-40B4-BE49-F238E27FC236}">
                <a16:creationId xmlns:a16="http://schemas.microsoft.com/office/drawing/2014/main" id="{ED9C7940-C4B3-423D-9DCC-E0E149EB7185}"/>
              </a:ext>
            </a:extLst>
          </p:cNvPr>
          <p:cNvSpPr txBox="1">
            <a:spLocks/>
          </p:cNvSpPr>
          <p:nvPr/>
        </p:nvSpPr>
        <p:spPr>
          <a:xfrm>
            <a:off x="968400" y="4992640"/>
            <a:ext cx="832400" cy="47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5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defTabSz="1219170">
              <a:buClr>
                <a:srgbClr val="FFFFFF"/>
              </a:buClr>
            </a:pPr>
            <a:r>
              <a:rPr lang="en" sz="3200" kern="0" dirty="0">
                <a:solidFill>
                  <a:srgbClr val="FFFFFF"/>
                </a:solidFill>
              </a:rPr>
              <a:t>05</a:t>
            </a:r>
          </a:p>
        </p:txBody>
      </p:sp>
      <p:sp>
        <p:nvSpPr>
          <p:cNvPr id="27" name="Google Shape;306;p31">
            <a:extLst>
              <a:ext uri="{FF2B5EF4-FFF2-40B4-BE49-F238E27FC236}">
                <a16:creationId xmlns:a16="http://schemas.microsoft.com/office/drawing/2014/main" id="{7B327254-8C99-42D8-9735-21210AB8C79A}"/>
              </a:ext>
            </a:extLst>
          </p:cNvPr>
          <p:cNvSpPr/>
          <p:nvPr/>
        </p:nvSpPr>
        <p:spPr>
          <a:xfrm>
            <a:off x="968400" y="5765063"/>
            <a:ext cx="832400" cy="832400"/>
          </a:xfrm>
          <a:prstGeom prst="ellipse">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13;p31">
            <a:extLst>
              <a:ext uri="{FF2B5EF4-FFF2-40B4-BE49-F238E27FC236}">
                <a16:creationId xmlns:a16="http://schemas.microsoft.com/office/drawing/2014/main" id="{18E0BC7F-B617-4314-AD77-BA1218E8DA62}"/>
              </a:ext>
            </a:extLst>
          </p:cNvPr>
          <p:cNvSpPr txBox="1">
            <a:spLocks/>
          </p:cNvSpPr>
          <p:nvPr/>
        </p:nvSpPr>
        <p:spPr>
          <a:xfrm>
            <a:off x="968400" y="5945663"/>
            <a:ext cx="832400" cy="4712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500"/>
              <a:buFont typeface="Poppins SemiBold"/>
              <a:buNone/>
              <a:defRPr sz="2400" b="0" i="0" u="none" strike="noStrike" cap="none">
                <a:solidFill>
                  <a:schemeClr val="lt1"/>
                </a:solidFill>
                <a:latin typeface="Poppins SemiBold"/>
                <a:ea typeface="Poppins SemiBold"/>
                <a:cs typeface="Poppins SemiBold"/>
                <a:sym typeface="Poppins SemiBold"/>
              </a:defRPr>
            </a:lvl1pPr>
            <a:lvl2pPr marR="0" lvl="1"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r" rtl="0">
              <a:lnSpc>
                <a:spcPct val="100000"/>
              </a:lnSpc>
              <a:spcBef>
                <a:spcPts val="0"/>
              </a:spcBef>
              <a:spcAft>
                <a:spcPts val="0"/>
              </a:spcAft>
              <a:buClr>
                <a:srgbClr val="434343"/>
              </a:buClr>
              <a:buSzPts val="5500"/>
              <a:buFont typeface="Fira Sans Extra Condensed Medium"/>
              <a:buNone/>
              <a:defRPr sz="55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defTabSz="1219170">
              <a:buClr>
                <a:srgbClr val="FFFFFF"/>
              </a:buClr>
            </a:pPr>
            <a:r>
              <a:rPr lang="en" sz="3200" kern="0" dirty="0">
                <a:solidFill>
                  <a:srgbClr val="FFFFFF"/>
                </a:solidFill>
              </a:rPr>
              <a:t>06</a:t>
            </a:r>
          </a:p>
        </p:txBody>
      </p:sp>
      <p:sp>
        <p:nvSpPr>
          <p:cNvPr id="2" name="Google Shape;316;p31">
            <a:extLst>
              <a:ext uri="{FF2B5EF4-FFF2-40B4-BE49-F238E27FC236}">
                <a16:creationId xmlns:a16="http://schemas.microsoft.com/office/drawing/2014/main" id="{2C611B28-1371-B944-CB35-FE0F90C6B4D9}"/>
              </a:ext>
            </a:extLst>
          </p:cNvPr>
          <p:cNvSpPr/>
          <p:nvPr/>
        </p:nvSpPr>
        <p:spPr>
          <a:xfrm>
            <a:off x="976679" y="1085043"/>
            <a:ext cx="832400" cy="832400"/>
          </a:xfrm>
          <a:prstGeom prst="ellipse">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Google Shape;318;p31">
            <a:extLst>
              <a:ext uri="{FF2B5EF4-FFF2-40B4-BE49-F238E27FC236}">
                <a16:creationId xmlns:a16="http://schemas.microsoft.com/office/drawing/2014/main" id="{B16CE88B-51B2-A5D6-6BDD-8FD6805F44D6}"/>
              </a:ext>
            </a:extLst>
          </p:cNvPr>
          <p:cNvSpPr txBox="1">
            <a:spLocks/>
          </p:cNvSpPr>
          <p:nvPr/>
        </p:nvSpPr>
        <p:spPr>
          <a:xfrm>
            <a:off x="968400" y="1305516"/>
            <a:ext cx="832400" cy="3880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5500"/>
              <a:buFont typeface="Poppins SemiBold"/>
              <a:buNone/>
              <a:defRPr sz="3200" b="0" i="0" u="none" strike="noStrike" cap="none">
                <a:solidFill>
                  <a:schemeClr val="lt1"/>
                </a:solidFill>
                <a:latin typeface="Poppins SemiBold"/>
                <a:ea typeface="Poppins SemiBold"/>
                <a:cs typeface="Poppins SemiBold"/>
                <a:sym typeface="Poppins SemiBold"/>
              </a:defRPr>
            </a:lvl1pPr>
            <a:lvl2pPr marR="0" lvl="1"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5500"/>
              <a:buFont typeface="Fira Sans Extra Condensed Medium"/>
              <a:buNone/>
              <a:defRPr sz="7333"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 kern="0" dirty="0"/>
              <a:t>01</a:t>
            </a:r>
          </a:p>
        </p:txBody>
      </p:sp>
      <p:sp>
        <p:nvSpPr>
          <p:cNvPr id="4" name="Google Shape;305;p31">
            <a:extLst>
              <a:ext uri="{FF2B5EF4-FFF2-40B4-BE49-F238E27FC236}">
                <a16:creationId xmlns:a16="http://schemas.microsoft.com/office/drawing/2014/main" id="{08F6483C-8C1C-15F5-45DD-A70FF8D8A363}"/>
              </a:ext>
            </a:extLst>
          </p:cNvPr>
          <p:cNvSpPr txBox="1">
            <a:spLocks/>
          </p:cNvSpPr>
          <p:nvPr/>
        </p:nvSpPr>
        <p:spPr>
          <a:xfrm flipH="1">
            <a:off x="2071250" y="1117524"/>
            <a:ext cx="9815847" cy="664121"/>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Oswald"/>
              <a:buNone/>
              <a:defRPr sz="2667" b="0" i="0" u="none" strike="noStrike" cap="none">
                <a:solidFill>
                  <a:schemeClr val="lt1"/>
                </a:solidFill>
                <a:latin typeface="Poppins Medium"/>
                <a:ea typeface="Poppins Medium"/>
                <a:cs typeface="Poppins Medium"/>
                <a:sym typeface="Poppins Medium"/>
              </a:defRPr>
            </a:lvl1pPr>
            <a:lvl2pPr marL="914400" marR="0" lvl="1"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2pPr>
            <a:lvl3pPr marL="1371600" marR="0" lvl="2"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3pPr>
            <a:lvl4pPr marL="1828800" marR="0" lvl="3"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4pPr>
            <a:lvl5pPr marL="2286000" marR="0" lvl="4"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5pPr>
            <a:lvl6pPr marL="2743200" marR="0" lvl="5"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6pPr>
            <a:lvl7pPr marL="3200400" marR="0" lvl="6"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7pPr>
            <a:lvl8pPr marL="3657600" marR="0" lvl="7"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8pPr>
            <a:lvl9pPr marL="4114800" marR="0" lvl="8" indent="-317500" algn="ctr" rtl="0">
              <a:lnSpc>
                <a:spcPct val="100000"/>
              </a:lnSpc>
              <a:spcBef>
                <a:spcPts val="0"/>
              </a:spcBef>
              <a:spcAft>
                <a:spcPts val="0"/>
              </a:spcAft>
              <a:buClr>
                <a:schemeClr val="lt1"/>
              </a:buClr>
              <a:buSzPts val="1400"/>
              <a:buFont typeface="Oswald"/>
              <a:buNone/>
              <a:defRPr sz="1867" b="0" i="0" u="none" strike="noStrike" cap="none">
                <a:solidFill>
                  <a:schemeClr val="lt1"/>
                </a:solidFill>
                <a:latin typeface="Oswald"/>
                <a:ea typeface="Oswald"/>
                <a:cs typeface="Oswald"/>
                <a:sym typeface="Oswald"/>
              </a:defRPr>
            </a:lvl9pPr>
          </a:lstStyle>
          <a:p>
            <a:pPr marL="0" indent="0"/>
            <a:r>
              <a:rPr lang="en-US" sz="2267" kern="0" dirty="0"/>
              <a:t>Northeast PBIS Network (nepbis.org)</a:t>
            </a:r>
          </a:p>
        </p:txBody>
      </p:sp>
      <p:sp>
        <p:nvSpPr>
          <p:cNvPr id="8" name="Google Shape;291;p29">
            <a:extLst>
              <a:ext uri="{FF2B5EF4-FFF2-40B4-BE49-F238E27FC236}">
                <a16:creationId xmlns:a16="http://schemas.microsoft.com/office/drawing/2014/main" id="{42AF0EEF-F7D4-B444-1E04-2156C455CC27}"/>
              </a:ext>
            </a:extLst>
          </p:cNvPr>
          <p:cNvSpPr/>
          <p:nvPr/>
        </p:nvSpPr>
        <p:spPr>
          <a:xfrm>
            <a:off x="10120750" y="1085043"/>
            <a:ext cx="850800" cy="850800"/>
          </a:xfrm>
          <a:prstGeom prst="donut">
            <a:avLst>
              <a:gd name="adj" fmla="val 17089"/>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40">
              <a:defRPr/>
            </a:pPr>
            <a:endParaRPr sz="2400"/>
          </a:p>
        </p:txBody>
      </p:sp>
      <p:pic>
        <p:nvPicPr>
          <p:cNvPr id="10" name="Picture 9">
            <a:extLst>
              <a:ext uri="{FF2B5EF4-FFF2-40B4-BE49-F238E27FC236}">
                <a16:creationId xmlns:a16="http://schemas.microsoft.com/office/drawing/2014/main" id="{2CDD0D00-F4AC-A997-2E14-1B7A0D4E4EFD}"/>
              </a:ext>
            </a:extLst>
          </p:cNvPr>
          <p:cNvPicPr>
            <a:picLocks noChangeAspect="1"/>
          </p:cNvPicPr>
          <p:nvPr/>
        </p:nvPicPr>
        <p:blipFill>
          <a:blip r:embed="rId3"/>
          <a:stretch>
            <a:fillRect/>
          </a:stretch>
        </p:blipFill>
        <p:spPr>
          <a:xfrm>
            <a:off x="10120750" y="1024418"/>
            <a:ext cx="899088" cy="9260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5">
                                            <p:txEl>
                                              <p:pRg st="0" end="0"/>
                                            </p:txEl>
                                          </p:spTgt>
                                        </p:tgtEl>
                                        <p:attrNameLst>
                                          <p:attrName>style.visibility</p:attrName>
                                        </p:attrNameLst>
                                      </p:cBhvr>
                                      <p:to>
                                        <p:strVal val="visible"/>
                                      </p:to>
                                    </p:set>
                                    <p:animEffect transition="in" filter="fade">
                                      <p:cBhvr>
                                        <p:cTn id="7" dur="1000"/>
                                        <p:tgtEl>
                                          <p:spTgt spid="305">
                                            <p:txEl>
                                              <p:pRg st="0" end="0"/>
                                            </p:txEl>
                                          </p:spTgt>
                                        </p:tgtEl>
                                      </p:cBhvr>
                                    </p:animEffect>
                                    <p:anim calcmode="lin" valueType="num">
                                      <p:cBhvr>
                                        <p:cTn id="8" dur="1000" fill="hold"/>
                                        <p:tgtEl>
                                          <p:spTgt spid="30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5"/>
                                        </p:tgtEl>
                                        <p:attrNameLst>
                                          <p:attrName>style.visibility</p:attrName>
                                        </p:attrNameLst>
                                      </p:cBhvr>
                                      <p:to>
                                        <p:strVal val="visible"/>
                                      </p:to>
                                    </p:set>
                                    <p:animEffect transition="in" filter="fade">
                                      <p:cBhvr>
                                        <p:cTn id="12" dur="1000"/>
                                        <p:tgtEl>
                                          <p:spTgt spid="315"/>
                                        </p:tgtEl>
                                      </p:cBhvr>
                                    </p:animEffect>
                                    <p:anim calcmode="lin" valueType="num">
                                      <p:cBhvr>
                                        <p:cTn id="13" dur="1000" fill="hold"/>
                                        <p:tgtEl>
                                          <p:spTgt spid="315"/>
                                        </p:tgtEl>
                                        <p:attrNameLst>
                                          <p:attrName>ppt_x</p:attrName>
                                        </p:attrNameLst>
                                      </p:cBhvr>
                                      <p:tavLst>
                                        <p:tav tm="0">
                                          <p:val>
                                            <p:strVal val="#ppt_x"/>
                                          </p:val>
                                        </p:tav>
                                        <p:tav tm="100000">
                                          <p:val>
                                            <p:strVal val="#ppt_x"/>
                                          </p:val>
                                        </p:tav>
                                      </p:tavLst>
                                    </p:anim>
                                    <p:anim calcmode="lin" valueType="num">
                                      <p:cBhvr>
                                        <p:cTn id="14" dur="1000" fill="hold"/>
                                        <p:tgtEl>
                                          <p:spTgt spid="3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7"/>
                                        </p:tgtEl>
                                        <p:attrNameLst>
                                          <p:attrName>style.visibility</p:attrName>
                                        </p:attrNameLst>
                                      </p:cBhvr>
                                      <p:to>
                                        <p:strVal val="visible"/>
                                      </p:to>
                                    </p:set>
                                    <p:animEffect transition="in" filter="fade">
                                      <p:cBhvr>
                                        <p:cTn id="17" dur="1000"/>
                                        <p:tgtEl>
                                          <p:spTgt spid="317"/>
                                        </p:tgtEl>
                                      </p:cBhvr>
                                    </p:animEffect>
                                    <p:anim calcmode="lin" valueType="num">
                                      <p:cBhvr>
                                        <p:cTn id="18" dur="1000" fill="hold"/>
                                        <p:tgtEl>
                                          <p:spTgt spid="317"/>
                                        </p:tgtEl>
                                        <p:attrNameLst>
                                          <p:attrName>ppt_x</p:attrName>
                                        </p:attrNameLst>
                                      </p:cBhvr>
                                      <p:tavLst>
                                        <p:tav tm="0">
                                          <p:val>
                                            <p:strVal val="#ppt_x"/>
                                          </p:val>
                                        </p:tav>
                                        <p:tav tm="100000">
                                          <p:val>
                                            <p:strVal val="#ppt_x"/>
                                          </p:val>
                                        </p:tav>
                                      </p:tavLst>
                                    </p:anim>
                                    <p:anim calcmode="lin" valueType="num">
                                      <p:cBhvr>
                                        <p:cTn id="19" dur="1000" fill="hold"/>
                                        <p:tgtEl>
                                          <p:spTgt spid="3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18"/>
                                        </p:tgtEl>
                                        <p:attrNameLst>
                                          <p:attrName>style.visibility</p:attrName>
                                        </p:attrNameLst>
                                      </p:cBhvr>
                                      <p:to>
                                        <p:strVal val="visible"/>
                                      </p:to>
                                    </p:set>
                                    <p:animEffect transition="in" filter="fade">
                                      <p:cBhvr>
                                        <p:cTn id="22" dur="1000"/>
                                        <p:tgtEl>
                                          <p:spTgt spid="318"/>
                                        </p:tgtEl>
                                      </p:cBhvr>
                                    </p:animEffect>
                                    <p:anim calcmode="lin" valueType="num">
                                      <p:cBhvr>
                                        <p:cTn id="23" dur="1000" fill="hold"/>
                                        <p:tgtEl>
                                          <p:spTgt spid="318"/>
                                        </p:tgtEl>
                                        <p:attrNameLst>
                                          <p:attrName>ppt_x</p:attrName>
                                        </p:attrNameLst>
                                      </p:cBhvr>
                                      <p:tavLst>
                                        <p:tav tm="0">
                                          <p:val>
                                            <p:strVal val="#ppt_x"/>
                                          </p:val>
                                        </p:tav>
                                        <p:tav tm="100000">
                                          <p:val>
                                            <p:strVal val="#ppt_x"/>
                                          </p:val>
                                        </p:tav>
                                      </p:tavLst>
                                    </p:anim>
                                    <p:anim calcmode="lin" valueType="num">
                                      <p:cBhvr>
                                        <p:cTn id="24" dur="1000" fill="hold"/>
                                        <p:tgtEl>
                                          <p:spTgt spid="3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16"/>
                                        </p:tgtEl>
                                        <p:attrNameLst>
                                          <p:attrName>style.visibility</p:attrName>
                                        </p:attrNameLst>
                                      </p:cBhvr>
                                      <p:to>
                                        <p:strVal val="visible"/>
                                      </p:to>
                                    </p:set>
                                    <p:animEffect transition="in" filter="fade">
                                      <p:cBhvr>
                                        <p:cTn id="27" dur="1000"/>
                                        <p:tgtEl>
                                          <p:spTgt spid="316"/>
                                        </p:tgtEl>
                                      </p:cBhvr>
                                    </p:animEffect>
                                    <p:anim calcmode="lin" valueType="num">
                                      <p:cBhvr>
                                        <p:cTn id="28" dur="1000" fill="hold"/>
                                        <p:tgtEl>
                                          <p:spTgt spid="316"/>
                                        </p:tgtEl>
                                        <p:attrNameLst>
                                          <p:attrName>ppt_x</p:attrName>
                                        </p:attrNameLst>
                                      </p:cBhvr>
                                      <p:tavLst>
                                        <p:tav tm="0">
                                          <p:val>
                                            <p:strVal val="#ppt_x"/>
                                          </p:val>
                                        </p:tav>
                                        <p:tav tm="100000">
                                          <p:val>
                                            <p:strVal val="#ppt_x"/>
                                          </p:val>
                                        </p:tav>
                                      </p:tavLst>
                                    </p:anim>
                                    <p:anim calcmode="lin" valueType="num">
                                      <p:cBhvr>
                                        <p:cTn id="29" dur="1000" fill="hold"/>
                                        <p:tgtEl>
                                          <p:spTgt spid="3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4">
                                            <p:txEl>
                                              <p:pRg st="0" end="0"/>
                                            </p:txEl>
                                          </p:spTgt>
                                        </p:tgtEl>
                                        <p:attrNameLst>
                                          <p:attrName>style.visibility</p:attrName>
                                        </p:attrNameLst>
                                      </p:cBhvr>
                                      <p:to>
                                        <p:strVal val="visible"/>
                                      </p:to>
                                    </p:set>
                                    <p:animEffect transition="in" filter="fade">
                                      <p:cBhvr>
                                        <p:cTn id="32" dur="1000"/>
                                        <p:tgtEl>
                                          <p:spTgt spid="304">
                                            <p:txEl>
                                              <p:pRg st="0" end="0"/>
                                            </p:txEl>
                                          </p:spTgt>
                                        </p:tgtEl>
                                      </p:cBhvr>
                                    </p:animEffect>
                                    <p:anim calcmode="lin" valueType="num">
                                      <p:cBhvr>
                                        <p:cTn id="33" dur="1000" fill="hold"/>
                                        <p:tgtEl>
                                          <p:spTgt spid="304">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304">
                                            <p:txEl>
                                              <p:pRg st="0" end="0"/>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06"/>
                                        </p:tgtEl>
                                        <p:attrNameLst>
                                          <p:attrName>style.visibility</p:attrName>
                                        </p:attrNameLst>
                                      </p:cBhvr>
                                      <p:to>
                                        <p:strVal val="visible"/>
                                      </p:to>
                                    </p:set>
                                    <p:animEffect transition="in" filter="fade">
                                      <p:cBhvr>
                                        <p:cTn id="37" dur="1000"/>
                                        <p:tgtEl>
                                          <p:spTgt spid="306"/>
                                        </p:tgtEl>
                                      </p:cBhvr>
                                    </p:animEffect>
                                    <p:anim calcmode="lin" valueType="num">
                                      <p:cBhvr>
                                        <p:cTn id="38" dur="1000" fill="hold"/>
                                        <p:tgtEl>
                                          <p:spTgt spid="306"/>
                                        </p:tgtEl>
                                        <p:attrNameLst>
                                          <p:attrName>ppt_x</p:attrName>
                                        </p:attrNameLst>
                                      </p:cBhvr>
                                      <p:tavLst>
                                        <p:tav tm="0">
                                          <p:val>
                                            <p:strVal val="#ppt_x"/>
                                          </p:val>
                                        </p:tav>
                                        <p:tav tm="100000">
                                          <p:val>
                                            <p:strVal val="#ppt_x"/>
                                          </p:val>
                                        </p:tav>
                                      </p:tavLst>
                                    </p:anim>
                                    <p:anim calcmode="lin" valueType="num">
                                      <p:cBhvr>
                                        <p:cTn id="39" dur="1000" fill="hold"/>
                                        <p:tgtEl>
                                          <p:spTgt spid="30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13"/>
                                        </p:tgtEl>
                                        <p:attrNameLst>
                                          <p:attrName>style.visibility</p:attrName>
                                        </p:attrNameLst>
                                      </p:cBhvr>
                                      <p:to>
                                        <p:strVal val="visible"/>
                                      </p:to>
                                    </p:set>
                                    <p:animEffect transition="in" filter="fade">
                                      <p:cBhvr>
                                        <p:cTn id="42" dur="1000"/>
                                        <p:tgtEl>
                                          <p:spTgt spid="313"/>
                                        </p:tgtEl>
                                      </p:cBhvr>
                                    </p:animEffect>
                                    <p:anim calcmode="lin" valueType="num">
                                      <p:cBhvr>
                                        <p:cTn id="43" dur="1000" fill="hold"/>
                                        <p:tgtEl>
                                          <p:spTgt spid="313"/>
                                        </p:tgtEl>
                                        <p:attrNameLst>
                                          <p:attrName>ppt_x</p:attrName>
                                        </p:attrNameLst>
                                      </p:cBhvr>
                                      <p:tavLst>
                                        <p:tav tm="0">
                                          <p:val>
                                            <p:strVal val="#ppt_x"/>
                                          </p:val>
                                        </p:tav>
                                        <p:tav tm="100000">
                                          <p:val>
                                            <p:strVal val="#ppt_x"/>
                                          </p:val>
                                        </p:tav>
                                      </p:tavLst>
                                    </p:anim>
                                    <p:anim calcmode="lin" valueType="num">
                                      <p:cBhvr>
                                        <p:cTn id="44" dur="1000" fill="hold"/>
                                        <p:tgtEl>
                                          <p:spTgt spid="3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03">
                                            <p:txEl>
                                              <p:pRg st="0" end="0"/>
                                            </p:txEl>
                                          </p:spTgt>
                                        </p:tgtEl>
                                        <p:attrNameLst>
                                          <p:attrName>style.visibility</p:attrName>
                                        </p:attrNameLst>
                                      </p:cBhvr>
                                      <p:to>
                                        <p:strVal val="visible"/>
                                      </p:to>
                                    </p:set>
                                    <p:animEffect transition="in" filter="fade">
                                      <p:cBhvr>
                                        <p:cTn id="47" dur="1000"/>
                                        <p:tgtEl>
                                          <p:spTgt spid="303">
                                            <p:txEl>
                                              <p:pRg st="0" end="0"/>
                                            </p:txEl>
                                          </p:spTgt>
                                        </p:tgtEl>
                                      </p:cBhvr>
                                    </p:animEffect>
                                    <p:anim calcmode="lin" valueType="num">
                                      <p:cBhvr>
                                        <p:cTn id="48" dur="1000" fill="hold"/>
                                        <p:tgtEl>
                                          <p:spTgt spid="303">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303">
                                            <p:txEl>
                                              <p:pRg st="0" end="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1000" fill="hold"/>
                                        <p:tgtEl>
                                          <p:spTgt spid="24"/>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xEl>
                                              <p:pRg st="0" end="0"/>
                                            </p:txEl>
                                          </p:spTgt>
                                        </p:tgtEl>
                                        <p:attrNameLst>
                                          <p:attrName>style.visibility</p:attrName>
                                        </p:attrNameLst>
                                      </p:cBhvr>
                                      <p:to>
                                        <p:strVal val="visible"/>
                                      </p:to>
                                    </p:set>
                                    <p:animEffect transition="in" filter="fade">
                                      <p:cBhvr>
                                        <p:cTn id="57" dur="1000"/>
                                        <p:tgtEl>
                                          <p:spTgt spid="23">
                                            <p:txEl>
                                              <p:pRg st="0" end="0"/>
                                            </p:txEl>
                                          </p:spTgt>
                                        </p:tgtEl>
                                      </p:cBhvr>
                                    </p:animEffect>
                                    <p:anim calcmode="lin" valueType="num">
                                      <p:cBhvr>
                                        <p:cTn id="5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59" dur="1000" fill="hold"/>
                                        <p:tgtEl>
                                          <p:spTgt spid="23">
                                            <p:txEl>
                                              <p:pRg st="0" end="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1000"/>
                                        <p:tgtEl>
                                          <p:spTgt spid="28"/>
                                        </p:tgtEl>
                                      </p:cBhvr>
                                    </p:animEffect>
                                    <p:anim calcmode="lin" valueType="num">
                                      <p:cBhvr>
                                        <p:cTn id="73" dur="1000" fill="hold"/>
                                        <p:tgtEl>
                                          <p:spTgt spid="28"/>
                                        </p:tgtEl>
                                        <p:attrNameLst>
                                          <p:attrName>ppt_x</p:attrName>
                                        </p:attrNameLst>
                                      </p:cBhvr>
                                      <p:tavLst>
                                        <p:tav tm="0">
                                          <p:val>
                                            <p:strVal val="#ppt_x"/>
                                          </p:val>
                                        </p:tav>
                                        <p:tav tm="100000">
                                          <p:val>
                                            <p:strVal val="#ppt_x"/>
                                          </p:val>
                                        </p:tav>
                                      </p:tavLst>
                                    </p:anim>
                                    <p:anim calcmode="lin" valueType="num">
                                      <p:cBhvr>
                                        <p:cTn id="74" dur="1000" fill="hold"/>
                                        <p:tgtEl>
                                          <p:spTgt spid="2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fade">
                                      <p:cBhvr>
                                        <p:cTn id="77" dur="1000"/>
                                        <p:tgtEl>
                                          <p:spTgt spid="16"/>
                                        </p:tgtEl>
                                      </p:cBhvr>
                                    </p:animEffect>
                                    <p:anim calcmode="lin" valueType="num">
                                      <p:cBhvr>
                                        <p:cTn id="78" dur="1000" fill="hold"/>
                                        <p:tgtEl>
                                          <p:spTgt spid="16"/>
                                        </p:tgtEl>
                                        <p:attrNameLst>
                                          <p:attrName>ppt_x</p:attrName>
                                        </p:attrNameLst>
                                      </p:cBhvr>
                                      <p:tavLst>
                                        <p:tav tm="0">
                                          <p:val>
                                            <p:strVal val="#ppt_x"/>
                                          </p:val>
                                        </p:tav>
                                        <p:tav tm="100000">
                                          <p:val>
                                            <p:strVal val="#ppt_x"/>
                                          </p:val>
                                        </p:tav>
                                      </p:tavLst>
                                    </p:anim>
                                    <p:anim calcmode="lin" valueType="num">
                                      <p:cBhvr>
                                        <p:cTn id="79" dur="1000" fill="hold"/>
                                        <p:tgtEl>
                                          <p:spTgt spid="1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1000"/>
                                        <p:tgtEl>
                                          <p:spTgt spid="3"/>
                                        </p:tgtEl>
                                      </p:cBhvr>
                                    </p:animEffect>
                                    <p:anim calcmode="lin" valueType="num">
                                      <p:cBhvr>
                                        <p:cTn id="83" dur="1000" fill="hold"/>
                                        <p:tgtEl>
                                          <p:spTgt spid="3"/>
                                        </p:tgtEl>
                                        <p:attrNameLst>
                                          <p:attrName>ppt_x</p:attrName>
                                        </p:attrNameLst>
                                      </p:cBhvr>
                                      <p:tavLst>
                                        <p:tav tm="0">
                                          <p:val>
                                            <p:strVal val="#ppt_x"/>
                                          </p:val>
                                        </p:tav>
                                        <p:tav tm="100000">
                                          <p:val>
                                            <p:strVal val="#ppt_x"/>
                                          </p:val>
                                        </p:tav>
                                      </p:tavLst>
                                    </p:anim>
                                    <p:anim calcmode="lin" valueType="num">
                                      <p:cBhvr>
                                        <p:cTn id="84" dur="1000" fill="hold"/>
                                        <p:tgtEl>
                                          <p:spTgt spid="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
                                        </p:tgtEl>
                                        <p:attrNameLst>
                                          <p:attrName>style.visibility</p:attrName>
                                        </p:attrNameLst>
                                      </p:cBhvr>
                                      <p:to>
                                        <p:strVal val="visible"/>
                                      </p:to>
                                    </p:set>
                                    <p:animEffect transition="in" filter="fade">
                                      <p:cBhvr>
                                        <p:cTn id="87" dur="1000"/>
                                        <p:tgtEl>
                                          <p:spTgt spid="2"/>
                                        </p:tgtEl>
                                      </p:cBhvr>
                                    </p:animEffect>
                                    <p:anim calcmode="lin" valueType="num">
                                      <p:cBhvr>
                                        <p:cTn id="88" dur="1000" fill="hold"/>
                                        <p:tgtEl>
                                          <p:spTgt spid="2"/>
                                        </p:tgtEl>
                                        <p:attrNameLst>
                                          <p:attrName>ppt_x</p:attrName>
                                        </p:attrNameLst>
                                      </p:cBhvr>
                                      <p:tavLst>
                                        <p:tav tm="0">
                                          <p:val>
                                            <p:strVal val="#ppt_x"/>
                                          </p:val>
                                        </p:tav>
                                        <p:tav tm="100000">
                                          <p:val>
                                            <p:strVal val="#ppt_x"/>
                                          </p:val>
                                        </p:tav>
                                      </p:tavLst>
                                    </p:anim>
                                    <p:anim calcmode="lin" valueType="num">
                                      <p:cBhvr>
                                        <p:cTn id="8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4">
                                            <p:txEl>
                                              <p:pRg st="0" end="0"/>
                                            </p:txEl>
                                          </p:spTgt>
                                        </p:tgtEl>
                                        <p:attrNameLst>
                                          <p:attrName>style.visibility</p:attrName>
                                        </p:attrNameLst>
                                      </p:cBhvr>
                                      <p:to>
                                        <p:strVal val="visible"/>
                                      </p:to>
                                    </p:set>
                                    <p:animEffect transition="in" filter="fade">
                                      <p:cBhvr>
                                        <p:cTn id="94" dur="1000"/>
                                        <p:tgtEl>
                                          <p:spTgt spid="4">
                                            <p:txEl>
                                              <p:pRg st="0" end="0"/>
                                            </p:txEl>
                                          </p:spTgt>
                                        </p:tgtEl>
                                      </p:cBhvr>
                                    </p:animEffect>
                                    <p:anim calcmode="lin" valueType="num">
                                      <p:cBhvr>
                                        <p:cTn id="9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build="p"/>
      <p:bldP spid="304" grpId="0" build="p"/>
      <p:bldP spid="305" grpId="0" build="p"/>
      <p:bldP spid="306" grpId="0" animBg="1"/>
      <p:bldP spid="313" grpId="0"/>
      <p:bldP spid="315" grpId="0" animBg="1"/>
      <p:bldP spid="316" grpId="0" animBg="1"/>
      <p:bldP spid="317" grpId="0"/>
      <p:bldP spid="318" grpId="0"/>
      <p:bldP spid="16" grpId="0"/>
      <p:bldP spid="23" grpId="0" build="p"/>
      <p:bldP spid="24" grpId="0" animBg="1"/>
      <p:bldP spid="25" grpId="0"/>
      <p:bldP spid="27" grpId="0" animBg="1"/>
      <p:bldP spid="28" grpId="0"/>
      <p:bldP spid="2" grpId="0" animBg="1"/>
      <p:bldP spid="3"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487DB63-3D7B-4950-A885-E1FA85E3D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815" y="850604"/>
            <a:ext cx="6752178" cy="50472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33F562-FF10-448F-B003-7529CE08189B}"/>
              </a:ext>
            </a:extLst>
          </p:cNvPr>
          <p:cNvSpPr txBox="1"/>
          <p:nvPr/>
        </p:nvSpPr>
        <p:spPr>
          <a:xfrm>
            <a:off x="295054" y="82870"/>
            <a:ext cx="4819206" cy="66171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PT Sans" panose="020B0503020203020204" pitchFamily="34" charset="0"/>
                <a:ea typeface="+mn-ea"/>
                <a:cs typeface="+mn-cs"/>
              </a:rPr>
              <a:t>Researchers looked for how many referrals each student accumulated by the end of the year, and whether there is a time early on to intervene and change that trajectory.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FF0000"/>
              </a:solidFill>
              <a:effectLst/>
              <a:uLnTx/>
              <a:uFillTx/>
              <a:latin typeface="PT Sans"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0000"/>
                </a:solidFill>
                <a:effectLst/>
                <a:uLnTx/>
                <a:uFillTx/>
                <a:latin typeface="PT Sans" panose="020B0503020203020204" pitchFamily="34" charset="0"/>
                <a:ea typeface="+mn-ea"/>
                <a:cs typeface="+mn-cs"/>
              </a:rPr>
              <a:t>In both studies, the answer is a resounding YES and that time is October.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rPr>
              <a:t>Graph - Number of ODRs students accumulated on average every month.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rPr>
              <a:t>These are the data from the middle school study; the elementary school data look nearly identical</a:t>
            </a:r>
            <a:br>
              <a:rPr kumimoji="0" lang="en-US" sz="18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rPr>
            </a:br>
            <a:endParaRPr kumimoji="0" lang="en-US" sz="18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rPr>
              <a:t>For elementary schoolers with six or more referrals, 50% had two ODRs by the end of October[1].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rPr>
              <a:t>For middle schoolers with six or more referrals, 71% had at least one ODR by the end of October[2].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rPr>
              <a:t>Source: </a:t>
            </a:r>
            <a:r>
              <a:rPr kumimoji="0" lang="en-US" sz="14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hlinkClick r:id="rId3"/>
              </a:rPr>
              <a:t>https://www.pbisapps.org/articles/the-future-is-now-for-students-who-need-more-support</a:t>
            </a:r>
            <a:endParaRPr kumimoji="0" lang="en-US" sz="1400" b="0" i="0" u="none" strike="noStrike" kern="1200" cap="none" spc="0" normalizeH="0" baseline="0" noProof="0" dirty="0">
              <a:ln>
                <a:noFill/>
              </a:ln>
              <a:solidFill>
                <a:srgbClr val="414141"/>
              </a:solidFill>
              <a:effectLst/>
              <a:uLnTx/>
              <a:uFillTx/>
              <a:latin typeface="PT Sans" panose="020B0503020203020204" pitchFamily="34" charset="0"/>
              <a:ea typeface="+mn-ea"/>
              <a:cs typeface="+mn-cs"/>
            </a:endParaRPr>
          </a:p>
        </p:txBody>
      </p:sp>
      <p:sp>
        <p:nvSpPr>
          <p:cNvPr id="5" name="Arrow: Down 4">
            <a:extLst>
              <a:ext uri="{FF2B5EF4-FFF2-40B4-BE49-F238E27FC236}">
                <a16:creationId xmlns:a16="http://schemas.microsoft.com/office/drawing/2014/main" id="{55D1F223-C184-4FDB-A9CC-F650C7639FD7}"/>
              </a:ext>
            </a:extLst>
          </p:cNvPr>
          <p:cNvSpPr/>
          <p:nvPr/>
        </p:nvSpPr>
        <p:spPr>
          <a:xfrm>
            <a:off x="7047232" y="978195"/>
            <a:ext cx="97847" cy="29983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281101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66271" y="1633219"/>
            <a:ext cx="7218930" cy="4093278"/>
          </a:xfrm>
          <a:prstGeom prst="roundRect">
            <a:avLst/>
          </a:prstGeom>
          <a:ln w="57150"/>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700612" indent="-514350">
              <a:spcAft>
                <a:spcPts val="1200"/>
              </a:spcAft>
              <a:buSzPct val="75000"/>
            </a:pPr>
            <a:r>
              <a:rPr lang="en-US" sz="2800" dirty="0">
                <a:solidFill>
                  <a:schemeClr val="accent2">
                    <a:lumMod val="50000"/>
                  </a:schemeClr>
                </a:solidFill>
              </a:rPr>
              <a:t>What data sources do you currently review? Would you consider adding any?</a:t>
            </a:r>
          </a:p>
          <a:p>
            <a:pPr marL="700612" indent="-514350">
              <a:spcAft>
                <a:spcPts val="1200"/>
              </a:spcAft>
              <a:buSzPct val="75000"/>
            </a:pPr>
            <a:r>
              <a:rPr lang="en-US" sz="2800" dirty="0">
                <a:solidFill>
                  <a:schemeClr val="accent2">
                    <a:lumMod val="50000"/>
                  </a:schemeClr>
                </a:solidFill>
              </a:rPr>
              <a:t>How often do you review data? Are there any decision rules in place?</a:t>
            </a:r>
          </a:p>
          <a:p>
            <a:pPr marL="700612" indent="-514350">
              <a:spcAft>
                <a:spcPts val="1200"/>
              </a:spcAft>
              <a:buSzPct val="75000"/>
            </a:pPr>
            <a:r>
              <a:rPr lang="en-US" sz="2800" dirty="0">
                <a:solidFill>
                  <a:schemeClr val="accent2">
                    <a:lumMod val="50000"/>
                  </a:schemeClr>
                </a:solidFill>
              </a:rPr>
              <a:t>How will you bring this conversation back to your team?</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45255" y="326471"/>
            <a:ext cx="10267731" cy="845600"/>
          </a:xfrm>
        </p:spPr>
        <p:txBody>
          <a:bodyPr>
            <a:noAutofit/>
          </a:bodyPr>
          <a:lstStyle/>
          <a:p>
            <a:r>
              <a:rPr lang="en-US" sz="3733" b="1" dirty="0">
                <a:solidFill>
                  <a:schemeClr val="bg1"/>
                </a:solidFill>
                <a:cs typeface="Calibri Light"/>
              </a:rPr>
              <a:t>DISCUSSION: Using Existing Data Sources to Identify Students in Need of Support</a:t>
            </a:r>
            <a:endParaRPr lang="en-US" sz="3733"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91948" y="5841208"/>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 3 minutes</a:t>
            </a:r>
          </a:p>
          <a:p>
            <a:pPr marL="203195" indent="0" defTabSz="1219170">
              <a:lnSpc>
                <a:spcPct val="150000"/>
              </a:lnSpc>
              <a:buClr>
                <a:prstClr val="white"/>
              </a:buClr>
              <a:buNone/>
              <a:defRPr/>
            </a:pPr>
            <a:r>
              <a:rPr lang="en-US" sz="2133" kern="0" dirty="0">
                <a:solidFill>
                  <a:prstClr val="white"/>
                </a:solidFill>
              </a:rPr>
              <a:t>10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49433" y="6034983"/>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5688690" y="607252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6087037" y="6008617"/>
            <a:ext cx="3620221"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buClr>
                <a:prstClr val="white"/>
              </a:buClr>
              <a:buNone/>
              <a:defRPr/>
            </a:pPr>
            <a:r>
              <a:rPr lang="en-US" sz="2133" kern="0" dirty="0">
                <a:solidFill>
                  <a:prstClr val="white"/>
                </a:solidFill>
              </a:rPr>
              <a:t>Independent Jot or partner</a:t>
            </a:r>
          </a:p>
          <a:p>
            <a:pPr marL="203195" indent="0" defTabSz="1219170">
              <a:buClr>
                <a:prstClr val="white"/>
              </a:buClr>
              <a:buNone/>
              <a:defRPr/>
            </a:pPr>
            <a:endParaRPr lang="en-US" sz="1000" kern="0" dirty="0">
              <a:solidFill>
                <a:prstClr val="white"/>
              </a:solidFill>
            </a:endParaRPr>
          </a:p>
          <a:p>
            <a:pPr marL="203195" indent="0" defTabSz="1219170">
              <a:buClr>
                <a:prstClr val="white"/>
              </a:buClr>
              <a:buNone/>
              <a:defRPr/>
            </a:pPr>
            <a:r>
              <a:rPr lang="en-US" sz="2133" kern="0" dirty="0">
                <a:solidFill>
                  <a:prstClr val="white"/>
                </a:solidFill>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spTree>
    <p:extLst>
      <p:ext uri="{BB962C8B-B14F-4D97-AF65-F5344CB8AC3E}">
        <p14:creationId xmlns:p14="http://schemas.microsoft.com/office/powerpoint/2010/main" val="35282744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FF37-7B27-4F9D-8A5B-28BD84F45BCE}"/>
              </a:ext>
            </a:extLst>
          </p:cNvPr>
          <p:cNvSpPr>
            <a:spLocks noGrp="1"/>
          </p:cNvSpPr>
          <p:nvPr>
            <p:ph type="title"/>
          </p:nvPr>
        </p:nvSpPr>
        <p:spPr>
          <a:xfrm rot="-151">
            <a:off x="1536400" y="1746489"/>
            <a:ext cx="5430464" cy="3365200"/>
          </a:xfrm>
        </p:spPr>
        <p:txBody>
          <a:bodyPr/>
          <a:lstStyle/>
          <a:p>
            <a:r>
              <a:rPr lang="en-US" sz="3733" dirty="0"/>
              <a:t>Screening</a:t>
            </a:r>
          </a:p>
        </p:txBody>
      </p:sp>
      <p:sp>
        <p:nvSpPr>
          <p:cNvPr id="3" name="Subtitle 2">
            <a:extLst>
              <a:ext uri="{FF2B5EF4-FFF2-40B4-BE49-F238E27FC236}">
                <a16:creationId xmlns:a16="http://schemas.microsoft.com/office/drawing/2014/main" id="{5FEDAF69-7B50-4923-95F9-CE4815F42AA5}"/>
              </a:ext>
            </a:extLst>
          </p:cNvPr>
          <p:cNvSpPr>
            <a:spLocks noGrp="1"/>
          </p:cNvSpPr>
          <p:nvPr>
            <p:ph type="subTitle" idx="4294967295"/>
          </p:nvPr>
        </p:nvSpPr>
        <p:spPr>
          <a:xfrm flipH="1">
            <a:off x="7617637" y="4922757"/>
            <a:ext cx="4521200" cy="745368"/>
          </a:xfrm>
        </p:spPr>
        <p:txBody>
          <a:bodyPr/>
          <a:lstStyle/>
          <a:p>
            <a:pPr marL="186262" indent="0">
              <a:buNone/>
            </a:pPr>
            <a:r>
              <a:rPr lang="en-US" sz="2400" dirty="0">
                <a:solidFill>
                  <a:schemeClr val="tx1"/>
                </a:solidFill>
                <a:latin typeface="Poppins Medium" panose="020B0604020202020204" charset="0"/>
                <a:cs typeface="Poppins Medium" panose="020B0604020202020204" charset="0"/>
              </a:rPr>
              <a:t>When are we ready to discuss this process? </a:t>
            </a:r>
          </a:p>
          <a:p>
            <a:pPr marL="186262" indent="0">
              <a:buNone/>
            </a:pPr>
            <a:endParaRPr lang="en-US" sz="2400" dirty="0">
              <a:solidFill>
                <a:schemeClr val="tx1"/>
              </a:solidFill>
              <a:latin typeface="Poppins Medium" panose="020B0604020202020204" charset="0"/>
              <a:cs typeface="Poppins Medium" panose="020B0604020202020204" charset="0"/>
            </a:endParaRPr>
          </a:p>
        </p:txBody>
      </p:sp>
      <p:grpSp>
        <p:nvGrpSpPr>
          <p:cNvPr id="6" name="Group 5">
            <a:extLst>
              <a:ext uri="{FF2B5EF4-FFF2-40B4-BE49-F238E27FC236}">
                <a16:creationId xmlns:a16="http://schemas.microsoft.com/office/drawing/2014/main" id="{B76EB0AF-DE0F-44B3-A693-6B2A983129A3}"/>
              </a:ext>
            </a:extLst>
          </p:cNvPr>
          <p:cNvGrpSpPr/>
          <p:nvPr/>
        </p:nvGrpSpPr>
        <p:grpSpPr>
          <a:xfrm>
            <a:off x="6919715" y="1870924"/>
            <a:ext cx="1395847" cy="1350528"/>
            <a:chOff x="1568917" y="46321"/>
            <a:chExt cx="2223435" cy="2223435"/>
          </a:xfrm>
        </p:grpSpPr>
        <p:sp>
          <p:nvSpPr>
            <p:cNvPr id="7" name="Oval 6">
              <a:extLst>
                <a:ext uri="{FF2B5EF4-FFF2-40B4-BE49-F238E27FC236}">
                  <a16:creationId xmlns:a16="http://schemas.microsoft.com/office/drawing/2014/main" id="{487CFCBF-E429-418A-B98B-948BC658CC8C}"/>
                </a:ext>
              </a:extLst>
            </p:cNvPr>
            <p:cNvSpPr/>
            <p:nvPr/>
          </p:nvSpPr>
          <p:spPr>
            <a:xfrm>
              <a:off x="1568917" y="46321"/>
              <a:ext cx="2223435" cy="2223435"/>
            </a:xfrm>
            <a:prstGeom prst="ellipse">
              <a:avLst/>
            </a:prstGeom>
            <a:solidFill>
              <a:schemeClr val="accent2">
                <a:alpha val="5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pPr defTabSz="1219170">
                <a:buClr>
                  <a:srgbClr val="000000"/>
                </a:buClr>
                <a:defRPr/>
              </a:pPr>
              <a:endParaRPr lang="en-US" sz="1867" kern="0">
                <a:solidFill>
                  <a:srgbClr val="0D0F41"/>
                </a:solidFill>
                <a:latin typeface="Arial"/>
                <a:sym typeface="Arial"/>
              </a:endParaRPr>
            </a:p>
          </p:txBody>
        </p:sp>
        <p:sp>
          <p:nvSpPr>
            <p:cNvPr id="8" name="Oval 4">
              <a:extLst>
                <a:ext uri="{FF2B5EF4-FFF2-40B4-BE49-F238E27FC236}">
                  <a16:creationId xmlns:a16="http://schemas.microsoft.com/office/drawing/2014/main" id="{785EFBE5-5D40-46AF-BD2F-591EDA13DDEB}"/>
                </a:ext>
              </a:extLst>
            </p:cNvPr>
            <p:cNvSpPr txBox="1"/>
            <p:nvPr/>
          </p:nvSpPr>
          <p:spPr>
            <a:xfrm>
              <a:off x="1865374" y="435422"/>
              <a:ext cx="1630519" cy="143124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303834">
                <a:lnSpc>
                  <a:spcPct val="90000"/>
                </a:lnSpc>
                <a:spcBef>
                  <a:spcPct val="0"/>
                </a:spcBef>
                <a:spcAft>
                  <a:spcPct val="35000"/>
                </a:spcAft>
                <a:buClr>
                  <a:srgbClr val="000000"/>
                </a:buClr>
                <a:defRPr/>
              </a:pPr>
              <a:r>
                <a:rPr lang="en-US" sz="2400" dirty="0">
                  <a:solidFill>
                    <a:srgbClr val="FFFFFF"/>
                  </a:solidFill>
                  <a:latin typeface="Poppins Medium" panose="020B0604020202020204" charset="0"/>
                  <a:cs typeface="Poppins Medium" panose="020B0604020202020204" charset="0"/>
                  <a:sym typeface="Arial"/>
                </a:rPr>
                <a:t>Data</a:t>
              </a:r>
            </a:p>
          </p:txBody>
        </p:sp>
      </p:grpSp>
    </p:spTree>
    <p:extLst>
      <p:ext uri="{BB962C8B-B14F-4D97-AF65-F5344CB8AC3E}">
        <p14:creationId xmlns:p14="http://schemas.microsoft.com/office/powerpoint/2010/main" val="354926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pPr marL="139700" marR="0" lvl="0" algn="l" defTabSz="914400" rtl="0" eaLnBrk="1" fontAlgn="auto" latinLnBrk="0" hangingPunct="1">
              <a:lnSpc>
                <a:spcPct val="100000"/>
              </a:lnSpc>
              <a:spcBef>
                <a:spcPts val="0"/>
              </a:spcBef>
              <a:spcAft>
                <a:spcPts val="1200"/>
              </a:spcAft>
              <a:buClrTx/>
              <a:buSzTx/>
              <a:tabLst/>
              <a:defRPr/>
            </a:pPr>
            <a:r>
              <a:rPr lang="en" dirty="0"/>
              <a:t>RESOURCES</a:t>
            </a:r>
            <a:endParaRPr dirty="0">
              <a:solidFill>
                <a:schemeClr val="bg1"/>
              </a:solidFill>
            </a:endParaRPr>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1487276" y="1119874"/>
            <a:ext cx="9623117" cy="424257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indent="-457200" defTabSz="1219140">
              <a:spcAft>
                <a:spcPts val="800"/>
              </a:spcAft>
              <a:buClr>
                <a:srgbClr val="FFFFFF"/>
              </a:buClr>
              <a:buFont typeface="Wingdings" panose="05000000000000000000" pitchFamily="2" charset="2"/>
              <a:buChar char="Ø"/>
              <a:defRPr/>
            </a:pPr>
            <a:endParaRPr lang="en-US" sz="3200" dirty="0">
              <a:solidFill>
                <a:srgbClr val="FFFFFF"/>
              </a:solidFill>
              <a:latin typeface="Calibri" panose="020F0502020204030204" pitchFamily="34" charset="0"/>
              <a:cs typeface="Calibri" panose="020F0502020204030204" pitchFamily="34" charset="0"/>
            </a:endParaRPr>
          </a:p>
          <a:p>
            <a:pPr indent="-457200" defTabSz="1219140">
              <a:spcAft>
                <a:spcPts val="800"/>
              </a:spcAft>
              <a:buClr>
                <a:srgbClr val="FFFFFF"/>
              </a:buClr>
              <a:buFont typeface="Wingdings" panose="05000000000000000000" pitchFamily="2" charset="2"/>
              <a:buChar char="Ø"/>
              <a:defRPr/>
            </a:pPr>
            <a:r>
              <a:rPr lang="en-US" sz="3200" dirty="0">
                <a:hlinkClick r:id="rId3"/>
              </a:rPr>
              <a:t>Guidance for Systematic Screening: Lessons Learned from Practitioners</a:t>
            </a:r>
            <a:endParaRPr lang="en-US" sz="3200" dirty="0"/>
          </a:p>
          <a:p>
            <a:pPr indent="-457200" defTabSz="1219140">
              <a:spcAft>
                <a:spcPts val="800"/>
              </a:spcAft>
              <a:buClr>
                <a:srgbClr val="FFFFFF"/>
              </a:buClr>
              <a:buFont typeface="Wingdings" panose="05000000000000000000" pitchFamily="2" charset="2"/>
              <a:buChar char="Ø"/>
              <a:defRPr/>
            </a:pPr>
            <a:r>
              <a:rPr lang="en-US" sz="3200" dirty="0">
                <a:solidFill>
                  <a:srgbClr val="FFFFFF"/>
                </a:solidFill>
                <a:latin typeface="Calibri" panose="020F0502020204030204" pitchFamily="34" charset="0"/>
                <a:cs typeface="Calibri" panose="020F0502020204030204" pitchFamily="34" charset="0"/>
                <a:hlinkClick r:id="rId4"/>
              </a:rPr>
              <a:t>Selecting a Universal Screening Tool</a:t>
            </a:r>
            <a:endParaRPr lang="en-US" sz="3200" dirty="0">
              <a:solidFill>
                <a:srgbClr val="FFFFFF"/>
              </a:solidFill>
              <a:latin typeface="Calibri" panose="020F0502020204030204" pitchFamily="34" charset="0"/>
              <a:cs typeface="Calibri" panose="020F0502020204030204" pitchFamily="34" charset="0"/>
            </a:endParaRPr>
          </a:p>
          <a:p>
            <a:pPr indent="-457200" defTabSz="1219140">
              <a:spcAft>
                <a:spcPts val="800"/>
              </a:spcAft>
              <a:buClr>
                <a:srgbClr val="FFFFFF"/>
              </a:buClr>
              <a:buFont typeface="Wingdings" panose="05000000000000000000" pitchFamily="2" charset="2"/>
              <a:buChar char="Ø"/>
              <a:defRPr/>
            </a:pPr>
            <a:endParaRPr lang="en-US" sz="3200" dirty="0">
              <a:solidFill>
                <a:srgbClr val="FFFFFF"/>
              </a:solidFill>
              <a:latin typeface="Calibri" panose="020F0502020204030204" pitchFamily="34" charset="0"/>
              <a:cs typeface="Calibri" panose="020F0502020204030204" pitchFamily="34" charset="0"/>
            </a:endParaRPr>
          </a:p>
          <a:p>
            <a:pPr indent="-457200" defTabSz="1219140">
              <a:spcAft>
                <a:spcPts val="800"/>
              </a:spcAft>
              <a:buClr>
                <a:srgbClr val="FFFFFF"/>
              </a:buClr>
              <a:buFont typeface="Wingdings" panose="05000000000000000000" pitchFamily="2" charset="2"/>
              <a:buChar char="Ø"/>
              <a:defRPr/>
            </a:pPr>
            <a:endParaRPr lang="en-US" sz="3200" dirty="0">
              <a:solidFill>
                <a:srgbClr val="FFFFFF"/>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1B35B0A-8B9D-435E-F046-D0A43EE2C0D1}"/>
              </a:ext>
            </a:extLst>
          </p:cNvPr>
          <p:cNvPicPr>
            <a:picLocks noChangeAspect="1"/>
          </p:cNvPicPr>
          <p:nvPr/>
        </p:nvPicPr>
        <p:blipFill>
          <a:blip r:embed="rId5"/>
          <a:stretch>
            <a:fillRect/>
          </a:stretch>
        </p:blipFill>
        <p:spPr>
          <a:xfrm>
            <a:off x="10965837" y="5817704"/>
            <a:ext cx="870322" cy="848712"/>
          </a:xfrm>
          <a:prstGeom prst="ellipse">
            <a:avLst/>
          </a:prstGeom>
          <a:ln w="19050">
            <a:solidFill>
              <a:schemeClr val="accent2">
                <a:lumMod val="50000"/>
              </a:schemeClr>
            </a:solidFill>
          </a:ln>
        </p:spPr>
      </p:pic>
    </p:spTree>
    <p:extLst>
      <p:ext uri="{BB962C8B-B14F-4D97-AF65-F5344CB8AC3E}">
        <p14:creationId xmlns:p14="http://schemas.microsoft.com/office/powerpoint/2010/main" val="1908955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CCD9AC9-715C-2D4A-938E-64DA1AEE0E6A}"/>
              </a:ext>
            </a:extLst>
          </p:cNvPr>
          <p:cNvSpPr txBox="1">
            <a:spLocks/>
          </p:cNvSpPr>
          <p:nvPr/>
        </p:nvSpPr>
        <p:spPr>
          <a:xfrm flipH="1">
            <a:off x="613993" y="3730036"/>
            <a:ext cx="4493299" cy="201705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bg1"/>
                </a:solidFill>
                <a:effectLst/>
                <a:uLnTx/>
                <a:uFillTx/>
                <a:latin typeface="Arial"/>
                <a:cs typeface="Arial"/>
                <a:sym typeface="Arial"/>
              </a:rPr>
              <a:t>EXAMPLE:</a:t>
            </a:r>
          </a:p>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chemeClr val="bg1"/>
                </a:solidFill>
                <a:effectLst/>
                <a:uLnTx/>
                <a:uFillTx/>
                <a:latin typeface="Arial"/>
                <a:cs typeface="Arial"/>
                <a:sym typeface="Arial"/>
              </a:rPr>
              <a:t>Student Identification Process</a:t>
            </a:r>
          </a:p>
        </p:txBody>
      </p:sp>
      <p:pic>
        <p:nvPicPr>
          <p:cNvPr id="8" name="Picture 2">
            <a:extLst>
              <a:ext uri="{FF2B5EF4-FFF2-40B4-BE49-F238E27FC236}">
                <a16:creationId xmlns:a16="http://schemas.microsoft.com/office/drawing/2014/main" id="{3886E19C-1478-3E4D-A08D-D1AABDBB5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7293" y="66699"/>
            <a:ext cx="5217324" cy="679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439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8" y="4024856"/>
            <a:ext cx="8339995" cy="2154763"/>
          </a:xfrm>
          <a:prstGeom prst="rect">
            <a:avLst/>
          </a:prstGeom>
        </p:spPr>
        <p:txBody>
          <a:bodyPr spcFirstLastPara="1" wrap="square" lIns="121900" tIns="121900" rIns="121900" bIns="121900" anchor="ctr" anchorCtr="0">
            <a:noAutofit/>
          </a:bodyPr>
          <a:lstStyle/>
          <a:p>
            <a:r>
              <a:rPr lang="en-US" sz="4800" b="1" dirty="0"/>
              <a:t>Resources: Tier 2</a:t>
            </a:r>
            <a:br>
              <a:rPr lang="en-US" sz="7200" b="1" dirty="0"/>
            </a:br>
            <a:r>
              <a:rPr lang="en-US" sz="3200" b="1" dirty="0"/>
              <a:t> </a:t>
            </a:r>
            <a:endParaRPr sz="3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pic>
        <p:nvPicPr>
          <p:cNvPr id="3" name="Picture 2">
            <a:extLst>
              <a:ext uri="{FF2B5EF4-FFF2-40B4-BE49-F238E27FC236}">
                <a16:creationId xmlns:a16="http://schemas.microsoft.com/office/drawing/2014/main" id="{C48EECC1-06EF-5DFE-D5F6-44DE0E146720}"/>
              </a:ext>
            </a:extLst>
          </p:cNvPr>
          <p:cNvPicPr>
            <a:picLocks noChangeAspect="1"/>
          </p:cNvPicPr>
          <p:nvPr/>
        </p:nvPicPr>
        <p:blipFill>
          <a:blip r:embed="rId5"/>
          <a:stretch>
            <a:fillRect/>
          </a:stretch>
        </p:blipFill>
        <p:spPr>
          <a:xfrm>
            <a:off x="8599224" y="413537"/>
            <a:ext cx="4036196" cy="2260270"/>
          </a:xfrm>
          <a:prstGeom prst="rect">
            <a:avLst/>
          </a:prstGeom>
        </p:spPr>
      </p:pic>
    </p:spTree>
    <p:extLst>
      <p:ext uri="{BB962C8B-B14F-4D97-AF65-F5344CB8AC3E}">
        <p14:creationId xmlns:p14="http://schemas.microsoft.com/office/powerpoint/2010/main" val="1722649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455779" y="590547"/>
            <a:ext cx="11378651" cy="845600"/>
          </a:xfrm>
          <a:prstGeom prst="rect">
            <a:avLst/>
          </a:prstGeom>
        </p:spPr>
        <p:txBody>
          <a:bodyPr spcFirstLastPara="1" wrap="square" lIns="121900" tIns="121900" rIns="121900" bIns="121900" anchor="t" anchorCtr="0">
            <a:noAutofit/>
          </a:bodyPr>
          <a:lstStyle/>
          <a:p>
            <a:r>
              <a:rPr lang="en"/>
              <a:t> HELPFUL RESOURCES</a:t>
            </a:r>
            <a:endParaRPr/>
          </a:p>
        </p:txBody>
      </p:sp>
      <p:cxnSp>
        <p:nvCxnSpPr>
          <p:cNvPr id="1014" name="Google Shape;1014;p54"/>
          <p:cNvCxnSpPr>
            <a:cxnSpLocks/>
          </p:cNvCxnSpPr>
          <p:nvPr/>
        </p:nvCxnSpPr>
        <p:spPr>
          <a:xfrm>
            <a:off x="4062848" y="6256792"/>
            <a:ext cx="3968393" cy="0"/>
          </a:xfrm>
          <a:prstGeom prst="straightConnector1">
            <a:avLst/>
          </a:prstGeom>
          <a:noFill/>
          <a:ln w="9525" cap="flat" cmpd="sng">
            <a:solidFill>
              <a:schemeClr val="lt1"/>
            </a:solidFill>
            <a:prstDash val="dot"/>
            <a:round/>
            <a:headEnd type="none" w="med" len="med"/>
            <a:tailEnd type="none" w="med" len="med"/>
          </a:ln>
        </p:spPr>
      </p:cxn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912478" y="2255710"/>
            <a:ext cx="7394813" cy="3771677"/>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defTabSz="1219140">
              <a:spcAft>
                <a:spcPts val="800"/>
              </a:spcAft>
              <a:buClr>
                <a:srgbClr val="FFFFFF"/>
              </a:buClr>
              <a:defRPr/>
            </a:pPr>
            <a:r>
              <a:rPr lang="en-US" sz="2400" b="1" dirty="0">
                <a:solidFill>
                  <a:srgbClr val="00ACC2"/>
                </a:solidFill>
              </a:rPr>
              <a:t>RESOURCES:</a:t>
            </a:r>
          </a:p>
          <a:p>
            <a:pPr marL="482600" lvl="0" indent="-342900">
              <a:spcAft>
                <a:spcPts val="1200"/>
              </a:spcAft>
              <a:buFont typeface="Arial" panose="020B0604020202020204" pitchFamily="34" charset="0"/>
              <a:buChar char="•"/>
            </a:pPr>
            <a:r>
              <a:rPr lang="en-US" sz="2400" u="sng" dirty="0">
                <a:hlinkClick r:id="rId3"/>
              </a:rPr>
              <a:t>Expert Instruction Podcast: The Who Why How of Tier 2 Decision Making</a:t>
            </a:r>
            <a:endParaRPr lang="en-US" sz="2400" u="sng" dirty="0"/>
          </a:p>
          <a:p>
            <a:pPr marL="482600" lvl="0" indent="-342900">
              <a:spcAft>
                <a:spcPts val="1200"/>
              </a:spcAft>
              <a:buFont typeface="Arial" panose="020B0604020202020204" pitchFamily="34" charset="0"/>
              <a:buChar char="•"/>
            </a:pPr>
            <a:r>
              <a:rPr lang="en-US" sz="2400" dirty="0">
                <a:hlinkClick r:id="rId4"/>
              </a:rPr>
              <a:t>The October Catch: The Future is Now for Students who Need More Support</a:t>
            </a:r>
            <a:endParaRPr lang="en-US" sz="2400" dirty="0"/>
          </a:p>
          <a:p>
            <a:pPr marL="482600" indent="-342900">
              <a:spcAft>
                <a:spcPts val="1200"/>
              </a:spcAft>
              <a:buFont typeface="Arial" panose="020B0604020202020204" pitchFamily="34" charset="0"/>
              <a:buChar char="•"/>
            </a:pPr>
            <a:r>
              <a:rPr lang="en-US" sz="2400" dirty="0">
                <a:solidFill>
                  <a:srgbClr val="FFFFFF"/>
                </a:solidFill>
                <a:latin typeface="Calibri" panose="020F0502020204030204" pitchFamily="34" charset="0"/>
                <a:cs typeface="Calibri" panose="020F0502020204030204" pitchFamily="34" charset="0"/>
                <a:hlinkClick r:id="rId5"/>
              </a:rPr>
              <a:t>https://sebacademy.edc.org/student-identification-process-resources</a:t>
            </a:r>
            <a:endParaRPr lang="en-US" sz="2400" dirty="0"/>
          </a:p>
          <a:p>
            <a:pPr marL="0" indent="0" defTabSz="1219140">
              <a:spcAft>
                <a:spcPts val="800"/>
              </a:spcAft>
              <a:buClr>
                <a:srgbClr val="FFFFFF"/>
              </a:buClr>
              <a:defRPr/>
            </a:pPr>
            <a:endParaRPr lang="en-US" sz="2400" b="1" dirty="0">
              <a:solidFill>
                <a:srgbClr val="00ACC2">
                  <a:lumMod val="40000"/>
                  <a:lumOff val="60000"/>
                </a:srgbClr>
              </a:solidFill>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576680" y="1592788"/>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defTabSz="914377">
                <a:defRPr/>
              </a:pPr>
              <a:endParaRPr>
                <a:solidFill>
                  <a:srgbClr val="0D0F41"/>
                </a:solidFill>
              </a:endParaRPr>
            </a:p>
          </p:txBody>
        </p:sp>
      </p:grpSp>
      <p:pic>
        <p:nvPicPr>
          <p:cNvPr id="3" name="Picture 2">
            <a:extLst>
              <a:ext uri="{FF2B5EF4-FFF2-40B4-BE49-F238E27FC236}">
                <a16:creationId xmlns:a16="http://schemas.microsoft.com/office/drawing/2014/main" id="{A3CB822F-CB1C-4F0B-A1DF-DF1099F0CC3A}"/>
              </a:ext>
            </a:extLst>
          </p:cNvPr>
          <p:cNvPicPr>
            <a:picLocks noChangeAspect="1"/>
          </p:cNvPicPr>
          <p:nvPr/>
        </p:nvPicPr>
        <p:blipFill>
          <a:blip r:embed="rId6"/>
          <a:stretch>
            <a:fillRect/>
          </a:stretch>
        </p:blipFill>
        <p:spPr>
          <a:xfrm>
            <a:off x="760923" y="1774591"/>
            <a:ext cx="2724121" cy="3490622"/>
          </a:xfrm>
          <a:prstGeom prst="rect">
            <a:avLst/>
          </a:prstGeom>
        </p:spPr>
      </p:pic>
    </p:spTree>
    <p:extLst>
      <p:ext uri="{BB962C8B-B14F-4D97-AF65-F5344CB8AC3E}">
        <p14:creationId xmlns:p14="http://schemas.microsoft.com/office/powerpoint/2010/main" val="32574494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2116" y="634803"/>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8"/>
          <p:cNvSpPr txBox="1">
            <a:spLocks noGrp="1"/>
          </p:cNvSpPr>
          <p:nvPr>
            <p:ph type="title"/>
          </p:nvPr>
        </p:nvSpPr>
        <p:spPr>
          <a:xfrm rot="-294">
            <a:off x="-137781" y="3829214"/>
            <a:ext cx="9738974" cy="2154763"/>
          </a:xfrm>
          <a:prstGeom prst="rect">
            <a:avLst/>
          </a:prstGeom>
        </p:spPr>
        <p:txBody>
          <a:bodyPr spcFirstLastPara="1" wrap="square" lIns="121900" tIns="121900" rIns="121900" bIns="121900" anchor="ctr" anchorCtr="0">
            <a:noAutofit/>
          </a:bodyPr>
          <a:lstStyle/>
          <a:p>
            <a:r>
              <a:rPr lang="en-US" sz="4800" b="1" dirty="0"/>
              <a:t>Advanced Resource :</a:t>
            </a:r>
            <a:br>
              <a:rPr lang="en-US" sz="2400" b="1" dirty="0"/>
            </a:br>
            <a:br>
              <a:rPr lang="en-US" sz="2400" b="1" dirty="0"/>
            </a:br>
            <a:r>
              <a:rPr lang="en-US" sz="3200" b="1" dirty="0"/>
              <a:t>Supporting Child and Student Social, Emotional, Behavioral and Mental Health Needs</a:t>
            </a:r>
            <a:br>
              <a:rPr lang="en-US" sz="7200" b="1" dirty="0"/>
            </a:br>
            <a:endParaRPr sz="3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0" y="1065737"/>
            <a:ext cx="1487971" cy="1532532"/>
          </a:xfrm>
          <a:prstGeom prst="rect">
            <a:avLst/>
          </a:prstGeom>
        </p:spPr>
      </p:pic>
    </p:spTree>
    <p:extLst>
      <p:ext uri="{BB962C8B-B14F-4D97-AF65-F5344CB8AC3E}">
        <p14:creationId xmlns:p14="http://schemas.microsoft.com/office/powerpoint/2010/main" val="2450418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7" name="Google Shape;207;p25"/>
          <p:cNvPicPr preferRelativeResize="0"/>
          <p:nvPr/>
        </p:nvPicPr>
        <p:blipFill>
          <a:blip r:embed="rId3">
            <a:alphaModFix/>
          </a:blip>
          <a:stretch>
            <a:fillRect/>
          </a:stretch>
        </p:blipFill>
        <p:spPr>
          <a:xfrm>
            <a:off x="206475" y="4572000"/>
            <a:ext cx="1578075" cy="1578075"/>
          </a:xfrm>
          <a:prstGeom prst="rect">
            <a:avLst/>
          </a:prstGeom>
          <a:noFill/>
          <a:ln>
            <a:noFill/>
          </a:ln>
        </p:spPr>
      </p:pic>
      <p:pic>
        <p:nvPicPr>
          <p:cNvPr id="208" name="Google Shape;208;p25">
            <a:hlinkClick r:id="rId4"/>
          </p:cNvPr>
          <p:cNvPicPr preferRelativeResize="0"/>
          <p:nvPr/>
        </p:nvPicPr>
        <p:blipFill>
          <a:blip r:embed="rId5">
            <a:alphaModFix/>
          </a:blip>
          <a:stretch>
            <a:fillRect/>
          </a:stretch>
        </p:blipFill>
        <p:spPr>
          <a:xfrm>
            <a:off x="0" y="-19725"/>
            <a:ext cx="3735876" cy="4432524"/>
          </a:xfrm>
          <a:prstGeom prst="rect">
            <a:avLst/>
          </a:prstGeom>
          <a:noFill/>
          <a:ln>
            <a:noFill/>
          </a:ln>
        </p:spPr>
      </p:pic>
      <p:pic>
        <p:nvPicPr>
          <p:cNvPr id="209" name="Google Shape;209;p25"/>
          <p:cNvPicPr preferRelativeResize="0"/>
          <p:nvPr/>
        </p:nvPicPr>
        <p:blipFill>
          <a:blip r:embed="rId6">
            <a:alphaModFix/>
          </a:blip>
          <a:stretch>
            <a:fillRect/>
          </a:stretch>
        </p:blipFill>
        <p:spPr>
          <a:xfrm>
            <a:off x="3735875" y="883341"/>
            <a:ext cx="8249650" cy="4656059"/>
          </a:xfrm>
          <a:prstGeom prst="rect">
            <a:avLst/>
          </a:prstGeom>
          <a:noFill/>
          <a:ln>
            <a:noFill/>
          </a:ln>
        </p:spPr>
      </p:pic>
      <p:sp>
        <p:nvSpPr>
          <p:cNvPr id="6" name="5-Point Star 5">
            <a:extLst>
              <a:ext uri="{FF2B5EF4-FFF2-40B4-BE49-F238E27FC236}">
                <a16:creationId xmlns:a16="http://schemas.microsoft.com/office/drawing/2014/main" id="{0F83410E-C720-894B-8425-F1F84946FA29}"/>
              </a:ext>
            </a:extLst>
          </p:cNvPr>
          <p:cNvSpPr/>
          <p:nvPr/>
        </p:nvSpPr>
        <p:spPr>
          <a:xfrm>
            <a:off x="7737306" y="2627603"/>
            <a:ext cx="522308" cy="56007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5-Point Star 12">
            <a:extLst>
              <a:ext uri="{FF2B5EF4-FFF2-40B4-BE49-F238E27FC236}">
                <a16:creationId xmlns:a16="http://schemas.microsoft.com/office/drawing/2014/main" id="{222A9F25-0940-D34F-817B-3788CAA92A34}"/>
              </a:ext>
            </a:extLst>
          </p:cNvPr>
          <p:cNvSpPr/>
          <p:nvPr/>
        </p:nvSpPr>
        <p:spPr>
          <a:xfrm>
            <a:off x="7740312" y="3205535"/>
            <a:ext cx="522308" cy="56007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5-Point Star 13">
            <a:extLst>
              <a:ext uri="{FF2B5EF4-FFF2-40B4-BE49-F238E27FC236}">
                <a16:creationId xmlns:a16="http://schemas.microsoft.com/office/drawing/2014/main" id="{5EEEF3D8-CA66-3A47-9583-C029E8BB15DE}"/>
              </a:ext>
            </a:extLst>
          </p:cNvPr>
          <p:cNvSpPr/>
          <p:nvPr/>
        </p:nvSpPr>
        <p:spPr>
          <a:xfrm>
            <a:off x="7737306" y="4291965"/>
            <a:ext cx="522308" cy="56007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5-Point Star 14">
            <a:extLst>
              <a:ext uri="{FF2B5EF4-FFF2-40B4-BE49-F238E27FC236}">
                <a16:creationId xmlns:a16="http://schemas.microsoft.com/office/drawing/2014/main" id="{F186E314-75C2-3341-9A84-A2E5FF206F5D}"/>
              </a:ext>
            </a:extLst>
          </p:cNvPr>
          <p:cNvSpPr/>
          <p:nvPr/>
        </p:nvSpPr>
        <p:spPr>
          <a:xfrm>
            <a:off x="7737306" y="4833911"/>
            <a:ext cx="522308" cy="56007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E472C608-9D23-0F48-AEAA-E28E3E327E23}"/>
              </a:ext>
            </a:extLst>
          </p:cNvPr>
          <p:cNvSpPr txBox="1"/>
          <p:nvPr/>
        </p:nvSpPr>
        <p:spPr>
          <a:xfrm>
            <a:off x="2270760" y="5803271"/>
            <a:ext cx="99212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mn-ea"/>
                <a:cs typeface="+mn-cs"/>
              </a:rPr>
              <a:t>This is what you are training to do in your school!</a:t>
            </a:r>
          </a:p>
        </p:txBody>
      </p:sp>
    </p:spTree>
    <p:extLst>
      <p:ext uri="{BB962C8B-B14F-4D97-AF65-F5344CB8AC3E}">
        <p14:creationId xmlns:p14="http://schemas.microsoft.com/office/powerpoint/2010/main" val="341514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6"/>
          <p:cNvPicPr preferRelativeResize="0"/>
          <p:nvPr/>
        </p:nvPicPr>
        <p:blipFill>
          <a:blip r:embed="rId3">
            <a:alphaModFix/>
          </a:blip>
          <a:stretch>
            <a:fillRect/>
          </a:stretch>
        </p:blipFill>
        <p:spPr>
          <a:xfrm>
            <a:off x="946825" y="4152375"/>
            <a:ext cx="10351152" cy="1715825"/>
          </a:xfrm>
          <a:prstGeom prst="rect">
            <a:avLst/>
          </a:prstGeom>
          <a:noFill/>
          <a:ln>
            <a:noFill/>
          </a:ln>
        </p:spPr>
      </p:pic>
      <p:pic>
        <p:nvPicPr>
          <p:cNvPr id="218" name="Google Shape;218;p26"/>
          <p:cNvPicPr preferRelativeResize="0"/>
          <p:nvPr/>
        </p:nvPicPr>
        <p:blipFill>
          <a:blip r:embed="rId4">
            <a:alphaModFix/>
          </a:blip>
          <a:stretch>
            <a:fillRect/>
          </a:stretch>
        </p:blipFill>
        <p:spPr>
          <a:xfrm>
            <a:off x="946825" y="818809"/>
            <a:ext cx="10351152" cy="1403791"/>
          </a:xfrm>
          <a:prstGeom prst="rect">
            <a:avLst/>
          </a:prstGeom>
          <a:noFill/>
          <a:ln>
            <a:noFill/>
          </a:ln>
        </p:spPr>
      </p:pic>
      <p:pic>
        <p:nvPicPr>
          <p:cNvPr id="219" name="Google Shape;219;p26"/>
          <p:cNvPicPr preferRelativeResize="0"/>
          <p:nvPr/>
        </p:nvPicPr>
        <p:blipFill rotWithShape="1">
          <a:blip r:embed="rId5">
            <a:alphaModFix/>
          </a:blip>
          <a:srcRect r="2619"/>
          <a:stretch/>
        </p:blipFill>
        <p:spPr>
          <a:xfrm>
            <a:off x="946825" y="2364875"/>
            <a:ext cx="10351150" cy="1645225"/>
          </a:xfrm>
          <a:prstGeom prst="rect">
            <a:avLst/>
          </a:prstGeom>
          <a:noFill/>
          <a:ln>
            <a:noFill/>
          </a:ln>
        </p:spPr>
      </p:pic>
    </p:spTree>
    <p:extLst>
      <p:ext uri="{BB962C8B-B14F-4D97-AF65-F5344CB8AC3E}">
        <p14:creationId xmlns:p14="http://schemas.microsoft.com/office/powerpoint/2010/main" val="280836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975842652"/>
              </p:ext>
            </p:extLst>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a:extLst>
              <a:ext uri="{837473B0-CC2E-450A-ABE3-18F120FF3D39}">
                <a1611:picAttrSrcUrl xmlns:a1611="http://schemas.microsoft.com/office/drawing/2016/11/main" r:id="rId9"/>
              </a:ext>
            </a:extLst>
          </a:blip>
          <a:srcRect/>
          <a:stretch/>
        </p:blipFill>
        <p:spPr>
          <a:xfrm flipH="1">
            <a:off x="-3662681" y="3260300"/>
            <a:ext cx="8120417" cy="459072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4007556310"/>
              </p:ext>
            </p:extLst>
          </p:nvPr>
        </p:nvGraphicFramePr>
        <p:xfrm>
          <a:off x="1803265" y="1313063"/>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Technical Assistance (TA) time</a:t>
            </a:r>
          </a:p>
        </p:txBody>
      </p:sp>
    </p:spTree>
    <p:extLst>
      <p:ext uri="{BB962C8B-B14F-4D97-AF65-F5344CB8AC3E}">
        <p14:creationId xmlns:p14="http://schemas.microsoft.com/office/powerpoint/2010/main" val="28517785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160B7CF-7970-7C41-B6B7-4670D759AD3E}"/>
              </a:ext>
            </a:extLst>
          </p:cNvPr>
          <p:cNvSpPr>
            <a:spLocks noGrp="1"/>
          </p:cNvSpPr>
          <p:nvPr>
            <p:ph type="title"/>
          </p:nvPr>
        </p:nvSpPr>
        <p:spPr>
          <a:xfrm>
            <a:off x="294028" y="298379"/>
            <a:ext cx="10273751" cy="840155"/>
          </a:xfrm>
        </p:spPr>
        <p:txBody>
          <a:bodyPr/>
          <a:lstStyle/>
          <a:p>
            <a:r>
              <a:rPr lang="en-US" dirty="0"/>
              <a:t>January TEAM TRAINING</a:t>
            </a:r>
          </a:p>
        </p:txBody>
      </p:sp>
      <p:sp>
        <p:nvSpPr>
          <p:cNvPr id="2" name="TextBox 1">
            <a:extLst>
              <a:ext uri="{FF2B5EF4-FFF2-40B4-BE49-F238E27FC236}">
                <a16:creationId xmlns:a16="http://schemas.microsoft.com/office/drawing/2014/main" id="{D70B76EC-CEE8-3A41-849F-4DBD50BE82CB}"/>
              </a:ext>
            </a:extLst>
          </p:cNvPr>
          <p:cNvSpPr txBox="1"/>
          <p:nvPr/>
        </p:nvSpPr>
        <p:spPr>
          <a:xfrm>
            <a:off x="294028" y="1089896"/>
            <a:ext cx="4586512" cy="1200329"/>
          </a:xfrm>
          <a:prstGeom prst="rect">
            <a:avLst/>
          </a:prstGeom>
          <a:noFill/>
        </p:spPr>
        <p:txBody>
          <a:bodyPr wrap="none" rtlCol="0">
            <a:spAutoFit/>
          </a:bodyPr>
          <a:lstStyle/>
          <a:p>
            <a:r>
              <a:rPr lang="en-US" sz="2400" b="1" dirty="0">
                <a:solidFill>
                  <a:schemeClr val="bg1"/>
                </a:solidFill>
              </a:rPr>
              <a:t>January 19</a:t>
            </a:r>
            <a:r>
              <a:rPr lang="en-US" sz="2400" b="1" baseline="30000" dirty="0">
                <a:solidFill>
                  <a:schemeClr val="bg1"/>
                </a:solidFill>
              </a:rPr>
              <a:t>th</a:t>
            </a:r>
            <a:r>
              <a:rPr lang="en-US" sz="2400" b="1" dirty="0">
                <a:solidFill>
                  <a:schemeClr val="bg1"/>
                </a:solidFill>
              </a:rPr>
              <a:t> 9-3pm (Marlboro)</a:t>
            </a:r>
          </a:p>
          <a:p>
            <a:r>
              <a:rPr lang="en-US" sz="2400" b="1" dirty="0">
                <a:solidFill>
                  <a:schemeClr val="bg1"/>
                </a:solidFill>
              </a:rPr>
              <a:t>In Person</a:t>
            </a:r>
          </a:p>
          <a:p>
            <a:r>
              <a:rPr lang="en-US" sz="2400" b="1" dirty="0">
                <a:solidFill>
                  <a:schemeClr val="bg1"/>
                </a:solidFill>
              </a:rPr>
              <a:t>Coaches and team members  </a:t>
            </a:r>
          </a:p>
        </p:txBody>
      </p:sp>
      <p:sp>
        <p:nvSpPr>
          <p:cNvPr id="4" name="Content Placeholder 2">
            <a:extLst>
              <a:ext uri="{FF2B5EF4-FFF2-40B4-BE49-F238E27FC236}">
                <a16:creationId xmlns:a16="http://schemas.microsoft.com/office/drawing/2014/main" id="{48595CA0-E03E-8148-A160-F0A8FF35D9C3}"/>
              </a:ext>
            </a:extLst>
          </p:cNvPr>
          <p:cNvSpPr txBox="1">
            <a:spLocks/>
          </p:cNvSpPr>
          <p:nvPr/>
        </p:nvSpPr>
        <p:spPr>
          <a:xfrm>
            <a:off x="3615691" y="1716505"/>
            <a:ext cx="6107816" cy="5054329"/>
          </a:xfrm>
          <a:prstGeom prst="roundRect">
            <a:avLst/>
          </a:prstGeom>
          <a:noFill/>
          <a:ln w="38100" cap="flat" cmpd="sng" algn="ctr">
            <a:solidFill>
              <a:schemeClr val="accent1"/>
            </a:solidFill>
            <a:prstDash val="solid"/>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600" b="0" i="0" u="none" strike="noStrike" cap="none">
                <a:solidFill>
                  <a:schemeClr val="lt1"/>
                </a:solidFill>
                <a:latin typeface="Hind Vadodara"/>
                <a:ea typeface="Hind Vadodara"/>
                <a:cs typeface="Hind Vadodara"/>
                <a:sym typeface="Hind Vadodara"/>
              </a:defRPr>
            </a:lvl9pPr>
          </a:lstStyle>
          <a:p>
            <a:pPr marL="186262" indent="0"/>
            <a:r>
              <a:rPr lang="en-US" sz="2800" b="1" kern="0" dirty="0"/>
              <a:t>BIG IDEAS</a:t>
            </a:r>
          </a:p>
          <a:p>
            <a:pPr marL="643462" indent="-457200">
              <a:buFont typeface="Arial" panose="020B0604020202020204" pitchFamily="34" charset="0"/>
              <a:buChar char="•"/>
            </a:pPr>
            <a:r>
              <a:rPr lang="en-US" sz="2533" kern="0" dirty="0"/>
              <a:t>Check in-Check out in detail </a:t>
            </a:r>
          </a:p>
          <a:p>
            <a:pPr marL="643462" indent="-457200">
              <a:buFont typeface="Arial" panose="020B0604020202020204" pitchFamily="34" charset="0"/>
              <a:buChar char="•"/>
            </a:pPr>
            <a:r>
              <a:rPr lang="en-US" sz="2533" kern="0" dirty="0"/>
              <a:t>Check and Connect</a:t>
            </a:r>
          </a:p>
          <a:p>
            <a:pPr marL="643462" indent="-457200">
              <a:buFont typeface="Arial" panose="020B0604020202020204" pitchFamily="34" charset="0"/>
              <a:buChar char="•"/>
            </a:pPr>
            <a:r>
              <a:rPr lang="en-US" sz="2533" kern="0" dirty="0"/>
              <a:t>Evaluating and selecting Tier 2 Practices (continued)</a:t>
            </a:r>
          </a:p>
        </p:txBody>
      </p:sp>
      <p:sp>
        <p:nvSpPr>
          <p:cNvPr id="3" name="Cloud Callout 2">
            <a:extLst>
              <a:ext uri="{FF2B5EF4-FFF2-40B4-BE49-F238E27FC236}">
                <a16:creationId xmlns:a16="http://schemas.microsoft.com/office/drawing/2014/main" id="{70C10658-A432-F744-BCC6-EC4638996F61}"/>
              </a:ext>
            </a:extLst>
          </p:cNvPr>
          <p:cNvSpPr/>
          <p:nvPr/>
        </p:nvSpPr>
        <p:spPr>
          <a:xfrm>
            <a:off x="8855241" y="65835"/>
            <a:ext cx="4323069" cy="363006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6262"/>
            <a:endParaRPr lang="en-US" sz="2000" kern="0" dirty="0"/>
          </a:p>
        </p:txBody>
      </p:sp>
      <p:pic>
        <p:nvPicPr>
          <p:cNvPr id="7" name="Graphic 6" descr="Meeting with solid fill">
            <a:extLst>
              <a:ext uri="{FF2B5EF4-FFF2-40B4-BE49-F238E27FC236}">
                <a16:creationId xmlns:a16="http://schemas.microsoft.com/office/drawing/2014/main" id="{2A31F542-CB9C-F149-8FF0-EDD2AEA7EC3E}"/>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8842" y="2460633"/>
            <a:ext cx="2205490" cy="2205490"/>
          </a:xfrm>
          <a:prstGeom prst="rect">
            <a:avLst/>
          </a:prstGeom>
        </p:spPr>
      </p:pic>
      <p:pic>
        <p:nvPicPr>
          <p:cNvPr id="6" name="Graphic 5" descr="Meeting with solid fill">
            <a:extLst>
              <a:ext uri="{FF2B5EF4-FFF2-40B4-BE49-F238E27FC236}">
                <a16:creationId xmlns:a16="http://schemas.microsoft.com/office/drawing/2014/main" id="{FE26F6E3-2498-3542-9C0B-CACD5F62C27A}"/>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1587" y="3002787"/>
            <a:ext cx="2205490" cy="2205490"/>
          </a:xfrm>
          <a:prstGeom prst="rect">
            <a:avLst/>
          </a:prstGeom>
        </p:spPr>
      </p:pic>
      <p:pic>
        <p:nvPicPr>
          <p:cNvPr id="8" name="Graphic 7" descr="Meeting with solid fill">
            <a:extLst>
              <a:ext uri="{FF2B5EF4-FFF2-40B4-BE49-F238E27FC236}">
                <a16:creationId xmlns:a16="http://schemas.microsoft.com/office/drawing/2014/main" id="{DB7A5077-57DE-AA41-BA41-D8976D4DCF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0228" y="3563378"/>
            <a:ext cx="2205490" cy="2205490"/>
          </a:xfrm>
          <a:prstGeom prst="ellipse">
            <a:avLst/>
          </a:prstGeom>
        </p:spPr>
      </p:pic>
    </p:spTree>
    <p:extLst>
      <p:ext uri="{BB962C8B-B14F-4D97-AF65-F5344CB8AC3E}">
        <p14:creationId xmlns:p14="http://schemas.microsoft.com/office/powerpoint/2010/main" val="1758888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nvGraphicFramePr>
        <p:xfrm>
          <a:off x="1803265" y="1313063"/>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Agenda &amp; Coaches' Tasks</a:t>
            </a:r>
          </a:p>
        </p:txBody>
      </p:sp>
    </p:spTree>
    <p:extLst>
      <p:ext uri="{BB962C8B-B14F-4D97-AF65-F5344CB8AC3E}">
        <p14:creationId xmlns:p14="http://schemas.microsoft.com/office/powerpoint/2010/main" val="1115045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a:xfrm rot="-294">
            <a:off x="1869133" y="4703801"/>
            <a:ext cx="4935981" cy="1122400"/>
          </a:xfrm>
        </p:spPr>
        <p:txBody>
          <a:bodyPr/>
          <a:lstStyle/>
          <a:p>
            <a:r>
              <a:rPr lang="en-US" sz="6000" dirty="0">
                <a:solidFill>
                  <a:srgbClr val="FFFF00"/>
                </a:solidFill>
              </a:rPr>
              <a:t>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1125199" y="5826412"/>
            <a:ext cx="6632913" cy="1429600"/>
          </a:xfrm>
        </p:spPr>
        <p:txBody>
          <a:bodyPr anchor="ctr"/>
          <a:lstStyle/>
          <a:p>
            <a:pPr marL="0" indent="0"/>
            <a:r>
              <a:rPr lang="en-US" dirty="0"/>
              <a:t>Please remember to complete the evaluation to </a:t>
            </a:r>
            <a:r>
              <a:rPr lang="en-US" u="sng" dirty="0"/>
              <a:t>receive your Certificate of Attendance</a:t>
            </a:r>
            <a:r>
              <a:rPr lang="en-US" dirty="0"/>
              <a:t>! </a:t>
            </a:r>
          </a:p>
          <a:p>
            <a:pPr marL="0" indent="0"/>
            <a:endParaRPr lang="en-US" dirty="0"/>
          </a:p>
          <a:p>
            <a:pPr marL="0" indent="0"/>
            <a:r>
              <a:rPr lang="en-US" dirty="0"/>
              <a:t> </a:t>
            </a:r>
          </a:p>
        </p:txBody>
      </p:sp>
      <p:sp>
        <p:nvSpPr>
          <p:cNvPr id="8" name="Subtitle 2">
            <a:extLst>
              <a:ext uri="{FF2B5EF4-FFF2-40B4-BE49-F238E27FC236}">
                <a16:creationId xmlns:a16="http://schemas.microsoft.com/office/drawing/2014/main" id="{BF0F991C-7416-ED70-DC2E-2769DBF7B02F}"/>
              </a:ext>
            </a:extLst>
          </p:cNvPr>
          <p:cNvSpPr txBox="1">
            <a:spLocks/>
          </p:cNvSpPr>
          <p:nvPr/>
        </p:nvSpPr>
        <p:spPr>
          <a:xfrm flipH="1">
            <a:off x="1042392" y="1844390"/>
            <a:ext cx="5984407" cy="1429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lt1"/>
              </a:buClr>
              <a:buSzPts val="1400"/>
              <a:buFont typeface="Hind Vadodara"/>
              <a:buNone/>
              <a:defRPr sz="2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0" indent="0"/>
            <a:r>
              <a:rPr lang="en-US" sz="3600" kern="0" dirty="0"/>
              <a:t>CONTACT INFORMATION: </a:t>
            </a:r>
          </a:p>
          <a:p>
            <a:pPr marL="0" indent="0"/>
            <a:r>
              <a:rPr lang="en-US" sz="3600" kern="0" dirty="0"/>
              <a:t>Marcie Handler </a:t>
            </a:r>
          </a:p>
          <a:p>
            <a:pPr marL="0" indent="0"/>
            <a:r>
              <a:rPr lang="en-US" sz="3600" kern="0" dirty="0">
                <a:hlinkClick r:id="rId3"/>
              </a:rPr>
              <a:t>mwhandler@gmail.com</a:t>
            </a:r>
            <a:endParaRPr lang="en-US" sz="3600" kern="0" dirty="0"/>
          </a:p>
          <a:p>
            <a:pPr marL="0" indent="0"/>
            <a:endParaRPr lang="en-US" sz="3600" kern="0" dirty="0"/>
          </a:p>
          <a:p>
            <a:pPr marL="0" indent="0"/>
            <a:r>
              <a:rPr lang="en-US" sz="3600" kern="0" dirty="0"/>
              <a:t>Katie Meyer </a:t>
            </a:r>
          </a:p>
          <a:p>
            <a:pPr marL="0" indent="0"/>
            <a:r>
              <a:rPr lang="en-US" sz="3600" kern="0" dirty="0">
                <a:hlinkClick r:id="rId4"/>
              </a:rPr>
              <a:t>Katherine.meyer@uconn.edu</a:t>
            </a:r>
            <a:endParaRPr lang="en-US" sz="3600" kern="0" dirty="0"/>
          </a:p>
          <a:p>
            <a:pPr marL="0" indent="0"/>
            <a:r>
              <a:rPr lang="en-US" sz="3600" kern="0" dirty="0"/>
              <a:t> </a:t>
            </a:r>
          </a:p>
        </p:txBody>
      </p:sp>
    </p:spTree>
    <p:extLst>
      <p:ext uri="{BB962C8B-B14F-4D97-AF65-F5344CB8AC3E}">
        <p14:creationId xmlns:p14="http://schemas.microsoft.com/office/powerpoint/2010/main" val="358288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1000"/>
                                        <p:tgtEl>
                                          <p:spTgt spid="8">
                                            <p:txEl>
                                              <p:pRg st="2" end="2"/>
                                            </p:txEl>
                                          </p:spTgt>
                                        </p:tgtEl>
                                      </p:cBhvr>
                                    </p:animEffect>
                                    <p:anim calcmode="lin" valueType="num">
                                      <p:cBhvr>
                                        <p:cTn id="36"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1000"/>
                                        <p:tgtEl>
                                          <p:spTgt spid="8">
                                            <p:txEl>
                                              <p:pRg st="4" end="4"/>
                                            </p:txEl>
                                          </p:spTgt>
                                        </p:tgtEl>
                                      </p:cBhvr>
                                    </p:animEffect>
                                    <p:anim calcmode="lin" valueType="num">
                                      <p:cBhvr>
                                        <p:cTn id="43"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animEffect transition="in" filter="fade">
                                      <p:cBhvr>
                                        <p:cTn id="49" dur="1000"/>
                                        <p:tgtEl>
                                          <p:spTgt spid="8">
                                            <p:txEl>
                                              <p:pRg st="5" end="5"/>
                                            </p:txEl>
                                          </p:spTgt>
                                        </p:tgtEl>
                                      </p:cBhvr>
                                    </p:animEffect>
                                    <p:anim calcmode="lin" valueType="num">
                                      <p:cBhvr>
                                        <p:cTn id="50"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8">
                                            <p:txEl>
                                              <p:pRg st="6" end="6"/>
                                            </p:txEl>
                                          </p:spTgt>
                                        </p:tgtEl>
                                        <p:attrNameLst>
                                          <p:attrName>style.visibility</p:attrName>
                                        </p:attrNameLst>
                                      </p:cBhvr>
                                      <p:to>
                                        <p:strVal val="visible"/>
                                      </p:to>
                                    </p:set>
                                    <p:animEffect transition="in" filter="fade">
                                      <p:cBhvr>
                                        <p:cTn id="56" dur="1000"/>
                                        <p:tgtEl>
                                          <p:spTgt spid="8">
                                            <p:txEl>
                                              <p:pRg st="6" end="6"/>
                                            </p:txEl>
                                          </p:spTgt>
                                        </p:tgtEl>
                                      </p:cBhvr>
                                    </p:animEffect>
                                    <p:anim calcmode="lin" valueType="num">
                                      <p:cBhvr>
                                        <p:cTn id="5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819616605"/>
              </p:ext>
            </p:extLst>
          </p:nvPr>
        </p:nvGraphicFramePr>
        <p:xfrm>
          <a:off x="1803265" y="1313063"/>
          <a:ext cx="858547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Agenda &amp; Coaches' Tasks</a:t>
            </a:r>
          </a:p>
        </p:txBody>
      </p:sp>
    </p:spTree>
    <p:extLst>
      <p:ext uri="{BB962C8B-B14F-4D97-AF65-F5344CB8AC3E}">
        <p14:creationId xmlns:p14="http://schemas.microsoft.com/office/powerpoint/2010/main" val="280906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9" name="Picture 198">
            <a:extLst>
              <a:ext uri="{FF2B5EF4-FFF2-40B4-BE49-F238E27FC236}">
                <a16:creationId xmlns:a16="http://schemas.microsoft.com/office/drawing/2014/main" id="{03126541-CBBD-734D-B129-409C5E0CD6E4}"/>
              </a:ext>
            </a:extLst>
          </p:cNvPr>
          <p:cNvPicPr>
            <a:picLocks noChangeAspect="1"/>
          </p:cNvPicPr>
          <p:nvPr/>
        </p:nvPicPr>
        <p:blipFill rotWithShape="1">
          <a:blip r:embed="rId2"/>
          <a:srcRect l="14952" t="7204" r="20880" b="6394"/>
          <a:stretch/>
        </p:blipFill>
        <p:spPr>
          <a:xfrm>
            <a:off x="2077872" y="1863151"/>
            <a:ext cx="1045880" cy="1008078"/>
          </a:xfrm>
          <a:prstGeom prst="ellipse">
            <a:avLst/>
          </a:prstGeom>
          <a:ln w="19050">
            <a:solidFill>
              <a:schemeClr val="accent2">
                <a:lumMod val="50000"/>
              </a:schemeClr>
            </a:solidFill>
          </a:ln>
        </p:spPr>
      </p:pic>
      <p:pic>
        <p:nvPicPr>
          <p:cNvPr id="205" name="Picture 204">
            <a:extLst>
              <a:ext uri="{FF2B5EF4-FFF2-40B4-BE49-F238E27FC236}">
                <a16:creationId xmlns:a16="http://schemas.microsoft.com/office/drawing/2014/main" id="{3922E28D-4F2C-CB40-A771-88AE1C5E08CC}"/>
              </a:ext>
            </a:extLst>
          </p:cNvPr>
          <p:cNvPicPr>
            <a:picLocks noChangeAspect="1"/>
          </p:cNvPicPr>
          <p:nvPr/>
        </p:nvPicPr>
        <p:blipFill rotWithShape="1">
          <a:blip r:embed="rId3"/>
          <a:srcRect l="6733" t="15855" r="11160"/>
          <a:stretch/>
        </p:blipFill>
        <p:spPr>
          <a:xfrm>
            <a:off x="7858573" y="622876"/>
            <a:ext cx="1109563" cy="1089388"/>
          </a:xfrm>
          <a:prstGeom prst="ellipse">
            <a:avLst/>
          </a:prstGeom>
          <a:ln w="19050">
            <a:solidFill>
              <a:schemeClr val="accent2">
                <a:lumMod val="50000"/>
              </a:schemeClr>
            </a:solidFill>
          </a:ln>
        </p:spPr>
      </p:pic>
      <p:pic>
        <p:nvPicPr>
          <p:cNvPr id="207" name="Picture 206">
            <a:extLst>
              <a:ext uri="{FF2B5EF4-FFF2-40B4-BE49-F238E27FC236}">
                <a16:creationId xmlns:a16="http://schemas.microsoft.com/office/drawing/2014/main" id="{766A4EA4-C29B-2F41-B1A3-A8EDBDCE375A}"/>
              </a:ext>
            </a:extLst>
          </p:cNvPr>
          <p:cNvPicPr>
            <a:picLocks noChangeAspect="1"/>
          </p:cNvPicPr>
          <p:nvPr/>
        </p:nvPicPr>
        <p:blipFill rotWithShape="1">
          <a:blip r:embed="rId4"/>
          <a:srcRect l="22607" t="16464" r="18776" b="15253"/>
          <a:stretch/>
        </p:blipFill>
        <p:spPr>
          <a:xfrm>
            <a:off x="7858573" y="2074283"/>
            <a:ext cx="1135955" cy="1089389"/>
          </a:xfrm>
          <a:prstGeom prst="ellipse">
            <a:avLst/>
          </a:prstGeom>
          <a:ln w="19050">
            <a:solidFill>
              <a:schemeClr val="accent2">
                <a:lumMod val="50000"/>
              </a:schemeClr>
            </a:solidFill>
          </a:ln>
        </p:spPr>
      </p:pic>
      <p:pic>
        <p:nvPicPr>
          <p:cNvPr id="213" name="Picture 212">
            <a:extLst>
              <a:ext uri="{FF2B5EF4-FFF2-40B4-BE49-F238E27FC236}">
                <a16:creationId xmlns:a16="http://schemas.microsoft.com/office/drawing/2014/main" id="{F999399D-0426-5141-AA3F-586EB4F0DDDF}"/>
              </a:ext>
            </a:extLst>
          </p:cNvPr>
          <p:cNvPicPr>
            <a:picLocks noChangeAspect="1"/>
          </p:cNvPicPr>
          <p:nvPr/>
        </p:nvPicPr>
        <p:blipFill rotWithShape="1">
          <a:blip r:embed="rId5"/>
          <a:srcRect l="15298" t="6738" r="15999" b="17357"/>
          <a:stretch/>
        </p:blipFill>
        <p:spPr>
          <a:xfrm>
            <a:off x="2139854" y="4361776"/>
            <a:ext cx="1045880" cy="1033632"/>
          </a:xfrm>
          <a:prstGeom prst="ellipse">
            <a:avLst/>
          </a:prstGeom>
          <a:ln w="19050">
            <a:solidFill>
              <a:schemeClr val="accent2">
                <a:lumMod val="50000"/>
              </a:schemeClr>
            </a:solidFill>
          </a:ln>
        </p:spPr>
      </p:pic>
      <p:pic>
        <p:nvPicPr>
          <p:cNvPr id="215" name="Picture 214">
            <a:extLst>
              <a:ext uri="{FF2B5EF4-FFF2-40B4-BE49-F238E27FC236}">
                <a16:creationId xmlns:a16="http://schemas.microsoft.com/office/drawing/2014/main" id="{BEEFB166-9A4E-CA46-BCA5-63EDD50EE07A}"/>
              </a:ext>
            </a:extLst>
          </p:cNvPr>
          <p:cNvPicPr>
            <a:picLocks noChangeAspect="1"/>
          </p:cNvPicPr>
          <p:nvPr/>
        </p:nvPicPr>
        <p:blipFill rotWithShape="1">
          <a:blip r:embed="rId6"/>
          <a:srcRect l="9398" t="21261" r="17871" b="11318"/>
          <a:stretch/>
        </p:blipFill>
        <p:spPr>
          <a:xfrm>
            <a:off x="2112145" y="3087693"/>
            <a:ext cx="1045880" cy="969496"/>
          </a:xfrm>
          <a:prstGeom prst="ellipse">
            <a:avLst/>
          </a:prstGeom>
          <a:ln w="19050">
            <a:solidFill>
              <a:schemeClr val="accent2">
                <a:lumMod val="50000"/>
              </a:schemeClr>
            </a:solidFill>
          </a:ln>
        </p:spPr>
      </p:pic>
      <p:sp>
        <p:nvSpPr>
          <p:cNvPr id="230" name="TextBox 229">
            <a:extLst>
              <a:ext uri="{FF2B5EF4-FFF2-40B4-BE49-F238E27FC236}">
                <a16:creationId xmlns:a16="http://schemas.microsoft.com/office/drawing/2014/main" id="{B3219281-B0C8-1A42-86A2-C9669FC07A04}"/>
              </a:ext>
            </a:extLst>
          </p:cNvPr>
          <p:cNvSpPr txBox="1"/>
          <p:nvPr/>
        </p:nvSpPr>
        <p:spPr>
          <a:xfrm>
            <a:off x="3328346" y="875182"/>
            <a:ext cx="131318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mn-cs"/>
              </a:rPr>
              <a:t>Timing</a:t>
            </a:r>
          </a:p>
        </p:txBody>
      </p:sp>
      <p:sp>
        <p:nvSpPr>
          <p:cNvPr id="231" name="TextBox 230">
            <a:extLst>
              <a:ext uri="{FF2B5EF4-FFF2-40B4-BE49-F238E27FC236}">
                <a16:creationId xmlns:a16="http://schemas.microsoft.com/office/drawing/2014/main" id="{AD1A0ACC-C9C5-A346-B316-65B21ADCB593}"/>
              </a:ext>
            </a:extLst>
          </p:cNvPr>
          <p:cNvSpPr txBox="1"/>
          <p:nvPr/>
        </p:nvSpPr>
        <p:spPr>
          <a:xfrm>
            <a:off x="3335273" y="2074802"/>
            <a:ext cx="14318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mn-cs"/>
              </a:rPr>
              <a:t>Activity</a:t>
            </a:r>
          </a:p>
        </p:txBody>
      </p:sp>
      <p:sp>
        <p:nvSpPr>
          <p:cNvPr id="232" name="TextBox 231">
            <a:extLst>
              <a:ext uri="{FF2B5EF4-FFF2-40B4-BE49-F238E27FC236}">
                <a16:creationId xmlns:a16="http://schemas.microsoft.com/office/drawing/2014/main" id="{13EBD371-F38D-A24B-9AEA-289DFFEB4FC1}"/>
              </a:ext>
            </a:extLst>
          </p:cNvPr>
          <p:cNvSpPr txBox="1"/>
          <p:nvPr/>
        </p:nvSpPr>
        <p:spPr>
          <a:xfrm>
            <a:off x="3335273" y="3280053"/>
            <a:ext cx="194476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mn-cs"/>
              </a:rPr>
              <a:t>Guidelines</a:t>
            </a:r>
          </a:p>
        </p:txBody>
      </p:sp>
      <p:sp>
        <p:nvSpPr>
          <p:cNvPr id="233" name="TextBox 232">
            <a:extLst>
              <a:ext uri="{FF2B5EF4-FFF2-40B4-BE49-F238E27FC236}">
                <a16:creationId xmlns:a16="http://schemas.microsoft.com/office/drawing/2014/main" id="{03765390-13AC-4042-8040-26ADAFFFD6C0}"/>
              </a:ext>
            </a:extLst>
          </p:cNvPr>
          <p:cNvSpPr txBox="1"/>
          <p:nvPr/>
        </p:nvSpPr>
        <p:spPr>
          <a:xfrm>
            <a:off x="3335273" y="4586204"/>
            <a:ext cx="151035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mn-cs"/>
              </a:rPr>
              <a:t>Big Idea</a:t>
            </a:r>
          </a:p>
        </p:txBody>
      </p:sp>
      <p:sp>
        <p:nvSpPr>
          <p:cNvPr id="235" name="TextBox 234">
            <a:extLst>
              <a:ext uri="{FF2B5EF4-FFF2-40B4-BE49-F238E27FC236}">
                <a16:creationId xmlns:a16="http://schemas.microsoft.com/office/drawing/2014/main" id="{6F3A206B-9280-4B41-9406-8C42E7E046B1}"/>
              </a:ext>
            </a:extLst>
          </p:cNvPr>
          <p:cNvSpPr txBox="1"/>
          <p:nvPr/>
        </p:nvSpPr>
        <p:spPr>
          <a:xfrm>
            <a:off x="9304917" y="834527"/>
            <a:ext cx="15958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mn-cs"/>
              </a:rPr>
              <a:t>Example</a:t>
            </a:r>
          </a:p>
        </p:txBody>
      </p:sp>
      <p:sp>
        <p:nvSpPr>
          <p:cNvPr id="236" name="TextBox 235">
            <a:extLst>
              <a:ext uri="{FF2B5EF4-FFF2-40B4-BE49-F238E27FC236}">
                <a16:creationId xmlns:a16="http://schemas.microsoft.com/office/drawing/2014/main" id="{0C8A3C15-3F55-A841-93DA-195E64FAC21D}"/>
              </a:ext>
            </a:extLst>
          </p:cNvPr>
          <p:cNvSpPr txBox="1"/>
          <p:nvPr/>
        </p:nvSpPr>
        <p:spPr>
          <a:xfrm>
            <a:off x="9267212" y="2326591"/>
            <a:ext cx="241521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mn-cs"/>
              </a:rPr>
              <a:t>Non-example</a:t>
            </a:r>
          </a:p>
        </p:txBody>
      </p:sp>
      <p:pic>
        <p:nvPicPr>
          <p:cNvPr id="16" name="Picture 15">
            <a:extLst>
              <a:ext uri="{FF2B5EF4-FFF2-40B4-BE49-F238E27FC236}">
                <a16:creationId xmlns:a16="http://schemas.microsoft.com/office/drawing/2014/main" id="{976E88FA-5AA2-EF4D-97D8-72ACB3EB9F72}"/>
              </a:ext>
            </a:extLst>
          </p:cNvPr>
          <p:cNvPicPr>
            <a:picLocks noChangeAspect="1"/>
          </p:cNvPicPr>
          <p:nvPr/>
        </p:nvPicPr>
        <p:blipFill>
          <a:blip r:embed="rId7"/>
          <a:stretch>
            <a:fillRect/>
          </a:stretch>
        </p:blipFill>
        <p:spPr>
          <a:xfrm>
            <a:off x="7832181" y="5059535"/>
            <a:ext cx="1135955" cy="1019019"/>
          </a:xfrm>
          <a:prstGeom prst="ellipse">
            <a:avLst/>
          </a:prstGeom>
          <a:ln w="19050">
            <a:solidFill>
              <a:schemeClr val="accent2">
                <a:lumMod val="50000"/>
              </a:schemeClr>
            </a:solidFill>
          </a:ln>
        </p:spPr>
      </p:pic>
      <p:sp>
        <p:nvSpPr>
          <p:cNvPr id="2" name="TextBox 1">
            <a:extLst>
              <a:ext uri="{FF2B5EF4-FFF2-40B4-BE49-F238E27FC236}">
                <a16:creationId xmlns:a16="http://schemas.microsoft.com/office/drawing/2014/main" id="{563A4A20-8C5B-0A4A-BE77-A2BBB44AF347}"/>
              </a:ext>
            </a:extLst>
          </p:cNvPr>
          <p:cNvSpPr txBox="1"/>
          <p:nvPr/>
        </p:nvSpPr>
        <p:spPr>
          <a:xfrm>
            <a:off x="9267212" y="5361633"/>
            <a:ext cx="137730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mn-cs"/>
              </a:rPr>
              <a:t>Review</a:t>
            </a:r>
          </a:p>
        </p:txBody>
      </p:sp>
      <p:pic>
        <p:nvPicPr>
          <p:cNvPr id="18" name="Picture 17">
            <a:extLst>
              <a:ext uri="{FF2B5EF4-FFF2-40B4-BE49-F238E27FC236}">
                <a16:creationId xmlns:a16="http://schemas.microsoft.com/office/drawing/2014/main" id="{6DA72635-31EF-F84F-8C60-4390669A4DEA}"/>
              </a:ext>
            </a:extLst>
          </p:cNvPr>
          <p:cNvPicPr>
            <a:picLocks noChangeAspect="1"/>
          </p:cNvPicPr>
          <p:nvPr/>
        </p:nvPicPr>
        <p:blipFill>
          <a:blip r:embed="rId8"/>
          <a:stretch>
            <a:fillRect/>
          </a:stretch>
        </p:blipFill>
        <p:spPr>
          <a:xfrm>
            <a:off x="7873449" y="3539408"/>
            <a:ext cx="1100240" cy="1072921"/>
          </a:xfrm>
          <a:prstGeom prst="ellipse">
            <a:avLst/>
          </a:prstGeom>
          <a:ln w="19050">
            <a:solidFill>
              <a:schemeClr val="accent2">
                <a:lumMod val="50000"/>
              </a:schemeClr>
            </a:solidFill>
          </a:ln>
        </p:spPr>
      </p:pic>
      <p:sp>
        <p:nvSpPr>
          <p:cNvPr id="3" name="TextBox 2">
            <a:extLst>
              <a:ext uri="{FF2B5EF4-FFF2-40B4-BE49-F238E27FC236}">
                <a16:creationId xmlns:a16="http://schemas.microsoft.com/office/drawing/2014/main" id="{DDEC07BF-2886-0C49-9719-20409424D891}"/>
              </a:ext>
            </a:extLst>
          </p:cNvPr>
          <p:cNvSpPr txBox="1"/>
          <p:nvPr/>
        </p:nvSpPr>
        <p:spPr>
          <a:xfrm>
            <a:off x="9236196" y="3818655"/>
            <a:ext cx="15106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mn-cs"/>
              </a:rPr>
              <a:t>Preview</a:t>
            </a:r>
          </a:p>
        </p:txBody>
      </p:sp>
      <p:sp>
        <p:nvSpPr>
          <p:cNvPr id="4" name="TextBox 3">
            <a:extLst>
              <a:ext uri="{FF2B5EF4-FFF2-40B4-BE49-F238E27FC236}">
                <a16:creationId xmlns:a16="http://schemas.microsoft.com/office/drawing/2014/main" id="{0084CB6F-275E-F64E-91C0-DD9161762593}"/>
              </a:ext>
            </a:extLst>
          </p:cNvPr>
          <p:cNvSpPr txBox="1"/>
          <p:nvPr/>
        </p:nvSpPr>
        <p:spPr>
          <a:xfrm>
            <a:off x="3335273" y="5728446"/>
            <a:ext cx="23024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1"/>
                </a:solidFill>
                <a:effectLst/>
                <a:uLnTx/>
                <a:uFillTx/>
                <a:latin typeface="Calibri" panose="020F0502020204030204"/>
                <a:ea typeface="ＭＳ Ｐゴシック" pitchFamily="-108" charset="-128"/>
                <a:cs typeface="+mn-cs"/>
              </a:rPr>
              <a:t>Organization</a:t>
            </a:r>
          </a:p>
        </p:txBody>
      </p:sp>
      <p:pic>
        <p:nvPicPr>
          <p:cNvPr id="22" name="Picture 21">
            <a:extLst>
              <a:ext uri="{FF2B5EF4-FFF2-40B4-BE49-F238E27FC236}">
                <a16:creationId xmlns:a16="http://schemas.microsoft.com/office/drawing/2014/main" id="{66DD8ECD-D370-8545-9BC1-259362DA0651}"/>
              </a:ext>
            </a:extLst>
          </p:cNvPr>
          <p:cNvPicPr>
            <a:picLocks noChangeAspect="1"/>
          </p:cNvPicPr>
          <p:nvPr/>
        </p:nvPicPr>
        <p:blipFill>
          <a:blip r:embed="rId9"/>
          <a:stretch>
            <a:fillRect/>
          </a:stretch>
        </p:blipFill>
        <p:spPr>
          <a:xfrm>
            <a:off x="2139854" y="5588008"/>
            <a:ext cx="1045881" cy="981092"/>
          </a:xfrm>
          <a:prstGeom prst="ellipse">
            <a:avLst/>
          </a:prstGeom>
          <a:ln w="19050">
            <a:solidFill>
              <a:schemeClr val="accent2">
                <a:lumMod val="50000"/>
              </a:schemeClr>
            </a:solidFill>
          </a:ln>
        </p:spPr>
      </p:pic>
      <p:pic>
        <p:nvPicPr>
          <p:cNvPr id="25" name="Picture 24">
            <a:extLst>
              <a:ext uri="{FF2B5EF4-FFF2-40B4-BE49-F238E27FC236}">
                <a16:creationId xmlns:a16="http://schemas.microsoft.com/office/drawing/2014/main" id="{CEDC4854-52B7-1642-BDFB-0D639CE01F93}"/>
              </a:ext>
            </a:extLst>
          </p:cNvPr>
          <p:cNvPicPr>
            <a:picLocks noChangeAspect="1"/>
          </p:cNvPicPr>
          <p:nvPr/>
        </p:nvPicPr>
        <p:blipFill rotWithShape="1">
          <a:blip r:embed="rId10"/>
          <a:srcRect l="12383" t="4802" r="8548" b="4170"/>
          <a:stretch/>
        </p:blipFill>
        <p:spPr>
          <a:xfrm>
            <a:off x="2077872" y="664246"/>
            <a:ext cx="1026746" cy="1008078"/>
          </a:xfrm>
          <a:prstGeom prst="ellipse">
            <a:avLst/>
          </a:prstGeom>
          <a:ln w="19050">
            <a:solidFill>
              <a:schemeClr val="accent2">
                <a:lumMod val="50000"/>
              </a:schemeClr>
            </a:solidFill>
          </a:ln>
        </p:spPr>
      </p:pic>
      <p:sp>
        <p:nvSpPr>
          <p:cNvPr id="20" name="Title 5">
            <a:extLst>
              <a:ext uri="{FF2B5EF4-FFF2-40B4-BE49-F238E27FC236}">
                <a16:creationId xmlns:a16="http://schemas.microsoft.com/office/drawing/2014/main" id="{75127F09-11EF-354E-95D1-FBA4F113BD68}"/>
              </a:ext>
            </a:extLst>
          </p:cNvPr>
          <p:cNvSpPr txBox="1">
            <a:spLocks/>
          </p:cNvSpPr>
          <p:nvPr/>
        </p:nvSpPr>
        <p:spPr>
          <a:xfrm flipH="1">
            <a:off x="-471418" y="70101"/>
            <a:ext cx="2611272" cy="608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1pPr>
            <a:lvl2pPr marL="914400" marR="0" lvl="1"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2pPr>
            <a:lvl3pPr marL="1371600" marR="0" lvl="2"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3pPr>
            <a:lvl4pPr marL="1828800" marR="0" lvl="3"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4pPr>
            <a:lvl5pPr marL="2286000" marR="0" lvl="4"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5pPr>
            <a:lvl6pPr marL="2743200" marR="0" lvl="5"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6pPr>
            <a:lvl7pPr marL="3200400" marR="0" lvl="6"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7pPr>
            <a:lvl8pPr marL="3657600" marR="0" lvl="7"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8pPr>
            <a:lvl9pPr marL="4114800" marR="0" lvl="8" indent="-317500" algn="ctr" rtl="0" eaLnBrk="1" hangingPunct="1">
              <a:lnSpc>
                <a:spcPct val="100000"/>
              </a:lnSpc>
              <a:spcBef>
                <a:spcPts val="0"/>
              </a:spcBef>
              <a:spcAft>
                <a:spcPts val="0"/>
              </a:spcAft>
              <a:buClr>
                <a:schemeClr val="lt1"/>
              </a:buClr>
              <a:buSzPts val="1400"/>
              <a:buFont typeface="Hind Vadodara"/>
              <a:buNone/>
              <a:defRPr sz="1867" b="0" i="0" u="none" strike="noStrike" cap="none">
                <a:solidFill>
                  <a:schemeClr val="lt1"/>
                </a:solidFill>
                <a:latin typeface="Hind Vadodara"/>
                <a:ea typeface="Hind Vadodara"/>
                <a:cs typeface="Hind Vadodara"/>
                <a:sym typeface="Hind Vadodara"/>
              </a:defRPr>
            </a:lvl9pPr>
          </a:lstStyle>
          <a:p>
            <a:pPr marL="457200" marR="0" lvl="0" indent="-317500" algn="r" defTabSz="914400" rtl="0" eaLnBrk="1" fontAlgn="auto" latinLnBrk="0" hangingPunct="1">
              <a:lnSpc>
                <a:spcPct val="100000"/>
              </a:lnSpc>
              <a:spcBef>
                <a:spcPts val="0"/>
              </a:spcBef>
              <a:spcAft>
                <a:spcPts val="0"/>
              </a:spcAft>
              <a:buClr>
                <a:srgbClr val="FFFFFF"/>
              </a:buClr>
              <a:buSzPts val="1400"/>
              <a:buFont typeface="Hind Vadodara"/>
              <a:buNone/>
              <a:tabLst/>
              <a:defRPr/>
            </a:pPr>
            <a:r>
              <a:rPr kumimoji="0" lang="en-US" sz="40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sym typeface="Hind Vadodara"/>
              </a:rPr>
              <a:t>LEGEND</a:t>
            </a:r>
          </a:p>
        </p:txBody>
      </p:sp>
      <p:pic>
        <p:nvPicPr>
          <p:cNvPr id="21" name="Picture 20">
            <a:extLst>
              <a:ext uri="{FF2B5EF4-FFF2-40B4-BE49-F238E27FC236}">
                <a16:creationId xmlns:a16="http://schemas.microsoft.com/office/drawing/2014/main" id="{51625BFC-BC02-3945-98C2-C3B66C2928EF}"/>
              </a:ext>
            </a:extLst>
          </p:cNvPr>
          <p:cNvPicPr>
            <a:picLocks noChangeAspect="1"/>
          </p:cNvPicPr>
          <p:nvPr/>
        </p:nvPicPr>
        <p:blipFill>
          <a:blip r:embed="rId9"/>
          <a:stretch>
            <a:fillRect/>
          </a:stretch>
        </p:blipFill>
        <p:spPr>
          <a:xfrm>
            <a:off x="11277600" y="6000244"/>
            <a:ext cx="914400" cy="857756"/>
          </a:xfrm>
          <a:prstGeom prst="ellipse">
            <a:avLst/>
          </a:prstGeom>
          <a:ln w="19050">
            <a:solidFill>
              <a:schemeClr val="accent2">
                <a:lumMod val="50000"/>
              </a:schemeClr>
            </a:solidFill>
          </a:ln>
        </p:spPr>
      </p:pic>
    </p:spTree>
    <p:extLst>
      <p:ext uri="{BB962C8B-B14F-4D97-AF65-F5344CB8AC3E}">
        <p14:creationId xmlns:p14="http://schemas.microsoft.com/office/powerpoint/2010/main" val="2159385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3007000" y="1188984"/>
            <a:ext cx="2394400" cy="2394400"/>
          </a:xfrm>
          <a:prstGeom prst="donut">
            <a:avLst>
              <a:gd name="adj" fmla="val 4516"/>
            </a:avLst>
          </a:pr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80" name="Google Shape;480;p38"/>
          <p:cNvSpPr txBox="1">
            <a:spLocks noGrp="1"/>
          </p:cNvSpPr>
          <p:nvPr>
            <p:ph type="title"/>
          </p:nvPr>
        </p:nvSpPr>
        <p:spPr>
          <a:xfrm rot="-294">
            <a:off x="684739" y="4024861"/>
            <a:ext cx="8240896" cy="2154763"/>
          </a:xfrm>
          <a:prstGeom prst="rect">
            <a:avLst/>
          </a:prstGeom>
        </p:spPr>
        <p:txBody>
          <a:bodyPr spcFirstLastPara="1" wrap="square" lIns="121900" tIns="121900" rIns="121900" bIns="121900" anchor="ctr" anchorCtr="0">
            <a:noAutofit/>
          </a:bodyPr>
          <a:lstStyle/>
          <a:p>
            <a:r>
              <a:rPr lang="en" sz="4800" b="1" dirty="0"/>
              <a:t>Glows &amp; Grows:</a:t>
            </a:r>
            <a:br>
              <a:rPr lang="en" sz="4800" b="1" dirty="0"/>
            </a:br>
            <a:r>
              <a:rPr lang="en-US" sz="3200" b="1" dirty="0"/>
              <a:t>Developing Systems to support Tier 2</a:t>
            </a:r>
            <a:endParaRPr sz="3200" b="1"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182381" y="6066333"/>
            <a:ext cx="2833687" cy="703251"/>
          </a:xfrm>
          <a:prstGeom prst="rect">
            <a:avLst/>
          </a:prstGeom>
        </p:spPr>
      </p:pic>
      <p:pic>
        <p:nvPicPr>
          <p:cNvPr id="2" name="Picture 1">
            <a:extLst>
              <a:ext uri="{FF2B5EF4-FFF2-40B4-BE49-F238E27FC236}">
                <a16:creationId xmlns:a16="http://schemas.microsoft.com/office/drawing/2014/main" id="{76524630-6598-432B-B3E9-0700A333F9B6}"/>
              </a:ext>
            </a:extLst>
          </p:cNvPr>
          <p:cNvPicPr>
            <a:picLocks noChangeAspect="1"/>
          </p:cNvPicPr>
          <p:nvPr/>
        </p:nvPicPr>
        <p:blipFill>
          <a:blip r:embed="rId4"/>
          <a:stretch>
            <a:fillRect/>
          </a:stretch>
        </p:blipFill>
        <p:spPr>
          <a:xfrm>
            <a:off x="3455331" y="1623918"/>
            <a:ext cx="1487971" cy="1532532"/>
          </a:xfrm>
          <a:prstGeom prst="rect">
            <a:avLst/>
          </a:prstGeom>
        </p:spPr>
      </p:pic>
    </p:spTree>
    <p:extLst>
      <p:ext uri="{BB962C8B-B14F-4D97-AF65-F5344CB8AC3E}">
        <p14:creationId xmlns:p14="http://schemas.microsoft.com/office/powerpoint/2010/main" val="419475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BA62907-6DFB-E94C-BE64-D42BA57BA947}"/>
              </a:ext>
            </a:extLst>
          </p:cNvPr>
          <p:cNvGraphicFramePr/>
          <p:nvPr>
            <p:extLst>
              <p:ext uri="{D42A27DB-BD31-4B8C-83A1-F6EECF244321}">
                <p14:modId xmlns:p14="http://schemas.microsoft.com/office/powerpoint/2010/main" val="1412437287"/>
              </p:ext>
            </p:extLst>
          </p:nvPr>
        </p:nvGraphicFramePr>
        <p:xfrm>
          <a:off x="693833" y="1617045"/>
          <a:ext cx="10715313" cy="4912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p:cNvSpPr>
            <a:spLocks noGrp="1"/>
          </p:cNvSpPr>
          <p:nvPr>
            <p:ph type="title"/>
          </p:nvPr>
        </p:nvSpPr>
        <p:spPr>
          <a:noFill/>
        </p:spPr>
        <p:txBody>
          <a:bodyPr/>
          <a:lstStyle/>
          <a:p>
            <a:r>
              <a:rPr lang="en-US" dirty="0">
                <a:solidFill>
                  <a:schemeClr val="bg1"/>
                </a:solidFill>
              </a:rPr>
              <a:t>TIER 2 IS DESIGNED TO…</a:t>
            </a:r>
          </a:p>
        </p:txBody>
      </p:sp>
    </p:spTree>
    <p:extLst>
      <p:ext uri="{BB962C8B-B14F-4D97-AF65-F5344CB8AC3E}">
        <p14:creationId xmlns:p14="http://schemas.microsoft.com/office/powerpoint/2010/main" val="2552732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39F8730-4B26-2C4D-B16D-5858AB3B209E}"/>
              </a:ext>
            </a:extLst>
          </p:cNvPr>
          <p:cNvGraphicFramePr/>
          <p:nvPr>
            <p:extLst>
              <p:ext uri="{D42A27DB-BD31-4B8C-83A1-F6EECF244321}">
                <p14:modId xmlns:p14="http://schemas.microsoft.com/office/powerpoint/2010/main" val="2002264135"/>
              </p:ext>
            </p:extLst>
          </p:nvPr>
        </p:nvGraphicFramePr>
        <p:xfrm>
          <a:off x="2137354" y="1708668"/>
          <a:ext cx="7917292" cy="46818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noFill/>
        </p:spPr>
        <p:txBody>
          <a:bodyPr/>
          <a:lstStyle/>
          <a:p>
            <a:r>
              <a:rPr lang="en-US" dirty="0">
                <a:solidFill>
                  <a:schemeClr val="bg1"/>
                </a:solidFill>
              </a:rPr>
              <a:t>TIER 2 CRITICAL FEATURES</a:t>
            </a:r>
          </a:p>
        </p:txBody>
      </p:sp>
    </p:spTree>
    <p:extLst>
      <p:ext uri="{BB962C8B-B14F-4D97-AF65-F5344CB8AC3E}">
        <p14:creationId xmlns:p14="http://schemas.microsoft.com/office/powerpoint/2010/main" val="2973089108"/>
      </p:ext>
    </p:extLst>
  </p:cSld>
  <p:clrMapOvr>
    <a:masterClrMapping/>
  </p:clrMapOvr>
</p:sld>
</file>

<file path=ppt/theme/theme1.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12" ma:contentTypeDescription="Create a new document." ma:contentTypeScope="" ma:versionID="f863398f7efc7f46bfbf889784e304ed">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a3f5418fb929d2ab969ab60f240f00c8"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73DDA53-F964-47DD-8EE4-28ACA9E3B0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4c7253-cea3-4165-8b8a-856476806840"/>
    <ds:schemaRef ds:uri="bd4136c0-7c27-4378-bc59-5e31d22b1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A84627E-F1E7-433D-B4BD-DF0854E5E2CA}">
  <ds:schemaRefs>
    <ds:schemaRef ds:uri="http://schemas.microsoft.com/sharepoint/v3/contenttype/forms"/>
  </ds:schemaRefs>
</ds:datastoreItem>
</file>

<file path=customXml/itemProps3.xml><?xml version="1.0" encoding="utf-8"?>
<ds:datastoreItem xmlns:ds="http://schemas.openxmlformats.org/officeDocument/2006/customXml" ds:itemID="{24EDE2E6-1D7C-455C-B396-0F9E435F55B4}">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bd4136c0-7c27-4378-bc59-5e31d22b10cd"/>
    <ds:schemaRef ds:uri="fa4c7253-cea3-4165-8b8a-856476806840"/>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4666</TotalTime>
  <Words>2748</Words>
  <Application>Microsoft Office PowerPoint</Application>
  <PresentationFormat>Widescreen</PresentationFormat>
  <Paragraphs>509</Paragraphs>
  <Slides>43</Slides>
  <Notes>35</Notes>
  <HiddenSlides>4</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43</vt:i4>
      </vt:variant>
    </vt:vector>
  </HeadingPairs>
  <TitlesOfParts>
    <vt:vector size="67" baseType="lpstr">
      <vt:lpstr>Arial</vt:lpstr>
      <vt:lpstr>Calibri</vt:lpstr>
      <vt:lpstr>Cambria</vt:lpstr>
      <vt:lpstr>Century Gothic</vt:lpstr>
      <vt:lpstr>Courier New</vt:lpstr>
      <vt:lpstr>Fira Sans Extra Condensed Medium</vt:lpstr>
      <vt:lpstr>Franklin Gothic Book</vt:lpstr>
      <vt:lpstr>Hind Vadodara</vt:lpstr>
      <vt:lpstr>Montserrat SemiBold</vt:lpstr>
      <vt:lpstr>Nunito Light</vt:lpstr>
      <vt:lpstr>Open Sans SemiBold</vt:lpstr>
      <vt:lpstr>Oswald</vt:lpstr>
      <vt:lpstr>Poppins</vt:lpstr>
      <vt:lpstr>Poppins Medium</vt:lpstr>
      <vt:lpstr>Poppins SemiBold</vt:lpstr>
      <vt:lpstr>PT Sans</vt:lpstr>
      <vt:lpstr>Raleway Thin</vt:lpstr>
      <vt:lpstr>Roboto Condensed Light</vt:lpstr>
      <vt:lpstr>Wingdings</vt:lpstr>
      <vt:lpstr>Ophthalmology Center by Slidesgo</vt:lpstr>
      <vt:lpstr>7_Ophthalmology Center by Slidesgo</vt:lpstr>
      <vt:lpstr>1_Ophthalmology Center by Slidesgo</vt:lpstr>
      <vt:lpstr>4_Ophthalmology Center by Slidesgo</vt:lpstr>
      <vt:lpstr>2_Ophthalmology Center by Slidesgo</vt:lpstr>
      <vt:lpstr>Welcome tO THE Tier 2 COACHES’ MEETing!</vt:lpstr>
      <vt:lpstr>PBIS Coaching Meeting TIER 2, Year 1 November 2022</vt:lpstr>
      <vt:lpstr>ACKNOWLEDGEMENTS</vt:lpstr>
      <vt:lpstr>EXPECTATIONS</vt:lpstr>
      <vt:lpstr>Agenda &amp; Coaches' Tasks</vt:lpstr>
      <vt:lpstr>PowerPoint Presentation</vt:lpstr>
      <vt:lpstr>Glows &amp; Grows: Developing Systems to support Tier 2</vt:lpstr>
      <vt:lpstr>TIER 2 IS DESIGNED TO…</vt:lpstr>
      <vt:lpstr>TIER 2 CRITICAL FEATURES</vt:lpstr>
      <vt:lpstr>PowerPoint Presentation</vt:lpstr>
      <vt:lpstr>DISCUSSION: GLOWS &amp; GROWS</vt:lpstr>
      <vt:lpstr>Step 2: Develop a collaborative process for identifying  students </vt:lpstr>
      <vt:lpstr>Student  Identification  Plan:  Critical  Features</vt:lpstr>
      <vt:lpstr>Student  Identification  Plan:  Critical  Features</vt:lpstr>
      <vt:lpstr>Methods for Identification</vt:lpstr>
      <vt:lpstr>Methods for Identification</vt:lpstr>
      <vt:lpstr>PowerPoint Presentation</vt:lpstr>
      <vt:lpstr>Request for Assistance</vt:lpstr>
      <vt:lpstr>Request for Assistance Forms</vt:lpstr>
      <vt:lpstr>PowerPoint Presentation</vt:lpstr>
      <vt:lpstr>ACTIVITY: Request for Assistance Form</vt:lpstr>
      <vt:lpstr>DISCUSSION:  Request for Assistance Process</vt:lpstr>
      <vt:lpstr>Using Existing Data Sources to Identify Students</vt:lpstr>
      <vt:lpstr>Possible Data Sources for Identifying Students</vt:lpstr>
      <vt:lpstr>PowerPoint Presentation</vt:lpstr>
      <vt:lpstr>Data Decision Rules</vt:lpstr>
      <vt:lpstr>PowerPoint Presentation</vt:lpstr>
      <vt:lpstr>PowerPoint Presentation</vt:lpstr>
      <vt:lpstr>GUIDING QUESTIONS: DATA SOURCES</vt:lpstr>
      <vt:lpstr>PowerPoint Presentation</vt:lpstr>
      <vt:lpstr>DISCUSSION: Using Existing Data Sources to Identify Students in Need of Support</vt:lpstr>
      <vt:lpstr>Screening</vt:lpstr>
      <vt:lpstr>RESOURCES</vt:lpstr>
      <vt:lpstr>PowerPoint Presentation</vt:lpstr>
      <vt:lpstr>Resources: Tier 2  </vt:lpstr>
      <vt:lpstr> HELPFUL RESOURCES</vt:lpstr>
      <vt:lpstr>Advanced Resource :  Supporting Child and Student Social, Emotional, Behavioral and Mental Health Needs </vt:lpstr>
      <vt:lpstr>PowerPoint Presentation</vt:lpstr>
      <vt:lpstr>PowerPoint Presentation</vt:lpstr>
      <vt:lpstr>Technical Assistance (TA) time</vt:lpstr>
      <vt:lpstr>January TEAM TRAINING</vt:lpstr>
      <vt:lpstr>Agenda &amp; Coaches' Tasks</vt:lpstr>
      <vt:lpstr>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Everett, Susannah;Marcie Handler</dc:creator>
  <cp:lastModifiedBy>Marcie Handler</cp:lastModifiedBy>
  <cp:revision>116</cp:revision>
  <cp:lastPrinted>2022-11-10T04:37:34Z</cp:lastPrinted>
  <dcterms:created xsi:type="dcterms:W3CDTF">2021-09-01T22:16:30Z</dcterms:created>
  <dcterms:modified xsi:type="dcterms:W3CDTF">2022-11-11T20:18:24Z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0x01010080188AE11363A44C8D6A98CD1960C803</vt:lpwstr>
  </property>
</Properties>
</file>