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56" r:id="rId6"/>
    <p:sldMasterId id="2147483729" r:id="rId7"/>
    <p:sldMasterId id="2147483760" r:id="rId8"/>
    <p:sldMasterId id="2147483777" r:id="rId9"/>
    <p:sldMasterId id="2147483787" r:id="rId10"/>
  </p:sldMasterIdLst>
  <p:notesMasterIdLst>
    <p:notesMasterId r:id="rId49"/>
  </p:notesMasterIdLst>
  <p:sldIdLst>
    <p:sldId id="3182" r:id="rId11"/>
    <p:sldId id="3209" r:id="rId12"/>
    <p:sldId id="4056" r:id="rId13"/>
    <p:sldId id="3210" r:id="rId14"/>
    <p:sldId id="4074" r:id="rId15"/>
    <p:sldId id="4032" r:id="rId16"/>
    <p:sldId id="260" r:id="rId17"/>
    <p:sldId id="4061" r:id="rId18"/>
    <p:sldId id="4062" r:id="rId19"/>
    <p:sldId id="4063" r:id="rId20"/>
    <p:sldId id="4060" r:id="rId21"/>
    <p:sldId id="4079" r:id="rId22"/>
    <p:sldId id="4080" r:id="rId23"/>
    <p:sldId id="4065" r:id="rId24"/>
    <p:sldId id="4081" r:id="rId25"/>
    <p:sldId id="4066" r:id="rId26"/>
    <p:sldId id="4092" r:id="rId27"/>
    <p:sldId id="4067" r:id="rId28"/>
    <p:sldId id="3393" r:id="rId29"/>
    <p:sldId id="4018" r:id="rId30"/>
    <p:sldId id="4040" r:id="rId31"/>
    <p:sldId id="4039" r:id="rId32"/>
    <p:sldId id="4041" r:id="rId33"/>
    <p:sldId id="4087" r:id="rId34"/>
    <p:sldId id="4042" r:id="rId35"/>
    <p:sldId id="4083" r:id="rId36"/>
    <p:sldId id="4036" r:id="rId37"/>
    <p:sldId id="4072" r:id="rId38"/>
    <p:sldId id="4088" r:id="rId39"/>
    <p:sldId id="4089" r:id="rId40"/>
    <p:sldId id="4090" r:id="rId41"/>
    <p:sldId id="4082" r:id="rId42"/>
    <p:sldId id="4084" r:id="rId43"/>
    <p:sldId id="4085" r:id="rId44"/>
    <p:sldId id="4086" r:id="rId45"/>
    <p:sldId id="343" r:id="rId46"/>
    <p:sldId id="4091" r:id="rId47"/>
    <p:sldId id="40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056"/>
            <p14:sldId id="3210"/>
            <p14:sldId id="4074"/>
          </p14:sldIdLst>
        </p14:section>
        <p14:section name="Academy Resources (25 mins)" id="{7930B9A3-49A1-4840-BEA5-A6150F375DF1}">
          <p14:sldIdLst>
            <p14:sldId id="4032"/>
            <p14:sldId id="260"/>
            <p14:sldId id="4061"/>
            <p14:sldId id="4062"/>
            <p14:sldId id="4063"/>
            <p14:sldId id="4060"/>
            <p14:sldId id="4079"/>
            <p14:sldId id="4080"/>
            <p14:sldId id="4065"/>
            <p14:sldId id="4081"/>
            <p14:sldId id="4066"/>
            <p14:sldId id="4092"/>
          </p14:sldIdLst>
        </p14:section>
        <p14:section name="Glows and Grows (25 minutes)" id="{E918D8D8-C51E-CF45-8A07-ABB390550EA3}">
          <p14:sldIdLst>
            <p14:sldId id="4067"/>
            <p14:sldId id="3393"/>
          </p14:sldIdLst>
        </p14:section>
        <p14:section name="Big Idea Check In (20 minutes)" id="{4FAC4393-89DA-9E43-AB5C-27C393F04C63}">
          <p14:sldIdLst>
            <p14:sldId id="4018"/>
            <p14:sldId id="4040"/>
            <p14:sldId id="4039"/>
            <p14:sldId id="4041"/>
            <p14:sldId id="4087"/>
            <p14:sldId id="4042"/>
            <p14:sldId id="4083"/>
            <p14:sldId id="4036"/>
            <p14:sldId id="4072"/>
            <p14:sldId id="4088"/>
            <p14:sldId id="4089"/>
            <p14:sldId id="4090"/>
            <p14:sldId id="4082"/>
            <p14:sldId id="4084"/>
          </p14:sldIdLst>
        </p14:section>
        <p14:section name="Looking Ahead (15 minutes)" id="{EF4E117E-C94B-5045-8826-1052C5708A86}">
          <p14:sldIdLst>
            <p14:sldId id="4085"/>
            <p14:sldId id="4086"/>
          </p14:sldIdLst>
        </p14:section>
        <p14:section name="Wrapping Up (5 minutes)" id="{6F051F88-AA7C-3348-A7B8-892BA6C75A0D}">
          <p14:sldIdLst>
            <p14:sldId id="343"/>
            <p14:sldId id="4091"/>
            <p14:sldId id="40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9" clrIdx="0">
    <p:extLst>
      <p:ext uri="{19B8F6BF-5375-455C-9EA6-DF929625EA0E}">
        <p15:presenceInfo xmlns:p15="http://schemas.microsoft.com/office/powerpoint/2012/main" userId="S::adam.feinberg@uconn.edu::177393b2-bc5b-4b41-8d24-c053677dafcb" providerId="AD"/>
      </p:ext>
    </p:extLst>
  </p:cmAuthor>
  <p:cmAuthor id="2" name="Robbie, Karen" initials="RK" lastIdx="3" clrIdx="1">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EF39"/>
    <a:srgbClr val="EB55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02" autoAdjust="0"/>
  </p:normalViewPr>
  <p:slideViewPr>
    <p:cSldViewPr snapToGrid="0">
      <p:cViewPr varScale="1">
        <p:scale>
          <a:sx n="81" d="100"/>
          <a:sy n="81" d="100"/>
        </p:scale>
        <p:origin x="171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7T06:06:44.216" idx="5">
    <p:pos x="3404" y="747"/>
    <p:text>Should we keep the phrase: Big idea check in? I've gone back and forth. May be nice for consistency, or does it look messy?
</p:text>
    <p:extLst>
      <p:ext uri="{C676402C-5697-4E1C-873F-D02D1690AC5C}">
        <p15:threadingInfo xmlns:p15="http://schemas.microsoft.com/office/powerpoint/2012/main" timeZoneBias="420"/>
      </p:ext>
    </p:extLst>
  </p:cm>
  <p:cm authorId="2" dt="2021-09-07T08:38:08.604" idx="2">
    <p:pos x="3404" y="843"/>
    <p:text>I think it is important for establishing a predictable structure and consistency. I played with formatting a bit. Does that help with the "messiness"?
</p:text>
    <p:extLst>
      <p:ext uri="{C676402C-5697-4E1C-873F-D02D1690AC5C}">
        <p15:threadingInfo xmlns:p15="http://schemas.microsoft.com/office/powerpoint/2012/main" timeZoneBias="420">
          <p15:parentCm authorId="1" idx="5"/>
        </p15:threadingInfo>
      </p:ext>
    </p:extLst>
  </p:cm>
  <p:cm authorId="1" dt="2021-09-07T09:21:02.075" idx="8">
    <p:pos x="3404" y="939"/>
    <p:text>Looks great. Thanks.
</p:text>
    <p:extLst>
      <p:ext uri="{C676402C-5697-4E1C-873F-D02D1690AC5C}">
        <p15:threadingInfo xmlns:p15="http://schemas.microsoft.com/office/powerpoint/2012/main" timeZoneBias="420">
          <p15:parentCm authorId="1"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9-07T08:41:43.626" idx="3">
    <p:pos x="10" y="10"/>
    <p:text>Consider adding a trainer note to remind them to keep this brief because it is already covered in Canvas
</p:text>
    <p:extLst>
      <p:ext uri="{C676402C-5697-4E1C-873F-D02D1690AC5C}">
        <p15:threadingInfo xmlns:p15="http://schemas.microsoft.com/office/powerpoint/2012/main" timeZoneBias="420"/>
      </p:ext>
    </p:extLst>
  </p:cm>
  <p:cm authorId="1" dt="2021-09-08T05:08:45.228" idx="9">
    <p:pos x="10" y="106"/>
    <p:text>Great. Thanks!
</p:text>
    <p:extLst>
      <p:ext uri="{C676402C-5697-4E1C-873F-D02D1690AC5C}">
        <p15:threadingInfo xmlns:p15="http://schemas.microsoft.com/office/powerpoint/2012/main" timeZoneBias="420">
          <p15:parentCm authorId="2" idx="3"/>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PBIS Academy Year 2 Training and Support Structure</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03954BDB-BA25-4649-AD2D-200C969E9724}">
      <dgm:prSet phldr="0"/>
      <dgm:spPr/>
      <dgm:t>
        <a:bodyPr/>
        <a:lstStyle/>
        <a:p>
          <a:pPr rtl="0"/>
          <a:r>
            <a:rPr lang="en-US" b="0" i="0" dirty="0">
              <a:latin typeface="Hind Vadodara" panose="020B0604020202020204" charset="0"/>
              <a:cs typeface="Hind Vadodara" panose="020B0604020202020204" charset="0"/>
            </a:rPr>
            <a:t>Sustainability Factors – Team Functioning</a:t>
          </a:r>
        </a:p>
      </dgm:t>
    </dgm:pt>
    <dgm:pt modelId="{0C31844F-EAD3-5A49-97F3-4969CDD96248}" type="parTrans" cxnId="{31CC430A-8F75-004E-BE2A-0DD450791350}">
      <dgm:prSet/>
      <dgm:spPr/>
      <dgm:t>
        <a:bodyPr/>
        <a:lstStyle/>
        <a:p>
          <a:endParaRPr lang="en-US"/>
        </a:p>
      </dgm:t>
    </dgm:pt>
    <dgm:pt modelId="{AFE1F1FB-E3F1-C746-85FD-B2BEA16BBD10}" type="sibTrans" cxnId="{31CC430A-8F75-004E-BE2A-0DD450791350}">
      <dgm:prSet/>
      <dgm:spPr/>
      <dgm:t>
        <a:bodyPr/>
        <a:lstStyle/>
        <a:p>
          <a:endParaRPr lang="en-US"/>
        </a:p>
      </dgm:t>
    </dgm:pt>
    <dgm:pt modelId="{20BB3778-7C90-8E48-91C7-ACD1BC0F0D06}">
      <dgm:prSet phldr="0"/>
      <dgm:spPr/>
      <dgm:t>
        <a:bodyPr/>
        <a:lstStyle/>
        <a:p>
          <a:pPr rtl="0"/>
          <a:r>
            <a:rPr lang="en-US" b="0" i="0" dirty="0">
              <a:latin typeface="Hind Vadodara" panose="020B0604020202020204" charset="0"/>
              <a:cs typeface="Hind Vadodara" panose="020B0604020202020204" charset="0"/>
            </a:rPr>
            <a:t>Glows &amp; Grows: PBIS Rollout</a:t>
          </a:r>
        </a:p>
      </dgm:t>
    </dgm:pt>
    <dgm:pt modelId="{27BC0C2A-7D2D-4F4A-B99B-C925F33AC947}" type="parTrans" cxnId="{A8F528FD-ABFF-8242-BE8A-B3C9179F3F02}">
      <dgm:prSet/>
      <dgm:spPr/>
      <dgm:t>
        <a:bodyPr/>
        <a:lstStyle/>
        <a:p>
          <a:endParaRPr lang="en-US"/>
        </a:p>
      </dgm:t>
    </dgm:pt>
    <dgm:pt modelId="{9F51D5D1-D857-2D46-8E2E-B1D88610C1EC}" type="sibTrans" cxnId="{A8F528FD-ABFF-8242-BE8A-B3C9179F3F02}">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Survey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upload to Canvas</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4E3D8AFE-F876-4548-871A-35C8BAA4E5C2}">
      <dgm:prSet phldr="0"/>
      <dgm:spPr/>
      <dgm:t>
        <a:bodyPr/>
        <a:lstStyle/>
        <a:p>
          <a:pPr rtl="0"/>
          <a:r>
            <a:rPr lang="en-US" b="0" i="0" dirty="0">
              <a:latin typeface="Hind Vadodara" panose="020B0604020202020204" charset="0"/>
              <a:cs typeface="Hind Vadodara" panose="020B0604020202020204" charset="0"/>
            </a:rPr>
            <a:t>Action Planning and Working Smarter</a:t>
          </a:r>
        </a:p>
      </dgm:t>
    </dgm:pt>
    <dgm:pt modelId="{550D4748-350B-4CE6-AC7A-7F6AD5815D89}" type="parTrans" cxnId="{86C8FB21-D136-49E4-8BA4-CE92EEC41E99}">
      <dgm:prSet/>
      <dgm:spPr/>
      <dgm:t>
        <a:bodyPr/>
        <a:lstStyle/>
        <a:p>
          <a:endParaRPr lang="en-US"/>
        </a:p>
      </dgm:t>
    </dgm:pt>
    <dgm:pt modelId="{F8D1DA41-9B77-4D71-B10C-518CB110C9E9}" type="sibTrans" cxnId="{86C8FB21-D136-49E4-8BA4-CE92EEC41E99}">
      <dgm:prSet/>
      <dgm:spPr/>
      <dgm:t>
        <a:bodyPr/>
        <a:lstStyle/>
        <a:p>
          <a:endParaRPr lang="en-US"/>
        </a:p>
      </dgm:t>
    </dgm:pt>
    <dgm:pt modelId="{3892C62E-665C-468F-8974-266DB9D11144}">
      <dgm:prSet phldr="0"/>
      <dgm:spPr/>
      <dgm:t>
        <a:bodyPr/>
        <a:lstStyle/>
        <a:p>
          <a:pPr rtl="0"/>
          <a:r>
            <a:rPr lang="en-US" b="0" i="0" dirty="0">
              <a:solidFill>
                <a:schemeClr val="tx1"/>
              </a:solidFill>
              <a:latin typeface="Hind Vadodara" panose="020B0604020202020204" charset="0"/>
              <a:cs typeface="Hind Vadodara" panose="020B0604020202020204" charset="0"/>
            </a:rPr>
            <a:t>Review/Complete Working Smarter Matrix upload to Canvas</a:t>
          </a:r>
        </a:p>
      </dgm:t>
    </dgm:pt>
    <dgm:pt modelId="{039E5F78-9BC3-43CA-9E0B-DC246C7E5034}" type="parTrans" cxnId="{B309F6DF-7852-4F44-A033-044032D54D9F}">
      <dgm:prSet/>
      <dgm:spPr/>
      <dgm:t>
        <a:bodyPr/>
        <a:lstStyle/>
        <a:p>
          <a:endParaRPr lang="en-US"/>
        </a:p>
      </dgm:t>
    </dgm:pt>
    <dgm:pt modelId="{DB7596A2-280C-40B0-8F16-C106DCFF6A39}" type="sibTrans" cxnId="{B309F6DF-7852-4F44-A033-044032D54D9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31CC430A-8F75-004E-BE2A-0DD450791350}" srcId="{76937503-7550-41B3-8D88-C860E600B4A5}" destId="{03954BDB-BA25-4649-AD2D-200C969E9724}" srcOrd="1" destOrd="0" parTransId="{0C31844F-EAD3-5A49-97F3-4969CDD96248}" sibTransId="{AFE1F1FB-E3F1-C746-85FD-B2BEA16BBD10}"/>
    <dgm:cxn modelId="{C778BB11-E95A-4943-A066-437CB141F6E0}" type="presOf" srcId="{FA5A640F-1737-4C91-87A5-1856A94C74CE}" destId="{183C8042-F222-4C5B-948A-CA63CABAB28E}" srcOrd="0" destOrd="0" presId="urn:microsoft.com/office/officeart/2005/8/layout/list1"/>
    <dgm:cxn modelId="{73F2A220-4DED-8E4D-829C-79B497C0EFC5}" type="presOf" srcId="{20BB3778-7C90-8E48-91C7-ACD1BC0F0D06}" destId="{CDAAD9AB-76BA-4F20-9C80-4020D86AF54F}" srcOrd="0" destOrd="2" presId="urn:microsoft.com/office/officeart/2005/8/layout/list1"/>
    <dgm:cxn modelId="{86C8FB21-D136-49E4-8BA4-CE92EEC41E99}" srcId="{76937503-7550-41B3-8D88-C860E600B4A5}" destId="{4E3D8AFE-F876-4548-871A-35C8BAA4E5C2}" srcOrd="3" destOrd="0" parTransId="{550D4748-350B-4CE6-AC7A-7F6AD5815D89}" sibTransId="{F8D1DA41-9B77-4D71-B10C-518CB110C9E9}"/>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22F1745B-62F4-4077-B09D-BD94CF25003E}" type="presOf" srcId="{E0CF122D-82A9-4E2F-88D6-86A78C73D3CE}"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E5CC7283-7D93-4103-A1D0-6600C051CA79}" type="presOf" srcId="{4E3D8AFE-F876-4548-871A-35C8BAA4E5C2}" destId="{CDAAD9AB-76BA-4F20-9C80-4020D86AF54F}" srcOrd="0" destOrd="3"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9E5437C5-7D6F-4049-9FBA-1CC2CD7391DD}" type="presOf" srcId="{3892C62E-665C-468F-8974-266DB9D11144}" destId="{183C8042-F222-4C5B-948A-CA63CABAB28E}" srcOrd="0" destOrd="2"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B309F6DF-7852-4F44-A033-044032D54D9F}" srcId="{88926E0B-BFF6-E944-B1DF-44240C496CA1}" destId="{3892C62E-665C-468F-8974-266DB9D11144}" srcOrd="2" destOrd="0" parTransId="{039E5F78-9BC3-43CA-9E0B-DC246C7E5034}" sibTransId="{DB7596A2-280C-40B0-8F16-C106DCFF6A39}"/>
    <dgm:cxn modelId="{C4B4EDE0-D896-AF46-9D61-DFFD8C6FE36E}" type="presOf" srcId="{03954BDB-BA25-4649-AD2D-200C969E9724}" destId="{CDAAD9AB-76BA-4F20-9C80-4020D86AF54F}" srcOrd="0" destOrd="1" presId="urn:microsoft.com/office/officeart/2005/8/layout/list1"/>
    <dgm:cxn modelId="{951D89E3-0933-4BC3-BAF5-5EBEDA4320E4}" type="presOf" srcId="{B233C6D1-31FC-9E44-988B-1DE61F134A43}" destId="{CDAAD9AB-76BA-4F20-9C80-4020D86AF54F}" srcOrd="0" destOrd="0" presId="urn:microsoft.com/office/officeart/2005/8/layout/list1"/>
    <dgm:cxn modelId="{A8F528FD-ABFF-8242-BE8A-B3C9179F3F02}" srcId="{76937503-7550-41B3-8D88-C860E600B4A5}" destId="{20BB3778-7C90-8E48-91C7-ACD1BC0F0D06}" srcOrd="2" destOrd="0" parTransId="{27BC0C2A-7D2D-4F4A-B99B-C925F33AC947}" sibTransId="{9F51D5D1-D857-2D46-8E2E-B1D88610C1EC}"/>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2CBF874-F99E-5149-A3BC-85E06EC54A8C}" type="doc">
      <dgm:prSet loTypeId="urn:microsoft.com/office/officeart/2005/8/layout/cycle8" loCatId="" qsTypeId="urn:microsoft.com/office/officeart/2005/8/quickstyle/simple1" qsCatId="simple" csTypeId="urn:microsoft.com/office/officeart/2005/8/colors/accent2_3" csCatId="accent2" phldr="1"/>
      <dgm:spPr/>
    </dgm:pt>
    <dgm:pt modelId="{C36E8880-91B2-B945-986F-48A389E96216}">
      <dgm:prSet phldrT="[Text]" custT="1"/>
      <dgm:spPr/>
      <dgm:t>
        <a:bodyPr/>
        <a:lstStyle/>
        <a:p>
          <a:r>
            <a:rPr lang="en-US" sz="1800">
              <a:latin typeface="Calibri"/>
              <a:cs typeface="Calibri"/>
            </a:rPr>
            <a:t>Supports Relevance &amp; Equity</a:t>
          </a:r>
          <a:endParaRPr lang="en-US" sz="1800" b="0" i="0" u="none" strike="noStrike" cap="none" baseline="0" noProof="0">
            <a:solidFill>
              <a:srgbClr val="010000"/>
            </a:solidFill>
            <a:latin typeface="Calibri"/>
            <a:cs typeface="Calibri"/>
          </a:endParaRPr>
        </a:p>
      </dgm:t>
    </dgm:pt>
    <dgm:pt modelId="{9706EBF8-9F56-1844-8497-C2BEBC2900DF}" type="parTrans" cxnId="{F12B10D7-C97E-574C-9BB5-1E78F5632D8A}">
      <dgm:prSet/>
      <dgm:spPr/>
      <dgm:t>
        <a:bodyPr/>
        <a:lstStyle/>
        <a:p>
          <a:endParaRPr lang="en-US" sz="1800"/>
        </a:p>
      </dgm:t>
    </dgm:pt>
    <dgm:pt modelId="{54102669-A2E8-1C43-8A8B-3BDDF2694C7F}" type="sibTrans" cxnId="{F12B10D7-C97E-574C-9BB5-1E78F5632D8A}">
      <dgm:prSet/>
      <dgm:spPr/>
      <dgm:t>
        <a:bodyPr/>
        <a:lstStyle/>
        <a:p>
          <a:endParaRPr lang="en-US" sz="1800"/>
        </a:p>
      </dgm:t>
    </dgm:pt>
    <dgm:pt modelId="{1FED85D2-F1A3-EA49-A0EA-023AADC99286}">
      <dgm:prSet phldrT="[Text]" custT="1"/>
      <dgm:spPr/>
      <dgm:t>
        <a:bodyPr/>
        <a:lstStyle/>
        <a:p>
          <a:r>
            <a:rPr lang="en-US" sz="1800">
              <a:latin typeface="Calibri"/>
              <a:cs typeface="Calibri"/>
            </a:rPr>
            <a:t>Improves student outcomes</a:t>
          </a:r>
        </a:p>
      </dgm:t>
    </dgm:pt>
    <dgm:pt modelId="{97758886-2786-B64B-A6E5-96E5EE53A95C}" type="parTrans" cxnId="{A55D6EA7-4257-D946-82DF-C1D7793F3F16}">
      <dgm:prSet/>
      <dgm:spPr/>
      <dgm:t>
        <a:bodyPr/>
        <a:lstStyle/>
        <a:p>
          <a:endParaRPr lang="en-US" sz="1800"/>
        </a:p>
      </dgm:t>
    </dgm:pt>
    <dgm:pt modelId="{6EEB6D3C-024C-9C47-BE31-EF6489F903A6}" type="sibTrans" cxnId="{A55D6EA7-4257-D946-82DF-C1D7793F3F16}">
      <dgm:prSet/>
      <dgm:spPr/>
      <dgm:t>
        <a:bodyPr/>
        <a:lstStyle/>
        <a:p>
          <a:endParaRPr lang="en-US" sz="1800"/>
        </a:p>
      </dgm:t>
    </dgm:pt>
    <dgm:pt modelId="{F93938A0-CFE0-6A4B-A1EB-5BE8F674DB4F}">
      <dgm:prSet phldrT="[Text]" custT="1"/>
      <dgm:spPr/>
      <dgm:t>
        <a:bodyPr/>
        <a:lstStyle/>
        <a:p>
          <a:r>
            <a:rPr lang="en-US" sz="1800">
              <a:latin typeface="Calibri"/>
              <a:cs typeface="Calibri"/>
            </a:rPr>
            <a:t>Promotes Engagement</a:t>
          </a:r>
        </a:p>
      </dgm:t>
    </dgm:pt>
    <dgm:pt modelId="{2CBE51B5-1B8D-1845-87D3-25A9C0DD97AF}" type="parTrans" cxnId="{D0AA1BB0-F9F6-C346-B636-A3F9BDAC03F1}">
      <dgm:prSet/>
      <dgm:spPr/>
      <dgm:t>
        <a:bodyPr/>
        <a:lstStyle/>
        <a:p>
          <a:endParaRPr lang="en-US" sz="1800"/>
        </a:p>
      </dgm:t>
    </dgm:pt>
    <dgm:pt modelId="{42117FF7-CA07-CD43-B6FC-C5A464BF1862}" type="sibTrans" cxnId="{D0AA1BB0-F9F6-C346-B636-A3F9BDAC03F1}">
      <dgm:prSet/>
      <dgm:spPr/>
      <dgm:t>
        <a:bodyPr/>
        <a:lstStyle/>
        <a:p>
          <a:endParaRPr lang="en-US" sz="1800"/>
        </a:p>
      </dgm:t>
    </dgm:pt>
    <dgm:pt modelId="{64D4C52B-4FD8-A749-A4B9-701EBC8D5AB4}" type="pres">
      <dgm:prSet presAssocID="{82CBF874-F99E-5149-A3BC-85E06EC54A8C}" presName="compositeShape" presStyleCnt="0">
        <dgm:presLayoutVars>
          <dgm:chMax val="7"/>
          <dgm:dir/>
          <dgm:resizeHandles val="exact"/>
        </dgm:presLayoutVars>
      </dgm:prSet>
      <dgm:spPr/>
    </dgm:pt>
    <dgm:pt modelId="{028BC49D-3BFA-5142-A717-6A7641CF9475}" type="pres">
      <dgm:prSet presAssocID="{82CBF874-F99E-5149-A3BC-85E06EC54A8C}" presName="wedge1" presStyleLbl="node1" presStyleIdx="0" presStyleCnt="3"/>
      <dgm:spPr/>
    </dgm:pt>
    <dgm:pt modelId="{0F9693C7-DEC3-7F44-84A5-E7801681D469}" type="pres">
      <dgm:prSet presAssocID="{82CBF874-F99E-5149-A3BC-85E06EC54A8C}" presName="dummy1a" presStyleCnt="0"/>
      <dgm:spPr/>
    </dgm:pt>
    <dgm:pt modelId="{2F3F539A-5052-E548-9D42-CE7ACA81B8F1}" type="pres">
      <dgm:prSet presAssocID="{82CBF874-F99E-5149-A3BC-85E06EC54A8C}" presName="dummy1b" presStyleCnt="0"/>
      <dgm:spPr/>
    </dgm:pt>
    <dgm:pt modelId="{C66CF68C-0F91-3345-A9D2-9C71FC3B43CD}" type="pres">
      <dgm:prSet presAssocID="{82CBF874-F99E-5149-A3BC-85E06EC54A8C}" presName="wedge1Tx" presStyleLbl="node1" presStyleIdx="0" presStyleCnt="3">
        <dgm:presLayoutVars>
          <dgm:chMax val="0"/>
          <dgm:chPref val="0"/>
          <dgm:bulletEnabled val="1"/>
        </dgm:presLayoutVars>
      </dgm:prSet>
      <dgm:spPr/>
    </dgm:pt>
    <dgm:pt modelId="{83EE98CB-0FCA-6144-8D84-0A230E14931E}" type="pres">
      <dgm:prSet presAssocID="{82CBF874-F99E-5149-A3BC-85E06EC54A8C}" presName="wedge2" presStyleLbl="node1" presStyleIdx="1" presStyleCnt="3"/>
      <dgm:spPr/>
    </dgm:pt>
    <dgm:pt modelId="{1F4B3A0F-DD88-E947-AFA3-62221C5DED2B}" type="pres">
      <dgm:prSet presAssocID="{82CBF874-F99E-5149-A3BC-85E06EC54A8C}" presName="dummy2a" presStyleCnt="0"/>
      <dgm:spPr/>
    </dgm:pt>
    <dgm:pt modelId="{9CBCFB19-8CFF-FC43-8DB9-981291E8C5C3}" type="pres">
      <dgm:prSet presAssocID="{82CBF874-F99E-5149-A3BC-85E06EC54A8C}" presName="dummy2b" presStyleCnt="0"/>
      <dgm:spPr/>
    </dgm:pt>
    <dgm:pt modelId="{65730FB9-22F9-9943-B28C-3029660064E2}" type="pres">
      <dgm:prSet presAssocID="{82CBF874-F99E-5149-A3BC-85E06EC54A8C}" presName="wedge2Tx" presStyleLbl="node1" presStyleIdx="1" presStyleCnt="3">
        <dgm:presLayoutVars>
          <dgm:chMax val="0"/>
          <dgm:chPref val="0"/>
          <dgm:bulletEnabled val="1"/>
        </dgm:presLayoutVars>
      </dgm:prSet>
      <dgm:spPr/>
    </dgm:pt>
    <dgm:pt modelId="{A7E48921-F0E5-B841-A32C-334EABE5D0C8}" type="pres">
      <dgm:prSet presAssocID="{82CBF874-F99E-5149-A3BC-85E06EC54A8C}" presName="wedge3" presStyleLbl="node1" presStyleIdx="2" presStyleCnt="3"/>
      <dgm:spPr/>
    </dgm:pt>
    <dgm:pt modelId="{FFF7D19B-F18B-4144-9A8C-24C804712F45}" type="pres">
      <dgm:prSet presAssocID="{82CBF874-F99E-5149-A3BC-85E06EC54A8C}" presName="dummy3a" presStyleCnt="0"/>
      <dgm:spPr/>
    </dgm:pt>
    <dgm:pt modelId="{C7683621-2C1F-C64F-A90D-53EF7E0C6B7E}" type="pres">
      <dgm:prSet presAssocID="{82CBF874-F99E-5149-A3BC-85E06EC54A8C}" presName="dummy3b" presStyleCnt="0"/>
      <dgm:spPr/>
    </dgm:pt>
    <dgm:pt modelId="{9310EA95-3E2D-834B-974D-D699B7969074}" type="pres">
      <dgm:prSet presAssocID="{82CBF874-F99E-5149-A3BC-85E06EC54A8C}" presName="wedge3Tx" presStyleLbl="node1" presStyleIdx="2" presStyleCnt="3">
        <dgm:presLayoutVars>
          <dgm:chMax val="0"/>
          <dgm:chPref val="0"/>
          <dgm:bulletEnabled val="1"/>
        </dgm:presLayoutVars>
      </dgm:prSet>
      <dgm:spPr/>
    </dgm:pt>
    <dgm:pt modelId="{BBF6786D-87A4-6A4D-B7F7-E22DCAB44993}" type="pres">
      <dgm:prSet presAssocID="{54102669-A2E8-1C43-8A8B-3BDDF2694C7F}" presName="arrowWedge1" presStyleLbl="fgSibTrans2D1" presStyleIdx="0" presStyleCnt="3"/>
      <dgm:spPr/>
    </dgm:pt>
    <dgm:pt modelId="{3169215D-F402-A446-A94B-99EF9ED1A8C8}" type="pres">
      <dgm:prSet presAssocID="{6EEB6D3C-024C-9C47-BE31-EF6489F903A6}" presName="arrowWedge2" presStyleLbl="fgSibTrans2D1" presStyleIdx="1" presStyleCnt="3"/>
      <dgm:spPr/>
    </dgm:pt>
    <dgm:pt modelId="{8F7DEB72-3766-6342-9BFB-B352E50C6C47}" type="pres">
      <dgm:prSet presAssocID="{42117FF7-CA07-CD43-B6FC-C5A464BF1862}" presName="arrowWedge3" presStyleLbl="fgSibTrans2D1" presStyleIdx="2" presStyleCnt="3"/>
      <dgm:spPr/>
    </dgm:pt>
  </dgm:ptLst>
  <dgm:cxnLst>
    <dgm:cxn modelId="{09729519-77CE-3F4E-964E-BD86F87D22BA}" type="presOf" srcId="{1FED85D2-F1A3-EA49-A0EA-023AADC99286}" destId="{65730FB9-22F9-9943-B28C-3029660064E2}" srcOrd="1" destOrd="0" presId="urn:microsoft.com/office/officeart/2005/8/layout/cycle8"/>
    <dgm:cxn modelId="{900AC01C-8FA3-8844-B2A4-16C3B8C5C75E}" type="presOf" srcId="{82CBF874-F99E-5149-A3BC-85E06EC54A8C}" destId="{64D4C52B-4FD8-A749-A4B9-701EBC8D5AB4}" srcOrd="0" destOrd="0" presId="urn:microsoft.com/office/officeart/2005/8/layout/cycle8"/>
    <dgm:cxn modelId="{FEA1CF7C-8A0A-A44C-A2DF-632ACD15A485}" type="presOf" srcId="{C36E8880-91B2-B945-986F-48A389E96216}" destId="{028BC49D-3BFA-5142-A717-6A7641CF9475}" srcOrd="0" destOrd="0" presId="urn:microsoft.com/office/officeart/2005/8/layout/cycle8"/>
    <dgm:cxn modelId="{A55D6EA7-4257-D946-82DF-C1D7793F3F16}" srcId="{82CBF874-F99E-5149-A3BC-85E06EC54A8C}" destId="{1FED85D2-F1A3-EA49-A0EA-023AADC99286}" srcOrd="1" destOrd="0" parTransId="{97758886-2786-B64B-A6E5-96E5EE53A95C}" sibTransId="{6EEB6D3C-024C-9C47-BE31-EF6489F903A6}"/>
    <dgm:cxn modelId="{D0AA1BB0-F9F6-C346-B636-A3F9BDAC03F1}" srcId="{82CBF874-F99E-5149-A3BC-85E06EC54A8C}" destId="{F93938A0-CFE0-6A4B-A1EB-5BE8F674DB4F}" srcOrd="2" destOrd="0" parTransId="{2CBE51B5-1B8D-1845-87D3-25A9C0DD97AF}" sibTransId="{42117FF7-CA07-CD43-B6FC-C5A464BF1862}"/>
    <dgm:cxn modelId="{F12B10D7-C97E-574C-9BB5-1E78F5632D8A}" srcId="{82CBF874-F99E-5149-A3BC-85E06EC54A8C}" destId="{C36E8880-91B2-B945-986F-48A389E96216}" srcOrd="0" destOrd="0" parTransId="{9706EBF8-9F56-1844-8497-C2BEBC2900DF}" sibTransId="{54102669-A2E8-1C43-8A8B-3BDDF2694C7F}"/>
    <dgm:cxn modelId="{C38492D9-675A-BA4E-868C-4AD2B5BA4023}" type="presOf" srcId="{1FED85D2-F1A3-EA49-A0EA-023AADC99286}" destId="{83EE98CB-0FCA-6144-8D84-0A230E14931E}" srcOrd="0" destOrd="0" presId="urn:microsoft.com/office/officeart/2005/8/layout/cycle8"/>
    <dgm:cxn modelId="{33DDFCE4-CB6C-434D-B52E-7790FCEA94B6}" type="presOf" srcId="{F93938A0-CFE0-6A4B-A1EB-5BE8F674DB4F}" destId="{A7E48921-F0E5-B841-A32C-334EABE5D0C8}" srcOrd="0" destOrd="0" presId="urn:microsoft.com/office/officeart/2005/8/layout/cycle8"/>
    <dgm:cxn modelId="{B2A8F2F2-7293-D848-9989-A44D163F327D}" type="presOf" srcId="{C36E8880-91B2-B945-986F-48A389E96216}" destId="{C66CF68C-0F91-3345-A9D2-9C71FC3B43CD}" srcOrd="1" destOrd="0" presId="urn:microsoft.com/office/officeart/2005/8/layout/cycle8"/>
    <dgm:cxn modelId="{A1622DF9-90A2-6142-82C6-7243813B0B96}" type="presOf" srcId="{F93938A0-CFE0-6A4B-A1EB-5BE8F674DB4F}" destId="{9310EA95-3E2D-834B-974D-D699B7969074}" srcOrd="1" destOrd="0" presId="urn:microsoft.com/office/officeart/2005/8/layout/cycle8"/>
    <dgm:cxn modelId="{608C9E19-2FD8-EF45-B245-9E514535AD17}" type="presParOf" srcId="{64D4C52B-4FD8-A749-A4B9-701EBC8D5AB4}" destId="{028BC49D-3BFA-5142-A717-6A7641CF9475}" srcOrd="0" destOrd="0" presId="urn:microsoft.com/office/officeart/2005/8/layout/cycle8"/>
    <dgm:cxn modelId="{1B897B0D-A449-BA46-89BD-5EA53FA706AB}" type="presParOf" srcId="{64D4C52B-4FD8-A749-A4B9-701EBC8D5AB4}" destId="{0F9693C7-DEC3-7F44-84A5-E7801681D469}" srcOrd="1" destOrd="0" presId="urn:microsoft.com/office/officeart/2005/8/layout/cycle8"/>
    <dgm:cxn modelId="{B8951175-0E9A-8D4B-84B2-37A50DEFE53E}" type="presParOf" srcId="{64D4C52B-4FD8-A749-A4B9-701EBC8D5AB4}" destId="{2F3F539A-5052-E548-9D42-CE7ACA81B8F1}" srcOrd="2" destOrd="0" presId="urn:microsoft.com/office/officeart/2005/8/layout/cycle8"/>
    <dgm:cxn modelId="{545913AC-C416-024A-A76D-80B8577D7D1A}" type="presParOf" srcId="{64D4C52B-4FD8-A749-A4B9-701EBC8D5AB4}" destId="{C66CF68C-0F91-3345-A9D2-9C71FC3B43CD}" srcOrd="3" destOrd="0" presId="urn:microsoft.com/office/officeart/2005/8/layout/cycle8"/>
    <dgm:cxn modelId="{ACB45526-443C-4A4A-BA77-0D3856F363C7}" type="presParOf" srcId="{64D4C52B-4FD8-A749-A4B9-701EBC8D5AB4}" destId="{83EE98CB-0FCA-6144-8D84-0A230E14931E}" srcOrd="4" destOrd="0" presId="urn:microsoft.com/office/officeart/2005/8/layout/cycle8"/>
    <dgm:cxn modelId="{54AB9073-E891-5040-B31C-C7AFA02DBFAA}" type="presParOf" srcId="{64D4C52B-4FD8-A749-A4B9-701EBC8D5AB4}" destId="{1F4B3A0F-DD88-E947-AFA3-62221C5DED2B}" srcOrd="5" destOrd="0" presId="urn:microsoft.com/office/officeart/2005/8/layout/cycle8"/>
    <dgm:cxn modelId="{D9F0F7A1-6876-9648-8190-CA11FF554B91}" type="presParOf" srcId="{64D4C52B-4FD8-A749-A4B9-701EBC8D5AB4}" destId="{9CBCFB19-8CFF-FC43-8DB9-981291E8C5C3}" srcOrd="6" destOrd="0" presId="urn:microsoft.com/office/officeart/2005/8/layout/cycle8"/>
    <dgm:cxn modelId="{B4BF82B1-4025-0548-9BBC-47AE88AD0854}" type="presParOf" srcId="{64D4C52B-4FD8-A749-A4B9-701EBC8D5AB4}" destId="{65730FB9-22F9-9943-B28C-3029660064E2}" srcOrd="7" destOrd="0" presId="urn:microsoft.com/office/officeart/2005/8/layout/cycle8"/>
    <dgm:cxn modelId="{64F6EF51-6D59-FF44-AFF8-B28B94C22745}" type="presParOf" srcId="{64D4C52B-4FD8-A749-A4B9-701EBC8D5AB4}" destId="{A7E48921-F0E5-B841-A32C-334EABE5D0C8}" srcOrd="8" destOrd="0" presId="urn:microsoft.com/office/officeart/2005/8/layout/cycle8"/>
    <dgm:cxn modelId="{37FAA32E-45C5-F544-A04F-385D633CA34C}" type="presParOf" srcId="{64D4C52B-4FD8-A749-A4B9-701EBC8D5AB4}" destId="{FFF7D19B-F18B-4144-9A8C-24C804712F45}" srcOrd="9" destOrd="0" presId="urn:microsoft.com/office/officeart/2005/8/layout/cycle8"/>
    <dgm:cxn modelId="{B3A5D6F8-C8EC-2E43-BA8F-63C77EE8BC55}" type="presParOf" srcId="{64D4C52B-4FD8-A749-A4B9-701EBC8D5AB4}" destId="{C7683621-2C1F-C64F-A90D-53EF7E0C6B7E}" srcOrd="10" destOrd="0" presId="urn:microsoft.com/office/officeart/2005/8/layout/cycle8"/>
    <dgm:cxn modelId="{2D48A8D8-B265-984D-9E29-5B6986F59057}" type="presParOf" srcId="{64D4C52B-4FD8-A749-A4B9-701EBC8D5AB4}" destId="{9310EA95-3E2D-834B-974D-D699B7969074}" srcOrd="11" destOrd="0" presId="urn:microsoft.com/office/officeart/2005/8/layout/cycle8"/>
    <dgm:cxn modelId="{6B473840-A12E-574F-A137-39FDEDB0D601}" type="presParOf" srcId="{64D4C52B-4FD8-A749-A4B9-701EBC8D5AB4}" destId="{BBF6786D-87A4-6A4D-B7F7-E22DCAB44993}" srcOrd="12" destOrd="0" presId="urn:microsoft.com/office/officeart/2005/8/layout/cycle8"/>
    <dgm:cxn modelId="{8F31BA12-480A-1447-8803-1C6B174E6E43}" type="presParOf" srcId="{64D4C52B-4FD8-A749-A4B9-701EBC8D5AB4}" destId="{3169215D-F402-A446-A94B-99EF9ED1A8C8}" srcOrd="13" destOrd="0" presId="urn:microsoft.com/office/officeart/2005/8/layout/cycle8"/>
    <dgm:cxn modelId="{1C40F486-8404-E64E-8211-81ADD5836549}" type="presParOf" srcId="{64D4C52B-4FD8-A749-A4B9-701EBC8D5AB4}" destId="{8F7DEB72-3766-6342-9BFB-B352E50C6C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AB8EC-D09B-5E4F-9715-35A4C9AD8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D48999-09F8-2D41-9A92-61AAB640B3A8}">
      <dgm:prSet phldrT="[Text]"/>
      <dgm:spPr/>
      <dgm:t>
        <a:bodyPr/>
        <a:lstStyle/>
        <a:p>
          <a:r>
            <a:rPr lang="en-US" dirty="0"/>
            <a:t>Fidelity Assessments (TFI, TIC)</a:t>
          </a:r>
        </a:p>
      </dgm:t>
    </dgm:pt>
    <dgm:pt modelId="{D7BFC512-7D86-044D-9F64-BBB3C9BB9DA6}" type="parTrans" cxnId="{0556106C-D8F8-C44E-970C-D0924B69D5B0}">
      <dgm:prSet/>
      <dgm:spPr/>
      <dgm:t>
        <a:bodyPr/>
        <a:lstStyle/>
        <a:p>
          <a:endParaRPr lang="en-US"/>
        </a:p>
      </dgm:t>
    </dgm:pt>
    <dgm:pt modelId="{D6D2EA98-F080-6642-B80A-F1CD1F307385}" type="sibTrans" cxnId="{0556106C-D8F8-C44E-970C-D0924B69D5B0}">
      <dgm:prSet/>
      <dgm:spPr/>
      <dgm:t>
        <a:bodyPr/>
        <a:lstStyle/>
        <a:p>
          <a:endParaRPr lang="en-US"/>
        </a:p>
      </dgm:t>
    </dgm:pt>
    <dgm:pt modelId="{4B9AFF0F-759D-6E48-AB71-9ADE8E429C92}">
      <dgm:prSet phldrT="[Text]"/>
      <dgm:spPr/>
      <dgm:t>
        <a:bodyPr/>
        <a:lstStyle/>
        <a:p>
          <a:r>
            <a:rPr lang="en-US" dirty="0"/>
            <a:t>Student Outcome Data (attendance, screening, discipline, grades)</a:t>
          </a:r>
        </a:p>
      </dgm:t>
    </dgm:pt>
    <dgm:pt modelId="{AACFC858-29BE-1A47-B584-FB04FC212EC6}" type="parTrans" cxnId="{5E714A32-E895-624E-B0F7-9BDC54D63331}">
      <dgm:prSet/>
      <dgm:spPr/>
      <dgm:t>
        <a:bodyPr/>
        <a:lstStyle/>
        <a:p>
          <a:endParaRPr lang="en-US"/>
        </a:p>
      </dgm:t>
    </dgm:pt>
    <dgm:pt modelId="{25F1CBEB-E815-8549-8DDB-59FD71E4141B}" type="sibTrans" cxnId="{5E714A32-E895-624E-B0F7-9BDC54D63331}">
      <dgm:prSet/>
      <dgm:spPr/>
      <dgm:t>
        <a:bodyPr/>
        <a:lstStyle/>
        <a:p>
          <a:endParaRPr lang="en-US"/>
        </a:p>
      </dgm:t>
    </dgm:pt>
    <dgm:pt modelId="{B93B8467-0649-F943-8A02-6A642059B16F}">
      <dgm:prSet phldrT="[Text]"/>
      <dgm:spPr/>
      <dgm:t>
        <a:bodyPr/>
        <a:lstStyle/>
        <a:p>
          <a:r>
            <a:rPr lang="en-US" dirty="0"/>
            <a:t>Stakeholder Input (surveys, focus groups)</a:t>
          </a:r>
        </a:p>
      </dgm:t>
    </dgm:pt>
    <dgm:pt modelId="{62CB8F75-42A8-7F49-B95F-BF1FE814256C}" type="parTrans" cxnId="{74C6F670-778A-FE4C-9A74-A71F3F877843}">
      <dgm:prSet/>
      <dgm:spPr/>
      <dgm:t>
        <a:bodyPr/>
        <a:lstStyle/>
        <a:p>
          <a:endParaRPr lang="en-US"/>
        </a:p>
      </dgm:t>
    </dgm:pt>
    <dgm:pt modelId="{40078D3B-527B-9E40-90A2-7471C859F060}" type="sibTrans" cxnId="{74C6F670-778A-FE4C-9A74-A71F3F877843}">
      <dgm:prSet/>
      <dgm:spPr/>
      <dgm:t>
        <a:bodyPr/>
        <a:lstStyle/>
        <a:p>
          <a:endParaRPr lang="en-US"/>
        </a:p>
      </dgm:t>
    </dgm:pt>
    <dgm:pt modelId="{E45E2425-4585-244B-B454-7DE4EDA9C27C}">
      <dgm:prSet phldrT="[Text]"/>
      <dgm:spPr/>
      <dgm:t>
        <a:bodyPr/>
        <a:lstStyle/>
        <a:p>
          <a:r>
            <a:rPr lang="en-US" dirty="0"/>
            <a:t>School/District Priorities (DIP, SIP)</a:t>
          </a:r>
        </a:p>
      </dgm:t>
    </dgm:pt>
    <dgm:pt modelId="{BFA53497-C8E9-E74D-BEFE-ED17F9B8C1C8}" type="parTrans" cxnId="{0543D98B-E0CE-8C4D-A3AE-86900916B644}">
      <dgm:prSet/>
      <dgm:spPr/>
      <dgm:t>
        <a:bodyPr/>
        <a:lstStyle/>
        <a:p>
          <a:endParaRPr lang="en-US"/>
        </a:p>
      </dgm:t>
    </dgm:pt>
    <dgm:pt modelId="{677873DE-2A4F-8B48-9898-2AC08BC674F0}" type="sibTrans" cxnId="{0543D98B-E0CE-8C4D-A3AE-86900916B644}">
      <dgm:prSet/>
      <dgm:spPr/>
      <dgm:t>
        <a:bodyPr/>
        <a:lstStyle/>
        <a:p>
          <a:endParaRPr lang="en-US"/>
        </a:p>
      </dgm:t>
    </dgm:pt>
    <dgm:pt modelId="{266B781B-C36B-B049-B143-3B22749FA5C3}" type="pres">
      <dgm:prSet presAssocID="{4EDAB8EC-D09B-5E4F-9715-35A4C9AD8442}" presName="diagram" presStyleCnt="0">
        <dgm:presLayoutVars>
          <dgm:dir/>
          <dgm:resizeHandles val="exact"/>
        </dgm:presLayoutVars>
      </dgm:prSet>
      <dgm:spPr/>
    </dgm:pt>
    <dgm:pt modelId="{BD82EB74-FAF0-D74E-959E-60DCA61243DC}" type="pres">
      <dgm:prSet presAssocID="{25D48999-09F8-2D41-9A92-61AAB640B3A8}" presName="node" presStyleLbl="node1" presStyleIdx="0" presStyleCnt="4">
        <dgm:presLayoutVars>
          <dgm:bulletEnabled val="1"/>
        </dgm:presLayoutVars>
      </dgm:prSet>
      <dgm:spPr/>
    </dgm:pt>
    <dgm:pt modelId="{F665B470-8A66-C64D-8EDF-E34A69445F77}" type="pres">
      <dgm:prSet presAssocID="{D6D2EA98-F080-6642-B80A-F1CD1F307385}" presName="sibTrans" presStyleCnt="0"/>
      <dgm:spPr/>
    </dgm:pt>
    <dgm:pt modelId="{C52461D2-51FB-A345-A8D8-E3E04328081E}" type="pres">
      <dgm:prSet presAssocID="{4B9AFF0F-759D-6E48-AB71-9ADE8E429C92}" presName="node" presStyleLbl="node1" presStyleIdx="1" presStyleCnt="4">
        <dgm:presLayoutVars>
          <dgm:bulletEnabled val="1"/>
        </dgm:presLayoutVars>
      </dgm:prSet>
      <dgm:spPr/>
    </dgm:pt>
    <dgm:pt modelId="{61C613A5-43A8-2E42-8351-40340D93EFA8}" type="pres">
      <dgm:prSet presAssocID="{25F1CBEB-E815-8549-8DDB-59FD71E4141B}" presName="sibTrans" presStyleCnt="0"/>
      <dgm:spPr/>
    </dgm:pt>
    <dgm:pt modelId="{34775702-4E7F-7F47-90AE-8E787E2E35D3}" type="pres">
      <dgm:prSet presAssocID="{B93B8467-0649-F943-8A02-6A642059B16F}" presName="node" presStyleLbl="node1" presStyleIdx="2" presStyleCnt="4">
        <dgm:presLayoutVars>
          <dgm:bulletEnabled val="1"/>
        </dgm:presLayoutVars>
      </dgm:prSet>
      <dgm:spPr/>
    </dgm:pt>
    <dgm:pt modelId="{44061FED-D9D9-8444-B5D9-2B8AB653971B}" type="pres">
      <dgm:prSet presAssocID="{40078D3B-527B-9E40-90A2-7471C859F060}" presName="sibTrans" presStyleCnt="0"/>
      <dgm:spPr/>
    </dgm:pt>
    <dgm:pt modelId="{7D78472B-92AE-C94A-8680-4A77384FECD1}" type="pres">
      <dgm:prSet presAssocID="{E45E2425-4585-244B-B454-7DE4EDA9C27C}" presName="node" presStyleLbl="node1" presStyleIdx="3" presStyleCnt="4">
        <dgm:presLayoutVars>
          <dgm:bulletEnabled val="1"/>
        </dgm:presLayoutVars>
      </dgm:prSet>
      <dgm:spPr/>
    </dgm:pt>
  </dgm:ptLst>
  <dgm:cxnLst>
    <dgm:cxn modelId="{B846FA1E-5871-1641-9B1B-C2C305F6F471}" type="presOf" srcId="{25D48999-09F8-2D41-9A92-61AAB640B3A8}" destId="{BD82EB74-FAF0-D74E-959E-60DCA61243DC}" srcOrd="0" destOrd="0" presId="urn:microsoft.com/office/officeart/2005/8/layout/default"/>
    <dgm:cxn modelId="{5E714A32-E895-624E-B0F7-9BDC54D63331}" srcId="{4EDAB8EC-D09B-5E4F-9715-35A4C9AD8442}" destId="{4B9AFF0F-759D-6E48-AB71-9ADE8E429C92}" srcOrd="1" destOrd="0" parTransId="{AACFC858-29BE-1A47-B584-FB04FC212EC6}" sibTransId="{25F1CBEB-E815-8549-8DDB-59FD71E4141B}"/>
    <dgm:cxn modelId="{0556106C-D8F8-C44E-970C-D0924B69D5B0}" srcId="{4EDAB8EC-D09B-5E4F-9715-35A4C9AD8442}" destId="{25D48999-09F8-2D41-9A92-61AAB640B3A8}" srcOrd="0" destOrd="0" parTransId="{D7BFC512-7D86-044D-9F64-BBB3C9BB9DA6}" sibTransId="{D6D2EA98-F080-6642-B80A-F1CD1F307385}"/>
    <dgm:cxn modelId="{74C6F670-778A-FE4C-9A74-A71F3F877843}" srcId="{4EDAB8EC-D09B-5E4F-9715-35A4C9AD8442}" destId="{B93B8467-0649-F943-8A02-6A642059B16F}" srcOrd="2" destOrd="0" parTransId="{62CB8F75-42A8-7F49-B95F-BF1FE814256C}" sibTransId="{40078D3B-527B-9E40-90A2-7471C859F060}"/>
    <dgm:cxn modelId="{F4982C7F-5041-DC42-8D5A-8A2521547F0B}" type="presOf" srcId="{B93B8467-0649-F943-8A02-6A642059B16F}" destId="{34775702-4E7F-7F47-90AE-8E787E2E35D3}" srcOrd="0" destOrd="0" presId="urn:microsoft.com/office/officeart/2005/8/layout/default"/>
    <dgm:cxn modelId="{0543D98B-E0CE-8C4D-A3AE-86900916B644}" srcId="{4EDAB8EC-D09B-5E4F-9715-35A4C9AD8442}" destId="{E45E2425-4585-244B-B454-7DE4EDA9C27C}" srcOrd="3" destOrd="0" parTransId="{BFA53497-C8E9-E74D-BEFE-ED17F9B8C1C8}" sibTransId="{677873DE-2A4F-8B48-9898-2AC08BC674F0}"/>
    <dgm:cxn modelId="{B348C58F-9347-3948-8753-B8BA2D5990F2}" type="presOf" srcId="{E45E2425-4585-244B-B454-7DE4EDA9C27C}" destId="{7D78472B-92AE-C94A-8680-4A77384FECD1}" srcOrd="0" destOrd="0" presId="urn:microsoft.com/office/officeart/2005/8/layout/default"/>
    <dgm:cxn modelId="{1B79329A-6251-814F-A13D-8A2859C0E016}" type="presOf" srcId="{4B9AFF0F-759D-6E48-AB71-9ADE8E429C92}" destId="{C52461D2-51FB-A345-A8D8-E3E04328081E}" srcOrd="0" destOrd="0" presId="urn:microsoft.com/office/officeart/2005/8/layout/default"/>
    <dgm:cxn modelId="{3514C3FC-8B82-8141-8831-F7A009C6D774}" type="presOf" srcId="{4EDAB8EC-D09B-5E4F-9715-35A4C9AD8442}" destId="{266B781B-C36B-B049-B143-3B22749FA5C3}" srcOrd="0" destOrd="0" presId="urn:microsoft.com/office/officeart/2005/8/layout/default"/>
    <dgm:cxn modelId="{85AE6F9E-390E-5543-AE16-2712415A043E}" type="presParOf" srcId="{266B781B-C36B-B049-B143-3B22749FA5C3}" destId="{BD82EB74-FAF0-D74E-959E-60DCA61243DC}" srcOrd="0" destOrd="0" presId="urn:microsoft.com/office/officeart/2005/8/layout/default"/>
    <dgm:cxn modelId="{C4C7E562-B717-F44A-84CD-EB4A7393656B}" type="presParOf" srcId="{266B781B-C36B-B049-B143-3B22749FA5C3}" destId="{F665B470-8A66-C64D-8EDF-E34A69445F77}" srcOrd="1" destOrd="0" presId="urn:microsoft.com/office/officeart/2005/8/layout/default"/>
    <dgm:cxn modelId="{98D75FA7-172C-544E-889C-798F7B96FDF0}" type="presParOf" srcId="{266B781B-C36B-B049-B143-3B22749FA5C3}" destId="{C52461D2-51FB-A345-A8D8-E3E04328081E}" srcOrd="2" destOrd="0" presId="urn:microsoft.com/office/officeart/2005/8/layout/default"/>
    <dgm:cxn modelId="{21EC550D-A177-6945-9A10-A31F9E254BAB}" type="presParOf" srcId="{266B781B-C36B-B049-B143-3B22749FA5C3}" destId="{61C613A5-43A8-2E42-8351-40340D93EFA8}" srcOrd="3" destOrd="0" presId="urn:microsoft.com/office/officeart/2005/8/layout/default"/>
    <dgm:cxn modelId="{3E13479F-3F15-9646-8D0A-142A1FC1600C}" type="presParOf" srcId="{266B781B-C36B-B049-B143-3B22749FA5C3}" destId="{34775702-4E7F-7F47-90AE-8E787E2E35D3}" srcOrd="4" destOrd="0" presId="urn:microsoft.com/office/officeart/2005/8/layout/default"/>
    <dgm:cxn modelId="{2D2C2054-77E2-1147-AF4A-DD543DF32537}" type="presParOf" srcId="{266B781B-C36B-B049-B143-3B22749FA5C3}" destId="{44061FED-D9D9-8444-B5D9-2B8AB653971B}" srcOrd="5" destOrd="0" presId="urn:microsoft.com/office/officeart/2005/8/layout/default"/>
    <dgm:cxn modelId="{E208EC0F-5877-DE47-9087-2C7F8AFC8B04}" type="presParOf" srcId="{266B781B-C36B-B049-B143-3B22749FA5C3}" destId="{7D78472B-92AE-C94A-8680-4A77384FEC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t>Presentation Content:</a:t>
          </a:r>
          <a:endParaRPr lang="en-US" b="0" i="0" u="none" strike="noStrike" cap="none" baseline="0" noProof="0"/>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241A0D50-F387-4EDD-AB29-48BFF8F32D64}">
      <dgm:prSet/>
      <dgm:spPr/>
      <dgm:t>
        <a:bodyPr/>
        <a:lstStyle/>
        <a:p>
          <a:r>
            <a:rPr lang="en-US" b="0" i="0"/>
            <a:t>Coaches’</a:t>
          </a:r>
          <a:r>
            <a:rPr lang="en-US"/>
            <a:t> T</a:t>
          </a:r>
          <a:r>
            <a:rPr lang="en-US" b="0" i="0"/>
            <a:t>asks:</a:t>
          </a:r>
          <a:endParaRPr lang="en-US"/>
        </a:p>
      </dgm:t>
    </dgm:pt>
    <dgm:pt modelId="{5F55A116-03B2-472F-898B-F6B020151CD3}" type="parTrans" cxnId="{13CEE5C3-72AD-4B5B-A33E-79EEB92971CE}">
      <dgm:prSet/>
      <dgm:spPr/>
      <dgm:t>
        <a:bodyPr/>
        <a:lstStyle/>
        <a:p>
          <a:endParaRPr lang="en-US"/>
        </a:p>
      </dgm:t>
    </dgm:pt>
    <dgm:pt modelId="{C39FC7A6-4CDE-467E-A38A-ABB79CBB7499}" type="sibTrans" cxnId="{13CEE5C3-72AD-4B5B-A33E-79EEB92971CE}">
      <dgm:prSet/>
      <dgm:spPr/>
      <dgm:t>
        <a:bodyPr/>
        <a:lstStyle/>
        <a:p>
          <a:endParaRPr lang="en-US"/>
        </a:p>
      </dgm:t>
    </dgm:pt>
    <dgm:pt modelId="{0CE2DC5E-BFA8-43D5-90F1-C3549BCBCA1D}">
      <dgm:prSet phldr="0"/>
      <dgm:spPr/>
      <dgm:t>
        <a:bodyPr/>
        <a:lstStyle/>
        <a:p>
          <a:r>
            <a:rPr lang="en-US" b="0" i="0" dirty="0">
              <a:latin typeface="Hind Vadodara" panose="020B0604020202020204" charset="0"/>
              <a:cs typeface="Hind Vadodara" panose="020B0604020202020204" charset="0"/>
            </a:rPr>
            <a:t>PBIS Academy Year 2 Training and Support Structure</a:t>
          </a:r>
          <a:endParaRPr lang="en-US" b="0" i="0" dirty="0"/>
        </a:p>
      </dgm:t>
    </dgm:pt>
    <dgm:pt modelId="{8C2E84C7-8006-4D61-A9D4-53FEAD017868}" type="parTrans" cxnId="{37BDD1D0-8F57-4EB0-BBF9-4BAC528DC44C}">
      <dgm:prSet/>
      <dgm:spPr/>
      <dgm:t>
        <a:bodyPr/>
        <a:lstStyle/>
        <a:p>
          <a:endParaRPr lang="en-US"/>
        </a:p>
      </dgm:t>
    </dgm:pt>
    <dgm:pt modelId="{814B853F-11A2-4010-A501-D88A8A4E3F23}" type="sibTrans" cxnId="{37BDD1D0-8F57-4EB0-BBF9-4BAC528DC44C}">
      <dgm:prSet/>
      <dgm:spPr/>
      <dgm:t>
        <a:bodyPr/>
        <a:lstStyle/>
        <a:p>
          <a:endParaRPr lang="en-US"/>
        </a:p>
      </dgm:t>
    </dgm:pt>
    <dgm:pt modelId="{5C962959-43A0-42E4-BF3F-10E06D859193}">
      <dgm:prSet phldr="0"/>
      <dgm:spPr/>
      <dgm:t>
        <a:bodyPr/>
        <a:lstStyle/>
        <a:p>
          <a:r>
            <a:rPr lang="en-US" b="0" i="0" dirty="0">
              <a:solidFill>
                <a:schemeClr val="tx1"/>
              </a:solidFill>
              <a:latin typeface="Hind Vadodara" panose="020B0604020202020204" charset="0"/>
              <a:cs typeface="Hind Vadodara" panose="020B0604020202020204" charset="0"/>
            </a:rPr>
            <a:t>Complete Communication Survey for list of team members with emails for event reminders</a:t>
          </a:r>
          <a:endParaRPr lang="en-US" b="0" i="0" dirty="0">
            <a:solidFill>
              <a:schemeClr val="accent6">
                <a:lumMod val="75000"/>
              </a:schemeClr>
            </a:solidFill>
          </a:endParaRPr>
        </a:p>
      </dgm:t>
    </dgm:pt>
    <dgm:pt modelId="{5F68F0FF-FA5D-42CD-BBB4-F5612CD4F555}" type="parTrans" cxnId="{E0425AF2-713B-4A5C-ADB0-5B1B35008121}">
      <dgm:prSet/>
      <dgm:spPr/>
      <dgm:t>
        <a:bodyPr/>
        <a:lstStyle/>
        <a:p>
          <a:endParaRPr lang="en-US"/>
        </a:p>
      </dgm:t>
    </dgm:pt>
    <dgm:pt modelId="{FDCA9465-5D5B-488D-88B5-7279841E4E31}" type="sibTrans" cxnId="{E0425AF2-713B-4A5C-ADB0-5B1B35008121}">
      <dgm:prSet/>
      <dgm:spPr/>
      <dgm:t>
        <a:bodyPr/>
        <a:lstStyle/>
        <a:p>
          <a:endParaRPr lang="en-US"/>
        </a:p>
      </dgm:t>
    </dgm:pt>
    <dgm:pt modelId="{479ABC64-8471-4ED5-A296-E225285F9F49}">
      <dgm:prSet/>
      <dgm:spPr/>
      <dgm:t>
        <a:bodyPr/>
        <a:lstStyle/>
        <a:p>
          <a:r>
            <a:rPr lang="en-US" b="0" i="0">
              <a:latin typeface="Hind Vadodara" panose="020B0604020202020204" charset="0"/>
              <a:cs typeface="Hind Vadodara" panose="020B0604020202020204" charset="0"/>
            </a:rPr>
            <a:t>Sustainability Factors – Team Functioning</a:t>
          </a:r>
          <a:endParaRPr lang="en-US" b="0" i="0" dirty="0">
            <a:latin typeface="Hind Vadodara" panose="020B0604020202020204" charset="0"/>
            <a:cs typeface="Hind Vadodara" panose="020B0604020202020204" charset="0"/>
          </a:endParaRPr>
        </a:p>
      </dgm:t>
    </dgm:pt>
    <dgm:pt modelId="{1561DCAD-5BFE-4439-8AD3-7E255CB9FE48}" type="parTrans" cxnId="{6BFDAF57-62FA-4246-9E73-59EA1431A3AD}">
      <dgm:prSet/>
      <dgm:spPr/>
      <dgm:t>
        <a:bodyPr/>
        <a:lstStyle/>
        <a:p>
          <a:endParaRPr lang="en-US"/>
        </a:p>
      </dgm:t>
    </dgm:pt>
    <dgm:pt modelId="{8FEC7266-BFC8-42E8-9FC1-09EA135EDFEC}" type="sibTrans" cxnId="{6BFDAF57-62FA-4246-9E73-59EA1431A3AD}">
      <dgm:prSet/>
      <dgm:spPr/>
      <dgm:t>
        <a:bodyPr/>
        <a:lstStyle/>
        <a:p>
          <a:endParaRPr lang="en-US"/>
        </a:p>
      </dgm:t>
    </dgm:pt>
    <dgm:pt modelId="{349E41AB-E134-4FB2-B8C8-7ABD97BFCE94}">
      <dgm:prSet/>
      <dgm:spPr/>
      <dgm:t>
        <a:bodyPr/>
        <a:lstStyle/>
        <a:p>
          <a:r>
            <a:rPr lang="en-US" b="0" i="0">
              <a:latin typeface="Hind Vadodara" panose="020B0604020202020204" charset="0"/>
              <a:cs typeface="Hind Vadodara" panose="020B0604020202020204" charset="0"/>
            </a:rPr>
            <a:t>Glows &amp; Grows: PBIS Rollout</a:t>
          </a:r>
          <a:endParaRPr lang="en-US" b="0" i="0" dirty="0">
            <a:latin typeface="Hind Vadodara" panose="020B0604020202020204" charset="0"/>
            <a:cs typeface="Hind Vadodara" panose="020B0604020202020204" charset="0"/>
          </a:endParaRPr>
        </a:p>
      </dgm:t>
    </dgm:pt>
    <dgm:pt modelId="{88F749C1-EA92-45EC-A542-04B4BEB82E9C}" type="parTrans" cxnId="{301B04CD-6145-48EA-8213-C152CA70DF77}">
      <dgm:prSet/>
      <dgm:spPr/>
      <dgm:t>
        <a:bodyPr/>
        <a:lstStyle/>
        <a:p>
          <a:endParaRPr lang="en-US"/>
        </a:p>
      </dgm:t>
    </dgm:pt>
    <dgm:pt modelId="{84A8BD1E-FD77-4C95-AD46-BECC0EA605CB}" type="sibTrans" cxnId="{301B04CD-6145-48EA-8213-C152CA70DF77}">
      <dgm:prSet/>
      <dgm:spPr/>
      <dgm:t>
        <a:bodyPr/>
        <a:lstStyle/>
        <a:p>
          <a:endParaRPr lang="en-US"/>
        </a:p>
      </dgm:t>
    </dgm:pt>
    <dgm:pt modelId="{3F09329B-D674-4C22-B9B8-EF30453B190E}">
      <dgm:prSet/>
      <dgm:spPr/>
      <dgm:t>
        <a:bodyPr/>
        <a:lstStyle/>
        <a:p>
          <a:r>
            <a:rPr lang="en-US" b="0" i="0" dirty="0">
              <a:latin typeface="Hind Vadodara" panose="020B0604020202020204" charset="0"/>
              <a:cs typeface="Hind Vadodara" panose="020B0604020202020204" charset="0"/>
            </a:rPr>
            <a:t>Action Planning and Working Smarter</a:t>
          </a:r>
        </a:p>
      </dgm:t>
    </dgm:pt>
    <dgm:pt modelId="{E45BBEB1-4507-487E-A31A-94125F5E814E}" type="parTrans" cxnId="{4A7580C7-ECAB-4B42-BC8F-C97353A4A864}">
      <dgm:prSet/>
      <dgm:spPr/>
      <dgm:t>
        <a:bodyPr/>
        <a:lstStyle/>
        <a:p>
          <a:endParaRPr lang="en-US"/>
        </a:p>
      </dgm:t>
    </dgm:pt>
    <dgm:pt modelId="{70768E45-14E3-4DE4-A7B1-E9DCB7903C75}" type="sibTrans" cxnId="{4A7580C7-ECAB-4B42-BC8F-C97353A4A864}">
      <dgm:prSet/>
      <dgm:spPr/>
      <dgm:t>
        <a:bodyPr/>
        <a:lstStyle/>
        <a:p>
          <a:endParaRPr lang="en-US"/>
        </a:p>
      </dgm:t>
    </dgm:pt>
    <dgm:pt modelId="{96A19C81-921D-4A6A-B8C4-058CF36192D2}">
      <dgm:prSet/>
      <dgm:spPr/>
      <dgm:t>
        <a:bodyPr/>
        <a:lstStyle/>
        <a:p>
          <a:r>
            <a:rPr lang="en-US" b="0" i="0">
              <a:latin typeface="Hind Vadodara" panose="020B0604020202020204" charset="0"/>
              <a:cs typeface="Hind Vadodara" panose="020B0604020202020204" charset="0"/>
            </a:rPr>
            <a:t>Submit Advanced Action Plan with Team/Meeting portion upload to Canvas</a:t>
          </a:r>
          <a:endParaRPr lang="en-US" b="0" i="0" dirty="0">
            <a:solidFill>
              <a:schemeClr val="tx1"/>
            </a:solidFill>
            <a:latin typeface="Hind Vadodara" panose="020B0604020202020204" charset="0"/>
            <a:cs typeface="Hind Vadodara" panose="020B0604020202020204" charset="0"/>
          </a:endParaRPr>
        </a:p>
      </dgm:t>
    </dgm:pt>
    <dgm:pt modelId="{F75506FD-D4A4-463B-8B4C-C59770159CAF}" type="parTrans" cxnId="{63EDFAD9-F5ED-4957-9476-CFC1C7D150AF}">
      <dgm:prSet/>
      <dgm:spPr/>
      <dgm:t>
        <a:bodyPr/>
        <a:lstStyle/>
        <a:p>
          <a:endParaRPr lang="en-US"/>
        </a:p>
      </dgm:t>
    </dgm:pt>
    <dgm:pt modelId="{1F265D7C-3AA9-4B5C-B1AE-8B8FC438A26A}" type="sibTrans" cxnId="{63EDFAD9-F5ED-4957-9476-CFC1C7D150AF}">
      <dgm:prSet/>
      <dgm:spPr/>
      <dgm:t>
        <a:bodyPr/>
        <a:lstStyle/>
        <a:p>
          <a:endParaRPr lang="en-US"/>
        </a:p>
      </dgm:t>
    </dgm:pt>
    <dgm:pt modelId="{397DF3E7-5BEB-4658-A1C2-3CEF30816FD2}">
      <dgm:prSet/>
      <dgm:spPr/>
      <dgm:t>
        <a:bodyPr/>
        <a:lstStyle/>
        <a:p>
          <a:r>
            <a:rPr lang="en-US" b="0" i="0" dirty="0">
              <a:solidFill>
                <a:schemeClr val="tx1"/>
              </a:solidFill>
              <a:latin typeface="Hind Vadodara" panose="020B0604020202020204" charset="0"/>
              <a:cs typeface="Hind Vadodara" panose="020B0604020202020204" charset="0"/>
            </a:rPr>
            <a:t>Review/Complete Working Smarter Matrix upload to Canvas</a:t>
          </a:r>
        </a:p>
      </dgm:t>
    </dgm:pt>
    <dgm:pt modelId="{D454FD19-FFAF-4261-8428-B2BC258D3F10}" type="parTrans" cxnId="{ADEE1983-8D7C-4CB5-95CD-94832517FEA8}">
      <dgm:prSet/>
      <dgm:spPr/>
      <dgm:t>
        <a:bodyPr/>
        <a:lstStyle/>
        <a:p>
          <a:endParaRPr lang="en-US"/>
        </a:p>
      </dgm:t>
    </dgm:pt>
    <dgm:pt modelId="{78B3E1BA-E3E7-4015-88F5-2B856AD32196}" type="sibTrans" cxnId="{ADEE1983-8D7C-4CB5-95CD-94832517FEA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58F25D41-E549-4DB0-B821-B9F4ED06500E}" type="pres">
      <dgm:prSet presAssocID="{241A0D50-F387-4EDD-AB29-48BFF8F32D64}" presName="parentLin" presStyleCnt="0"/>
      <dgm:spPr/>
    </dgm:pt>
    <dgm:pt modelId="{342C23F5-C89B-4E9E-97F7-42ECCD62D378}" type="pres">
      <dgm:prSet presAssocID="{241A0D50-F387-4EDD-AB29-48BFF8F32D64}" presName="parentLeftMargin" presStyleLbl="node1" presStyleIdx="0" presStyleCnt="2"/>
      <dgm:spPr/>
    </dgm:pt>
    <dgm:pt modelId="{5CD93F2F-00F2-4EB5-848B-7CB867259F6C}" type="pres">
      <dgm:prSet presAssocID="{241A0D50-F387-4EDD-AB29-48BFF8F32D64}" presName="parentText" presStyleLbl="node1" presStyleIdx="1" presStyleCnt="2">
        <dgm:presLayoutVars>
          <dgm:chMax val="0"/>
          <dgm:bulletEnabled val="1"/>
        </dgm:presLayoutVars>
      </dgm:prSet>
      <dgm:spPr/>
    </dgm:pt>
    <dgm:pt modelId="{746E66F4-9353-44EC-8168-272CC9C57E26}" type="pres">
      <dgm:prSet presAssocID="{241A0D50-F387-4EDD-AB29-48BFF8F32D64}" presName="negativeSpace" presStyleCnt="0"/>
      <dgm:spPr/>
    </dgm:pt>
    <dgm:pt modelId="{0BE75E64-1F23-465A-A95C-0E81D166B6D8}" type="pres">
      <dgm:prSet presAssocID="{241A0D50-F387-4EDD-AB29-48BFF8F32D64}" presName="childText" presStyleLbl="conFgAcc1" presStyleIdx="1" presStyleCnt="2">
        <dgm:presLayoutVars>
          <dgm:bulletEnabled val="1"/>
        </dgm:presLayoutVars>
      </dgm:prSet>
      <dgm:spPr>
        <a:prstGeom prst="roundRect">
          <a:avLst/>
        </a:prstGeom>
      </dgm:spPr>
    </dgm:pt>
  </dgm:ptLst>
  <dgm:cxnLst>
    <dgm:cxn modelId="{6EAEA201-63F9-4DA9-B236-A2A33E08544C}" type="presOf" srcId="{96A19C81-921D-4A6A-B8C4-058CF36192D2}" destId="{0BE75E64-1F23-465A-A95C-0E81D166B6D8}" srcOrd="0" destOrd="1"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E8C1C122-CD49-4175-88E9-F58A11FAA228}" type="presOf" srcId="{76937503-7550-41B3-8D88-C860E600B4A5}" destId="{24EE546A-203E-45A1-AB96-5A4CB77AC5EC}" srcOrd="1" destOrd="0" presId="urn:microsoft.com/office/officeart/2005/8/layout/list1"/>
    <dgm:cxn modelId="{4DD2A740-ABE3-4B7B-B3F8-88C2EA109651}" type="presOf" srcId="{3F09329B-D674-4C22-B9B8-EF30453B190E}" destId="{CDAAD9AB-76BA-4F20-9C80-4020D86AF54F}" srcOrd="0" destOrd="3" presId="urn:microsoft.com/office/officeart/2005/8/layout/list1"/>
    <dgm:cxn modelId="{5D3B946C-E9BF-4488-A28D-B2012A00D649}" type="presOf" srcId="{479ABC64-8471-4ED5-A296-E225285F9F49}" destId="{CDAAD9AB-76BA-4F20-9C80-4020D86AF54F}" srcOrd="0" destOrd="1" presId="urn:microsoft.com/office/officeart/2005/8/layout/list1"/>
    <dgm:cxn modelId="{42131853-CDE6-49CC-B854-DB6DD76B6B46}" type="presOf" srcId="{397DF3E7-5BEB-4658-A1C2-3CEF30816FD2}" destId="{0BE75E64-1F23-465A-A95C-0E81D166B6D8}" srcOrd="0" destOrd="2" presId="urn:microsoft.com/office/officeart/2005/8/layout/list1"/>
    <dgm:cxn modelId="{3507DC74-BB1A-3747-A4EB-3A2F2AFF0C2A}" type="presOf" srcId="{139B28B7-98AE-2442-8242-E675E9F54483}" destId="{107712AD-F0E7-8045-90F3-AA033147F7E7}" srcOrd="0" destOrd="0" presId="urn:microsoft.com/office/officeart/2005/8/layout/list1"/>
    <dgm:cxn modelId="{6BFDAF57-62FA-4246-9E73-59EA1431A3AD}" srcId="{76937503-7550-41B3-8D88-C860E600B4A5}" destId="{479ABC64-8471-4ED5-A296-E225285F9F49}" srcOrd="1" destOrd="0" parTransId="{1561DCAD-5BFE-4439-8AD3-7E255CB9FE48}" sibTransId="{8FEC7266-BFC8-42E8-9FC1-09EA135EDFEC}"/>
    <dgm:cxn modelId="{ADEE1983-8D7C-4CB5-95CD-94832517FEA8}" srcId="{241A0D50-F387-4EDD-AB29-48BFF8F32D64}" destId="{397DF3E7-5BEB-4658-A1C2-3CEF30816FD2}" srcOrd="2" destOrd="0" parTransId="{D454FD19-FFAF-4261-8428-B2BC258D3F10}" sibTransId="{78B3E1BA-E3E7-4015-88F5-2B856AD32196}"/>
    <dgm:cxn modelId="{7285F9A9-1727-4A6E-865E-90B94A663656}" type="presOf" srcId="{241A0D50-F387-4EDD-AB29-48BFF8F32D64}" destId="{5CD93F2F-00F2-4EB5-848B-7CB867259F6C}" srcOrd="1" destOrd="0" presId="urn:microsoft.com/office/officeart/2005/8/layout/list1"/>
    <dgm:cxn modelId="{83BF1DAA-FBE3-4899-B50D-58FCF35E7E30}" type="presOf" srcId="{349E41AB-E134-4FB2-B8C8-7ABD97BFCE94}" destId="{CDAAD9AB-76BA-4F20-9C80-4020D86AF54F}" srcOrd="0" destOrd="2" presId="urn:microsoft.com/office/officeart/2005/8/layout/list1"/>
    <dgm:cxn modelId="{13CEE5C3-72AD-4B5B-A33E-79EEB92971CE}" srcId="{139B28B7-98AE-2442-8242-E675E9F54483}" destId="{241A0D50-F387-4EDD-AB29-48BFF8F32D64}" srcOrd="1" destOrd="0" parTransId="{5F55A116-03B2-472F-898B-F6B020151CD3}" sibTransId="{C39FC7A6-4CDE-467E-A38A-ABB79CBB7499}"/>
    <dgm:cxn modelId="{4A7580C7-ECAB-4B42-BC8F-C97353A4A864}" srcId="{76937503-7550-41B3-8D88-C860E600B4A5}" destId="{3F09329B-D674-4C22-B9B8-EF30453B190E}" srcOrd="3" destOrd="0" parTransId="{E45BBEB1-4507-487E-A31A-94125F5E814E}" sibTransId="{70768E45-14E3-4DE4-A7B1-E9DCB7903C75}"/>
    <dgm:cxn modelId="{301B04CD-6145-48EA-8213-C152CA70DF77}" srcId="{76937503-7550-41B3-8D88-C860E600B4A5}" destId="{349E41AB-E134-4FB2-B8C8-7ABD97BFCE94}" srcOrd="2" destOrd="0" parTransId="{88F749C1-EA92-45EC-A542-04B4BEB82E9C}" sibTransId="{84A8BD1E-FD77-4C95-AD46-BECC0EA605CB}"/>
    <dgm:cxn modelId="{37BDD1D0-8F57-4EB0-BBF9-4BAC528DC44C}" srcId="{76937503-7550-41B3-8D88-C860E600B4A5}" destId="{0CE2DC5E-BFA8-43D5-90F1-C3549BCBCA1D}" srcOrd="0" destOrd="0" parTransId="{8C2E84C7-8006-4D61-A9D4-53FEAD017868}" sibTransId="{814B853F-11A2-4010-A501-D88A8A4E3F23}"/>
    <dgm:cxn modelId="{63EDFAD9-F5ED-4957-9476-CFC1C7D150AF}" srcId="{241A0D50-F387-4EDD-AB29-48BFF8F32D64}" destId="{96A19C81-921D-4A6A-B8C4-058CF36192D2}" srcOrd="1" destOrd="0" parTransId="{F75506FD-D4A4-463B-8B4C-C59770159CAF}" sibTransId="{1F265D7C-3AA9-4B5C-B1AE-8B8FC438A26A}"/>
    <dgm:cxn modelId="{A0C973DE-4552-455D-A022-B0E1ED5CEE19}" type="presOf" srcId="{0CE2DC5E-BFA8-43D5-90F1-C3549BCBCA1D}" destId="{CDAAD9AB-76BA-4F20-9C80-4020D86AF54F}" srcOrd="0" destOrd="0" presId="urn:microsoft.com/office/officeart/2005/8/layout/list1"/>
    <dgm:cxn modelId="{A4C072DF-E004-4CB8-972A-F3255275645A}" type="presOf" srcId="{241A0D50-F387-4EDD-AB29-48BFF8F32D64}" destId="{342C23F5-C89B-4E9E-97F7-42ECCD62D378}" srcOrd="0" destOrd="0" presId="urn:microsoft.com/office/officeart/2005/8/layout/list1"/>
    <dgm:cxn modelId="{BCD881EA-F302-4C59-8086-76FDF1B137A4}" type="presOf" srcId="{76937503-7550-41B3-8D88-C860E600B4A5}" destId="{3E253364-FB35-42F8-9CB7-634D0DF472D6}" srcOrd="0" destOrd="0" presId="urn:microsoft.com/office/officeart/2005/8/layout/list1"/>
    <dgm:cxn modelId="{E0425AF2-713B-4A5C-ADB0-5B1B35008121}" srcId="{241A0D50-F387-4EDD-AB29-48BFF8F32D64}" destId="{5C962959-43A0-42E4-BF3F-10E06D859193}" srcOrd="0" destOrd="0" parTransId="{5F68F0FF-FA5D-42CD-BBB4-F5612CD4F555}" sibTransId="{FDCA9465-5D5B-488D-88B5-7279841E4E31}"/>
    <dgm:cxn modelId="{8A5560F4-E40C-4F40-B04E-D5B07F6B9BDC}" type="presOf" srcId="{5C962959-43A0-42E4-BF3F-10E06D859193}" destId="{0BE75E64-1F23-465A-A95C-0E81D166B6D8}" srcOrd="0" destOrd="0" presId="urn:microsoft.com/office/officeart/2005/8/layout/list1"/>
    <dgm:cxn modelId="{7B723ED8-2944-4B9C-AFFB-16E268F7B488}" type="presParOf" srcId="{107712AD-F0E7-8045-90F3-AA033147F7E7}" destId="{99F85151-3D39-4456-9783-D2B61E40612E}" srcOrd="0" destOrd="0" presId="urn:microsoft.com/office/officeart/2005/8/layout/list1"/>
    <dgm:cxn modelId="{175C232A-D1C6-49E5-B0A2-36E8EC95BDBF}" type="presParOf" srcId="{99F85151-3D39-4456-9783-D2B61E40612E}" destId="{3E253364-FB35-42F8-9CB7-634D0DF472D6}" srcOrd="0" destOrd="0" presId="urn:microsoft.com/office/officeart/2005/8/layout/list1"/>
    <dgm:cxn modelId="{F64054CE-67D6-454D-AD67-5242D7F4BFA1}" type="presParOf" srcId="{99F85151-3D39-4456-9783-D2B61E40612E}" destId="{24EE546A-203E-45A1-AB96-5A4CB77AC5EC}" srcOrd="1" destOrd="0" presId="urn:microsoft.com/office/officeart/2005/8/layout/list1"/>
    <dgm:cxn modelId="{90E92C53-E7D4-4A82-A62B-08A82454FDAA}" type="presParOf" srcId="{107712AD-F0E7-8045-90F3-AA033147F7E7}" destId="{1DD4E0C0-9F60-4F65-BB07-79CA80226C0A}" srcOrd="1" destOrd="0" presId="urn:microsoft.com/office/officeart/2005/8/layout/list1"/>
    <dgm:cxn modelId="{C3986320-76DF-4302-A3F5-D65B37DE5E06}" type="presParOf" srcId="{107712AD-F0E7-8045-90F3-AA033147F7E7}" destId="{CDAAD9AB-76BA-4F20-9C80-4020D86AF54F}" srcOrd="2" destOrd="0" presId="urn:microsoft.com/office/officeart/2005/8/layout/list1"/>
    <dgm:cxn modelId="{013BD8C4-CAFE-4ECF-980B-3AD39B83430A}" type="presParOf" srcId="{107712AD-F0E7-8045-90F3-AA033147F7E7}" destId="{5E61BAE6-473E-4263-8FBF-76A396FC3E1D}" srcOrd="3" destOrd="0" presId="urn:microsoft.com/office/officeart/2005/8/layout/list1"/>
    <dgm:cxn modelId="{9FA35D2E-FF8F-49A7-BB1D-2C34DBF4A48C}" type="presParOf" srcId="{107712AD-F0E7-8045-90F3-AA033147F7E7}" destId="{58F25D41-E549-4DB0-B821-B9F4ED06500E}" srcOrd="4" destOrd="0" presId="urn:microsoft.com/office/officeart/2005/8/layout/list1"/>
    <dgm:cxn modelId="{80FDE2A9-3411-4A35-8311-F8ADED0E475E}" type="presParOf" srcId="{58F25D41-E549-4DB0-B821-B9F4ED06500E}" destId="{342C23F5-C89B-4E9E-97F7-42ECCD62D378}" srcOrd="0" destOrd="0" presId="urn:microsoft.com/office/officeart/2005/8/layout/list1"/>
    <dgm:cxn modelId="{5D3D25B5-5ED7-4496-8A1C-D4471944EA80}" type="presParOf" srcId="{58F25D41-E549-4DB0-B821-B9F4ED06500E}" destId="{5CD93F2F-00F2-4EB5-848B-7CB867259F6C}" srcOrd="1" destOrd="0" presId="urn:microsoft.com/office/officeart/2005/8/layout/list1"/>
    <dgm:cxn modelId="{F10BD654-3216-47D4-923A-E2A9303EC4D9}" type="presParOf" srcId="{107712AD-F0E7-8045-90F3-AA033147F7E7}" destId="{746E66F4-9353-44EC-8168-272CC9C57E26}" srcOrd="5" destOrd="0" presId="urn:microsoft.com/office/officeart/2005/8/layout/list1"/>
    <dgm:cxn modelId="{11BFA820-A857-4A51-826F-89BE2CF21CB7}" type="presParOf" srcId="{107712AD-F0E7-8045-90F3-AA033147F7E7}" destId="{0BE75E64-1F23-465A-A95C-0E81D166B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9599"/>
          <a:ext cx="8585471" cy="21546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PBIS Academy Year 2 Training and Support Structure</a:t>
          </a: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Sustainability Factors – Team Functioning</a:t>
          </a: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Glows &amp; Grows: PBIS Rollout</a:t>
          </a: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Action Planning and Working Smarter</a:t>
          </a:r>
        </a:p>
      </dsp:txBody>
      <dsp:txXfrm>
        <a:off x="105179" y="484778"/>
        <a:ext cx="8375113" cy="1944242"/>
      </dsp:txXfrm>
    </dsp:sp>
    <dsp:sp modelId="{24EE546A-203E-45A1-AB96-5A4CB77AC5EC}">
      <dsp:nvSpPr>
        <dsp:cNvPr id="0" name=""/>
        <dsp:cNvSpPr/>
      </dsp:nvSpPr>
      <dsp:spPr>
        <a:xfrm>
          <a:off x="429273" y="113919"/>
          <a:ext cx="6009829"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Hind Vadodara"/>
              <a:cs typeface="Hind Vadodara"/>
            </a:rPr>
            <a:t>Presentation Content:</a:t>
          </a:r>
          <a:endParaRPr lang="en-US" sz="1800" b="0" i="0" u="none" strike="noStrike" kern="1200" cap="none" baseline="0" noProof="0" dirty="0">
            <a:solidFill>
              <a:schemeClr val="tx1"/>
            </a:solidFill>
            <a:latin typeface="Hind Vadodara"/>
            <a:cs typeface="Hind Vadodara"/>
          </a:endParaRPr>
        </a:p>
      </dsp:txBody>
      <dsp:txXfrm>
        <a:off x="455212" y="139858"/>
        <a:ext cx="5957951" cy="479482"/>
      </dsp:txXfrm>
    </dsp:sp>
    <dsp:sp modelId="{183C8042-F222-4C5B-948A-CA63CABAB28E}">
      <dsp:nvSpPr>
        <dsp:cNvPr id="0" name=""/>
        <dsp:cNvSpPr/>
      </dsp:nvSpPr>
      <dsp:spPr>
        <a:xfrm>
          <a:off x="0" y="2897079"/>
          <a:ext cx="8585471" cy="24381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Complete Communication Survey for list of team members with emails for event reminders</a:t>
          </a:r>
        </a:p>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 </a:t>
          </a:r>
          <a:r>
            <a:rPr lang="en-US" sz="1800" b="0" i="0" kern="1200" dirty="0">
              <a:latin typeface="Hind Vadodara" panose="020B0604020202020204" charset="0"/>
              <a:cs typeface="Hind Vadodara" panose="020B0604020202020204" charset="0"/>
            </a:rPr>
            <a:t>Submit Advanced Action Plan with Team/Meeting portion upload to Canvas</a:t>
          </a:r>
          <a:endParaRPr lang="en-US" sz="1800" b="0" i="0" kern="1200" dirty="0">
            <a:solidFill>
              <a:schemeClr val="tx1"/>
            </a:solidFill>
            <a:latin typeface="Hind Vadodara" panose="020B0604020202020204" charset="0"/>
            <a:cs typeface="Hind Vadodara" panose="020B0604020202020204" charset="0"/>
          </a:endParaRPr>
        </a:p>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Review/Complete Working Smarter Matrix upload to Canvas</a:t>
          </a:r>
        </a:p>
      </dsp:txBody>
      <dsp:txXfrm>
        <a:off x="119018" y="3016097"/>
        <a:ext cx="8347435" cy="2200064"/>
      </dsp:txXfrm>
    </dsp:sp>
    <dsp:sp modelId="{3EE32B02-DB9E-4A32-B892-2B06787A9E31}">
      <dsp:nvSpPr>
        <dsp:cNvPr id="0" name=""/>
        <dsp:cNvSpPr/>
      </dsp:nvSpPr>
      <dsp:spPr>
        <a:xfrm>
          <a:off x="429273" y="2631399"/>
          <a:ext cx="6009829"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Hind Vadodara"/>
              <a:cs typeface="Hind Vadodara"/>
            </a:rPr>
            <a:t>Coaches’</a:t>
          </a:r>
          <a:r>
            <a:rPr lang="en-US" sz="1800" kern="1200" dirty="0">
              <a:latin typeface="Hind Vadodara"/>
              <a:cs typeface="Hind Vadodara"/>
            </a:rPr>
            <a:t> T</a:t>
          </a:r>
          <a:r>
            <a:rPr lang="en-US" sz="1800" b="0" i="0" kern="1200" dirty="0">
              <a:latin typeface="Hind Vadodara"/>
              <a:cs typeface="Hind Vadodara"/>
            </a:rPr>
            <a:t>asks:</a:t>
          </a:r>
          <a:endParaRPr lang="en-US" sz="1800" kern="1200" dirty="0">
            <a:latin typeface="Hind Vadodara"/>
            <a:cs typeface="Hind Vadodara"/>
          </a:endParaRPr>
        </a:p>
      </dsp:txBody>
      <dsp:txXfrm>
        <a:off x="455212" y="2657338"/>
        <a:ext cx="595795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C49D-3BFA-5142-A717-6A7641CF9475}">
      <dsp:nvSpPr>
        <dsp:cNvPr id="0" name=""/>
        <dsp:cNvSpPr/>
      </dsp:nvSpPr>
      <dsp:spPr>
        <a:xfrm>
          <a:off x="1876505" y="353668"/>
          <a:ext cx="4570490" cy="4570490"/>
        </a:xfrm>
        <a:prstGeom prst="pie">
          <a:avLst>
            <a:gd name="adj1" fmla="val 16200000"/>
            <a:gd name="adj2" fmla="val 18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cs typeface="Calibri"/>
            </a:rPr>
            <a:t>Supports Relevance &amp; Equity</a:t>
          </a:r>
          <a:endParaRPr lang="en-US" sz="1800" b="0" i="0" u="none" strike="noStrike" kern="1200" cap="none" baseline="0" noProof="0">
            <a:solidFill>
              <a:srgbClr val="010000"/>
            </a:solidFill>
            <a:latin typeface="Calibri"/>
            <a:cs typeface="Calibri"/>
          </a:endParaRPr>
        </a:p>
      </dsp:txBody>
      <dsp:txXfrm>
        <a:off x="4285262" y="1322177"/>
        <a:ext cx="1632318" cy="1360265"/>
      </dsp:txXfrm>
    </dsp:sp>
    <dsp:sp modelId="{83EE98CB-0FCA-6144-8D84-0A230E14931E}">
      <dsp:nvSpPr>
        <dsp:cNvPr id="0" name=""/>
        <dsp:cNvSpPr/>
      </dsp:nvSpPr>
      <dsp:spPr>
        <a:xfrm>
          <a:off x="1782375" y="516900"/>
          <a:ext cx="4570490" cy="4570490"/>
        </a:xfrm>
        <a:prstGeom prst="pie">
          <a:avLst>
            <a:gd name="adj1" fmla="val 1800000"/>
            <a:gd name="adj2" fmla="val 9000000"/>
          </a:avLst>
        </a:prstGeom>
        <a:solidFill>
          <a:schemeClr val="accent2">
            <a:shade val="80000"/>
            <a:hueOff val="150107"/>
            <a:satOff val="-27507"/>
            <a:lumOff val="1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cs typeface="Calibri"/>
            </a:rPr>
            <a:t>Improves student outcomes</a:t>
          </a:r>
        </a:p>
      </dsp:txBody>
      <dsp:txXfrm>
        <a:off x="2870587" y="3482278"/>
        <a:ext cx="2448477" cy="1197033"/>
      </dsp:txXfrm>
    </dsp:sp>
    <dsp:sp modelId="{A7E48921-F0E5-B841-A32C-334EABE5D0C8}">
      <dsp:nvSpPr>
        <dsp:cNvPr id="0" name=""/>
        <dsp:cNvSpPr/>
      </dsp:nvSpPr>
      <dsp:spPr>
        <a:xfrm>
          <a:off x="1688244" y="353668"/>
          <a:ext cx="4570490" cy="4570490"/>
        </a:xfrm>
        <a:prstGeom prst="pie">
          <a:avLst>
            <a:gd name="adj1" fmla="val 9000000"/>
            <a:gd name="adj2" fmla="val 16200000"/>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a:cs typeface="Calibri"/>
            </a:rPr>
            <a:t>Promotes Engagement</a:t>
          </a:r>
        </a:p>
      </dsp:txBody>
      <dsp:txXfrm>
        <a:off x="2217660" y="1322177"/>
        <a:ext cx="1632318" cy="1360265"/>
      </dsp:txXfrm>
    </dsp:sp>
    <dsp:sp modelId="{BBF6786D-87A4-6A4D-B7F7-E22DCAB44993}">
      <dsp:nvSpPr>
        <dsp:cNvPr id="0" name=""/>
        <dsp:cNvSpPr/>
      </dsp:nvSpPr>
      <dsp:spPr>
        <a:xfrm>
          <a:off x="1593947" y="70733"/>
          <a:ext cx="5136360" cy="5136360"/>
        </a:xfrm>
        <a:prstGeom prst="circularArrow">
          <a:avLst>
            <a:gd name="adj1" fmla="val 5085"/>
            <a:gd name="adj2" fmla="val 327528"/>
            <a:gd name="adj3" fmla="val 1472472"/>
            <a:gd name="adj4" fmla="val 16199432"/>
            <a:gd name="adj5" fmla="val 593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69215D-F402-A446-A94B-99EF9ED1A8C8}">
      <dsp:nvSpPr>
        <dsp:cNvPr id="0" name=""/>
        <dsp:cNvSpPr/>
      </dsp:nvSpPr>
      <dsp:spPr>
        <a:xfrm>
          <a:off x="1499440" y="233676"/>
          <a:ext cx="5136360" cy="5136360"/>
        </a:xfrm>
        <a:prstGeom prst="circularArrow">
          <a:avLst>
            <a:gd name="adj1" fmla="val 5085"/>
            <a:gd name="adj2" fmla="val 327528"/>
            <a:gd name="adj3" fmla="val 8671970"/>
            <a:gd name="adj4" fmla="val 1800502"/>
            <a:gd name="adj5" fmla="val 5932"/>
          </a:avLst>
        </a:prstGeom>
        <a:solidFill>
          <a:schemeClr val="accent2">
            <a:shade val="90000"/>
            <a:hueOff val="150899"/>
            <a:satOff val="-27507"/>
            <a:lumOff val="175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DEB72-3766-6342-9BFB-B352E50C6C47}">
      <dsp:nvSpPr>
        <dsp:cNvPr id="0" name=""/>
        <dsp:cNvSpPr/>
      </dsp:nvSpPr>
      <dsp:spPr>
        <a:xfrm>
          <a:off x="1404932" y="70733"/>
          <a:ext cx="5136360" cy="5136360"/>
        </a:xfrm>
        <a:prstGeom prst="circularArrow">
          <a:avLst>
            <a:gd name="adj1" fmla="val 5085"/>
            <a:gd name="adj2" fmla="val 327528"/>
            <a:gd name="adj3" fmla="val 15873039"/>
            <a:gd name="adj4" fmla="val 9000000"/>
            <a:gd name="adj5" fmla="val 5932"/>
          </a:avLst>
        </a:prstGeom>
        <a:solidFill>
          <a:schemeClr val="accent2">
            <a:shade val="90000"/>
            <a:hueOff val="301797"/>
            <a:satOff val="-55014"/>
            <a:lumOff val="3500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EB74-FAF0-D74E-959E-60DCA61243DC}">
      <dsp:nvSpPr>
        <dsp:cNvPr id="0" name=""/>
        <dsp:cNvSpPr/>
      </dsp:nvSpPr>
      <dsp:spPr>
        <a:xfrm>
          <a:off x="154246" y="2046"/>
          <a:ext cx="3504236" cy="2102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Fidelity Assessments (TFI, TIC)</a:t>
          </a:r>
        </a:p>
      </dsp:txBody>
      <dsp:txXfrm>
        <a:off x="154246" y="2046"/>
        <a:ext cx="3504236" cy="2102542"/>
      </dsp:txXfrm>
    </dsp:sp>
    <dsp:sp modelId="{C52461D2-51FB-A345-A8D8-E3E04328081E}">
      <dsp:nvSpPr>
        <dsp:cNvPr id="0" name=""/>
        <dsp:cNvSpPr/>
      </dsp:nvSpPr>
      <dsp:spPr>
        <a:xfrm>
          <a:off x="4008906" y="2046"/>
          <a:ext cx="3504236" cy="2102542"/>
        </a:xfrm>
        <a:prstGeom prst="rect">
          <a:avLst/>
        </a:prstGeom>
        <a:solidFill>
          <a:schemeClr val="accent2">
            <a:hueOff val="1241623"/>
            <a:satOff val="-11379"/>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Outcome Data (attendance, screening, discipline, grades)</a:t>
          </a:r>
        </a:p>
      </dsp:txBody>
      <dsp:txXfrm>
        <a:off x="4008906" y="2046"/>
        <a:ext cx="3504236" cy="2102542"/>
      </dsp:txXfrm>
    </dsp:sp>
    <dsp:sp modelId="{34775702-4E7F-7F47-90AE-8E787E2E35D3}">
      <dsp:nvSpPr>
        <dsp:cNvPr id="0" name=""/>
        <dsp:cNvSpPr/>
      </dsp:nvSpPr>
      <dsp:spPr>
        <a:xfrm>
          <a:off x="154246" y="2455011"/>
          <a:ext cx="3504236" cy="2102542"/>
        </a:xfrm>
        <a:prstGeom prst="rect">
          <a:avLst/>
        </a:prstGeom>
        <a:solidFill>
          <a:schemeClr val="accent2">
            <a:hueOff val="2483246"/>
            <a:satOff val="-22758"/>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Input (surveys, focus groups)</a:t>
          </a:r>
        </a:p>
      </dsp:txBody>
      <dsp:txXfrm>
        <a:off x="154246" y="2455011"/>
        <a:ext cx="3504236" cy="2102542"/>
      </dsp:txXfrm>
    </dsp:sp>
    <dsp:sp modelId="{7D78472B-92AE-C94A-8680-4A77384FECD1}">
      <dsp:nvSpPr>
        <dsp:cNvPr id="0" name=""/>
        <dsp:cNvSpPr/>
      </dsp:nvSpPr>
      <dsp:spPr>
        <a:xfrm>
          <a:off x="4008906" y="2455011"/>
          <a:ext cx="3504236" cy="2102542"/>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School/District Priorities (DIP, SIP)</a:t>
          </a:r>
        </a:p>
      </dsp:txBody>
      <dsp:txXfrm>
        <a:off x="4008906" y="2455011"/>
        <a:ext cx="3504236" cy="2102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9599"/>
          <a:ext cx="8585471" cy="21546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PBIS Academy Year 2 Training and Support Structure</a:t>
          </a:r>
          <a:endParaRPr lang="en-US" sz="1800" b="0" i="0" kern="1200" dirty="0"/>
        </a:p>
        <a:p>
          <a:pPr marL="171450" lvl="1" indent="-171450" algn="l" defTabSz="800100">
            <a:lnSpc>
              <a:spcPct val="90000"/>
            </a:lnSpc>
            <a:spcBef>
              <a:spcPct val="0"/>
            </a:spcBef>
            <a:spcAft>
              <a:spcPct val="15000"/>
            </a:spcAft>
            <a:buChar char="•"/>
          </a:pPr>
          <a:r>
            <a:rPr lang="en-US" sz="1800" b="0" i="0" kern="1200">
              <a:latin typeface="Hind Vadodara" panose="020B0604020202020204" charset="0"/>
              <a:cs typeface="Hind Vadodara" panose="020B0604020202020204" charset="0"/>
            </a:rPr>
            <a:t>Sustainability Factors – Team Functioning</a:t>
          </a:r>
          <a:endParaRPr lang="en-US" sz="1800" b="0" i="0" kern="1200" dirty="0">
            <a:latin typeface="Hind Vadodara" panose="020B0604020202020204" charset="0"/>
            <a:cs typeface="Hind Vadodara" panose="020B0604020202020204" charset="0"/>
          </a:endParaRPr>
        </a:p>
        <a:p>
          <a:pPr marL="171450" lvl="1" indent="-171450" algn="l" defTabSz="800100">
            <a:lnSpc>
              <a:spcPct val="90000"/>
            </a:lnSpc>
            <a:spcBef>
              <a:spcPct val="0"/>
            </a:spcBef>
            <a:spcAft>
              <a:spcPct val="15000"/>
            </a:spcAft>
            <a:buChar char="•"/>
          </a:pPr>
          <a:r>
            <a:rPr lang="en-US" sz="1800" b="0" i="0" kern="1200">
              <a:latin typeface="Hind Vadodara" panose="020B0604020202020204" charset="0"/>
              <a:cs typeface="Hind Vadodara" panose="020B0604020202020204" charset="0"/>
            </a:rPr>
            <a:t>Glows &amp; Grows: PBIS Rollout</a:t>
          </a:r>
          <a:endParaRPr lang="en-US" sz="1800" b="0" i="0" kern="1200" dirty="0">
            <a:latin typeface="Hind Vadodara" panose="020B0604020202020204" charset="0"/>
            <a:cs typeface="Hind Vadodara" panose="020B0604020202020204" charset="0"/>
          </a:endParaRPr>
        </a:p>
        <a:p>
          <a:pPr marL="171450" lvl="1" indent="-171450" algn="l" defTabSz="80010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Action Planning and Working Smarter</a:t>
          </a:r>
        </a:p>
      </dsp:txBody>
      <dsp:txXfrm>
        <a:off x="105179" y="484778"/>
        <a:ext cx="8375113" cy="1944242"/>
      </dsp:txXfrm>
    </dsp:sp>
    <dsp:sp modelId="{24EE546A-203E-45A1-AB96-5A4CB77AC5EC}">
      <dsp:nvSpPr>
        <dsp:cNvPr id="0" name=""/>
        <dsp:cNvSpPr/>
      </dsp:nvSpPr>
      <dsp:spPr>
        <a:xfrm>
          <a:off x="429273" y="113919"/>
          <a:ext cx="6009829"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a:t>Presentation Content:</a:t>
          </a:r>
          <a:endParaRPr lang="en-US" sz="1800" b="0" i="0" u="none" strike="noStrike" kern="1200" cap="none" baseline="0" noProof="0"/>
        </a:p>
      </dsp:txBody>
      <dsp:txXfrm>
        <a:off x="455212" y="139858"/>
        <a:ext cx="5957951" cy="479482"/>
      </dsp:txXfrm>
    </dsp:sp>
    <dsp:sp modelId="{0BE75E64-1F23-465A-A95C-0E81D166B6D8}">
      <dsp:nvSpPr>
        <dsp:cNvPr id="0" name=""/>
        <dsp:cNvSpPr/>
      </dsp:nvSpPr>
      <dsp:spPr>
        <a:xfrm>
          <a:off x="0" y="2897079"/>
          <a:ext cx="8585471" cy="24381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Complete Communication Survey for list of team members with emails for event reminders</a:t>
          </a:r>
          <a:endParaRPr lang="en-US" sz="1800" b="0" i="0" kern="1200" dirty="0">
            <a:solidFill>
              <a:schemeClr val="accent6">
                <a:lumMod val="75000"/>
              </a:schemeClr>
            </a:solidFill>
          </a:endParaRPr>
        </a:p>
        <a:p>
          <a:pPr marL="171450" lvl="1" indent="-171450" algn="l" defTabSz="800100">
            <a:lnSpc>
              <a:spcPct val="90000"/>
            </a:lnSpc>
            <a:spcBef>
              <a:spcPct val="0"/>
            </a:spcBef>
            <a:spcAft>
              <a:spcPct val="15000"/>
            </a:spcAft>
            <a:buChar char="•"/>
          </a:pPr>
          <a:r>
            <a:rPr lang="en-US" sz="1800" b="0" i="0" kern="1200">
              <a:latin typeface="Hind Vadodara" panose="020B0604020202020204" charset="0"/>
              <a:cs typeface="Hind Vadodara" panose="020B0604020202020204" charset="0"/>
            </a:rPr>
            <a:t>Submit Advanced Action Plan with Team/Meeting portion upload to Canvas</a:t>
          </a:r>
          <a:endParaRPr lang="en-US" sz="1800" b="0" i="0" kern="1200" dirty="0">
            <a:solidFill>
              <a:schemeClr val="tx1"/>
            </a:solidFill>
            <a:latin typeface="Hind Vadodara" panose="020B0604020202020204" charset="0"/>
            <a:cs typeface="Hind Vadodara" panose="020B060402020202020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Review/Complete Working Smarter Matrix upload to Canvas</a:t>
          </a:r>
        </a:p>
      </dsp:txBody>
      <dsp:txXfrm>
        <a:off x="119018" y="3016097"/>
        <a:ext cx="8347435" cy="2200064"/>
      </dsp:txXfrm>
    </dsp:sp>
    <dsp:sp modelId="{5CD93F2F-00F2-4EB5-848B-7CB867259F6C}">
      <dsp:nvSpPr>
        <dsp:cNvPr id="0" name=""/>
        <dsp:cNvSpPr/>
      </dsp:nvSpPr>
      <dsp:spPr>
        <a:xfrm>
          <a:off x="429273" y="2631399"/>
          <a:ext cx="6009829"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a:t>Coaches’</a:t>
          </a:r>
          <a:r>
            <a:rPr lang="en-US" sz="1800" kern="1200"/>
            <a:t> T</a:t>
          </a:r>
          <a:r>
            <a:rPr lang="en-US" sz="1800" b="0" i="0" kern="1200"/>
            <a:t>asks:</a:t>
          </a:r>
          <a:endParaRPr lang="en-US" sz="1800" kern="1200"/>
        </a:p>
      </dsp:txBody>
      <dsp:txXfrm>
        <a:off x="455212" y="2657338"/>
        <a:ext cx="595795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nvas.instructure.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notifications@instructure.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sebacademy.edc.org/working-smarter-matri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c.co1.qualtrics.com/jfe/form/SV_db8zhNj6NJ3eXg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Review website https://sebacademy.edc.org/ </a:t>
            </a:r>
          </a:p>
          <a:p>
            <a:pPr algn="l"/>
            <a:endParaRPr lang="en-US" dirty="0"/>
          </a:p>
          <a:p>
            <a:pPr algn="l"/>
            <a:r>
              <a:rPr lang="en-US" dirty="0"/>
              <a:t>Canvas – For coaches to upload assignments/activities.  (Team member will not get an account this year) We will add coaches as soon as possible.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9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https://sebacademy.edc.org/pbis-track </a:t>
            </a:r>
          </a:p>
          <a:p>
            <a:endParaRPr lang="en-US" dirty="0"/>
          </a:p>
          <a:p>
            <a:r>
              <a:rPr lang="en-US" dirty="0"/>
              <a:t>Review The resource page and the Tier 1 Year 3 page.   - There should be an event card there to review</a:t>
            </a:r>
          </a:p>
          <a:p>
            <a:endParaRPr lang="en-US" dirty="0"/>
          </a:p>
          <a:p>
            <a:endParaRPr lang="en-US" b="1" dirty="0"/>
          </a:p>
          <a:p>
            <a:r>
              <a:rPr lang="en-US" b="1" dirty="0"/>
              <a:t>NOTE: SWIS page with training dates will be up shortly</a:t>
            </a:r>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6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Go to RESOURCES.  If you know the topic or the Type of resource you are looking for you can select that in the search area.  If not, just leave all types and all topics.</a:t>
            </a:r>
          </a:p>
          <a:p>
            <a:pPr marL="228600" indent="-228600">
              <a:buFont typeface="+mj-lt"/>
              <a:buAutoNum type="arabicPeriod"/>
            </a:pPr>
            <a:r>
              <a:rPr lang="en-US" dirty="0"/>
              <a:t>Find the resources and click on it. </a:t>
            </a:r>
          </a:p>
          <a:p>
            <a:pPr marL="228600" indent="-228600">
              <a:buFont typeface="+mj-lt"/>
              <a:buAutoNum type="arabicPeriod"/>
            </a:pPr>
            <a:r>
              <a:rPr lang="en-US" dirty="0"/>
              <a:t>The resources will open</a:t>
            </a:r>
          </a:p>
          <a:p>
            <a:pPr marL="228600" indent="-228600">
              <a:buFont typeface="+mj-lt"/>
              <a:buAutoNum type="arabicPeriod"/>
            </a:pPr>
            <a:r>
              <a:rPr lang="en-US" dirty="0"/>
              <a:t>Click the blue Button to download resource or be taken to the webpage with the resource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in the process of being created/updated.  Please be patient it will be functioning soon.  Please check back. All information for each monthly training or meeting will be displayed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86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Canvas:  Only Coaches this year. (Admins OK if they want to be on)  Ask them to be patient as we populate this and the website</a:t>
            </a:r>
          </a:p>
          <a:p>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tell coaches to check in on access to Canvas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https://canvas.instructure.com/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cs typeface="Calibri" panose="020F0502020204030204"/>
            </a:endParaRPr>
          </a:p>
          <a:p>
            <a:r>
              <a:rPr lang="en-US" dirty="0"/>
              <a:t>Add emails to Canvas using the people and email add process. </a:t>
            </a:r>
            <a:br>
              <a:rPr lang="en-US" dirty="0"/>
            </a:br>
            <a:endParaRPr lang="en-US" dirty="0">
              <a:cs typeface="Calibri"/>
            </a:endParaRPr>
          </a:p>
          <a:p>
            <a:r>
              <a:rPr lang="en-US" dirty="0"/>
              <a:t>Remind Coaches to check spam folders. If they can not find the invite, send their name and email to Adam to add.</a:t>
            </a:r>
            <a:endParaRPr lang="en-US" dirty="0">
              <a:cs typeface="Calibri"/>
            </a:endParaRPr>
          </a:p>
          <a:p>
            <a:r>
              <a:rPr lang="en-US" dirty="0"/>
              <a:t>Email will come from </a:t>
            </a:r>
            <a:r>
              <a:rPr lang="en-US" b="1" dirty="0"/>
              <a:t>Canvas Free for Teachers &lt;</a:t>
            </a:r>
            <a:r>
              <a:rPr lang="en-US" b="1" dirty="0">
                <a:hlinkClick r:id="rId4"/>
              </a:rPr>
              <a:t>notifications@instructure.com</a:t>
            </a:r>
            <a:r>
              <a:rPr lang="en-US" b="1" dirty="0"/>
              <a:t> with subject “course invitation”</a:t>
            </a: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1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read directions and how to upload </a:t>
            </a:r>
            <a:r>
              <a:rPr lang="en-US"/>
              <a:t>into canvas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02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7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We will discuss this later in the slide deck</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endPar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Working Smarter Matrix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https://sebacademy.edc.org/working-smarter-matrix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dirty="0">
              <a:cs typeface="Calibri"/>
            </a:endParaRPr>
          </a:p>
          <a:p>
            <a:r>
              <a:rPr lang="en-US" dirty="0">
                <a:cs typeface="Calibri"/>
              </a:rPr>
              <a:t>READINGS: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A94F"/>
                </a:solidFill>
                <a:effectLst/>
                <a:latin typeface="Bariol"/>
              </a:rPr>
              <a:t>9 Things You Might Have Forgotten How to Do in </a:t>
            </a:r>
            <a:r>
              <a:rPr lang="en-US" b="0" i="0" dirty="0" err="1">
                <a:solidFill>
                  <a:srgbClr val="00A94F"/>
                </a:solidFill>
                <a:effectLst/>
                <a:latin typeface="Bariol"/>
              </a:rPr>
              <a:t>PBISApps</a:t>
            </a:r>
            <a:r>
              <a:rPr lang="en-US" b="0" i="0" dirty="0">
                <a:solidFill>
                  <a:srgbClr val="00A94F"/>
                </a:solidFill>
                <a:effectLst/>
                <a:latin typeface="Bariol"/>
              </a:rPr>
              <a:t>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https://www.pbisapps.org/articles/9-things-you-might-have-forgotten-how-to-do-in-pbisapps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Helpful for logging in and SWIS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7 Ways to MacGyver Your Action Plans       https://sebacademy.edc.org/7-ways-macgyver-your-action-plans</a:t>
            </a:r>
          </a:p>
        </p:txBody>
      </p:sp>
    </p:spTree>
    <p:extLst>
      <p:ext uri="{BB962C8B-B14F-4D97-AF65-F5344CB8AC3E}">
        <p14:creationId xmlns:p14="http://schemas.microsoft.com/office/powerpoint/2010/main" val="330351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TRAINER NOTE:  </a:t>
            </a:r>
          </a:p>
          <a:p>
            <a:pPr marL="0" lvl="0" indent="0" algn="l" rtl="0">
              <a:spcBef>
                <a:spcPts val="0"/>
              </a:spcBef>
              <a:spcAft>
                <a:spcPts val="0"/>
              </a:spcAft>
              <a:buNone/>
            </a:pPr>
            <a:r>
              <a:rPr lang="en-US" dirty="0"/>
              <a:t>Use this time to check in with coaches and gauge their existing knowledge base of PBIS and determine whether or not they already watched the PBIS Overview. </a:t>
            </a:r>
          </a:p>
          <a:p>
            <a:pPr marL="0" lvl="0" indent="0" algn="l" rtl="0">
              <a:spcBef>
                <a:spcPts val="0"/>
              </a:spcBef>
              <a:spcAft>
                <a:spcPts val="0"/>
              </a:spcAft>
              <a:buNone/>
            </a:pPr>
            <a:r>
              <a:rPr lang="en-US" dirty="0"/>
              <a:t>The following 2 slides provide an opportunity for a BRIEF review and chance to develop a basic common understanding. It is not intended to be a full explanation.</a:t>
            </a: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basically review…you can move through this quickly</a:t>
            </a:r>
            <a:endParaRPr dirty="0"/>
          </a:p>
        </p:txBody>
      </p:sp>
    </p:spTree>
    <p:extLst>
      <p:ext uri="{BB962C8B-B14F-4D97-AF65-F5344CB8AC3E}">
        <p14:creationId xmlns:p14="http://schemas.microsoft.com/office/powerpoint/2010/main" val="98658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TRAINER NOTE: Keep this brief, this is review content</a:t>
            </a:r>
          </a:p>
          <a:p>
            <a:endParaRPr lang="en-US"/>
          </a:p>
          <a:p>
            <a:endParaRPr lang="en-US"/>
          </a:p>
        </p:txBody>
      </p:sp>
      <p:sp>
        <p:nvSpPr>
          <p:cNvPr id="4" name="Slide Number Placeholder 3"/>
          <p:cNvSpPr>
            <a:spLocks noGrp="1"/>
          </p:cNvSpPr>
          <p:nvPr>
            <p:ph type="sldNum" sz="quarter" idx="5"/>
          </p:nvPr>
        </p:nvSpPr>
        <p:spPr/>
        <p:txBody>
          <a:bodyPr/>
          <a:lstStyle/>
          <a:p>
            <a:fld id="{22B7F710-02DB-484E-B7A6-137EA81B04DD}" type="slidenum">
              <a:rPr lang="en-US" smtClean="0"/>
              <a:t>21</a:t>
            </a:fld>
            <a:endParaRPr lang="en-US"/>
          </a:p>
        </p:txBody>
      </p:sp>
    </p:spTree>
    <p:extLst>
      <p:ext uri="{BB962C8B-B14F-4D97-AF65-F5344CB8AC3E}">
        <p14:creationId xmlns:p14="http://schemas.microsoft.com/office/powerpoint/2010/main" val="23210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 NOTE: Use this slide if needed.</a:t>
            </a:r>
            <a:endParaRPr lang="en-US"/>
          </a:p>
        </p:txBody>
      </p:sp>
      <p:sp>
        <p:nvSpPr>
          <p:cNvPr id="4" name="Slide Number Placeholder 3"/>
          <p:cNvSpPr>
            <a:spLocks noGrp="1"/>
          </p:cNvSpPr>
          <p:nvPr>
            <p:ph type="sldNum" sz="quarter" idx="5"/>
          </p:nvPr>
        </p:nvSpPr>
        <p:spPr/>
        <p:txBody>
          <a:bodyPr/>
          <a:lstStyle/>
          <a:p>
            <a:fld id="{22B7F710-02DB-484E-B7A6-137EA81B04DD}" type="slidenum">
              <a:rPr lang="en-US" smtClean="0"/>
              <a:t>22</a:t>
            </a:fld>
            <a:endParaRPr lang="en-US"/>
          </a:p>
        </p:txBody>
      </p:sp>
    </p:spTree>
    <p:extLst>
      <p:ext uri="{BB962C8B-B14F-4D97-AF65-F5344CB8AC3E}">
        <p14:creationId xmlns:p14="http://schemas.microsoft.com/office/powerpoint/2010/main" val="55643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TRAINER NOTE: Keep this brief, this is review content</a:t>
            </a:r>
          </a:p>
        </p:txBody>
      </p:sp>
      <p:sp>
        <p:nvSpPr>
          <p:cNvPr id="4" name="Slide Number Placeholder 3"/>
          <p:cNvSpPr>
            <a:spLocks noGrp="1"/>
          </p:cNvSpPr>
          <p:nvPr>
            <p:ph type="sldNum" sz="quarter" idx="5"/>
          </p:nvPr>
        </p:nvSpPr>
        <p:spPr/>
        <p:txBody>
          <a:bodyPr/>
          <a:lstStyle/>
          <a:p>
            <a:fld id="{22B7F710-02DB-484E-B7A6-137EA81B04DD}" type="slidenum">
              <a:rPr lang="en-US" smtClean="0"/>
              <a:t>23</a:t>
            </a:fld>
            <a:endParaRPr lang="en-US"/>
          </a:p>
        </p:txBody>
      </p:sp>
    </p:spTree>
    <p:extLst>
      <p:ext uri="{BB962C8B-B14F-4D97-AF65-F5344CB8AC3E}">
        <p14:creationId xmlns:p14="http://schemas.microsoft.com/office/powerpoint/2010/main" val="358199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Foundation Checklist https://sebacademy.edc.org/team-meeting-foundations-checklist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6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Keep this brief, this is review content</a:t>
            </a:r>
          </a:p>
        </p:txBody>
      </p:sp>
    </p:spTree>
    <p:extLst>
      <p:ext uri="{BB962C8B-B14F-4D97-AF65-F5344CB8AC3E}">
        <p14:creationId xmlns:p14="http://schemas.microsoft.com/office/powerpoint/2010/main" val="3679707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endParaRPr lang="en-US" dirty="0"/>
          </a:p>
          <a:p>
            <a:endParaRPr lang="en-US" dirty="0"/>
          </a:p>
          <a:p>
            <a:r>
              <a:rPr lang="en-US" dirty="0"/>
              <a:t>Advanced Action Plan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Stakeholder Input Surveys (new on PBIS apps) in October.</a:t>
            </a:r>
          </a:p>
          <a:p>
            <a:endParaRPr lang="en-US" dirty="0"/>
          </a:p>
          <a:p>
            <a:r>
              <a:rPr lang="en-US" dirty="0"/>
              <a:t>Teams should consider these factors when setting goals for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99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dirty="0"/>
              <a:t>Have them begin to think about their Goals for This year.  They should come to the Oct team training prepared to identify goals and the data sources they will use to measure the goal. </a:t>
            </a:r>
          </a:p>
          <a:p>
            <a:endParaRPr lang="en-US" sz="2800" b="0" dirty="0"/>
          </a:p>
          <a:p>
            <a:r>
              <a:rPr lang="en-US" sz="2800" b="0" dirty="0"/>
              <a:t>This will be an October team activity.  Coaches should start to think about these based upon last years goals, the TFI, and other Data</a:t>
            </a:r>
          </a:p>
        </p:txBody>
      </p:sp>
      <p:sp>
        <p:nvSpPr>
          <p:cNvPr id="4" name="Slide Number Placeholder 3"/>
          <p:cNvSpPr>
            <a:spLocks noGrp="1"/>
          </p:cNvSpPr>
          <p:nvPr>
            <p:ph type="sldNum" sz="quarter" idx="5"/>
          </p:nvPr>
        </p:nvSpPr>
        <p:spPr/>
        <p:txBody>
          <a:bodyPr/>
          <a:lstStyle/>
          <a:p>
            <a:fld id="{D9E9A522-274E-844E-8AB9-DE74A71CC10D}" type="slidenum">
              <a:rPr lang="en-US" smtClean="0"/>
              <a:t>28</a:t>
            </a:fld>
            <a:endParaRPr lang="en-US"/>
          </a:p>
        </p:txBody>
      </p:sp>
    </p:spTree>
    <p:extLst>
      <p:ext uri="{BB962C8B-B14F-4D97-AF65-F5344CB8AC3E}">
        <p14:creationId xmlns:p14="http://schemas.microsoft.com/office/powerpoint/2010/main" val="3351653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Smarter Matrix to help with 22-23 Goals around function of teams or merging teams</a:t>
            </a:r>
          </a:p>
        </p:txBody>
      </p:sp>
      <p:sp>
        <p:nvSpPr>
          <p:cNvPr id="4" name="Slide Number Placeholder 3"/>
          <p:cNvSpPr>
            <a:spLocks noGrp="1"/>
          </p:cNvSpPr>
          <p:nvPr>
            <p:ph type="sldNum" sz="quarter" idx="5"/>
          </p:nvPr>
        </p:nvSpPr>
        <p:spPr/>
        <p:txBody>
          <a:bodyPr/>
          <a:lstStyle/>
          <a:p>
            <a:fld id="{D9E9A522-274E-844E-8AB9-DE74A71CC10D}" type="slidenum">
              <a:rPr lang="en-US" smtClean="0"/>
              <a:t>30</a:t>
            </a:fld>
            <a:endParaRPr lang="en-US"/>
          </a:p>
        </p:txBody>
      </p:sp>
    </p:spTree>
    <p:extLst>
      <p:ext uri="{BB962C8B-B14F-4D97-AF65-F5344CB8AC3E}">
        <p14:creationId xmlns:p14="http://schemas.microsoft.com/office/powerpoint/2010/main" val="186414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 complete WS Matrix these guiding questions should help with how to use that information. </a:t>
            </a:r>
          </a:p>
        </p:txBody>
      </p:sp>
      <p:sp>
        <p:nvSpPr>
          <p:cNvPr id="4" name="Slide Number Placeholder 3"/>
          <p:cNvSpPr>
            <a:spLocks noGrp="1"/>
          </p:cNvSpPr>
          <p:nvPr>
            <p:ph type="sldNum" sz="quarter" idx="5"/>
          </p:nvPr>
        </p:nvSpPr>
        <p:spPr/>
        <p:txBody>
          <a:bodyPr/>
          <a:lstStyle/>
          <a:p>
            <a:fld id="{D9E9A522-274E-844E-8AB9-DE74A71CC10D}" type="slidenum">
              <a:rPr lang="en-US" smtClean="0"/>
              <a:t>31</a:t>
            </a:fld>
            <a:endParaRPr lang="en-US"/>
          </a:p>
        </p:txBody>
      </p:sp>
    </p:spTree>
    <p:extLst>
      <p:ext uri="{BB962C8B-B14F-4D97-AF65-F5344CB8AC3E}">
        <p14:creationId xmlns:p14="http://schemas.microsoft.com/office/powerpoint/2010/main" val="3161966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Smarter Matrix </a:t>
            </a:r>
            <a:endParaRPr lang="en-US" sz="1800" dirty="0"/>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https://sebacademy.edc.org/working-smarter-matrix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Quick Preview of next few slides….not </a:t>
            </a:r>
            <a:r>
              <a:rPr lang="en-US" dirty="0" err="1"/>
              <a:t>indepth</a:t>
            </a: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a:t>
            </a:r>
          </a:p>
          <a:p>
            <a:r>
              <a:rPr lang="en-US" dirty="0"/>
              <a:t>Hotel location to be updated when we have conformation.  Will be in the invite.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74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6983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We will discuss this later in the slide deck</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endPar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Working Smarter Matrix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https://sebacademy.edc.org/working-smarter-matrix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dirty="0">
              <a:cs typeface="Calibri"/>
            </a:endParaRPr>
          </a:p>
          <a:p>
            <a:r>
              <a:rPr lang="en-US" dirty="0">
                <a:cs typeface="Calibri"/>
              </a:rPr>
              <a:t>READINGS: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A94F"/>
                </a:solidFill>
                <a:effectLst/>
                <a:latin typeface="Bariol"/>
              </a:rPr>
              <a:t>9 Things You Might Have Forgotten How to Do in </a:t>
            </a:r>
            <a:r>
              <a:rPr lang="en-US" b="0" i="0" dirty="0" err="1">
                <a:solidFill>
                  <a:srgbClr val="00A94F"/>
                </a:solidFill>
                <a:effectLst/>
                <a:latin typeface="Bariol"/>
              </a:rPr>
              <a:t>PBISApps</a:t>
            </a:r>
            <a:r>
              <a:rPr lang="en-US" b="0" i="0" dirty="0">
                <a:solidFill>
                  <a:srgbClr val="00A94F"/>
                </a:solidFill>
                <a:effectLst/>
                <a:latin typeface="Bariol"/>
              </a:rPr>
              <a:t>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https://www.pbisapps.org/articles/9-things-you-might-have-forgotten-how-to-do-in-pbisapps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Helpful for logging in and SWIS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7 Ways to MacGyver Your Action Plans       https://sebacademy.edc.org/7-ways-macgyver-your-action-plans</a:t>
            </a:r>
          </a:p>
        </p:txBody>
      </p:sp>
    </p:spTree>
    <p:extLst>
      <p:ext uri="{BB962C8B-B14F-4D97-AF65-F5344CB8AC3E}">
        <p14:creationId xmlns:p14="http://schemas.microsoft.com/office/powerpoint/2010/main" val="1477219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We will discuss this later in the slide deck</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endPar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Working Smarter Matrix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https://sebacademy.edc.org/working-smarter-matrix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200" u="sng" dirty="0">
              <a:solidFill>
                <a:srgbClr val="0563C1"/>
              </a:solidFill>
              <a:effectLst/>
              <a:latin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dirty="0">
              <a:cs typeface="Calibri"/>
            </a:endParaRPr>
          </a:p>
          <a:p>
            <a:r>
              <a:rPr lang="en-US" dirty="0">
                <a:cs typeface="Calibri"/>
              </a:rPr>
              <a:t>READINGS: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A94F"/>
                </a:solidFill>
                <a:effectLst/>
                <a:latin typeface="Bariol"/>
              </a:rPr>
              <a:t>9 Things You Might Have Forgotten How to Do in </a:t>
            </a:r>
            <a:r>
              <a:rPr lang="en-US" b="0" i="0" dirty="0" err="1">
                <a:solidFill>
                  <a:srgbClr val="00A94F"/>
                </a:solidFill>
                <a:effectLst/>
                <a:latin typeface="Bariol"/>
              </a:rPr>
              <a:t>PBISApps</a:t>
            </a:r>
            <a:r>
              <a:rPr lang="en-US" b="0" i="0" dirty="0">
                <a:solidFill>
                  <a:srgbClr val="00A94F"/>
                </a:solidFill>
                <a:effectLst/>
                <a:latin typeface="Bariol"/>
              </a:rPr>
              <a:t>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https://www.pbisapps.org/articles/9-things-you-might-have-forgotten-how-to-do-in-pbisapps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Helpful for logging in and SWIS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7 Ways to MacGyver Your Action Plans       https://sebacademy.edc.org/7-ways-macgyver-your-action-plans</a:t>
            </a:r>
          </a:p>
        </p:txBody>
      </p:sp>
    </p:spTree>
    <p:extLst>
      <p:ext uri="{BB962C8B-B14F-4D97-AF65-F5344CB8AC3E}">
        <p14:creationId xmlns:p14="http://schemas.microsoft.com/office/powerpoint/2010/main" val="27358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23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0bb5c559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0bb5c55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Review support options for this year. Please let folks that future trainings will include a mixture of in person and online (hybrid) approaches (e.g., in person team trainings, but virtual coaches meetings). Regardless of support delivery, the categories of the support will be listed and developed based on DESE recommendations.</a:t>
            </a:r>
          </a:p>
        </p:txBody>
      </p:sp>
    </p:spTree>
    <p:extLst>
      <p:ext uri="{BB962C8B-B14F-4D97-AF65-F5344CB8AC3E}">
        <p14:creationId xmlns:p14="http://schemas.microsoft.com/office/powerpoint/2010/main" val="292383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https://edc.co1.qualtrics.com/jfe/form/SV_db8zhNj6NJ3eXga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r>
              <a:rPr lang="en-US" dirty="0"/>
              <a:t>Go to website demonstrate how to download Team Member List and how to upload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3903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630941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02874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10395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32087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647956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8750551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6229235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7040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5327451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295729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757758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981017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948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77846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11954578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32646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39663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994239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28365503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2161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2846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231923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175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4696937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3439971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82662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84718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9552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4448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904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72989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585920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7779573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8187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6229393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2636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73218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201864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extLst>
      <p:ext uri="{BB962C8B-B14F-4D97-AF65-F5344CB8AC3E}">
        <p14:creationId xmlns:p14="http://schemas.microsoft.com/office/powerpoint/2010/main" val="27217213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10670207"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4701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82034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5588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758B2-9523-FE47-B525-34BF9E25E3E5}" type="slidenum">
              <a:rPr lang="en-US"/>
              <a:pPr>
                <a:defRPr/>
              </a:pPr>
              <a:t>‹#›</a:t>
            </a:fld>
            <a:endParaRPr lang="en-US"/>
          </a:p>
        </p:txBody>
      </p:sp>
    </p:spTree>
    <p:extLst>
      <p:ext uri="{BB962C8B-B14F-4D97-AF65-F5344CB8AC3E}">
        <p14:creationId xmlns:p14="http://schemas.microsoft.com/office/powerpoint/2010/main" val="209481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97771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6105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470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1132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8662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1027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485516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5732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3621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99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theme" Target="../theme/theme3.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5.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10" Type="http://schemas.openxmlformats.org/officeDocument/2006/relationships/theme" Target="../theme/theme6.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6" r:id="rId1"/>
    <p:sldLayoutId id="2147483673" r:id="rId2"/>
    <p:sldLayoutId id="2147483704" r:id="rId3"/>
    <p:sldLayoutId id="2147483703" r:id="rId4"/>
    <p:sldLayoutId id="2147483672" r:id="rId5"/>
    <p:sldLayoutId id="2147483661" r:id="rId6"/>
    <p:sldLayoutId id="2147483662" r:id="rId7"/>
    <p:sldLayoutId id="2147483665" r:id="rId8"/>
    <p:sldLayoutId id="2147483759" r:id="rId9"/>
    <p:sldLayoutId id="2147483667" r:id="rId10"/>
    <p:sldLayoutId id="2147483669" r:id="rId11"/>
    <p:sldLayoutId id="2147483670" r:id="rId12"/>
    <p:sldLayoutId id="2147483671" r:id="rId13"/>
    <p:sldLayoutId id="2147483755" r:id="rId14"/>
    <p:sldLayoutId id="2147483758"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5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478315457"/>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798582657"/>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396974887"/>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0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sebacademy.edc.org/annual-action-plan-template-advanced" TargetMode="External"/><Relationship Id="rId7" Type="http://schemas.openxmlformats.org/officeDocument/2006/relationships/hyperlink" Target="https://sebacademy.edc.org/7-ways-macgyver-your-action-plans" TargetMode="External"/><Relationship Id="rId2" Type="http://schemas.openxmlformats.org/officeDocument/2006/relationships/notesSlide" Target="../notesSlides/notesSlide17.xml"/><Relationship Id="rId1" Type="http://schemas.openxmlformats.org/officeDocument/2006/relationships/slideLayout" Target="../slideLayouts/slideLayout102.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9.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88.xml"/><Relationship Id="rId4" Type="http://schemas.openxmlformats.org/officeDocument/2006/relationships/image" Target="../media/image27.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sebacademy.edc.org/annual-action-plan-template-advanced" TargetMode="External"/><Relationship Id="rId7" Type="http://schemas.openxmlformats.org/officeDocument/2006/relationships/hyperlink" Target="https://sebacademy.edc.org/7-ways-macgyver-your-action-plan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sebacademy.edc.org/annual-action-plan-template-advanced" TargetMode="External"/><Relationship Id="rId7" Type="http://schemas.openxmlformats.org/officeDocument/2006/relationships/hyperlink" Target="https://sebacademy.edc.org/7-ways-macgyver-your-action-plans" TargetMode="External"/><Relationship Id="rId2" Type="http://schemas.openxmlformats.org/officeDocument/2006/relationships/notesSlide" Target="../notesSlides/notesSlide5.xml"/><Relationship Id="rId1" Type="http://schemas.openxmlformats.org/officeDocument/2006/relationships/slideLayout" Target="../slideLayouts/slideLayout102.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working-smarter-matrix" TargetMode="External"/><Relationship Id="rId4" Type="http://schemas.openxmlformats.org/officeDocument/2006/relationships/hyperlink" Target="https://sebacademy.edc.org/team-meeting-foundations-checkli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7.xml"/><Relationship Id="rId4" Type="http://schemas.openxmlformats.org/officeDocument/2006/relationships/hyperlink" Target="mailto:sebacademy@ed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5CEF39"/>
                </a:solidFill>
                <a:latin typeface="Arial" panose="020B0604020202020204" pitchFamily="34" charset="0"/>
                <a:cs typeface="Arial" panose="020B0604020202020204" pitchFamily="34" charset="0"/>
              </a:rPr>
              <a:t>Year 2:  September 2022</a:t>
            </a:r>
            <a:endParaRPr lang="en-US" sz="4267" dirty="0">
              <a:solidFill>
                <a:srgbClr val="5CEF39"/>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Insert Trainers Names</a:t>
            </a:r>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PBIS Academy Support Structure</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1578184" y="1530684"/>
            <a:ext cx="3924165" cy="91262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Arial"/>
              </a:rPr>
              <a:t>Website</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8" descr="Graphical user interface, text, application, email&#10;&#10;Description automatically generated">
            <a:extLst>
              <a:ext uri="{FF2B5EF4-FFF2-40B4-BE49-F238E27FC236}">
                <a16:creationId xmlns:a16="http://schemas.microsoft.com/office/drawing/2014/main" id="{431ADC7A-BC82-4CD2-BE73-4BB9DC613454}"/>
              </a:ext>
            </a:extLst>
          </p:cNvPr>
          <p:cNvPicPr>
            <a:picLocks noChangeAspect="1"/>
          </p:cNvPicPr>
          <p:nvPr/>
        </p:nvPicPr>
        <p:blipFill>
          <a:blip r:embed="rId3"/>
          <a:stretch>
            <a:fillRect/>
          </a:stretch>
        </p:blipFill>
        <p:spPr>
          <a:xfrm>
            <a:off x="7199592" y="2740294"/>
            <a:ext cx="3801138" cy="3606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Rounded Corners 3">
            <a:extLst>
              <a:ext uri="{FF2B5EF4-FFF2-40B4-BE49-F238E27FC236}">
                <a16:creationId xmlns:a16="http://schemas.microsoft.com/office/drawing/2014/main" id="{F19C0A03-41B1-131D-BDF1-362DBE56FB8E}"/>
              </a:ext>
            </a:extLst>
          </p:cNvPr>
          <p:cNvSpPr/>
          <p:nvPr/>
        </p:nvSpPr>
        <p:spPr>
          <a:xfrm>
            <a:off x="7113569" y="1530684"/>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Canvas</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3FE923CA-C80C-ED09-2B7E-CC6F23A79C40}"/>
              </a:ext>
            </a:extLst>
          </p:cNvPr>
          <p:cNvPicPr>
            <a:picLocks noChangeAspect="1"/>
          </p:cNvPicPr>
          <p:nvPr/>
        </p:nvPicPr>
        <p:blipFill>
          <a:blip r:embed="rId4"/>
          <a:srcRect/>
          <a:stretch/>
        </p:blipFill>
        <p:spPr>
          <a:xfrm>
            <a:off x="1038731" y="2660933"/>
            <a:ext cx="4700332" cy="3468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78DC14B8-86D4-7551-0E25-1A4B735B159D}"/>
              </a:ext>
            </a:extLst>
          </p:cNvPr>
          <p:cNvSpPr txBox="1"/>
          <p:nvPr/>
        </p:nvSpPr>
        <p:spPr>
          <a:xfrm>
            <a:off x="1525039" y="6346943"/>
            <a:ext cx="37277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https://sebacademy.edc.org/</a:t>
            </a:r>
          </a:p>
        </p:txBody>
      </p:sp>
    </p:spTree>
    <p:extLst>
      <p:ext uri="{BB962C8B-B14F-4D97-AF65-F5344CB8AC3E}">
        <p14:creationId xmlns:p14="http://schemas.microsoft.com/office/powerpoint/2010/main" val="290569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PBIS Academy Support Structure Questions?</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18734" y="1703748"/>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6481833" y="1547160"/>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Your team's guide for training content, readings, and resources for both each monthly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Monthly organized resource repository for your team to access all PBIS Academy content</a:t>
            </a:r>
          </a:p>
        </p:txBody>
      </p:sp>
      <p:sp>
        <p:nvSpPr>
          <p:cNvPr id="5" name="Rectangle: Rounded Corners 4">
            <a:extLst>
              <a:ext uri="{FF2B5EF4-FFF2-40B4-BE49-F238E27FC236}">
                <a16:creationId xmlns:a16="http://schemas.microsoft.com/office/drawing/2014/main" id="{2B8B6BD9-E60C-4742-A043-9189C1578D3C}"/>
              </a:ext>
            </a:extLst>
          </p:cNvPr>
          <p:cNvSpPr/>
          <p:nvPr/>
        </p:nvSpPr>
        <p:spPr>
          <a:xfrm>
            <a:off x="9659238" y="1484399"/>
            <a:ext cx="2339174" cy="529658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Important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All event tools, activities, ppts, and other resources</a:t>
            </a:r>
            <a:br>
              <a:rPr kumimoji="0" lang="en-US" sz="2000" b="0" i="0" u="none" strike="noStrike" kern="1200" cap="none" spc="0" normalizeH="0" baseline="0" noProof="0" dirty="0">
                <a:ln>
                  <a:noFill/>
                </a:ln>
                <a:solidFill>
                  <a:srgbClr val="0D0F41"/>
                </a:solidFill>
                <a:effectLst/>
                <a:uLnTx/>
                <a:uFillTx/>
                <a:latin typeface="Arial"/>
                <a:ea typeface="+mn-ea"/>
                <a:cs typeface="Arial"/>
              </a:rPr>
            </a:br>
            <a:endParaRPr kumimoji="0" lang="en-US" sz="2000" b="0" i="0" u="none" strike="noStrike" kern="1200" cap="none" spc="0" normalizeH="0" baseline="0" noProof="0" dirty="0">
              <a:ln>
                <a:noFill/>
              </a:ln>
              <a:solidFill>
                <a:srgbClr val="0D0F4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Coach meeting and Team training dates/times with zoom links or hotel locations. </a:t>
            </a:r>
          </a:p>
        </p:txBody>
      </p:sp>
      <p:pic>
        <p:nvPicPr>
          <p:cNvPr id="3" name="Picture 2">
            <a:extLst>
              <a:ext uri="{FF2B5EF4-FFF2-40B4-BE49-F238E27FC236}">
                <a16:creationId xmlns:a16="http://schemas.microsoft.com/office/drawing/2014/main" id="{491D64FE-B1AE-BE9F-F59B-AE3592EBA18C}"/>
              </a:ext>
            </a:extLst>
          </p:cNvPr>
          <p:cNvPicPr>
            <a:picLocks noChangeAspect="1"/>
          </p:cNvPicPr>
          <p:nvPr/>
        </p:nvPicPr>
        <p:blipFill>
          <a:blip r:embed="rId3"/>
          <a:stretch>
            <a:fillRect/>
          </a:stretch>
        </p:blipFill>
        <p:spPr>
          <a:xfrm>
            <a:off x="97701" y="2936358"/>
            <a:ext cx="6110619" cy="3850940"/>
          </a:xfrm>
          <a:prstGeom prst="rect">
            <a:avLst/>
          </a:prstGeom>
        </p:spPr>
      </p:pic>
      <p:sp>
        <p:nvSpPr>
          <p:cNvPr id="7" name="Rounded Rectangular Callout 8">
            <a:extLst>
              <a:ext uri="{FF2B5EF4-FFF2-40B4-BE49-F238E27FC236}">
                <a16:creationId xmlns:a16="http://schemas.microsoft.com/office/drawing/2014/main" id="{35CCC65E-2096-7AD7-2D66-623568DD7BE6}"/>
              </a:ext>
            </a:extLst>
          </p:cNvPr>
          <p:cNvSpPr/>
          <p:nvPr/>
        </p:nvSpPr>
        <p:spPr>
          <a:xfrm>
            <a:off x="8798011" y="280304"/>
            <a:ext cx="3296288" cy="1032760"/>
          </a:xfrm>
          <a:prstGeom prst="wedgeRoundRectCallout">
            <a:avLst>
              <a:gd name="adj1" fmla="val -41725"/>
              <a:gd name="adj2" fmla="val 69205"/>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What questions do you have?</a:t>
            </a:r>
            <a:endParaRPr kumimoji="0" lang="en-US" sz="2000" b="0" i="0" u="none" strike="noStrike" kern="1200" cap="none" spc="0" normalizeH="0" baseline="0" noProof="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530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2A154-2945-47C3-DC62-D2876BE0CEF7}"/>
              </a:ext>
            </a:extLst>
          </p:cNvPr>
          <p:cNvSpPr>
            <a:spLocks noGrp="1"/>
          </p:cNvSpPr>
          <p:nvPr>
            <p:ph type="title"/>
          </p:nvPr>
        </p:nvSpPr>
        <p:spPr/>
        <p:txBody>
          <a:bodyPr/>
          <a:lstStyle/>
          <a:p>
            <a:r>
              <a:rPr lang="en-US" dirty="0"/>
              <a:t>Resources</a:t>
            </a:r>
          </a:p>
        </p:txBody>
      </p:sp>
      <p:pic>
        <p:nvPicPr>
          <p:cNvPr id="5" name="Picture 4">
            <a:extLst>
              <a:ext uri="{FF2B5EF4-FFF2-40B4-BE49-F238E27FC236}">
                <a16:creationId xmlns:a16="http://schemas.microsoft.com/office/drawing/2014/main" id="{4A795674-F682-2D64-68DC-44A1BE8C4ECF}"/>
              </a:ext>
            </a:extLst>
          </p:cNvPr>
          <p:cNvPicPr>
            <a:picLocks noChangeAspect="1"/>
          </p:cNvPicPr>
          <p:nvPr/>
        </p:nvPicPr>
        <p:blipFill>
          <a:blip r:embed="rId3"/>
          <a:stretch>
            <a:fillRect/>
          </a:stretch>
        </p:blipFill>
        <p:spPr>
          <a:xfrm>
            <a:off x="813349" y="2549022"/>
            <a:ext cx="8264169" cy="3679449"/>
          </a:xfrm>
          <a:prstGeom prst="rect">
            <a:avLst/>
          </a:prstGeom>
        </p:spPr>
      </p:pic>
      <p:pic>
        <p:nvPicPr>
          <p:cNvPr id="11" name="Picture 10">
            <a:extLst>
              <a:ext uri="{FF2B5EF4-FFF2-40B4-BE49-F238E27FC236}">
                <a16:creationId xmlns:a16="http://schemas.microsoft.com/office/drawing/2014/main" id="{B4A9F664-5050-05F1-CE59-4E19670E2C88}"/>
              </a:ext>
            </a:extLst>
          </p:cNvPr>
          <p:cNvPicPr>
            <a:picLocks noChangeAspect="1"/>
          </p:cNvPicPr>
          <p:nvPr/>
        </p:nvPicPr>
        <p:blipFill>
          <a:blip r:embed="rId4"/>
          <a:stretch>
            <a:fillRect/>
          </a:stretch>
        </p:blipFill>
        <p:spPr>
          <a:xfrm>
            <a:off x="5275897" y="295274"/>
            <a:ext cx="6600825" cy="3133725"/>
          </a:xfrm>
          <a:prstGeom prst="rect">
            <a:avLst/>
          </a:prstGeom>
          <a:ln>
            <a:solidFill>
              <a:schemeClr val="tx1"/>
            </a:solidFill>
          </a:ln>
        </p:spPr>
      </p:pic>
    </p:spTree>
    <p:extLst>
      <p:ext uri="{BB962C8B-B14F-4D97-AF65-F5344CB8AC3E}">
        <p14:creationId xmlns:p14="http://schemas.microsoft.com/office/powerpoint/2010/main" val="11709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p:txBody>
          <a:bodyPr/>
          <a:lstStyle/>
          <a:p>
            <a:r>
              <a:rPr lang="en-US" dirty="0"/>
              <a:t>Year 2 page</a:t>
            </a:r>
          </a:p>
        </p:txBody>
      </p:sp>
      <p:sp>
        <p:nvSpPr>
          <p:cNvPr id="5" name="Subtitle 4">
            <a:extLst>
              <a:ext uri="{FF2B5EF4-FFF2-40B4-BE49-F238E27FC236}">
                <a16:creationId xmlns:a16="http://schemas.microsoft.com/office/drawing/2014/main" id="{9521E27A-F4CA-E578-35B4-F3C3E9C8BC4D}"/>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0F127A3-B5DD-CB35-63F6-AD5ACCA4B918}"/>
              </a:ext>
            </a:extLst>
          </p:cNvPr>
          <p:cNvPicPr>
            <a:picLocks noChangeAspect="1"/>
          </p:cNvPicPr>
          <p:nvPr/>
        </p:nvPicPr>
        <p:blipFill>
          <a:blip r:embed="rId3"/>
          <a:srcRect/>
          <a:stretch/>
        </p:blipFill>
        <p:spPr>
          <a:xfrm>
            <a:off x="1298066" y="1932052"/>
            <a:ext cx="9221487" cy="4276930"/>
          </a:xfrm>
          <a:prstGeom prst="rect">
            <a:avLst/>
          </a:prstGeom>
        </p:spPr>
      </p:pic>
      <p:sp>
        <p:nvSpPr>
          <p:cNvPr id="9" name="Flowchart: Punched Tape 8">
            <a:extLst>
              <a:ext uri="{FF2B5EF4-FFF2-40B4-BE49-F238E27FC236}">
                <a16:creationId xmlns:a16="http://schemas.microsoft.com/office/drawing/2014/main" id="{D92049DD-A738-9384-16A7-2D0BA627BFF2}"/>
              </a:ext>
            </a:extLst>
          </p:cNvPr>
          <p:cNvSpPr/>
          <p:nvPr/>
        </p:nvSpPr>
        <p:spPr>
          <a:xfrm rot="20558665">
            <a:off x="6242142" y="4625072"/>
            <a:ext cx="5337810" cy="17945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Under Construction– All Monthly information will displayed here soon!</a:t>
            </a:r>
          </a:p>
        </p:txBody>
      </p:sp>
    </p:spTree>
    <p:extLst>
      <p:ext uri="{BB962C8B-B14F-4D97-AF65-F5344CB8AC3E}">
        <p14:creationId xmlns:p14="http://schemas.microsoft.com/office/powerpoint/2010/main" val="86296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PBIS Academy Support Structure Continued</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18734" y="1703748"/>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Arial"/>
              </a:rPr>
              <a:t>Canvas</a:t>
            </a: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8">
            <a:extLst>
              <a:ext uri="{FF2B5EF4-FFF2-40B4-BE49-F238E27FC236}">
                <a16:creationId xmlns:a16="http://schemas.microsoft.com/office/drawing/2014/main" id="{431ADC7A-BC82-4CD2-BE73-4BB9DC613454}"/>
              </a:ext>
            </a:extLst>
          </p:cNvPr>
          <p:cNvPicPr>
            <a:picLocks noChangeAspect="1"/>
          </p:cNvPicPr>
          <p:nvPr/>
        </p:nvPicPr>
        <p:blipFill>
          <a:blip r:embed="rId3"/>
          <a:srcRect l="2679" r="2679"/>
          <a:stretch/>
        </p:blipFill>
        <p:spPr>
          <a:xfrm>
            <a:off x="835325" y="2912201"/>
            <a:ext cx="3627407" cy="3441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Rounded Corners 3">
            <a:extLst>
              <a:ext uri="{FF2B5EF4-FFF2-40B4-BE49-F238E27FC236}">
                <a16:creationId xmlns:a16="http://schemas.microsoft.com/office/drawing/2014/main" id="{DDCF3F47-27FD-4BD9-BD23-5B3DDDAA1DE9}"/>
              </a:ext>
            </a:extLst>
          </p:cNvPr>
          <p:cNvSpPr/>
          <p:nvPr/>
        </p:nvSpPr>
        <p:spPr>
          <a:xfrm>
            <a:off x="5016057" y="1624172"/>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Coach area for monthly activity submissions.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Sharing area for coaches to receive feedback from trainers.</a:t>
            </a:r>
          </a:p>
        </p:txBody>
      </p:sp>
      <p:sp>
        <p:nvSpPr>
          <p:cNvPr id="5" name="Rectangle: Rounded Corners 4">
            <a:extLst>
              <a:ext uri="{FF2B5EF4-FFF2-40B4-BE49-F238E27FC236}">
                <a16:creationId xmlns:a16="http://schemas.microsoft.com/office/drawing/2014/main" id="{2B8B6BD9-E60C-4742-A043-9189C1578D3C}"/>
              </a:ext>
            </a:extLst>
          </p:cNvPr>
          <p:cNvSpPr/>
          <p:nvPr/>
        </p:nvSpPr>
        <p:spPr>
          <a:xfrm>
            <a:off x="8207830" y="2414925"/>
            <a:ext cx="3133929" cy="3976843"/>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Important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Activities and submission for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Coach meeting and Team training dates with zoom links</a:t>
            </a:r>
          </a:p>
        </p:txBody>
      </p:sp>
      <p:sp>
        <p:nvSpPr>
          <p:cNvPr id="9" name="Rounded Rectangular Callout 8">
            <a:extLst>
              <a:ext uri="{FF2B5EF4-FFF2-40B4-BE49-F238E27FC236}">
                <a16:creationId xmlns:a16="http://schemas.microsoft.com/office/drawing/2014/main" id="{33CE32EE-C468-7945-BCAC-695C55E9B4E8}"/>
              </a:ext>
            </a:extLst>
          </p:cNvPr>
          <p:cNvSpPr/>
          <p:nvPr/>
        </p:nvSpPr>
        <p:spPr>
          <a:xfrm>
            <a:off x="8473274" y="85173"/>
            <a:ext cx="3805901" cy="1778821"/>
          </a:xfrm>
          <a:prstGeom prst="wedgeRoundRectCallout">
            <a:avLst>
              <a:gd name="adj1" fmla="val -41725"/>
              <a:gd name="adj2" fmla="val 69205"/>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What questions do you have?</a:t>
            </a:r>
            <a:endParaRPr kumimoji="0" lang="en-US" sz="2000" b="0" i="0" u="none" strike="noStrike" kern="1200" cap="none" spc="0" normalizeH="0" baseline="0" noProof="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969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B2B0-ED98-2AD3-FC14-3853979E5E2A}"/>
              </a:ext>
            </a:extLst>
          </p:cNvPr>
          <p:cNvSpPr>
            <a:spLocks noGrp="1"/>
          </p:cNvSpPr>
          <p:nvPr>
            <p:ph type="title"/>
          </p:nvPr>
        </p:nvSpPr>
        <p:spPr/>
        <p:txBody>
          <a:bodyPr/>
          <a:lstStyle/>
          <a:p>
            <a:r>
              <a:rPr lang="en-US" dirty="0"/>
              <a:t>Canvas – Coach Directions</a:t>
            </a:r>
          </a:p>
        </p:txBody>
      </p:sp>
      <p:pic>
        <p:nvPicPr>
          <p:cNvPr id="4" name="Picture 3">
            <a:extLst>
              <a:ext uri="{FF2B5EF4-FFF2-40B4-BE49-F238E27FC236}">
                <a16:creationId xmlns:a16="http://schemas.microsoft.com/office/drawing/2014/main" id="{A6FA042E-4879-7955-3827-9A6244C3CEE9}"/>
              </a:ext>
            </a:extLst>
          </p:cNvPr>
          <p:cNvPicPr>
            <a:picLocks noChangeAspect="1"/>
          </p:cNvPicPr>
          <p:nvPr/>
        </p:nvPicPr>
        <p:blipFill>
          <a:blip r:embed="rId3"/>
          <a:stretch>
            <a:fillRect/>
          </a:stretch>
        </p:blipFill>
        <p:spPr>
          <a:xfrm>
            <a:off x="1324137" y="1539586"/>
            <a:ext cx="9378000" cy="5174069"/>
          </a:xfrm>
          <a:prstGeom prst="rect">
            <a:avLst/>
          </a:prstGeom>
        </p:spPr>
      </p:pic>
    </p:spTree>
    <p:extLst>
      <p:ext uri="{BB962C8B-B14F-4D97-AF65-F5344CB8AC3E}">
        <p14:creationId xmlns:p14="http://schemas.microsoft.com/office/powerpoint/2010/main" val="218434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B375-28C8-C349-8D90-BFBA80387B5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Website and Canvas</a:t>
            </a:r>
          </a:p>
        </p:txBody>
      </p:sp>
      <p:sp>
        <p:nvSpPr>
          <p:cNvPr id="10" name="TextBox 9">
            <a:extLst>
              <a:ext uri="{FF2B5EF4-FFF2-40B4-BE49-F238E27FC236}">
                <a16:creationId xmlns:a16="http://schemas.microsoft.com/office/drawing/2014/main" id="{2E652100-EC0A-1142-AAEC-9894E80784ED}"/>
              </a:ext>
            </a:extLst>
          </p:cNvPr>
          <p:cNvSpPr txBox="1"/>
          <p:nvPr/>
        </p:nvSpPr>
        <p:spPr>
          <a:xfrm>
            <a:off x="1410346" y="1968285"/>
            <a:ext cx="3611105"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All PowerPoints, tools, supplemental videos, directions, and resources will be organized on the </a:t>
            </a:r>
            <a:r>
              <a:rPr kumimoji="0" lang="en-US" sz="2400" b="1" i="0" u="none" strike="noStrike" kern="1200" cap="none" spc="0" normalizeH="0" baseline="0" noProof="0" dirty="0">
                <a:ln>
                  <a:noFill/>
                </a:ln>
                <a:solidFill>
                  <a:srgbClr val="FFFFFF"/>
                </a:solidFill>
                <a:effectLst/>
                <a:uLnTx/>
                <a:uFillTx/>
                <a:latin typeface="Arial"/>
                <a:ea typeface="+mn-ea"/>
                <a:cs typeface="+mn-cs"/>
              </a:rPr>
              <a:t>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All team products will be submitted through </a:t>
            </a:r>
            <a:r>
              <a:rPr kumimoji="0" lang="en-US" sz="2400" b="1" i="0" u="none" strike="noStrike" kern="1200" cap="none" spc="0" normalizeH="0" baseline="0" noProof="0" dirty="0">
                <a:ln>
                  <a:noFill/>
                </a:ln>
                <a:solidFill>
                  <a:srgbClr val="FFFFFF"/>
                </a:solidFill>
                <a:effectLst/>
                <a:uLnTx/>
                <a:uFillTx/>
                <a:latin typeface="Arial"/>
                <a:ea typeface="+mn-ea"/>
                <a:cs typeface="+mn-cs"/>
              </a:rPr>
              <a:t>Canvas </a:t>
            </a:r>
            <a:r>
              <a:rPr kumimoji="0" lang="en-US" sz="2400" b="0" i="0" u="none" strike="noStrike" kern="1200" cap="none" spc="0" normalizeH="0" baseline="0" noProof="0" dirty="0">
                <a:ln>
                  <a:noFill/>
                </a:ln>
                <a:solidFill>
                  <a:srgbClr val="FFFFFF"/>
                </a:solidFill>
                <a:effectLst/>
                <a:uLnTx/>
                <a:uFillTx/>
                <a:latin typeface="Arial"/>
                <a:ea typeface="+mn-ea"/>
                <a:cs typeface="+mn-cs"/>
              </a:rPr>
              <a:t>so you can get feedback from your TA provider. </a:t>
            </a:r>
          </a:p>
        </p:txBody>
      </p:sp>
      <p:sp>
        <p:nvSpPr>
          <p:cNvPr id="11" name="Oval Callout 10">
            <a:extLst>
              <a:ext uri="{FF2B5EF4-FFF2-40B4-BE49-F238E27FC236}">
                <a16:creationId xmlns:a16="http://schemas.microsoft.com/office/drawing/2014/main" id="{119F70F9-8C80-9744-9792-B221E7001292}"/>
              </a:ext>
            </a:extLst>
          </p:cNvPr>
          <p:cNvSpPr/>
          <p:nvPr/>
        </p:nvSpPr>
        <p:spPr>
          <a:xfrm>
            <a:off x="9082476" y="1522808"/>
            <a:ext cx="2774196" cy="2130074"/>
          </a:xfrm>
          <a:prstGeom prst="wedgeEllipseCallout">
            <a:avLst/>
          </a:prstGeom>
          <a:solidFill>
            <a:schemeClr val="accent4">
              <a:lumMod val="50000"/>
            </a:schemeClr>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Arial"/>
                <a:ea typeface="+mn-ea"/>
                <a:cs typeface="+mn-cs"/>
              </a:rPr>
              <a:t>Have you submitted names &amp; emails for your team via the survey?</a:t>
            </a:r>
          </a:p>
        </p:txBody>
      </p:sp>
      <p:sp>
        <p:nvSpPr>
          <p:cNvPr id="12" name="Oval Callout 11">
            <a:extLst>
              <a:ext uri="{FF2B5EF4-FFF2-40B4-BE49-F238E27FC236}">
                <a16:creationId xmlns:a16="http://schemas.microsoft.com/office/drawing/2014/main" id="{3DCEC433-E461-4840-8427-3D95119E4D65}"/>
              </a:ext>
            </a:extLst>
          </p:cNvPr>
          <p:cNvSpPr/>
          <p:nvPr/>
        </p:nvSpPr>
        <p:spPr>
          <a:xfrm>
            <a:off x="9082476" y="4221392"/>
            <a:ext cx="2510725" cy="1988076"/>
          </a:xfrm>
          <a:prstGeom prst="wedgeEllipseCallout">
            <a:avLst/>
          </a:prstGeom>
          <a:solidFill>
            <a:schemeClr val="accent3">
              <a:lumMod val="75000"/>
              <a:lumOff val="25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Questions about how Canvas will be used?</a:t>
            </a:r>
          </a:p>
        </p:txBody>
      </p:sp>
      <p:sp>
        <p:nvSpPr>
          <p:cNvPr id="13" name="Oval Callout 12">
            <a:extLst>
              <a:ext uri="{FF2B5EF4-FFF2-40B4-BE49-F238E27FC236}">
                <a16:creationId xmlns:a16="http://schemas.microsoft.com/office/drawing/2014/main" id="{E77E3E70-99B9-F643-85DC-17FB23ADADED}"/>
              </a:ext>
            </a:extLst>
          </p:cNvPr>
          <p:cNvSpPr/>
          <p:nvPr/>
        </p:nvSpPr>
        <p:spPr>
          <a:xfrm>
            <a:off x="5915188" y="3388894"/>
            <a:ext cx="2510725" cy="1988076"/>
          </a:xfrm>
          <a:prstGeom prst="wedgeEllipseCallout">
            <a:avLst>
              <a:gd name="adj1" fmla="val 41513"/>
              <a:gd name="adj2" fmla="val 53925"/>
            </a:avLst>
          </a:prstGeom>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Any trouble finding videos or materials?</a:t>
            </a:r>
          </a:p>
        </p:txBody>
      </p:sp>
      <p:sp>
        <p:nvSpPr>
          <p:cNvPr id="14" name="Oval Callout 13">
            <a:extLst>
              <a:ext uri="{FF2B5EF4-FFF2-40B4-BE49-F238E27FC236}">
                <a16:creationId xmlns:a16="http://schemas.microsoft.com/office/drawing/2014/main" id="{F70018DD-C7BF-0A45-A4F2-3633E8C35FAD}"/>
              </a:ext>
            </a:extLst>
          </p:cNvPr>
          <p:cNvSpPr/>
          <p:nvPr/>
        </p:nvSpPr>
        <p:spPr>
          <a:xfrm>
            <a:off x="6261472" y="826010"/>
            <a:ext cx="2510725" cy="1988076"/>
          </a:xfrm>
          <a:prstGeom prst="wedgeEllipseCallout">
            <a:avLst>
              <a:gd name="adj1" fmla="val 10031"/>
              <a:gd name="adj2" fmla="val 6250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Have you logged into Canvas?</a:t>
            </a:r>
          </a:p>
        </p:txBody>
      </p:sp>
    </p:spTree>
    <p:extLst>
      <p:ext uri="{BB962C8B-B14F-4D97-AF65-F5344CB8AC3E}">
        <p14:creationId xmlns:p14="http://schemas.microsoft.com/office/powerpoint/2010/main" val="159407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5"/>
              </a:rPr>
              <a:t>Working Smarter Matrix</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6"/>
              </a:rPr>
              <a:t>9 Things You Might Have Forgotten How to Do in </a:t>
            </a:r>
            <a:r>
              <a:rPr kumimoji="0" lang="en-US" sz="2100" b="1" i="0" u="none" strike="noStrike" kern="1200" cap="none" spc="0" normalizeH="0" baseline="0" noProof="0" dirty="0" err="1">
                <a:ln>
                  <a:noFill/>
                </a:ln>
                <a:solidFill>
                  <a:srgbClr val="FFFFFF"/>
                </a:solidFill>
                <a:effectLst/>
                <a:uLnTx/>
                <a:uFillTx/>
                <a:latin typeface="Hind Vadodara"/>
                <a:cs typeface="Hind Vadodara"/>
                <a:sym typeface="Hind Vadodara"/>
                <a:hlinkClick r:id="rId6"/>
              </a:rPr>
              <a:t>PBISApps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kumimoji="0" lang="en-US" sz="2100" b="1"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7"/>
              </a:rPr>
              <a:t>7 Ways to MacGyver Your Action Plans</a:t>
            </a:r>
            <a:endParaRPr kumimoji="0" lang="en-US" sz="2100" b="1"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193360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941583" y="2755602"/>
            <a:ext cx="8751600" cy="1755600"/>
          </a:xfrm>
          <a:prstGeom prst="rect">
            <a:avLst/>
          </a:prstGeom>
        </p:spPr>
        <p:txBody>
          <a:bodyPr spcFirstLastPara="1" wrap="square" lIns="121900" tIns="121900" rIns="121900" bIns="121900" anchor="ctr" anchorCtr="0">
            <a:noAutofit/>
          </a:bodyPr>
          <a:lstStyle/>
          <a:p>
            <a:r>
              <a:rPr lang="en" sz="4800" b="1" dirty="0">
                <a:latin typeface="Arial" panose="020B0604020202020204" pitchFamily="34" charset="0"/>
                <a:cs typeface="Arial" panose="020B0604020202020204" pitchFamily="34" charset="0"/>
              </a:rPr>
              <a:t>Glows &amp; Grows</a:t>
            </a:r>
            <a:br>
              <a:rPr lang="en" sz="4800" b="1" dirty="0">
                <a:latin typeface="Arial" panose="020B0604020202020204" pitchFamily="34" charset="0"/>
                <a:cs typeface="Arial" panose="020B0604020202020204" pitchFamily="34" charset="0"/>
              </a:rPr>
            </a:br>
            <a:r>
              <a:rPr lang="en" sz="4800" b="1" dirty="0">
                <a:latin typeface="Arial" panose="020B0604020202020204" pitchFamily="34" charset="0"/>
                <a:cs typeface="Arial" panose="020B0604020202020204" pitchFamily="34" charset="0"/>
              </a:rPr>
              <a:t>Rollout</a:t>
            </a:r>
            <a:br>
              <a:rPr lang="en" sz="48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61399" y="5546788"/>
            <a:ext cx="2833687" cy="703251"/>
          </a:xfrm>
          <a:prstGeom prst="rect">
            <a:avLst/>
          </a:prstGeom>
        </p:spPr>
      </p:pic>
      <p:pic>
        <p:nvPicPr>
          <p:cNvPr id="3" name="Picture 2">
            <a:extLst>
              <a:ext uri="{FF2B5EF4-FFF2-40B4-BE49-F238E27FC236}">
                <a16:creationId xmlns:a16="http://schemas.microsoft.com/office/drawing/2014/main" id="{7C5DC0DA-060F-F586-DDCF-657353FA9506}"/>
              </a:ext>
            </a:extLst>
          </p:cNvPr>
          <p:cNvPicPr>
            <a:picLocks noChangeAspect="1"/>
          </p:cNvPicPr>
          <p:nvPr/>
        </p:nvPicPr>
        <p:blipFill>
          <a:blip r:embed="rId4"/>
          <a:stretch>
            <a:fillRect/>
          </a:stretch>
        </p:blipFill>
        <p:spPr>
          <a:xfrm>
            <a:off x="2805405" y="330008"/>
            <a:ext cx="7919390" cy="1390008"/>
          </a:xfrm>
          <a:prstGeom prst="rect">
            <a:avLst/>
          </a:prstGeom>
          <a:solidFill>
            <a:schemeClr val="bg1"/>
          </a:solidFill>
        </p:spPr>
      </p:pic>
    </p:spTree>
    <p:extLst>
      <p:ext uri="{BB962C8B-B14F-4D97-AF65-F5344CB8AC3E}">
        <p14:creationId xmlns:p14="http://schemas.microsoft.com/office/powerpoint/2010/main" val="148600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8" y="1710850"/>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buSzPct val="100000"/>
              <a:buFont typeface="Wingdings" panose="05000000000000000000" pitchFamily="2" charset="2"/>
              <a:buChar char="§"/>
            </a:pPr>
            <a:r>
              <a:rPr lang="en-US" sz="2800" dirty="0"/>
              <a:t>Introduce yourself and your school</a:t>
            </a:r>
            <a:br>
              <a:rPr lang="en-US" sz="2800" dirty="0"/>
            </a:br>
            <a:endParaRPr lang="en-US" sz="2800" dirty="0"/>
          </a:p>
          <a:p>
            <a:pPr marL="643255" indent="-457200">
              <a:buSzPct val="100000"/>
              <a:buFont typeface="Wingdings" panose="05000000000000000000" pitchFamily="2" charset="2"/>
              <a:buChar char="§"/>
            </a:pPr>
            <a:r>
              <a:rPr lang="en-US" sz="2800" dirty="0"/>
              <a:t>What is something to </a:t>
            </a:r>
            <a:r>
              <a:rPr lang="en-US" sz="2800" b="1" dirty="0">
                <a:solidFill>
                  <a:schemeClr val="accent1">
                    <a:lumMod val="60000"/>
                    <a:lumOff val="40000"/>
                  </a:schemeClr>
                </a:solidFill>
              </a:rPr>
              <a:t>celebrate about </a:t>
            </a:r>
            <a:r>
              <a:rPr lang="en-US" sz="2800" dirty="0"/>
              <a:t> &amp; something you’re </a:t>
            </a:r>
            <a:r>
              <a:rPr lang="en-US" sz="2800" b="1" dirty="0">
                <a:solidFill>
                  <a:schemeClr val="accent1">
                    <a:lumMod val="60000"/>
                    <a:lumOff val="40000"/>
                  </a:schemeClr>
                </a:solidFill>
              </a:rPr>
              <a:t>working on </a:t>
            </a:r>
            <a:r>
              <a:rPr lang="en-US" sz="2800" dirty="0"/>
              <a:t>related to: PBIS Rollout to </a:t>
            </a:r>
            <a:r>
              <a:rPr lang="en-US" sz="2800" u="sng" dirty="0"/>
              <a:t>staff</a:t>
            </a:r>
            <a:r>
              <a:rPr lang="en-US" sz="2800" dirty="0"/>
              <a:t>, </a:t>
            </a:r>
            <a:r>
              <a:rPr lang="en-US" sz="2800" u="sng" dirty="0"/>
              <a:t>students</a:t>
            </a:r>
            <a:r>
              <a:rPr lang="en-US" sz="2800" dirty="0"/>
              <a:t>, and </a:t>
            </a:r>
            <a:r>
              <a:rPr lang="en-US" sz="2800" u="sng" dirty="0"/>
              <a:t>families</a:t>
            </a:r>
          </a:p>
          <a:p>
            <a:pPr marL="186055" indent="0">
              <a:buNone/>
            </a:pPr>
            <a:endParaRPr lang="en-US" sz="2800" dirty="0"/>
          </a:p>
          <a:p>
            <a:pPr marL="643255" indent="-457200">
              <a:buClr>
                <a:prstClr val="white"/>
              </a:buClr>
              <a:buSzPct val="50000"/>
              <a:buFont typeface="Arial" panose="020B0604020202020204" pitchFamily="34" charset="0"/>
              <a:buChar char="•"/>
            </a:pPr>
            <a:endParaRPr lang="en-US" sz="2800" dirty="0"/>
          </a:p>
          <a:p>
            <a:pPr marL="186055"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00" b="1">
                <a:solidFill>
                  <a:schemeClr val="bg1"/>
                </a:solidFill>
                <a:cs typeface="Calibri Light"/>
              </a:rPr>
              <a:t>DISCUSSION: INTRODOCTIONS, &amp; </a:t>
            </a:r>
            <a:r>
              <a:rPr lang="en-US" sz="3700">
                <a:solidFill>
                  <a:schemeClr val="bg1"/>
                </a:solidFill>
                <a:cs typeface="Calibri Light"/>
              </a:rPr>
              <a:t>GLOWS &amp; GROWS</a:t>
            </a:r>
            <a:endParaRPr lang="en-US" sz="370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33" kern="0" dirty="0">
                <a:solidFill>
                  <a:prstClr val="white"/>
                </a:solidFill>
              </a:rPr>
              <a:t> 5 minutes</a:t>
            </a:r>
            <a:endParaRPr lang="en-US" dirty="0"/>
          </a:p>
          <a:p>
            <a:pPr marL="202565" indent="0" defTabSz="1219170">
              <a:lnSpc>
                <a:spcPct val="150000"/>
              </a:lnSpc>
              <a:buClr>
                <a:prstClr val="white"/>
              </a:buClr>
              <a:buNone/>
              <a:defRPr/>
            </a:pPr>
            <a:r>
              <a:rPr lang="en-US" sz="2100" kern="0" dirty="0"/>
              <a:t>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1599706">
            <a:off x="117669" y="3652699"/>
            <a:ext cx="8730405" cy="2154763"/>
          </a:xfrm>
          <a:prstGeom prst="rect">
            <a:avLst/>
          </a:prstGeom>
        </p:spPr>
        <p:txBody>
          <a:bodyPr spcFirstLastPara="1" wrap="square" lIns="121900" tIns="121900" rIns="121900" bIns="121900" anchor="ctr" anchorCtr="0">
            <a:noAutofit/>
          </a:bodyPr>
          <a:lstStyle/>
          <a:p>
            <a:r>
              <a:rPr lang="en-US" sz="4800" b="1"/>
              <a:t>Big Idea Check In:</a:t>
            </a:r>
            <a:br>
              <a:rPr lang="en-US" sz="4800" b="1"/>
            </a:br>
            <a:r>
              <a:rPr lang="en-US" sz="4800" b="1"/>
              <a:t> </a:t>
            </a:r>
            <a:r>
              <a:rPr lang="en-US" sz="3200" b="1"/>
              <a:t>Team Meeting Foundations</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AFE30A1-BF0E-4FA1-8780-A76F9B170D08}"/>
              </a:ext>
            </a:extLst>
          </p:cNvPr>
          <p:cNvSpPr>
            <a:spLocks noGrp="1"/>
          </p:cNvSpPr>
          <p:nvPr>
            <p:ph type="ctrTitle"/>
          </p:nvPr>
        </p:nvSpPr>
        <p:spPr>
          <a:xfrm>
            <a:off x="810900" y="1621475"/>
            <a:ext cx="2536800" cy="770400"/>
          </a:xfrm>
        </p:spPr>
        <p:txBody>
          <a:bodyPr/>
          <a:lstStyle/>
          <a:p>
            <a:r>
              <a:rPr lang="en-US"/>
              <a:t>Membership</a:t>
            </a:r>
          </a:p>
        </p:txBody>
      </p:sp>
      <p:sp>
        <p:nvSpPr>
          <p:cNvPr id="5" name="Text Placeholder 4">
            <a:extLst>
              <a:ext uri="{FF2B5EF4-FFF2-40B4-BE49-F238E27FC236}">
                <a16:creationId xmlns:a16="http://schemas.microsoft.com/office/drawing/2014/main" id="{9F637870-575E-40DA-81BC-8C6792D1BFB8}"/>
              </a:ext>
            </a:extLst>
          </p:cNvPr>
          <p:cNvSpPr>
            <a:spLocks noGrp="1"/>
          </p:cNvSpPr>
          <p:nvPr>
            <p:ph type="subTitle" idx="1"/>
          </p:nvPr>
        </p:nvSpPr>
        <p:spPr>
          <a:xfrm>
            <a:off x="3020705" y="1851839"/>
            <a:ext cx="7546763" cy="1167200"/>
          </a:xfrm>
        </p:spPr>
        <p:txBody>
          <a:bodyPr/>
          <a:lstStyle/>
          <a:p>
            <a:pPr>
              <a:buClr>
                <a:schemeClr val="accent4"/>
              </a:buClr>
              <a:buFont typeface="Courier New" panose="02070309020205020404" pitchFamily="49" charset="0"/>
              <a:buChar char="o"/>
            </a:pPr>
            <a:r>
              <a:rPr lang="en-US"/>
              <a:t>Representative of school/community demographics</a:t>
            </a:r>
          </a:p>
          <a:p>
            <a:pPr>
              <a:buClr>
                <a:schemeClr val="accent4"/>
              </a:buClr>
              <a:buFont typeface="Courier New" panose="02070309020205020404" pitchFamily="49" charset="0"/>
              <a:buChar char="o"/>
            </a:pPr>
            <a:r>
              <a:rPr lang="en-US"/>
              <a:t>1-2 members with behavior/classroom management competence</a:t>
            </a:r>
          </a:p>
          <a:p>
            <a:pPr>
              <a:buClr>
                <a:schemeClr val="accent4"/>
              </a:buClr>
              <a:buFont typeface="Courier New" panose="02070309020205020404" pitchFamily="49" charset="0"/>
              <a:buChar char="o"/>
            </a:pPr>
            <a:r>
              <a:rPr lang="en-US"/>
              <a:t>1-2 family members</a:t>
            </a:r>
          </a:p>
          <a:p>
            <a:pPr>
              <a:buClr>
                <a:schemeClr val="accent4"/>
              </a:buClr>
              <a:buFont typeface="Courier New" panose="02070309020205020404" pitchFamily="49" charset="0"/>
              <a:buChar char="o"/>
            </a:pPr>
            <a:r>
              <a:rPr lang="en-US"/>
              <a:t>Active participation from administrator</a:t>
            </a:r>
          </a:p>
        </p:txBody>
      </p:sp>
      <p:sp>
        <p:nvSpPr>
          <p:cNvPr id="31" name="Title 30">
            <a:extLst>
              <a:ext uri="{FF2B5EF4-FFF2-40B4-BE49-F238E27FC236}">
                <a16:creationId xmlns:a16="http://schemas.microsoft.com/office/drawing/2014/main" id="{1D48517C-7A60-43EA-9E6E-F50D2ED256BA}"/>
              </a:ext>
            </a:extLst>
          </p:cNvPr>
          <p:cNvSpPr>
            <a:spLocks noGrp="1"/>
          </p:cNvSpPr>
          <p:nvPr>
            <p:ph type="ctrTitle" idx="2"/>
          </p:nvPr>
        </p:nvSpPr>
        <p:spPr>
          <a:xfrm>
            <a:off x="810897" y="4779289"/>
            <a:ext cx="2536800" cy="770400"/>
          </a:xfrm>
        </p:spPr>
        <p:txBody>
          <a:bodyPr/>
          <a:lstStyle/>
          <a:p>
            <a:r>
              <a:rPr lang="en-US"/>
              <a:t>Scheduling</a:t>
            </a:r>
          </a:p>
        </p:txBody>
      </p:sp>
      <p:sp>
        <p:nvSpPr>
          <p:cNvPr id="32" name="Subtitle 31">
            <a:extLst>
              <a:ext uri="{FF2B5EF4-FFF2-40B4-BE49-F238E27FC236}">
                <a16:creationId xmlns:a16="http://schemas.microsoft.com/office/drawing/2014/main" id="{4F23E0C1-D6FE-4D17-8B51-1B7A722F55FF}"/>
              </a:ext>
            </a:extLst>
          </p:cNvPr>
          <p:cNvSpPr>
            <a:spLocks noGrp="1"/>
          </p:cNvSpPr>
          <p:nvPr>
            <p:ph type="subTitle" idx="3"/>
          </p:nvPr>
        </p:nvSpPr>
        <p:spPr>
          <a:xfrm>
            <a:off x="3020704" y="4943176"/>
            <a:ext cx="7148209" cy="1167200"/>
          </a:xfrm>
        </p:spPr>
        <p:txBody>
          <a:bodyPr/>
          <a:lstStyle/>
          <a:p>
            <a:pPr>
              <a:buClr>
                <a:schemeClr val="accent4"/>
              </a:buClr>
              <a:buFont typeface="Courier New" panose="02070309020205020404" pitchFamily="49" charset="0"/>
              <a:buChar char="o"/>
            </a:pPr>
            <a:r>
              <a:rPr lang="en-US"/>
              <a:t>Monthly meetings</a:t>
            </a:r>
          </a:p>
          <a:p>
            <a:pPr>
              <a:buClr>
                <a:schemeClr val="accent4"/>
              </a:buClr>
              <a:buFont typeface="Courier New" panose="02070309020205020404" pitchFamily="49" charset="0"/>
              <a:buChar char="o"/>
            </a:pPr>
            <a:r>
              <a:rPr lang="en-US"/>
              <a:t>Monthly communications to staff</a:t>
            </a:r>
          </a:p>
          <a:p>
            <a:pPr>
              <a:buClr>
                <a:schemeClr val="accent4"/>
              </a:buClr>
              <a:buFont typeface="Courier New" panose="02070309020205020404" pitchFamily="49" charset="0"/>
              <a:buChar char="o"/>
            </a:pPr>
            <a:r>
              <a:rPr lang="en-US"/>
              <a:t>Annual self-assessments</a:t>
            </a:r>
          </a:p>
        </p:txBody>
      </p:sp>
      <p:sp>
        <p:nvSpPr>
          <p:cNvPr id="33" name="Title 32">
            <a:extLst>
              <a:ext uri="{FF2B5EF4-FFF2-40B4-BE49-F238E27FC236}">
                <a16:creationId xmlns:a16="http://schemas.microsoft.com/office/drawing/2014/main" id="{9171929F-64CD-4E68-9AA3-122A41F65AE6}"/>
              </a:ext>
            </a:extLst>
          </p:cNvPr>
          <p:cNvSpPr>
            <a:spLocks noGrp="1"/>
          </p:cNvSpPr>
          <p:nvPr>
            <p:ph type="ctrTitle" idx="4"/>
          </p:nvPr>
        </p:nvSpPr>
        <p:spPr>
          <a:xfrm>
            <a:off x="810900" y="3152540"/>
            <a:ext cx="2536800" cy="770400"/>
          </a:xfrm>
        </p:spPr>
        <p:txBody>
          <a:bodyPr/>
          <a:lstStyle/>
          <a:p>
            <a:r>
              <a:rPr lang="en-US"/>
              <a:t>Systems</a:t>
            </a:r>
          </a:p>
        </p:txBody>
      </p:sp>
      <p:sp>
        <p:nvSpPr>
          <p:cNvPr id="34" name="Subtitle 33">
            <a:extLst>
              <a:ext uri="{FF2B5EF4-FFF2-40B4-BE49-F238E27FC236}">
                <a16:creationId xmlns:a16="http://schemas.microsoft.com/office/drawing/2014/main" id="{F5798372-FDE1-443B-A478-2F6A4A0FCBFB}"/>
              </a:ext>
            </a:extLst>
          </p:cNvPr>
          <p:cNvSpPr>
            <a:spLocks noGrp="1"/>
          </p:cNvSpPr>
          <p:nvPr>
            <p:ph type="subTitle" idx="5"/>
          </p:nvPr>
        </p:nvSpPr>
        <p:spPr>
          <a:xfrm>
            <a:off x="3020704" y="3382315"/>
            <a:ext cx="7148209" cy="1167200"/>
          </a:xfrm>
        </p:spPr>
        <p:txBody>
          <a:bodyPr/>
          <a:lstStyle/>
          <a:p>
            <a:pPr>
              <a:buClr>
                <a:schemeClr val="accent4"/>
              </a:buClr>
              <a:buFont typeface="Courier New" panose="02070309020205020404" pitchFamily="49" charset="0"/>
              <a:buChar char="o"/>
            </a:pPr>
            <a:r>
              <a:rPr lang="en-US"/>
              <a:t>Integrated with other behavior-related initiatives/programs</a:t>
            </a:r>
          </a:p>
          <a:p>
            <a:pPr>
              <a:buClr>
                <a:schemeClr val="accent4"/>
              </a:buClr>
              <a:buFont typeface="Courier New" panose="02070309020205020404" pitchFamily="49" charset="0"/>
              <a:buChar char="o"/>
            </a:pPr>
            <a:r>
              <a:rPr lang="en-US"/>
              <a:t>Given appropriate priority relative to school/district goals</a:t>
            </a:r>
          </a:p>
        </p:txBody>
      </p:sp>
      <p:sp>
        <p:nvSpPr>
          <p:cNvPr id="4" name="Title 3">
            <a:extLst>
              <a:ext uri="{FF2B5EF4-FFF2-40B4-BE49-F238E27FC236}">
                <a16:creationId xmlns:a16="http://schemas.microsoft.com/office/drawing/2014/main" id="{723B047D-7CC8-48EF-9A2F-9C8BA6048731}"/>
              </a:ext>
            </a:extLst>
          </p:cNvPr>
          <p:cNvSpPr>
            <a:spLocks noGrp="1"/>
          </p:cNvSpPr>
          <p:nvPr>
            <p:ph type="title" idx="6"/>
          </p:nvPr>
        </p:nvSpPr>
        <p:spPr/>
        <p:txBody>
          <a:bodyPr/>
          <a:lstStyle/>
          <a:p>
            <a:r>
              <a:rPr lang="en-US"/>
              <a:t>GUIDELINES FOR TEAMS</a:t>
            </a:r>
          </a:p>
        </p:txBody>
      </p:sp>
      <p:grpSp>
        <p:nvGrpSpPr>
          <p:cNvPr id="6" name="Group 5">
            <a:extLst>
              <a:ext uri="{FF2B5EF4-FFF2-40B4-BE49-F238E27FC236}">
                <a16:creationId xmlns:a16="http://schemas.microsoft.com/office/drawing/2014/main" id="{A7CE1E28-732D-4847-8062-EA946EB16BD0}"/>
              </a:ext>
            </a:extLst>
          </p:cNvPr>
          <p:cNvGrpSpPr/>
          <p:nvPr/>
        </p:nvGrpSpPr>
        <p:grpSpPr>
          <a:xfrm rot="1778477">
            <a:off x="10648375" y="207769"/>
            <a:ext cx="1395847" cy="1350528"/>
            <a:chOff x="1568917" y="46321"/>
            <a:chExt cx="2223435" cy="2223435"/>
          </a:xfrm>
        </p:grpSpPr>
        <p:sp>
          <p:nvSpPr>
            <p:cNvPr id="7" name="Oval 6">
              <a:extLst>
                <a:ext uri="{FF2B5EF4-FFF2-40B4-BE49-F238E27FC236}">
                  <a16:creationId xmlns:a16="http://schemas.microsoft.com/office/drawing/2014/main" id="{71D4308E-2A1C-4D21-83E4-E351AD999A4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8" name="Oval 4">
              <a:extLst>
                <a:ext uri="{FF2B5EF4-FFF2-40B4-BE49-F238E27FC236}">
                  <a16:creationId xmlns:a16="http://schemas.microsoft.com/office/drawing/2014/main" id="{23A5C275-F99E-4A60-B9C8-6B343BCDB717}"/>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9" name="Group 8">
            <a:extLst>
              <a:ext uri="{FF2B5EF4-FFF2-40B4-BE49-F238E27FC236}">
                <a16:creationId xmlns:a16="http://schemas.microsoft.com/office/drawing/2014/main" id="{C42C4A27-DFC2-4315-90EB-68764FE4A4BA}"/>
              </a:ext>
            </a:extLst>
          </p:cNvPr>
          <p:cNvGrpSpPr/>
          <p:nvPr/>
        </p:nvGrpSpPr>
        <p:grpSpPr>
          <a:xfrm>
            <a:off x="10402440" y="872828"/>
            <a:ext cx="1159651" cy="1159651"/>
            <a:chOff x="3702262" y="2375914"/>
            <a:chExt cx="869738" cy="869738"/>
          </a:xfrm>
        </p:grpSpPr>
        <p:sp>
          <p:nvSpPr>
            <p:cNvPr id="10" name="Google Shape;660;p43">
              <a:extLst>
                <a:ext uri="{FF2B5EF4-FFF2-40B4-BE49-F238E27FC236}">
                  <a16:creationId xmlns:a16="http://schemas.microsoft.com/office/drawing/2014/main" id="{E4829F39-E45A-48D0-A4B1-CBCF8E4B4FC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 name="Google Shape;7667;p68">
              <a:extLst>
                <a:ext uri="{FF2B5EF4-FFF2-40B4-BE49-F238E27FC236}">
                  <a16:creationId xmlns:a16="http://schemas.microsoft.com/office/drawing/2014/main" id="{0044CE1E-413A-4620-88F9-D520DA08A559}"/>
                </a:ext>
              </a:extLst>
            </p:cNvPr>
            <p:cNvGrpSpPr>
              <a:grpSpLocks noChangeAspect="1"/>
            </p:cNvGrpSpPr>
            <p:nvPr/>
          </p:nvGrpSpPr>
          <p:grpSpPr>
            <a:xfrm>
              <a:off x="3990570" y="2588681"/>
              <a:ext cx="320080" cy="457200"/>
              <a:chOff x="1341612" y="3340055"/>
              <a:chExt cx="259399" cy="370524"/>
            </a:xfrm>
          </p:grpSpPr>
          <p:sp>
            <p:nvSpPr>
              <p:cNvPr id="12" name="Google Shape;7668;p68">
                <a:extLst>
                  <a:ext uri="{FF2B5EF4-FFF2-40B4-BE49-F238E27FC236}">
                    <a16:creationId xmlns:a16="http://schemas.microsoft.com/office/drawing/2014/main" id="{C410F761-7B32-4361-AE25-C15D8F482D1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669;p68">
                <a:extLst>
                  <a:ext uri="{FF2B5EF4-FFF2-40B4-BE49-F238E27FC236}">
                    <a16:creationId xmlns:a16="http://schemas.microsoft.com/office/drawing/2014/main" id="{FA083879-F5FA-4A85-A6D0-FFFAFB740A2E}"/>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670;p68">
                <a:extLst>
                  <a:ext uri="{FF2B5EF4-FFF2-40B4-BE49-F238E27FC236}">
                    <a16:creationId xmlns:a16="http://schemas.microsoft.com/office/drawing/2014/main" id="{C5476D58-2904-4289-9F83-603DFF2A58CD}"/>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71;p68">
                <a:extLst>
                  <a:ext uri="{FF2B5EF4-FFF2-40B4-BE49-F238E27FC236}">
                    <a16:creationId xmlns:a16="http://schemas.microsoft.com/office/drawing/2014/main" id="{1C22B928-EE07-40F0-AAF5-1A00F653C2E8}"/>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2;p68">
                <a:extLst>
                  <a:ext uri="{FF2B5EF4-FFF2-40B4-BE49-F238E27FC236}">
                    <a16:creationId xmlns:a16="http://schemas.microsoft.com/office/drawing/2014/main" id="{86419E5F-066F-4CD0-8966-BBCAA630D00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3;p68">
                <a:extLst>
                  <a:ext uri="{FF2B5EF4-FFF2-40B4-BE49-F238E27FC236}">
                    <a16:creationId xmlns:a16="http://schemas.microsoft.com/office/drawing/2014/main" id="{037E3E90-0B2F-4975-90F5-4334D3B066E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4;p68">
                <a:extLst>
                  <a:ext uri="{FF2B5EF4-FFF2-40B4-BE49-F238E27FC236}">
                    <a16:creationId xmlns:a16="http://schemas.microsoft.com/office/drawing/2014/main" id="{29C169D4-FCB2-4A50-90BB-D4365170A8DF}"/>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5;p68">
                <a:extLst>
                  <a:ext uri="{FF2B5EF4-FFF2-40B4-BE49-F238E27FC236}">
                    <a16:creationId xmlns:a16="http://schemas.microsoft.com/office/drawing/2014/main" id="{FA6567DC-A774-48BD-B84C-A57A6FEECAFF}"/>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6;p68">
                <a:extLst>
                  <a:ext uri="{FF2B5EF4-FFF2-40B4-BE49-F238E27FC236}">
                    <a16:creationId xmlns:a16="http://schemas.microsoft.com/office/drawing/2014/main" id="{EA88564E-44FD-4EC6-A7F8-A6B487769C03}"/>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7;p68">
                <a:extLst>
                  <a:ext uri="{FF2B5EF4-FFF2-40B4-BE49-F238E27FC236}">
                    <a16:creationId xmlns:a16="http://schemas.microsoft.com/office/drawing/2014/main" id="{2B97A3AD-5715-4FB6-B6D8-C736F23D6F3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8;p68">
                <a:extLst>
                  <a:ext uri="{FF2B5EF4-FFF2-40B4-BE49-F238E27FC236}">
                    <a16:creationId xmlns:a16="http://schemas.microsoft.com/office/drawing/2014/main" id="{96542C72-C0D5-453B-9964-629123B6567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9;p68">
                <a:extLst>
                  <a:ext uri="{FF2B5EF4-FFF2-40B4-BE49-F238E27FC236}">
                    <a16:creationId xmlns:a16="http://schemas.microsoft.com/office/drawing/2014/main" id="{B2AFDAC2-0B3D-4AAB-80B9-2E07728F09C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80;p68">
                <a:extLst>
                  <a:ext uri="{FF2B5EF4-FFF2-40B4-BE49-F238E27FC236}">
                    <a16:creationId xmlns:a16="http://schemas.microsoft.com/office/drawing/2014/main" id="{7F582D98-1655-4BCA-A0A9-A1E68CCC171E}"/>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81;p68">
                <a:extLst>
                  <a:ext uri="{FF2B5EF4-FFF2-40B4-BE49-F238E27FC236}">
                    <a16:creationId xmlns:a16="http://schemas.microsoft.com/office/drawing/2014/main" id="{52DD615F-E36B-4CAF-83C3-BBB5FAD37926}"/>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2;p68">
                <a:extLst>
                  <a:ext uri="{FF2B5EF4-FFF2-40B4-BE49-F238E27FC236}">
                    <a16:creationId xmlns:a16="http://schemas.microsoft.com/office/drawing/2014/main" id="{CB1CB928-14E5-4BE0-A83D-68AA3D82DF9B}"/>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3;p68">
                <a:extLst>
                  <a:ext uri="{FF2B5EF4-FFF2-40B4-BE49-F238E27FC236}">
                    <a16:creationId xmlns:a16="http://schemas.microsoft.com/office/drawing/2014/main" id="{5BC7F498-A52A-422F-B161-6152D044D6D5}"/>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4;p68">
                <a:extLst>
                  <a:ext uri="{FF2B5EF4-FFF2-40B4-BE49-F238E27FC236}">
                    <a16:creationId xmlns:a16="http://schemas.microsoft.com/office/drawing/2014/main" id="{6EA962D2-ABF2-4AD1-A1C8-CC7FD889654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5;p68">
                <a:extLst>
                  <a:ext uri="{FF2B5EF4-FFF2-40B4-BE49-F238E27FC236}">
                    <a16:creationId xmlns:a16="http://schemas.microsoft.com/office/drawing/2014/main" id="{A8F47BBD-7862-4667-88BF-052A417A6FD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1488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1000"/>
                                        <p:tgtEl>
                                          <p:spTgt spid="34">
                                            <p:txEl>
                                              <p:pRg st="0" end="0"/>
                                            </p:txEl>
                                          </p:spTgt>
                                        </p:tgtEl>
                                      </p:cBhvr>
                                    </p:animEffect>
                                    <p:anim calcmode="lin" valueType="num">
                                      <p:cBhvr>
                                        <p:cTn id="4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Effect transition="in" filter="fade">
                                      <p:cBhvr>
                                        <p:cTn id="46" dur="1000"/>
                                        <p:tgtEl>
                                          <p:spTgt spid="34">
                                            <p:txEl>
                                              <p:pRg st="1" end="1"/>
                                            </p:txEl>
                                          </p:spTgt>
                                        </p:tgtEl>
                                      </p:cBhvr>
                                    </p:animEffect>
                                    <p:anim calcmode="lin" valueType="num">
                                      <p:cBhvr>
                                        <p:cTn id="47"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0" nodeType="clickEffect">
                                  <p:stCondLst>
                                    <p:cond delay="0"/>
                                  </p:stCondLst>
                                  <p:childTnLst>
                                    <p:animEffect transition="out" filter="fade">
                                      <p:cBhvr>
                                        <p:cTn id="52" dur="500" tmFilter="0, 0; .2, .5; .8, .5; 1, 0"/>
                                        <p:tgtEl>
                                          <p:spTgt spid="31"/>
                                        </p:tgtEl>
                                      </p:cBhvr>
                                    </p:animEffect>
                                    <p:animScale>
                                      <p:cBhvr>
                                        <p:cTn id="53" dur="250" autoRev="1" fill="hold"/>
                                        <p:tgtEl>
                                          <p:spTgt spid="31"/>
                                        </p:tgtEl>
                                      </p:cBhvr>
                                      <p:by x="105000" y="105000"/>
                                    </p:animScale>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fade">
                                      <p:cBhvr>
                                        <p:cTn id="57" dur="1000"/>
                                        <p:tgtEl>
                                          <p:spTgt spid="32">
                                            <p:txEl>
                                              <p:pRg st="0" end="0"/>
                                            </p:txEl>
                                          </p:spTgt>
                                        </p:tgtEl>
                                      </p:cBhvr>
                                    </p:animEffect>
                                    <p:anim calcmode="lin" valueType="num">
                                      <p:cBhvr>
                                        <p:cTn id="5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32">
                                            <p:txEl>
                                              <p:pRg st="1" end="1"/>
                                            </p:txEl>
                                          </p:spTgt>
                                        </p:tgtEl>
                                        <p:attrNameLst>
                                          <p:attrName>style.visibility</p:attrName>
                                        </p:attrNameLst>
                                      </p:cBhvr>
                                      <p:to>
                                        <p:strVal val="visible"/>
                                      </p:to>
                                    </p:set>
                                    <p:animEffect transition="in" filter="fade">
                                      <p:cBhvr>
                                        <p:cTn id="63" dur="1000"/>
                                        <p:tgtEl>
                                          <p:spTgt spid="32">
                                            <p:txEl>
                                              <p:pRg st="1" end="1"/>
                                            </p:txEl>
                                          </p:spTgt>
                                        </p:tgtEl>
                                      </p:cBhvr>
                                    </p:animEffect>
                                    <p:anim calcmode="lin" valueType="num">
                                      <p:cBhvr>
                                        <p:cTn id="64"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32">
                                            <p:txEl>
                                              <p:pRg st="2" end="2"/>
                                            </p:txEl>
                                          </p:spTgt>
                                        </p:tgtEl>
                                        <p:attrNameLst>
                                          <p:attrName>style.visibility</p:attrName>
                                        </p:attrNameLst>
                                      </p:cBhvr>
                                      <p:to>
                                        <p:strVal val="visible"/>
                                      </p:to>
                                    </p:set>
                                    <p:animEffect transition="in" filter="fade">
                                      <p:cBhvr>
                                        <p:cTn id="69" dur="1000"/>
                                        <p:tgtEl>
                                          <p:spTgt spid="32">
                                            <p:txEl>
                                              <p:pRg st="2" end="2"/>
                                            </p:txEl>
                                          </p:spTgt>
                                        </p:tgtEl>
                                      </p:cBhvr>
                                    </p:animEffect>
                                    <p:anim calcmode="lin" valueType="num">
                                      <p:cBhvr>
                                        <p:cTn id="70"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build="p"/>
      <p:bldP spid="31" grpId="0"/>
      <p:bldP spid="32" grpId="0" build="p"/>
      <p:bldP spid="33" grpId="0"/>
      <p:bldP spid="3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23AB5-27BE-B24E-B077-775A7EE85743}"/>
              </a:ext>
            </a:extLst>
          </p:cNvPr>
          <p:cNvSpPr>
            <a:spLocks noGrp="1"/>
          </p:cNvSpPr>
          <p:nvPr>
            <p:ph type="body" idx="1"/>
          </p:nvPr>
        </p:nvSpPr>
        <p:spPr/>
        <p:txBody>
          <a:bodyPr/>
          <a:lstStyle/>
          <a:p>
            <a:r>
              <a:rPr lang="en-US"/>
              <a:t>Family/Student Voice</a:t>
            </a:r>
          </a:p>
        </p:txBody>
      </p:sp>
      <p:sp>
        <p:nvSpPr>
          <p:cNvPr id="5" name="Content Placeholder 4">
            <a:extLst>
              <a:ext uri="{FF2B5EF4-FFF2-40B4-BE49-F238E27FC236}">
                <a16:creationId xmlns:a16="http://schemas.microsoft.com/office/drawing/2014/main" id="{FD2732A0-DF35-A849-8539-4715282F68BA}"/>
              </a:ext>
            </a:extLst>
          </p:cNvPr>
          <p:cNvSpPr>
            <a:spLocks noGrp="1"/>
          </p:cNvSpPr>
          <p:nvPr>
            <p:ph sz="half" idx="2"/>
          </p:nvPr>
        </p:nvSpPr>
        <p:spPr>
          <a:xfrm>
            <a:off x="609602" y="2174875"/>
            <a:ext cx="5143129" cy="3951288"/>
          </a:xfrm>
        </p:spPr>
        <p:txBody>
          <a:bodyPr/>
          <a:lstStyle/>
          <a:p>
            <a:r>
              <a:rPr lang="en-US"/>
              <a:t>Ensure the family/student role is clearly outlined, defined, and understood</a:t>
            </a:r>
          </a:p>
          <a:p>
            <a:r>
              <a:rPr lang="en-US"/>
              <a:t>Give families ownership of system components (e.g., celebrations, acknowledgements)</a:t>
            </a:r>
          </a:p>
          <a:p>
            <a:r>
              <a:rPr lang="en-US"/>
              <a:t>Ask families to assist in reporting team discussions &amp; data</a:t>
            </a:r>
          </a:p>
          <a:p>
            <a:r>
              <a:rPr lang="en-US"/>
              <a:t>Seek family/student feedback regarding school processes</a:t>
            </a:r>
          </a:p>
        </p:txBody>
      </p:sp>
      <p:sp>
        <p:nvSpPr>
          <p:cNvPr id="3" name="Title 2">
            <a:extLst>
              <a:ext uri="{FF2B5EF4-FFF2-40B4-BE49-F238E27FC236}">
                <a16:creationId xmlns:a16="http://schemas.microsoft.com/office/drawing/2014/main" id="{68268A96-C0B8-4C82-B51E-B10A6095B1F8}"/>
              </a:ext>
            </a:extLst>
          </p:cNvPr>
          <p:cNvSpPr>
            <a:spLocks noGrp="1"/>
          </p:cNvSpPr>
          <p:nvPr>
            <p:ph type="title"/>
          </p:nvPr>
        </p:nvSpPr>
        <p:spPr>
          <a:xfrm>
            <a:off x="415600" y="421476"/>
            <a:ext cx="11360800" cy="763600"/>
          </a:xfrm>
        </p:spPr>
        <p:txBody>
          <a:bodyPr/>
          <a:lstStyle/>
          <a:p>
            <a:r>
              <a:rPr lang="en-US"/>
              <a:t>Ensuring a Representative Team</a:t>
            </a:r>
          </a:p>
        </p:txBody>
      </p:sp>
      <p:graphicFrame>
        <p:nvGraphicFramePr>
          <p:cNvPr id="32" name="Content Placeholder 11">
            <a:extLst>
              <a:ext uri="{FF2B5EF4-FFF2-40B4-BE49-F238E27FC236}">
                <a16:creationId xmlns:a16="http://schemas.microsoft.com/office/drawing/2014/main" id="{C8472D32-61B9-4E43-B132-CFCE88A53F55}"/>
              </a:ext>
            </a:extLst>
          </p:cNvPr>
          <p:cNvGraphicFramePr>
            <a:graphicFrameLocks noGrp="1"/>
          </p:cNvGraphicFramePr>
          <p:nvPr/>
        </p:nvGraphicFramePr>
        <p:xfrm>
          <a:off x="4898590" y="1196474"/>
          <a:ext cx="8135241" cy="544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563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89620-45A0-413C-BE50-47121B8BDC2C}"/>
              </a:ext>
            </a:extLst>
          </p:cNvPr>
          <p:cNvSpPr>
            <a:spLocks noGrp="1"/>
          </p:cNvSpPr>
          <p:nvPr>
            <p:ph type="body" idx="1"/>
          </p:nvPr>
        </p:nvSpPr>
        <p:spPr/>
        <p:txBody>
          <a:bodyPr wrap="square" anchor="t">
            <a:normAutofit/>
          </a:bodyPr>
          <a:lstStyle/>
          <a:p>
            <a:pPr>
              <a:spcAft>
                <a:spcPts val="600"/>
              </a:spcAft>
            </a:pPr>
            <a:r>
              <a:rPr lang="en-US" sz="4000" dirty="0"/>
              <a:t>Facilitator</a:t>
            </a:r>
          </a:p>
          <a:p>
            <a:pPr>
              <a:spcAft>
                <a:spcPts val="600"/>
              </a:spcAft>
            </a:pPr>
            <a:r>
              <a:rPr lang="en-US" sz="4000" dirty="0"/>
              <a:t>Note Taker</a:t>
            </a:r>
          </a:p>
          <a:p>
            <a:pPr>
              <a:spcAft>
                <a:spcPts val="600"/>
              </a:spcAft>
            </a:pPr>
            <a:r>
              <a:rPr lang="en-US" sz="4000" dirty="0"/>
              <a:t>Time Keeper</a:t>
            </a:r>
          </a:p>
          <a:p>
            <a:pPr>
              <a:spcAft>
                <a:spcPts val="600"/>
              </a:spcAft>
            </a:pPr>
            <a:r>
              <a:rPr lang="en-US" sz="4000" dirty="0"/>
              <a:t>Norm Keeper</a:t>
            </a:r>
          </a:p>
          <a:p>
            <a:pPr>
              <a:spcAft>
                <a:spcPts val="600"/>
              </a:spcAft>
            </a:pPr>
            <a:r>
              <a:rPr lang="en-US" sz="4000" dirty="0"/>
              <a:t>“Friendly Reminder” </a:t>
            </a:r>
          </a:p>
          <a:p>
            <a:pPr>
              <a:spcAft>
                <a:spcPts val="600"/>
              </a:spcAft>
            </a:pPr>
            <a:r>
              <a:rPr lang="en-US" sz="4000" dirty="0"/>
              <a:t>(Parent/Student Voice)</a:t>
            </a:r>
          </a:p>
        </p:txBody>
      </p:sp>
      <p:sp>
        <p:nvSpPr>
          <p:cNvPr id="3" name="Title 2">
            <a:extLst>
              <a:ext uri="{FF2B5EF4-FFF2-40B4-BE49-F238E27FC236}">
                <a16:creationId xmlns:a16="http://schemas.microsoft.com/office/drawing/2014/main" id="{D264C749-9DDD-4B23-ACF8-24D43B59E4D7}"/>
              </a:ext>
            </a:extLst>
          </p:cNvPr>
          <p:cNvSpPr>
            <a:spLocks noGrp="1"/>
          </p:cNvSpPr>
          <p:nvPr>
            <p:ph type="title"/>
          </p:nvPr>
        </p:nvSpPr>
        <p:spPr/>
        <p:txBody>
          <a:bodyPr wrap="square" anchor="t">
            <a:normAutofit/>
          </a:bodyPr>
          <a:lstStyle/>
          <a:p>
            <a:r>
              <a:rPr lang="en-US" dirty="0"/>
              <a:t>Team Roles </a:t>
            </a:r>
          </a:p>
        </p:txBody>
      </p:sp>
      <p:pic>
        <p:nvPicPr>
          <p:cNvPr id="5" name="Graphic 4" descr="Meeting with solid fill">
            <a:extLst>
              <a:ext uri="{FF2B5EF4-FFF2-40B4-BE49-F238E27FC236}">
                <a16:creationId xmlns:a16="http://schemas.microsoft.com/office/drawing/2014/main" id="{795C6E57-C23E-4276-971A-762975FC70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7018" y="1600201"/>
            <a:ext cx="4525963" cy="4525963"/>
          </a:xfrm>
          <a:prstGeom prst="rect">
            <a:avLst/>
          </a:prstGeom>
        </p:spPr>
      </p:pic>
    </p:spTree>
    <p:extLst>
      <p:ext uri="{BB962C8B-B14F-4D97-AF65-F5344CB8AC3E}">
        <p14:creationId xmlns:p14="http://schemas.microsoft.com/office/powerpoint/2010/main" val="23735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C743C6-2E79-08EB-0CA0-84D3E177E693}"/>
              </a:ext>
            </a:extLst>
          </p:cNvPr>
          <p:cNvSpPr>
            <a:spLocks noGrp="1"/>
          </p:cNvSpPr>
          <p:nvPr>
            <p:ph type="body" idx="1"/>
          </p:nvPr>
        </p:nvSpPr>
        <p:spPr>
          <a:xfrm>
            <a:off x="180474" y="1578400"/>
            <a:ext cx="6821905" cy="4559600"/>
          </a:xfrm>
        </p:spPr>
        <p:txBody>
          <a:bodyPr/>
          <a:lstStyle/>
          <a:p>
            <a:pPr marL="203195" indent="0">
              <a:spcAft>
                <a:spcPts val="1800"/>
              </a:spcAft>
              <a:buClr>
                <a:schemeClr val="bg1"/>
              </a:buClr>
              <a:buSzPct val="100000"/>
              <a:buNone/>
            </a:pPr>
            <a:r>
              <a:rPr lang="en-US" sz="2400" b="1" dirty="0"/>
              <a:t>This is a great way to prepare for and evaluate your team meetings</a:t>
            </a:r>
          </a:p>
          <a:p>
            <a:pPr>
              <a:spcAft>
                <a:spcPts val="1800"/>
              </a:spcAft>
              <a:buClr>
                <a:schemeClr val="bg1"/>
              </a:buClr>
              <a:buSzPct val="100000"/>
              <a:buFont typeface="Wingdings" panose="05000000000000000000" pitchFamily="2" charset="2"/>
              <a:buChar char="v"/>
            </a:pPr>
            <a:r>
              <a:rPr lang="en-US" sz="2400" dirty="0"/>
              <a:t>Use it as a coach to prepare for your meetings</a:t>
            </a:r>
          </a:p>
          <a:p>
            <a:pPr>
              <a:spcAft>
                <a:spcPts val="1800"/>
              </a:spcAft>
              <a:buClr>
                <a:schemeClr val="bg1"/>
              </a:buClr>
              <a:buSzPct val="100000"/>
              <a:buFont typeface="Wingdings" panose="05000000000000000000" pitchFamily="2" charset="2"/>
              <a:buChar char="v"/>
            </a:pPr>
            <a:r>
              <a:rPr lang="en-US" sz="2400" dirty="0"/>
              <a:t>Ask one team member each meeting to complete the checklist as best as possible throughout your meeting to evaluate your meeting. </a:t>
            </a:r>
          </a:p>
          <a:p>
            <a:pPr>
              <a:spcAft>
                <a:spcPts val="1800"/>
              </a:spcAft>
              <a:buClr>
                <a:schemeClr val="bg1"/>
              </a:buClr>
              <a:buSzPct val="100000"/>
              <a:buFont typeface="Wingdings" panose="05000000000000000000" pitchFamily="2" charset="2"/>
              <a:buChar char="v"/>
            </a:pPr>
            <a:r>
              <a:rPr lang="en-US" sz="2400" dirty="0"/>
              <a:t>Review checklist at the end of the meeting</a:t>
            </a:r>
          </a:p>
          <a:p>
            <a:pPr>
              <a:spcAft>
                <a:spcPts val="1800"/>
              </a:spcAft>
              <a:buClr>
                <a:schemeClr val="bg1"/>
              </a:buClr>
              <a:buSzPct val="100000"/>
              <a:buFont typeface="Wingdings" panose="05000000000000000000" pitchFamily="2" charset="2"/>
              <a:buChar char="v"/>
            </a:pPr>
            <a:r>
              <a:rPr lang="en-US" sz="2400" dirty="0"/>
              <a:t>Adjust practices / systems for items that receive an L (low) rating.</a:t>
            </a:r>
          </a:p>
        </p:txBody>
      </p:sp>
      <p:sp>
        <p:nvSpPr>
          <p:cNvPr id="9" name="Title 8">
            <a:extLst>
              <a:ext uri="{FF2B5EF4-FFF2-40B4-BE49-F238E27FC236}">
                <a16:creationId xmlns:a16="http://schemas.microsoft.com/office/drawing/2014/main" id="{1C0A8DE7-0E90-78BC-6292-25903DE1D436}"/>
              </a:ext>
            </a:extLst>
          </p:cNvPr>
          <p:cNvSpPr>
            <a:spLocks noGrp="1"/>
          </p:cNvSpPr>
          <p:nvPr>
            <p:ph type="title"/>
          </p:nvPr>
        </p:nvSpPr>
        <p:spPr/>
        <p:txBody>
          <a:bodyPr/>
          <a:lstStyle/>
          <a:p>
            <a:r>
              <a:rPr lang="en-US" dirty="0"/>
              <a:t>Meeting Foundation Checklist</a:t>
            </a:r>
          </a:p>
        </p:txBody>
      </p:sp>
      <p:pic>
        <p:nvPicPr>
          <p:cNvPr id="12" name="Picture 11">
            <a:extLst>
              <a:ext uri="{FF2B5EF4-FFF2-40B4-BE49-F238E27FC236}">
                <a16:creationId xmlns:a16="http://schemas.microsoft.com/office/drawing/2014/main" id="{352FFBAA-5837-EFB0-6E80-06C5C5AE24FB}"/>
              </a:ext>
            </a:extLst>
          </p:cNvPr>
          <p:cNvPicPr>
            <a:picLocks noChangeAspect="1"/>
          </p:cNvPicPr>
          <p:nvPr/>
        </p:nvPicPr>
        <p:blipFill>
          <a:blip r:embed="rId3"/>
          <a:stretch>
            <a:fillRect/>
          </a:stretch>
        </p:blipFill>
        <p:spPr>
          <a:xfrm>
            <a:off x="7613695" y="1578400"/>
            <a:ext cx="3937222" cy="4946318"/>
          </a:xfrm>
          <a:prstGeom prst="rect">
            <a:avLst/>
          </a:prstGeom>
        </p:spPr>
      </p:pic>
    </p:spTree>
    <p:extLst>
      <p:ext uri="{BB962C8B-B14F-4D97-AF65-F5344CB8AC3E}">
        <p14:creationId xmlns:p14="http://schemas.microsoft.com/office/powerpoint/2010/main" val="320033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8"/>
          <p:cNvSpPr txBox="1">
            <a:spLocks noGrp="1"/>
          </p:cNvSpPr>
          <p:nvPr>
            <p:ph type="title"/>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ACTION PLANNING</a:t>
            </a:r>
            <a:endParaRPr>
              <a:solidFill>
                <a:schemeClr val="lt1"/>
              </a:solidFill>
              <a:latin typeface="Poppins SemiBold"/>
              <a:ea typeface="Poppins SemiBold"/>
              <a:cs typeface="Poppins SemiBold"/>
              <a:sym typeface="Poppins SemiBold"/>
            </a:endParaRPr>
          </a:p>
        </p:txBody>
      </p:sp>
      <p:sp>
        <p:nvSpPr>
          <p:cNvPr id="820" name="Google Shape;820;p48"/>
          <p:cNvSpPr/>
          <p:nvPr/>
        </p:nvSpPr>
        <p:spPr>
          <a:xfrm>
            <a:off x="4214351" y="1653533"/>
            <a:ext cx="3756800" cy="1346800"/>
          </a:xfrm>
          <a:prstGeom prst="round2DiagRect">
            <a:avLst>
              <a:gd name="adj1" fmla="val 50000"/>
              <a:gd name="adj2" fmla="val 0"/>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21" name="Google Shape;821;p48"/>
          <p:cNvSpPr/>
          <p:nvPr/>
        </p:nvSpPr>
        <p:spPr>
          <a:xfrm>
            <a:off x="2298783"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algn="ctr" defTabSz="1219170">
              <a:buClr>
                <a:srgbClr val="000000"/>
              </a:buClr>
              <a:defRPr/>
            </a:pPr>
            <a:r>
              <a:rPr lang="en-US" sz="1867" kern="0">
                <a:solidFill>
                  <a:srgbClr val="000000"/>
                </a:solidFill>
                <a:latin typeface="Poppins Medium" panose="020B0604020202020204" charset="0"/>
                <a:cs typeface="Poppins Medium" panose="020B0604020202020204" charset="0"/>
                <a:sym typeface="Arial"/>
              </a:rPr>
              <a:t>1</a:t>
            </a:r>
            <a:endParaRPr sz="1867" kern="0">
              <a:solidFill>
                <a:srgbClr val="000000"/>
              </a:solidFill>
              <a:latin typeface="Poppins Medium" panose="020B0604020202020204" charset="0"/>
              <a:cs typeface="Poppins Medium" panose="020B0604020202020204" charset="0"/>
              <a:sym typeface="Arial"/>
            </a:endParaRPr>
          </a:p>
        </p:txBody>
      </p:sp>
      <p:sp>
        <p:nvSpPr>
          <p:cNvPr id="822" name="Google Shape;822;p48"/>
          <p:cNvSpPr/>
          <p:nvPr/>
        </p:nvSpPr>
        <p:spPr>
          <a:xfrm>
            <a:off x="5902151"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algn="ctr" defTabSz="1219170">
              <a:buClr>
                <a:srgbClr val="000000"/>
              </a:buClr>
              <a:defRPr/>
            </a:pPr>
            <a:r>
              <a:rPr lang="en-US" sz="1867" kern="0">
                <a:solidFill>
                  <a:srgbClr val="000000"/>
                </a:solidFill>
                <a:latin typeface="Poppins Medium" panose="020B0604020202020204" charset="0"/>
                <a:cs typeface="Poppins Medium" panose="020B0604020202020204" charset="0"/>
                <a:sym typeface="Arial"/>
              </a:rPr>
              <a:t>2</a:t>
            </a:r>
            <a:endParaRPr sz="1867" kern="0">
              <a:solidFill>
                <a:srgbClr val="000000"/>
              </a:solidFill>
              <a:latin typeface="Poppins Medium" panose="020B0604020202020204" charset="0"/>
              <a:cs typeface="Poppins Medium" panose="020B0604020202020204" charset="0"/>
              <a:sym typeface="Arial"/>
            </a:endParaRPr>
          </a:p>
        </p:txBody>
      </p:sp>
      <p:sp>
        <p:nvSpPr>
          <p:cNvPr id="823" name="Google Shape;823;p48"/>
          <p:cNvSpPr/>
          <p:nvPr/>
        </p:nvSpPr>
        <p:spPr>
          <a:xfrm>
            <a:off x="9467732"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algn="ctr" defTabSz="1219170">
              <a:buClr>
                <a:srgbClr val="000000"/>
              </a:buClr>
              <a:defRPr/>
            </a:pPr>
            <a:r>
              <a:rPr lang="en-US" sz="1867" kern="0">
                <a:solidFill>
                  <a:srgbClr val="000000"/>
                </a:solidFill>
                <a:latin typeface="Poppins Medium" panose="020B0604020202020204" charset="0"/>
                <a:cs typeface="Poppins Medium" panose="020B0604020202020204" charset="0"/>
                <a:sym typeface="Arial"/>
              </a:rPr>
              <a:t>3</a:t>
            </a:r>
            <a:endParaRPr sz="1867" kern="0">
              <a:solidFill>
                <a:srgbClr val="000000"/>
              </a:solidFill>
              <a:latin typeface="Poppins Medium" panose="020B0604020202020204" charset="0"/>
              <a:cs typeface="Poppins Medium" panose="020B0604020202020204" charset="0"/>
              <a:sym typeface="Arial"/>
            </a:endParaRPr>
          </a:p>
        </p:txBody>
      </p:sp>
      <p:cxnSp>
        <p:nvCxnSpPr>
          <p:cNvPr id="824" name="Google Shape;824;p48"/>
          <p:cNvCxnSpPr>
            <a:cxnSpLocks/>
            <a:stCxn id="820" idx="1"/>
            <a:endCxn id="821" idx="0"/>
          </p:cNvCxnSpPr>
          <p:nvPr/>
        </p:nvCxnSpPr>
        <p:spPr>
          <a:xfrm rot="5400000">
            <a:off x="3608667" y="1881049"/>
            <a:ext cx="1364800" cy="3603368"/>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5" name="Google Shape;825;p48"/>
          <p:cNvCxnSpPr>
            <a:cxnSpLocks/>
            <a:stCxn id="820" idx="1"/>
            <a:endCxn id="823" idx="0"/>
          </p:cNvCxnSpPr>
          <p:nvPr/>
        </p:nvCxnSpPr>
        <p:spPr>
          <a:xfrm rot="16200000" flipH="1">
            <a:off x="7193141" y="1899943"/>
            <a:ext cx="1364800" cy="3565581"/>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6" name="Google Shape;826;p48"/>
          <p:cNvCxnSpPr>
            <a:endCxn id="822" idx="0"/>
          </p:cNvCxnSpPr>
          <p:nvPr/>
        </p:nvCxnSpPr>
        <p:spPr>
          <a:xfrm>
            <a:off x="6092751" y="3000333"/>
            <a:ext cx="0" cy="1364800"/>
          </a:xfrm>
          <a:prstGeom prst="straightConnector1">
            <a:avLst/>
          </a:prstGeom>
          <a:noFill/>
          <a:ln w="9525" cap="flat" cmpd="sng">
            <a:solidFill>
              <a:schemeClr val="lt1"/>
            </a:solidFill>
            <a:prstDash val="dot"/>
            <a:round/>
            <a:headEnd type="none" w="med" len="med"/>
            <a:tailEnd type="none" w="med" len="med"/>
          </a:ln>
        </p:spPr>
      </p:cxnSp>
      <p:sp>
        <p:nvSpPr>
          <p:cNvPr id="827" name="Google Shape;827;p48"/>
          <p:cNvSpPr txBox="1">
            <a:spLocks noGrp="1"/>
          </p:cNvSpPr>
          <p:nvPr>
            <p:ph type="body" idx="4294967295"/>
          </p:nvPr>
        </p:nvSpPr>
        <p:spPr>
          <a:xfrm>
            <a:off x="1113884"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Who is responsible…</a:t>
            </a:r>
            <a:endParaRPr i="1"/>
          </a:p>
        </p:txBody>
      </p:sp>
      <p:sp>
        <p:nvSpPr>
          <p:cNvPr id="828" name="Google Shape;828;p48"/>
          <p:cNvSpPr txBox="1">
            <a:spLocks noGrp="1"/>
          </p:cNvSpPr>
          <p:nvPr>
            <p:ph type="body" idx="4294967295"/>
          </p:nvPr>
        </p:nvSpPr>
        <p:spPr>
          <a:xfrm>
            <a:off x="1731884"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Who</a:t>
            </a:r>
            <a:endParaRPr sz="2667">
              <a:latin typeface="Poppins Medium"/>
              <a:ea typeface="Poppins Medium"/>
              <a:cs typeface="Poppins Medium"/>
              <a:sym typeface="Poppins Medium"/>
            </a:endParaRPr>
          </a:p>
        </p:txBody>
      </p:sp>
      <p:sp>
        <p:nvSpPr>
          <p:cNvPr id="829" name="Google Shape;829;p48"/>
          <p:cNvSpPr txBox="1">
            <a:spLocks noGrp="1"/>
          </p:cNvSpPr>
          <p:nvPr>
            <p:ph type="body" idx="4294967295"/>
          </p:nvPr>
        </p:nvSpPr>
        <p:spPr>
          <a:xfrm>
            <a:off x="4682389"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…for doing what…</a:t>
            </a:r>
            <a:endParaRPr i="1"/>
          </a:p>
        </p:txBody>
      </p:sp>
      <p:sp>
        <p:nvSpPr>
          <p:cNvPr id="830" name="Google Shape;830;p48"/>
          <p:cNvSpPr txBox="1">
            <a:spLocks noGrp="1"/>
          </p:cNvSpPr>
          <p:nvPr>
            <p:ph type="body" idx="4294967295"/>
          </p:nvPr>
        </p:nvSpPr>
        <p:spPr>
          <a:xfrm>
            <a:off x="5072144" y="4746333"/>
            <a:ext cx="20600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What</a:t>
            </a:r>
            <a:endParaRPr sz="2667">
              <a:latin typeface="Poppins Medium"/>
              <a:ea typeface="Poppins Medium"/>
              <a:cs typeface="Poppins Medium"/>
              <a:sym typeface="Poppins Medium"/>
            </a:endParaRPr>
          </a:p>
        </p:txBody>
      </p:sp>
      <p:sp>
        <p:nvSpPr>
          <p:cNvPr id="831" name="Google Shape;831;p48"/>
          <p:cNvSpPr txBox="1">
            <a:spLocks noGrp="1"/>
          </p:cNvSpPr>
          <p:nvPr>
            <p:ph type="body" idx="4294967295"/>
          </p:nvPr>
        </p:nvSpPr>
        <p:spPr>
          <a:xfrm>
            <a:off x="8238517"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…by when?</a:t>
            </a:r>
            <a:endParaRPr i="1"/>
          </a:p>
        </p:txBody>
      </p:sp>
      <p:sp>
        <p:nvSpPr>
          <p:cNvPr id="832" name="Google Shape;832;p48"/>
          <p:cNvSpPr txBox="1">
            <a:spLocks noGrp="1"/>
          </p:cNvSpPr>
          <p:nvPr>
            <p:ph type="body" idx="4294967295"/>
          </p:nvPr>
        </p:nvSpPr>
        <p:spPr>
          <a:xfrm>
            <a:off x="8856517"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When</a:t>
            </a:r>
            <a:endParaRPr sz="2667">
              <a:latin typeface="Poppins Medium"/>
              <a:ea typeface="Poppins Medium"/>
              <a:cs typeface="Poppins Medium"/>
              <a:sym typeface="Poppins Medium"/>
            </a:endParaRPr>
          </a:p>
        </p:txBody>
      </p:sp>
      <p:sp>
        <p:nvSpPr>
          <p:cNvPr id="833" name="Google Shape;833;p48"/>
          <p:cNvSpPr txBox="1">
            <a:spLocks noGrp="1"/>
          </p:cNvSpPr>
          <p:nvPr>
            <p:ph type="body" idx="4294967295"/>
          </p:nvPr>
        </p:nvSpPr>
        <p:spPr>
          <a:xfrm>
            <a:off x="4214352" y="2229665"/>
            <a:ext cx="3756800" cy="738521"/>
          </a:xfrm>
          <a:prstGeom prst="rect">
            <a:avLst/>
          </a:prstGeom>
        </p:spPr>
        <p:txBody>
          <a:bodyPr spcFirstLastPara="1" wrap="square" lIns="121900" tIns="121900" rIns="121900" bIns="121900" anchor="t" anchorCtr="0">
            <a:noAutofit/>
          </a:bodyPr>
          <a:lstStyle/>
          <a:p>
            <a:pPr marL="0" indent="0" algn="ctr">
              <a:spcBef>
                <a:spcPts val="800"/>
              </a:spcBef>
              <a:buNone/>
            </a:pPr>
            <a:r>
              <a:rPr lang="en-US"/>
              <a:t>Specifies three features:</a:t>
            </a:r>
            <a:endParaRPr/>
          </a:p>
        </p:txBody>
      </p:sp>
      <p:sp>
        <p:nvSpPr>
          <p:cNvPr id="834" name="Google Shape;834;p48"/>
          <p:cNvSpPr txBox="1">
            <a:spLocks noGrp="1"/>
          </p:cNvSpPr>
          <p:nvPr>
            <p:ph type="body" idx="4294967295"/>
          </p:nvPr>
        </p:nvSpPr>
        <p:spPr>
          <a:xfrm>
            <a:off x="4984247" y="1803953"/>
            <a:ext cx="2235795" cy="539467"/>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Action Plan</a:t>
            </a:r>
            <a:endParaRPr sz="2667">
              <a:latin typeface="Poppins Medium"/>
              <a:ea typeface="Poppins Medium"/>
              <a:cs typeface="Poppins Medium"/>
              <a:sym typeface="Poppins Medium"/>
            </a:endParaRPr>
          </a:p>
        </p:txBody>
      </p:sp>
      <p:sp>
        <p:nvSpPr>
          <p:cNvPr id="22" name="Google Shape;656;p43">
            <a:extLst>
              <a:ext uri="{FF2B5EF4-FFF2-40B4-BE49-F238E27FC236}">
                <a16:creationId xmlns:a16="http://schemas.microsoft.com/office/drawing/2014/main" id="{7E51F809-C591-462B-A23C-910E8AE7B7D5}"/>
              </a:ext>
            </a:extLst>
          </p:cNvPr>
          <p:cNvSpPr/>
          <p:nvPr/>
        </p:nvSpPr>
        <p:spPr>
          <a:xfrm>
            <a:off x="1151419" y="1415129"/>
            <a:ext cx="2027687" cy="2027687"/>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71;p43">
            <a:extLst>
              <a:ext uri="{FF2B5EF4-FFF2-40B4-BE49-F238E27FC236}">
                <a16:creationId xmlns:a16="http://schemas.microsoft.com/office/drawing/2014/main" id="{B8CB9A2A-AF97-48EC-A307-A2730EFB0387}"/>
              </a:ext>
            </a:extLst>
          </p:cNvPr>
          <p:cNvSpPr txBox="1">
            <a:spLocks/>
          </p:cNvSpPr>
          <p:nvPr/>
        </p:nvSpPr>
        <p:spPr>
          <a:xfrm>
            <a:off x="978657" y="2078014"/>
            <a:ext cx="2373208" cy="8347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defTabSz="1219170">
              <a:buClr>
                <a:srgbClr val="FFFFFF"/>
              </a:buClr>
              <a:buNone/>
              <a:defRPr/>
            </a:pPr>
            <a:r>
              <a:rPr lang="en-US" sz="1600" kern="0">
                <a:solidFill>
                  <a:srgbClr val="00A791">
                    <a:lumMod val="20000"/>
                    <a:lumOff val="80000"/>
                  </a:srgbClr>
                </a:solidFill>
                <a:latin typeface="Poppins Medium"/>
                <a:ea typeface="Poppins Medium"/>
                <a:cs typeface="Poppins Medium"/>
                <a:sym typeface="Poppins Medium"/>
              </a:rPr>
              <a:t>Foundation for all you do as a team</a:t>
            </a:r>
          </a:p>
        </p:txBody>
      </p:sp>
      <p:sp>
        <p:nvSpPr>
          <p:cNvPr id="24" name="Google Shape;656;p43">
            <a:extLst>
              <a:ext uri="{FF2B5EF4-FFF2-40B4-BE49-F238E27FC236}">
                <a16:creationId xmlns:a16="http://schemas.microsoft.com/office/drawing/2014/main" id="{3FB78F32-D077-465D-A319-ACDC8F2EE292}"/>
              </a:ext>
            </a:extLst>
          </p:cNvPr>
          <p:cNvSpPr/>
          <p:nvPr/>
        </p:nvSpPr>
        <p:spPr>
          <a:xfrm>
            <a:off x="8945149" y="1405128"/>
            <a:ext cx="2023872" cy="2023872"/>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A791"/>
              </a:solidFill>
              <a:latin typeface="Arial"/>
              <a:cs typeface="Arial"/>
              <a:sym typeface="Arial"/>
            </a:endParaRPr>
          </a:p>
        </p:txBody>
      </p:sp>
      <p:sp>
        <p:nvSpPr>
          <p:cNvPr id="25" name="Google Shape;671;p43">
            <a:extLst>
              <a:ext uri="{FF2B5EF4-FFF2-40B4-BE49-F238E27FC236}">
                <a16:creationId xmlns:a16="http://schemas.microsoft.com/office/drawing/2014/main" id="{2E754D5D-BA52-4068-932F-AB29D1702A2E}"/>
              </a:ext>
            </a:extLst>
          </p:cNvPr>
          <p:cNvSpPr txBox="1">
            <a:spLocks/>
          </p:cNvSpPr>
          <p:nvPr/>
        </p:nvSpPr>
        <p:spPr>
          <a:xfrm>
            <a:off x="8945149" y="2005792"/>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defTabSz="1219170">
              <a:buClr>
                <a:srgbClr val="FFFFFF"/>
              </a:buClr>
              <a:buNone/>
              <a:defRPr/>
            </a:pPr>
            <a:r>
              <a:rPr lang="en-US" sz="1600" kern="0">
                <a:solidFill>
                  <a:srgbClr val="00A791">
                    <a:lumMod val="20000"/>
                    <a:lumOff val="80000"/>
                  </a:srgbClr>
                </a:solidFill>
                <a:latin typeface="Poppins Medium"/>
                <a:ea typeface="Poppins Medium"/>
                <a:cs typeface="Poppins Medium"/>
                <a:sym typeface="Poppins Medium"/>
              </a:rPr>
              <a:t>Vital for achieving goals</a:t>
            </a:r>
          </a:p>
        </p:txBody>
      </p:sp>
      <p:sp>
        <p:nvSpPr>
          <p:cNvPr id="2" name="TextBox 1">
            <a:extLst>
              <a:ext uri="{FF2B5EF4-FFF2-40B4-BE49-F238E27FC236}">
                <a16:creationId xmlns:a16="http://schemas.microsoft.com/office/drawing/2014/main" id="{0FC27D32-A47A-4C5B-8C39-00332E12DE4E}"/>
              </a:ext>
            </a:extLst>
          </p:cNvPr>
          <p:cNvSpPr txBox="1"/>
          <p:nvPr/>
        </p:nvSpPr>
        <p:spPr>
          <a:xfrm>
            <a:off x="674557" y="6019800"/>
            <a:ext cx="11137692" cy="646331"/>
          </a:xfrm>
          <a:prstGeom prst="rect">
            <a:avLst/>
          </a:prstGeom>
          <a:noFill/>
        </p:spPr>
        <p:txBody>
          <a:bodyPr wrap="square" rtlCol="0">
            <a:spAutoFit/>
          </a:bodyPr>
          <a:lstStyle/>
          <a:p>
            <a:pPr algn="ctr" defTabSz="1219170">
              <a:spcBef>
                <a:spcPts val="800"/>
              </a:spcBef>
              <a:buClr>
                <a:srgbClr val="000000"/>
              </a:buClr>
              <a:defRPr/>
            </a:pPr>
            <a:r>
              <a:rPr lang="en-US" sz="1800" kern="0">
                <a:solidFill>
                  <a:srgbClr val="FFFFFF"/>
                </a:solidFill>
                <a:latin typeface="Arial"/>
                <a:sym typeface="Arial"/>
              </a:rPr>
              <a:t>Action Planning:  The process of </a:t>
            </a:r>
            <a:r>
              <a:rPr lang="en-US" sz="1800" i="1" u="sng" kern="0">
                <a:solidFill>
                  <a:srgbClr val="FFFFFF"/>
                </a:solidFill>
                <a:latin typeface="Arial"/>
                <a:sym typeface="Arial"/>
              </a:rPr>
              <a:t>organizing</a:t>
            </a:r>
            <a:r>
              <a:rPr lang="en-US" sz="1800" kern="0">
                <a:solidFill>
                  <a:srgbClr val="FFFFFF"/>
                </a:solidFill>
                <a:latin typeface="Arial"/>
                <a:sym typeface="Arial"/>
              </a:rPr>
              <a:t> resources to enable individuals to engage in </a:t>
            </a:r>
            <a:r>
              <a:rPr lang="en-US" sz="1800" i="1" u="sng" kern="0">
                <a:solidFill>
                  <a:srgbClr val="FFFFFF"/>
                </a:solidFill>
                <a:latin typeface="Arial"/>
                <a:sym typeface="Arial"/>
              </a:rPr>
              <a:t>activities</a:t>
            </a:r>
            <a:r>
              <a:rPr lang="en-US" sz="1800" kern="0">
                <a:solidFill>
                  <a:srgbClr val="FFFFFF"/>
                </a:solidFill>
                <a:latin typeface="Arial"/>
                <a:sym typeface="Arial"/>
              </a:rPr>
              <a:t> designed to achieve specific and important </a:t>
            </a:r>
            <a:r>
              <a:rPr lang="en-US" sz="1800" i="1" u="sng" kern="0">
                <a:solidFill>
                  <a:srgbClr val="FFFFFF"/>
                </a:solidFill>
                <a:latin typeface="Arial"/>
                <a:sym typeface="Arial"/>
              </a:rPr>
              <a:t>outcomes</a:t>
            </a:r>
            <a:r>
              <a:rPr lang="en-US" sz="1800" kern="0">
                <a:solidFill>
                  <a:srgbClr val="FFFFFF"/>
                </a:solidFill>
                <a:latin typeface="Arial"/>
                <a:sym typeface="Arial"/>
              </a:rPr>
              <a:t>.</a:t>
            </a:r>
          </a:p>
        </p:txBody>
      </p:sp>
    </p:spTree>
    <p:extLst>
      <p:ext uri="{BB962C8B-B14F-4D97-AF65-F5344CB8AC3E}">
        <p14:creationId xmlns:p14="http://schemas.microsoft.com/office/powerpoint/2010/main" val="193979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419568" y="435196"/>
            <a:ext cx="11378651" cy="845600"/>
          </a:xfrm>
        </p:spPr>
        <p:txBody>
          <a:bodyPr/>
          <a:lstStyle/>
          <a:p>
            <a:r>
              <a:rPr lang="en-US" dirty="0"/>
              <a:t>Annual Action Planning - Advanced</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srcRect/>
          <a:stretch/>
        </p:blipFill>
        <p:spPr>
          <a:xfrm>
            <a:off x="898451" y="1729085"/>
            <a:ext cx="10488678" cy="43748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780959" y="2563296"/>
            <a:ext cx="376699" cy="1731407"/>
          </a:xfrm>
          <a:prstGeom prst="leftBrace">
            <a:avLst>
              <a:gd name="adj1" fmla="val 51318"/>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4" name="TextBox 3">
            <a:extLst>
              <a:ext uri="{FF2B5EF4-FFF2-40B4-BE49-F238E27FC236}">
                <a16:creationId xmlns:a16="http://schemas.microsoft.com/office/drawing/2014/main" id="{D683A1E2-8A69-44FE-D6E6-6BB303F27F26}"/>
              </a:ext>
            </a:extLst>
          </p:cNvPr>
          <p:cNvSpPr txBox="1"/>
          <p:nvPr/>
        </p:nvSpPr>
        <p:spPr>
          <a:xfrm>
            <a:off x="85343" y="3000810"/>
            <a:ext cx="8131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49820" y="6204401"/>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9210452" y="1031776"/>
            <a:ext cx="1253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885379" y="6019015"/>
            <a:ext cx="2142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rot="10800000">
            <a:off x="11660367" y="3240846"/>
            <a:ext cx="461665" cy="223324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452275" y="1309511"/>
            <a:ext cx="2582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75426" y="6205871"/>
            <a:ext cx="2715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Tier 1 Student Follow Up</a:t>
            </a:r>
          </a:p>
        </p:txBody>
      </p:sp>
      <p:sp>
        <p:nvSpPr>
          <p:cNvPr id="11" name="Left Brace 10">
            <a:extLst>
              <a:ext uri="{FF2B5EF4-FFF2-40B4-BE49-F238E27FC236}">
                <a16:creationId xmlns:a16="http://schemas.microsoft.com/office/drawing/2014/main" id="{1B7DD5EA-903E-019F-61E6-627356324C10}"/>
              </a:ext>
            </a:extLst>
          </p:cNvPr>
          <p:cNvSpPr/>
          <p:nvPr/>
        </p:nvSpPr>
        <p:spPr>
          <a:xfrm rot="10800000">
            <a:off x="11147048" y="3240845"/>
            <a:ext cx="376699" cy="1204929"/>
          </a:xfrm>
          <a:prstGeom prst="leftBrace">
            <a:avLst>
              <a:gd name="adj1" fmla="val 38675"/>
              <a:gd name="adj2" fmla="val 4932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72591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542715D-9298-2045-872A-C3221B16B028}"/>
              </a:ext>
            </a:extLst>
          </p:cNvPr>
          <p:cNvGraphicFramePr/>
          <p:nvPr/>
        </p:nvGraphicFramePr>
        <p:xfrm>
          <a:off x="3564610" y="1578400"/>
          <a:ext cx="7667390" cy="45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E0402-3A4C-BD4F-8A57-5C309A5C0724}"/>
              </a:ext>
            </a:extLst>
          </p:cNvPr>
          <p:cNvSpPr>
            <a:spLocks noGrp="1"/>
          </p:cNvSpPr>
          <p:nvPr>
            <p:ph type="title"/>
          </p:nvPr>
        </p:nvSpPr>
        <p:spPr/>
        <p:txBody>
          <a:bodyPr/>
          <a:lstStyle/>
          <a:p>
            <a:r>
              <a:rPr lang="en-US" dirty="0"/>
              <a:t>DATA-INFORMED OUTCOME GOALS</a:t>
            </a:r>
          </a:p>
        </p:txBody>
      </p:sp>
      <p:sp>
        <p:nvSpPr>
          <p:cNvPr id="5" name="TextBox 4">
            <a:extLst>
              <a:ext uri="{FF2B5EF4-FFF2-40B4-BE49-F238E27FC236}">
                <a16:creationId xmlns:a16="http://schemas.microsoft.com/office/drawing/2014/main" id="{E390562B-BABD-A04E-A2CC-40E132FCFBFE}"/>
              </a:ext>
            </a:extLst>
          </p:cNvPr>
          <p:cNvSpPr txBox="1"/>
          <p:nvPr/>
        </p:nvSpPr>
        <p:spPr>
          <a:xfrm>
            <a:off x="813349" y="1658319"/>
            <a:ext cx="22863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Review the following with your team when considering your PBIS outcome goals for the year:</a:t>
            </a:r>
          </a:p>
        </p:txBody>
      </p:sp>
    </p:spTree>
    <p:extLst>
      <p:ext uri="{BB962C8B-B14F-4D97-AF65-F5344CB8AC3E}">
        <p14:creationId xmlns:p14="http://schemas.microsoft.com/office/powerpoint/2010/main" val="381428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E4761-7280-28D9-D975-B2B0DF74B816}"/>
              </a:ext>
            </a:extLst>
          </p:cNvPr>
          <p:cNvSpPr>
            <a:spLocks noGrp="1"/>
          </p:cNvSpPr>
          <p:nvPr>
            <p:ph type="title"/>
          </p:nvPr>
        </p:nvSpPr>
        <p:spPr/>
        <p:txBody>
          <a:bodyPr/>
          <a:lstStyle/>
          <a:p>
            <a:r>
              <a:rPr lang="en-US" dirty="0"/>
              <a:t>Goals and Outcomes</a:t>
            </a:r>
          </a:p>
        </p:txBody>
      </p:sp>
      <p:pic>
        <p:nvPicPr>
          <p:cNvPr id="5" name="Picture 4">
            <a:extLst>
              <a:ext uri="{FF2B5EF4-FFF2-40B4-BE49-F238E27FC236}">
                <a16:creationId xmlns:a16="http://schemas.microsoft.com/office/drawing/2014/main" id="{928D6C7C-1BD3-54E6-DB58-DA4188EBF024}"/>
              </a:ext>
            </a:extLst>
          </p:cNvPr>
          <p:cNvPicPr>
            <a:picLocks noChangeAspect="1"/>
          </p:cNvPicPr>
          <p:nvPr/>
        </p:nvPicPr>
        <p:blipFill>
          <a:blip r:embed="rId3"/>
          <a:stretch>
            <a:fillRect/>
          </a:stretch>
        </p:blipFill>
        <p:spPr>
          <a:xfrm>
            <a:off x="1746939" y="2121227"/>
            <a:ext cx="8698122" cy="3964541"/>
          </a:xfrm>
          <a:prstGeom prst="rect">
            <a:avLst/>
          </a:prstGeom>
        </p:spPr>
      </p:pic>
    </p:spTree>
    <p:extLst>
      <p:ext uri="{BB962C8B-B14F-4D97-AF65-F5344CB8AC3E}">
        <p14:creationId xmlns:p14="http://schemas.microsoft.com/office/powerpoint/2010/main" val="318874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1536400" y="1746489"/>
            <a:ext cx="5430464" cy="3365200"/>
          </a:xfrm>
        </p:spPr>
        <p:txBody>
          <a:bodyPr/>
          <a:lstStyle/>
          <a:p>
            <a:r>
              <a:rPr lang="en-US" sz="3733" dirty="0"/>
              <a:t>WORK SMARTER</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6966939" y="4546169"/>
            <a:ext cx="4521200" cy="1311008"/>
          </a:xfrm>
        </p:spPr>
        <p:txBody>
          <a:bodyPr/>
          <a:lstStyle/>
          <a:p>
            <a:pPr marL="186262" indent="0">
              <a:buNone/>
            </a:pPr>
            <a:r>
              <a:rPr lang="en-US" sz="2400" dirty="0">
                <a:solidFill>
                  <a:schemeClr val="tx1"/>
                </a:solidFill>
                <a:latin typeface="Poppins Medium" panose="020B0604020202020204" charset="0"/>
                <a:cs typeface="Poppins Medium" panose="020B0604020202020204" charset="0"/>
              </a:rPr>
              <a:t>How does PBIS fit with what is already in place in our school?</a:t>
            </a:r>
          </a:p>
        </p:txBody>
      </p:sp>
      <p:grpSp>
        <p:nvGrpSpPr>
          <p:cNvPr id="6" name="Group 5">
            <a:extLst>
              <a:ext uri="{FF2B5EF4-FFF2-40B4-BE49-F238E27FC236}">
                <a16:creationId xmlns:a16="http://schemas.microsoft.com/office/drawing/2014/main" id="{B76EB0AF-DE0F-44B3-A693-6B2A983129A3}"/>
              </a:ext>
            </a:extLst>
          </p:cNvPr>
          <p:cNvGrpSpPr/>
          <p:nvPr/>
        </p:nvGrpSpPr>
        <p:grpSpPr>
          <a:xfrm>
            <a:off x="5398077" y="395841"/>
            <a:ext cx="1395847" cy="1350528"/>
            <a:chOff x="1568917" y="46321"/>
            <a:chExt cx="2223435" cy="2223435"/>
          </a:xfrm>
        </p:grpSpPr>
        <p:sp>
          <p:nvSpPr>
            <p:cNvPr id="7" name="Oval 6">
              <a:extLst>
                <a:ext uri="{FF2B5EF4-FFF2-40B4-BE49-F238E27FC236}">
                  <a16:creationId xmlns:a16="http://schemas.microsoft.com/office/drawing/2014/main" id="{487CFCBF-E429-418A-B98B-948BC658CC8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8" name="Oval 4">
              <a:extLst>
                <a:ext uri="{FF2B5EF4-FFF2-40B4-BE49-F238E27FC236}">
                  <a16:creationId xmlns:a16="http://schemas.microsoft.com/office/drawing/2014/main" id="{785EFBE5-5D40-46AF-BD2F-591EDA13DDEB}"/>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303834" rtl="0" eaLnBrk="1" fontAlgn="auto" latinLnBrk="0" hangingPunct="1">
                <a:lnSpc>
                  <a:spcPct val="90000"/>
                </a:lnSpc>
                <a:spcBef>
                  <a:spcPct val="0"/>
                </a:spcBef>
                <a:spcAft>
                  <a:spcPct val="35000"/>
                </a:spcAft>
                <a:buClr>
                  <a:srgbClr val="000000"/>
                </a:buClr>
                <a:buSzTx/>
                <a:buFontTx/>
                <a:buNone/>
                <a:tabLst/>
                <a:defRPr/>
              </a:pPr>
              <a:r>
                <a:rPr kumimoji="0" lang="en-US" sz="1867"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Systems</a:t>
              </a:r>
            </a:p>
          </p:txBody>
        </p:sp>
      </p:grpSp>
    </p:spTree>
    <p:extLst>
      <p:ext uri="{BB962C8B-B14F-4D97-AF65-F5344CB8AC3E}">
        <p14:creationId xmlns:p14="http://schemas.microsoft.com/office/powerpoint/2010/main" val="9703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and Zoom log in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166B-467F-41A6-9C62-20399BDEF9B5}"/>
              </a:ext>
            </a:extLst>
          </p:cNvPr>
          <p:cNvSpPr>
            <a:spLocks noGrp="1"/>
          </p:cNvSpPr>
          <p:nvPr>
            <p:ph type="title"/>
          </p:nvPr>
        </p:nvSpPr>
        <p:spPr>
          <a:xfrm>
            <a:off x="510197" y="452372"/>
            <a:ext cx="10687792" cy="845600"/>
          </a:xfrm>
        </p:spPr>
        <p:txBody>
          <a:bodyPr/>
          <a:lstStyle/>
          <a:p>
            <a:r>
              <a:rPr lang="en-US" dirty="0"/>
              <a:t>ALIGNING TEAM STRUCTURES – EXAMPLE</a:t>
            </a:r>
          </a:p>
        </p:txBody>
      </p:sp>
      <p:grpSp>
        <p:nvGrpSpPr>
          <p:cNvPr id="45" name="Group 44">
            <a:extLst>
              <a:ext uri="{FF2B5EF4-FFF2-40B4-BE49-F238E27FC236}">
                <a16:creationId xmlns:a16="http://schemas.microsoft.com/office/drawing/2014/main" id="{CC4D0DD6-F3DB-47F5-9602-DB6387EFE678}"/>
              </a:ext>
            </a:extLst>
          </p:cNvPr>
          <p:cNvGrpSpPr/>
          <p:nvPr/>
        </p:nvGrpSpPr>
        <p:grpSpPr>
          <a:xfrm>
            <a:off x="367993" y="452372"/>
            <a:ext cx="11456013" cy="6340393"/>
            <a:chOff x="610012" y="1137778"/>
            <a:chExt cx="8463531" cy="3041123"/>
          </a:xfrm>
        </p:grpSpPr>
        <p:grpSp>
          <p:nvGrpSpPr>
            <p:cNvPr id="4" name="Google Shape;5106;p64">
              <a:extLst>
                <a:ext uri="{FF2B5EF4-FFF2-40B4-BE49-F238E27FC236}">
                  <a16:creationId xmlns:a16="http://schemas.microsoft.com/office/drawing/2014/main" id="{038D64C0-A1A3-44B1-BBA2-B7767CD9E691}"/>
                </a:ext>
              </a:extLst>
            </p:cNvPr>
            <p:cNvGrpSpPr/>
            <p:nvPr/>
          </p:nvGrpSpPr>
          <p:grpSpPr>
            <a:xfrm>
              <a:off x="610012" y="1137809"/>
              <a:ext cx="1313400" cy="3041092"/>
              <a:chOff x="3358415" y="3361302"/>
              <a:chExt cx="441300" cy="716591"/>
            </a:xfrm>
          </p:grpSpPr>
          <p:sp>
            <p:nvSpPr>
              <p:cNvPr id="33" name="Google Shape;5107;p64">
                <a:extLst>
                  <a:ext uri="{FF2B5EF4-FFF2-40B4-BE49-F238E27FC236}">
                    <a16:creationId xmlns:a16="http://schemas.microsoft.com/office/drawing/2014/main" id="{16E7A81E-127C-4FB7-BEB0-BB2DC3D4087E}"/>
                  </a:ext>
                </a:extLst>
              </p:cNvPr>
              <p:cNvSpPr/>
              <p:nvPr/>
            </p:nvSpPr>
            <p:spPr>
              <a:xfrm>
                <a:off x="3358415" y="3361302"/>
                <a:ext cx="441300" cy="84962"/>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Initiative/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Committee/ Team </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34" name="Google Shape;5108;p64">
                <a:extLst>
                  <a:ext uri="{FF2B5EF4-FFF2-40B4-BE49-F238E27FC236}">
                    <a16:creationId xmlns:a16="http://schemas.microsoft.com/office/drawing/2014/main" id="{5BAD04FF-8CCE-4F08-9DEC-1F53A38552DD}"/>
                  </a:ext>
                </a:extLst>
              </p:cNvPr>
              <p:cNvSpPr/>
              <p:nvPr/>
            </p:nvSpPr>
            <p:spPr>
              <a:xfrm>
                <a:off x="3358415" y="3462075"/>
                <a:ext cx="441300" cy="213372"/>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PBIS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35" name="Google Shape;5109;p64">
                <a:extLst>
                  <a:ext uri="{FF2B5EF4-FFF2-40B4-BE49-F238E27FC236}">
                    <a16:creationId xmlns:a16="http://schemas.microsoft.com/office/drawing/2014/main" id="{AA428155-94DA-4F4C-83DE-CFCC81E63F9F}"/>
                  </a:ext>
                </a:extLst>
              </p:cNvPr>
              <p:cNvSpPr/>
              <p:nvPr/>
            </p:nvSpPr>
            <p:spPr>
              <a:xfrm>
                <a:off x="3358415" y="3691258"/>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Safety/Crisis Team</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36" name="Google Shape;5110;p64">
                <a:extLst>
                  <a:ext uri="{FF2B5EF4-FFF2-40B4-BE49-F238E27FC236}">
                    <a16:creationId xmlns:a16="http://schemas.microsoft.com/office/drawing/2014/main" id="{9969DF82-4C3C-4F7F-8FB8-4B839814BF54}"/>
                  </a:ext>
                </a:extLst>
              </p:cNvPr>
              <p:cNvSpPr/>
              <p:nvPr/>
            </p:nvSpPr>
            <p:spPr>
              <a:xfrm>
                <a:off x="3358415" y="3892103"/>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Trauma-Informed Team</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grpSp>
        <p:grpSp>
          <p:nvGrpSpPr>
            <p:cNvPr id="5" name="Google Shape;5113;p64">
              <a:extLst>
                <a:ext uri="{FF2B5EF4-FFF2-40B4-BE49-F238E27FC236}">
                  <a16:creationId xmlns:a16="http://schemas.microsoft.com/office/drawing/2014/main" id="{A381D1A1-DEDE-48D6-8E2E-C65516D50817}"/>
                </a:ext>
              </a:extLst>
            </p:cNvPr>
            <p:cNvGrpSpPr/>
            <p:nvPr/>
          </p:nvGrpSpPr>
          <p:grpSpPr>
            <a:xfrm>
              <a:off x="2040037" y="1137809"/>
              <a:ext cx="1313400" cy="3041092"/>
              <a:chOff x="3838901" y="3361302"/>
              <a:chExt cx="441300" cy="716591"/>
            </a:xfrm>
          </p:grpSpPr>
          <p:sp>
            <p:nvSpPr>
              <p:cNvPr id="27" name="Google Shape;5114;p64">
                <a:extLst>
                  <a:ext uri="{FF2B5EF4-FFF2-40B4-BE49-F238E27FC236}">
                    <a16:creationId xmlns:a16="http://schemas.microsoft.com/office/drawing/2014/main" id="{FAB1F134-A41A-4C27-8090-73328735B8FF}"/>
                  </a:ext>
                </a:extLst>
              </p:cNvPr>
              <p:cNvSpPr/>
              <p:nvPr/>
            </p:nvSpPr>
            <p:spPr>
              <a:xfrm>
                <a:off x="3838901" y="3361302"/>
                <a:ext cx="441300" cy="84962"/>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Purpose &amp; Strategic Goal Supported</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28" name="Google Shape;5115;p64">
                <a:extLst>
                  <a:ext uri="{FF2B5EF4-FFF2-40B4-BE49-F238E27FC236}">
                    <a16:creationId xmlns:a16="http://schemas.microsoft.com/office/drawing/2014/main" id="{90F0D2D3-4CF2-489A-A618-A6B977986217}"/>
                  </a:ext>
                </a:extLst>
              </p:cNvPr>
              <p:cNvSpPr/>
              <p:nvPr/>
            </p:nvSpPr>
            <p:spPr>
              <a:xfrm>
                <a:off x="3838901" y="3462075"/>
                <a:ext cx="441300" cy="213372"/>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Ensure positive, safe, predictable, &amp; consistent environment</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29" name="Google Shape;5116;p64">
                <a:extLst>
                  <a:ext uri="{FF2B5EF4-FFF2-40B4-BE49-F238E27FC236}">
                    <a16:creationId xmlns:a16="http://schemas.microsoft.com/office/drawing/2014/main" id="{1100B42B-9B5C-4259-B7ED-E9C30A5B76FD}"/>
                  </a:ext>
                </a:extLst>
              </p:cNvPr>
              <p:cNvSpPr/>
              <p:nvPr/>
            </p:nvSpPr>
            <p:spPr>
              <a:xfrm>
                <a:off x="3838901" y="3691258"/>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Update protocols to ensure safe environment &amp; plan for crisis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30" name="Google Shape;5117;p64">
                <a:extLst>
                  <a:ext uri="{FF2B5EF4-FFF2-40B4-BE49-F238E27FC236}">
                    <a16:creationId xmlns:a16="http://schemas.microsoft.com/office/drawing/2014/main" id="{48F637A8-1FE1-46FD-B57C-2E2C6D4FF871}"/>
                  </a:ext>
                </a:extLst>
              </p:cNvPr>
              <p:cNvSpPr/>
              <p:nvPr/>
            </p:nvSpPr>
            <p:spPr>
              <a:xfrm>
                <a:off x="3838901" y="3892103"/>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Ensure students feel safe, supported, &amp; ready to learn</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grpSp>
        <p:grpSp>
          <p:nvGrpSpPr>
            <p:cNvPr id="6" name="Google Shape;5120;p64">
              <a:extLst>
                <a:ext uri="{FF2B5EF4-FFF2-40B4-BE49-F238E27FC236}">
                  <a16:creationId xmlns:a16="http://schemas.microsoft.com/office/drawing/2014/main" id="{2AD3EB4A-A5B0-4611-8131-D4E7ECEAA920}"/>
                </a:ext>
              </a:extLst>
            </p:cNvPr>
            <p:cNvGrpSpPr/>
            <p:nvPr/>
          </p:nvGrpSpPr>
          <p:grpSpPr>
            <a:xfrm>
              <a:off x="3470062" y="1137809"/>
              <a:ext cx="1313400" cy="3041092"/>
              <a:chOff x="4319387" y="3361302"/>
              <a:chExt cx="441300" cy="716591"/>
            </a:xfrm>
          </p:grpSpPr>
          <p:sp>
            <p:nvSpPr>
              <p:cNvPr id="21" name="Google Shape;5121;p64">
                <a:extLst>
                  <a:ext uri="{FF2B5EF4-FFF2-40B4-BE49-F238E27FC236}">
                    <a16:creationId xmlns:a16="http://schemas.microsoft.com/office/drawing/2014/main" id="{ABF28476-CC08-4993-B62A-CF285EE3B1C5}"/>
                  </a:ext>
                </a:extLst>
              </p:cNvPr>
              <p:cNvSpPr/>
              <p:nvPr/>
            </p:nvSpPr>
            <p:spPr>
              <a:xfrm>
                <a:off x="4319387" y="3361302"/>
                <a:ext cx="441300" cy="84962"/>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Measurable, Data-Based Outcome(s)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22" name="Google Shape;5122;p64">
                <a:extLst>
                  <a:ext uri="{FF2B5EF4-FFF2-40B4-BE49-F238E27FC236}">
                    <a16:creationId xmlns:a16="http://schemas.microsoft.com/office/drawing/2014/main" id="{19B9AECC-515C-4614-B13F-496FE980D724}"/>
                  </a:ext>
                </a:extLst>
              </p:cNvPr>
              <p:cNvSpPr/>
              <p:nvPr/>
            </p:nvSpPr>
            <p:spPr>
              <a:xfrm>
                <a:off x="4319387" y="3462075"/>
                <a:ext cx="441300" cy="213372"/>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ODRs, suspensions, attendance, universal screening, school climate survey</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23" name="Google Shape;5123;p64">
                <a:extLst>
                  <a:ext uri="{FF2B5EF4-FFF2-40B4-BE49-F238E27FC236}">
                    <a16:creationId xmlns:a16="http://schemas.microsoft.com/office/drawing/2014/main" id="{130DB130-2311-4158-93D5-C4EA102C36E9}"/>
                  </a:ext>
                </a:extLst>
              </p:cNvPr>
              <p:cNvSpPr/>
              <p:nvPr/>
            </p:nvSpPr>
            <p:spPr>
              <a:xfrm>
                <a:off x="4319387" y="3691258"/>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None</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24" name="Google Shape;5124;p64">
                <a:extLst>
                  <a:ext uri="{FF2B5EF4-FFF2-40B4-BE49-F238E27FC236}">
                    <a16:creationId xmlns:a16="http://schemas.microsoft.com/office/drawing/2014/main" id="{F2A78961-282A-4CDB-8588-6C49F5171B6C}"/>
                  </a:ext>
                </a:extLst>
              </p:cNvPr>
              <p:cNvSpPr/>
              <p:nvPr/>
            </p:nvSpPr>
            <p:spPr>
              <a:xfrm>
                <a:off x="4319387" y="3892103"/>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ODRs, suspensions, attendance, universal screening, school climate</a:t>
                </a:r>
              </a:p>
            </p:txBody>
          </p:sp>
        </p:grpSp>
        <p:grpSp>
          <p:nvGrpSpPr>
            <p:cNvPr id="7" name="Google Shape;5127;p64">
              <a:extLst>
                <a:ext uri="{FF2B5EF4-FFF2-40B4-BE49-F238E27FC236}">
                  <a16:creationId xmlns:a16="http://schemas.microsoft.com/office/drawing/2014/main" id="{4A764BC6-00C9-4DC1-B449-FD1A787BA59A}"/>
                </a:ext>
              </a:extLst>
            </p:cNvPr>
            <p:cNvGrpSpPr/>
            <p:nvPr/>
          </p:nvGrpSpPr>
          <p:grpSpPr>
            <a:xfrm>
              <a:off x="4900087" y="1137809"/>
              <a:ext cx="1313400" cy="3041092"/>
              <a:chOff x="4799873" y="3361302"/>
              <a:chExt cx="441300" cy="716591"/>
            </a:xfrm>
          </p:grpSpPr>
          <p:sp>
            <p:nvSpPr>
              <p:cNvPr id="15" name="Google Shape;5128;p64">
                <a:extLst>
                  <a:ext uri="{FF2B5EF4-FFF2-40B4-BE49-F238E27FC236}">
                    <a16:creationId xmlns:a16="http://schemas.microsoft.com/office/drawing/2014/main" id="{2B52FA82-EE61-4C55-B23B-71364C22E902}"/>
                  </a:ext>
                </a:extLst>
              </p:cNvPr>
              <p:cNvSpPr/>
              <p:nvPr/>
            </p:nvSpPr>
            <p:spPr>
              <a:xfrm>
                <a:off x="4799873" y="3361302"/>
                <a:ext cx="441300" cy="84962"/>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Target Group</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16" name="Google Shape;5129;p64">
                <a:extLst>
                  <a:ext uri="{FF2B5EF4-FFF2-40B4-BE49-F238E27FC236}">
                    <a16:creationId xmlns:a16="http://schemas.microsoft.com/office/drawing/2014/main" id="{63D1EF11-3D59-45DF-95D5-8E12B82F9B13}"/>
                  </a:ext>
                </a:extLst>
              </p:cNvPr>
              <p:cNvSpPr/>
              <p:nvPr/>
            </p:nvSpPr>
            <p:spPr>
              <a:xfrm>
                <a:off x="4799873" y="3462075"/>
                <a:ext cx="441300" cy="213372"/>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All students, staff, &amp; families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17" name="Google Shape;5130;p64">
                <a:extLst>
                  <a:ext uri="{FF2B5EF4-FFF2-40B4-BE49-F238E27FC236}">
                    <a16:creationId xmlns:a16="http://schemas.microsoft.com/office/drawing/2014/main" id="{D9D83AB0-3A0E-41EA-9841-D9524C87E4CE}"/>
                  </a:ext>
                </a:extLst>
              </p:cNvPr>
              <p:cNvSpPr/>
              <p:nvPr/>
            </p:nvSpPr>
            <p:spPr>
              <a:xfrm>
                <a:off x="4799873" y="3691250"/>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All students, staff, &amp; families</a:t>
                </a:r>
              </a:p>
            </p:txBody>
          </p:sp>
          <p:sp>
            <p:nvSpPr>
              <p:cNvPr id="18" name="Google Shape;5131;p64">
                <a:extLst>
                  <a:ext uri="{FF2B5EF4-FFF2-40B4-BE49-F238E27FC236}">
                    <a16:creationId xmlns:a16="http://schemas.microsoft.com/office/drawing/2014/main" id="{F7D9F3E8-F0D9-4D09-A550-E3A458243C5B}"/>
                  </a:ext>
                </a:extLst>
              </p:cNvPr>
              <p:cNvSpPr/>
              <p:nvPr/>
            </p:nvSpPr>
            <p:spPr>
              <a:xfrm>
                <a:off x="4799873" y="3892103"/>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1"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All students, staff, &amp; families</a:t>
                </a:r>
              </a:p>
            </p:txBody>
          </p:sp>
        </p:grpSp>
        <p:grpSp>
          <p:nvGrpSpPr>
            <p:cNvPr id="8" name="Google Shape;5134;p64">
              <a:extLst>
                <a:ext uri="{FF2B5EF4-FFF2-40B4-BE49-F238E27FC236}">
                  <a16:creationId xmlns:a16="http://schemas.microsoft.com/office/drawing/2014/main" id="{374486FD-E15F-4E9A-800D-2F33F1117F7C}"/>
                </a:ext>
              </a:extLst>
            </p:cNvPr>
            <p:cNvGrpSpPr/>
            <p:nvPr/>
          </p:nvGrpSpPr>
          <p:grpSpPr>
            <a:xfrm>
              <a:off x="6330115" y="1137809"/>
              <a:ext cx="1313400" cy="3041092"/>
              <a:chOff x="5280360" y="3361302"/>
              <a:chExt cx="441300" cy="716591"/>
            </a:xfrm>
          </p:grpSpPr>
          <p:sp>
            <p:nvSpPr>
              <p:cNvPr id="9" name="Google Shape;5135;p64">
                <a:extLst>
                  <a:ext uri="{FF2B5EF4-FFF2-40B4-BE49-F238E27FC236}">
                    <a16:creationId xmlns:a16="http://schemas.microsoft.com/office/drawing/2014/main" id="{5835CF18-060D-4E69-A384-57702C716B89}"/>
                  </a:ext>
                </a:extLst>
              </p:cNvPr>
              <p:cNvSpPr/>
              <p:nvPr/>
            </p:nvSpPr>
            <p:spPr>
              <a:xfrm>
                <a:off x="5280360" y="3361302"/>
                <a:ext cx="441300" cy="84962"/>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Staff Involved</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10" name="Google Shape;5136;p64">
                <a:extLst>
                  <a:ext uri="{FF2B5EF4-FFF2-40B4-BE49-F238E27FC236}">
                    <a16:creationId xmlns:a16="http://schemas.microsoft.com/office/drawing/2014/main" id="{D9DDC780-86EB-4654-B5CB-9DB041BA519E}"/>
                  </a:ext>
                </a:extLst>
              </p:cNvPr>
              <p:cNvSpPr/>
              <p:nvPr/>
            </p:nvSpPr>
            <p:spPr>
              <a:xfrm>
                <a:off x="5280360" y="3462075"/>
                <a:ext cx="441300" cy="213372"/>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Principal, social worker, 3 general + 1 special ed. teachers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11" name="Google Shape;5137;p64">
                <a:extLst>
                  <a:ext uri="{FF2B5EF4-FFF2-40B4-BE49-F238E27FC236}">
                    <a16:creationId xmlns:a16="http://schemas.microsoft.com/office/drawing/2014/main" id="{B88A945E-378C-4410-83F1-7F5670C4075F}"/>
                  </a:ext>
                </a:extLst>
              </p:cNvPr>
              <p:cNvSpPr/>
              <p:nvPr/>
            </p:nvSpPr>
            <p:spPr>
              <a:xfrm>
                <a:off x="5280360" y="3691258"/>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Principal, social worker, 2 general ed. teachers</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12" name="Google Shape;5138;p64">
                <a:extLst>
                  <a:ext uri="{FF2B5EF4-FFF2-40B4-BE49-F238E27FC236}">
                    <a16:creationId xmlns:a16="http://schemas.microsoft.com/office/drawing/2014/main" id="{AC35C763-E809-4F8C-8BB9-6D24593CC19F}"/>
                  </a:ext>
                </a:extLst>
              </p:cNvPr>
              <p:cNvSpPr/>
              <p:nvPr/>
            </p:nvSpPr>
            <p:spPr>
              <a:xfrm>
                <a:off x="5280360" y="3892103"/>
                <a:ext cx="441300" cy="185790"/>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Principal, social worker, 2 general + 1 special ed. teachers</a:t>
                </a:r>
              </a:p>
            </p:txBody>
          </p:sp>
        </p:grpSp>
        <p:sp>
          <p:nvSpPr>
            <p:cNvPr id="39" name="Google Shape;5135;p64">
              <a:extLst>
                <a:ext uri="{FF2B5EF4-FFF2-40B4-BE49-F238E27FC236}">
                  <a16:creationId xmlns:a16="http://schemas.microsoft.com/office/drawing/2014/main" id="{1FA3B030-5248-4653-B48A-BAE447152D32}"/>
                </a:ext>
              </a:extLst>
            </p:cNvPr>
            <p:cNvSpPr/>
            <p:nvPr/>
          </p:nvSpPr>
          <p:spPr>
            <a:xfrm>
              <a:off x="7760143" y="1137778"/>
              <a:ext cx="1313400" cy="360563"/>
            </a:xfrm>
            <a:prstGeom prst="flowChartAlternateProcess">
              <a:avLst/>
            </a:pr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Overlap? Modify? Eliminate?</a:t>
              </a:r>
              <a:endParaRPr kumimoji="0" sz="1467"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40" name="Google Shape;5136;p64">
              <a:extLst>
                <a:ext uri="{FF2B5EF4-FFF2-40B4-BE49-F238E27FC236}">
                  <a16:creationId xmlns:a16="http://schemas.microsoft.com/office/drawing/2014/main" id="{EAD59CC0-0DFA-43E1-ACF9-9A3789AE1176}"/>
                </a:ext>
              </a:extLst>
            </p:cNvPr>
            <p:cNvSpPr/>
            <p:nvPr/>
          </p:nvSpPr>
          <p:spPr>
            <a:xfrm>
              <a:off x="7760143" y="1565442"/>
              <a:ext cx="1313400" cy="905507"/>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Overlap with crisis&amp; TI teams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Combine and rename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Add EOY meeting to revise safety protocols</a:t>
              </a:r>
              <a:endParaRPr kumimoji="0"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41" name="Google Shape;5137;p64">
              <a:extLst>
                <a:ext uri="{FF2B5EF4-FFF2-40B4-BE49-F238E27FC236}">
                  <a16:creationId xmlns:a16="http://schemas.microsoft.com/office/drawing/2014/main" id="{947A091C-6BC0-4E64-BBB4-AD01FD389A39}"/>
                </a:ext>
              </a:extLst>
            </p:cNvPr>
            <p:cNvSpPr/>
            <p:nvPr/>
          </p:nvSpPr>
          <p:spPr>
            <a:xfrm>
              <a:off x="7760143" y="2538050"/>
              <a:ext cx="1313400" cy="788463"/>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Expand use of data to monitor police contacts from school &amp; safety assessments</a:t>
              </a:r>
              <a:endParaRPr kumimoji="0"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42" name="Google Shape;5138;p64">
              <a:extLst>
                <a:ext uri="{FF2B5EF4-FFF2-40B4-BE49-F238E27FC236}">
                  <a16:creationId xmlns:a16="http://schemas.microsoft.com/office/drawing/2014/main" id="{4830FAE2-1127-4A9E-AD3E-6F8549A69FA6}"/>
                </a:ext>
              </a:extLst>
            </p:cNvPr>
            <p:cNvSpPr/>
            <p:nvPr/>
          </p:nvSpPr>
          <p:spPr>
            <a:xfrm>
              <a:off x="7760143" y="3390432"/>
              <a:ext cx="1313400" cy="788458"/>
            </a:xfrm>
            <a:prstGeom prst="flowChartAlternateProcess">
              <a:avLst/>
            </a:prstGeom>
            <a:solidFill>
              <a:srgbClr val="E3E9E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Overlap with PBIS team</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Combine team</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rPr>
                <a:t>- Make current members coaches</a:t>
              </a:r>
              <a:endParaRPr kumimoji="0" sz="1400" b="0" i="0" u="none" strike="noStrike" kern="0" cap="none" spc="0" normalizeH="0" baseline="0" noProof="0" dirty="0">
                <a:ln>
                  <a:noFill/>
                </a:ln>
                <a:solidFill>
                  <a:srgbClr val="000000"/>
                </a:solidFill>
                <a:effectLst/>
                <a:uLnTx/>
                <a:uFillTx/>
                <a:latin typeface="Poppins Medium" panose="020B0604020202020204" charset="0"/>
                <a:ea typeface="+mn-ea"/>
                <a:cs typeface="Poppins Medium" panose="020B0604020202020204" charset="0"/>
                <a:sym typeface="Arial"/>
              </a:endParaRPr>
            </a:p>
          </p:txBody>
        </p:sp>
      </p:grpSp>
    </p:spTree>
    <p:extLst>
      <p:ext uri="{BB962C8B-B14F-4D97-AF65-F5344CB8AC3E}">
        <p14:creationId xmlns:p14="http://schemas.microsoft.com/office/powerpoint/2010/main" val="40050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subTitle" idx="1"/>
          </p:nvPr>
        </p:nvSpPr>
        <p:spPr>
          <a:xfrm flipH="1">
            <a:off x="773206" y="2220463"/>
            <a:ext cx="9948899" cy="3454748"/>
          </a:xfrm>
        </p:spPr>
        <p:txBody>
          <a:bodyPr/>
          <a:lstStyle/>
          <a:p>
            <a:pPr algn="l">
              <a:buClr>
                <a:schemeClr val="bg1"/>
              </a:buClr>
              <a:buSzPct val="100000"/>
              <a:buFont typeface="Wingdings" panose="05000000000000000000" pitchFamily="2" charset="2"/>
              <a:buChar char="v"/>
            </a:pPr>
            <a:r>
              <a:rPr lang="en-US" dirty="0"/>
              <a:t>How would our teams work more effectively if we had a single model of service delivery to address the social-emotional-behavioral needs of our students?</a:t>
            </a:r>
            <a:br>
              <a:rPr lang="en-US" dirty="0"/>
            </a:br>
            <a:endParaRPr lang="en-US" dirty="0"/>
          </a:p>
          <a:p>
            <a:pPr algn="l">
              <a:buClr>
                <a:schemeClr val="bg1"/>
              </a:buClr>
              <a:buSzPct val="100000"/>
              <a:buFont typeface="Wingdings" panose="05000000000000000000" pitchFamily="2" charset="2"/>
              <a:buChar char="v"/>
            </a:pPr>
            <a:r>
              <a:rPr lang="en-US" dirty="0"/>
              <a:t>What communication loops and /or progress monitoring exists among all these support personnel?</a:t>
            </a:r>
            <a:br>
              <a:rPr lang="en-US" dirty="0"/>
            </a:br>
            <a:endParaRPr lang="en-US" dirty="0"/>
          </a:p>
          <a:p>
            <a:pPr algn="l">
              <a:buClr>
                <a:schemeClr val="bg1"/>
              </a:buClr>
              <a:buSzPct val="100000"/>
              <a:buFont typeface="Wingdings" panose="05000000000000000000" pitchFamily="2" charset="2"/>
              <a:buChar char="v"/>
            </a:pPr>
            <a:r>
              <a:rPr lang="en-US" dirty="0"/>
              <a:t>Are there other school teams with similar goals we should consider coordinating with?</a:t>
            </a: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1" y="450028"/>
            <a:ext cx="5747657" cy="845600"/>
          </a:xfrm>
        </p:spPr>
        <p:txBody>
          <a:bodyPr/>
          <a:lstStyle/>
          <a:p>
            <a:r>
              <a:rPr lang="en-US" dirty="0"/>
              <a:t>GUIDING QUESTIONS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marL="0" marR="0" lvl="0" indent="0" algn="ctr" defTabSz="1303834" rtl="0" eaLnBrk="1" fontAlgn="auto" latinLnBrk="0" hangingPunct="1">
                <a:lnSpc>
                  <a:spcPct val="90000"/>
                </a:lnSpc>
                <a:spcBef>
                  <a:spcPct val="0"/>
                </a:spcBef>
                <a:spcAft>
                  <a:spcPct val="35000"/>
                </a:spcAft>
                <a:buClr>
                  <a:srgbClr val="000000"/>
                </a:buClr>
                <a:buSzTx/>
                <a:buFontTx/>
                <a:buNone/>
                <a:tabLst/>
                <a:defRPr/>
              </a:pPr>
              <a:r>
                <a:rPr kumimoji="0" lang="en-US" sz="1867"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40277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4" name="Picture 3">
            <a:extLst>
              <a:ext uri="{FF2B5EF4-FFF2-40B4-BE49-F238E27FC236}">
                <a16:creationId xmlns:a16="http://schemas.microsoft.com/office/drawing/2014/main" id="{C2261270-CDC8-8310-6DC9-70AAC67CA467}"/>
              </a:ext>
            </a:extLst>
          </p:cNvPr>
          <p:cNvPicPr>
            <a:picLocks noChangeAspect="1"/>
          </p:cNvPicPr>
          <p:nvPr/>
        </p:nvPicPr>
        <p:blipFill>
          <a:blip r:embed="rId5"/>
          <a:srcRect/>
          <a:stretch/>
        </p:blipFill>
        <p:spPr>
          <a:xfrm>
            <a:off x="706471" y="2059738"/>
            <a:ext cx="6328180" cy="2626939"/>
          </a:xfrm>
          <a:prstGeom prst="rect">
            <a:avLst/>
          </a:prstGeom>
        </p:spPr>
      </p:pic>
      <p:pic>
        <p:nvPicPr>
          <p:cNvPr id="2" name="Picture 1">
            <a:extLst>
              <a:ext uri="{FF2B5EF4-FFF2-40B4-BE49-F238E27FC236}">
                <a16:creationId xmlns:a16="http://schemas.microsoft.com/office/drawing/2014/main" id="{7A002219-54E1-BE7A-ADAC-698F221A78C8}"/>
              </a:ext>
            </a:extLst>
          </p:cNvPr>
          <p:cNvPicPr>
            <a:picLocks noChangeAspect="1"/>
          </p:cNvPicPr>
          <p:nvPr/>
        </p:nvPicPr>
        <p:blipFill>
          <a:blip r:embed="rId6"/>
          <a:stretch>
            <a:fillRect/>
          </a:stretch>
        </p:blipFill>
        <p:spPr>
          <a:xfrm>
            <a:off x="7759536" y="3683612"/>
            <a:ext cx="3957763" cy="2184036"/>
          </a:xfrm>
          <a:prstGeom prst="rect">
            <a:avLst/>
          </a:prstGeom>
        </p:spPr>
      </p:pic>
      <p:sp>
        <p:nvSpPr>
          <p:cNvPr id="8" name="TextBox 7">
            <a:extLst>
              <a:ext uri="{FF2B5EF4-FFF2-40B4-BE49-F238E27FC236}">
                <a16:creationId xmlns:a16="http://schemas.microsoft.com/office/drawing/2014/main" id="{0E874F19-C08C-5FAF-8D9B-2D248820D228}"/>
              </a:ext>
            </a:extLst>
          </p:cNvPr>
          <p:cNvSpPr txBox="1"/>
          <p:nvPr/>
        </p:nvSpPr>
        <p:spPr>
          <a:xfrm>
            <a:off x="7759535" y="1942046"/>
            <a:ext cx="3957763" cy="1431161"/>
          </a:xfrm>
          <a:prstGeom prst="rect">
            <a:avLst/>
          </a:prstGeom>
          <a:noFill/>
          <a:ln w="28575">
            <a:solidFill>
              <a:schemeClr val="bg1"/>
            </a:solidFill>
          </a:ln>
        </p:spPr>
        <p:txBody>
          <a:bodyPr wrap="square">
            <a:spAutoFit/>
          </a:bodyPr>
          <a:lstStyle/>
          <a:p>
            <a:pPr marL="285750" indent="-285750">
              <a:spcBef>
                <a:spcPts val="1800"/>
              </a:spcBef>
              <a:buFont typeface="Arial" panose="020B0604020202020204" pitchFamily="34" charset="0"/>
              <a:buChar char="•"/>
            </a:pPr>
            <a:r>
              <a:rPr lang="en-US" dirty="0">
                <a:solidFill>
                  <a:schemeClr val="bg1"/>
                </a:solidFill>
              </a:rPr>
              <a:t>Find and review your Working Smarter Matrix from last year</a:t>
            </a:r>
          </a:p>
          <a:p>
            <a:pPr marL="285750" indent="-285750">
              <a:spcBef>
                <a:spcPts val="1800"/>
              </a:spcBef>
              <a:buFont typeface="Arial" panose="020B0604020202020204" pitchFamily="34" charset="0"/>
              <a:buChar char="•"/>
            </a:pPr>
            <a:r>
              <a:rPr lang="en-US" dirty="0">
                <a:solidFill>
                  <a:schemeClr val="bg1"/>
                </a:solidFill>
              </a:rPr>
              <a:t>If starting new, download Working Smarter Matrix from SEB website</a:t>
            </a:r>
          </a:p>
        </p:txBody>
      </p:sp>
      <p:sp>
        <p:nvSpPr>
          <p:cNvPr id="9" name="TextBox 8">
            <a:extLst>
              <a:ext uri="{FF2B5EF4-FFF2-40B4-BE49-F238E27FC236}">
                <a16:creationId xmlns:a16="http://schemas.microsoft.com/office/drawing/2014/main" id="{A799A643-9B5B-9C0D-68C7-8F11B06C96CC}"/>
              </a:ext>
            </a:extLst>
          </p:cNvPr>
          <p:cNvSpPr txBox="1"/>
          <p:nvPr/>
        </p:nvSpPr>
        <p:spPr>
          <a:xfrm>
            <a:off x="706471" y="4883583"/>
            <a:ext cx="6328180" cy="646331"/>
          </a:xfrm>
          <a:prstGeom prst="rect">
            <a:avLst/>
          </a:prstGeom>
          <a:noFill/>
          <a:ln w="28575">
            <a:solidFill>
              <a:schemeClr val="bg1"/>
            </a:solidFill>
          </a:ln>
        </p:spPr>
        <p:txBody>
          <a:bodyPr wrap="square">
            <a:spAutoFit/>
          </a:bodyPr>
          <a:lstStyle/>
          <a:p>
            <a:pPr marL="285750" indent="-285750">
              <a:spcBef>
                <a:spcPts val="1800"/>
              </a:spcBef>
              <a:buFont typeface="Arial" panose="020B0604020202020204" pitchFamily="34" charset="0"/>
              <a:buChar char="•"/>
            </a:pPr>
            <a:r>
              <a:rPr lang="en-US" dirty="0">
                <a:solidFill>
                  <a:schemeClr val="bg1"/>
                </a:solidFill>
              </a:rPr>
              <a:t>Download “Annual Action Plan Template” from SEB website</a:t>
            </a:r>
          </a:p>
        </p:txBody>
      </p:sp>
    </p:spTree>
    <p:extLst>
      <p:ext uri="{BB962C8B-B14F-4D97-AF65-F5344CB8AC3E}">
        <p14:creationId xmlns:p14="http://schemas.microsoft.com/office/powerpoint/2010/main" val="3860596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199776"/>
            <a:ext cx="8560120" cy="531512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400" dirty="0"/>
              <a:t>Download &amp; Review </a:t>
            </a:r>
            <a:r>
              <a:rPr lang="en-US" sz="2400" dirty="0">
                <a:solidFill>
                  <a:srgbClr val="FFFF00"/>
                </a:solidFill>
              </a:rPr>
              <a:t>Advanced Action Plan.</a:t>
            </a:r>
          </a:p>
          <a:p>
            <a:pPr marL="643255" indent="-457200">
              <a:spcAft>
                <a:spcPts val="1800"/>
              </a:spcAft>
              <a:buClr>
                <a:schemeClr val="bg1"/>
              </a:buClr>
              <a:buSzPct val="100000"/>
              <a:buFont typeface="Wingdings" panose="05000000000000000000" pitchFamily="2" charset="2"/>
              <a:buChar char="v"/>
            </a:pPr>
            <a:r>
              <a:rPr lang="en-US" sz="2400" dirty="0">
                <a:solidFill>
                  <a:srgbClr val="FFFF00"/>
                </a:solidFill>
              </a:rPr>
              <a:t>Complete Page 1 and upload to canvas.</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C</a:t>
            </a:r>
            <a:r>
              <a:rPr lang="en-US" sz="2400" dirty="0"/>
              <a:t>onsider what other parts you can fill in and what you need to work on.  </a:t>
            </a:r>
            <a:r>
              <a:rPr lang="en-US" sz="2400" i="1" dirty="0"/>
              <a:t>(This can be completed later with your team)</a:t>
            </a:r>
          </a:p>
          <a:p>
            <a:pPr marL="643255" indent="-457200">
              <a:spcAft>
                <a:spcPts val="1800"/>
              </a:spcAft>
              <a:buClr>
                <a:schemeClr val="bg1"/>
              </a:buClr>
              <a:buSzPct val="100000"/>
              <a:buFont typeface="Wingdings" panose="05000000000000000000" pitchFamily="2" charset="2"/>
              <a:buChar char="v"/>
            </a:pPr>
            <a:r>
              <a:rPr lang="en-US" sz="2400" kern="0" dirty="0">
                <a:solidFill>
                  <a:schemeClr val="bg1"/>
                </a:solidFill>
              </a:rPr>
              <a:t>Review data on the Getting Smarter Matrix and use guiding questions to develop an action plan for eliminating or modifying teams as needed.</a:t>
            </a:r>
            <a:endParaRPr lang="en-US" sz="2400" i="1" dirty="0"/>
          </a:p>
          <a:p>
            <a:pPr marL="643255" indent="-457200">
              <a:spcAft>
                <a:spcPts val="1800"/>
              </a:spcAft>
              <a:buClr>
                <a:schemeClr val="bg1"/>
              </a:buClr>
              <a:buSzPct val="100000"/>
              <a:buFont typeface="Wingdings" panose="05000000000000000000" pitchFamily="2" charset="2"/>
              <a:buChar char="v"/>
            </a:pPr>
            <a:r>
              <a:rPr lang="en-US" sz="2400" dirty="0"/>
              <a:t>What is the current status of your Team foundations?  What further support do you need so you can support your team with this work?</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TEAMING</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54" name="Text Placeholder 4">
            <a:extLst>
              <a:ext uri="{FF2B5EF4-FFF2-40B4-BE49-F238E27FC236}">
                <a16:creationId xmlns:a16="http://schemas.microsoft.com/office/drawing/2014/main" id="{18ABDF5C-403D-D9D9-EFCB-10FB8D171630}"/>
              </a:ext>
            </a:extLst>
          </p:cNvPr>
          <p:cNvSpPr txBox="1">
            <a:spLocks/>
          </p:cNvSpPr>
          <p:nvPr/>
        </p:nvSpPr>
        <p:spPr>
          <a:xfrm>
            <a:off x="695433" y="5416413"/>
            <a:ext cx="5076284" cy="35992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a:spcAft>
                <a:spcPts val="1800"/>
              </a:spcAft>
              <a:buClr>
                <a:schemeClr val="bg1"/>
              </a:buClr>
              <a:buSzPct val="100000"/>
              <a:buFont typeface="Arial" panose="020B0604020202020204" pitchFamily="34" charset="0"/>
              <a:buChar char="•"/>
            </a:pPr>
            <a:endParaRPr lang="en-US" sz="1733" kern="0" dirty="0">
              <a:solidFill>
                <a:schemeClr val="bg1"/>
              </a:solidFill>
            </a:endParaRPr>
          </a:p>
        </p:txBody>
      </p:sp>
    </p:spTree>
    <p:extLst>
      <p:ext uri="{BB962C8B-B14F-4D97-AF65-F5344CB8AC3E}">
        <p14:creationId xmlns:p14="http://schemas.microsoft.com/office/powerpoint/2010/main" val="6811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wipe(left)">
                                      <p:cBhvr>
                                        <p:cTn id="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381061"/>
            <a:ext cx="8751600" cy="2364707"/>
          </a:xfrm>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Looking Ahead:</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Previewing October Team Training</a:t>
            </a:r>
            <a:endParaRPr sz="3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47842" y="5466191"/>
            <a:ext cx="2833687" cy="70325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14B389A0-6DC9-3CA9-57EF-ADA42B22680F}"/>
              </a:ext>
            </a:extLst>
          </p:cNvPr>
          <p:cNvPicPr>
            <a:picLocks noChangeAspect="1"/>
          </p:cNvPicPr>
          <p:nvPr/>
        </p:nvPicPr>
        <p:blipFill>
          <a:blip r:embed="rId4"/>
          <a:stretch>
            <a:fillRect/>
          </a:stretch>
        </p:blipFill>
        <p:spPr>
          <a:xfrm>
            <a:off x="2643634" y="606489"/>
            <a:ext cx="7918720" cy="1389891"/>
          </a:xfrm>
          <a:prstGeom prst="rect">
            <a:avLst/>
          </a:prstGeom>
          <a:solidFill>
            <a:schemeClr val="bg1"/>
          </a:solidFill>
        </p:spPr>
      </p:pic>
    </p:spTree>
    <p:extLst>
      <p:ext uri="{BB962C8B-B14F-4D97-AF65-F5344CB8AC3E}">
        <p14:creationId xmlns:p14="http://schemas.microsoft.com/office/powerpoint/2010/main" val="588905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a:latin typeface="Arial" panose="020B0604020202020204" pitchFamily="34" charset="0"/>
                <a:cs typeface="Arial" panose="020B0604020202020204" pitchFamily="34" charset="0"/>
              </a:rPr>
              <a:t>OCTOBER TEAM TRAINING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7" y="1162050"/>
            <a:ext cx="102737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Arial"/>
                <a:ea typeface="+mn-ea"/>
                <a:cs typeface="+mn-cs"/>
              </a:rPr>
              <a:t>8A – October 24</a:t>
            </a:r>
            <a:r>
              <a:rPr kumimoji="0" lang="en-US" sz="2400" b="1" i="0" u="none" strike="noStrike" kern="1200" cap="none" spc="0" normalizeH="0" baseline="30000" noProof="0" dirty="0">
                <a:ln>
                  <a:noFill/>
                </a:ln>
                <a:solidFill>
                  <a:srgbClr val="92D050"/>
                </a:solidFill>
                <a:effectLst/>
                <a:uLnTx/>
                <a:uFillTx/>
                <a:latin typeface="Arial"/>
                <a:ea typeface="+mn-ea"/>
                <a:cs typeface="+mn-cs"/>
              </a:rPr>
              <a:t>th</a:t>
            </a:r>
            <a:r>
              <a:rPr kumimoji="0" lang="en-US" sz="2400" b="1" i="0" u="none" strike="noStrike" kern="1200" cap="none" spc="0" normalizeH="0" baseline="0" noProof="0" dirty="0">
                <a:ln>
                  <a:noFill/>
                </a:ln>
                <a:solidFill>
                  <a:srgbClr val="92D050"/>
                </a:solidFill>
                <a:effectLst/>
                <a:uLnTx/>
                <a:uFillTx/>
                <a:latin typeface="Arial"/>
                <a:ea typeface="+mn-ea"/>
                <a:cs typeface="+mn-cs"/>
              </a:rPr>
              <a:t> 8:30-2:30 PM Marlborough Hotel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92D050"/>
                </a:solidFill>
                <a:latin typeface="Arial"/>
              </a:rPr>
              <a:t>8B – October 20</a:t>
            </a:r>
            <a:r>
              <a:rPr lang="en-US" sz="2400" b="1" baseline="30000" dirty="0">
                <a:solidFill>
                  <a:srgbClr val="92D050"/>
                </a:solidFill>
                <a:latin typeface="Arial"/>
              </a:rPr>
              <a:t>th</a:t>
            </a:r>
            <a:r>
              <a:rPr lang="en-US" sz="2400" b="1" dirty="0">
                <a:solidFill>
                  <a:srgbClr val="92D050"/>
                </a:solidFill>
                <a:latin typeface="Arial"/>
              </a:rPr>
              <a:t> </a:t>
            </a:r>
            <a:r>
              <a:rPr kumimoji="0" lang="en-US" sz="2400" b="1" i="0" u="none" strike="noStrike" kern="1200" cap="none" spc="0" normalizeH="0" baseline="0" noProof="0" dirty="0">
                <a:ln>
                  <a:noFill/>
                </a:ln>
                <a:solidFill>
                  <a:srgbClr val="92D050"/>
                </a:solidFill>
                <a:effectLst/>
                <a:uLnTx/>
                <a:uFillTx/>
                <a:latin typeface="Arial"/>
                <a:ea typeface="+mn-ea"/>
                <a:cs typeface="+mn-cs"/>
              </a:rPr>
              <a:t>8:30-2:30 PM Worcester Hotel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In Person – Whole team attends</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978463" y="2470067"/>
            <a:ext cx="7724695" cy="4089553"/>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Evaluate Tier 1 Core Features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Identify Data Driven Goals for PBIS in your school</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lang="en-US" sz="2800" kern="0" dirty="0">
                <a:solidFill>
                  <a:prstClr val="white"/>
                </a:solidFill>
                <a:latin typeface="Arial" panose="020B0604020202020204" pitchFamily="34" charset="0"/>
                <a:cs typeface="Arial" panose="020B0604020202020204" pitchFamily="34" charset="0"/>
              </a:rPr>
              <a:t>Review Function of Behavior and Power Struggles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lang="en-US" sz="2800" kern="0" dirty="0">
                <a:solidFill>
                  <a:prstClr val="white"/>
                </a:solidFill>
                <a:latin typeface="Arial" panose="020B0604020202020204" pitchFamily="34" charset="0"/>
                <a:cs typeface="Arial" panose="020B0604020202020204" pitchFamily="34" charset="0"/>
              </a:rPr>
              <a:t>Building Classroom Systems</a:t>
            </a:r>
            <a:endPar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027" y="2614740"/>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1587" y="3002787"/>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228" y="3563378"/>
            <a:ext cx="2205490" cy="2205490"/>
          </a:xfrm>
          <a:prstGeom prst="ellipse">
            <a:avLst/>
          </a:prstGeom>
        </p:spPr>
      </p:pic>
    </p:spTree>
    <p:extLst>
      <p:ext uri="{BB962C8B-B14F-4D97-AF65-F5344CB8AC3E}">
        <p14:creationId xmlns:p14="http://schemas.microsoft.com/office/powerpoint/2010/main" val="2217347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580493733"/>
              </p:ext>
            </p:extLst>
          </p:nvPr>
        </p:nvGraphicFramePr>
        <p:xfrm>
          <a:off x="813350" y="1293255"/>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7693882" y="1282023"/>
            <a:ext cx="4202407" cy="2341303"/>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2" name="TextBox 1">
            <a:extLst>
              <a:ext uri="{FF2B5EF4-FFF2-40B4-BE49-F238E27FC236}">
                <a16:creationId xmlns:a16="http://schemas.microsoft.com/office/drawing/2014/main" id="{1512F048-BBBF-441F-9E83-30B18BC25B7A}"/>
              </a:ext>
            </a:extLst>
          </p:cNvPr>
          <p:cNvSpPr txBox="1"/>
          <p:nvPr/>
        </p:nvSpPr>
        <p:spPr>
          <a:xfrm>
            <a:off x="7892814" y="1582209"/>
            <a:ext cx="2775805" cy="1200329"/>
          </a:xfrm>
          <a:prstGeom prst="rect">
            <a:avLst/>
          </a:prstGeom>
          <a:noFill/>
        </p:spPr>
        <p:txBody>
          <a:bodyPr wrap="square" rtlCol="0" anchor="ctr">
            <a:spAutoFit/>
          </a:bodyPr>
          <a:lstStyle/>
          <a:p>
            <a:pPr algn="ctr"/>
            <a:r>
              <a:rPr lang="en-US" sz="2400">
                <a:solidFill>
                  <a:schemeClr val="bg1"/>
                </a:solidFill>
                <a:latin typeface="Poppins Medium" panose="020B0604020202020204" charset="0"/>
                <a:cs typeface="Poppins Medium" panose="020B0604020202020204" charset="0"/>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8411879" y="3866821"/>
            <a:ext cx="4202407" cy="2341303"/>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8610807" y="4243104"/>
            <a:ext cx="2775805" cy="1200329"/>
          </a:xfrm>
          <a:prstGeom prst="rect">
            <a:avLst/>
          </a:prstGeom>
          <a:noFill/>
        </p:spPr>
        <p:txBody>
          <a:bodyPr wrap="square" rtlCol="0" anchor="ctr">
            <a:spAutoFit/>
          </a:bodyPr>
          <a:lstStyle/>
          <a:p>
            <a:pPr algn="ctr"/>
            <a:r>
              <a:rPr lang="en-US" sz="2400">
                <a:solidFill>
                  <a:schemeClr val="bg1"/>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5"/>
              </a:rPr>
              <a:t>Working Smarter Matrix</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6"/>
              </a:rPr>
              <a:t>9 Things You Might Have Forgotten How to Do in </a:t>
            </a:r>
            <a:r>
              <a:rPr kumimoji="0" lang="en-US" sz="2100" b="1" i="0" u="none" strike="noStrike" kern="1200" cap="none" spc="0" normalizeH="0" baseline="0" noProof="0" dirty="0" err="1">
                <a:ln>
                  <a:noFill/>
                </a:ln>
                <a:solidFill>
                  <a:srgbClr val="FFFFFF"/>
                </a:solidFill>
                <a:effectLst/>
                <a:uLnTx/>
                <a:uFillTx/>
                <a:latin typeface="Hind Vadodara"/>
                <a:cs typeface="Hind Vadodara"/>
                <a:sym typeface="Hind Vadodara"/>
                <a:hlinkClick r:id="rId6"/>
              </a:rPr>
              <a:t>PBISApps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kumimoji="0" lang="en-US" sz="2100" b="1"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7"/>
              </a:rPr>
              <a:t>7 Ways to MacGyver Your Action Plans</a:t>
            </a:r>
            <a:endParaRPr kumimoji="0" lang="en-US" sz="2100" b="1"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803905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dirty="0"/>
              <a:t>https://edc.co1.qualtrics.com/jfe/form/SV_cBF9GI7gVEBsfSC </a:t>
            </a:r>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
        <p:nvSpPr>
          <p:cNvPr id="4" name="TextBox 3">
            <a:extLst>
              <a:ext uri="{FF2B5EF4-FFF2-40B4-BE49-F238E27FC236}">
                <a16:creationId xmlns:a16="http://schemas.microsoft.com/office/drawing/2014/main" id="{18F6F332-EFE7-9B0C-8DCC-0647455A359D}"/>
              </a:ext>
            </a:extLst>
          </p:cNvPr>
          <p:cNvSpPr txBox="1"/>
          <p:nvPr/>
        </p:nvSpPr>
        <p:spPr>
          <a:xfrm>
            <a:off x="2268188" y="362071"/>
            <a:ext cx="2838202" cy="2308324"/>
          </a:xfrm>
          <a:prstGeom prst="rect">
            <a:avLst/>
          </a:prstGeom>
          <a:noFill/>
          <a:ln w="28575">
            <a:solidFill>
              <a:schemeClr val="bg1"/>
            </a:solidFill>
          </a:ln>
        </p:spPr>
        <p:txBody>
          <a:bodyPr wrap="square" rtlCol="0">
            <a:spAutoFit/>
          </a:bodyPr>
          <a:lstStyle/>
          <a:p>
            <a:endParaRPr lang="en-US" dirty="0">
              <a:solidFill>
                <a:schemeClr val="bg1"/>
              </a:solidFill>
            </a:endParaRPr>
          </a:p>
          <a:p>
            <a:r>
              <a:rPr lang="en-US" b="1" dirty="0">
                <a:solidFill>
                  <a:schemeClr val="bg1"/>
                </a:solidFill>
              </a:rPr>
              <a:t>Cohort 8A</a:t>
            </a:r>
          </a:p>
          <a:p>
            <a:endParaRPr lang="en-US" dirty="0">
              <a:solidFill>
                <a:schemeClr val="bg1"/>
              </a:solidFill>
            </a:endParaRPr>
          </a:p>
          <a:p>
            <a:r>
              <a:rPr lang="en-US" dirty="0">
                <a:solidFill>
                  <a:schemeClr val="bg1"/>
                </a:solidFill>
              </a:rPr>
              <a:t>Erik Maki - emaki@mayinstitute.org</a:t>
            </a:r>
          </a:p>
          <a:p>
            <a:endParaRPr lang="en-US" dirty="0">
              <a:solidFill>
                <a:schemeClr val="bg1"/>
              </a:solidFill>
            </a:endParaRPr>
          </a:p>
          <a:p>
            <a:r>
              <a:rPr lang="en-US" dirty="0">
                <a:solidFill>
                  <a:schemeClr val="bg1"/>
                </a:solidFill>
              </a:rPr>
              <a:t>Karen Robbie - karen.robbie@uconn.edu</a:t>
            </a:r>
          </a:p>
        </p:txBody>
      </p:sp>
      <p:sp>
        <p:nvSpPr>
          <p:cNvPr id="7" name="TextBox 6">
            <a:extLst>
              <a:ext uri="{FF2B5EF4-FFF2-40B4-BE49-F238E27FC236}">
                <a16:creationId xmlns:a16="http://schemas.microsoft.com/office/drawing/2014/main" id="{0008E334-F7C1-41CD-A420-737437B4F57A}"/>
              </a:ext>
            </a:extLst>
          </p:cNvPr>
          <p:cNvSpPr txBox="1"/>
          <p:nvPr/>
        </p:nvSpPr>
        <p:spPr>
          <a:xfrm>
            <a:off x="8310749" y="362071"/>
            <a:ext cx="2838202" cy="2308324"/>
          </a:xfrm>
          <a:prstGeom prst="rect">
            <a:avLst/>
          </a:prstGeom>
          <a:noFill/>
          <a:ln w="28575">
            <a:solidFill>
              <a:schemeClr val="bg1"/>
            </a:solidFill>
          </a:ln>
        </p:spPr>
        <p:txBody>
          <a:bodyPr wrap="square" rtlCol="0">
            <a:spAutoFit/>
          </a:bodyPr>
          <a:lstStyle/>
          <a:p>
            <a:endParaRPr lang="en-US" dirty="0">
              <a:solidFill>
                <a:schemeClr val="bg1"/>
              </a:solidFill>
            </a:endParaRPr>
          </a:p>
          <a:p>
            <a:r>
              <a:rPr lang="en-US" b="1" dirty="0">
                <a:solidFill>
                  <a:schemeClr val="bg1"/>
                </a:solidFill>
              </a:rPr>
              <a:t>Cohort 8B</a:t>
            </a:r>
          </a:p>
          <a:p>
            <a:endParaRPr lang="en-US" dirty="0">
              <a:solidFill>
                <a:schemeClr val="bg1"/>
              </a:solidFill>
            </a:endParaRPr>
          </a:p>
          <a:p>
            <a:r>
              <a:rPr lang="en-US" dirty="0">
                <a:solidFill>
                  <a:schemeClr val="bg1"/>
                </a:solidFill>
              </a:rPr>
              <a:t>Christine Downs - cdowns@mayinstitute.org</a:t>
            </a:r>
          </a:p>
          <a:p>
            <a:endParaRPr lang="en-US" dirty="0">
              <a:solidFill>
                <a:schemeClr val="bg1"/>
              </a:solidFill>
            </a:endParaRPr>
          </a:p>
          <a:p>
            <a:r>
              <a:rPr lang="en-US" dirty="0">
                <a:solidFill>
                  <a:schemeClr val="bg1"/>
                </a:solidFill>
              </a:rPr>
              <a:t>Marcie Handler -</a:t>
            </a:r>
          </a:p>
          <a:p>
            <a:r>
              <a:rPr lang="en-US" dirty="0">
                <a:solidFill>
                  <a:schemeClr val="bg1"/>
                </a:solidFill>
              </a:rPr>
              <a:t>mwhandler@gmail.com</a:t>
            </a:r>
          </a:p>
        </p:txBody>
      </p:sp>
    </p:spTree>
    <p:extLst>
      <p:ext uri="{BB962C8B-B14F-4D97-AF65-F5344CB8AC3E}">
        <p14:creationId xmlns:p14="http://schemas.microsoft.com/office/powerpoint/2010/main" val="34188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07490582"/>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lang="en-US" sz="2100" b="1" dirty="0">
                <a:solidFill>
                  <a:srgbClr val="FFFFFF"/>
                </a:solidFill>
                <a:hlinkClick r:id="rId5"/>
              </a:rPr>
              <a:t>Working Smarter Matrix</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6"/>
              </a:rPr>
              <a:t>9 Things You Might Have Forgotten How to Do in </a:t>
            </a:r>
            <a:r>
              <a:rPr kumimoji="0" lang="en-US" sz="2100" b="1" i="0" u="none" strike="noStrike" kern="1200" cap="none" spc="0" normalizeH="0" baseline="0" noProof="0" dirty="0" err="1">
                <a:ln>
                  <a:noFill/>
                </a:ln>
                <a:solidFill>
                  <a:srgbClr val="FFFFFF"/>
                </a:solidFill>
                <a:effectLst/>
                <a:uLnTx/>
                <a:uFillTx/>
                <a:latin typeface="Hind Vadodara"/>
                <a:cs typeface="Hind Vadodara"/>
                <a:sym typeface="Hind Vadodara"/>
                <a:hlinkClick r:id="rId6"/>
              </a:rPr>
              <a:t>PBISApps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lang="en-US" sz="2100" b="1" i="0" dirty="0">
                <a:solidFill>
                  <a:schemeClr val="bg1"/>
                </a:solidFill>
                <a:effectLst/>
                <a:latin typeface="Hind Vadodara" panose="02000000000000000000" pitchFamily="2" charset="0"/>
                <a:cs typeface="Hind Vadodara" panose="02000000000000000000" pitchFamily="2" charset="0"/>
                <a:hlinkClick r:id="rId7"/>
              </a:rPr>
              <a:t>7 Ways to MacGyver Your Action Plans</a:t>
            </a:r>
            <a:endParaRPr kumimoji="0" lang="en-US" sz="2100" b="1" i="0" u="none" strike="noStrike" kern="120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8"/>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8046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770360"/>
            <a:ext cx="8751600" cy="2242662"/>
          </a:xfrm>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Academy Support Structure</a:t>
            </a: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pic>
        <p:nvPicPr>
          <p:cNvPr id="7" name="Picture 6" descr="Education Development Center Social, Emotional &amp; Behavior Academy logo with three arrows pointing to the right">
            <a:extLst>
              <a:ext uri="{FF2B5EF4-FFF2-40B4-BE49-F238E27FC236}">
                <a16:creationId xmlns:a16="http://schemas.microsoft.com/office/drawing/2014/main" id="{D25210F4-4EE2-29DE-4BFD-6BE5F6F9ED49}"/>
              </a:ext>
            </a:extLst>
          </p:cNvPr>
          <p:cNvPicPr>
            <a:picLocks noChangeAspect="1"/>
          </p:cNvPicPr>
          <p:nvPr/>
        </p:nvPicPr>
        <p:blipFill>
          <a:blip r:embed="rId4"/>
          <a:srcRect/>
          <a:stretch/>
        </p:blipFill>
        <p:spPr>
          <a:xfrm>
            <a:off x="2952553" y="432404"/>
            <a:ext cx="7918720" cy="138989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0" name="Google Shape;340;p33"/>
          <p:cNvSpPr txBox="1">
            <a:spLocks noGrp="1"/>
          </p:cNvSpPr>
          <p:nvPr>
            <p:ph type="ctrTitle"/>
          </p:nvPr>
        </p:nvSpPr>
        <p:spPr>
          <a:xfrm flipH="1">
            <a:off x="6600841" y="1838863"/>
            <a:ext cx="1560600" cy="577800"/>
          </a:xfrm>
          <a:prstGeom prst="rect">
            <a:avLst/>
          </a:prstGeom>
        </p:spPr>
        <p:txBody>
          <a:bodyPr spcFirstLastPara="1" wrap="square" lIns="91425" tIns="91425" rIns="91425" bIns="91425" anchor="b" anchorCtr="0">
            <a:noAutofit/>
          </a:bodyPr>
          <a:lstStyle/>
          <a:p>
            <a:r>
              <a:rPr lang="en" dirty="0"/>
              <a:t>Year</a:t>
            </a:r>
            <a:endParaRPr dirty="0"/>
          </a:p>
        </p:txBody>
      </p:sp>
      <p:sp>
        <p:nvSpPr>
          <p:cNvPr id="341" name="Google Shape;341;p33"/>
          <p:cNvSpPr txBox="1">
            <a:spLocks noGrp="1"/>
          </p:cNvSpPr>
          <p:nvPr>
            <p:ph type="subTitle" idx="1"/>
          </p:nvPr>
        </p:nvSpPr>
        <p:spPr>
          <a:xfrm flipH="1">
            <a:off x="6200722" y="3990756"/>
            <a:ext cx="3921437" cy="1535091"/>
          </a:xfrm>
          <a:prstGeom prst="rect">
            <a:avLst/>
          </a:prstGeom>
        </p:spPr>
        <p:txBody>
          <a:bodyPr spcFirstLastPara="1" wrap="square" lIns="91425" tIns="91425" rIns="91425" bIns="91425" anchor="t" anchorCtr="0">
            <a:noAutofit/>
          </a:bodyPr>
          <a:lstStyle/>
          <a:p>
            <a:pPr marL="0" indent="0"/>
            <a:r>
              <a:rPr lang="en-US" sz="1600" u="sng" dirty="0">
                <a:solidFill>
                  <a:schemeClr val="accent4">
                    <a:lumMod val="40000"/>
                    <a:lumOff val="60000"/>
                  </a:schemeClr>
                </a:solidFill>
              </a:rPr>
              <a:t>Support</a:t>
            </a:r>
          </a:p>
          <a:p>
            <a:pPr marL="0" indent="0" algn="l"/>
            <a:endParaRPr lang="en-US" sz="1600" dirty="0"/>
          </a:p>
          <a:p>
            <a:pPr marL="228594" indent="-228594" algn="l">
              <a:buFont typeface="Arial" panose="020B0604020202020204" pitchFamily="34" charset="0"/>
              <a:buChar char="•"/>
            </a:pPr>
            <a:r>
              <a:rPr lang="en-US" sz="1600" dirty="0"/>
              <a:t>4-2hr Coaches Meetings</a:t>
            </a:r>
          </a:p>
          <a:p>
            <a:pPr marL="228594" indent="-228594" algn="l">
              <a:buFont typeface="Arial" panose="020B0604020202020204" pitchFamily="34" charset="0"/>
              <a:buChar char="•"/>
            </a:pPr>
            <a:r>
              <a:rPr lang="en-US" sz="1600" dirty="0"/>
              <a:t>Optional 2 Full Day Team Trainings with year 3 schools (In Person)</a:t>
            </a:r>
          </a:p>
          <a:p>
            <a:pPr marL="228594" indent="-228594" algn="l">
              <a:buFont typeface="Arial" panose="020B0604020202020204" pitchFamily="34" charset="0"/>
              <a:buChar char="•"/>
            </a:pPr>
            <a:r>
              <a:rPr lang="en-US" sz="1600" dirty="0"/>
              <a:t>1 day School-based Technical Assistance</a:t>
            </a:r>
          </a:p>
          <a:p>
            <a:pPr marL="228594" indent="-228594" algn="l">
              <a:buFont typeface="Arial" panose="020B0604020202020204" pitchFamily="34" charset="0"/>
              <a:buChar char="•"/>
            </a:pPr>
            <a:r>
              <a:rPr lang="en-US" sz="1600" dirty="0"/>
              <a:t>SWIS Data System &amp; Training</a:t>
            </a:r>
          </a:p>
        </p:txBody>
      </p:sp>
      <p:sp>
        <p:nvSpPr>
          <p:cNvPr id="343" name="Google Shape;343;p33"/>
          <p:cNvSpPr txBox="1">
            <a:spLocks noGrp="1"/>
          </p:cNvSpPr>
          <p:nvPr>
            <p:ph type="ctrTitle" idx="4"/>
          </p:nvPr>
        </p:nvSpPr>
        <p:spPr>
          <a:xfrm flipH="1">
            <a:off x="2620200" y="1838943"/>
            <a:ext cx="1560600" cy="577800"/>
          </a:xfrm>
          <a:prstGeom prst="rect">
            <a:avLst/>
          </a:prstGeom>
        </p:spPr>
        <p:txBody>
          <a:bodyPr spcFirstLastPara="1" wrap="square" lIns="91425" tIns="91425" rIns="91425" bIns="91425" anchor="b" anchorCtr="0">
            <a:noAutofit/>
          </a:bodyPr>
          <a:lstStyle/>
          <a:p>
            <a:r>
              <a:rPr lang="en" dirty="0"/>
              <a:t>Years</a:t>
            </a:r>
            <a:endParaRPr dirty="0"/>
          </a:p>
        </p:txBody>
      </p:sp>
      <p:sp>
        <p:nvSpPr>
          <p:cNvPr id="338" name="Google Shape;338;p33"/>
          <p:cNvSpPr txBox="1">
            <a:spLocks noGrp="1"/>
          </p:cNvSpPr>
          <p:nvPr>
            <p:ph type="title" idx="6"/>
          </p:nvPr>
        </p:nvSpPr>
        <p:spPr>
          <a:xfrm>
            <a:off x="1579419" y="647763"/>
            <a:ext cx="8773708" cy="634200"/>
          </a:xfrm>
          <a:prstGeom prst="rect">
            <a:avLst/>
          </a:prstGeom>
        </p:spPr>
        <p:txBody>
          <a:bodyPr spcFirstLastPara="1" wrap="square" lIns="91425" tIns="91425" rIns="91425" bIns="91425" anchor="t" anchorCtr="0">
            <a:noAutofit/>
          </a:bodyPr>
          <a:lstStyle/>
          <a:p>
            <a:r>
              <a:rPr lang="en" dirty="0">
                <a:solidFill>
                  <a:schemeClr val="lt1"/>
                </a:solidFill>
                <a:latin typeface="Poppins SemiBold"/>
                <a:ea typeface="Poppins SemiBold"/>
                <a:cs typeface="Poppins SemiBold"/>
                <a:sym typeface="Poppins SemiBold"/>
              </a:rPr>
              <a:t>2022-2023 PBIS Academy Training Format</a:t>
            </a:r>
            <a:endParaRPr dirty="0">
              <a:solidFill>
                <a:schemeClr val="lt1"/>
              </a:solidFill>
              <a:latin typeface="Poppins SemiBold"/>
              <a:ea typeface="Poppins SemiBold"/>
              <a:cs typeface="Poppins SemiBold"/>
              <a:sym typeface="Poppins SemiBold"/>
            </a:endParaRPr>
          </a:p>
        </p:txBody>
      </p:sp>
      <p:sp>
        <p:nvSpPr>
          <p:cNvPr id="344" name="Google Shape;344;p33"/>
          <p:cNvSpPr txBox="1">
            <a:spLocks noGrp="1"/>
          </p:cNvSpPr>
          <p:nvPr>
            <p:ph type="subTitle" idx="5"/>
          </p:nvPr>
        </p:nvSpPr>
        <p:spPr>
          <a:xfrm flipH="1">
            <a:off x="661232" y="3551948"/>
            <a:ext cx="6280870" cy="1313688"/>
          </a:xfrm>
          <a:prstGeom prst="rect">
            <a:avLst/>
          </a:prstGeom>
        </p:spPr>
        <p:txBody>
          <a:bodyPr spcFirstLastPara="1" wrap="square" lIns="91425" tIns="91425" rIns="91425" bIns="91425" anchor="t" anchorCtr="0">
            <a:noAutofit/>
          </a:bodyPr>
          <a:lstStyle/>
          <a:p>
            <a:pPr marL="0" indent="0"/>
            <a:r>
              <a:rPr lang="en-US" sz="1600" u="sng" dirty="0">
                <a:solidFill>
                  <a:schemeClr val="accent4">
                    <a:lumMod val="40000"/>
                    <a:lumOff val="60000"/>
                  </a:schemeClr>
                </a:solidFill>
              </a:rPr>
              <a:t>Support</a:t>
            </a:r>
          </a:p>
          <a:p>
            <a:pPr marL="0" indent="0" algn="l"/>
            <a:endParaRPr lang="en-US" sz="1600" dirty="0"/>
          </a:p>
          <a:p>
            <a:pPr marL="228594" indent="-228594" algn="l">
              <a:buFont typeface="Arial" panose="020B0604020202020204" pitchFamily="34" charset="0"/>
              <a:buChar char="•"/>
            </a:pPr>
            <a:r>
              <a:rPr lang="en-US" sz="1600" b="1" dirty="0"/>
              <a:t>Years 1 &amp; 2 </a:t>
            </a:r>
          </a:p>
          <a:p>
            <a:pPr marL="685794" lvl="1" indent="-228594" algn="l">
              <a:buFont typeface="Arial" panose="020B0604020202020204" pitchFamily="34" charset="0"/>
              <a:buChar char="•"/>
            </a:pPr>
            <a:r>
              <a:rPr lang="en-US" sz="1400" dirty="0"/>
              <a:t>7 – 1.5 hr. Monthly Coach Meetings (Virtual)</a:t>
            </a:r>
          </a:p>
          <a:p>
            <a:pPr marL="685794" lvl="1" indent="-228594" algn="l">
              <a:buFont typeface="Arial" panose="020B0604020202020204" pitchFamily="34" charset="0"/>
              <a:buChar char="•"/>
            </a:pPr>
            <a:r>
              <a:rPr lang="en-US" sz="1400" dirty="0"/>
              <a:t>3 Full Day - Team Trainings Meetings (Years 1 &amp; 2)  (In Person)</a:t>
            </a:r>
          </a:p>
          <a:p>
            <a:pPr marL="228594" indent="-228594" algn="l">
              <a:buFont typeface="Arial" panose="020B0604020202020204" pitchFamily="34" charset="0"/>
              <a:buChar char="•"/>
            </a:pPr>
            <a:r>
              <a:rPr lang="en-US" sz="1600" b="1" dirty="0"/>
              <a:t>Year 3</a:t>
            </a:r>
          </a:p>
          <a:p>
            <a:pPr marL="685794" lvl="1" indent="-228594" algn="l">
              <a:buFont typeface="Arial" panose="020B0604020202020204" pitchFamily="34" charset="0"/>
              <a:buChar char="•"/>
            </a:pPr>
            <a:r>
              <a:rPr lang="en-US" sz="1400" dirty="0"/>
              <a:t>8 – 1.5 hr. Monthly Coach Meetings (Virtual)</a:t>
            </a:r>
          </a:p>
          <a:p>
            <a:pPr marL="685794" lvl="1" indent="-228594" algn="l">
              <a:buFont typeface="Arial" panose="020B0604020202020204" pitchFamily="34" charset="0"/>
              <a:buChar char="•"/>
            </a:pPr>
            <a:r>
              <a:rPr lang="en-US" sz="1400" dirty="0"/>
              <a:t>2 Full Day - Team Trainings Meetings (Year 3)  (In Person)</a:t>
            </a:r>
            <a:br>
              <a:rPr lang="en-US" sz="1400" dirty="0"/>
            </a:br>
            <a:endParaRPr lang="en-US" sz="1400" dirty="0"/>
          </a:p>
          <a:p>
            <a:pPr marL="228594" indent="-228594" algn="l">
              <a:buFont typeface="Arial" panose="020B0604020202020204" pitchFamily="34" charset="0"/>
              <a:buChar char="•"/>
            </a:pPr>
            <a:r>
              <a:rPr lang="en-US" sz="1600" dirty="0"/>
              <a:t>1.5 day (12 hr.) Technical Assistance per school</a:t>
            </a:r>
          </a:p>
          <a:p>
            <a:pPr marL="228594" indent="-228594" algn="l">
              <a:buFont typeface="Arial" panose="020B0604020202020204" pitchFamily="34" charset="0"/>
              <a:buChar char="•"/>
            </a:pPr>
            <a:r>
              <a:rPr lang="en-US" sz="1600" dirty="0"/>
              <a:t>SWIS Data System &amp; Training</a:t>
            </a:r>
          </a:p>
        </p:txBody>
      </p:sp>
      <p:sp>
        <p:nvSpPr>
          <p:cNvPr id="345" name="Google Shape;345;p33"/>
          <p:cNvSpPr txBox="1">
            <a:spLocks noGrp="1"/>
          </p:cNvSpPr>
          <p:nvPr>
            <p:ph type="ctrTitle" idx="2"/>
          </p:nvPr>
        </p:nvSpPr>
        <p:spPr>
          <a:xfrm flipH="1">
            <a:off x="3838200" y="2708518"/>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03</a:t>
            </a:r>
            <a:endParaRPr sz="3000" dirty="0">
              <a:latin typeface="Poppins SemiBold"/>
              <a:ea typeface="Poppins SemiBold"/>
              <a:cs typeface="Poppins SemiBold"/>
              <a:sym typeface="Poppins SemiBold"/>
            </a:endParaRPr>
          </a:p>
        </p:txBody>
      </p:sp>
      <p:sp>
        <p:nvSpPr>
          <p:cNvPr id="346" name="Google Shape;346;p33"/>
          <p:cNvSpPr txBox="1">
            <a:spLocks noGrp="1"/>
          </p:cNvSpPr>
          <p:nvPr>
            <p:ph type="ctrTitle"/>
          </p:nvPr>
        </p:nvSpPr>
        <p:spPr>
          <a:xfrm flipH="1">
            <a:off x="2241067" y="2684899"/>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02</a:t>
            </a:r>
            <a:endParaRPr sz="3000" dirty="0">
              <a:latin typeface="Poppins SemiBold"/>
              <a:ea typeface="Poppins SemiBold"/>
              <a:cs typeface="Poppins SemiBold"/>
              <a:sym typeface="Poppins SemiBold"/>
            </a:endParaRPr>
          </a:p>
        </p:txBody>
      </p:sp>
      <p:sp>
        <p:nvSpPr>
          <p:cNvPr id="347" name="Google Shape;347;p33"/>
          <p:cNvSpPr txBox="1">
            <a:spLocks noGrp="1"/>
          </p:cNvSpPr>
          <p:nvPr>
            <p:ph type="ctrTitle" idx="4"/>
          </p:nvPr>
        </p:nvSpPr>
        <p:spPr>
          <a:xfrm flipH="1">
            <a:off x="225759" y="2617014"/>
            <a:ext cx="2361900" cy="6342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01</a:t>
            </a:r>
            <a:endParaRPr sz="3000" dirty="0">
              <a:latin typeface="Poppins SemiBold"/>
              <a:ea typeface="Poppins SemiBold"/>
              <a:cs typeface="Poppins SemiBold"/>
              <a:sym typeface="Poppins SemiBold"/>
            </a:endParaRPr>
          </a:p>
        </p:txBody>
      </p:sp>
      <p:sp>
        <p:nvSpPr>
          <p:cNvPr id="348" name="Google Shape;348;p33"/>
          <p:cNvSpPr/>
          <p:nvPr/>
        </p:nvSpPr>
        <p:spPr>
          <a:xfrm>
            <a:off x="969009" y="2496340"/>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1219170">
              <a:buClr>
                <a:srgbClr val="000000"/>
              </a:buClr>
              <a:defRPr/>
            </a:pPr>
            <a:endParaRPr sz="1400" kern="0">
              <a:solidFill>
                <a:srgbClr val="000000"/>
              </a:solidFill>
              <a:latin typeface="Arial"/>
              <a:cs typeface="Arial"/>
              <a:sym typeface="Arial"/>
            </a:endParaRPr>
          </a:p>
        </p:txBody>
      </p:sp>
      <p:sp>
        <p:nvSpPr>
          <p:cNvPr id="349" name="Google Shape;349;p33"/>
          <p:cNvSpPr/>
          <p:nvPr/>
        </p:nvSpPr>
        <p:spPr>
          <a:xfrm>
            <a:off x="2583667" y="2536023"/>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1219170">
              <a:buClr>
                <a:srgbClr val="000000"/>
              </a:buClr>
              <a:defRPr/>
            </a:pPr>
            <a:endParaRPr sz="1400" kern="0">
              <a:solidFill>
                <a:srgbClr val="000000"/>
              </a:solidFill>
              <a:latin typeface="Arial"/>
              <a:cs typeface="Arial"/>
              <a:sym typeface="Arial"/>
            </a:endParaRPr>
          </a:p>
        </p:txBody>
      </p:sp>
      <p:sp>
        <p:nvSpPr>
          <p:cNvPr id="350" name="Google Shape;350;p33"/>
          <p:cNvSpPr/>
          <p:nvPr/>
        </p:nvSpPr>
        <p:spPr>
          <a:xfrm>
            <a:off x="4180800" y="2536023"/>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1219170">
              <a:buClr>
                <a:srgbClr val="000000"/>
              </a:buClr>
              <a:defRPr/>
            </a:pPr>
            <a:endParaRPr sz="1400" kern="0">
              <a:solidFill>
                <a:srgbClr val="000000"/>
              </a:solidFill>
              <a:latin typeface="Arial"/>
              <a:cs typeface="Arial"/>
              <a:sym typeface="Arial"/>
            </a:endParaRPr>
          </a:p>
        </p:txBody>
      </p:sp>
      <p:cxnSp>
        <p:nvCxnSpPr>
          <p:cNvPr id="351" name="Google Shape;351;p33"/>
          <p:cNvCxnSpPr>
            <a:cxnSpLocks/>
          </p:cNvCxnSpPr>
          <p:nvPr/>
        </p:nvCxnSpPr>
        <p:spPr>
          <a:xfrm>
            <a:off x="6118759" y="2069936"/>
            <a:ext cx="0" cy="3639937"/>
          </a:xfrm>
          <a:prstGeom prst="straightConnector1">
            <a:avLst/>
          </a:prstGeom>
          <a:noFill/>
          <a:ln w="9525" cap="flat" cmpd="sng">
            <a:solidFill>
              <a:schemeClr val="lt1"/>
            </a:solidFill>
            <a:prstDash val="dot"/>
            <a:round/>
            <a:headEnd type="none" w="med" len="med"/>
            <a:tailEnd type="none" w="med" len="med"/>
          </a:ln>
        </p:spPr>
      </p:cxnSp>
      <p:sp>
        <p:nvSpPr>
          <p:cNvPr id="2" name="TextBox 1">
            <a:extLst>
              <a:ext uri="{FF2B5EF4-FFF2-40B4-BE49-F238E27FC236}">
                <a16:creationId xmlns:a16="http://schemas.microsoft.com/office/drawing/2014/main" id="{ADA23F9B-BA99-4228-9A4D-1D472D92CB78}"/>
              </a:ext>
            </a:extLst>
          </p:cNvPr>
          <p:cNvSpPr txBox="1"/>
          <p:nvPr/>
        </p:nvSpPr>
        <p:spPr>
          <a:xfrm>
            <a:off x="10101345" y="1817523"/>
            <a:ext cx="2182451" cy="3693319"/>
          </a:xfrm>
          <a:prstGeom prst="rect">
            <a:avLst/>
          </a:prstGeom>
          <a:noFill/>
        </p:spPr>
        <p:txBody>
          <a:bodyPr wrap="square" rtlCol="0">
            <a:spAutoFit/>
          </a:bodyPr>
          <a:lstStyle/>
          <a:p>
            <a:pPr defTabSz="1219170">
              <a:buClr>
                <a:srgbClr val="00A791"/>
              </a:buClr>
              <a:defRPr/>
            </a:pPr>
            <a:r>
              <a:rPr lang="en-US" sz="1300" kern="0" dirty="0">
                <a:solidFill>
                  <a:srgbClr val="00A791">
                    <a:lumMod val="40000"/>
                    <a:lumOff val="60000"/>
                  </a:srgbClr>
                </a:solidFill>
                <a:latin typeface="Hind Vadodara" panose="020B0604020202020204" charset="0"/>
                <a:cs typeface="Hind Vadodara" panose="020B0604020202020204" charset="0"/>
                <a:sym typeface="Arial"/>
              </a:rPr>
              <a:t>Team Training (Minimum): </a:t>
            </a:r>
          </a:p>
          <a:p>
            <a:pPr defTabSz="1219170">
              <a:buClr>
                <a:srgbClr val="00A791"/>
              </a:buClr>
              <a:defRPr/>
            </a:pPr>
            <a:endParaRPr lang="en-US" sz="1300" kern="0" dirty="0">
              <a:solidFill>
                <a:srgbClr val="00A791">
                  <a:lumMod val="40000"/>
                  <a:lumOff val="60000"/>
                </a:srgbClr>
              </a:solidFill>
              <a:latin typeface="Hind Vadodara" panose="020B0604020202020204" charset="0"/>
              <a:cs typeface="Hind Vadodara" panose="020B0604020202020204" charset="0"/>
              <a:sym typeface="Arial"/>
            </a:endParaRPr>
          </a:p>
          <a:p>
            <a:pPr marL="171446" lvl="4"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Administrator</a:t>
            </a:r>
          </a:p>
          <a:p>
            <a:pPr marL="171446" lvl="4"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Grade-Level Representatives</a:t>
            </a:r>
          </a:p>
          <a:p>
            <a:pPr marL="171446" lvl="4"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Support Staff</a:t>
            </a:r>
          </a:p>
          <a:p>
            <a:pPr marL="171446" lvl="4"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Coaches</a:t>
            </a:r>
          </a:p>
          <a:p>
            <a:pPr defTabSz="1219170">
              <a:buClr>
                <a:srgbClr val="00A791"/>
              </a:buClr>
              <a:defRPr/>
            </a:pPr>
            <a:endParaRPr lang="en-US" sz="1300" kern="0" dirty="0">
              <a:solidFill>
                <a:srgbClr val="00A791">
                  <a:lumMod val="40000"/>
                  <a:lumOff val="60000"/>
                </a:srgbClr>
              </a:solidFill>
              <a:latin typeface="Hind Vadodara" panose="020B0604020202020204" charset="0"/>
              <a:cs typeface="Hind Vadodara" panose="020B0604020202020204" charset="0"/>
              <a:sym typeface="Arial"/>
            </a:endParaRPr>
          </a:p>
          <a:p>
            <a:pPr defTabSz="1219170">
              <a:buClr>
                <a:srgbClr val="00A791"/>
              </a:buClr>
              <a:defRPr/>
            </a:pPr>
            <a:r>
              <a:rPr lang="en-US" sz="1300" kern="0" dirty="0">
                <a:solidFill>
                  <a:srgbClr val="00A791">
                    <a:lumMod val="40000"/>
                    <a:lumOff val="60000"/>
                  </a:srgbClr>
                </a:solidFill>
                <a:latin typeface="Hind Vadodara" panose="020B0604020202020204" charset="0"/>
                <a:cs typeface="Hind Vadodara" panose="020B0604020202020204" charset="0"/>
                <a:sym typeface="Arial"/>
              </a:rPr>
              <a:t>Coaches Training:</a:t>
            </a:r>
          </a:p>
          <a:p>
            <a:pPr defTabSz="1219170">
              <a:buClr>
                <a:srgbClr val="00A791"/>
              </a:buClr>
              <a:defRPr/>
            </a:pPr>
            <a:r>
              <a:rPr lang="en-US" sz="1300" kern="0" dirty="0">
                <a:solidFill>
                  <a:srgbClr val="00A791">
                    <a:lumMod val="40000"/>
                    <a:lumOff val="60000"/>
                  </a:srgbClr>
                </a:solidFill>
                <a:latin typeface="Hind Vadodara" panose="020B0604020202020204" charset="0"/>
                <a:cs typeface="Hind Vadodara" panose="020B0604020202020204" charset="0"/>
                <a:sym typeface="Arial"/>
              </a:rPr>
              <a:t> </a:t>
            </a:r>
          </a:p>
          <a:p>
            <a:pPr marL="171446"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2-3 Coaches</a:t>
            </a:r>
          </a:p>
          <a:p>
            <a:pPr marL="0" lvl="1" defTabSz="1219170">
              <a:buClr>
                <a:srgbClr val="00A791"/>
              </a:buClr>
              <a:defRPr/>
            </a:pPr>
            <a:endParaRPr lang="en-US" sz="1300" kern="0" dirty="0">
              <a:solidFill>
                <a:srgbClr val="00A791">
                  <a:lumMod val="40000"/>
                  <a:lumOff val="60000"/>
                </a:srgbClr>
              </a:solidFill>
              <a:latin typeface="Hind Vadodara" panose="020B0604020202020204" charset="0"/>
              <a:cs typeface="Hind Vadodara" panose="020B0604020202020204" charset="0"/>
              <a:sym typeface="Arial"/>
            </a:endParaRPr>
          </a:p>
          <a:p>
            <a:pPr marL="0" lvl="1" defTabSz="1219170">
              <a:buClr>
                <a:srgbClr val="00A791"/>
              </a:buClr>
              <a:defRPr/>
            </a:pPr>
            <a:r>
              <a:rPr lang="en-US" sz="1300" kern="0" dirty="0">
                <a:solidFill>
                  <a:srgbClr val="00A791">
                    <a:lumMod val="40000"/>
                    <a:lumOff val="60000"/>
                  </a:srgbClr>
                </a:solidFill>
                <a:latin typeface="Hind Vadodara" panose="020B0604020202020204" charset="0"/>
                <a:cs typeface="Hind Vadodara" panose="020B0604020202020204" charset="0"/>
                <a:sym typeface="Arial"/>
              </a:rPr>
              <a:t>Technical Assistance: </a:t>
            </a:r>
          </a:p>
          <a:p>
            <a:pPr marL="0" lvl="1" defTabSz="1219170">
              <a:buClr>
                <a:srgbClr val="00A791"/>
              </a:buClr>
              <a:defRPr/>
            </a:pPr>
            <a:endParaRPr lang="en-US" sz="1300" kern="0" dirty="0">
              <a:solidFill>
                <a:srgbClr val="00A791">
                  <a:lumMod val="40000"/>
                  <a:lumOff val="60000"/>
                </a:srgbClr>
              </a:solidFill>
              <a:latin typeface="Hind Vadodara" panose="020B0604020202020204" charset="0"/>
              <a:cs typeface="Hind Vadodara" panose="020B0604020202020204" charset="0"/>
              <a:sym typeface="Arial"/>
            </a:endParaRPr>
          </a:p>
          <a:p>
            <a:pPr marL="171446" lvl="1"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Administrator</a:t>
            </a:r>
          </a:p>
          <a:p>
            <a:pPr marL="171446" lvl="1"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Coach</a:t>
            </a:r>
          </a:p>
          <a:p>
            <a:pPr marL="171446" lvl="1"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Data Entry Staff</a:t>
            </a:r>
          </a:p>
          <a:p>
            <a:pPr marL="171446" lvl="1" indent="-171446" defTabSz="1219170">
              <a:buClr>
                <a:srgbClr val="00A791"/>
              </a:buClr>
              <a:buFont typeface="Wingdings" panose="05000000000000000000" pitchFamily="2" charset="2"/>
              <a:buChar char="ü"/>
              <a:defRPr/>
            </a:pPr>
            <a:r>
              <a:rPr lang="en-US" sz="1300" kern="0" dirty="0">
                <a:solidFill>
                  <a:srgbClr val="FFFFFF"/>
                </a:solidFill>
                <a:latin typeface="Hind Vadodara" panose="020B0604020202020204" charset="0"/>
                <a:cs typeface="Hind Vadodara" panose="020B0604020202020204" charset="0"/>
                <a:sym typeface="Arial"/>
              </a:rPr>
              <a:t>Faculty/Staff</a:t>
            </a:r>
          </a:p>
        </p:txBody>
      </p:sp>
      <p:sp>
        <p:nvSpPr>
          <p:cNvPr id="23" name="Google Shape;340;p33">
            <a:extLst>
              <a:ext uri="{FF2B5EF4-FFF2-40B4-BE49-F238E27FC236}">
                <a16:creationId xmlns:a16="http://schemas.microsoft.com/office/drawing/2014/main" id="{242D5540-7CB1-493F-8C61-B3F53FEB154F}"/>
              </a:ext>
            </a:extLst>
          </p:cNvPr>
          <p:cNvSpPr txBox="1">
            <a:spLocks/>
          </p:cNvSpPr>
          <p:nvPr/>
        </p:nvSpPr>
        <p:spPr>
          <a:xfrm flipH="1">
            <a:off x="10289708" y="1183323"/>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defTabSz="1219170">
              <a:buClr>
                <a:srgbClr val="FFFFFF"/>
              </a:buClr>
              <a:defRPr/>
            </a:pPr>
            <a:r>
              <a:rPr lang="en-US" sz="1400" kern="0" dirty="0">
                <a:solidFill>
                  <a:srgbClr val="FFFFFF"/>
                </a:solidFill>
              </a:rPr>
              <a:t>Attendees</a:t>
            </a:r>
            <a:endParaRPr lang="en-US" kern="0" dirty="0">
              <a:solidFill>
                <a:srgbClr val="FFFFFF"/>
              </a:solidFill>
            </a:endParaRPr>
          </a:p>
        </p:txBody>
      </p:sp>
      <p:sp>
        <p:nvSpPr>
          <p:cNvPr id="3" name="Google Shape;350;p33">
            <a:extLst>
              <a:ext uri="{FF2B5EF4-FFF2-40B4-BE49-F238E27FC236}">
                <a16:creationId xmlns:a16="http://schemas.microsoft.com/office/drawing/2014/main" id="{464F5662-2E7B-0A40-CD1B-63A75B1FFD43}"/>
              </a:ext>
            </a:extLst>
          </p:cNvPr>
          <p:cNvSpPr/>
          <p:nvPr/>
        </p:nvSpPr>
        <p:spPr>
          <a:xfrm>
            <a:off x="7189172" y="2536023"/>
            <a:ext cx="1920533" cy="1353882"/>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1219170">
              <a:buClr>
                <a:srgbClr val="000000"/>
              </a:buClr>
              <a:defRPr/>
            </a:pPr>
            <a:endParaRPr sz="1400" kern="0">
              <a:solidFill>
                <a:srgbClr val="000000"/>
              </a:solidFill>
              <a:latin typeface="Arial"/>
              <a:cs typeface="Arial"/>
              <a:sym typeface="Arial"/>
            </a:endParaRPr>
          </a:p>
        </p:txBody>
      </p:sp>
      <p:sp>
        <p:nvSpPr>
          <p:cNvPr id="4" name="Google Shape;345;p33">
            <a:extLst>
              <a:ext uri="{FF2B5EF4-FFF2-40B4-BE49-F238E27FC236}">
                <a16:creationId xmlns:a16="http://schemas.microsoft.com/office/drawing/2014/main" id="{01D41F4A-09B5-A63B-8C10-E46A77E9036B}"/>
              </a:ext>
            </a:extLst>
          </p:cNvPr>
          <p:cNvSpPr txBox="1">
            <a:spLocks/>
          </p:cNvSpPr>
          <p:nvPr/>
        </p:nvSpPr>
        <p:spPr>
          <a:xfrm flipH="1">
            <a:off x="7322981" y="2862578"/>
            <a:ext cx="15606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r>
              <a:rPr lang="en" sz="3000" kern="0" dirty="0">
                <a:latin typeface="Poppins SemiBold"/>
                <a:ea typeface="Poppins SemiBold"/>
                <a:cs typeface="Poppins SemiBold"/>
                <a:sym typeface="Poppins SemiBold"/>
              </a:rPr>
              <a:t>04 </a:t>
            </a:r>
            <a:r>
              <a:rPr lang="en" sz="1800" kern="0" dirty="0">
                <a:latin typeface="Poppins SemiBold"/>
                <a:ea typeface="Poppins SemiBold"/>
                <a:cs typeface="Poppins SemiBold"/>
                <a:sym typeface="Poppins SemiBold"/>
              </a:rPr>
              <a:t>Sustaining Academy</a:t>
            </a:r>
            <a:endParaRPr lang="en" sz="3000" kern="0" dirty="0">
              <a:latin typeface="Poppins SemiBold"/>
              <a:ea typeface="Poppins SemiBold"/>
              <a:cs typeface="Poppins SemiBold"/>
              <a:sym typeface="Poppins SemiBold"/>
            </a:endParaRPr>
          </a:p>
        </p:txBody>
      </p:sp>
      <p:sp>
        <p:nvSpPr>
          <p:cNvPr id="5" name="Google Shape;349;p33">
            <a:extLst>
              <a:ext uri="{FF2B5EF4-FFF2-40B4-BE49-F238E27FC236}">
                <a16:creationId xmlns:a16="http://schemas.microsoft.com/office/drawing/2014/main" id="{C0FC2041-10FD-FD32-6DA8-7F1E72BEDE22}"/>
              </a:ext>
            </a:extLst>
          </p:cNvPr>
          <p:cNvSpPr/>
          <p:nvPr/>
        </p:nvSpPr>
        <p:spPr>
          <a:xfrm>
            <a:off x="2450647" y="2404788"/>
            <a:ext cx="1160820" cy="1147160"/>
          </a:xfrm>
          <a:prstGeom prst="donut">
            <a:avLst>
              <a:gd name="adj" fmla="val 5047"/>
            </a:avLst>
          </a:prstGeom>
          <a:solidFill>
            <a:srgbClr val="FFFF00"/>
          </a:solidFill>
          <a:ln>
            <a:noFill/>
          </a:ln>
        </p:spPr>
        <p:txBody>
          <a:bodyPr spcFirstLastPara="1" wrap="square" lIns="91425" tIns="91425" rIns="91425" bIns="91425" anchor="ctr" anchorCtr="0">
            <a:noAutofit/>
          </a:bodyPr>
          <a:lstStyle/>
          <a:p>
            <a:pPr defTabSz="1219170">
              <a:buClr>
                <a:srgbClr val="000000"/>
              </a:buClr>
              <a:defRPr/>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87585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Survey &amp; Mail Chimp</a:t>
            </a:r>
          </a:p>
        </p:txBody>
      </p:sp>
      <p:pic>
        <p:nvPicPr>
          <p:cNvPr id="11" name="Picture 10" descr="PBIS Team member Communication list">
            <a:extLst>
              <a:ext uri="{FF2B5EF4-FFF2-40B4-BE49-F238E27FC236}">
                <a16:creationId xmlns:a16="http://schemas.microsoft.com/office/drawing/2014/main" id="{729A746E-DA90-6B42-5425-9CC1B35C39EF}"/>
              </a:ext>
            </a:extLst>
          </p:cNvPr>
          <p:cNvPicPr>
            <a:picLocks noChangeAspect="1"/>
          </p:cNvPicPr>
          <p:nvPr/>
        </p:nvPicPr>
        <p:blipFill>
          <a:blip r:embed="rId3"/>
          <a:stretch>
            <a:fillRect/>
          </a:stretch>
        </p:blipFill>
        <p:spPr>
          <a:xfrm>
            <a:off x="5016684" y="2010743"/>
            <a:ext cx="6877349" cy="3534193"/>
          </a:xfrm>
          <a:prstGeom prst="rect">
            <a:avLst/>
          </a:prstGeom>
        </p:spPr>
      </p:pic>
      <p:sp>
        <p:nvSpPr>
          <p:cNvPr id="12" name="TextBox 11">
            <a:extLst>
              <a:ext uri="{FF2B5EF4-FFF2-40B4-BE49-F238E27FC236}">
                <a16:creationId xmlns:a16="http://schemas.microsoft.com/office/drawing/2014/main" id="{C1E4E8D0-98BE-3783-2894-FC46A22B15AB}"/>
              </a:ext>
            </a:extLst>
          </p:cNvPr>
          <p:cNvSpPr txBox="1"/>
          <p:nvPr/>
        </p:nvSpPr>
        <p:spPr>
          <a:xfrm>
            <a:off x="7317789" y="5544936"/>
            <a:ext cx="2685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Communications Survey</a:t>
            </a:r>
          </a:p>
        </p:txBody>
      </p:sp>
      <p:sp>
        <p:nvSpPr>
          <p:cNvPr id="14" name="TextBox 13">
            <a:extLst>
              <a:ext uri="{FF2B5EF4-FFF2-40B4-BE49-F238E27FC236}">
                <a16:creationId xmlns:a16="http://schemas.microsoft.com/office/drawing/2014/main" id="{3A3263B6-BD59-38D0-3B8C-963A8AD5B3C4}"/>
              </a:ext>
            </a:extLst>
          </p:cNvPr>
          <p:cNvSpPr txBox="1"/>
          <p:nvPr/>
        </p:nvSpPr>
        <p:spPr>
          <a:xfrm>
            <a:off x="454041" y="1195675"/>
            <a:ext cx="11283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add all your team’s contact information into the Communication Excel Sheet.  Then upload to the </a:t>
            </a:r>
          </a:p>
        </p:txBody>
      </p:sp>
      <p:pic>
        <p:nvPicPr>
          <p:cNvPr id="16" name="Picture 15">
            <a:extLst>
              <a:ext uri="{FF2B5EF4-FFF2-40B4-BE49-F238E27FC236}">
                <a16:creationId xmlns:a16="http://schemas.microsoft.com/office/drawing/2014/main" id="{1BA6E61D-9266-A45E-4523-A02E6ED2FACD}"/>
              </a:ext>
            </a:extLst>
          </p:cNvPr>
          <p:cNvPicPr>
            <a:picLocks noChangeAspect="1"/>
          </p:cNvPicPr>
          <p:nvPr/>
        </p:nvPicPr>
        <p:blipFill>
          <a:blip r:embed="rId4"/>
          <a:stretch>
            <a:fillRect/>
          </a:stretch>
        </p:blipFill>
        <p:spPr>
          <a:xfrm>
            <a:off x="582298" y="1679147"/>
            <a:ext cx="4017749" cy="4885537"/>
          </a:xfrm>
          <a:prstGeom prst="rect">
            <a:avLst/>
          </a:prstGeom>
        </p:spPr>
      </p:pic>
      <p:sp>
        <p:nvSpPr>
          <p:cNvPr id="18" name="TextBox 17">
            <a:extLst>
              <a:ext uri="{FF2B5EF4-FFF2-40B4-BE49-F238E27FC236}">
                <a16:creationId xmlns:a16="http://schemas.microsoft.com/office/drawing/2014/main" id="{7DE869B6-EAE7-289A-5B81-C1E2E9A9F24B}"/>
              </a:ext>
            </a:extLst>
          </p:cNvPr>
          <p:cNvSpPr txBox="1"/>
          <p:nvPr/>
        </p:nvSpPr>
        <p:spPr>
          <a:xfrm>
            <a:off x="5372099" y="6108060"/>
            <a:ext cx="63983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https://edc.co1.qualtrics.com/jfe/form/SV_db8zhNj6NJ3eXga</a:t>
            </a:r>
          </a:p>
        </p:txBody>
      </p:sp>
      <p:sp>
        <p:nvSpPr>
          <p:cNvPr id="19" name="TextBox 18">
            <a:extLst>
              <a:ext uri="{FF2B5EF4-FFF2-40B4-BE49-F238E27FC236}">
                <a16:creationId xmlns:a16="http://schemas.microsoft.com/office/drawing/2014/main" id="{E14DE782-2EC7-BAED-5005-F6C447CCA50B}"/>
              </a:ext>
            </a:extLst>
          </p:cNvPr>
          <p:cNvSpPr txBox="1"/>
          <p:nvPr/>
        </p:nvSpPr>
        <p:spPr>
          <a:xfrm>
            <a:off x="2591172" y="3116750"/>
            <a:ext cx="1959916"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Download the excel sheet</a:t>
            </a:r>
            <a:br>
              <a:rPr kumimoji="0" lang="en-US" sz="1600" b="0" i="0" u="none" strike="noStrike" kern="1200" cap="none" spc="0" normalizeH="0" baseline="0" noProof="0" dirty="0">
                <a:ln>
                  <a:noFill/>
                </a:ln>
                <a:solidFill>
                  <a:srgbClr val="0D0F41"/>
                </a:solidFill>
                <a:effectLst/>
                <a:uLnTx/>
                <a:uFillTx/>
                <a:latin typeface="Arial"/>
                <a:ea typeface="+mn-ea"/>
                <a:cs typeface="+mn-cs"/>
              </a:rPr>
            </a:br>
            <a:endParaRPr kumimoji="0" lang="en-US" sz="16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Add names, email, and role, then save file</a:t>
            </a:r>
            <a:br>
              <a:rPr kumimoji="0" lang="en-US" sz="1600" b="0" i="0" u="none" strike="noStrike" kern="1200" cap="none" spc="0" normalizeH="0" baseline="0" noProof="0" dirty="0">
                <a:ln>
                  <a:noFill/>
                </a:ln>
                <a:solidFill>
                  <a:srgbClr val="0D0F41"/>
                </a:solidFill>
                <a:effectLst/>
                <a:uLnTx/>
                <a:uFillTx/>
                <a:latin typeface="Arial"/>
                <a:ea typeface="+mn-ea"/>
                <a:cs typeface="+mn-cs"/>
              </a:rPr>
            </a:br>
            <a:endParaRPr kumimoji="0" lang="en-US" sz="16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Drag file into box to upload</a:t>
            </a:r>
          </a:p>
        </p:txBody>
      </p:sp>
      <p:cxnSp>
        <p:nvCxnSpPr>
          <p:cNvPr id="21" name="Straight Arrow Connector 20">
            <a:extLst>
              <a:ext uri="{FF2B5EF4-FFF2-40B4-BE49-F238E27FC236}">
                <a16:creationId xmlns:a16="http://schemas.microsoft.com/office/drawing/2014/main" id="{49C26411-FE2E-F9E5-5270-7600934AE9CD}"/>
              </a:ext>
            </a:extLst>
          </p:cNvPr>
          <p:cNvCxnSpPr/>
          <p:nvPr/>
        </p:nvCxnSpPr>
        <p:spPr>
          <a:xfrm flipH="1" flipV="1">
            <a:off x="2261286" y="2990335"/>
            <a:ext cx="432487" cy="296562"/>
          </a:xfrm>
          <a:prstGeom prst="straightConnector1">
            <a:avLst/>
          </a:prstGeom>
          <a:ln w="76200">
            <a:solidFill>
              <a:schemeClr val="accent5">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48795D0F-E3E4-75DC-F721-FD5848175A62}"/>
              </a:ext>
            </a:extLst>
          </p:cNvPr>
          <p:cNvCxnSpPr>
            <a:cxnSpLocks/>
          </p:cNvCxnSpPr>
          <p:nvPr/>
        </p:nvCxnSpPr>
        <p:spPr>
          <a:xfrm flipV="1">
            <a:off x="4367470" y="3002610"/>
            <a:ext cx="1242498" cy="1119305"/>
          </a:xfrm>
          <a:prstGeom prst="straightConnector1">
            <a:avLst/>
          </a:prstGeom>
          <a:ln w="76200">
            <a:solidFill>
              <a:schemeClr val="accent5">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38922FE2-171C-7EB9-D8B4-5349FAD40364}"/>
              </a:ext>
            </a:extLst>
          </p:cNvPr>
          <p:cNvCxnSpPr>
            <a:cxnSpLocks/>
          </p:cNvCxnSpPr>
          <p:nvPr/>
        </p:nvCxnSpPr>
        <p:spPr>
          <a:xfrm>
            <a:off x="3954162" y="5425074"/>
            <a:ext cx="0" cy="489194"/>
          </a:xfrm>
          <a:prstGeom prst="straightConnector1">
            <a:avLst/>
          </a:prstGeom>
          <a:ln w="76200">
            <a:solidFill>
              <a:schemeClr val="accent5">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3455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Survey &amp;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tretch>
            <a:fillRect/>
          </a:stretch>
        </p:blipFill>
        <p:spPr>
          <a:xfrm>
            <a:off x="8951226" y="1404557"/>
            <a:ext cx="2819241" cy="5122542"/>
          </a:xfrm>
          <a:prstGeom prst="rect">
            <a:avLst/>
          </a:prstGeom>
        </p:spPr>
      </p:pic>
      <p:sp>
        <p:nvSpPr>
          <p:cNvPr id="7" name="TextBox 6">
            <a:extLst>
              <a:ext uri="{FF2B5EF4-FFF2-40B4-BE49-F238E27FC236}">
                <a16:creationId xmlns:a16="http://schemas.microsoft.com/office/drawing/2014/main" id="{D0723AC7-73BE-D093-467A-5772097BC441}"/>
              </a:ext>
            </a:extLst>
          </p:cNvPr>
          <p:cNvSpPr txBox="1"/>
          <p:nvPr/>
        </p:nvSpPr>
        <p:spPr>
          <a:xfrm>
            <a:off x="3737666" y="6205871"/>
            <a:ext cx="4493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Next upcoming Training or Coach Meeting</a:t>
            </a:r>
          </a:p>
        </p:txBody>
      </p:sp>
      <p:cxnSp>
        <p:nvCxnSpPr>
          <p:cNvPr id="9" name="Straight Arrow Connector 8">
            <a:extLst>
              <a:ext uri="{FF2B5EF4-FFF2-40B4-BE49-F238E27FC236}">
                <a16:creationId xmlns:a16="http://schemas.microsoft.com/office/drawing/2014/main" id="{60A3B90E-0B6A-08D8-8BCF-1F5D9DAB66C0}"/>
              </a:ext>
            </a:extLst>
          </p:cNvPr>
          <p:cNvCxnSpPr>
            <a:cxnSpLocks/>
            <a:stCxn id="7" idx="3"/>
          </p:cNvCxnSpPr>
          <p:nvPr/>
        </p:nvCxnSpPr>
        <p:spPr>
          <a:xfrm flipV="1">
            <a:off x="8231268" y="6205871"/>
            <a:ext cx="1457573" cy="184666"/>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732690" y="1404557"/>
            <a:ext cx="776076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Email Reminders will be sent to all coaches, administrators and team members for our PBIS Events.  The email will come from  </a:t>
            </a:r>
            <a:r>
              <a:rPr kumimoji="0" lang="en-US" sz="1800" b="1" i="0" u="none" strike="noStrike" kern="1200" cap="none" spc="0" normalizeH="0" baseline="0" noProof="0" dirty="0">
                <a:ln>
                  <a:noFill/>
                </a:ln>
                <a:solidFill>
                  <a:srgbClr val="FFFFFF"/>
                </a:solidFill>
                <a:effectLst/>
                <a:uLnTx/>
                <a:uFillTx/>
                <a:latin typeface="Arial"/>
                <a:ea typeface="+mn-ea"/>
                <a:cs typeface="+mn-cs"/>
              </a:rPr>
              <a:t>SEB Academy </a:t>
            </a:r>
            <a:r>
              <a:rPr kumimoji="0" lang="en-US" sz="1800" b="1" i="0" u="none" strike="noStrike" kern="1200" cap="none" spc="0" normalizeH="0" baseline="0" noProof="0" dirty="0">
                <a:ln>
                  <a:noFill/>
                </a:ln>
                <a:solidFill>
                  <a:srgbClr val="FFFFFF"/>
                </a:solidFill>
                <a:effectLst/>
                <a:uLnTx/>
                <a:uFillTx/>
                <a:latin typeface="Arial"/>
                <a:ea typeface="+mn-ea"/>
                <a:cs typeface="+mn-cs"/>
                <a:hlinkClick r:id="rId4"/>
              </a:rPr>
              <a:t>sebacademy@edc.org</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Please review invitation for Date, Time, Location/Zoom Link, and any other important information included. </a:t>
            </a:r>
            <a:br>
              <a:rPr kumimoji="0" lang="en-US" sz="1800" b="1" i="0" u="none" strike="noStrike" kern="1200" cap="none" spc="0" normalizeH="0" baseline="0" noProof="0" dirty="0">
                <a:ln>
                  <a:noFill/>
                </a:ln>
                <a:solidFill>
                  <a:srgbClr val="FFFFFF"/>
                </a:solidFill>
                <a:effectLst/>
                <a:uLnTx/>
                <a:uFillTx/>
                <a:latin typeface="Arial"/>
                <a:ea typeface="+mn-ea"/>
                <a:cs typeface="+mn-cs"/>
              </a:rPr>
            </a:b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The next training or coach meeting will be displayed in the black box a the bottom</a:t>
            </a:r>
            <a:br>
              <a:rPr kumimoji="0" lang="en-US" sz="1800" b="1" i="0" u="none" strike="noStrike" kern="1200" cap="none" spc="0" normalizeH="0" baseline="0" noProof="0" dirty="0">
                <a:ln>
                  <a:noFill/>
                </a:ln>
                <a:solidFill>
                  <a:srgbClr val="FFFFFF"/>
                </a:solidFill>
                <a:effectLst/>
                <a:uLnTx/>
                <a:uFillTx/>
                <a:latin typeface="Arial"/>
                <a:ea typeface="+mn-ea"/>
                <a:cs typeface="+mn-cs"/>
              </a:rPr>
            </a:b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Share with other Coaches or Team Members as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You may update or add coaches or team members to the mailing list using the communication survey.  You only need to add new members you do not need to list member you already uploaded.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636895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E9646FBB-AB8C-46A1-82B9-5F14CD06C164}">
  <ds:schemaRefs>
    <ds:schemaRef ds:uri="bd4136c0-7c27-4378-bc59-5e31d22b10cd"/>
    <ds:schemaRef ds:uri="fa4c7253-cea3-4165-8b8a-856476806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5577</TotalTime>
  <Words>3203</Words>
  <Application>Microsoft Office PowerPoint</Application>
  <PresentationFormat>Widescreen</PresentationFormat>
  <Paragraphs>469</Paragraphs>
  <Slides>38</Slides>
  <Notes>37</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38</vt:i4>
      </vt:variant>
    </vt:vector>
  </HeadingPairs>
  <TitlesOfParts>
    <vt:vector size="61" baseType="lpstr">
      <vt:lpstr>Arial</vt:lpstr>
      <vt:lpstr>Bariol</vt:lpstr>
      <vt:lpstr>Calibri</vt:lpstr>
      <vt:lpstr>Courier New</vt:lpstr>
      <vt:lpstr>Fira Sans Extra Condensed Medium</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3_Ophthalmology Center by Slidesgo</vt:lpstr>
      <vt:lpstr>5_Ophthalmology Center by Slidesgo</vt:lpstr>
      <vt:lpstr>PBIS School-Wide Coach Meeting Year 2:  September 2022</vt:lpstr>
      <vt:lpstr>EXPECTATIONS</vt:lpstr>
      <vt:lpstr>ACTIVITY: ATTENDANCE</vt:lpstr>
      <vt:lpstr>Agenda &amp; Coaches' Tasks</vt:lpstr>
      <vt:lpstr> HELPFUL RESOURCES</vt:lpstr>
      <vt:lpstr>PBIS Resource Spotlight: PBIS Academy Support Structure</vt:lpstr>
      <vt:lpstr>Year</vt:lpstr>
      <vt:lpstr>Communication Survey &amp; Mail Chimp</vt:lpstr>
      <vt:lpstr>Communication Survey &amp; Reminders</vt:lpstr>
      <vt:lpstr>PBIS Academy Support Structure</vt:lpstr>
      <vt:lpstr>PBIS Academy Support Structure Questions?</vt:lpstr>
      <vt:lpstr>Resources</vt:lpstr>
      <vt:lpstr>Year 2 page</vt:lpstr>
      <vt:lpstr>PBIS Academy Support Structure Continued</vt:lpstr>
      <vt:lpstr>Canvas – Coach Directions</vt:lpstr>
      <vt:lpstr>Website and Canvas</vt:lpstr>
      <vt:lpstr> HELPFUL RESOURCES</vt:lpstr>
      <vt:lpstr>Glows &amp; Grows Rollout </vt:lpstr>
      <vt:lpstr>DISCUSSION: INTRODOCTIONS, &amp; GLOWS &amp; GROWS</vt:lpstr>
      <vt:lpstr>Big Idea Check In:  Team Meeting Foundations</vt:lpstr>
      <vt:lpstr>Membership</vt:lpstr>
      <vt:lpstr>Ensuring a Representative Team</vt:lpstr>
      <vt:lpstr>Team Roles </vt:lpstr>
      <vt:lpstr>Meeting Foundation Checklist</vt:lpstr>
      <vt:lpstr>ACTION PLANNING</vt:lpstr>
      <vt:lpstr>Annual Action Planning - Advanced</vt:lpstr>
      <vt:lpstr>DATA-INFORMED OUTCOME GOALS</vt:lpstr>
      <vt:lpstr>Goals and Outcomes</vt:lpstr>
      <vt:lpstr>WORK SMARTER</vt:lpstr>
      <vt:lpstr>ALIGNING TEAM STRUCTURES – EXAMPLE</vt:lpstr>
      <vt:lpstr>GUIDING QUESTIONS</vt:lpstr>
      <vt:lpstr>Action Plan – Annual Planning Advanced Years</vt:lpstr>
      <vt:lpstr>DISCUSSION: TEAMING</vt:lpstr>
      <vt:lpstr>PBIS Looking Ahead: Previewing October Team Training</vt:lpstr>
      <vt:lpstr>OCTOBER TEAM TRAINING</vt:lpstr>
      <vt:lpstr>AGENDA &amp; FOLLOW-UP</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29</cp:revision>
  <dcterms:created xsi:type="dcterms:W3CDTF">2021-09-01T22:16:30Z</dcterms:created>
  <dcterms:modified xsi:type="dcterms:W3CDTF">2022-09-22T15:11:25Z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