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5.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6.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 id="2147483776" r:id="rId9"/>
    <p:sldMasterId id="2147483796" r:id="rId10"/>
  </p:sldMasterIdLst>
  <p:notesMasterIdLst>
    <p:notesMasterId r:id="rId53"/>
  </p:notesMasterIdLst>
  <p:sldIdLst>
    <p:sldId id="3182" r:id="rId11"/>
    <p:sldId id="3209" r:id="rId12"/>
    <p:sldId id="4056" r:id="rId13"/>
    <p:sldId id="3210" r:id="rId14"/>
    <p:sldId id="4067" r:id="rId15"/>
    <p:sldId id="4032" r:id="rId16"/>
    <p:sldId id="260" r:id="rId17"/>
    <p:sldId id="4061" r:id="rId18"/>
    <p:sldId id="4062" r:id="rId19"/>
    <p:sldId id="4060" r:id="rId20"/>
    <p:sldId id="4079" r:id="rId21"/>
    <p:sldId id="4080" r:id="rId22"/>
    <p:sldId id="4090" r:id="rId23"/>
    <p:sldId id="4026" r:id="rId24"/>
    <p:sldId id="3393" r:id="rId25"/>
    <p:sldId id="4018" r:id="rId26"/>
    <p:sldId id="4072" r:id="rId27"/>
    <p:sldId id="3248" r:id="rId28"/>
    <p:sldId id="330" r:id="rId29"/>
    <p:sldId id="4074" r:id="rId30"/>
    <p:sldId id="4082" r:id="rId31"/>
    <p:sldId id="4042" r:id="rId32"/>
    <p:sldId id="4087" r:id="rId33"/>
    <p:sldId id="4088" r:id="rId34"/>
    <p:sldId id="4089" r:id="rId35"/>
    <p:sldId id="4070" r:id="rId36"/>
    <p:sldId id="4028" r:id="rId37"/>
    <p:sldId id="4071" r:id="rId38"/>
    <p:sldId id="4086" r:id="rId39"/>
    <p:sldId id="4029" r:id="rId40"/>
    <p:sldId id="4073" r:id="rId41"/>
    <p:sldId id="3242" r:id="rId42"/>
    <p:sldId id="3265" r:id="rId43"/>
    <p:sldId id="4054" r:id="rId44"/>
    <p:sldId id="3283" r:id="rId45"/>
    <p:sldId id="4085" r:id="rId46"/>
    <p:sldId id="4084" r:id="rId47"/>
    <p:sldId id="3269" r:id="rId48"/>
    <p:sldId id="4083" r:id="rId49"/>
    <p:sldId id="4078" r:id="rId50"/>
    <p:sldId id="4091" r:id="rId51"/>
    <p:sldId id="34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5 minutes)" id="{D4CE4683-096C-B14E-B28E-FC6D7AF69508}">
          <p14:sldIdLst>
            <p14:sldId id="3182"/>
            <p14:sldId id="3209"/>
            <p14:sldId id="4056"/>
            <p14:sldId id="3210"/>
            <p14:sldId id="4067"/>
          </p14:sldIdLst>
        </p14:section>
        <p14:section name="Resource Spotlight (20 mins)" id="{6CC5BA60-0145-45E1-97BC-34768D1184A5}">
          <p14:sldIdLst>
            <p14:sldId id="4032"/>
            <p14:sldId id="260"/>
            <p14:sldId id="4061"/>
            <p14:sldId id="4062"/>
            <p14:sldId id="4060"/>
            <p14:sldId id="4079"/>
            <p14:sldId id="4080"/>
            <p14:sldId id="4090"/>
          </p14:sldIdLst>
        </p14:section>
        <p14:section name="Glows and Grows (20 minutes)" id="{E918D8D8-C51E-CF45-8A07-ABB390550EA3}">
          <p14:sldIdLst>
            <p14:sldId id="4026"/>
            <p14:sldId id="3393"/>
          </p14:sldIdLst>
        </p14:section>
        <p14:section name="Big Idea Check In (35 minutes)" id="{4FAC4393-89DA-9E43-AB5C-27C393F04C63}">
          <p14:sldIdLst>
            <p14:sldId id="4018"/>
            <p14:sldId id="4072"/>
            <p14:sldId id="3248"/>
            <p14:sldId id="330"/>
            <p14:sldId id="4074"/>
            <p14:sldId id="4082"/>
            <p14:sldId id="4042"/>
            <p14:sldId id="4087"/>
            <p14:sldId id="4088"/>
            <p14:sldId id="4089"/>
            <p14:sldId id="4070"/>
            <p14:sldId id="4028"/>
            <p14:sldId id="4071"/>
            <p14:sldId id="4086"/>
          </p14:sldIdLst>
        </p14:section>
        <p14:section name="Looking Ahead (5 minutes)" id="{EF4E117E-C94B-5045-8826-1052C5708A86}">
          <p14:sldIdLst>
            <p14:sldId id="4029"/>
            <p14:sldId id="4073"/>
            <p14:sldId id="3242"/>
            <p14:sldId id="3265"/>
            <p14:sldId id="4054"/>
            <p14:sldId id="3283"/>
            <p14:sldId id="4085"/>
            <p14:sldId id="4084"/>
            <p14:sldId id="3269"/>
            <p14:sldId id="4083"/>
          </p14:sldIdLst>
        </p14:section>
        <p14:section name="Wrapping Up (5 minutes)" id="{6F051F88-AA7C-3348-A7B8-892BA6C75A0D}">
          <p14:sldIdLst>
            <p14:sldId id="4078"/>
            <p14:sldId id="4091"/>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10"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92" autoAdjust="0"/>
  </p:normalViewPr>
  <p:slideViewPr>
    <p:cSldViewPr snapToGrid="0" snapToObjects="1">
      <p:cViewPr varScale="1">
        <p:scale>
          <a:sx n="96" d="100"/>
          <a:sy n="96" d="100"/>
        </p:scale>
        <p:origin x="354" y="96"/>
      </p:cViewPr>
      <p:guideLst/>
    </p:cSldViewPr>
  </p:slideViewPr>
  <p:outlineViewPr>
    <p:cViewPr>
      <p:scale>
        <a:sx n="33" d="100"/>
        <a:sy n="33" d="100"/>
      </p:scale>
      <p:origin x="0" y="-5189"/>
    </p:cViewPr>
  </p:outlineViewPr>
  <p:notesTextViewPr>
    <p:cViewPr>
      <p:scale>
        <a:sx n="1" d="1"/>
        <a:sy n="1" d="1"/>
      </p:scale>
      <p:origin x="0" y="0"/>
    </p:cViewPr>
  </p:notesTextViewPr>
  <p:sorterViewPr>
    <p:cViewPr>
      <p:scale>
        <a:sx n="92" d="100"/>
        <a:sy n="92"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tx1"/>
              </a:solidFill>
              <a:latin typeface="Hind Vadodara"/>
              <a:cs typeface="Hind Vadodara"/>
            </a:rPr>
            <a:t>Presentation Content:</a:t>
          </a:r>
          <a:endParaRPr lang="en-US" b="0" i="0" u="none" strike="noStrike" cap="none" baseline="0" noProof="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PBIS Academy Year 3 Training and Support Structure</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03954BDB-BA25-4649-AD2D-200C969E9724}">
      <dgm:prSet phldr="0"/>
      <dgm:spPr/>
      <dgm:t>
        <a:bodyPr/>
        <a:lstStyle/>
        <a:p>
          <a:pPr rtl="0"/>
          <a:r>
            <a:rPr lang="en-US" b="0" i="0" dirty="0">
              <a:latin typeface="Hind Vadodara" panose="020B0604020202020204" charset="0"/>
              <a:cs typeface="Hind Vadodara" panose="020B0604020202020204" charset="0"/>
            </a:rPr>
            <a:t>Sustainability Factors – Team Functioning / Action Planning</a:t>
          </a:r>
        </a:p>
      </dgm:t>
    </dgm:pt>
    <dgm:pt modelId="{0C31844F-EAD3-5A49-97F3-4969CDD96248}" type="parTrans" cxnId="{31CC430A-8F75-004E-BE2A-0DD450791350}">
      <dgm:prSet/>
      <dgm:spPr/>
      <dgm:t>
        <a:bodyPr/>
        <a:lstStyle/>
        <a:p>
          <a:endParaRPr lang="en-US"/>
        </a:p>
      </dgm:t>
    </dgm:pt>
    <dgm:pt modelId="{AFE1F1FB-E3F1-C746-85FD-B2BEA16BBD10}" type="sibTrans" cxnId="{31CC430A-8F75-004E-BE2A-0DD450791350}">
      <dgm:prSet/>
      <dgm:spPr/>
      <dgm:t>
        <a:bodyPr/>
        <a:lstStyle/>
        <a:p>
          <a:endParaRPr lang="en-US"/>
        </a:p>
      </dgm:t>
    </dgm:pt>
    <dgm:pt modelId="{20BB3778-7C90-8E48-91C7-ACD1BC0F0D06}">
      <dgm:prSet phldr="0"/>
      <dgm:spPr/>
      <dgm:t>
        <a:bodyPr/>
        <a:lstStyle/>
        <a:p>
          <a:pPr rtl="0"/>
          <a:r>
            <a:rPr lang="en-US" b="0" i="0" dirty="0">
              <a:latin typeface="Hind Vadodara" panose="020B0604020202020204" charset="0"/>
              <a:cs typeface="Hind Vadodara" panose="020B0604020202020204" charset="0"/>
            </a:rPr>
            <a:t>Glows &amp; Grows: PBIS Rollout</a:t>
          </a:r>
        </a:p>
      </dgm:t>
    </dgm:pt>
    <dgm:pt modelId="{27BC0C2A-7D2D-4F4A-B99B-C925F33AC947}" type="parTrans" cxnId="{A8F528FD-ABFF-8242-BE8A-B3C9179F3F02}">
      <dgm:prSet/>
      <dgm:spPr/>
      <dgm:t>
        <a:bodyPr/>
        <a:lstStyle/>
        <a:p>
          <a:endParaRPr lang="en-US"/>
        </a:p>
      </dgm:t>
    </dgm:pt>
    <dgm:pt modelId="{9F51D5D1-D857-2D46-8E2E-B1D88610C1EC}" type="sibTrans" cxnId="{A8F528FD-ABFF-8242-BE8A-B3C9179F3F02}">
      <dgm:prSet/>
      <dgm:spPr/>
      <dgm:t>
        <a:bodyPr/>
        <a:lstStyle/>
        <a:p>
          <a:endParaRPr lang="en-US"/>
        </a:p>
      </dgm:t>
    </dgm:pt>
    <dgm:pt modelId="{1ED26372-5EC4-492D-B4FC-38E44A9F2E0C}">
      <dgm:prSet phldr="0"/>
      <dgm:spPr/>
      <dgm:t>
        <a:bodyPr/>
        <a:lstStyle/>
        <a:p>
          <a:pPr rtl="0"/>
          <a:r>
            <a:rPr lang="en-US" b="0" i="0" dirty="0">
              <a:latin typeface="Hind Vadodara"/>
              <a:cs typeface="Hind Vadodara"/>
            </a:rPr>
            <a:t>Complete and send in your PBIS Assessment Coordinator Form</a:t>
          </a:r>
          <a:endParaRPr lang="en-US" b="0" i="0" dirty="0">
            <a:solidFill>
              <a:srgbClr val="0070C0"/>
            </a:solidFill>
            <a:latin typeface="Hind Vadodara" panose="020B0604020202020204" charset="0"/>
            <a:cs typeface="Hind Vadodara" panose="020B0604020202020204" charset="0"/>
          </a:endParaRPr>
        </a:p>
      </dgm:t>
    </dgm:pt>
    <dgm:pt modelId="{2477A9DF-C4AA-4F2F-8BC3-056644707402}" type="parTrans" cxnId="{80DB13FA-B80E-4EA9-9ABB-F051424D8F74}">
      <dgm:prSet/>
      <dgm:spPr/>
      <dgm:t>
        <a:bodyPr/>
        <a:lstStyle/>
        <a:p>
          <a:endParaRPr lang="en-US"/>
        </a:p>
      </dgm:t>
    </dgm:pt>
    <dgm:pt modelId="{65628C6B-CA80-4660-BEB4-664099B0A1E0}" type="sibTrans" cxnId="{80DB13FA-B80E-4EA9-9ABB-F051424D8F74}">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Survey for list of team members with emails for event reminders</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0CF122D-82A9-4E2F-88D6-86A78C73D3CE}">
      <dgm:prSet phldr="0"/>
      <dgm:spPr/>
      <dgm:t>
        <a:bodyPr/>
        <a:lstStyle/>
        <a:p>
          <a:pPr rtl="0"/>
          <a:r>
            <a:rPr lang="en-US" b="0" i="0" dirty="0">
              <a:solidFill>
                <a:schemeClr val="tx1"/>
              </a:solidFill>
              <a:latin typeface="Hind Vadodara" panose="020B0604020202020204" charset="0"/>
              <a:cs typeface="Hind Vadodara" panose="020B0604020202020204" charset="0"/>
            </a:rPr>
            <a:t> </a:t>
          </a:r>
          <a:r>
            <a:rPr lang="en-US" b="0" i="0" dirty="0">
              <a:latin typeface="Hind Vadodara" panose="020B0604020202020204" charset="0"/>
              <a:cs typeface="Hind Vadodara" panose="020B0604020202020204" charset="0"/>
            </a:rPr>
            <a:t>Submit Advanced Action Plan with Team/Meeting portion completed in Canvas</a:t>
          </a:r>
          <a:endParaRPr lang="en-US" b="0" i="0" dirty="0">
            <a:solidFill>
              <a:schemeClr val="tx1"/>
            </a:solidFill>
            <a:latin typeface="Hind Vadodara" panose="020B0604020202020204" charset="0"/>
            <a:cs typeface="Hind Vadodara" panose="020B0604020202020204" charset="0"/>
          </a:endParaRPr>
        </a:p>
      </dgm:t>
    </dgm:pt>
    <dgm:pt modelId="{E8DD5DDC-CB36-4DCF-9222-ACAC3DBA69B8}" type="parTrans" cxnId="{EAE3E080-F172-4D58-ADBD-1AAC4291D90B}">
      <dgm:prSet/>
      <dgm:spPr/>
      <dgm:t>
        <a:bodyPr/>
        <a:lstStyle/>
        <a:p>
          <a:endParaRPr lang="en-US"/>
        </a:p>
      </dgm:t>
    </dgm:pt>
    <dgm:pt modelId="{7837E08E-E985-4EFC-8F91-C1693FC8A68A}" type="sibTrans" cxnId="{EAE3E080-F172-4D58-ADBD-1AAC4291D90B}">
      <dgm:prSet/>
      <dgm:spPr/>
      <dgm:t>
        <a:bodyPr/>
        <a:lstStyle/>
        <a:p>
          <a:endParaRPr lang="en-US"/>
        </a:p>
      </dgm:t>
    </dgm:pt>
    <dgm:pt modelId="{B8B920FF-5F63-4917-9597-F61AC9838F35}">
      <dgm:prSet phldr="0"/>
      <dgm:spPr/>
      <dgm:t>
        <a:bodyPr/>
        <a:lstStyle/>
        <a:p>
          <a:r>
            <a:rPr lang="en-US" b="0" i="0" dirty="0">
              <a:latin typeface="Hind Vadodara"/>
              <a:cs typeface="Hind Vadodara"/>
            </a:rPr>
            <a:t>Review the Logic Model Activity prepare for Nov. Team Training</a:t>
          </a:r>
          <a:endParaRPr lang="en-US" b="0" i="0" dirty="0">
            <a:solidFill>
              <a:srgbClr val="0070C0"/>
            </a:solidFill>
            <a:latin typeface="Hind Vadodara" panose="020B0604020202020204" charset="0"/>
            <a:cs typeface="Hind Vadodara" panose="020B0604020202020204" charset="0"/>
          </a:endParaRPr>
        </a:p>
      </dgm:t>
    </dgm:pt>
    <dgm:pt modelId="{535D7B55-07CF-4A56-9031-A49847FBD282}" type="parTrans" cxnId="{9927856D-61D6-4F16-AF54-73AF6424F8CC}">
      <dgm:prSet/>
      <dgm:spPr/>
    </dgm:pt>
    <dgm:pt modelId="{C9675BC4-BC54-4416-B54D-3A0785EF35B7}" type="sibTrans" cxnId="{9927856D-61D6-4F16-AF54-73AF6424F8CC}">
      <dgm:prSet/>
      <dgm:spPr/>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31CC430A-8F75-004E-BE2A-0DD450791350}" srcId="{76937503-7550-41B3-8D88-C860E600B4A5}" destId="{03954BDB-BA25-4649-AD2D-200C969E9724}" srcOrd="1" destOrd="0" parTransId="{0C31844F-EAD3-5A49-97F3-4969CDD96248}" sibTransId="{AFE1F1FB-E3F1-C746-85FD-B2BEA16BBD10}"/>
    <dgm:cxn modelId="{41BA350B-EEFD-49C0-8C2F-7CF2B413F75B}" type="presOf" srcId="{1ED26372-5EC4-492D-B4FC-38E44A9F2E0C}" destId="{183C8042-F222-4C5B-948A-CA63CABAB28E}" srcOrd="0" destOrd="2" presId="urn:microsoft.com/office/officeart/2005/8/layout/list1"/>
    <dgm:cxn modelId="{C778BB11-E95A-4943-A066-437CB141F6E0}" type="presOf" srcId="{FA5A640F-1737-4C91-87A5-1856A94C74CE}" destId="{183C8042-F222-4C5B-948A-CA63CABAB28E}" srcOrd="0" destOrd="0" presId="urn:microsoft.com/office/officeart/2005/8/layout/list1"/>
    <dgm:cxn modelId="{73F2A220-4DED-8E4D-829C-79B497C0EFC5}" type="presOf" srcId="{20BB3778-7C90-8E48-91C7-ACD1BC0F0D06}" destId="{CDAAD9AB-76BA-4F20-9C80-4020D86AF54F}" srcOrd="0" destOrd="2"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22F1745B-62F4-4077-B09D-BD94CF25003E}" type="presOf" srcId="{E0CF122D-82A9-4E2F-88D6-86A78C73D3CE}" destId="{183C8042-F222-4C5B-948A-CA63CABAB28E}" srcOrd="0" destOrd="1" presId="urn:microsoft.com/office/officeart/2005/8/layout/list1"/>
    <dgm:cxn modelId="{84E61463-7C62-443F-B77C-0367A309CC70}" type="presOf" srcId="{76937503-7550-41B3-8D88-C860E600B4A5}" destId="{24EE546A-203E-45A1-AB96-5A4CB77AC5EC}" srcOrd="1" destOrd="0" presId="urn:microsoft.com/office/officeart/2005/8/layout/list1"/>
    <dgm:cxn modelId="{9927856D-61D6-4F16-AF54-73AF6424F8CC}" srcId="{88926E0B-BFF6-E944-B1DF-44240C496CA1}" destId="{B8B920FF-5F63-4917-9597-F61AC9838F35}" srcOrd="3" destOrd="0" parTransId="{535D7B55-07CF-4A56-9031-A49847FBD282}" sibTransId="{C9675BC4-BC54-4416-B54D-3A0785EF35B7}"/>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EAE3E080-F172-4D58-ADBD-1AAC4291D90B}" srcId="{88926E0B-BFF6-E944-B1DF-44240C496CA1}" destId="{E0CF122D-82A9-4E2F-88D6-86A78C73D3CE}" srcOrd="1" destOrd="0" parTransId="{E8DD5DDC-CB36-4DCF-9222-ACAC3DBA69B8}" sibTransId="{7837E08E-E985-4EFC-8F91-C1693FC8A68A}"/>
    <dgm:cxn modelId="{C2D2098D-49B3-A04D-9FB3-0FED3991A0DF}" srcId="{76937503-7550-41B3-8D88-C860E600B4A5}" destId="{B233C6D1-31FC-9E44-988B-1DE61F134A43}" srcOrd="0" destOrd="0" parTransId="{4BC0583A-A1D4-334D-972A-15CA92DF2D40}" sibTransId="{4073BC8B-074F-8B4F-BF43-A44AC4433C6A}"/>
    <dgm:cxn modelId="{CF70A1AD-5B90-CC41-AC82-8AF355283DE9}" srcId="{139B28B7-98AE-2442-8242-E675E9F54483}" destId="{88926E0B-BFF6-E944-B1DF-44240C496CA1}" srcOrd="1" destOrd="0" parTransId="{53B66600-AFAC-9844-8FF3-FF95E01497A1}" sibTransId="{FAC168E4-A658-DD48-B776-1AB6580C5053}"/>
    <dgm:cxn modelId="{05F187BA-D7CD-4E62-B3E8-34D21CFD5BF7}" type="presOf" srcId="{B8B920FF-5F63-4917-9597-F61AC9838F35}" destId="{183C8042-F222-4C5B-948A-CA63CABAB28E}" srcOrd="0" destOrd="3"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C4B4EDE0-D896-AF46-9D61-DFFD8C6FE36E}" type="presOf" srcId="{03954BDB-BA25-4649-AD2D-200C969E9724}" destId="{CDAAD9AB-76BA-4F20-9C80-4020D86AF54F}" srcOrd="0" destOrd="1" presId="urn:microsoft.com/office/officeart/2005/8/layout/list1"/>
    <dgm:cxn modelId="{951D89E3-0933-4BC3-BAF5-5EBEDA4320E4}" type="presOf" srcId="{B233C6D1-31FC-9E44-988B-1DE61F134A43}" destId="{CDAAD9AB-76BA-4F20-9C80-4020D86AF54F}" srcOrd="0" destOrd="0" presId="urn:microsoft.com/office/officeart/2005/8/layout/list1"/>
    <dgm:cxn modelId="{80DB13FA-B80E-4EA9-9ABB-F051424D8F74}" srcId="{88926E0B-BFF6-E944-B1DF-44240C496CA1}" destId="{1ED26372-5EC4-492D-B4FC-38E44A9F2E0C}" srcOrd="2" destOrd="0" parTransId="{2477A9DF-C4AA-4F2F-8BC3-056644707402}" sibTransId="{65628C6B-CA80-4660-BEB4-664099B0A1E0}"/>
    <dgm:cxn modelId="{A8F528FD-ABFF-8242-BE8A-B3C9179F3F02}" srcId="{76937503-7550-41B3-8D88-C860E600B4A5}" destId="{20BB3778-7C90-8E48-91C7-ACD1BC0F0D06}" srcOrd="2" destOrd="0" parTransId="{27BC0C2A-7D2D-4F4A-B99B-C925F33AC947}" sibTransId="{9F51D5D1-D857-2D46-8E2E-B1D88610C1EC}"/>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EDAB8EC-D09B-5E4F-9715-35A4C9AD844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5D48999-09F8-2D41-9A92-61AAB640B3A8}">
      <dgm:prSet phldrT="[Text]"/>
      <dgm:spPr/>
      <dgm:t>
        <a:bodyPr/>
        <a:lstStyle/>
        <a:p>
          <a:r>
            <a:rPr lang="en-US" dirty="0"/>
            <a:t>Fidelity Assessments (TFI, TIC)</a:t>
          </a:r>
        </a:p>
      </dgm:t>
    </dgm:pt>
    <dgm:pt modelId="{D7BFC512-7D86-044D-9F64-BBB3C9BB9DA6}" type="parTrans" cxnId="{0556106C-D8F8-C44E-970C-D0924B69D5B0}">
      <dgm:prSet/>
      <dgm:spPr/>
      <dgm:t>
        <a:bodyPr/>
        <a:lstStyle/>
        <a:p>
          <a:endParaRPr lang="en-US"/>
        </a:p>
      </dgm:t>
    </dgm:pt>
    <dgm:pt modelId="{D6D2EA98-F080-6642-B80A-F1CD1F307385}" type="sibTrans" cxnId="{0556106C-D8F8-C44E-970C-D0924B69D5B0}">
      <dgm:prSet/>
      <dgm:spPr/>
      <dgm:t>
        <a:bodyPr/>
        <a:lstStyle/>
        <a:p>
          <a:endParaRPr lang="en-US"/>
        </a:p>
      </dgm:t>
    </dgm:pt>
    <dgm:pt modelId="{4B9AFF0F-759D-6E48-AB71-9ADE8E429C92}">
      <dgm:prSet phldrT="[Text]"/>
      <dgm:spPr/>
      <dgm:t>
        <a:bodyPr/>
        <a:lstStyle/>
        <a:p>
          <a:r>
            <a:rPr lang="en-US" dirty="0"/>
            <a:t>Student Outcome Data (attendance, screening, discipline, grades)</a:t>
          </a:r>
        </a:p>
      </dgm:t>
    </dgm:pt>
    <dgm:pt modelId="{AACFC858-29BE-1A47-B584-FB04FC212EC6}" type="parTrans" cxnId="{5E714A32-E895-624E-B0F7-9BDC54D63331}">
      <dgm:prSet/>
      <dgm:spPr/>
      <dgm:t>
        <a:bodyPr/>
        <a:lstStyle/>
        <a:p>
          <a:endParaRPr lang="en-US"/>
        </a:p>
      </dgm:t>
    </dgm:pt>
    <dgm:pt modelId="{25F1CBEB-E815-8549-8DDB-59FD71E4141B}" type="sibTrans" cxnId="{5E714A32-E895-624E-B0F7-9BDC54D63331}">
      <dgm:prSet/>
      <dgm:spPr/>
      <dgm:t>
        <a:bodyPr/>
        <a:lstStyle/>
        <a:p>
          <a:endParaRPr lang="en-US"/>
        </a:p>
      </dgm:t>
    </dgm:pt>
    <dgm:pt modelId="{B93B8467-0649-F943-8A02-6A642059B16F}">
      <dgm:prSet phldrT="[Text]"/>
      <dgm:spPr/>
      <dgm:t>
        <a:bodyPr/>
        <a:lstStyle/>
        <a:p>
          <a:r>
            <a:rPr lang="en-US" dirty="0"/>
            <a:t>Stakeholder Input (surveys, focus groups)</a:t>
          </a:r>
        </a:p>
      </dgm:t>
    </dgm:pt>
    <dgm:pt modelId="{62CB8F75-42A8-7F49-B95F-BF1FE814256C}" type="parTrans" cxnId="{74C6F670-778A-FE4C-9A74-A71F3F877843}">
      <dgm:prSet/>
      <dgm:spPr/>
      <dgm:t>
        <a:bodyPr/>
        <a:lstStyle/>
        <a:p>
          <a:endParaRPr lang="en-US"/>
        </a:p>
      </dgm:t>
    </dgm:pt>
    <dgm:pt modelId="{40078D3B-527B-9E40-90A2-7471C859F060}" type="sibTrans" cxnId="{74C6F670-778A-FE4C-9A74-A71F3F877843}">
      <dgm:prSet/>
      <dgm:spPr/>
      <dgm:t>
        <a:bodyPr/>
        <a:lstStyle/>
        <a:p>
          <a:endParaRPr lang="en-US"/>
        </a:p>
      </dgm:t>
    </dgm:pt>
    <dgm:pt modelId="{E45E2425-4585-244B-B454-7DE4EDA9C27C}">
      <dgm:prSet phldrT="[Text]"/>
      <dgm:spPr/>
      <dgm:t>
        <a:bodyPr/>
        <a:lstStyle/>
        <a:p>
          <a:r>
            <a:rPr lang="en-US" dirty="0"/>
            <a:t>School/District Priorities (DIP, SIP)</a:t>
          </a:r>
        </a:p>
      </dgm:t>
    </dgm:pt>
    <dgm:pt modelId="{BFA53497-C8E9-E74D-BEFE-ED17F9B8C1C8}" type="parTrans" cxnId="{0543D98B-E0CE-8C4D-A3AE-86900916B644}">
      <dgm:prSet/>
      <dgm:spPr/>
      <dgm:t>
        <a:bodyPr/>
        <a:lstStyle/>
        <a:p>
          <a:endParaRPr lang="en-US"/>
        </a:p>
      </dgm:t>
    </dgm:pt>
    <dgm:pt modelId="{677873DE-2A4F-8B48-9898-2AC08BC674F0}" type="sibTrans" cxnId="{0543D98B-E0CE-8C4D-A3AE-86900916B644}">
      <dgm:prSet/>
      <dgm:spPr/>
      <dgm:t>
        <a:bodyPr/>
        <a:lstStyle/>
        <a:p>
          <a:endParaRPr lang="en-US"/>
        </a:p>
      </dgm:t>
    </dgm:pt>
    <dgm:pt modelId="{266B781B-C36B-B049-B143-3B22749FA5C3}" type="pres">
      <dgm:prSet presAssocID="{4EDAB8EC-D09B-5E4F-9715-35A4C9AD8442}" presName="diagram" presStyleCnt="0">
        <dgm:presLayoutVars>
          <dgm:dir/>
          <dgm:resizeHandles val="exact"/>
        </dgm:presLayoutVars>
      </dgm:prSet>
      <dgm:spPr/>
    </dgm:pt>
    <dgm:pt modelId="{BD82EB74-FAF0-D74E-959E-60DCA61243DC}" type="pres">
      <dgm:prSet presAssocID="{25D48999-09F8-2D41-9A92-61AAB640B3A8}" presName="node" presStyleLbl="node1" presStyleIdx="0" presStyleCnt="4">
        <dgm:presLayoutVars>
          <dgm:bulletEnabled val="1"/>
        </dgm:presLayoutVars>
      </dgm:prSet>
      <dgm:spPr/>
    </dgm:pt>
    <dgm:pt modelId="{F665B470-8A66-C64D-8EDF-E34A69445F77}" type="pres">
      <dgm:prSet presAssocID="{D6D2EA98-F080-6642-B80A-F1CD1F307385}" presName="sibTrans" presStyleCnt="0"/>
      <dgm:spPr/>
    </dgm:pt>
    <dgm:pt modelId="{C52461D2-51FB-A345-A8D8-E3E04328081E}" type="pres">
      <dgm:prSet presAssocID="{4B9AFF0F-759D-6E48-AB71-9ADE8E429C92}" presName="node" presStyleLbl="node1" presStyleIdx="1" presStyleCnt="4">
        <dgm:presLayoutVars>
          <dgm:bulletEnabled val="1"/>
        </dgm:presLayoutVars>
      </dgm:prSet>
      <dgm:spPr/>
    </dgm:pt>
    <dgm:pt modelId="{61C613A5-43A8-2E42-8351-40340D93EFA8}" type="pres">
      <dgm:prSet presAssocID="{25F1CBEB-E815-8549-8DDB-59FD71E4141B}" presName="sibTrans" presStyleCnt="0"/>
      <dgm:spPr/>
    </dgm:pt>
    <dgm:pt modelId="{34775702-4E7F-7F47-90AE-8E787E2E35D3}" type="pres">
      <dgm:prSet presAssocID="{B93B8467-0649-F943-8A02-6A642059B16F}" presName="node" presStyleLbl="node1" presStyleIdx="2" presStyleCnt="4">
        <dgm:presLayoutVars>
          <dgm:bulletEnabled val="1"/>
        </dgm:presLayoutVars>
      </dgm:prSet>
      <dgm:spPr/>
    </dgm:pt>
    <dgm:pt modelId="{44061FED-D9D9-8444-B5D9-2B8AB653971B}" type="pres">
      <dgm:prSet presAssocID="{40078D3B-527B-9E40-90A2-7471C859F060}" presName="sibTrans" presStyleCnt="0"/>
      <dgm:spPr/>
    </dgm:pt>
    <dgm:pt modelId="{7D78472B-92AE-C94A-8680-4A77384FECD1}" type="pres">
      <dgm:prSet presAssocID="{E45E2425-4585-244B-B454-7DE4EDA9C27C}" presName="node" presStyleLbl="node1" presStyleIdx="3" presStyleCnt="4">
        <dgm:presLayoutVars>
          <dgm:bulletEnabled val="1"/>
        </dgm:presLayoutVars>
      </dgm:prSet>
      <dgm:spPr/>
    </dgm:pt>
  </dgm:ptLst>
  <dgm:cxnLst>
    <dgm:cxn modelId="{B846FA1E-5871-1641-9B1B-C2C305F6F471}" type="presOf" srcId="{25D48999-09F8-2D41-9A92-61AAB640B3A8}" destId="{BD82EB74-FAF0-D74E-959E-60DCA61243DC}" srcOrd="0" destOrd="0" presId="urn:microsoft.com/office/officeart/2005/8/layout/default"/>
    <dgm:cxn modelId="{5E714A32-E895-624E-B0F7-9BDC54D63331}" srcId="{4EDAB8EC-D09B-5E4F-9715-35A4C9AD8442}" destId="{4B9AFF0F-759D-6E48-AB71-9ADE8E429C92}" srcOrd="1" destOrd="0" parTransId="{AACFC858-29BE-1A47-B584-FB04FC212EC6}" sibTransId="{25F1CBEB-E815-8549-8DDB-59FD71E4141B}"/>
    <dgm:cxn modelId="{0556106C-D8F8-C44E-970C-D0924B69D5B0}" srcId="{4EDAB8EC-D09B-5E4F-9715-35A4C9AD8442}" destId="{25D48999-09F8-2D41-9A92-61AAB640B3A8}" srcOrd="0" destOrd="0" parTransId="{D7BFC512-7D86-044D-9F64-BBB3C9BB9DA6}" sibTransId="{D6D2EA98-F080-6642-B80A-F1CD1F307385}"/>
    <dgm:cxn modelId="{74C6F670-778A-FE4C-9A74-A71F3F877843}" srcId="{4EDAB8EC-D09B-5E4F-9715-35A4C9AD8442}" destId="{B93B8467-0649-F943-8A02-6A642059B16F}" srcOrd="2" destOrd="0" parTransId="{62CB8F75-42A8-7F49-B95F-BF1FE814256C}" sibTransId="{40078D3B-527B-9E40-90A2-7471C859F060}"/>
    <dgm:cxn modelId="{F4982C7F-5041-DC42-8D5A-8A2521547F0B}" type="presOf" srcId="{B93B8467-0649-F943-8A02-6A642059B16F}" destId="{34775702-4E7F-7F47-90AE-8E787E2E35D3}" srcOrd="0" destOrd="0" presId="urn:microsoft.com/office/officeart/2005/8/layout/default"/>
    <dgm:cxn modelId="{0543D98B-E0CE-8C4D-A3AE-86900916B644}" srcId="{4EDAB8EC-D09B-5E4F-9715-35A4C9AD8442}" destId="{E45E2425-4585-244B-B454-7DE4EDA9C27C}" srcOrd="3" destOrd="0" parTransId="{BFA53497-C8E9-E74D-BEFE-ED17F9B8C1C8}" sibTransId="{677873DE-2A4F-8B48-9898-2AC08BC674F0}"/>
    <dgm:cxn modelId="{B348C58F-9347-3948-8753-B8BA2D5990F2}" type="presOf" srcId="{E45E2425-4585-244B-B454-7DE4EDA9C27C}" destId="{7D78472B-92AE-C94A-8680-4A77384FECD1}" srcOrd="0" destOrd="0" presId="urn:microsoft.com/office/officeart/2005/8/layout/default"/>
    <dgm:cxn modelId="{1B79329A-6251-814F-A13D-8A2859C0E016}" type="presOf" srcId="{4B9AFF0F-759D-6E48-AB71-9ADE8E429C92}" destId="{C52461D2-51FB-A345-A8D8-E3E04328081E}" srcOrd="0" destOrd="0" presId="urn:microsoft.com/office/officeart/2005/8/layout/default"/>
    <dgm:cxn modelId="{3514C3FC-8B82-8141-8831-F7A009C6D774}" type="presOf" srcId="{4EDAB8EC-D09B-5E4F-9715-35A4C9AD8442}" destId="{266B781B-C36B-B049-B143-3B22749FA5C3}" srcOrd="0" destOrd="0" presId="urn:microsoft.com/office/officeart/2005/8/layout/default"/>
    <dgm:cxn modelId="{85AE6F9E-390E-5543-AE16-2712415A043E}" type="presParOf" srcId="{266B781B-C36B-B049-B143-3B22749FA5C3}" destId="{BD82EB74-FAF0-D74E-959E-60DCA61243DC}" srcOrd="0" destOrd="0" presId="urn:microsoft.com/office/officeart/2005/8/layout/default"/>
    <dgm:cxn modelId="{C4C7E562-B717-F44A-84CD-EB4A7393656B}" type="presParOf" srcId="{266B781B-C36B-B049-B143-3B22749FA5C3}" destId="{F665B470-8A66-C64D-8EDF-E34A69445F77}" srcOrd="1" destOrd="0" presId="urn:microsoft.com/office/officeart/2005/8/layout/default"/>
    <dgm:cxn modelId="{98D75FA7-172C-544E-889C-798F7B96FDF0}" type="presParOf" srcId="{266B781B-C36B-B049-B143-3B22749FA5C3}" destId="{C52461D2-51FB-A345-A8D8-E3E04328081E}" srcOrd="2" destOrd="0" presId="urn:microsoft.com/office/officeart/2005/8/layout/default"/>
    <dgm:cxn modelId="{21EC550D-A177-6945-9A10-A31F9E254BAB}" type="presParOf" srcId="{266B781B-C36B-B049-B143-3B22749FA5C3}" destId="{61C613A5-43A8-2E42-8351-40340D93EFA8}" srcOrd="3" destOrd="0" presId="urn:microsoft.com/office/officeart/2005/8/layout/default"/>
    <dgm:cxn modelId="{3E13479F-3F15-9646-8D0A-142A1FC1600C}" type="presParOf" srcId="{266B781B-C36B-B049-B143-3B22749FA5C3}" destId="{34775702-4E7F-7F47-90AE-8E787E2E35D3}" srcOrd="4" destOrd="0" presId="urn:microsoft.com/office/officeart/2005/8/layout/default"/>
    <dgm:cxn modelId="{2D2C2054-77E2-1147-AF4A-DD543DF32537}" type="presParOf" srcId="{266B781B-C36B-B049-B143-3B22749FA5C3}" destId="{44061FED-D9D9-8444-B5D9-2B8AB653971B}" srcOrd="5" destOrd="0" presId="urn:microsoft.com/office/officeart/2005/8/layout/default"/>
    <dgm:cxn modelId="{E208EC0F-5877-DE47-9087-2C7F8AFC8B04}" type="presParOf" srcId="{266B781B-C36B-B049-B143-3B22749FA5C3}" destId="{7D78472B-92AE-C94A-8680-4A77384FECD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tx1"/>
              </a:solidFill>
              <a:latin typeface="Hind Vadodara"/>
              <a:cs typeface="Hind Vadodara"/>
            </a:rPr>
            <a:t>Presentation Content:</a:t>
          </a:r>
          <a:endParaRPr lang="en-US" b="0" i="0" u="none" strike="noStrike" cap="none" baseline="0" noProof="0" dirty="0">
            <a:solidFill>
              <a:schemeClr val="tx1"/>
            </a:solidFill>
            <a:latin typeface="Hind Vadodara"/>
            <a:cs typeface="Hind Vadodara"/>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PBIS Academy Year 3 Training and Support Structure</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03954BDB-BA25-4649-AD2D-200C969E9724}">
      <dgm:prSet phldr="0"/>
      <dgm:spPr/>
      <dgm:t>
        <a:bodyPr/>
        <a:lstStyle/>
        <a:p>
          <a:pPr rtl="0"/>
          <a:r>
            <a:rPr lang="en-US" b="0" i="0" dirty="0">
              <a:latin typeface="Hind Vadodara" panose="020B0604020202020204" charset="0"/>
              <a:cs typeface="Hind Vadodara" panose="020B0604020202020204" charset="0"/>
            </a:rPr>
            <a:t>Sustainability Factors – Team Functioning</a:t>
          </a:r>
        </a:p>
      </dgm:t>
    </dgm:pt>
    <dgm:pt modelId="{0C31844F-EAD3-5A49-97F3-4969CDD96248}" type="parTrans" cxnId="{31CC430A-8F75-004E-BE2A-0DD450791350}">
      <dgm:prSet/>
      <dgm:spPr/>
      <dgm:t>
        <a:bodyPr/>
        <a:lstStyle/>
        <a:p>
          <a:endParaRPr lang="en-US"/>
        </a:p>
      </dgm:t>
    </dgm:pt>
    <dgm:pt modelId="{AFE1F1FB-E3F1-C746-85FD-B2BEA16BBD10}" type="sibTrans" cxnId="{31CC430A-8F75-004E-BE2A-0DD450791350}">
      <dgm:prSet/>
      <dgm:spPr/>
      <dgm:t>
        <a:bodyPr/>
        <a:lstStyle/>
        <a:p>
          <a:endParaRPr lang="en-US"/>
        </a:p>
      </dgm:t>
    </dgm:pt>
    <dgm:pt modelId="{20BB3778-7C90-8E48-91C7-ACD1BC0F0D06}">
      <dgm:prSet phldr="0"/>
      <dgm:spPr/>
      <dgm:t>
        <a:bodyPr/>
        <a:lstStyle/>
        <a:p>
          <a:pPr rtl="0"/>
          <a:r>
            <a:rPr lang="en-US" b="0" i="0">
              <a:latin typeface="Hind Vadodara" panose="020B0604020202020204" charset="0"/>
              <a:cs typeface="Hind Vadodara" panose="020B0604020202020204" charset="0"/>
            </a:rPr>
            <a:t>Glows &amp; Grows: PBIS Rollout</a:t>
          </a:r>
        </a:p>
      </dgm:t>
    </dgm:pt>
    <dgm:pt modelId="{27BC0C2A-7D2D-4F4A-B99B-C925F33AC947}" type="parTrans" cxnId="{A8F528FD-ABFF-8242-BE8A-B3C9179F3F02}">
      <dgm:prSet/>
      <dgm:spPr/>
      <dgm:t>
        <a:bodyPr/>
        <a:lstStyle/>
        <a:p>
          <a:endParaRPr lang="en-US"/>
        </a:p>
      </dgm:t>
    </dgm:pt>
    <dgm:pt modelId="{9F51D5D1-D857-2D46-8E2E-B1D88610C1EC}" type="sibTrans" cxnId="{A8F528FD-ABFF-8242-BE8A-B3C9179F3F02}">
      <dgm:prSet/>
      <dgm:spPr/>
      <dgm:t>
        <a:bodyPr/>
        <a:lstStyle/>
        <a:p>
          <a:endParaRPr lang="en-US"/>
        </a:p>
      </dgm:t>
    </dgm:pt>
    <dgm:pt modelId="{1ED26372-5EC4-492D-B4FC-38E44A9F2E0C}">
      <dgm:prSet phldr="0"/>
      <dgm:spPr/>
      <dgm:t>
        <a:bodyPr/>
        <a:lstStyle/>
        <a:p>
          <a:pPr rtl="0"/>
          <a:r>
            <a:rPr lang="en-US" b="0" i="0" dirty="0">
              <a:latin typeface="Hind Vadodara"/>
              <a:cs typeface="Hind Vadodara"/>
            </a:rPr>
            <a:t>Complete and send in your PBIS Assessment Coordinator Form</a:t>
          </a:r>
          <a:endParaRPr lang="en-US" b="0" i="0" dirty="0">
            <a:solidFill>
              <a:srgbClr val="0070C0"/>
            </a:solidFill>
            <a:latin typeface="Hind Vadodara" panose="020B0604020202020204" charset="0"/>
            <a:cs typeface="Hind Vadodara" panose="020B0604020202020204" charset="0"/>
          </a:endParaRPr>
        </a:p>
      </dgm:t>
    </dgm:pt>
    <dgm:pt modelId="{2477A9DF-C4AA-4F2F-8BC3-056644707402}" type="parTrans" cxnId="{80DB13FA-B80E-4EA9-9ABB-F051424D8F74}">
      <dgm:prSet/>
      <dgm:spPr/>
      <dgm:t>
        <a:bodyPr/>
        <a:lstStyle/>
        <a:p>
          <a:endParaRPr lang="en-US"/>
        </a:p>
      </dgm:t>
    </dgm:pt>
    <dgm:pt modelId="{65628C6B-CA80-4660-BEB4-664099B0A1E0}" type="sibTrans" cxnId="{80DB13FA-B80E-4EA9-9ABB-F051424D8F74}">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Complete Communication Survey for list of team members with emails for event reminders</a:t>
          </a:r>
        </a:p>
      </dgm: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E0CF122D-82A9-4E2F-88D6-86A78C73D3CE}">
      <dgm:prSet phldr="0"/>
      <dgm:spPr/>
      <dgm:t>
        <a:bodyPr/>
        <a:lstStyle/>
        <a:p>
          <a:pPr rtl="0"/>
          <a:r>
            <a:rPr lang="en-US" b="0" i="0" dirty="0">
              <a:solidFill>
                <a:schemeClr val="tx1"/>
              </a:solidFill>
              <a:latin typeface="Hind Vadodara" panose="020B0604020202020204" charset="0"/>
              <a:cs typeface="Hind Vadodara" panose="020B0604020202020204" charset="0"/>
            </a:rPr>
            <a:t> </a:t>
          </a:r>
          <a:r>
            <a:rPr lang="en-US" b="0" i="0" dirty="0">
              <a:latin typeface="Hind Vadodara" panose="020B0604020202020204" charset="0"/>
              <a:cs typeface="Hind Vadodara" panose="020B0604020202020204" charset="0"/>
            </a:rPr>
            <a:t>Submit Advanced Action Plan with Team/Meeting portion completed in Canvas</a:t>
          </a:r>
          <a:endParaRPr lang="en-US" b="0" i="0" dirty="0">
            <a:solidFill>
              <a:schemeClr val="tx1"/>
            </a:solidFill>
            <a:latin typeface="Hind Vadodara" panose="020B0604020202020204" charset="0"/>
            <a:cs typeface="Hind Vadodara" panose="020B0604020202020204" charset="0"/>
          </a:endParaRPr>
        </a:p>
      </dgm:t>
    </dgm:pt>
    <dgm:pt modelId="{E8DD5DDC-CB36-4DCF-9222-ACAC3DBA69B8}" type="parTrans" cxnId="{EAE3E080-F172-4D58-ADBD-1AAC4291D90B}">
      <dgm:prSet/>
      <dgm:spPr/>
      <dgm:t>
        <a:bodyPr/>
        <a:lstStyle/>
        <a:p>
          <a:endParaRPr lang="en-US"/>
        </a:p>
      </dgm:t>
    </dgm:pt>
    <dgm:pt modelId="{7837E08E-E985-4EFC-8F91-C1693FC8A68A}" type="sibTrans" cxnId="{EAE3E080-F172-4D58-ADBD-1AAC4291D90B}">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31CC430A-8F75-004E-BE2A-0DD450791350}" srcId="{76937503-7550-41B3-8D88-C860E600B4A5}" destId="{03954BDB-BA25-4649-AD2D-200C969E9724}" srcOrd="1" destOrd="0" parTransId="{0C31844F-EAD3-5A49-97F3-4969CDD96248}" sibTransId="{AFE1F1FB-E3F1-C746-85FD-B2BEA16BBD10}"/>
    <dgm:cxn modelId="{41BA350B-EEFD-49C0-8C2F-7CF2B413F75B}" type="presOf" srcId="{1ED26372-5EC4-492D-B4FC-38E44A9F2E0C}" destId="{183C8042-F222-4C5B-948A-CA63CABAB28E}" srcOrd="0" destOrd="2" presId="urn:microsoft.com/office/officeart/2005/8/layout/list1"/>
    <dgm:cxn modelId="{C778BB11-E95A-4943-A066-437CB141F6E0}" type="presOf" srcId="{FA5A640F-1737-4C91-87A5-1856A94C74CE}" destId="{183C8042-F222-4C5B-948A-CA63CABAB28E}" srcOrd="0" destOrd="0" presId="urn:microsoft.com/office/officeart/2005/8/layout/list1"/>
    <dgm:cxn modelId="{73F2A220-4DED-8E4D-829C-79B497C0EFC5}" type="presOf" srcId="{20BB3778-7C90-8E48-91C7-ACD1BC0F0D06}" destId="{CDAAD9AB-76BA-4F20-9C80-4020D86AF54F}" srcOrd="0" destOrd="2"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22F1745B-62F4-4077-B09D-BD94CF25003E}" type="presOf" srcId="{E0CF122D-82A9-4E2F-88D6-86A78C73D3CE}" destId="{183C8042-F222-4C5B-948A-CA63CABAB28E}" srcOrd="0" destOrd="1" presId="urn:microsoft.com/office/officeart/2005/8/layout/list1"/>
    <dgm:cxn modelId="{84E61463-7C62-443F-B77C-0367A309CC70}" type="presOf" srcId="{76937503-7550-41B3-8D88-C860E600B4A5}" destId="{24EE546A-203E-45A1-AB96-5A4CB77AC5EC}"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EAE3E080-F172-4D58-ADBD-1AAC4291D90B}" srcId="{88926E0B-BFF6-E944-B1DF-44240C496CA1}" destId="{E0CF122D-82A9-4E2F-88D6-86A78C73D3CE}" srcOrd="1" destOrd="0" parTransId="{E8DD5DDC-CB36-4DCF-9222-ACAC3DBA69B8}" sibTransId="{7837E08E-E985-4EFC-8F91-C1693FC8A68A}"/>
    <dgm:cxn modelId="{C2D2098D-49B3-A04D-9FB3-0FED3991A0DF}" srcId="{76937503-7550-41B3-8D88-C860E600B4A5}" destId="{B233C6D1-31FC-9E44-988B-1DE61F134A43}" srcOrd="0" destOrd="0" parTransId="{4BC0583A-A1D4-334D-972A-15CA92DF2D40}" sibTransId="{4073BC8B-074F-8B4F-BF43-A44AC4433C6A}"/>
    <dgm:cxn modelId="{CF70A1AD-5B90-CC41-AC82-8AF355283DE9}" srcId="{139B28B7-98AE-2442-8242-E675E9F54483}" destId="{88926E0B-BFF6-E944-B1DF-44240C496CA1}" srcOrd="1" destOrd="0" parTransId="{53B66600-AFAC-9844-8FF3-FF95E01497A1}" sibTransId="{FAC168E4-A658-DD48-B776-1AB6580C5053}"/>
    <dgm:cxn modelId="{20EEE3D8-C941-4A42-BAA2-A5BEF2A9C998}" srcId="{88926E0B-BFF6-E944-B1DF-44240C496CA1}" destId="{FA5A640F-1737-4C91-87A5-1856A94C74CE}" srcOrd="0" destOrd="0" parTransId="{F9DB5FDC-9E37-42BF-A143-D95549A6D871}" sibTransId="{D7364F7D-1D97-407A-BDE1-461E9056621B}"/>
    <dgm:cxn modelId="{C4B4EDE0-D896-AF46-9D61-DFFD8C6FE36E}" type="presOf" srcId="{03954BDB-BA25-4649-AD2D-200C969E9724}" destId="{CDAAD9AB-76BA-4F20-9C80-4020D86AF54F}" srcOrd="0" destOrd="1" presId="urn:microsoft.com/office/officeart/2005/8/layout/list1"/>
    <dgm:cxn modelId="{951D89E3-0933-4BC3-BAF5-5EBEDA4320E4}" type="presOf" srcId="{B233C6D1-31FC-9E44-988B-1DE61F134A43}" destId="{CDAAD9AB-76BA-4F20-9C80-4020D86AF54F}" srcOrd="0" destOrd="0" presId="urn:microsoft.com/office/officeart/2005/8/layout/list1"/>
    <dgm:cxn modelId="{80DB13FA-B80E-4EA9-9ABB-F051424D8F74}" srcId="{88926E0B-BFF6-E944-B1DF-44240C496CA1}" destId="{1ED26372-5EC4-492D-B4FC-38E44A9F2E0C}" srcOrd="2" destOrd="0" parTransId="{2477A9DF-C4AA-4F2F-8BC3-056644707402}" sibTransId="{65628C6B-CA80-4660-BEB4-664099B0A1E0}"/>
    <dgm:cxn modelId="{A8F528FD-ABFF-8242-BE8A-B3C9179F3F02}" srcId="{76937503-7550-41B3-8D88-C860E600B4A5}" destId="{20BB3778-7C90-8E48-91C7-ACD1BC0F0D06}" srcOrd="2" destOrd="0" parTransId="{27BC0C2A-7D2D-4F4A-B99B-C925F33AC947}" sibTransId="{9F51D5D1-D857-2D46-8E2E-B1D88610C1EC}"/>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93774"/>
          <a:ext cx="8585471" cy="17293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PBIS Academy Year 3 Training and Support Structure</a:t>
          </a:r>
        </a:p>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Sustainability Factors – Team Functioning / Action Planning</a:t>
          </a:r>
        </a:p>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Glows &amp; Grows: PBIS Rollout</a:t>
          </a:r>
        </a:p>
      </dsp:txBody>
      <dsp:txXfrm>
        <a:off x="84420" y="478194"/>
        <a:ext cx="8416631" cy="1560510"/>
      </dsp:txXfrm>
    </dsp:sp>
    <dsp:sp modelId="{24EE546A-203E-45A1-AB96-5A4CB77AC5EC}">
      <dsp:nvSpPr>
        <dsp:cNvPr id="0" name=""/>
        <dsp:cNvSpPr/>
      </dsp:nvSpPr>
      <dsp:spPr>
        <a:xfrm>
          <a:off x="429273" y="128094"/>
          <a:ext cx="6009829" cy="5313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latin typeface="Hind Vadodara"/>
              <a:cs typeface="Hind Vadodara"/>
            </a:rPr>
            <a:t>Presentation Content:</a:t>
          </a:r>
          <a:endParaRPr lang="en-US" sz="1800" b="0" i="0" u="none" strike="noStrike" kern="1200" cap="none" baseline="0" noProof="0" dirty="0">
            <a:solidFill>
              <a:schemeClr val="tx1"/>
            </a:solidFill>
            <a:latin typeface="Hind Vadodara"/>
            <a:cs typeface="Hind Vadodara"/>
          </a:endParaRPr>
        </a:p>
      </dsp:txBody>
      <dsp:txXfrm>
        <a:off x="455212" y="154033"/>
        <a:ext cx="5957951" cy="479482"/>
      </dsp:txXfrm>
    </dsp:sp>
    <dsp:sp modelId="{183C8042-F222-4C5B-948A-CA63CABAB28E}">
      <dsp:nvSpPr>
        <dsp:cNvPr id="0" name=""/>
        <dsp:cNvSpPr/>
      </dsp:nvSpPr>
      <dsp:spPr>
        <a:xfrm>
          <a:off x="0" y="2486004"/>
          <a:ext cx="8585471" cy="28350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Complete Communication Survey for list of team members with emails for event reminders</a:t>
          </a:r>
        </a:p>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 </a:t>
          </a:r>
          <a:r>
            <a:rPr lang="en-US" sz="1800" b="0" i="0" kern="1200" dirty="0">
              <a:latin typeface="Hind Vadodara" panose="020B0604020202020204" charset="0"/>
              <a:cs typeface="Hind Vadodara" panose="020B0604020202020204" charset="0"/>
            </a:rPr>
            <a:t>Submit Advanced Action Plan with Team/Meeting portion completed in Canvas</a:t>
          </a:r>
          <a:endParaRPr lang="en-US" sz="1800" b="0" i="0" kern="1200" dirty="0">
            <a:solidFill>
              <a:schemeClr val="tx1"/>
            </a:solidFill>
            <a:latin typeface="Hind Vadodara" panose="020B0604020202020204" charset="0"/>
            <a:cs typeface="Hind Vadodara" panose="020B0604020202020204" charset="0"/>
          </a:endParaRPr>
        </a:p>
        <a:p>
          <a:pPr marL="171450" lvl="1" indent="-171450" algn="l" defTabSz="800100" rtl="0">
            <a:lnSpc>
              <a:spcPct val="90000"/>
            </a:lnSpc>
            <a:spcBef>
              <a:spcPct val="0"/>
            </a:spcBef>
            <a:spcAft>
              <a:spcPct val="15000"/>
            </a:spcAft>
            <a:buChar char="•"/>
          </a:pPr>
          <a:r>
            <a:rPr lang="en-US" sz="1800" b="0" i="0" kern="1200" dirty="0">
              <a:latin typeface="Hind Vadodara"/>
              <a:cs typeface="Hind Vadodara"/>
            </a:rPr>
            <a:t>Complete and send in your PBIS Assessment Coordinator Form</a:t>
          </a:r>
          <a:endParaRPr lang="en-US" sz="1800" b="0" i="0" kern="1200" dirty="0">
            <a:solidFill>
              <a:srgbClr val="0070C0"/>
            </a:solidFill>
            <a:latin typeface="Hind Vadodara" panose="020B0604020202020204" charset="0"/>
            <a:cs typeface="Hind Vadodara" panose="020B0604020202020204" charset="0"/>
          </a:endParaRPr>
        </a:p>
        <a:p>
          <a:pPr marL="171450" lvl="1" indent="-171450" algn="l" defTabSz="800100">
            <a:lnSpc>
              <a:spcPct val="90000"/>
            </a:lnSpc>
            <a:spcBef>
              <a:spcPct val="0"/>
            </a:spcBef>
            <a:spcAft>
              <a:spcPct val="15000"/>
            </a:spcAft>
            <a:buChar char="•"/>
          </a:pPr>
          <a:r>
            <a:rPr lang="en-US" sz="1800" b="0" i="0" kern="1200" dirty="0">
              <a:latin typeface="Hind Vadodara"/>
              <a:cs typeface="Hind Vadodara"/>
            </a:rPr>
            <a:t>Review the Logic Model Activity prepare for Nov. Team Training</a:t>
          </a:r>
          <a:endParaRPr lang="en-US" sz="1800" b="0" i="0" kern="1200" dirty="0">
            <a:solidFill>
              <a:srgbClr val="0070C0"/>
            </a:solidFill>
            <a:latin typeface="Hind Vadodara" panose="020B0604020202020204" charset="0"/>
            <a:cs typeface="Hind Vadodara" panose="020B0604020202020204" charset="0"/>
          </a:endParaRPr>
        </a:p>
      </dsp:txBody>
      <dsp:txXfrm>
        <a:off x="138393" y="2624397"/>
        <a:ext cx="8308685" cy="2558214"/>
      </dsp:txXfrm>
    </dsp:sp>
    <dsp:sp modelId="{3EE32B02-DB9E-4A32-B892-2B06787A9E31}">
      <dsp:nvSpPr>
        <dsp:cNvPr id="0" name=""/>
        <dsp:cNvSpPr/>
      </dsp:nvSpPr>
      <dsp:spPr>
        <a:xfrm>
          <a:off x="429273" y="2220324"/>
          <a:ext cx="6009829" cy="5313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latin typeface="Hind Vadodara"/>
              <a:cs typeface="Hind Vadodara"/>
            </a:rPr>
            <a:t>Coaches’</a:t>
          </a:r>
          <a:r>
            <a:rPr lang="en-US" sz="1800" kern="1200" dirty="0">
              <a:latin typeface="Hind Vadodara"/>
              <a:cs typeface="Hind Vadodara"/>
            </a:rPr>
            <a:t> T</a:t>
          </a:r>
          <a:r>
            <a:rPr lang="en-US" sz="1800" b="0" i="0" kern="1200" dirty="0">
              <a:latin typeface="Hind Vadodara"/>
              <a:cs typeface="Hind Vadodara"/>
            </a:rPr>
            <a:t>asks:</a:t>
          </a:r>
          <a:endParaRPr lang="en-US" sz="1800" kern="1200" dirty="0">
            <a:latin typeface="Hind Vadodara"/>
            <a:cs typeface="Hind Vadodara"/>
          </a:endParaRPr>
        </a:p>
      </dsp:txBody>
      <dsp:txXfrm>
        <a:off x="455212" y="2246263"/>
        <a:ext cx="5957951"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2EB74-FAF0-D74E-959E-60DCA61243DC}">
      <dsp:nvSpPr>
        <dsp:cNvPr id="0" name=""/>
        <dsp:cNvSpPr/>
      </dsp:nvSpPr>
      <dsp:spPr>
        <a:xfrm>
          <a:off x="154246" y="2046"/>
          <a:ext cx="3504236" cy="2102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Fidelity Assessments (TFI, TIC)</a:t>
          </a:r>
        </a:p>
      </dsp:txBody>
      <dsp:txXfrm>
        <a:off x="154246" y="2046"/>
        <a:ext cx="3504236" cy="2102542"/>
      </dsp:txXfrm>
    </dsp:sp>
    <dsp:sp modelId="{C52461D2-51FB-A345-A8D8-E3E04328081E}">
      <dsp:nvSpPr>
        <dsp:cNvPr id="0" name=""/>
        <dsp:cNvSpPr/>
      </dsp:nvSpPr>
      <dsp:spPr>
        <a:xfrm>
          <a:off x="4008906" y="2046"/>
          <a:ext cx="3504236" cy="2102542"/>
        </a:xfrm>
        <a:prstGeom prst="rect">
          <a:avLst/>
        </a:prstGeom>
        <a:solidFill>
          <a:schemeClr val="accent2">
            <a:hueOff val="1241623"/>
            <a:satOff val="-11379"/>
            <a:lumOff val="-73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Student Outcome Data (attendance, screening, discipline, grades)</a:t>
          </a:r>
        </a:p>
      </dsp:txBody>
      <dsp:txXfrm>
        <a:off x="4008906" y="2046"/>
        <a:ext cx="3504236" cy="2102542"/>
      </dsp:txXfrm>
    </dsp:sp>
    <dsp:sp modelId="{34775702-4E7F-7F47-90AE-8E787E2E35D3}">
      <dsp:nvSpPr>
        <dsp:cNvPr id="0" name=""/>
        <dsp:cNvSpPr/>
      </dsp:nvSpPr>
      <dsp:spPr>
        <a:xfrm>
          <a:off x="154246" y="2455011"/>
          <a:ext cx="3504236" cy="2102542"/>
        </a:xfrm>
        <a:prstGeom prst="rect">
          <a:avLst/>
        </a:prstGeom>
        <a:solidFill>
          <a:schemeClr val="accent2">
            <a:hueOff val="2483246"/>
            <a:satOff val="-22758"/>
            <a:lumOff val="-146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Stakeholder Input (surveys, focus groups)</a:t>
          </a:r>
        </a:p>
      </dsp:txBody>
      <dsp:txXfrm>
        <a:off x="154246" y="2455011"/>
        <a:ext cx="3504236" cy="2102542"/>
      </dsp:txXfrm>
    </dsp:sp>
    <dsp:sp modelId="{7D78472B-92AE-C94A-8680-4A77384FECD1}">
      <dsp:nvSpPr>
        <dsp:cNvPr id="0" name=""/>
        <dsp:cNvSpPr/>
      </dsp:nvSpPr>
      <dsp:spPr>
        <a:xfrm>
          <a:off x="4008906" y="2455011"/>
          <a:ext cx="3504236" cy="2102542"/>
        </a:xfrm>
        <a:prstGeom prst="rect">
          <a:avLst/>
        </a:prstGeom>
        <a:solidFill>
          <a:schemeClr val="accent2">
            <a:hueOff val="3724869"/>
            <a:satOff val="-34137"/>
            <a:lumOff val="-2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School/District Priorities (DIP, SIP)</a:t>
          </a:r>
        </a:p>
      </dsp:txBody>
      <dsp:txXfrm>
        <a:off x="4008906" y="2455011"/>
        <a:ext cx="3504236" cy="2102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73761"/>
          <a:ext cx="8585471"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PBIS Academy Year 3 Training and Support Structure</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Sustainability Factors – Team Functioning</a:t>
          </a:r>
        </a:p>
        <a:p>
          <a:pPr marL="171450" lvl="1" indent="-171450" algn="l" defTabSz="844550" rtl="0">
            <a:lnSpc>
              <a:spcPct val="90000"/>
            </a:lnSpc>
            <a:spcBef>
              <a:spcPct val="0"/>
            </a:spcBef>
            <a:spcAft>
              <a:spcPct val="15000"/>
            </a:spcAft>
            <a:buChar char="•"/>
          </a:pPr>
          <a:r>
            <a:rPr lang="en-US" sz="1900" b="0" i="0" kern="1200">
              <a:latin typeface="Hind Vadodara" panose="020B0604020202020204" charset="0"/>
              <a:cs typeface="Hind Vadodara" panose="020B0604020202020204" charset="0"/>
            </a:rPr>
            <a:t>Glows &amp; Grows: PBIS Rollout</a:t>
          </a:r>
        </a:p>
      </dsp:txBody>
      <dsp:txXfrm>
        <a:off x="89110" y="562871"/>
        <a:ext cx="8407251" cy="1647205"/>
      </dsp:txXfrm>
    </dsp:sp>
    <dsp:sp modelId="{24EE546A-203E-45A1-AB96-5A4CB77AC5EC}">
      <dsp:nvSpPr>
        <dsp:cNvPr id="0" name=""/>
        <dsp:cNvSpPr/>
      </dsp:nvSpPr>
      <dsp:spPr>
        <a:xfrm>
          <a:off x="429273" y="193321"/>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dirty="0">
              <a:solidFill>
                <a:schemeClr val="tx1"/>
              </a:solidFill>
              <a:latin typeface="Hind Vadodara"/>
              <a:cs typeface="Hind Vadodara"/>
            </a:rPr>
            <a:t>Presentation Content:</a:t>
          </a:r>
          <a:endParaRPr lang="en-US" sz="1900" b="0" i="0" u="none" strike="noStrike" kern="1200" cap="none" baseline="0" noProof="0" dirty="0">
            <a:solidFill>
              <a:schemeClr val="tx1"/>
            </a:solidFill>
            <a:latin typeface="Hind Vadodara"/>
            <a:cs typeface="Hind Vadodara"/>
          </a:endParaRPr>
        </a:p>
      </dsp:txBody>
      <dsp:txXfrm>
        <a:off x="456653" y="220701"/>
        <a:ext cx="5955069" cy="506120"/>
      </dsp:txXfrm>
    </dsp:sp>
    <dsp:sp modelId="{183C8042-F222-4C5B-948A-CA63CABAB28E}">
      <dsp:nvSpPr>
        <dsp:cNvPr id="0" name=""/>
        <dsp:cNvSpPr/>
      </dsp:nvSpPr>
      <dsp:spPr>
        <a:xfrm>
          <a:off x="0" y="2682226"/>
          <a:ext cx="8585471" cy="257355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i="0" kern="1200" dirty="0">
              <a:solidFill>
                <a:schemeClr val="tx1"/>
              </a:solidFill>
              <a:latin typeface="Hind Vadodara" panose="020B0604020202020204" charset="0"/>
              <a:cs typeface="Hind Vadodara" panose="020B0604020202020204" charset="0"/>
            </a:rPr>
            <a:t>Complete Communication Survey for list of team members with emails for event reminders</a:t>
          </a:r>
        </a:p>
        <a:p>
          <a:pPr marL="171450" lvl="1" indent="-171450" algn="l" defTabSz="844550" rtl="0">
            <a:lnSpc>
              <a:spcPct val="90000"/>
            </a:lnSpc>
            <a:spcBef>
              <a:spcPct val="0"/>
            </a:spcBef>
            <a:spcAft>
              <a:spcPct val="15000"/>
            </a:spcAft>
            <a:buChar char="•"/>
          </a:pPr>
          <a:r>
            <a:rPr lang="en-US" sz="1900" b="0" i="0" kern="1200" dirty="0">
              <a:solidFill>
                <a:schemeClr val="tx1"/>
              </a:solidFill>
              <a:latin typeface="Hind Vadodara" panose="020B0604020202020204" charset="0"/>
              <a:cs typeface="Hind Vadodara" panose="020B0604020202020204" charset="0"/>
            </a:rPr>
            <a:t> </a:t>
          </a:r>
          <a:r>
            <a:rPr lang="en-US" sz="1900" b="0" i="0" kern="1200" dirty="0">
              <a:latin typeface="Hind Vadodara" panose="020B0604020202020204" charset="0"/>
              <a:cs typeface="Hind Vadodara" panose="020B0604020202020204" charset="0"/>
            </a:rPr>
            <a:t>Submit Advanced Action Plan with Team/Meeting portion completed in Canvas</a:t>
          </a:r>
          <a:endParaRPr lang="en-US" sz="1900" b="0" i="0" kern="1200" dirty="0">
            <a:solidFill>
              <a:schemeClr val="tx1"/>
            </a:solidFill>
            <a:latin typeface="Hind Vadodara" panose="020B0604020202020204" charset="0"/>
            <a:cs typeface="Hind Vadodara" panose="020B0604020202020204" charset="0"/>
          </a:endParaRPr>
        </a:p>
        <a:p>
          <a:pPr marL="171450" lvl="1" indent="-171450" algn="l" defTabSz="844550" rtl="0">
            <a:lnSpc>
              <a:spcPct val="90000"/>
            </a:lnSpc>
            <a:spcBef>
              <a:spcPct val="0"/>
            </a:spcBef>
            <a:spcAft>
              <a:spcPct val="15000"/>
            </a:spcAft>
            <a:buChar char="•"/>
          </a:pPr>
          <a:r>
            <a:rPr lang="en-US" sz="1900" b="0" i="0" kern="1200" dirty="0">
              <a:latin typeface="Hind Vadodara"/>
              <a:cs typeface="Hind Vadodara"/>
            </a:rPr>
            <a:t>Complete and send in your PBIS Assessment Coordinator Form</a:t>
          </a:r>
          <a:endParaRPr lang="en-US" sz="1900" b="0" i="0" kern="1200" dirty="0">
            <a:solidFill>
              <a:srgbClr val="0070C0"/>
            </a:solidFill>
            <a:latin typeface="Hind Vadodara" panose="020B0604020202020204" charset="0"/>
            <a:cs typeface="Hind Vadodara" panose="020B0604020202020204" charset="0"/>
          </a:endParaRPr>
        </a:p>
      </dsp:txBody>
      <dsp:txXfrm>
        <a:off x="125630" y="2807856"/>
        <a:ext cx="8334211" cy="2322290"/>
      </dsp:txXfrm>
    </dsp:sp>
    <dsp:sp modelId="{3EE32B02-DB9E-4A32-B892-2B06787A9E31}">
      <dsp:nvSpPr>
        <dsp:cNvPr id="0" name=""/>
        <dsp:cNvSpPr/>
      </dsp:nvSpPr>
      <dsp:spPr>
        <a:xfrm>
          <a:off x="429273" y="2401786"/>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a:cs typeface="Hind Vadodara"/>
            </a:rPr>
            <a:t>Coaches’</a:t>
          </a:r>
          <a:r>
            <a:rPr lang="en-US" sz="1900" kern="1200">
              <a:latin typeface="Hind Vadodara"/>
              <a:cs typeface="Hind Vadodara"/>
            </a:rPr>
            <a:t> T</a:t>
          </a:r>
          <a:r>
            <a:rPr lang="en-US" sz="1900" b="0" i="0" kern="1200">
              <a:latin typeface="Hind Vadodara"/>
              <a:cs typeface="Hind Vadodara"/>
            </a:rPr>
            <a:t>asks:</a:t>
          </a:r>
          <a:endParaRPr lang="en-US" sz="1900" kern="1200">
            <a:latin typeface="Hind Vadodara"/>
            <a:cs typeface="Hind Vadodara"/>
          </a:endParaRPr>
        </a:p>
      </dsp:txBody>
      <dsp:txXfrm>
        <a:off x="456653" y="2429166"/>
        <a:ext cx="5955069"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pbis.org/video/four-tips-for-sustaining-pbi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7" Type="http://schemas.openxmlformats.org/officeDocument/2006/relationships/hyperlink" Target="https://www.pbis.org/video/four-tips-for-sustaining-pbis"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bacademy.edc.org/annual-action-plan-template-advanced" TargetMode="External"/><Relationship Id="rId7" Type="http://schemas.openxmlformats.org/officeDocument/2006/relationships/hyperlink" Target="https://www.pbis.org/video/four-tips-for-sustaining-pbi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pbisapps.org/articles/9-things-you-might-have-forgotten-how-to-do-in-pbisapps" TargetMode="External"/><Relationship Id="rId5" Type="http://schemas.openxmlformats.org/officeDocument/2006/relationships/hyperlink" Target="https://sebacademy.edc.org/pbis-assessment-coordinator-form" TargetMode="External"/><Relationship Id="rId4" Type="http://schemas.openxmlformats.org/officeDocument/2006/relationships/hyperlink" Target="https://sebacademy.edc.org/team-meeting-foundations-checklist"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c.co1.qualtrics.com/jfe/form/SV_db8zhNj6NJ3eXg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https://sebacademy.edc.org/pbis-track </a:t>
            </a:r>
          </a:p>
          <a:p>
            <a:endParaRPr lang="en-US" dirty="0"/>
          </a:p>
          <a:p>
            <a:r>
              <a:rPr lang="en-US" dirty="0"/>
              <a:t>Review The resource page and the Tier 1 Year 3 page.   - There should be an event card there to review</a:t>
            </a:r>
          </a:p>
          <a:p>
            <a:endParaRPr lang="en-US" dirty="0"/>
          </a:p>
          <a:p>
            <a:endParaRPr lang="en-US" b="1" dirty="0"/>
          </a:p>
          <a:p>
            <a:r>
              <a:rPr lang="en-US" b="1" dirty="0"/>
              <a:t>NOTE: SWIS page with training dates will be up shortly</a:t>
            </a:r>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386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Go to RESOURCES.  If you know the topic or the Type of resource you are looking for you can select that in the search area.  If not, just leave all types and all topics.</a:t>
            </a:r>
          </a:p>
          <a:p>
            <a:pPr marL="228600" indent="-228600">
              <a:buFont typeface="+mj-lt"/>
              <a:buAutoNum type="arabicPeriod"/>
            </a:pPr>
            <a:r>
              <a:rPr lang="en-US" dirty="0"/>
              <a:t>Find the resources and click on it. </a:t>
            </a:r>
          </a:p>
          <a:p>
            <a:pPr marL="228600" indent="-228600">
              <a:buFont typeface="+mj-lt"/>
              <a:buAutoNum type="arabicPeriod"/>
            </a:pPr>
            <a:r>
              <a:rPr lang="en-US" dirty="0"/>
              <a:t>The resources will open</a:t>
            </a:r>
          </a:p>
          <a:p>
            <a:pPr marL="228600" indent="-228600">
              <a:buFont typeface="+mj-lt"/>
              <a:buAutoNum type="arabicPeriod"/>
            </a:pPr>
            <a:r>
              <a:rPr lang="en-US" dirty="0"/>
              <a:t>Click the blue Button to download resource or be taken to the webpage with the resource</a:t>
            </a:r>
          </a:p>
        </p:txBody>
      </p:sp>
      <p:sp>
        <p:nvSpPr>
          <p:cNvPr id="4" name="Slide Number Placeholder 3"/>
          <p:cNvSpPr>
            <a:spLocks noGrp="1"/>
          </p:cNvSpPr>
          <p:nvPr>
            <p:ph type="sldNum" sz="quarter" idx="5"/>
          </p:nvPr>
        </p:nvSpPr>
        <p:spPr/>
        <p:txBody>
          <a:bodyPr/>
          <a:lstStyle/>
          <a:p>
            <a:fld id="{D9E9A522-274E-844E-8AB9-DE74A71CC10D}" type="slidenum">
              <a:rPr lang="en-US" smtClean="0"/>
              <a:t>11</a:t>
            </a:fld>
            <a:endParaRPr lang="en-US"/>
          </a:p>
        </p:txBody>
      </p:sp>
    </p:spTree>
    <p:extLst>
      <p:ext uri="{BB962C8B-B14F-4D97-AF65-F5344CB8AC3E}">
        <p14:creationId xmlns:p14="http://schemas.microsoft.com/office/powerpoint/2010/main" val="15355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in the process of being created/updated.  Please be patient it will be functioning soon.  Please check back. All information for each monthly training or meeting will be displayed here</a:t>
            </a:r>
          </a:p>
        </p:txBody>
      </p:sp>
      <p:sp>
        <p:nvSpPr>
          <p:cNvPr id="4" name="Slide Number Placeholder 3"/>
          <p:cNvSpPr>
            <a:spLocks noGrp="1"/>
          </p:cNvSpPr>
          <p:nvPr>
            <p:ph type="sldNum" sz="quarter" idx="5"/>
          </p:nvPr>
        </p:nvSpPr>
        <p:spPr/>
        <p:txBody>
          <a:bodyPr/>
          <a:lstStyle/>
          <a:p>
            <a:fld id="{D9E9A522-274E-844E-8AB9-DE74A71CC10D}" type="slidenum">
              <a:rPr lang="en-US" smtClean="0"/>
              <a:t>12</a:t>
            </a:fld>
            <a:endParaRPr lang="en-US"/>
          </a:p>
        </p:txBody>
      </p:sp>
    </p:spTree>
    <p:extLst>
      <p:ext uri="{BB962C8B-B14F-4D97-AF65-F5344CB8AC3E}">
        <p14:creationId xmlns:p14="http://schemas.microsoft.com/office/powerpoint/2010/main" val="1118866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is in the process of being created/updated.  Please be patient it will be functioning soon.  Please check back. All information for each monthly training or meeting will be displayed here</a:t>
            </a:r>
          </a:p>
        </p:txBody>
      </p:sp>
      <p:sp>
        <p:nvSpPr>
          <p:cNvPr id="4" name="Slide Number Placeholder 3"/>
          <p:cNvSpPr>
            <a:spLocks noGrp="1"/>
          </p:cNvSpPr>
          <p:nvPr>
            <p:ph type="sldNum" sz="quarter" idx="5"/>
          </p:nvPr>
        </p:nvSpPr>
        <p:spPr/>
        <p:txBody>
          <a:bodyPr/>
          <a:lstStyle/>
          <a:p>
            <a:fld id="{D9E9A522-274E-844E-8AB9-DE74A71CC10D}" type="slidenum">
              <a:rPr lang="en-US" smtClean="0"/>
              <a:t>13</a:t>
            </a:fld>
            <a:endParaRPr lang="en-US"/>
          </a:p>
        </p:txBody>
      </p:sp>
    </p:spTree>
    <p:extLst>
      <p:ext uri="{BB962C8B-B14F-4D97-AF65-F5344CB8AC3E}">
        <p14:creationId xmlns:p14="http://schemas.microsoft.com/office/powerpoint/2010/main" val="714500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This is review </a:t>
            </a:r>
            <a:r>
              <a:rPr lang="en-US" dirty="0" err="1"/>
              <a:t>contnent</a:t>
            </a:r>
            <a:r>
              <a:rPr lang="en-US" dirty="0"/>
              <a:t> please be brief</a:t>
            </a:r>
          </a:p>
        </p:txBody>
      </p:sp>
    </p:spTree>
    <p:extLst>
      <p:ext uri="{BB962C8B-B14F-4D97-AF65-F5344CB8AC3E}">
        <p14:creationId xmlns:p14="http://schemas.microsoft.com/office/powerpoint/2010/main" val="98658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Trainers:  Play this entire 4.41-minute video as a set up for the slides to come.   (Be sure you shared your Sound when you shared your screen)</a:t>
            </a:r>
            <a:br>
              <a:rPr lang="en-US" dirty="0"/>
            </a:b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https://www.pbis.org/video/four-tips-for-sustaining-pbis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17</a:t>
            </a:fld>
            <a:endParaRPr lang="en-US"/>
          </a:p>
        </p:txBody>
      </p:sp>
    </p:spTree>
    <p:extLst>
      <p:ext uri="{BB962C8B-B14F-4D97-AF65-F5344CB8AC3E}">
        <p14:creationId xmlns:p14="http://schemas.microsoft.com/office/powerpoint/2010/main" val="2524252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Emphasise</a:t>
            </a:r>
            <a:r>
              <a:rPr lang="en-US" dirty="0"/>
              <a:t> the 4 ideas from the video</a:t>
            </a:r>
          </a:p>
          <a:p>
            <a:endParaRPr lang="en-US" dirty="0"/>
          </a:p>
          <a:p>
            <a:r>
              <a:rPr lang="en-US" dirty="0"/>
              <a:t>1 – Keep a strong team (next slide)</a:t>
            </a:r>
          </a:p>
          <a:p>
            <a:r>
              <a:rPr lang="en-US" dirty="0"/>
              <a:t>2 – Use TFI data to improve systems  (we will do this at the November training) </a:t>
            </a:r>
          </a:p>
          <a:p>
            <a:r>
              <a:rPr lang="en-US" dirty="0"/>
              <a:t>3 – Use your school discipline data – slide to come with all data mentioned…good for goal planning</a:t>
            </a:r>
          </a:p>
          <a:p>
            <a:r>
              <a:rPr lang="en-US" dirty="0"/>
              <a:t>4 – Implement PBIS in the Classroom (Nov Training)</a:t>
            </a:r>
          </a:p>
        </p:txBody>
      </p:sp>
    </p:spTree>
    <p:extLst>
      <p:ext uri="{BB962C8B-B14F-4D97-AF65-F5344CB8AC3E}">
        <p14:creationId xmlns:p14="http://schemas.microsoft.com/office/powerpoint/2010/main" val="4019351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TRAINER NOTE: This is review contnent please be brief</a:t>
            </a:r>
          </a:p>
        </p:txBody>
      </p:sp>
      <p:sp>
        <p:nvSpPr>
          <p:cNvPr id="4" name="Slide Number Placeholder 3"/>
          <p:cNvSpPr>
            <a:spLocks noGrp="1"/>
          </p:cNvSpPr>
          <p:nvPr>
            <p:ph type="sldNum" sz="quarter" idx="5"/>
          </p:nvPr>
        </p:nvSpPr>
        <p:spPr/>
        <p:txBody>
          <a:bodyPr/>
          <a:lstStyle/>
          <a:p>
            <a:fld id="{D9E9A522-274E-844E-8AB9-DE74A71CC10D}" type="slidenum">
              <a:rPr lang="en-US" smtClean="0"/>
              <a:t>19</a:t>
            </a:fld>
            <a:endParaRPr lang="en-US"/>
          </a:p>
        </p:txBody>
      </p:sp>
    </p:spTree>
    <p:extLst>
      <p:ext uri="{BB962C8B-B14F-4D97-AF65-F5344CB8AC3E}">
        <p14:creationId xmlns:p14="http://schemas.microsoft.com/office/powerpoint/2010/main" val="822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https://sebacademy.edc.org/team-meeting-foundations-checklist </a:t>
            </a:r>
          </a:p>
        </p:txBody>
      </p:sp>
      <p:sp>
        <p:nvSpPr>
          <p:cNvPr id="4" name="Slide Number Placeholder 3"/>
          <p:cNvSpPr>
            <a:spLocks noGrp="1"/>
          </p:cNvSpPr>
          <p:nvPr>
            <p:ph type="sldNum" sz="quarter" idx="5"/>
          </p:nvPr>
        </p:nvSpPr>
        <p:spPr/>
        <p:txBody>
          <a:bodyPr/>
          <a:lstStyle/>
          <a:p>
            <a:fld id="{D9E9A522-274E-844E-8AB9-DE74A71CC10D}" type="slidenum">
              <a:rPr lang="en-US" smtClean="0"/>
              <a:t>20</a:t>
            </a:fld>
            <a:endParaRPr lang="en-US"/>
          </a:p>
        </p:txBody>
      </p:sp>
    </p:spTree>
    <p:extLst>
      <p:ext uri="{BB962C8B-B14F-4D97-AF65-F5344CB8AC3E}">
        <p14:creationId xmlns:p14="http://schemas.microsoft.com/office/powerpoint/2010/main" val="775763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01904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709c4a21f7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709c4a21f7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TRAINER NOTE: Keep this brief, this is review content</a:t>
            </a:r>
          </a:p>
        </p:txBody>
      </p:sp>
    </p:spTree>
    <p:extLst>
      <p:ext uri="{BB962C8B-B14F-4D97-AF65-F5344CB8AC3E}">
        <p14:creationId xmlns:p14="http://schemas.microsoft.com/office/powerpoint/2010/main" val="367970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Action plan is more advanced and is intended for schools in years 2 and beyond. Review with the team.  </a:t>
            </a:r>
          </a:p>
          <a:p>
            <a:endParaRPr lang="en-US" dirty="0"/>
          </a:p>
          <a:p>
            <a:endParaRPr lang="en-US" dirty="0"/>
          </a:p>
          <a:p>
            <a:r>
              <a:rPr lang="en-US" dirty="0"/>
              <a:t>Advanced Action Plan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endParaRPr lang="en-US" dirty="0"/>
          </a:p>
        </p:txBody>
      </p:sp>
    </p:spTree>
    <p:extLst>
      <p:ext uri="{BB962C8B-B14F-4D97-AF65-F5344CB8AC3E}">
        <p14:creationId xmlns:p14="http://schemas.microsoft.com/office/powerpoint/2010/main" val="298657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review Stakeholder Input Surveys (new on PBIS apps) in October.</a:t>
            </a:r>
          </a:p>
          <a:p>
            <a:endParaRPr lang="en-US" dirty="0"/>
          </a:p>
          <a:p>
            <a:r>
              <a:rPr lang="en-US" dirty="0"/>
              <a:t>Teams should consider these factors when setting goals for this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0992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dirty="0"/>
              <a:t>Have them begin to think about their Goals for This year.  They should come to the Oct team training prepared to identify goals and the data sources they will use to measure the goal. </a:t>
            </a:r>
          </a:p>
          <a:p>
            <a:endParaRPr lang="en-US" sz="2800" b="0" dirty="0"/>
          </a:p>
          <a:p>
            <a:r>
              <a:rPr lang="en-US" sz="2800" b="0" dirty="0"/>
              <a:t>This will be an October team activity.  Coaches should start to think about these based upon last years goals, the TFI, and other Data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653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r>
              <a:rPr lang="en-US" dirty="0"/>
              <a:t>Ask Coaches to download this Action Plan for use this year.   Will be reviewed in the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13763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pPr marL="169329" indent="0">
              <a:buNone/>
            </a:pPr>
            <a:r>
              <a:rPr lang="en-US" dirty="0"/>
              <a:t>They should complete it and 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28</a:t>
            </a:fld>
            <a:endParaRPr lang="en-US"/>
          </a:p>
        </p:txBody>
      </p:sp>
    </p:spTree>
    <p:extLst>
      <p:ext uri="{BB962C8B-B14F-4D97-AF65-F5344CB8AC3E}">
        <p14:creationId xmlns:p14="http://schemas.microsoft.com/office/powerpoint/2010/main" val="2965415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Tx/>
              <a:buSzTx/>
              <a:buFontTx/>
              <a:buNone/>
              <a:tabLst/>
              <a:defRPr/>
            </a:pPr>
            <a:r>
              <a:rPr lang="en-US" sz="1600" dirty="0"/>
              <a:t>Have coaches download this form from the EDC PBIS Resource page. </a:t>
            </a:r>
            <a:r>
              <a:rPr lang="en-US"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15875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Tx/>
              <a:buSzTx/>
              <a:buFontTx/>
              <a:buNone/>
              <a:tabLst/>
              <a:defRPr/>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will review how to be a PBIS Assessment Coordinator at December Coach Meeting</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1171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4746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a:buClr>
                <a:srgbClr val="000000"/>
              </a:buClr>
              <a:buSzPts val="1100"/>
              <a:defRPr/>
            </a:pPr>
            <a:r>
              <a:rPr lang="en-US" dirty="0"/>
              <a:t>TRAINER NOTE:</a:t>
            </a:r>
            <a:r>
              <a:rPr lang="en-US" dirty="0">
                <a:cs typeface="+mn-cs"/>
              </a:rPr>
              <a:t> </a:t>
            </a:r>
            <a:r>
              <a:rPr lang="en-US" dirty="0"/>
              <a:t>This is preparation of a sharing activity for the November Team Training</a:t>
            </a: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cs typeface="Calibri"/>
              </a:rPr>
              <a:t>Instructions for roundtable prep below:</a:t>
            </a:r>
          </a:p>
          <a:p>
            <a:pPr algn="l"/>
            <a:r>
              <a:rPr lang="en-US" sz="2000" dirty="0">
                <a:solidFill>
                  <a:schemeClr val="accent2">
                    <a:lumMod val="50000"/>
                  </a:schemeClr>
                </a:solidFill>
                <a:latin typeface="Poppins" panose="020B0604020202020204" charset="0"/>
                <a:cs typeface="Poppins" panose="020B0604020202020204" charset="0"/>
              </a:rPr>
              <a:t>Outline your school’s example using the template (outcomes, systems, data, practices).</a:t>
            </a:r>
          </a:p>
          <a:p>
            <a:pPr algn="l"/>
            <a:r>
              <a:rPr lang="en-US" sz="2000" dirty="0">
                <a:solidFill>
                  <a:schemeClr val="accent2">
                    <a:lumMod val="50000"/>
                  </a:schemeClr>
                </a:solidFill>
                <a:latin typeface="Poppins" panose="020B0604020202020204" charset="0"/>
                <a:cs typeface="Poppins" panose="020B0604020202020204" charset="0"/>
              </a:rPr>
              <a:t>Be prepared to share and take notes.</a:t>
            </a:r>
          </a:p>
          <a:p>
            <a:pPr algn="l"/>
            <a:r>
              <a:rPr lang="en-US" sz="2000" dirty="0">
                <a:solidFill>
                  <a:schemeClr val="accent2">
                    <a:lumMod val="50000"/>
                  </a:schemeClr>
                </a:solidFill>
                <a:latin typeface="Poppins" panose="020B0604020202020204" charset="0"/>
                <a:cs typeface="Poppins" panose="020B0604020202020204" charset="0"/>
              </a:rPr>
              <a:t>Take new ideas back to your team for action planning!</a:t>
            </a:r>
          </a:p>
          <a:p>
            <a:pPr marL="596900" lvl="1" indent="0">
              <a:spcBef>
                <a:spcPts val="400"/>
              </a:spcBef>
              <a:buClr>
                <a:schemeClr val="bg1"/>
              </a:buClr>
              <a:buSzPct val="100000"/>
              <a:buNone/>
            </a:pPr>
            <a:endParaRPr lang="en-US" sz="28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12704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4069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21975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r>
              <a:rPr lang="en-US" dirty="0"/>
              <a:t>Template 2</a:t>
            </a: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93814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Template 2</a:t>
            </a:r>
            <a:endParaRPr dirty="0"/>
          </a:p>
        </p:txBody>
      </p:sp>
    </p:spTree>
    <p:extLst>
      <p:ext uri="{BB962C8B-B14F-4D97-AF65-F5344CB8AC3E}">
        <p14:creationId xmlns:p14="http://schemas.microsoft.com/office/powerpoint/2010/main" val="16451832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https://sebacademy.edc.org/pbis-logic-model-activity-directions-samples-and-template </a:t>
            </a:r>
          </a:p>
          <a:p>
            <a:pPr marL="158750" indent="0">
              <a:buNone/>
            </a:pPr>
            <a:endParaRPr lang="en-US" dirty="0"/>
          </a:p>
          <a:p>
            <a:pPr marL="158750" indent="0">
              <a:buNone/>
            </a:pPr>
            <a:r>
              <a:rPr lang="en-US" dirty="0"/>
              <a:t>TRAINER: Activity prompt below; allow 5 minutes</a:t>
            </a:r>
          </a:p>
          <a:p>
            <a:pPr>
              <a:spcBef>
                <a:spcPts val="600"/>
              </a:spcBef>
              <a:buClr>
                <a:schemeClr val="bg1"/>
              </a:buClr>
            </a:pPr>
            <a:r>
              <a:rPr lang="en-US" sz="1100" dirty="0">
                <a:solidFill>
                  <a:schemeClr val="bg1"/>
                </a:solidFill>
              </a:rPr>
              <a:t>Review roundtable template and examples.</a:t>
            </a:r>
          </a:p>
          <a:p>
            <a:pPr>
              <a:spcBef>
                <a:spcPts val="600"/>
              </a:spcBef>
              <a:buClr>
                <a:schemeClr val="bg1"/>
              </a:buClr>
            </a:pPr>
            <a:r>
              <a:rPr lang="en-US" sz="1100" dirty="0">
                <a:solidFill>
                  <a:schemeClr val="bg1"/>
                </a:solidFill>
              </a:rPr>
              <a:t>Brainstorm potential outcomes you may want to target to highlight your school/team’s PBIS efforts.</a:t>
            </a:r>
          </a:p>
          <a:p>
            <a:pPr>
              <a:spcBef>
                <a:spcPts val="600"/>
              </a:spcBef>
              <a:buClr>
                <a:schemeClr val="bg1"/>
              </a:buClr>
            </a:pPr>
            <a:r>
              <a:rPr lang="en-US" sz="1100" dirty="0">
                <a:solidFill>
                  <a:schemeClr val="bg1"/>
                </a:solidFill>
              </a:rPr>
              <a:t>What questions do you have?</a:t>
            </a:r>
          </a:p>
          <a:p>
            <a:pPr>
              <a:spcBef>
                <a:spcPts val="600"/>
              </a:spcBef>
              <a:buClr>
                <a:schemeClr val="bg1"/>
              </a:buClr>
            </a:pPr>
            <a:r>
              <a:rPr lang="en-US" sz="1100" dirty="0">
                <a:solidFill>
                  <a:schemeClr val="bg1"/>
                </a:solidFill>
              </a:rPr>
              <a:t>Schedule a time to meet (or communicate) with your team to plan what your school wants to share</a:t>
            </a:r>
            <a:endParaRPr lang="en-US" dirty="0"/>
          </a:p>
        </p:txBody>
      </p:sp>
    </p:spTree>
    <p:extLst>
      <p:ext uri="{BB962C8B-B14F-4D97-AF65-F5344CB8AC3E}">
        <p14:creationId xmlns:p14="http://schemas.microsoft.com/office/powerpoint/2010/main" val="41877735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756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1286682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We will discuss this later in the slide deck</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 reviewed later but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PBIS Assessment Coordinator Form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https://sebacademy.edc.org/pbis-assessment-coordinator-form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cs typeface="Calibri"/>
              </a:rPr>
              <a:t>We will discuss this later in the slide deck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a:p>
            <a:r>
              <a:rPr lang="en-US" dirty="0">
                <a:cs typeface="Calibri"/>
              </a:rPr>
              <a:t>READINGS: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A94F"/>
                </a:solidFill>
                <a:effectLst/>
                <a:latin typeface="Bariol"/>
              </a:rPr>
              <a:t>9 Things You Might Have Forgotten How to Do in </a:t>
            </a:r>
            <a:r>
              <a:rPr lang="en-US" b="0" i="0" dirty="0" err="1">
                <a:solidFill>
                  <a:srgbClr val="00A94F"/>
                </a:solidFill>
                <a:effectLst/>
                <a:latin typeface="Bariol"/>
              </a:rPr>
              <a:t>PBISApps</a:t>
            </a:r>
            <a:r>
              <a:rPr lang="en-US" b="0" i="0" dirty="0">
                <a:solidFill>
                  <a:srgbClr val="00A94F"/>
                </a:solidFill>
                <a:effectLst/>
                <a:latin typeface="Bariol"/>
              </a:rPr>
              <a:t>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https://www.pbisapps.org/articles/9-things-you-might-have-forgotten-how-to-do-in-pbisapps</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Helpful for logging in and SWIS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bg1"/>
                </a:solidFill>
                <a:effectLst/>
                <a:latin typeface="Hind Vadodara" panose="02000000000000000000" pitchFamily="2" charset="0"/>
                <a:cs typeface="Hind Vadodara" panose="02000000000000000000" pitchFamily="2" charset="0"/>
              </a:rPr>
              <a:t>Four Tips for Sustaining PBIS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https://www.pbis.org/video/four-tips-for-sustaining-pbis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cs typeface="Calibri"/>
              </a:rPr>
              <a:t>We will watch this later in the slide deck</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740959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 – Strongly encourage coaches to down load these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Advance Action Plan: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https://sebacademy.edc.org/annual-action-plan-template-advanced</a:t>
            </a:r>
            <a:r>
              <a:rPr lang="en-US" dirty="0">
                <a:cs typeface="Calibri"/>
              </a:rPr>
              <a:t>    We will discuss this later in the slide deck</a:t>
            </a:r>
            <a:endParaRPr lang="en-US" dirty="0"/>
          </a:p>
          <a:p>
            <a:pPr marL="171450" marR="0" indent="-171450">
              <a:lnSpc>
                <a:spcPct val="107000"/>
              </a:lnSpc>
              <a:spcBef>
                <a:spcPts val="0"/>
              </a:spcBef>
              <a:spcAft>
                <a:spcPts val="800"/>
              </a:spcAft>
              <a:buFont typeface="Arial" panose="020B0604020202020204" pitchFamily="34" charset="0"/>
              <a:buChar char="•"/>
            </a:pPr>
            <a:r>
              <a:rPr lang="en-US" dirty="0"/>
              <a:t>Team meeting foundations checklist: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https://sebacademy.edc.org/team-meeting-foundations-checklist</a:t>
            </a:r>
            <a:r>
              <a:rPr lang="en-US" sz="1200" dirty="0">
                <a:effectLst/>
                <a:latin typeface="Calibri" panose="020F0502020204030204" pitchFamily="34" charset="0"/>
                <a:ea typeface="Calibri" panose="020F0502020204030204" pitchFamily="34" charset="0"/>
                <a:cs typeface="Times New Roman" panose="02020603050405020304" pitchFamily="18" charset="0"/>
              </a:rPr>
              <a:t> Not reviewed later but </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PBIS Assessment Coordinator Form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https://sebacademy.edc.org/pbis-assessment-coordinator-form</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dirty="0">
                <a:cs typeface="Calibri"/>
              </a:rPr>
              <a:t>We will discuss this later in the slide deck</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cs typeface="Calibri"/>
            </a:endParaRPr>
          </a:p>
          <a:p>
            <a:r>
              <a:rPr lang="en-US" dirty="0">
                <a:cs typeface="Calibri"/>
              </a:rPr>
              <a:t>READINGS: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A94F"/>
                </a:solidFill>
                <a:effectLst/>
                <a:latin typeface="Bariol"/>
              </a:rPr>
              <a:t>9 Things You Might Have Forgotten How to Do in </a:t>
            </a:r>
            <a:r>
              <a:rPr lang="en-US" b="0" i="0" dirty="0" err="1">
                <a:solidFill>
                  <a:srgbClr val="00A94F"/>
                </a:solidFill>
                <a:effectLst/>
                <a:latin typeface="Bariol"/>
              </a:rPr>
              <a:t>PBISApps</a:t>
            </a:r>
            <a:r>
              <a:rPr lang="en-US" b="0" i="0" dirty="0">
                <a:solidFill>
                  <a:srgbClr val="00A94F"/>
                </a:solidFill>
                <a:effectLst/>
                <a:latin typeface="Bariol"/>
              </a:rPr>
              <a:t> -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https://www.pbisapps.org/articles/9-things-you-might-have-forgotten-how-to-do-in-pbisapps</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Helpful for logging in and SWIS issues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bg1"/>
                </a:solidFill>
                <a:effectLst/>
                <a:latin typeface="Hind Vadodara" panose="02000000000000000000" pitchFamily="2" charset="0"/>
                <a:cs typeface="Hind Vadodara" panose="02000000000000000000" pitchFamily="2" charset="0"/>
              </a:rPr>
              <a:t>Four Tips for Sustaining PBIS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https://www.pbis.org/video/four-tips-for-sustaining-pbis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cs typeface="Calibri"/>
              </a:rPr>
              <a:t>We will watch this later in the slide deck</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27358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234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70bb5c559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70bb5c559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Trainer note: Review support options for this year. Please let folks that future trainings will include a mixture of in person and online (hybrid) approaches (e.g., in person team trainings, but virtual coaches meetings). Regardless of support delivery, the categories of the support will be listed and developed based on DESE recommendations.</a:t>
            </a:r>
          </a:p>
        </p:txBody>
      </p:sp>
    </p:spTree>
    <p:extLst>
      <p:ext uri="{BB962C8B-B14F-4D97-AF65-F5344CB8AC3E}">
        <p14:creationId xmlns:p14="http://schemas.microsoft.com/office/powerpoint/2010/main" val="292383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https://edc.co1.qualtrics.com/jfe/form/SV_db8zhNj6NJ3eXga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a:p>
            <a:r>
              <a:rPr lang="en-US" dirty="0"/>
              <a:t>Go to website demonstrate how to download Team Member List and how to upload it.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761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3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3423349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699486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8742957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484645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18636907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350171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1979298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7958917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542398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77919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7615414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1819178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8417836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42570734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04897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86747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38087509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11095348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1583552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2738101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782721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20876464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7062227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15570936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6408693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9676014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725484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3866460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374620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11796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627211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2281339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36834922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113211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6919996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12855360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6810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324410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28B7012-8C57-7848-BAEC-70AAF0D97C9C}" type="slidenum">
              <a:rPr lang="en-US"/>
              <a:pPr/>
              <a:t>‹#›</a:t>
            </a:fld>
            <a:endParaRPr lang="en-US"/>
          </a:p>
        </p:txBody>
      </p:sp>
    </p:spTree>
    <p:extLst>
      <p:ext uri="{BB962C8B-B14F-4D97-AF65-F5344CB8AC3E}">
        <p14:creationId xmlns:p14="http://schemas.microsoft.com/office/powerpoint/2010/main" val="39076364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grpSp>
        <p:nvGrpSpPr>
          <p:cNvPr id="162" name="Google Shape;162;p15"/>
          <p:cNvGrpSpPr/>
          <p:nvPr/>
        </p:nvGrpSpPr>
        <p:grpSpPr>
          <a:xfrm>
            <a:off x="10670207"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b="0"/>
            </a:lvl1pPr>
            <a:lvl2pPr lvl="1" rtl="0">
              <a:spcBef>
                <a:spcPts val="0"/>
              </a:spcBef>
              <a:spcAft>
                <a:spcPts val="0"/>
              </a:spcAft>
              <a:buNone/>
              <a:defRPr sz="3000" b="0"/>
            </a:lvl2pPr>
            <a:lvl3pPr lvl="2" rtl="0">
              <a:spcBef>
                <a:spcPts val="0"/>
              </a:spcBef>
              <a:spcAft>
                <a:spcPts val="0"/>
              </a:spcAft>
              <a:buNone/>
              <a:defRPr sz="3000" b="0"/>
            </a:lvl3pPr>
            <a:lvl4pPr lvl="3" rtl="0">
              <a:spcBef>
                <a:spcPts val="0"/>
              </a:spcBef>
              <a:spcAft>
                <a:spcPts val="0"/>
              </a:spcAft>
              <a:buNone/>
              <a:defRPr sz="3000" b="0"/>
            </a:lvl4pPr>
            <a:lvl5pPr lvl="4" rtl="0">
              <a:spcBef>
                <a:spcPts val="0"/>
              </a:spcBef>
              <a:spcAft>
                <a:spcPts val="0"/>
              </a:spcAft>
              <a:buNone/>
              <a:defRPr sz="3000" b="0"/>
            </a:lvl5pPr>
            <a:lvl6pPr lvl="5" rtl="0">
              <a:spcBef>
                <a:spcPts val="0"/>
              </a:spcBef>
              <a:spcAft>
                <a:spcPts val="0"/>
              </a:spcAft>
              <a:buNone/>
              <a:defRPr sz="3000" b="0"/>
            </a:lvl6pPr>
            <a:lvl7pPr lvl="6" rtl="0">
              <a:spcBef>
                <a:spcPts val="0"/>
              </a:spcBef>
              <a:spcAft>
                <a:spcPts val="0"/>
              </a:spcAft>
              <a:buNone/>
              <a:defRPr sz="3000" b="0"/>
            </a:lvl7pPr>
            <a:lvl8pPr lvl="7" rtl="0">
              <a:spcBef>
                <a:spcPts val="0"/>
              </a:spcBef>
              <a:spcAft>
                <a:spcPts val="0"/>
              </a:spcAft>
              <a:buNone/>
              <a:defRPr sz="3000" b="0"/>
            </a:lvl8pPr>
            <a:lvl9pPr lvl="8" rtl="0">
              <a:spcBef>
                <a:spcPts val="0"/>
              </a:spcBef>
              <a:spcAft>
                <a:spcPts val="0"/>
              </a:spcAft>
              <a:buNone/>
              <a:defRPr sz="3000" b="0"/>
            </a:lvl9pPr>
          </a:lstStyle>
          <a:p>
            <a:endParaRPr/>
          </a:p>
        </p:txBody>
      </p:sp>
    </p:spTree>
    <p:extLst>
      <p:ext uri="{BB962C8B-B14F-4D97-AF65-F5344CB8AC3E}">
        <p14:creationId xmlns:p14="http://schemas.microsoft.com/office/powerpoint/2010/main" val="429054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558816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59295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50696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666574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9/27/2022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theme" Target="../theme/theme2.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theme" Target="../theme/theme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heme" Target="../theme/theme5.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18" Type="http://schemas.openxmlformats.org/officeDocument/2006/relationships/slideLayout" Target="../slideLayouts/slideLayout11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17" Type="http://schemas.openxmlformats.org/officeDocument/2006/relationships/slideLayout" Target="../slideLayouts/slideLayout116.xml"/><Relationship Id="rId2" Type="http://schemas.openxmlformats.org/officeDocument/2006/relationships/slideLayout" Target="../slideLayouts/slideLayout101.xml"/><Relationship Id="rId16" Type="http://schemas.openxmlformats.org/officeDocument/2006/relationships/slideLayout" Target="../slideLayouts/slideLayout115.xml"/><Relationship Id="rId20" Type="http://schemas.openxmlformats.org/officeDocument/2006/relationships/theme" Target="../theme/theme6.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slideLayout" Target="../slideLayouts/slideLayout114.xml"/><Relationship Id="rId10" Type="http://schemas.openxmlformats.org/officeDocument/2006/relationships/slideLayout" Target="../slideLayouts/slideLayout109.xml"/><Relationship Id="rId19" Type="http://schemas.openxmlformats.org/officeDocument/2006/relationships/slideLayout" Target="../slideLayouts/slideLayout118.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slideLayout" Target="../slideLayouts/slideLayout11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18" Type="http://schemas.openxmlformats.org/officeDocument/2006/relationships/slideLayout" Target="../slideLayouts/slideLayout136.xml"/><Relationship Id="rId3" Type="http://schemas.openxmlformats.org/officeDocument/2006/relationships/slideLayout" Target="../slideLayouts/slideLayout121.xml"/><Relationship Id="rId21" Type="http://schemas.openxmlformats.org/officeDocument/2006/relationships/slideLayout" Target="../slideLayouts/slideLayout139.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slideLayout" Target="../slideLayouts/slideLayout135.xml"/><Relationship Id="rId2" Type="http://schemas.openxmlformats.org/officeDocument/2006/relationships/slideLayout" Target="../slideLayouts/slideLayout120.xml"/><Relationship Id="rId16" Type="http://schemas.openxmlformats.org/officeDocument/2006/relationships/slideLayout" Target="../slideLayouts/slideLayout134.xml"/><Relationship Id="rId20" Type="http://schemas.openxmlformats.org/officeDocument/2006/relationships/slideLayout" Target="../slideLayouts/slideLayout138.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slideLayout" Target="../slideLayouts/slideLayout133.xml"/><Relationship Id="rId10" Type="http://schemas.openxmlformats.org/officeDocument/2006/relationships/slideLayout" Target="../slideLayouts/slideLayout128.xml"/><Relationship Id="rId19" Type="http://schemas.openxmlformats.org/officeDocument/2006/relationships/slideLayout" Target="../slideLayouts/slideLayout137.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 Id="rId22"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70" r:id="rId3"/>
    <p:sldLayoutId id="2147483671" r:id="rId4"/>
    <p:sldLayoutId id="2147483673" r:id="rId5"/>
    <p:sldLayoutId id="2147483674" r:id="rId6"/>
    <p:sldLayoutId id="2147483676" r:id="rId7"/>
    <p:sldLayoutId id="21474837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 id="2147483773" r:id="rId15"/>
    <p:sldLayoutId id="21474837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39962074"/>
      </p:ext>
    </p:extLst>
  </p:cSld>
  <p:clrMap bg1="lt1" tx1="dk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535230267"/>
      </p:ext>
    </p:extLst>
  </p:cSld>
  <p:clrMap bg1="lt1" tx1="dk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 id="2147483816" r:id="rId20"/>
    <p:sldLayoutId id="2147483817"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9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ideo" Target="https://www.youtube.com/embed/xPt9pGkOgIo?start=7&amp;feature=oembed" TargetMode="Externa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18.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8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91.xml"/><Relationship Id="rId5" Type="http://schemas.openxmlformats.org/officeDocument/2006/relationships/image" Target="../media/image46.png"/><Relationship Id="rId4" Type="http://schemas.openxmlformats.org/officeDocument/2006/relationships/image" Target="../media/image45.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5.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28.xml"/><Relationship Id="rId1" Type="http://schemas.openxmlformats.org/officeDocument/2006/relationships/slideLayout" Target="../slideLayouts/slideLayout91.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60.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8.xml"/><Relationship Id="rId4" Type="http://schemas.openxmlformats.org/officeDocument/2006/relationships/image" Target="../media/image51.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1.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11.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1.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111.xml"/><Relationship Id="rId5" Type="http://schemas.openxmlformats.org/officeDocument/2006/relationships/image" Target="../media/image54.png"/><Relationship Id="rId4" Type="http://schemas.openxmlformats.org/officeDocument/2006/relationships/image" Target="../media/image53.pn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36.xml"/><Relationship Id="rId4" Type="http://schemas.openxmlformats.org/officeDocument/2006/relationships/hyperlink" Target="https://sebacademy.edc.org/pbis-logic-model-activity-directions-samples-and-templat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78.xml"/><Relationship Id="rId4" Type="http://schemas.openxmlformats.org/officeDocument/2006/relationships/image" Target="../media/image51.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8" Type="http://schemas.openxmlformats.org/officeDocument/2006/relationships/hyperlink" Target="https://www.pbis.org/video/four-tips-for-sustaining-pbis" TargetMode="External"/><Relationship Id="rId3" Type="http://schemas.openxmlformats.org/officeDocument/2006/relationships/hyperlink" Target="https://sebacademy.edc.org/annual-action-plan-template-advanced" TargetMode="External"/><Relationship Id="rId7" Type="http://schemas.openxmlformats.org/officeDocument/2006/relationships/hyperlink" Target="https://nepbis.org/wp-content/uploads/2020/09/Conducting-Leadership-Meetings-Worksheet.docx" TargetMode="External"/><Relationship Id="rId2" Type="http://schemas.openxmlformats.org/officeDocument/2006/relationships/notesSlide" Target="../notesSlides/notesSlide41.xml"/><Relationship Id="rId1" Type="http://schemas.openxmlformats.org/officeDocument/2006/relationships/slideLayout" Target="../slideLayouts/slideLayout92.xml"/><Relationship Id="rId6" Type="http://schemas.openxmlformats.org/officeDocument/2006/relationships/hyperlink" Target="https://sebacademy.edc.org/pbis-logic-model-activity-directions-samples-and-template" TargetMode="External"/><Relationship Id="rId11" Type="http://schemas.openxmlformats.org/officeDocument/2006/relationships/image" Target="../media/image11.png"/><Relationship Id="rId5" Type="http://schemas.openxmlformats.org/officeDocument/2006/relationships/hyperlink" Target="https://sebacademy.edc.org/pbis-assessment-coordinator-form" TargetMode="External"/><Relationship Id="rId10" Type="http://schemas.openxmlformats.org/officeDocument/2006/relationships/hyperlink" Target="https://sebacademy.edc.org/7-ways-macgyver-your-action-plans" TargetMode="External"/><Relationship Id="rId4" Type="http://schemas.openxmlformats.org/officeDocument/2006/relationships/hyperlink" Target="https://sebacademy.edc.org/team-meeting-foundations-checklist" TargetMode="External"/><Relationship Id="rId9" Type="http://schemas.openxmlformats.org/officeDocument/2006/relationships/hyperlink" Target="https://www.pbisapps.org/articles/9-things-you-might-have-forgotten-how-to-do-in-pbisapp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hyperlink" Target="https://www.pbis.org/video/four-tips-for-sustaining-pbis" TargetMode="External"/><Relationship Id="rId3" Type="http://schemas.openxmlformats.org/officeDocument/2006/relationships/hyperlink" Target="https://sebacademy.edc.org/annual-action-plan-template-advanced" TargetMode="External"/><Relationship Id="rId7" Type="http://schemas.openxmlformats.org/officeDocument/2006/relationships/hyperlink" Target="https://nepbis.org/wp-content/uploads/2020/09/Conducting-Leadership-Meetings-Worksheet.docx"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6" Type="http://schemas.openxmlformats.org/officeDocument/2006/relationships/hyperlink" Target="https://sebacademy.edc.org/pbis-logic-model-activity-directions-samples-and-template" TargetMode="External"/><Relationship Id="rId11" Type="http://schemas.openxmlformats.org/officeDocument/2006/relationships/image" Target="../media/image11.png"/><Relationship Id="rId5" Type="http://schemas.openxmlformats.org/officeDocument/2006/relationships/hyperlink" Target="https://sebacademy.edc.org/pbis-assessment-coordinator-form" TargetMode="External"/><Relationship Id="rId10" Type="http://schemas.openxmlformats.org/officeDocument/2006/relationships/hyperlink" Target="https://sebacademy.edc.org/7-ways-macgyver-your-action-plans" TargetMode="External"/><Relationship Id="rId4" Type="http://schemas.openxmlformats.org/officeDocument/2006/relationships/hyperlink" Target="https://sebacademy.edc.org/team-meeting-foundations-checklist" TargetMode="External"/><Relationship Id="rId9" Type="http://schemas.openxmlformats.org/officeDocument/2006/relationships/hyperlink" Target="https://www.pbisapps.org/articles/9-things-you-might-have-forgotten-how-to-do-in-pbisapp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7.xml"/><Relationship Id="rId4" Type="http://schemas.openxmlformats.org/officeDocument/2006/relationships/hyperlink" Target="mailto:sebacademy@ed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Sustaining Academy</a:t>
            </a:r>
            <a:br>
              <a:rPr lang="en-US" sz="3733" dirty="0">
                <a:solidFill>
                  <a:srgbClr val="FC9204"/>
                </a:solidFill>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September 2022</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Enter Trainers Names</a:t>
            </a:r>
          </a:p>
          <a:p>
            <a:pPr marL="0" indent="0"/>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92073" y="398343"/>
            <a:ext cx="9378000" cy="845600"/>
          </a:xfrm>
        </p:spPr>
        <p:txBody>
          <a:bodyPr/>
          <a:lstStyle/>
          <a:p>
            <a:r>
              <a:rPr lang="en-US" b="1" dirty="0">
                <a:latin typeface="Arial" panose="020B0604020202020204" pitchFamily="34" charset="0"/>
                <a:cs typeface="Arial" panose="020B0604020202020204" pitchFamily="34" charset="0"/>
              </a:rPr>
              <a:t>PBIS Academy Support Structure Questions?</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18734" y="1703748"/>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6481833" y="1547160"/>
            <a:ext cx="2903892" cy="5233828"/>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What is 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Your team's guide for training content, readings, and resources for both each monthly event.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D0F41"/>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Purpose: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Monthly organized resource repository for your team to access all PBIS Academy content</a:t>
            </a:r>
          </a:p>
        </p:txBody>
      </p:sp>
      <p:sp>
        <p:nvSpPr>
          <p:cNvPr id="5" name="Rectangle: Rounded Corners 4">
            <a:extLst>
              <a:ext uri="{FF2B5EF4-FFF2-40B4-BE49-F238E27FC236}">
                <a16:creationId xmlns:a16="http://schemas.microsoft.com/office/drawing/2014/main" id="{2B8B6BD9-E60C-4742-A043-9189C1578D3C}"/>
              </a:ext>
            </a:extLst>
          </p:cNvPr>
          <p:cNvSpPr/>
          <p:nvPr/>
        </p:nvSpPr>
        <p:spPr>
          <a:xfrm>
            <a:off x="9659238" y="1484399"/>
            <a:ext cx="2339174" cy="529658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0D0F41"/>
                </a:solidFill>
                <a:effectLst/>
                <a:uLnTx/>
                <a:uFillTx/>
                <a:latin typeface="Arial"/>
                <a:ea typeface="+mn-ea"/>
                <a:cs typeface="Arial"/>
              </a:rPr>
              <a:t>Important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All event tools, activities, ppts, and other resources</a:t>
            </a:r>
            <a:br>
              <a:rPr kumimoji="0" lang="en-US" sz="2000" b="0" i="0" u="none" strike="noStrike" kern="1200" cap="none" spc="0" normalizeH="0" baseline="0" noProof="0" dirty="0">
                <a:ln>
                  <a:noFill/>
                </a:ln>
                <a:solidFill>
                  <a:srgbClr val="0D0F41"/>
                </a:solidFill>
                <a:effectLst/>
                <a:uLnTx/>
                <a:uFillTx/>
                <a:latin typeface="Arial"/>
                <a:ea typeface="+mn-ea"/>
                <a:cs typeface="Arial"/>
              </a:rPr>
            </a:br>
            <a:endParaRPr kumimoji="0" lang="en-US" sz="2000" b="0" i="0" u="none" strike="noStrike" kern="1200" cap="none" spc="0" normalizeH="0" baseline="0" noProof="0" dirty="0">
              <a:ln>
                <a:noFill/>
              </a:ln>
              <a:solidFill>
                <a:srgbClr val="0D0F41"/>
              </a:solidFill>
              <a:effectLst/>
              <a:uLnTx/>
              <a:uFillTx/>
              <a:latin typeface="Arial"/>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D0F41"/>
                </a:solidFill>
                <a:effectLst/>
                <a:uLnTx/>
                <a:uFillTx/>
                <a:latin typeface="Arial"/>
                <a:ea typeface="+mn-ea"/>
                <a:cs typeface="Arial"/>
              </a:rPr>
              <a:t>Coach meeting and Team training dates/times with zoom links or hotel locations. </a:t>
            </a:r>
          </a:p>
        </p:txBody>
      </p:sp>
      <p:pic>
        <p:nvPicPr>
          <p:cNvPr id="3" name="Picture 2">
            <a:extLst>
              <a:ext uri="{FF2B5EF4-FFF2-40B4-BE49-F238E27FC236}">
                <a16:creationId xmlns:a16="http://schemas.microsoft.com/office/drawing/2014/main" id="{491D64FE-B1AE-BE9F-F59B-AE3592EBA18C}"/>
              </a:ext>
            </a:extLst>
          </p:cNvPr>
          <p:cNvPicPr>
            <a:picLocks noChangeAspect="1"/>
          </p:cNvPicPr>
          <p:nvPr/>
        </p:nvPicPr>
        <p:blipFill>
          <a:blip r:embed="rId3"/>
          <a:stretch>
            <a:fillRect/>
          </a:stretch>
        </p:blipFill>
        <p:spPr>
          <a:xfrm>
            <a:off x="97701" y="2936358"/>
            <a:ext cx="6110619" cy="3850940"/>
          </a:xfrm>
          <a:prstGeom prst="rect">
            <a:avLst/>
          </a:prstGeom>
        </p:spPr>
      </p:pic>
      <p:sp>
        <p:nvSpPr>
          <p:cNvPr id="7" name="Rounded Rectangular Callout 8">
            <a:extLst>
              <a:ext uri="{FF2B5EF4-FFF2-40B4-BE49-F238E27FC236}">
                <a16:creationId xmlns:a16="http://schemas.microsoft.com/office/drawing/2014/main" id="{35CCC65E-2096-7AD7-2D66-623568DD7BE6}"/>
              </a:ext>
            </a:extLst>
          </p:cNvPr>
          <p:cNvSpPr/>
          <p:nvPr/>
        </p:nvSpPr>
        <p:spPr>
          <a:xfrm>
            <a:off x="8798011" y="280304"/>
            <a:ext cx="3296288" cy="1032760"/>
          </a:xfrm>
          <a:prstGeom prst="wedgeRoundRectCallout">
            <a:avLst>
              <a:gd name="adj1" fmla="val -41725"/>
              <a:gd name="adj2" fmla="val 69205"/>
              <a:gd name="adj3" fmla="val 16667"/>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a:ea typeface="+mn-ea"/>
                <a:cs typeface="+mn-cs"/>
              </a:rPr>
              <a:t>What questions do you have?</a:t>
            </a:r>
            <a:endParaRPr kumimoji="0" lang="en-US" sz="2000" b="0" i="0" u="none" strike="noStrike" kern="1200" cap="none" spc="0" normalizeH="0" baseline="0" noProof="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530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2A154-2945-47C3-DC62-D2876BE0CEF7}"/>
              </a:ext>
            </a:extLst>
          </p:cNvPr>
          <p:cNvSpPr>
            <a:spLocks noGrp="1"/>
          </p:cNvSpPr>
          <p:nvPr>
            <p:ph type="title"/>
          </p:nvPr>
        </p:nvSpPr>
        <p:spPr/>
        <p:txBody>
          <a:bodyPr/>
          <a:lstStyle/>
          <a:p>
            <a:r>
              <a:rPr lang="en-US" dirty="0"/>
              <a:t>Resources</a:t>
            </a:r>
          </a:p>
        </p:txBody>
      </p:sp>
      <p:pic>
        <p:nvPicPr>
          <p:cNvPr id="5" name="Picture 4">
            <a:extLst>
              <a:ext uri="{FF2B5EF4-FFF2-40B4-BE49-F238E27FC236}">
                <a16:creationId xmlns:a16="http://schemas.microsoft.com/office/drawing/2014/main" id="{4A795674-F682-2D64-68DC-44A1BE8C4ECF}"/>
              </a:ext>
            </a:extLst>
          </p:cNvPr>
          <p:cNvPicPr>
            <a:picLocks noChangeAspect="1"/>
          </p:cNvPicPr>
          <p:nvPr/>
        </p:nvPicPr>
        <p:blipFill>
          <a:blip r:embed="rId3"/>
          <a:stretch>
            <a:fillRect/>
          </a:stretch>
        </p:blipFill>
        <p:spPr>
          <a:xfrm>
            <a:off x="813349" y="2549022"/>
            <a:ext cx="8264169" cy="3679449"/>
          </a:xfrm>
          <a:prstGeom prst="rect">
            <a:avLst/>
          </a:prstGeom>
        </p:spPr>
      </p:pic>
      <p:pic>
        <p:nvPicPr>
          <p:cNvPr id="11" name="Picture 10">
            <a:extLst>
              <a:ext uri="{FF2B5EF4-FFF2-40B4-BE49-F238E27FC236}">
                <a16:creationId xmlns:a16="http://schemas.microsoft.com/office/drawing/2014/main" id="{B4A9F664-5050-05F1-CE59-4E19670E2C88}"/>
              </a:ext>
            </a:extLst>
          </p:cNvPr>
          <p:cNvPicPr>
            <a:picLocks noChangeAspect="1"/>
          </p:cNvPicPr>
          <p:nvPr/>
        </p:nvPicPr>
        <p:blipFill>
          <a:blip r:embed="rId4"/>
          <a:stretch>
            <a:fillRect/>
          </a:stretch>
        </p:blipFill>
        <p:spPr>
          <a:xfrm>
            <a:off x="5275897" y="295274"/>
            <a:ext cx="6600825" cy="3133725"/>
          </a:xfrm>
          <a:prstGeom prst="rect">
            <a:avLst/>
          </a:prstGeom>
          <a:ln>
            <a:solidFill>
              <a:schemeClr val="tx1"/>
            </a:solidFill>
          </a:ln>
        </p:spPr>
      </p:pic>
    </p:spTree>
    <p:extLst>
      <p:ext uri="{BB962C8B-B14F-4D97-AF65-F5344CB8AC3E}">
        <p14:creationId xmlns:p14="http://schemas.microsoft.com/office/powerpoint/2010/main" val="1170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F112-6F40-30EB-E920-674505083D83}"/>
              </a:ext>
            </a:extLst>
          </p:cNvPr>
          <p:cNvSpPr>
            <a:spLocks noGrp="1"/>
          </p:cNvSpPr>
          <p:nvPr>
            <p:ph type="title"/>
          </p:nvPr>
        </p:nvSpPr>
        <p:spPr/>
        <p:txBody>
          <a:bodyPr/>
          <a:lstStyle/>
          <a:p>
            <a:r>
              <a:rPr lang="en-US" dirty="0"/>
              <a:t>PBIS Tier 1 Sustaining page</a:t>
            </a:r>
          </a:p>
        </p:txBody>
      </p:sp>
      <p:pic>
        <p:nvPicPr>
          <p:cNvPr id="4" name="Picture 3">
            <a:extLst>
              <a:ext uri="{FF2B5EF4-FFF2-40B4-BE49-F238E27FC236}">
                <a16:creationId xmlns:a16="http://schemas.microsoft.com/office/drawing/2014/main" id="{EB77DEB2-7122-1C6B-EA95-55E0F46AAF0D}"/>
              </a:ext>
            </a:extLst>
          </p:cNvPr>
          <p:cNvPicPr>
            <a:picLocks noChangeAspect="1"/>
          </p:cNvPicPr>
          <p:nvPr/>
        </p:nvPicPr>
        <p:blipFill>
          <a:blip r:embed="rId3"/>
          <a:stretch>
            <a:fillRect/>
          </a:stretch>
        </p:blipFill>
        <p:spPr>
          <a:xfrm>
            <a:off x="1328622" y="1532430"/>
            <a:ext cx="9261312" cy="4960124"/>
          </a:xfrm>
          <a:prstGeom prst="rect">
            <a:avLst/>
          </a:prstGeom>
        </p:spPr>
      </p:pic>
    </p:spTree>
    <p:extLst>
      <p:ext uri="{BB962C8B-B14F-4D97-AF65-F5344CB8AC3E}">
        <p14:creationId xmlns:p14="http://schemas.microsoft.com/office/powerpoint/2010/main" val="862964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DBF112-6F40-30EB-E920-674505083D83}"/>
              </a:ext>
            </a:extLst>
          </p:cNvPr>
          <p:cNvSpPr>
            <a:spLocks noGrp="1"/>
          </p:cNvSpPr>
          <p:nvPr>
            <p:ph type="title"/>
          </p:nvPr>
        </p:nvSpPr>
        <p:spPr/>
        <p:txBody>
          <a:bodyPr/>
          <a:lstStyle/>
          <a:p>
            <a:r>
              <a:rPr lang="en-US" dirty="0"/>
              <a:t>September Coaches Meeting</a:t>
            </a:r>
          </a:p>
        </p:txBody>
      </p:sp>
      <p:pic>
        <p:nvPicPr>
          <p:cNvPr id="5" name="Picture 4">
            <a:extLst>
              <a:ext uri="{FF2B5EF4-FFF2-40B4-BE49-F238E27FC236}">
                <a16:creationId xmlns:a16="http://schemas.microsoft.com/office/drawing/2014/main" id="{21B749E4-0AC0-99A8-743B-45CB0E1817C8}"/>
              </a:ext>
            </a:extLst>
          </p:cNvPr>
          <p:cNvPicPr>
            <a:picLocks noChangeAspect="1"/>
          </p:cNvPicPr>
          <p:nvPr/>
        </p:nvPicPr>
        <p:blipFill>
          <a:blip r:embed="rId3"/>
          <a:stretch>
            <a:fillRect/>
          </a:stretch>
        </p:blipFill>
        <p:spPr>
          <a:xfrm>
            <a:off x="1431324" y="1488558"/>
            <a:ext cx="6809999" cy="5006026"/>
          </a:xfrm>
          <a:prstGeom prst="rect">
            <a:avLst/>
          </a:prstGeom>
        </p:spPr>
      </p:pic>
    </p:spTree>
    <p:extLst>
      <p:ext uri="{BB962C8B-B14F-4D97-AF65-F5344CB8AC3E}">
        <p14:creationId xmlns:p14="http://schemas.microsoft.com/office/powerpoint/2010/main" val="361120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912"/>
            <a:ext cx="7029196"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 sz="3200" b="1" dirty="0"/>
              <a:t>Teaming and Goals</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29690" y="1346161"/>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t>What is something to </a:t>
            </a:r>
            <a:r>
              <a:rPr lang="en-US" sz="2800" b="1" dirty="0">
                <a:solidFill>
                  <a:schemeClr val="accent1">
                    <a:lumMod val="60000"/>
                    <a:lumOff val="40000"/>
                  </a:schemeClr>
                </a:solidFill>
              </a:rPr>
              <a:t>celebrate</a:t>
            </a:r>
            <a:r>
              <a:rPr lang="en-US" sz="2800" dirty="0"/>
              <a:t> &amp; something you’re </a:t>
            </a:r>
            <a:r>
              <a:rPr lang="en-US" sz="2800" b="1" dirty="0">
                <a:solidFill>
                  <a:schemeClr val="accent1">
                    <a:lumMod val="60000"/>
                    <a:lumOff val="40000"/>
                  </a:schemeClr>
                </a:solidFill>
              </a:rPr>
              <a:t>working on </a:t>
            </a:r>
            <a:r>
              <a:rPr lang="en-US" sz="2800" dirty="0"/>
              <a:t>related to:</a:t>
            </a:r>
          </a:p>
          <a:p>
            <a:pPr marL="643462" indent="-457200">
              <a:buClr>
                <a:schemeClr val="bg1"/>
              </a:buClr>
              <a:buSzPct val="75000"/>
              <a:buFont typeface="Wingdings" panose="05000000000000000000" pitchFamily="2" charset="2"/>
              <a:buChar char="v"/>
            </a:pPr>
            <a:r>
              <a:rPr lang="en-US" sz="2800" dirty="0"/>
              <a:t>Goals for this year (outcome goals or implementation goals)</a:t>
            </a:r>
          </a:p>
          <a:p>
            <a:pPr marL="643462" indent="-457200">
              <a:buClr>
                <a:schemeClr val="bg1"/>
              </a:buClr>
              <a:buSzPct val="75000"/>
              <a:buFont typeface="Wingdings" panose="05000000000000000000" pitchFamily="2" charset="2"/>
              <a:buChar char="v"/>
            </a:pPr>
            <a:r>
              <a:rPr lang="en-US" sz="2800" dirty="0"/>
              <a:t>TFI Results from Last year</a:t>
            </a:r>
          </a:p>
          <a:p>
            <a:pPr marL="643462" indent="-457200">
              <a:buClr>
                <a:schemeClr val="bg1"/>
              </a:buClr>
              <a:buSzPct val="75000"/>
              <a:buFont typeface="Wingdings" panose="05000000000000000000" pitchFamily="2" charset="2"/>
              <a:buChar char="v"/>
            </a:pPr>
            <a:r>
              <a:rPr lang="en-US" sz="2800" dirty="0"/>
              <a:t>Summer Planning / Fall Kick Off</a:t>
            </a:r>
          </a:p>
          <a:p>
            <a:pPr marL="643462" indent="-457200">
              <a:buFont typeface="Arial" panose="020B0604020202020204" pitchFamily="34" charset="0"/>
              <a:buChar char="•"/>
            </a:pP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GLOWS &amp; GROWS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15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1599706">
            <a:off x="684739" y="3704070"/>
            <a:ext cx="7029196" cy="2154763"/>
          </a:xfrm>
          <a:prstGeom prst="rect">
            <a:avLst/>
          </a:prstGeom>
        </p:spPr>
        <p:txBody>
          <a:bodyPr spcFirstLastPara="1" wrap="square" lIns="121900" tIns="121900" rIns="121900" bIns="121900" anchor="ctr" anchorCtr="0">
            <a:noAutofit/>
          </a:bodyPr>
          <a:lstStyle/>
          <a:p>
            <a:r>
              <a:rPr lang="en-US" sz="4800" b="1" dirty="0"/>
              <a:t>Big Idea Check In:</a:t>
            </a:r>
            <a:br>
              <a:rPr lang="en-US" sz="4800" b="1" dirty="0"/>
            </a:br>
            <a:r>
              <a:rPr lang="en-US" sz="3200" b="1" dirty="0"/>
              <a:t>Yearly Planning &amp; Outcome Goals </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3DD73C1-12FB-4E38-9ED1-540502056164}"/>
              </a:ext>
            </a:extLst>
          </p:cNvPr>
          <p:cNvSpPr>
            <a:spLocks noGrp="1"/>
          </p:cNvSpPr>
          <p:nvPr>
            <p:ph type="title"/>
          </p:nvPr>
        </p:nvSpPr>
        <p:spPr/>
        <p:txBody>
          <a:bodyPr/>
          <a:lstStyle/>
          <a:p>
            <a:r>
              <a:rPr lang="en-US" dirty="0"/>
              <a:t>4 Tips for Sustaining PBIS </a:t>
            </a:r>
          </a:p>
        </p:txBody>
      </p:sp>
      <p:pic>
        <p:nvPicPr>
          <p:cNvPr id="18" name="Online Media 17" title="Four Tips for Sustaining PBIS">
            <a:hlinkClick r:id="" action="ppaction://media"/>
            <a:extLst>
              <a:ext uri="{FF2B5EF4-FFF2-40B4-BE49-F238E27FC236}">
                <a16:creationId xmlns:a16="http://schemas.microsoft.com/office/drawing/2014/main" id="{D4BFF686-B31D-76E8-AE48-60FD7D028030}"/>
              </a:ext>
            </a:extLst>
          </p:cNvPr>
          <p:cNvPicPr>
            <a:picLocks noRot="1" noChangeAspect="1"/>
          </p:cNvPicPr>
          <p:nvPr>
            <a:videoFile r:link="rId1"/>
          </p:nvPr>
        </p:nvPicPr>
        <p:blipFill>
          <a:blip r:embed="rId4"/>
          <a:stretch>
            <a:fillRect/>
          </a:stretch>
        </p:blipFill>
        <p:spPr>
          <a:xfrm>
            <a:off x="1721763" y="1390043"/>
            <a:ext cx="8160791" cy="4610847"/>
          </a:xfrm>
          <a:prstGeom prst="rect">
            <a:avLst/>
          </a:prstGeom>
        </p:spPr>
      </p:pic>
      <p:sp>
        <p:nvSpPr>
          <p:cNvPr id="20" name="TextBox 19">
            <a:extLst>
              <a:ext uri="{FF2B5EF4-FFF2-40B4-BE49-F238E27FC236}">
                <a16:creationId xmlns:a16="http://schemas.microsoft.com/office/drawing/2014/main" id="{A63019DF-4B10-727D-1B11-59B16CFC4D76}"/>
              </a:ext>
            </a:extLst>
          </p:cNvPr>
          <p:cNvSpPr txBox="1"/>
          <p:nvPr/>
        </p:nvSpPr>
        <p:spPr>
          <a:xfrm>
            <a:off x="4463101" y="6472444"/>
            <a:ext cx="6093994" cy="369332"/>
          </a:xfrm>
          <a:prstGeom prst="rect">
            <a:avLst/>
          </a:prstGeom>
          <a:noFill/>
        </p:spPr>
        <p:txBody>
          <a:bodyPr wrap="square">
            <a:spAutoFit/>
          </a:bodyPr>
          <a:lstStyle/>
          <a:p>
            <a:r>
              <a:rPr lang="en-US" dirty="0">
                <a:solidFill>
                  <a:schemeClr val="bg1"/>
                </a:solidFill>
              </a:rPr>
              <a:t>https://youtu.be/xPt9pGkOgIo?t=7</a:t>
            </a:r>
          </a:p>
        </p:txBody>
      </p:sp>
    </p:spTree>
    <p:extLst>
      <p:ext uri="{BB962C8B-B14F-4D97-AF65-F5344CB8AC3E}">
        <p14:creationId xmlns:p14="http://schemas.microsoft.com/office/powerpoint/2010/main" val="311865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a:extLst>
              <a:ext uri="{FF2B5EF4-FFF2-40B4-BE49-F238E27FC236}">
                <a16:creationId xmlns:a16="http://schemas.microsoft.com/office/drawing/2014/main" id="{F76626B0-491B-4DF3-9F3F-52B49B12230F}"/>
              </a:ext>
            </a:extLst>
          </p:cNvPr>
          <p:cNvGrpSpPr/>
          <p:nvPr/>
        </p:nvGrpSpPr>
        <p:grpSpPr>
          <a:xfrm>
            <a:off x="1534795" y="1440983"/>
            <a:ext cx="4358119" cy="4917688"/>
            <a:chOff x="921619" y="915429"/>
            <a:chExt cx="3268589" cy="3688266"/>
          </a:xfrm>
        </p:grpSpPr>
        <p:sp>
          <p:nvSpPr>
            <p:cNvPr id="121" name="Rectangle: Rounded Corners 120" descr="Badge 1">
              <a:extLst>
                <a:ext uri="{FF2B5EF4-FFF2-40B4-BE49-F238E27FC236}">
                  <a16:creationId xmlns:a16="http://schemas.microsoft.com/office/drawing/2014/main" id="{48E24030-1ABA-43AB-93DB-6BA906EB3FC1}"/>
                </a:ext>
              </a:extLst>
            </p:cNvPr>
            <p:cNvSpPr/>
            <p:nvPr/>
          </p:nvSpPr>
          <p:spPr>
            <a:xfrm>
              <a:off x="921619" y="915429"/>
              <a:ext cx="673041" cy="673041"/>
            </a:xfrm>
            <a:prstGeom prst="roundRect">
              <a:avLst>
                <a:gd name="adj" fmla="val 16670"/>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2" name="Freeform: Shape 121">
              <a:extLst>
                <a:ext uri="{FF2B5EF4-FFF2-40B4-BE49-F238E27FC236}">
                  <a16:creationId xmlns:a16="http://schemas.microsoft.com/office/drawing/2014/main" id="{CD2BB4F7-0DAD-4A1C-8CF1-6800CF7746BA}"/>
                </a:ext>
              </a:extLst>
            </p:cNvPr>
            <p:cNvSpPr/>
            <p:nvPr/>
          </p:nvSpPr>
          <p:spPr>
            <a:xfrm>
              <a:off x="1635043" y="915429"/>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Establish an effective leadership team</a:t>
              </a:r>
            </a:p>
          </p:txBody>
        </p:sp>
        <p:sp>
          <p:nvSpPr>
            <p:cNvPr id="123" name="Rectangle: Rounded Corners 122" descr="Badge">
              <a:extLst>
                <a:ext uri="{FF2B5EF4-FFF2-40B4-BE49-F238E27FC236}">
                  <a16:creationId xmlns:a16="http://schemas.microsoft.com/office/drawing/2014/main" id="{87C67A42-B5C3-40E1-918E-0436FBBFBF3D}"/>
                </a:ext>
              </a:extLst>
            </p:cNvPr>
            <p:cNvSpPr/>
            <p:nvPr/>
          </p:nvSpPr>
          <p:spPr>
            <a:xfrm>
              <a:off x="921619" y="1669235"/>
              <a:ext cx="673041" cy="673041"/>
            </a:xfrm>
            <a:prstGeom prst="roundRect">
              <a:avLst>
                <a:gd name="adj" fmla="val 16670"/>
              </a:avLst>
            </a:pr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4" name="Freeform: Shape 123">
              <a:extLst>
                <a:ext uri="{FF2B5EF4-FFF2-40B4-BE49-F238E27FC236}">
                  <a16:creationId xmlns:a16="http://schemas.microsoft.com/office/drawing/2014/main" id="{F7D08BB6-DA4B-44F5-BA1C-5F1061A9EA1F}"/>
                </a:ext>
              </a:extLst>
            </p:cNvPr>
            <p:cNvSpPr/>
            <p:nvPr/>
          </p:nvSpPr>
          <p:spPr>
            <a:xfrm>
              <a:off x="1635043" y="1669235"/>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brief statement of purpose</a:t>
              </a:r>
            </a:p>
          </p:txBody>
        </p:sp>
        <p:sp>
          <p:nvSpPr>
            <p:cNvPr id="125" name="Rectangle: Rounded Corners 124" descr="Badge 3">
              <a:extLst>
                <a:ext uri="{FF2B5EF4-FFF2-40B4-BE49-F238E27FC236}">
                  <a16:creationId xmlns:a16="http://schemas.microsoft.com/office/drawing/2014/main" id="{AC41B807-BFDA-4191-8AC4-BD58DE724A1E}"/>
                </a:ext>
              </a:extLst>
            </p:cNvPr>
            <p:cNvSpPr/>
            <p:nvPr/>
          </p:nvSpPr>
          <p:spPr>
            <a:xfrm>
              <a:off x="921619" y="2423041"/>
              <a:ext cx="673041" cy="673041"/>
            </a:xfrm>
            <a:prstGeom prst="roundRect">
              <a:avLst>
                <a:gd name="adj" fmla="val 16670"/>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Freeform: Shape 125">
              <a:extLst>
                <a:ext uri="{FF2B5EF4-FFF2-40B4-BE49-F238E27FC236}">
                  <a16:creationId xmlns:a16="http://schemas.microsoft.com/office/drawing/2014/main" id="{B045849D-3AFD-4420-9805-15CDC7E8D546}"/>
                </a:ext>
              </a:extLst>
            </p:cNvPr>
            <p:cNvSpPr/>
            <p:nvPr/>
          </p:nvSpPr>
          <p:spPr>
            <a:xfrm>
              <a:off x="1635043" y="2423041"/>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Identify positive school-wide behavior expectations</a:t>
              </a:r>
            </a:p>
          </p:txBody>
        </p:sp>
        <p:sp>
          <p:nvSpPr>
            <p:cNvPr id="127" name="Rectangle: Rounded Corners 126" descr="Badge 4">
              <a:extLst>
                <a:ext uri="{FF2B5EF4-FFF2-40B4-BE49-F238E27FC236}">
                  <a16:creationId xmlns:a16="http://schemas.microsoft.com/office/drawing/2014/main" id="{802C19C0-6554-4075-9FFA-4B1B1BB8B0D3}"/>
                </a:ext>
              </a:extLst>
            </p:cNvPr>
            <p:cNvSpPr/>
            <p:nvPr/>
          </p:nvSpPr>
          <p:spPr>
            <a:xfrm>
              <a:off x="921619" y="3176847"/>
              <a:ext cx="673041" cy="673041"/>
            </a:xfrm>
            <a:prstGeom prst="roundRect">
              <a:avLst>
                <a:gd name="adj" fmla="val 16670"/>
              </a:avLst>
            </a:prstGeom>
            <a: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8" name="Freeform: Shape 127">
              <a:extLst>
                <a:ext uri="{FF2B5EF4-FFF2-40B4-BE49-F238E27FC236}">
                  <a16:creationId xmlns:a16="http://schemas.microsoft.com/office/drawing/2014/main" id="{C45CFCCB-F949-4E3D-A2D9-00EC5FE7C19B}"/>
                </a:ext>
              </a:extLst>
            </p:cNvPr>
            <p:cNvSpPr/>
            <p:nvPr/>
          </p:nvSpPr>
          <p:spPr>
            <a:xfrm>
              <a:off x="1635043" y="3176847"/>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school-wide expectations</a:t>
              </a:r>
            </a:p>
          </p:txBody>
        </p:sp>
        <p:sp>
          <p:nvSpPr>
            <p:cNvPr id="129" name="Rectangle: Rounded Corners 128" descr="Badge 5">
              <a:extLst>
                <a:ext uri="{FF2B5EF4-FFF2-40B4-BE49-F238E27FC236}">
                  <a16:creationId xmlns:a16="http://schemas.microsoft.com/office/drawing/2014/main" id="{70BF5C92-1195-4D63-95C4-1A5048BB58B3}"/>
                </a:ext>
              </a:extLst>
            </p:cNvPr>
            <p:cNvSpPr/>
            <p:nvPr/>
          </p:nvSpPr>
          <p:spPr>
            <a:xfrm>
              <a:off x="921619" y="3930654"/>
              <a:ext cx="673041" cy="673041"/>
            </a:xfrm>
            <a:prstGeom prst="roundRect">
              <a:avLst>
                <a:gd name="adj" fmla="val 16670"/>
              </a:avLst>
            </a:prstGeom>
            <a: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0" name="Freeform: Shape 129">
              <a:extLst>
                <a:ext uri="{FF2B5EF4-FFF2-40B4-BE49-F238E27FC236}">
                  <a16:creationId xmlns:a16="http://schemas.microsoft.com/office/drawing/2014/main" id="{E8B4B37E-504B-4BAB-A612-FA087CC734C4}"/>
                </a:ext>
              </a:extLst>
            </p:cNvPr>
            <p:cNvSpPr/>
            <p:nvPr/>
          </p:nvSpPr>
          <p:spPr>
            <a:xfrm>
              <a:off x="1635043" y="3930654"/>
              <a:ext cx="2555165"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000000"/>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procedures to teach class-wide expectations</a:t>
              </a:r>
            </a:p>
          </p:txBody>
        </p:sp>
      </p:grpSp>
      <p:grpSp>
        <p:nvGrpSpPr>
          <p:cNvPr id="107" name="Group 106">
            <a:extLst>
              <a:ext uri="{FF2B5EF4-FFF2-40B4-BE49-F238E27FC236}">
                <a16:creationId xmlns:a16="http://schemas.microsoft.com/office/drawing/2014/main" id="{575B1DA8-6048-4C51-B323-5577A2ED330F}"/>
              </a:ext>
            </a:extLst>
          </p:cNvPr>
          <p:cNvGrpSpPr/>
          <p:nvPr/>
        </p:nvGrpSpPr>
        <p:grpSpPr>
          <a:xfrm>
            <a:off x="6088876" y="1452253"/>
            <a:ext cx="4993309" cy="4917688"/>
            <a:chOff x="4968982" y="1003563"/>
            <a:chExt cx="3744982" cy="3688266"/>
          </a:xfrm>
        </p:grpSpPr>
        <p:sp>
          <p:nvSpPr>
            <p:cNvPr id="109" name="Rectangle: Rounded Corners 108" descr="Badge 6">
              <a:extLst>
                <a:ext uri="{FF2B5EF4-FFF2-40B4-BE49-F238E27FC236}">
                  <a16:creationId xmlns:a16="http://schemas.microsoft.com/office/drawing/2014/main" id="{C08C3990-B37D-465D-8F16-037DFCFDD8DD}"/>
                </a:ext>
              </a:extLst>
            </p:cNvPr>
            <p:cNvSpPr/>
            <p:nvPr/>
          </p:nvSpPr>
          <p:spPr>
            <a:xfrm>
              <a:off x="4968982" y="1003563"/>
              <a:ext cx="673041" cy="673041"/>
            </a:xfrm>
            <a:prstGeom prst="roundRect">
              <a:avLst>
                <a:gd name="adj" fmla="val 16670"/>
              </a:avLst>
            </a:prstGeom>
            <a: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0" name="Freeform: Shape 109">
              <a:extLst>
                <a:ext uri="{FF2B5EF4-FFF2-40B4-BE49-F238E27FC236}">
                  <a16:creationId xmlns:a16="http://schemas.microsoft.com/office/drawing/2014/main" id="{C7297B75-69B2-4463-ABC5-9280389C9508}"/>
                </a:ext>
              </a:extLst>
            </p:cNvPr>
            <p:cNvSpPr/>
            <p:nvPr/>
          </p:nvSpPr>
          <p:spPr>
            <a:xfrm>
              <a:off x="5682406" y="1003563"/>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strengthen appropriate behaviors</a:t>
              </a:r>
            </a:p>
          </p:txBody>
        </p:sp>
        <p:sp>
          <p:nvSpPr>
            <p:cNvPr id="111" name="Rectangle: Rounded Corners 110" descr="Badge 7">
              <a:extLst>
                <a:ext uri="{FF2B5EF4-FFF2-40B4-BE49-F238E27FC236}">
                  <a16:creationId xmlns:a16="http://schemas.microsoft.com/office/drawing/2014/main" id="{75297958-C1F7-4CF8-8729-A86768540184}"/>
                </a:ext>
              </a:extLst>
            </p:cNvPr>
            <p:cNvSpPr/>
            <p:nvPr/>
          </p:nvSpPr>
          <p:spPr>
            <a:xfrm>
              <a:off x="4968982" y="1757369"/>
              <a:ext cx="673041" cy="673041"/>
            </a:xfrm>
            <a:prstGeom prst="roundRect">
              <a:avLst>
                <a:gd name="adj" fmla="val 16670"/>
              </a:avLst>
            </a:prstGeom>
            <a: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2" name="Freeform: Shape 111">
              <a:extLst>
                <a:ext uri="{FF2B5EF4-FFF2-40B4-BE49-F238E27FC236}">
                  <a16:creationId xmlns:a16="http://schemas.microsoft.com/office/drawing/2014/main" id="{FAA34E11-CA02-449C-B3D6-118B8EBB6565}"/>
                </a:ext>
              </a:extLst>
            </p:cNvPr>
            <p:cNvSpPr/>
            <p:nvPr/>
          </p:nvSpPr>
          <p:spPr>
            <a:xfrm>
              <a:off x="5682406" y="1757369"/>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a continuum to discourage violations of expectations</a:t>
              </a:r>
            </a:p>
          </p:txBody>
        </p:sp>
        <p:sp>
          <p:nvSpPr>
            <p:cNvPr id="113" name="Rectangle: Rounded Corners 112" descr="Badge 8">
              <a:extLst>
                <a:ext uri="{FF2B5EF4-FFF2-40B4-BE49-F238E27FC236}">
                  <a16:creationId xmlns:a16="http://schemas.microsoft.com/office/drawing/2014/main" id="{58D3B169-09FB-49B4-B1C7-C8ADE55759FF}"/>
                </a:ext>
              </a:extLst>
            </p:cNvPr>
            <p:cNvSpPr/>
            <p:nvPr/>
          </p:nvSpPr>
          <p:spPr>
            <a:xfrm>
              <a:off x="4968982" y="2511175"/>
              <a:ext cx="673041" cy="673041"/>
            </a:xfrm>
            <a:prstGeom prst="roundRect">
              <a:avLst>
                <a:gd name="adj" fmla="val 16670"/>
              </a:avLst>
            </a:prstGeom>
            <a: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Freeform: Shape 113">
              <a:extLst>
                <a:ext uri="{FF2B5EF4-FFF2-40B4-BE49-F238E27FC236}">
                  <a16:creationId xmlns:a16="http://schemas.microsoft.com/office/drawing/2014/main" id="{376AECA2-52F4-4DC0-8491-1FF05BBC55C3}"/>
                </a:ext>
              </a:extLst>
            </p:cNvPr>
            <p:cNvSpPr/>
            <p:nvPr/>
          </p:nvSpPr>
          <p:spPr>
            <a:xfrm>
              <a:off x="5682406" y="2511175"/>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data-based procedures for monitoring</a:t>
              </a:r>
            </a:p>
          </p:txBody>
        </p:sp>
        <p:sp>
          <p:nvSpPr>
            <p:cNvPr id="115" name="Rectangle: Rounded Corners 114" descr="Badge 9">
              <a:extLst>
                <a:ext uri="{FF2B5EF4-FFF2-40B4-BE49-F238E27FC236}">
                  <a16:creationId xmlns:a16="http://schemas.microsoft.com/office/drawing/2014/main" id="{0D8A85EC-7E61-419F-95FD-F9814318480D}"/>
                </a:ext>
              </a:extLst>
            </p:cNvPr>
            <p:cNvSpPr/>
            <p:nvPr/>
          </p:nvSpPr>
          <p:spPr>
            <a:xfrm>
              <a:off x="4968982" y="3264981"/>
              <a:ext cx="673041" cy="673041"/>
            </a:xfrm>
            <a:prstGeom prst="roundRect">
              <a:avLst>
                <a:gd name="adj" fmla="val 16670"/>
              </a:avLst>
            </a:prstGeom>
            <a: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Freeform: Shape 115">
              <a:extLst>
                <a:ext uri="{FF2B5EF4-FFF2-40B4-BE49-F238E27FC236}">
                  <a16:creationId xmlns:a16="http://schemas.microsoft.com/office/drawing/2014/main" id="{87709BD0-F77B-41A0-BB01-51A0D523B490}"/>
                </a:ext>
              </a:extLst>
            </p:cNvPr>
            <p:cNvSpPr/>
            <p:nvPr/>
          </p:nvSpPr>
          <p:spPr>
            <a:xfrm>
              <a:off x="5682406" y="3264981"/>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Develop systems to support staff</a:t>
              </a:r>
            </a:p>
          </p:txBody>
        </p:sp>
        <p:sp>
          <p:nvSpPr>
            <p:cNvPr id="117" name="Rectangle: Rounded Corners 116" descr="Badge 10">
              <a:extLst>
                <a:ext uri="{FF2B5EF4-FFF2-40B4-BE49-F238E27FC236}">
                  <a16:creationId xmlns:a16="http://schemas.microsoft.com/office/drawing/2014/main" id="{FB1586BF-6840-429B-BA7B-54B75E1E3C82}"/>
                </a:ext>
              </a:extLst>
            </p:cNvPr>
            <p:cNvSpPr/>
            <p:nvPr/>
          </p:nvSpPr>
          <p:spPr>
            <a:xfrm>
              <a:off x="4968982" y="4018788"/>
              <a:ext cx="673041" cy="673041"/>
            </a:xfrm>
            <a:prstGeom prst="roundRect">
              <a:avLst>
                <a:gd name="adj" fmla="val 16670"/>
              </a:avLst>
            </a:prstGeom>
            <a: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8" name="Freeform: Shape 117">
              <a:extLst>
                <a:ext uri="{FF2B5EF4-FFF2-40B4-BE49-F238E27FC236}">
                  <a16:creationId xmlns:a16="http://schemas.microsoft.com/office/drawing/2014/main" id="{C761252A-82CE-4E83-98A6-9D530FA5384C}"/>
                </a:ext>
              </a:extLst>
            </p:cNvPr>
            <p:cNvSpPr/>
            <p:nvPr/>
          </p:nvSpPr>
          <p:spPr>
            <a:xfrm>
              <a:off x="5682406" y="4018788"/>
              <a:ext cx="3031558"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a:solidFill>
              <a:schemeClr val="accent2">
                <a:lumMod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6572" tIns="176572" rIns="176572" bIns="176572" numCol="1" spcCol="1270" anchor="ctr" anchorCtr="0">
              <a:noAutofit/>
            </a:bodyPr>
            <a:lstStyle/>
            <a:p>
              <a:pPr marL="0" marR="0" lvl="0" indent="0" algn="ctr" defTabSz="829713" rtl="0" eaLnBrk="1" fontAlgn="auto" latinLnBrk="0" hangingPunct="1">
                <a:lnSpc>
                  <a:spcPct val="90000"/>
                </a:lnSpc>
                <a:spcBef>
                  <a:spcPct val="0"/>
                </a:spcBef>
                <a:spcAft>
                  <a:spcPct val="35000"/>
                </a:spcAft>
                <a:buClr>
                  <a:srgbClr val="FFFFFF"/>
                </a:buClr>
                <a:buSzTx/>
                <a:buFontTx/>
                <a:buNone/>
                <a:tabLst/>
                <a:defRPr/>
              </a:pPr>
              <a:r>
                <a:rPr kumimoji="0" lang="en-US" sz="2133"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a:rPr>
                <a:t>Build routines to ensure ongoing implementation</a:t>
              </a:r>
            </a:p>
          </p:txBody>
        </p:sp>
      </p:grpSp>
      <p:sp>
        <p:nvSpPr>
          <p:cNvPr id="132" name="Title 131">
            <a:extLst>
              <a:ext uri="{FF2B5EF4-FFF2-40B4-BE49-F238E27FC236}">
                <a16:creationId xmlns:a16="http://schemas.microsoft.com/office/drawing/2014/main" id="{B9E9C2F9-D98C-4B15-AECB-B7870827AF80}"/>
              </a:ext>
            </a:extLst>
          </p:cNvPr>
          <p:cNvSpPr>
            <a:spLocks noGrp="1"/>
          </p:cNvSpPr>
          <p:nvPr>
            <p:ph type="title" idx="4294967295"/>
          </p:nvPr>
        </p:nvSpPr>
        <p:spPr>
          <a:xfrm>
            <a:off x="1263269" y="292115"/>
            <a:ext cx="9988625" cy="897388"/>
          </a:xfrm>
          <a:custGeom>
            <a:avLst/>
            <a:gdLst>
              <a:gd name="connsiteX0" fmla="*/ 0 w 5442331"/>
              <a:gd name="connsiteY0" fmla="*/ 67304 h 673041"/>
              <a:gd name="connsiteX1" fmla="*/ 67304 w 5442331"/>
              <a:gd name="connsiteY1" fmla="*/ 0 h 673041"/>
              <a:gd name="connsiteX2" fmla="*/ 5375027 w 5442331"/>
              <a:gd name="connsiteY2" fmla="*/ 0 h 673041"/>
              <a:gd name="connsiteX3" fmla="*/ 5442331 w 5442331"/>
              <a:gd name="connsiteY3" fmla="*/ 67304 h 673041"/>
              <a:gd name="connsiteX4" fmla="*/ 5442331 w 5442331"/>
              <a:gd name="connsiteY4" fmla="*/ 605737 h 673041"/>
              <a:gd name="connsiteX5" fmla="*/ 5375027 w 5442331"/>
              <a:gd name="connsiteY5" fmla="*/ 673041 h 673041"/>
              <a:gd name="connsiteX6" fmla="*/ 67304 w 5442331"/>
              <a:gd name="connsiteY6" fmla="*/ 673041 h 673041"/>
              <a:gd name="connsiteX7" fmla="*/ 0 w 5442331"/>
              <a:gd name="connsiteY7" fmla="*/ 605737 h 673041"/>
              <a:gd name="connsiteX8" fmla="*/ 0 w 5442331"/>
              <a:gd name="connsiteY8" fmla="*/ 67304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42331" h="673041">
                <a:moveTo>
                  <a:pt x="0" y="67304"/>
                </a:moveTo>
                <a:cubicBezTo>
                  <a:pt x="0" y="30133"/>
                  <a:pt x="30133" y="0"/>
                  <a:pt x="67304" y="0"/>
                </a:cubicBezTo>
                <a:lnTo>
                  <a:pt x="5375027" y="0"/>
                </a:lnTo>
                <a:cubicBezTo>
                  <a:pt x="5412198" y="0"/>
                  <a:pt x="5442331" y="30133"/>
                  <a:pt x="5442331" y="67304"/>
                </a:cubicBezTo>
                <a:lnTo>
                  <a:pt x="5442331" y="605737"/>
                </a:lnTo>
                <a:cubicBezTo>
                  <a:pt x="5442331" y="642908"/>
                  <a:pt x="5412198" y="673041"/>
                  <a:pt x="5375027" y="673041"/>
                </a:cubicBezTo>
                <a:lnTo>
                  <a:pt x="67304" y="673041"/>
                </a:lnTo>
                <a:cubicBezTo>
                  <a:pt x="30133" y="673041"/>
                  <a:pt x="0" y="642908"/>
                  <a:pt x="0" y="605737"/>
                </a:cubicBezTo>
                <a:lnTo>
                  <a:pt x="0" y="67304"/>
                </a:lnTo>
                <a:close/>
              </a:path>
            </a:pathLst>
          </a:custGeom>
          <a:solidFill>
            <a:schemeClr val="accent1">
              <a:lumMod val="75000"/>
            </a:schemeClr>
          </a:solidFill>
          <a:ln w="25400" cap="flat" cmpd="sng" algn="ctr">
            <a:solidFill>
              <a:schemeClr val="lt1">
                <a:hueOff val="0"/>
                <a:satOff val="0"/>
                <a:lumOff val="0"/>
                <a:alphaOff val="0"/>
              </a:schemeClr>
            </a:solidFill>
            <a:prstDash val="solid"/>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127884" tIns="94017" rIns="127884" bIns="94017" numCol="1" spcCol="1270" rtlCol="0" fromWordArt="0" anchor="ctr" anchorCtr="0" forceAA="0" compatLnSpc="1">
            <a:prstTxWarp prst="textNoShape">
              <a:avLst/>
            </a:prstTxWarp>
            <a:noAutofit/>
          </a:bodyPr>
          <a:lstStyle/>
          <a:p>
            <a:pPr marL="0" marR="0" lvl="0" indent="0" algn="ctr" defTabSz="2370607" rtl="0" eaLnBrk="1" fontAlgn="auto" latinLnBrk="0" hangingPunct="1">
              <a:lnSpc>
                <a:spcPct val="90000"/>
              </a:lnSpc>
              <a:spcBef>
                <a:spcPct val="0"/>
              </a:spcBef>
              <a:spcAft>
                <a:spcPct val="35000"/>
              </a:spcAft>
              <a:buClr>
                <a:srgbClr val="000000"/>
              </a:buClr>
              <a:buSzTx/>
              <a:buFontTx/>
              <a:buNone/>
              <a:tabLst/>
              <a:defRPr/>
            </a:pPr>
            <a:r>
              <a:rPr kumimoji="0" lang="en"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rPr>
              <a:t>GETTING STARTED WITH SWPBIS</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sym typeface="Arial"/>
            </a:endParaRPr>
          </a:p>
        </p:txBody>
      </p:sp>
      <p:sp>
        <p:nvSpPr>
          <p:cNvPr id="2" name="Star: 5 Points 1">
            <a:extLst>
              <a:ext uri="{FF2B5EF4-FFF2-40B4-BE49-F238E27FC236}">
                <a16:creationId xmlns:a16="http://schemas.microsoft.com/office/drawing/2014/main" id="{738BE220-A289-58D5-3094-F2F05F0449D4}"/>
              </a:ext>
            </a:extLst>
          </p:cNvPr>
          <p:cNvSpPr/>
          <p:nvPr/>
        </p:nvSpPr>
        <p:spPr>
          <a:xfrm>
            <a:off x="745958" y="1540042"/>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ar: 5 Points 2">
            <a:extLst>
              <a:ext uri="{FF2B5EF4-FFF2-40B4-BE49-F238E27FC236}">
                <a16:creationId xmlns:a16="http://schemas.microsoft.com/office/drawing/2014/main" id="{44DAF291-7FA6-2AE9-ED62-44EA30DF925E}"/>
              </a:ext>
            </a:extLst>
          </p:cNvPr>
          <p:cNvSpPr/>
          <p:nvPr/>
        </p:nvSpPr>
        <p:spPr>
          <a:xfrm>
            <a:off x="843939" y="5472553"/>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D41CAEC3-E2DC-84FD-F9FC-8E17DDFC0D6F}"/>
              </a:ext>
            </a:extLst>
          </p:cNvPr>
          <p:cNvSpPr/>
          <p:nvPr/>
        </p:nvSpPr>
        <p:spPr>
          <a:xfrm>
            <a:off x="11251847" y="3629115"/>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AF208D55-C342-A8CC-29F9-78AC32FA4E1B}"/>
              </a:ext>
            </a:extLst>
          </p:cNvPr>
          <p:cNvSpPr/>
          <p:nvPr/>
        </p:nvSpPr>
        <p:spPr>
          <a:xfrm>
            <a:off x="11314876" y="5521441"/>
            <a:ext cx="592875" cy="54142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904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BAFE30A1-BF0E-4FA1-8780-A76F9B170D08}"/>
              </a:ext>
            </a:extLst>
          </p:cNvPr>
          <p:cNvSpPr>
            <a:spLocks noGrp="1"/>
          </p:cNvSpPr>
          <p:nvPr>
            <p:ph type="ctrTitle"/>
          </p:nvPr>
        </p:nvSpPr>
        <p:spPr>
          <a:xfrm>
            <a:off x="810900" y="1621475"/>
            <a:ext cx="2536800" cy="770400"/>
          </a:xfrm>
        </p:spPr>
        <p:txBody>
          <a:bodyPr/>
          <a:lstStyle/>
          <a:p>
            <a:r>
              <a:rPr lang="en-US" dirty="0"/>
              <a:t>Membership</a:t>
            </a:r>
          </a:p>
        </p:txBody>
      </p:sp>
      <p:sp>
        <p:nvSpPr>
          <p:cNvPr id="5" name="Text Placeholder 4">
            <a:extLst>
              <a:ext uri="{FF2B5EF4-FFF2-40B4-BE49-F238E27FC236}">
                <a16:creationId xmlns:a16="http://schemas.microsoft.com/office/drawing/2014/main" id="{9F637870-575E-40DA-81BC-8C6792D1BFB8}"/>
              </a:ext>
            </a:extLst>
          </p:cNvPr>
          <p:cNvSpPr>
            <a:spLocks noGrp="1"/>
          </p:cNvSpPr>
          <p:nvPr>
            <p:ph type="subTitle" idx="1"/>
          </p:nvPr>
        </p:nvSpPr>
        <p:spPr>
          <a:xfrm>
            <a:off x="3020705" y="1851839"/>
            <a:ext cx="7546763" cy="1167200"/>
          </a:xfrm>
        </p:spPr>
        <p:txBody>
          <a:bodyPr/>
          <a:lstStyle/>
          <a:p>
            <a:pPr>
              <a:buClr>
                <a:schemeClr val="accent4"/>
              </a:buClr>
              <a:buFont typeface="Courier New" panose="02070309020205020404" pitchFamily="49" charset="0"/>
              <a:buChar char="o"/>
            </a:pPr>
            <a:r>
              <a:rPr lang="en-US" dirty="0"/>
              <a:t>Representative of school/community demographics</a:t>
            </a:r>
          </a:p>
          <a:p>
            <a:pPr>
              <a:buClr>
                <a:schemeClr val="accent4"/>
              </a:buClr>
              <a:buFont typeface="Courier New" panose="02070309020205020404" pitchFamily="49" charset="0"/>
              <a:buChar char="o"/>
            </a:pPr>
            <a:r>
              <a:rPr lang="en-US" dirty="0"/>
              <a:t>1-2 members with behavior/classroom management competence</a:t>
            </a:r>
          </a:p>
          <a:p>
            <a:pPr>
              <a:buClr>
                <a:schemeClr val="accent4"/>
              </a:buClr>
              <a:buFont typeface="Courier New" panose="02070309020205020404" pitchFamily="49" charset="0"/>
              <a:buChar char="o"/>
            </a:pPr>
            <a:r>
              <a:rPr lang="en-US" dirty="0"/>
              <a:t>1-2 family members</a:t>
            </a:r>
          </a:p>
          <a:p>
            <a:pPr>
              <a:buClr>
                <a:schemeClr val="accent4"/>
              </a:buClr>
              <a:buFont typeface="Courier New" panose="02070309020205020404" pitchFamily="49" charset="0"/>
              <a:buChar char="o"/>
            </a:pPr>
            <a:r>
              <a:rPr lang="en-US" dirty="0"/>
              <a:t>Active participation from administrator</a:t>
            </a:r>
          </a:p>
        </p:txBody>
      </p:sp>
      <p:sp>
        <p:nvSpPr>
          <p:cNvPr id="31" name="Title 30">
            <a:extLst>
              <a:ext uri="{FF2B5EF4-FFF2-40B4-BE49-F238E27FC236}">
                <a16:creationId xmlns:a16="http://schemas.microsoft.com/office/drawing/2014/main" id="{1D48517C-7A60-43EA-9E6E-F50D2ED256BA}"/>
              </a:ext>
            </a:extLst>
          </p:cNvPr>
          <p:cNvSpPr>
            <a:spLocks noGrp="1"/>
          </p:cNvSpPr>
          <p:nvPr>
            <p:ph type="ctrTitle" idx="2"/>
          </p:nvPr>
        </p:nvSpPr>
        <p:spPr>
          <a:xfrm>
            <a:off x="810897" y="4779289"/>
            <a:ext cx="2536800" cy="770400"/>
          </a:xfrm>
        </p:spPr>
        <p:txBody>
          <a:bodyPr/>
          <a:lstStyle/>
          <a:p>
            <a:r>
              <a:rPr lang="en-US" dirty="0"/>
              <a:t>Scheduling</a:t>
            </a:r>
          </a:p>
        </p:txBody>
      </p:sp>
      <p:sp>
        <p:nvSpPr>
          <p:cNvPr id="32" name="Subtitle 31">
            <a:extLst>
              <a:ext uri="{FF2B5EF4-FFF2-40B4-BE49-F238E27FC236}">
                <a16:creationId xmlns:a16="http://schemas.microsoft.com/office/drawing/2014/main" id="{4F23E0C1-D6FE-4D17-8B51-1B7A722F55FF}"/>
              </a:ext>
            </a:extLst>
          </p:cNvPr>
          <p:cNvSpPr>
            <a:spLocks noGrp="1"/>
          </p:cNvSpPr>
          <p:nvPr>
            <p:ph type="subTitle" idx="3"/>
          </p:nvPr>
        </p:nvSpPr>
        <p:spPr>
          <a:xfrm>
            <a:off x="3020704" y="4943176"/>
            <a:ext cx="7148209" cy="1167200"/>
          </a:xfrm>
        </p:spPr>
        <p:txBody>
          <a:bodyPr/>
          <a:lstStyle/>
          <a:p>
            <a:pPr>
              <a:buClr>
                <a:schemeClr val="accent4"/>
              </a:buClr>
              <a:buFont typeface="Courier New" panose="02070309020205020404" pitchFamily="49" charset="0"/>
              <a:buChar char="o"/>
            </a:pPr>
            <a:r>
              <a:rPr lang="en-US" dirty="0"/>
              <a:t>Monthly meetings</a:t>
            </a:r>
          </a:p>
          <a:p>
            <a:pPr>
              <a:buClr>
                <a:schemeClr val="accent4"/>
              </a:buClr>
              <a:buFont typeface="Courier New" panose="02070309020205020404" pitchFamily="49" charset="0"/>
              <a:buChar char="o"/>
            </a:pPr>
            <a:r>
              <a:rPr lang="en-US" dirty="0"/>
              <a:t>Monthly presentations to staff</a:t>
            </a:r>
          </a:p>
          <a:p>
            <a:pPr>
              <a:buClr>
                <a:schemeClr val="accent4"/>
              </a:buClr>
              <a:buFont typeface="Courier New" panose="02070309020205020404" pitchFamily="49" charset="0"/>
              <a:buChar char="o"/>
            </a:pPr>
            <a:r>
              <a:rPr lang="en-US" dirty="0"/>
              <a:t>Annual self-assessments</a:t>
            </a:r>
          </a:p>
        </p:txBody>
      </p:sp>
      <p:sp>
        <p:nvSpPr>
          <p:cNvPr id="33" name="Title 32">
            <a:extLst>
              <a:ext uri="{FF2B5EF4-FFF2-40B4-BE49-F238E27FC236}">
                <a16:creationId xmlns:a16="http://schemas.microsoft.com/office/drawing/2014/main" id="{9171929F-64CD-4E68-9AA3-122A41F65AE6}"/>
              </a:ext>
            </a:extLst>
          </p:cNvPr>
          <p:cNvSpPr>
            <a:spLocks noGrp="1"/>
          </p:cNvSpPr>
          <p:nvPr>
            <p:ph type="ctrTitle" idx="4"/>
          </p:nvPr>
        </p:nvSpPr>
        <p:spPr>
          <a:xfrm>
            <a:off x="810900" y="3152540"/>
            <a:ext cx="2536800" cy="770400"/>
          </a:xfrm>
        </p:spPr>
        <p:txBody>
          <a:bodyPr/>
          <a:lstStyle/>
          <a:p>
            <a:r>
              <a:rPr lang="en-US" dirty="0"/>
              <a:t>Systems</a:t>
            </a:r>
          </a:p>
        </p:txBody>
      </p:sp>
      <p:sp>
        <p:nvSpPr>
          <p:cNvPr id="34" name="Subtitle 33">
            <a:extLst>
              <a:ext uri="{FF2B5EF4-FFF2-40B4-BE49-F238E27FC236}">
                <a16:creationId xmlns:a16="http://schemas.microsoft.com/office/drawing/2014/main" id="{F5798372-FDE1-443B-A478-2F6A4A0FCBFB}"/>
              </a:ext>
            </a:extLst>
          </p:cNvPr>
          <p:cNvSpPr>
            <a:spLocks noGrp="1"/>
          </p:cNvSpPr>
          <p:nvPr>
            <p:ph type="subTitle" idx="5"/>
          </p:nvPr>
        </p:nvSpPr>
        <p:spPr>
          <a:xfrm>
            <a:off x="3020704" y="3382315"/>
            <a:ext cx="7148209" cy="1167200"/>
          </a:xfrm>
        </p:spPr>
        <p:txBody>
          <a:bodyPr/>
          <a:lstStyle/>
          <a:p>
            <a:pPr>
              <a:buClr>
                <a:schemeClr val="accent4"/>
              </a:buClr>
              <a:buFont typeface="Courier New" panose="02070309020205020404" pitchFamily="49" charset="0"/>
              <a:buChar char="o"/>
            </a:pPr>
            <a:r>
              <a:rPr lang="en-US" dirty="0"/>
              <a:t>Integrated with other behavior-related initiatives/programs</a:t>
            </a:r>
          </a:p>
          <a:p>
            <a:pPr>
              <a:buClr>
                <a:schemeClr val="accent4"/>
              </a:buClr>
              <a:buFont typeface="Courier New" panose="02070309020205020404" pitchFamily="49" charset="0"/>
              <a:buChar char="o"/>
            </a:pPr>
            <a:r>
              <a:rPr lang="en-US" dirty="0"/>
              <a:t>Given appropriate priority relative to school/district goals</a:t>
            </a:r>
          </a:p>
          <a:p>
            <a:pPr>
              <a:buClr>
                <a:schemeClr val="accent4"/>
              </a:buClr>
              <a:buFont typeface="Courier New" panose="02070309020205020404" pitchFamily="49" charset="0"/>
              <a:buChar char="o"/>
            </a:pPr>
            <a:r>
              <a:rPr lang="en-US" dirty="0"/>
              <a:t>Established rules/agreements</a:t>
            </a:r>
          </a:p>
          <a:p>
            <a:pPr>
              <a:buClr>
                <a:schemeClr val="accent4"/>
              </a:buClr>
              <a:buFont typeface="Courier New" panose="02070309020205020404" pitchFamily="49" charset="0"/>
              <a:buChar char="o"/>
            </a:pPr>
            <a:r>
              <a:rPr lang="en-US" dirty="0"/>
              <a:t>Coaching support (at the school, district, or regional level)</a:t>
            </a:r>
          </a:p>
        </p:txBody>
      </p:sp>
      <p:sp>
        <p:nvSpPr>
          <p:cNvPr id="4" name="Title 3">
            <a:extLst>
              <a:ext uri="{FF2B5EF4-FFF2-40B4-BE49-F238E27FC236}">
                <a16:creationId xmlns:a16="http://schemas.microsoft.com/office/drawing/2014/main" id="{723B047D-7CC8-48EF-9A2F-9C8BA6048731}"/>
              </a:ext>
            </a:extLst>
          </p:cNvPr>
          <p:cNvSpPr>
            <a:spLocks noGrp="1"/>
          </p:cNvSpPr>
          <p:nvPr>
            <p:ph type="title" idx="6"/>
          </p:nvPr>
        </p:nvSpPr>
        <p:spPr/>
        <p:txBody>
          <a:bodyPr/>
          <a:lstStyle/>
          <a:p>
            <a:r>
              <a:rPr lang="en-US" dirty="0"/>
              <a:t>GUIDELINES FOR TEAMS</a:t>
            </a:r>
          </a:p>
        </p:txBody>
      </p:sp>
      <p:grpSp>
        <p:nvGrpSpPr>
          <p:cNvPr id="6" name="Group 5">
            <a:extLst>
              <a:ext uri="{FF2B5EF4-FFF2-40B4-BE49-F238E27FC236}">
                <a16:creationId xmlns:a16="http://schemas.microsoft.com/office/drawing/2014/main" id="{A7CE1E28-732D-4847-8062-EA946EB16BD0}"/>
              </a:ext>
            </a:extLst>
          </p:cNvPr>
          <p:cNvGrpSpPr/>
          <p:nvPr/>
        </p:nvGrpSpPr>
        <p:grpSpPr>
          <a:xfrm rot="1778477">
            <a:off x="10648375" y="207769"/>
            <a:ext cx="1395847" cy="1350528"/>
            <a:chOff x="1568917" y="46321"/>
            <a:chExt cx="2223435" cy="2223435"/>
          </a:xfrm>
        </p:grpSpPr>
        <p:sp>
          <p:nvSpPr>
            <p:cNvPr id="7" name="Oval 6">
              <a:extLst>
                <a:ext uri="{FF2B5EF4-FFF2-40B4-BE49-F238E27FC236}">
                  <a16:creationId xmlns:a16="http://schemas.microsoft.com/office/drawing/2014/main" id="{71D4308E-2A1C-4D21-83E4-E351AD999A4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8" name="Oval 4">
              <a:extLst>
                <a:ext uri="{FF2B5EF4-FFF2-40B4-BE49-F238E27FC236}">
                  <a16:creationId xmlns:a16="http://schemas.microsoft.com/office/drawing/2014/main" id="{23A5C275-F99E-4A60-B9C8-6B343BCDB717}"/>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dirty="0">
                  <a:solidFill>
                    <a:srgbClr val="FFFFFF"/>
                  </a:solidFill>
                  <a:latin typeface="Poppins Medium" panose="020B0604020202020204" charset="0"/>
                  <a:cs typeface="Poppins Medium" panose="020B0604020202020204" charset="0"/>
                  <a:sym typeface="Arial"/>
                </a:rPr>
                <a:t>Systems</a:t>
              </a:r>
            </a:p>
          </p:txBody>
        </p:sp>
      </p:grpSp>
      <p:grpSp>
        <p:nvGrpSpPr>
          <p:cNvPr id="9" name="Group 8">
            <a:extLst>
              <a:ext uri="{FF2B5EF4-FFF2-40B4-BE49-F238E27FC236}">
                <a16:creationId xmlns:a16="http://schemas.microsoft.com/office/drawing/2014/main" id="{C42C4A27-DFC2-4315-90EB-68764FE4A4BA}"/>
              </a:ext>
            </a:extLst>
          </p:cNvPr>
          <p:cNvGrpSpPr/>
          <p:nvPr/>
        </p:nvGrpSpPr>
        <p:grpSpPr>
          <a:xfrm>
            <a:off x="10402440" y="872828"/>
            <a:ext cx="1159651" cy="1159651"/>
            <a:chOff x="3702262" y="2375914"/>
            <a:chExt cx="869738" cy="869738"/>
          </a:xfrm>
        </p:grpSpPr>
        <p:sp>
          <p:nvSpPr>
            <p:cNvPr id="10" name="Google Shape;660;p43">
              <a:extLst>
                <a:ext uri="{FF2B5EF4-FFF2-40B4-BE49-F238E27FC236}">
                  <a16:creationId xmlns:a16="http://schemas.microsoft.com/office/drawing/2014/main" id="{E4829F39-E45A-48D0-A4B1-CBCF8E4B4FCD}"/>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 name="Google Shape;7667;p68">
              <a:extLst>
                <a:ext uri="{FF2B5EF4-FFF2-40B4-BE49-F238E27FC236}">
                  <a16:creationId xmlns:a16="http://schemas.microsoft.com/office/drawing/2014/main" id="{0044CE1E-413A-4620-88F9-D520DA08A559}"/>
                </a:ext>
              </a:extLst>
            </p:cNvPr>
            <p:cNvGrpSpPr>
              <a:grpSpLocks noChangeAspect="1"/>
            </p:cNvGrpSpPr>
            <p:nvPr/>
          </p:nvGrpSpPr>
          <p:grpSpPr>
            <a:xfrm>
              <a:off x="3990570" y="2588681"/>
              <a:ext cx="320080" cy="457200"/>
              <a:chOff x="1341612" y="3340055"/>
              <a:chExt cx="259399" cy="370524"/>
            </a:xfrm>
          </p:grpSpPr>
          <p:sp>
            <p:nvSpPr>
              <p:cNvPr id="12" name="Google Shape;7668;p68">
                <a:extLst>
                  <a:ext uri="{FF2B5EF4-FFF2-40B4-BE49-F238E27FC236}">
                    <a16:creationId xmlns:a16="http://schemas.microsoft.com/office/drawing/2014/main" id="{C410F761-7B32-4361-AE25-C15D8F482D1E}"/>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7669;p68">
                <a:extLst>
                  <a:ext uri="{FF2B5EF4-FFF2-40B4-BE49-F238E27FC236}">
                    <a16:creationId xmlns:a16="http://schemas.microsoft.com/office/drawing/2014/main" id="{FA083879-F5FA-4A85-A6D0-FFFAFB740A2E}"/>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7670;p68">
                <a:extLst>
                  <a:ext uri="{FF2B5EF4-FFF2-40B4-BE49-F238E27FC236}">
                    <a16:creationId xmlns:a16="http://schemas.microsoft.com/office/drawing/2014/main" id="{C5476D58-2904-4289-9F83-603DFF2A58CD}"/>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71;p68">
                <a:extLst>
                  <a:ext uri="{FF2B5EF4-FFF2-40B4-BE49-F238E27FC236}">
                    <a16:creationId xmlns:a16="http://schemas.microsoft.com/office/drawing/2014/main" id="{1C22B928-EE07-40F0-AAF5-1A00F653C2E8}"/>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2;p68">
                <a:extLst>
                  <a:ext uri="{FF2B5EF4-FFF2-40B4-BE49-F238E27FC236}">
                    <a16:creationId xmlns:a16="http://schemas.microsoft.com/office/drawing/2014/main" id="{86419E5F-066F-4CD0-8966-BBCAA630D00B}"/>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3;p68">
                <a:extLst>
                  <a:ext uri="{FF2B5EF4-FFF2-40B4-BE49-F238E27FC236}">
                    <a16:creationId xmlns:a16="http://schemas.microsoft.com/office/drawing/2014/main" id="{037E3E90-0B2F-4975-90F5-4334D3B066E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4;p68">
                <a:extLst>
                  <a:ext uri="{FF2B5EF4-FFF2-40B4-BE49-F238E27FC236}">
                    <a16:creationId xmlns:a16="http://schemas.microsoft.com/office/drawing/2014/main" id="{29C169D4-FCB2-4A50-90BB-D4365170A8DF}"/>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5;p68">
                <a:extLst>
                  <a:ext uri="{FF2B5EF4-FFF2-40B4-BE49-F238E27FC236}">
                    <a16:creationId xmlns:a16="http://schemas.microsoft.com/office/drawing/2014/main" id="{FA6567DC-A774-48BD-B84C-A57A6FEECAFF}"/>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6;p68">
                <a:extLst>
                  <a:ext uri="{FF2B5EF4-FFF2-40B4-BE49-F238E27FC236}">
                    <a16:creationId xmlns:a16="http://schemas.microsoft.com/office/drawing/2014/main" id="{EA88564E-44FD-4EC6-A7F8-A6B487769C03}"/>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7;p68">
                <a:extLst>
                  <a:ext uri="{FF2B5EF4-FFF2-40B4-BE49-F238E27FC236}">
                    <a16:creationId xmlns:a16="http://schemas.microsoft.com/office/drawing/2014/main" id="{2B97A3AD-5715-4FB6-B6D8-C736F23D6F36}"/>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8;p68">
                <a:extLst>
                  <a:ext uri="{FF2B5EF4-FFF2-40B4-BE49-F238E27FC236}">
                    <a16:creationId xmlns:a16="http://schemas.microsoft.com/office/drawing/2014/main" id="{96542C72-C0D5-453B-9964-629123B65672}"/>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9;p68">
                <a:extLst>
                  <a:ext uri="{FF2B5EF4-FFF2-40B4-BE49-F238E27FC236}">
                    <a16:creationId xmlns:a16="http://schemas.microsoft.com/office/drawing/2014/main" id="{B2AFDAC2-0B3D-4AAB-80B9-2E07728F09C7}"/>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80;p68">
                <a:extLst>
                  <a:ext uri="{FF2B5EF4-FFF2-40B4-BE49-F238E27FC236}">
                    <a16:creationId xmlns:a16="http://schemas.microsoft.com/office/drawing/2014/main" id="{7F582D98-1655-4BCA-A0A9-A1E68CCC171E}"/>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81;p68">
                <a:extLst>
                  <a:ext uri="{FF2B5EF4-FFF2-40B4-BE49-F238E27FC236}">
                    <a16:creationId xmlns:a16="http://schemas.microsoft.com/office/drawing/2014/main" id="{52DD615F-E36B-4CAF-83C3-BBB5FAD37926}"/>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2;p68">
                <a:extLst>
                  <a:ext uri="{FF2B5EF4-FFF2-40B4-BE49-F238E27FC236}">
                    <a16:creationId xmlns:a16="http://schemas.microsoft.com/office/drawing/2014/main" id="{CB1CB928-14E5-4BE0-A83D-68AA3D82DF9B}"/>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3;p68">
                <a:extLst>
                  <a:ext uri="{FF2B5EF4-FFF2-40B4-BE49-F238E27FC236}">
                    <a16:creationId xmlns:a16="http://schemas.microsoft.com/office/drawing/2014/main" id="{5BC7F498-A52A-422F-B161-6152D044D6D5}"/>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4;p68">
                <a:extLst>
                  <a:ext uri="{FF2B5EF4-FFF2-40B4-BE49-F238E27FC236}">
                    <a16:creationId xmlns:a16="http://schemas.microsoft.com/office/drawing/2014/main" id="{6EA962D2-ABF2-4AD1-A1C8-CC7FD8896541}"/>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5;p68">
                <a:extLst>
                  <a:ext uri="{FF2B5EF4-FFF2-40B4-BE49-F238E27FC236}">
                    <a16:creationId xmlns:a16="http://schemas.microsoft.com/office/drawing/2014/main" id="{A8F47BBD-7862-4667-88BF-052A417A6FD1}"/>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Tree>
    <p:extLst>
      <p:ext uri="{BB962C8B-B14F-4D97-AF65-F5344CB8AC3E}">
        <p14:creationId xmlns:p14="http://schemas.microsoft.com/office/powerpoint/2010/main" val="5198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1000"/>
                                        <p:tgtEl>
                                          <p:spTgt spid="5">
                                            <p:txEl>
                                              <p:pRg st="2" end="2"/>
                                            </p:txEl>
                                          </p:spTgt>
                                        </p:tgtEl>
                                      </p:cBhvr>
                                    </p:animEffect>
                                    <p:anim calcmode="lin" valueType="num">
                                      <p:cBhvr>
                                        <p:cTn id="2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33"/>
                                        </p:tgtEl>
                                      </p:cBhvr>
                                    </p:animEffect>
                                    <p:animScale>
                                      <p:cBhvr>
                                        <p:cTn id="36" dur="250" autoRev="1" fill="hold"/>
                                        <p:tgtEl>
                                          <p:spTgt spid="33"/>
                                        </p:tgtEl>
                                      </p:cBhvr>
                                      <p:by x="105000" y="105000"/>
                                    </p:animScale>
                                  </p:childTnLst>
                                </p:cTn>
                              </p:par>
                            </p:childTnLst>
                          </p:cTn>
                        </p:par>
                        <p:par>
                          <p:cTn id="37" fill="hold">
                            <p:stCondLst>
                              <p:cond delay="500"/>
                            </p:stCondLst>
                            <p:childTnLst>
                              <p:par>
                                <p:cTn id="38" presetID="42"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1000"/>
                                        <p:tgtEl>
                                          <p:spTgt spid="34">
                                            <p:txEl>
                                              <p:pRg st="0" end="0"/>
                                            </p:txEl>
                                          </p:spTgt>
                                        </p:tgtEl>
                                      </p:cBhvr>
                                    </p:animEffect>
                                    <p:anim calcmode="lin" valueType="num">
                                      <p:cBhvr>
                                        <p:cTn id="41"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animEffect transition="in" filter="fade">
                                      <p:cBhvr>
                                        <p:cTn id="46" dur="1000"/>
                                        <p:tgtEl>
                                          <p:spTgt spid="34">
                                            <p:txEl>
                                              <p:pRg st="1" end="1"/>
                                            </p:txEl>
                                          </p:spTgt>
                                        </p:tgtEl>
                                      </p:cBhvr>
                                    </p:animEffect>
                                    <p:anim calcmode="lin" valueType="num">
                                      <p:cBhvr>
                                        <p:cTn id="47" dur="1000" fill="hold"/>
                                        <p:tgtEl>
                                          <p:spTgt spid="3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34">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42" presetClass="entr" presetSubtype="0" fill="hold" grpId="0" nodeType="afterEffect">
                                  <p:stCondLst>
                                    <p:cond delay="0"/>
                                  </p:stCondLst>
                                  <p:childTnLst>
                                    <p:set>
                                      <p:cBhvr>
                                        <p:cTn id="51" dur="1" fill="hold">
                                          <p:stCondLst>
                                            <p:cond delay="0"/>
                                          </p:stCondLst>
                                        </p:cTn>
                                        <p:tgtEl>
                                          <p:spTgt spid="34">
                                            <p:txEl>
                                              <p:pRg st="2" end="2"/>
                                            </p:txEl>
                                          </p:spTgt>
                                        </p:tgtEl>
                                        <p:attrNameLst>
                                          <p:attrName>style.visibility</p:attrName>
                                        </p:attrNameLst>
                                      </p:cBhvr>
                                      <p:to>
                                        <p:strVal val="visible"/>
                                      </p:to>
                                    </p:set>
                                    <p:animEffect transition="in" filter="fade">
                                      <p:cBhvr>
                                        <p:cTn id="52" dur="1000"/>
                                        <p:tgtEl>
                                          <p:spTgt spid="34">
                                            <p:txEl>
                                              <p:pRg st="2" end="2"/>
                                            </p:txEl>
                                          </p:spTgt>
                                        </p:tgtEl>
                                      </p:cBhvr>
                                    </p:animEffect>
                                    <p:anim calcmode="lin" valueType="num">
                                      <p:cBhvr>
                                        <p:cTn id="53" dur="1000" fill="hold"/>
                                        <p:tgtEl>
                                          <p:spTgt spid="3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34">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4">
                                            <p:txEl>
                                              <p:pRg st="3" end="3"/>
                                            </p:txEl>
                                          </p:spTgt>
                                        </p:tgtEl>
                                        <p:attrNameLst>
                                          <p:attrName>style.visibility</p:attrName>
                                        </p:attrNameLst>
                                      </p:cBhvr>
                                      <p:to>
                                        <p:strVal val="visible"/>
                                      </p:to>
                                    </p:set>
                                    <p:animEffect transition="in" filter="fade">
                                      <p:cBhvr>
                                        <p:cTn id="58" dur="1000"/>
                                        <p:tgtEl>
                                          <p:spTgt spid="34">
                                            <p:txEl>
                                              <p:pRg st="3" end="3"/>
                                            </p:txEl>
                                          </p:spTgt>
                                        </p:tgtEl>
                                      </p:cBhvr>
                                    </p:animEffect>
                                    <p:anim calcmode="lin" valueType="num">
                                      <p:cBhvr>
                                        <p:cTn id="59"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par>
                          <p:cTn id="66" fill="hold">
                            <p:stCondLst>
                              <p:cond delay="500"/>
                            </p:stCondLst>
                            <p:childTnLst>
                              <p:par>
                                <p:cTn id="67" presetID="42" presetClass="entr" presetSubtype="0" fill="hold" grpId="0" nodeType="afterEffect">
                                  <p:stCondLst>
                                    <p:cond delay="0"/>
                                  </p:stCondLst>
                                  <p:childTnLst>
                                    <p:set>
                                      <p:cBhvr>
                                        <p:cTn id="68" dur="1" fill="hold">
                                          <p:stCondLst>
                                            <p:cond delay="0"/>
                                          </p:stCondLst>
                                        </p:cTn>
                                        <p:tgtEl>
                                          <p:spTgt spid="32">
                                            <p:txEl>
                                              <p:pRg st="0" end="0"/>
                                            </p:txEl>
                                          </p:spTgt>
                                        </p:tgtEl>
                                        <p:attrNameLst>
                                          <p:attrName>style.visibility</p:attrName>
                                        </p:attrNameLst>
                                      </p:cBhvr>
                                      <p:to>
                                        <p:strVal val="visible"/>
                                      </p:to>
                                    </p:set>
                                    <p:animEffect transition="in" filter="fade">
                                      <p:cBhvr>
                                        <p:cTn id="69" dur="1000"/>
                                        <p:tgtEl>
                                          <p:spTgt spid="32">
                                            <p:txEl>
                                              <p:pRg st="0" end="0"/>
                                            </p:txEl>
                                          </p:spTgt>
                                        </p:tgtEl>
                                      </p:cBhvr>
                                    </p:animEffect>
                                    <p:anim calcmode="lin" valueType="num">
                                      <p:cBhvr>
                                        <p:cTn id="70"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71"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72" fill="hold">
                            <p:stCondLst>
                              <p:cond delay="1500"/>
                            </p:stCondLst>
                            <p:childTnLst>
                              <p:par>
                                <p:cTn id="73" presetID="42"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1000"/>
                                        <p:tgtEl>
                                          <p:spTgt spid="32">
                                            <p:txEl>
                                              <p:pRg st="1" end="1"/>
                                            </p:txEl>
                                          </p:spTgt>
                                        </p:tgtEl>
                                      </p:cBhvr>
                                    </p:animEffect>
                                    <p:anim calcmode="lin" valueType="num">
                                      <p:cBhvr>
                                        <p:cTn id="76"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2500"/>
                            </p:stCondLst>
                            <p:childTnLst>
                              <p:par>
                                <p:cTn id="79" presetID="42" presetClass="entr" presetSubtype="0" fill="hold" grpId="0" nodeType="afterEffect">
                                  <p:stCondLst>
                                    <p:cond delay="0"/>
                                  </p:stCondLst>
                                  <p:childTnLst>
                                    <p:set>
                                      <p:cBhvr>
                                        <p:cTn id="80" dur="1" fill="hold">
                                          <p:stCondLst>
                                            <p:cond delay="0"/>
                                          </p:stCondLst>
                                        </p:cTn>
                                        <p:tgtEl>
                                          <p:spTgt spid="32">
                                            <p:txEl>
                                              <p:pRg st="2" end="2"/>
                                            </p:txEl>
                                          </p:spTgt>
                                        </p:tgtEl>
                                        <p:attrNameLst>
                                          <p:attrName>style.visibility</p:attrName>
                                        </p:attrNameLst>
                                      </p:cBhvr>
                                      <p:to>
                                        <p:strVal val="visible"/>
                                      </p:to>
                                    </p:set>
                                    <p:animEffect transition="in" filter="fade">
                                      <p:cBhvr>
                                        <p:cTn id="81" dur="1000"/>
                                        <p:tgtEl>
                                          <p:spTgt spid="32">
                                            <p:txEl>
                                              <p:pRg st="2" end="2"/>
                                            </p:txEl>
                                          </p:spTgt>
                                        </p:tgtEl>
                                      </p:cBhvr>
                                    </p:animEffect>
                                    <p:anim calcmode="lin" valueType="num">
                                      <p:cBhvr>
                                        <p:cTn id="82"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build="p"/>
      <p:bldP spid="31" grpId="0"/>
      <p:bldP spid="32" grpId="0" build="p"/>
      <p:bldP spid="33" grpId="0"/>
      <p:bldP spid="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8C743C6-2E79-08EB-0CA0-84D3E177E693}"/>
              </a:ext>
            </a:extLst>
          </p:cNvPr>
          <p:cNvSpPr>
            <a:spLocks noGrp="1"/>
          </p:cNvSpPr>
          <p:nvPr>
            <p:ph type="body" idx="1"/>
          </p:nvPr>
        </p:nvSpPr>
        <p:spPr>
          <a:xfrm>
            <a:off x="180474" y="1578400"/>
            <a:ext cx="6821905" cy="4559600"/>
          </a:xfrm>
        </p:spPr>
        <p:txBody>
          <a:bodyPr/>
          <a:lstStyle/>
          <a:p>
            <a:pPr marL="203195" indent="0">
              <a:spcAft>
                <a:spcPts val="1800"/>
              </a:spcAft>
              <a:buClr>
                <a:schemeClr val="bg1"/>
              </a:buClr>
              <a:buSzPct val="100000"/>
              <a:buNone/>
            </a:pPr>
            <a:r>
              <a:rPr lang="en-US" sz="2400" b="1" dirty="0"/>
              <a:t>This is a great way to prepare for and evaluate your team meetings</a:t>
            </a:r>
          </a:p>
          <a:p>
            <a:pPr>
              <a:spcAft>
                <a:spcPts val="1800"/>
              </a:spcAft>
              <a:buClr>
                <a:schemeClr val="bg1"/>
              </a:buClr>
              <a:buSzPct val="100000"/>
              <a:buFont typeface="Wingdings" panose="05000000000000000000" pitchFamily="2" charset="2"/>
              <a:buChar char="v"/>
            </a:pPr>
            <a:r>
              <a:rPr lang="en-US" sz="2400" dirty="0"/>
              <a:t>Use it as a coach to prepare for your meetings</a:t>
            </a:r>
          </a:p>
          <a:p>
            <a:pPr>
              <a:spcAft>
                <a:spcPts val="1800"/>
              </a:spcAft>
              <a:buClr>
                <a:schemeClr val="bg1"/>
              </a:buClr>
              <a:buSzPct val="100000"/>
              <a:buFont typeface="Wingdings" panose="05000000000000000000" pitchFamily="2" charset="2"/>
              <a:buChar char="v"/>
            </a:pPr>
            <a:r>
              <a:rPr lang="en-US" sz="2400" dirty="0"/>
              <a:t>Ask one team member each meeting to complete the checklist as best as possible throughout your meeting to evaluate your meeting. </a:t>
            </a:r>
          </a:p>
          <a:p>
            <a:pPr>
              <a:spcAft>
                <a:spcPts val="1800"/>
              </a:spcAft>
              <a:buClr>
                <a:schemeClr val="bg1"/>
              </a:buClr>
              <a:buSzPct val="100000"/>
              <a:buFont typeface="Wingdings" panose="05000000000000000000" pitchFamily="2" charset="2"/>
              <a:buChar char="v"/>
            </a:pPr>
            <a:r>
              <a:rPr lang="en-US" sz="2400" dirty="0"/>
              <a:t>Review checklist at the end of the meeting</a:t>
            </a:r>
          </a:p>
          <a:p>
            <a:pPr>
              <a:spcAft>
                <a:spcPts val="1800"/>
              </a:spcAft>
              <a:buClr>
                <a:schemeClr val="bg1"/>
              </a:buClr>
              <a:buSzPct val="100000"/>
              <a:buFont typeface="Wingdings" panose="05000000000000000000" pitchFamily="2" charset="2"/>
              <a:buChar char="v"/>
            </a:pPr>
            <a:r>
              <a:rPr lang="en-US" sz="2400" dirty="0"/>
              <a:t>Adjust practices / systems for items that receive an L (low) rating.</a:t>
            </a:r>
          </a:p>
        </p:txBody>
      </p:sp>
      <p:sp>
        <p:nvSpPr>
          <p:cNvPr id="9" name="Title 8">
            <a:extLst>
              <a:ext uri="{FF2B5EF4-FFF2-40B4-BE49-F238E27FC236}">
                <a16:creationId xmlns:a16="http://schemas.microsoft.com/office/drawing/2014/main" id="{1C0A8DE7-0E90-78BC-6292-25903DE1D436}"/>
              </a:ext>
            </a:extLst>
          </p:cNvPr>
          <p:cNvSpPr>
            <a:spLocks noGrp="1"/>
          </p:cNvSpPr>
          <p:nvPr>
            <p:ph type="title"/>
          </p:nvPr>
        </p:nvSpPr>
        <p:spPr/>
        <p:txBody>
          <a:bodyPr/>
          <a:lstStyle/>
          <a:p>
            <a:r>
              <a:rPr lang="en-US" dirty="0"/>
              <a:t>Meeting Foundation Checklist</a:t>
            </a:r>
          </a:p>
        </p:txBody>
      </p:sp>
      <p:pic>
        <p:nvPicPr>
          <p:cNvPr id="12" name="Picture 11">
            <a:extLst>
              <a:ext uri="{FF2B5EF4-FFF2-40B4-BE49-F238E27FC236}">
                <a16:creationId xmlns:a16="http://schemas.microsoft.com/office/drawing/2014/main" id="{352FFBAA-5837-EFB0-6E80-06C5C5AE24FB}"/>
              </a:ext>
            </a:extLst>
          </p:cNvPr>
          <p:cNvPicPr>
            <a:picLocks noChangeAspect="1"/>
          </p:cNvPicPr>
          <p:nvPr/>
        </p:nvPicPr>
        <p:blipFill>
          <a:blip r:embed="rId3"/>
          <a:stretch>
            <a:fillRect/>
          </a:stretch>
        </p:blipFill>
        <p:spPr>
          <a:xfrm>
            <a:off x="7212044" y="1263272"/>
            <a:ext cx="4367043" cy="5486300"/>
          </a:xfrm>
          <a:prstGeom prst="rect">
            <a:avLst/>
          </a:prstGeom>
        </p:spPr>
      </p:pic>
    </p:spTree>
    <p:extLst>
      <p:ext uri="{BB962C8B-B14F-4D97-AF65-F5344CB8AC3E}">
        <p14:creationId xmlns:p14="http://schemas.microsoft.com/office/powerpoint/2010/main" val="3200334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50677" y="1241153"/>
            <a:ext cx="6826185" cy="434815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400" dirty="0"/>
              <a:t>Download </a:t>
            </a:r>
            <a:r>
              <a:rPr lang="en-US" sz="2400" dirty="0">
                <a:solidFill>
                  <a:srgbClr val="FFFF00"/>
                </a:solidFill>
              </a:rPr>
              <a:t>Meeting Foundation Checklist</a:t>
            </a:r>
          </a:p>
          <a:p>
            <a:pPr marL="643255" indent="-457200">
              <a:spcAft>
                <a:spcPts val="1800"/>
              </a:spcAft>
              <a:buClr>
                <a:schemeClr val="bg1"/>
              </a:buClr>
              <a:buSzPct val="100000"/>
              <a:buFont typeface="Wingdings" panose="05000000000000000000" pitchFamily="2" charset="2"/>
              <a:buChar char="v"/>
            </a:pPr>
            <a:r>
              <a:rPr lang="en-US" sz="2400" dirty="0">
                <a:solidFill>
                  <a:schemeClr val="bg1"/>
                </a:solidFill>
              </a:rPr>
              <a:t>Review items and reflect on areas you do well and where you can improve. </a:t>
            </a:r>
            <a:endParaRPr lang="en-US" sz="2400" i="1" dirty="0">
              <a:solidFill>
                <a:schemeClr val="bg1"/>
              </a:solidFill>
            </a:endParaRPr>
          </a:p>
          <a:p>
            <a:pPr marL="643255" indent="-457200">
              <a:spcAft>
                <a:spcPts val="1800"/>
              </a:spcAft>
              <a:buClr>
                <a:schemeClr val="bg1"/>
              </a:buClr>
              <a:buSzPct val="100000"/>
              <a:buFont typeface="Wingdings" panose="05000000000000000000" pitchFamily="2" charset="2"/>
              <a:buChar char="v"/>
            </a:pPr>
            <a:r>
              <a:rPr lang="en-US" sz="2400" dirty="0"/>
              <a:t>What is the current status of your Team foundations?  What further support do you need so you can support your team with this work?</a:t>
            </a:r>
          </a:p>
          <a:p>
            <a:pPr marL="643255" indent="-457200">
              <a:spcAft>
                <a:spcPts val="1800"/>
              </a:spcAft>
              <a:buClr>
                <a:schemeClr val="bg1"/>
              </a:buClr>
              <a:buSzPct val="100000"/>
              <a:buFont typeface="Wingdings" panose="05000000000000000000" pitchFamily="2" charset="2"/>
              <a:buChar char="v"/>
            </a:pPr>
            <a:r>
              <a:rPr lang="en-US" sz="2400" dirty="0"/>
              <a:t>What examples can you share?</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Meeting Foundations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5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15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 Jot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2264595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48"/>
          <p:cNvSpPr txBox="1">
            <a:spLocks noGrp="1"/>
          </p:cNvSpPr>
          <p:nvPr>
            <p:ph type="title"/>
          </p:nvPr>
        </p:nvSpPr>
        <p:spPr>
          <a:xfrm>
            <a:off x="813349" y="467463"/>
            <a:ext cx="9378000" cy="845600"/>
          </a:xfrm>
          <a:prstGeom prst="rect">
            <a:avLst/>
          </a:prstGeom>
        </p:spPr>
        <p:txBody>
          <a:bodyPr spcFirstLastPara="1" wrap="square" lIns="121900" tIns="121900" rIns="121900" bIns="121900" anchor="t" anchorCtr="0">
            <a:noAutofit/>
          </a:bodyPr>
          <a:lstStyle/>
          <a:p>
            <a:r>
              <a:rPr lang="en">
                <a:solidFill>
                  <a:schemeClr val="lt1"/>
                </a:solidFill>
                <a:latin typeface="Poppins SemiBold"/>
                <a:ea typeface="Poppins SemiBold"/>
                <a:cs typeface="Poppins SemiBold"/>
                <a:sym typeface="Poppins SemiBold"/>
              </a:rPr>
              <a:t>ACTION PLANNING</a:t>
            </a:r>
            <a:endParaRPr>
              <a:solidFill>
                <a:schemeClr val="lt1"/>
              </a:solidFill>
              <a:latin typeface="Poppins SemiBold"/>
              <a:ea typeface="Poppins SemiBold"/>
              <a:cs typeface="Poppins SemiBold"/>
              <a:sym typeface="Poppins SemiBold"/>
            </a:endParaRPr>
          </a:p>
        </p:txBody>
      </p:sp>
      <p:sp>
        <p:nvSpPr>
          <p:cNvPr id="820" name="Google Shape;820;p48"/>
          <p:cNvSpPr/>
          <p:nvPr/>
        </p:nvSpPr>
        <p:spPr>
          <a:xfrm>
            <a:off x="4214351" y="1653533"/>
            <a:ext cx="3756800" cy="1346800"/>
          </a:xfrm>
          <a:prstGeom prst="round2DiagRect">
            <a:avLst>
              <a:gd name="adj1" fmla="val 50000"/>
              <a:gd name="adj2" fmla="val 0"/>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48"/>
          <p:cNvSpPr/>
          <p:nvPr/>
        </p:nvSpPr>
        <p:spPr>
          <a:xfrm>
            <a:off x="2298783"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rPr>
              <a:t>1</a:t>
            </a:r>
            <a:endParaRPr kumimoji="0"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822" name="Google Shape;822;p48"/>
          <p:cNvSpPr/>
          <p:nvPr/>
        </p:nvSpPr>
        <p:spPr>
          <a:xfrm>
            <a:off x="5902151"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rPr>
              <a:t>2</a:t>
            </a:r>
            <a:endParaRPr kumimoji="0"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endParaRPr>
          </a:p>
        </p:txBody>
      </p:sp>
      <p:sp>
        <p:nvSpPr>
          <p:cNvPr id="823" name="Google Shape;823;p48"/>
          <p:cNvSpPr/>
          <p:nvPr/>
        </p:nvSpPr>
        <p:spPr>
          <a:xfrm>
            <a:off x="9467732" y="4365133"/>
            <a:ext cx="381200" cy="38120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rPr>
              <a:t>3</a:t>
            </a:r>
            <a:endParaRPr kumimoji="0" sz="1867" b="0" i="0" u="none" strike="noStrike" kern="0" cap="none" spc="0" normalizeH="0" baseline="0" noProof="0">
              <a:ln>
                <a:noFill/>
              </a:ln>
              <a:solidFill>
                <a:srgbClr val="000000"/>
              </a:solidFill>
              <a:effectLst/>
              <a:uLnTx/>
              <a:uFillTx/>
              <a:latin typeface="Poppins Medium" panose="020B0604020202020204" charset="0"/>
              <a:ea typeface="+mn-ea"/>
              <a:cs typeface="Poppins Medium" panose="020B0604020202020204" charset="0"/>
              <a:sym typeface="Arial"/>
            </a:endParaRPr>
          </a:p>
        </p:txBody>
      </p:sp>
      <p:cxnSp>
        <p:nvCxnSpPr>
          <p:cNvPr id="824" name="Google Shape;824;p48"/>
          <p:cNvCxnSpPr>
            <a:cxnSpLocks/>
            <a:stCxn id="820" idx="1"/>
            <a:endCxn id="821" idx="0"/>
          </p:cNvCxnSpPr>
          <p:nvPr/>
        </p:nvCxnSpPr>
        <p:spPr>
          <a:xfrm rot="5400000">
            <a:off x="3608667" y="1881049"/>
            <a:ext cx="1364800" cy="3603368"/>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5" name="Google Shape;825;p48"/>
          <p:cNvCxnSpPr>
            <a:cxnSpLocks/>
            <a:stCxn id="820" idx="1"/>
            <a:endCxn id="823" idx="0"/>
          </p:cNvCxnSpPr>
          <p:nvPr/>
        </p:nvCxnSpPr>
        <p:spPr>
          <a:xfrm rot="16200000" flipH="1">
            <a:off x="7193141" y="1899943"/>
            <a:ext cx="1364800" cy="3565581"/>
          </a:xfrm>
          <a:prstGeom prst="bentConnector3">
            <a:avLst>
              <a:gd name="adj1" fmla="val 50000"/>
            </a:avLst>
          </a:prstGeom>
          <a:noFill/>
          <a:ln w="9525" cap="flat" cmpd="sng">
            <a:solidFill>
              <a:schemeClr val="lt1"/>
            </a:solidFill>
            <a:prstDash val="dot"/>
            <a:round/>
            <a:headEnd type="none" w="med" len="med"/>
            <a:tailEnd type="none" w="med" len="med"/>
          </a:ln>
        </p:spPr>
      </p:cxnSp>
      <p:cxnSp>
        <p:nvCxnSpPr>
          <p:cNvPr id="826" name="Google Shape;826;p48"/>
          <p:cNvCxnSpPr>
            <a:endCxn id="822" idx="0"/>
          </p:cNvCxnSpPr>
          <p:nvPr/>
        </p:nvCxnSpPr>
        <p:spPr>
          <a:xfrm>
            <a:off x="6092751" y="3000333"/>
            <a:ext cx="0" cy="1364800"/>
          </a:xfrm>
          <a:prstGeom prst="straightConnector1">
            <a:avLst/>
          </a:prstGeom>
          <a:noFill/>
          <a:ln w="9525" cap="flat" cmpd="sng">
            <a:solidFill>
              <a:schemeClr val="lt1"/>
            </a:solidFill>
            <a:prstDash val="dot"/>
            <a:round/>
            <a:headEnd type="none" w="med" len="med"/>
            <a:tailEnd type="none" w="med" len="med"/>
          </a:ln>
        </p:spPr>
      </p:cxnSp>
      <p:sp>
        <p:nvSpPr>
          <p:cNvPr id="827" name="Google Shape;827;p48"/>
          <p:cNvSpPr txBox="1">
            <a:spLocks noGrp="1"/>
          </p:cNvSpPr>
          <p:nvPr>
            <p:ph type="body" idx="4294967295"/>
          </p:nvPr>
        </p:nvSpPr>
        <p:spPr>
          <a:xfrm>
            <a:off x="1113884"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Who is responsible…</a:t>
            </a:r>
            <a:endParaRPr i="1"/>
          </a:p>
        </p:txBody>
      </p:sp>
      <p:sp>
        <p:nvSpPr>
          <p:cNvPr id="828" name="Google Shape;828;p48"/>
          <p:cNvSpPr txBox="1">
            <a:spLocks noGrp="1"/>
          </p:cNvSpPr>
          <p:nvPr>
            <p:ph type="body" idx="4294967295"/>
          </p:nvPr>
        </p:nvSpPr>
        <p:spPr>
          <a:xfrm>
            <a:off x="1731884" y="4746333"/>
            <a:ext cx="16036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Who</a:t>
            </a:r>
            <a:endParaRPr sz="2667">
              <a:latin typeface="Poppins Medium"/>
              <a:ea typeface="Poppins Medium"/>
              <a:cs typeface="Poppins Medium"/>
              <a:sym typeface="Poppins Medium"/>
            </a:endParaRPr>
          </a:p>
        </p:txBody>
      </p:sp>
      <p:sp>
        <p:nvSpPr>
          <p:cNvPr id="829" name="Google Shape;829;p48"/>
          <p:cNvSpPr txBox="1">
            <a:spLocks noGrp="1"/>
          </p:cNvSpPr>
          <p:nvPr>
            <p:ph type="body" idx="4294967295"/>
          </p:nvPr>
        </p:nvSpPr>
        <p:spPr>
          <a:xfrm>
            <a:off x="4682389"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…for doing what…</a:t>
            </a:r>
            <a:endParaRPr i="1"/>
          </a:p>
        </p:txBody>
      </p:sp>
      <p:sp>
        <p:nvSpPr>
          <p:cNvPr id="830" name="Google Shape;830;p48"/>
          <p:cNvSpPr txBox="1">
            <a:spLocks noGrp="1"/>
          </p:cNvSpPr>
          <p:nvPr>
            <p:ph type="body" idx="4294967295"/>
          </p:nvPr>
        </p:nvSpPr>
        <p:spPr>
          <a:xfrm>
            <a:off x="5072144" y="4746333"/>
            <a:ext cx="20600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What</a:t>
            </a:r>
            <a:endParaRPr sz="2667">
              <a:latin typeface="Poppins Medium"/>
              <a:ea typeface="Poppins Medium"/>
              <a:cs typeface="Poppins Medium"/>
              <a:sym typeface="Poppins Medium"/>
            </a:endParaRPr>
          </a:p>
        </p:txBody>
      </p:sp>
      <p:sp>
        <p:nvSpPr>
          <p:cNvPr id="831" name="Google Shape;831;p48"/>
          <p:cNvSpPr txBox="1">
            <a:spLocks noGrp="1"/>
          </p:cNvSpPr>
          <p:nvPr>
            <p:ph type="body" idx="4294967295"/>
          </p:nvPr>
        </p:nvSpPr>
        <p:spPr>
          <a:xfrm>
            <a:off x="8238517" y="5135800"/>
            <a:ext cx="2839600" cy="884000"/>
          </a:xfrm>
          <a:prstGeom prst="rect">
            <a:avLst/>
          </a:prstGeom>
        </p:spPr>
        <p:txBody>
          <a:bodyPr spcFirstLastPara="1" wrap="square" lIns="121900" tIns="121900" rIns="121900" bIns="121900" anchor="t" anchorCtr="0">
            <a:noAutofit/>
          </a:bodyPr>
          <a:lstStyle/>
          <a:p>
            <a:pPr marL="0" indent="0" algn="ctr">
              <a:spcAft>
                <a:spcPts val="2133"/>
              </a:spcAft>
              <a:buNone/>
            </a:pPr>
            <a:r>
              <a:rPr lang="en" i="1"/>
              <a:t>…by when?</a:t>
            </a:r>
            <a:endParaRPr i="1"/>
          </a:p>
        </p:txBody>
      </p:sp>
      <p:sp>
        <p:nvSpPr>
          <p:cNvPr id="832" name="Google Shape;832;p48"/>
          <p:cNvSpPr txBox="1">
            <a:spLocks noGrp="1"/>
          </p:cNvSpPr>
          <p:nvPr>
            <p:ph type="body" idx="4294967295"/>
          </p:nvPr>
        </p:nvSpPr>
        <p:spPr>
          <a:xfrm>
            <a:off x="8856517" y="4746333"/>
            <a:ext cx="1603600" cy="596400"/>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When</a:t>
            </a:r>
            <a:endParaRPr sz="2667">
              <a:latin typeface="Poppins Medium"/>
              <a:ea typeface="Poppins Medium"/>
              <a:cs typeface="Poppins Medium"/>
              <a:sym typeface="Poppins Medium"/>
            </a:endParaRPr>
          </a:p>
        </p:txBody>
      </p:sp>
      <p:sp>
        <p:nvSpPr>
          <p:cNvPr id="833" name="Google Shape;833;p48"/>
          <p:cNvSpPr txBox="1">
            <a:spLocks noGrp="1"/>
          </p:cNvSpPr>
          <p:nvPr>
            <p:ph type="body" idx="4294967295"/>
          </p:nvPr>
        </p:nvSpPr>
        <p:spPr>
          <a:xfrm>
            <a:off x="4214352" y="2229665"/>
            <a:ext cx="3756800" cy="738521"/>
          </a:xfrm>
          <a:prstGeom prst="rect">
            <a:avLst/>
          </a:prstGeom>
        </p:spPr>
        <p:txBody>
          <a:bodyPr spcFirstLastPara="1" wrap="square" lIns="121900" tIns="121900" rIns="121900" bIns="121900" anchor="t" anchorCtr="0">
            <a:noAutofit/>
          </a:bodyPr>
          <a:lstStyle/>
          <a:p>
            <a:pPr marL="0" indent="0" algn="ctr">
              <a:spcBef>
                <a:spcPts val="800"/>
              </a:spcBef>
              <a:buNone/>
            </a:pPr>
            <a:r>
              <a:rPr lang="en-US"/>
              <a:t>Specifies three features:</a:t>
            </a:r>
            <a:endParaRPr/>
          </a:p>
        </p:txBody>
      </p:sp>
      <p:sp>
        <p:nvSpPr>
          <p:cNvPr id="834" name="Google Shape;834;p48"/>
          <p:cNvSpPr txBox="1">
            <a:spLocks noGrp="1"/>
          </p:cNvSpPr>
          <p:nvPr>
            <p:ph type="body" idx="4294967295"/>
          </p:nvPr>
        </p:nvSpPr>
        <p:spPr>
          <a:xfrm>
            <a:off x="4984247" y="1803953"/>
            <a:ext cx="2235795" cy="539467"/>
          </a:xfrm>
          <a:prstGeom prst="rect">
            <a:avLst/>
          </a:prstGeom>
        </p:spPr>
        <p:txBody>
          <a:bodyPr spcFirstLastPara="1" wrap="square" lIns="121900" tIns="121900" rIns="121900" bIns="121900" anchor="b" anchorCtr="0">
            <a:noAutofit/>
          </a:bodyPr>
          <a:lstStyle/>
          <a:p>
            <a:pPr marL="0" indent="0" algn="ctr">
              <a:buNone/>
            </a:pPr>
            <a:r>
              <a:rPr lang="en" sz="2667">
                <a:latin typeface="Poppins Medium"/>
                <a:ea typeface="Poppins Medium"/>
                <a:cs typeface="Poppins Medium"/>
                <a:sym typeface="Poppins Medium"/>
              </a:rPr>
              <a:t>Action Plan</a:t>
            </a:r>
            <a:endParaRPr sz="2667">
              <a:latin typeface="Poppins Medium"/>
              <a:ea typeface="Poppins Medium"/>
              <a:cs typeface="Poppins Medium"/>
              <a:sym typeface="Poppins Medium"/>
            </a:endParaRPr>
          </a:p>
        </p:txBody>
      </p:sp>
      <p:sp>
        <p:nvSpPr>
          <p:cNvPr id="22" name="Google Shape;656;p43">
            <a:extLst>
              <a:ext uri="{FF2B5EF4-FFF2-40B4-BE49-F238E27FC236}">
                <a16:creationId xmlns:a16="http://schemas.microsoft.com/office/drawing/2014/main" id="{7E51F809-C591-462B-A23C-910E8AE7B7D5}"/>
              </a:ext>
            </a:extLst>
          </p:cNvPr>
          <p:cNvSpPr/>
          <p:nvPr/>
        </p:nvSpPr>
        <p:spPr>
          <a:xfrm>
            <a:off x="1151419" y="1415129"/>
            <a:ext cx="2027687" cy="2027687"/>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71;p43">
            <a:extLst>
              <a:ext uri="{FF2B5EF4-FFF2-40B4-BE49-F238E27FC236}">
                <a16:creationId xmlns:a16="http://schemas.microsoft.com/office/drawing/2014/main" id="{B8CB9A2A-AF97-48EC-A307-A2730EFB0387}"/>
              </a:ext>
            </a:extLst>
          </p:cNvPr>
          <p:cNvSpPr txBox="1">
            <a:spLocks/>
          </p:cNvSpPr>
          <p:nvPr/>
        </p:nvSpPr>
        <p:spPr>
          <a:xfrm>
            <a:off x="978657" y="2078014"/>
            <a:ext cx="2373208" cy="83473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1600" b="0" i="0" u="none" strike="noStrike" kern="0" cap="none" spc="0" normalizeH="0" baseline="0" noProof="0">
                <a:ln>
                  <a:noFill/>
                </a:ln>
                <a:solidFill>
                  <a:srgbClr val="00A791">
                    <a:lumMod val="20000"/>
                    <a:lumOff val="80000"/>
                  </a:srgbClr>
                </a:solidFill>
                <a:effectLst/>
                <a:uLnTx/>
                <a:uFillTx/>
                <a:latin typeface="Poppins Medium"/>
                <a:ea typeface="Poppins Medium"/>
                <a:cs typeface="Poppins Medium"/>
                <a:sym typeface="Poppins Medium"/>
              </a:rPr>
              <a:t>Foundation for all you do as a team</a:t>
            </a:r>
          </a:p>
        </p:txBody>
      </p:sp>
      <p:sp>
        <p:nvSpPr>
          <p:cNvPr id="24" name="Google Shape;656;p43">
            <a:extLst>
              <a:ext uri="{FF2B5EF4-FFF2-40B4-BE49-F238E27FC236}">
                <a16:creationId xmlns:a16="http://schemas.microsoft.com/office/drawing/2014/main" id="{3FB78F32-D077-465D-A319-ACDC8F2EE292}"/>
              </a:ext>
            </a:extLst>
          </p:cNvPr>
          <p:cNvSpPr/>
          <p:nvPr/>
        </p:nvSpPr>
        <p:spPr>
          <a:xfrm>
            <a:off x="8945149" y="1405128"/>
            <a:ext cx="2023872" cy="2023872"/>
          </a:xfrm>
          <a:prstGeom prst="ellipse">
            <a:avLst/>
          </a:prstGeom>
          <a:noFill/>
          <a:ln w="9525" cap="flat" cmpd="sng">
            <a:solidFill>
              <a:schemeClr val="accent1">
                <a:lumMod val="20000"/>
                <a:lumOff val="80000"/>
              </a:schemeClr>
            </a:solidFill>
            <a:prstDash val="dot"/>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A791"/>
              </a:solidFill>
              <a:effectLst/>
              <a:uLnTx/>
              <a:uFillTx/>
              <a:latin typeface="Arial"/>
              <a:ea typeface="+mn-ea"/>
              <a:cs typeface="Arial"/>
              <a:sym typeface="Arial"/>
            </a:endParaRPr>
          </a:p>
        </p:txBody>
      </p:sp>
      <p:sp>
        <p:nvSpPr>
          <p:cNvPr id="25" name="Google Shape;671;p43">
            <a:extLst>
              <a:ext uri="{FF2B5EF4-FFF2-40B4-BE49-F238E27FC236}">
                <a16:creationId xmlns:a16="http://schemas.microsoft.com/office/drawing/2014/main" id="{2E754D5D-BA52-4068-932F-AB29D1702A2E}"/>
              </a:ext>
            </a:extLst>
          </p:cNvPr>
          <p:cNvSpPr txBox="1">
            <a:spLocks/>
          </p:cNvSpPr>
          <p:nvPr/>
        </p:nvSpPr>
        <p:spPr>
          <a:xfrm>
            <a:off x="8945149" y="2005792"/>
            <a:ext cx="2023872" cy="82254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1pPr>
            <a:lvl2pPr marL="914400" marR="0" lvl="1"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chemeClr val="lt1"/>
              </a:buClr>
              <a:buSzPts val="1400"/>
              <a:buFont typeface="Hind Vadodara"/>
              <a:buChar char="■"/>
              <a:defRPr sz="1400" b="0" i="0" u="none" strike="noStrike" cap="none">
                <a:solidFill>
                  <a:schemeClr val="lt1"/>
                </a:solidFill>
                <a:latin typeface="Hind Vadodara"/>
                <a:ea typeface="Hind Vadodara"/>
                <a:cs typeface="Hind Vadodara"/>
                <a:sym typeface="Hind Vadodara"/>
              </a:defRPr>
            </a:lvl9pPr>
          </a:lstStyle>
          <a:p>
            <a:pPr marL="0" marR="0" lvl="0" indent="0" algn="ctr" defTabSz="121917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1600" b="0" i="0" u="none" strike="noStrike" kern="0" cap="none" spc="0" normalizeH="0" baseline="0" noProof="0">
                <a:ln>
                  <a:noFill/>
                </a:ln>
                <a:solidFill>
                  <a:srgbClr val="00A791">
                    <a:lumMod val="20000"/>
                    <a:lumOff val="80000"/>
                  </a:srgbClr>
                </a:solidFill>
                <a:effectLst/>
                <a:uLnTx/>
                <a:uFillTx/>
                <a:latin typeface="Poppins Medium"/>
                <a:ea typeface="Poppins Medium"/>
                <a:cs typeface="Poppins Medium"/>
                <a:sym typeface="Poppins Medium"/>
              </a:rPr>
              <a:t>Vital for achieving goals</a:t>
            </a:r>
          </a:p>
        </p:txBody>
      </p:sp>
      <p:sp>
        <p:nvSpPr>
          <p:cNvPr id="2" name="TextBox 1">
            <a:extLst>
              <a:ext uri="{FF2B5EF4-FFF2-40B4-BE49-F238E27FC236}">
                <a16:creationId xmlns:a16="http://schemas.microsoft.com/office/drawing/2014/main" id="{0FC27D32-A47A-4C5B-8C39-00332E12DE4E}"/>
              </a:ext>
            </a:extLst>
          </p:cNvPr>
          <p:cNvSpPr txBox="1"/>
          <p:nvPr/>
        </p:nvSpPr>
        <p:spPr>
          <a:xfrm>
            <a:off x="674557" y="6019800"/>
            <a:ext cx="11137692" cy="64633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800"/>
              </a:spcBef>
              <a:spcAft>
                <a:spcPts val="0"/>
              </a:spcAft>
              <a:buClr>
                <a:srgbClr val="000000"/>
              </a:buClr>
              <a:buSzTx/>
              <a:buFontTx/>
              <a:buNone/>
              <a:tabLst/>
              <a:defRPr/>
            </a:pPr>
            <a:r>
              <a:rPr kumimoji="0" lang="en-US" sz="1800" b="0" i="0" u="none" strike="noStrike" kern="0" cap="none" spc="0" normalizeH="0" baseline="0" noProof="0">
                <a:ln>
                  <a:noFill/>
                </a:ln>
                <a:solidFill>
                  <a:srgbClr val="FFFFFF"/>
                </a:solidFill>
                <a:effectLst/>
                <a:uLnTx/>
                <a:uFillTx/>
                <a:latin typeface="Arial"/>
                <a:ea typeface="+mn-ea"/>
                <a:cs typeface="+mn-cs"/>
                <a:sym typeface="Arial"/>
              </a:rPr>
              <a:t>Action Planning:  The process of </a:t>
            </a:r>
            <a:r>
              <a:rPr kumimoji="0" lang="en-US" sz="1800" b="0" i="1" u="sng" strike="noStrike" kern="0" cap="none" spc="0" normalizeH="0" baseline="0" noProof="0">
                <a:ln>
                  <a:noFill/>
                </a:ln>
                <a:solidFill>
                  <a:srgbClr val="FFFFFF"/>
                </a:solidFill>
                <a:effectLst/>
                <a:uLnTx/>
                <a:uFillTx/>
                <a:latin typeface="Arial"/>
                <a:ea typeface="+mn-ea"/>
                <a:cs typeface="+mn-cs"/>
                <a:sym typeface="Arial"/>
              </a:rPr>
              <a:t>organizing</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 resources to enable individuals to engage in </a:t>
            </a:r>
            <a:r>
              <a:rPr kumimoji="0" lang="en-US" sz="1800" b="0" i="1" u="sng" strike="noStrike" kern="0" cap="none" spc="0" normalizeH="0" baseline="0" noProof="0">
                <a:ln>
                  <a:noFill/>
                </a:ln>
                <a:solidFill>
                  <a:srgbClr val="FFFFFF"/>
                </a:solidFill>
                <a:effectLst/>
                <a:uLnTx/>
                <a:uFillTx/>
                <a:latin typeface="Arial"/>
                <a:ea typeface="+mn-ea"/>
                <a:cs typeface="+mn-cs"/>
                <a:sym typeface="Arial"/>
              </a:rPr>
              <a:t>activities</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 designed to achieve specific and important </a:t>
            </a:r>
            <a:r>
              <a:rPr kumimoji="0" lang="en-US" sz="1800" b="0" i="1" u="sng" strike="noStrike" kern="0" cap="none" spc="0" normalizeH="0" baseline="0" noProof="0">
                <a:ln>
                  <a:noFill/>
                </a:ln>
                <a:solidFill>
                  <a:srgbClr val="FFFFFF"/>
                </a:solidFill>
                <a:effectLst/>
                <a:uLnTx/>
                <a:uFillTx/>
                <a:latin typeface="Arial"/>
                <a:ea typeface="+mn-ea"/>
                <a:cs typeface="+mn-cs"/>
                <a:sym typeface="Arial"/>
              </a:rPr>
              <a:t>outcomes</a:t>
            </a:r>
            <a:r>
              <a:rPr kumimoji="0" lang="en-US" sz="1800" b="0" i="0" u="none" strike="noStrike" kern="0" cap="none" spc="0" normalizeH="0" baseline="0" noProof="0">
                <a:ln>
                  <a:noFill/>
                </a:ln>
                <a:solidFill>
                  <a:srgbClr val="FFFFFF"/>
                </a:solidFill>
                <a:effectLst/>
                <a:uLnTx/>
                <a:uFillTx/>
                <a:latin typeface="Arial"/>
                <a:ea typeface="+mn-ea"/>
                <a:cs typeface="+mn-cs"/>
                <a:sym typeface="Arial"/>
              </a:rPr>
              <a:t>.</a:t>
            </a:r>
          </a:p>
        </p:txBody>
      </p:sp>
    </p:spTree>
    <p:extLst>
      <p:ext uri="{BB962C8B-B14F-4D97-AF65-F5344CB8AC3E}">
        <p14:creationId xmlns:p14="http://schemas.microsoft.com/office/powerpoint/2010/main" val="193979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419568" y="435196"/>
            <a:ext cx="11378651" cy="845600"/>
          </a:xfrm>
        </p:spPr>
        <p:txBody>
          <a:bodyPr/>
          <a:lstStyle/>
          <a:p>
            <a:r>
              <a:rPr lang="en-US" dirty="0"/>
              <a:t>Annual Action Planning - Advanced</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3353" y="93863"/>
            <a:ext cx="1414897" cy="1414897"/>
          </a:xfrm>
          <a:prstGeom prst="rect">
            <a:avLst/>
          </a:prstGeom>
        </p:spPr>
      </p:pic>
      <p:pic>
        <p:nvPicPr>
          <p:cNvPr id="6" name="Picture 5">
            <a:extLst>
              <a:ext uri="{FF2B5EF4-FFF2-40B4-BE49-F238E27FC236}">
                <a16:creationId xmlns:a16="http://schemas.microsoft.com/office/drawing/2014/main" id="{19706C00-4F69-B61E-0CB5-C3855A0BA507}"/>
              </a:ext>
            </a:extLst>
          </p:cNvPr>
          <p:cNvPicPr>
            <a:picLocks noChangeAspect="1"/>
          </p:cNvPicPr>
          <p:nvPr/>
        </p:nvPicPr>
        <p:blipFill>
          <a:blip r:embed="rId5"/>
          <a:srcRect/>
          <a:stretch/>
        </p:blipFill>
        <p:spPr>
          <a:xfrm>
            <a:off x="898451" y="1729085"/>
            <a:ext cx="10488678" cy="43748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780959" y="2563296"/>
            <a:ext cx="376699" cy="1731407"/>
          </a:xfrm>
          <a:prstGeom prst="leftBrace">
            <a:avLst>
              <a:gd name="adj1" fmla="val 51318"/>
              <a:gd name="adj2" fmla="val 5000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
        <p:nvSpPr>
          <p:cNvPr id="4" name="TextBox 3">
            <a:extLst>
              <a:ext uri="{FF2B5EF4-FFF2-40B4-BE49-F238E27FC236}">
                <a16:creationId xmlns:a16="http://schemas.microsoft.com/office/drawing/2014/main" id="{D683A1E2-8A69-44FE-D6E6-6BB303F27F26}"/>
              </a:ext>
            </a:extLst>
          </p:cNvPr>
          <p:cNvSpPr txBox="1"/>
          <p:nvPr/>
        </p:nvSpPr>
        <p:spPr>
          <a:xfrm>
            <a:off x="85343" y="3000810"/>
            <a:ext cx="81310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Team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49820" y="6204401"/>
            <a:ext cx="178766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9210452" y="1031776"/>
            <a:ext cx="12534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1885379" y="6019015"/>
            <a:ext cx="21422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Teaching Expectations Plan</a:t>
            </a:r>
          </a:p>
        </p:txBody>
      </p:sp>
      <p:sp>
        <p:nvSpPr>
          <p:cNvPr id="10" name="TextBox 9">
            <a:extLst>
              <a:ext uri="{FF2B5EF4-FFF2-40B4-BE49-F238E27FC236}">
                <a16:creationId xmlns:a16="http://schemas.microsoft.com/office/drawing/2014/main" id="{4A5804AB-FF45-2242-B496-C928C92E3919}"/>
              </a:ext>
            </a:extLst>
          </p:cNvPr>
          <p:cNvSpPr txBox="1"/>
          <p:nvPr/>
        </p:nvSpPr>
        <p:spPr>
          <a:xfrm rot="10800000">
            <a:off x="11660367" y="3240846"/>
            <a:ext cx="461665" cy="2233243"/>
          </a:xfrm>
          <a:prstGeom prst="rect">
            <a:avLst/>
          </a:prstGeom>
          <a:noFill/>
        </p:spPr>
        <p:txBody>
          <a:bodyPr vert="vert270"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a:ea typeface="+mn-ea"/>
                <a:cs typeface="+mn-cs"/>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452275" y="1309511"/>
            <a:ext cx="25827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Acknowledgment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7775426" y="6205871"/>
            <a:ext cx="27152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Tier 1 Student Follow Up</a:t>
            </a:r>
          </a:p>
        </p:txBody>
      </p:sp>
      <p:sp>
        <p:nvSpPr>
          <p:cNvPr id="11" name="Left Brace 10">
            <a:extLst>
              <a:ext uri="{FF2B5EF4-FFF2-40B4-BE49-F238E27FC236}">
                <a16:creationId xmlns:a16="http://schemas.microsoft.com/office/drawing/2014/main" id="{1B7DD5EA-903E-019F-61E6-627356324C10}"/>
              </a:ext>
            </a:extLst>
          </p:cNvPr>
          <p:cNvSpPr/>
          <p:nvPr/>
        </p:nvSpPr>
        <p:spPr>
          <a:xfrm rot="10800000">
            <a:off x="11147048" y="3240845"/>
            <a:ext cx="376699" cy="1204929"/>
          </a:xfrm>
          <a:prstGeom prst="leftBrace">
            <a:avLst>
              <a:gd name="adj1" fmla="val 38675"/>
              <a:gd name="adj2" fmla="val 49324"/>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0F41"/>
              </a:solidFill>
              <a:effectLst/>
              <a:uLnTx/>
              <a:uFillTx/>
              <a:latin typeface="Arial"/>
              <a:ea typeface="+mn-ea"/>
              <a:cs typeface="+mn-cs"/>
            </a:endParaRPr>
          </a:p>
        </p:txBody>
      </p:sp>
    </p:spTree>
    <p:extLst>
      <p:ext uri="{BB962C8B-B14F-4D97-AF65-F5344CB8AC3E}">
        <p14:creationId xmlns:p14="http://schemas.microsoft.com/office/powerpoint/2010/main" val="311581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542715D-9298-2045-872A-C3221B16B028}"/>
              </a:ext>
            </a:extLst>
          </p:cNvPr>
          <p:cNvGraphicFramePr/>
          <p:nvPr/>
        </p:nvGraphicFramePr>
        <p:xfrm>
          <a:off x="3564610" y="1578400"/>
          <a:ext cx="7667390" cy="455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11E0402-3A4C-BD4F-8A57-5C309A5C0724}"/>
              </a:ext>
            </a:extLst>
          </p:cNvPr>
          <p:cNvSpPr>
            <a:spLocks noGrp="1"/>
          </p:cNvSpPr>
          <p:nvPr>
            <p:ph type="title"/>
          </p:nvPr>
        </p:nvSpPr>
        <p:spPr/>
        <p:txBody>
          <a:bodyPr/>
          <a:lstStyle/>
          <a:p>
            <a:r>
              <a:rPr lang="en-US" dirty="0"/>
              <a:t>DATA-INFORMED OUTCOME GOALS</a:t>
            </a:r>
          </a:p>
        </p:txBody>
      </p:sp>
      <p:sp>
        <p:nvSpPr>
          <p:cNvPr id="5" name="TextBox 4">
            <a:extLst>
              <a:ext uri="{FF2B5EF4-FFF2-40B4-BE49-F238E27FC236}">
                <a16:creationId xmlns:a16="http://schemas.microsoft.com/office/drawing/2014/main" id="{E390562B-BABD-A04E-A2CC-40E132FCFBFE}"/>
              </a:ext>
            </a:extLst>
          </p:cNvPr>
          <p:cNvSpPr txBox="1"/>
          <p:nvPr/>
        </p:nvSpPr>
        <p:spPr>
          <a:xfrm>
            <a:off x="813349" y="1658319"/>
            <a:ext cx="2286312"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a:ea typeface="+mn-ea"/>
                <a:cs typeface="+mn-cs"/>
              </a:rPr>
              <a:t>Review the following with your team when considering your PBIS outcome goals for the year:</a:t>
            </a:r>
          </a:p>
        </p:txBody>
      </p:sp>
    </p:spTree>
    <p:extLst>
      <p:ext uri="{BB962C8B-B14F-4D97-AF65-F5344CB8AC3E}">
        <p14:creationId xmlns:p14="http://schemas.microsoft.com/office/powerpoint/2010/main" val="308383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0E4761-7280-28D9-D975-B2B0DF74B816}"/>
              </a:ext>
            </a:extLst>
          </p:cNvPr>
          <p:cNvSpPr>
            <a:spLocks noGrp="1"/>
          </p:cNvSpPr>
          <p:nvPr>
            <p:ph type="title"/>
          </p:nvPr>
        </p:nvSpPr>
        <p:spPr/>
        <p:txBody>
          <a:bodyPr/>
          <a:lstStyle/>
          <a:p>
            <a:r>
              <a:rPr lang="en-US" dirty="0"/>
              <a:t>Goals and Outcomes</a:t>
            </a:r>
          </a:p>
        </p:txBody>
      </p:sp>
      <p:pic>
        <p:nvPicPr>
          <p:cNvPr id="5" name="Picture 4">
            <a:extLst>
              <a:ext uri="{FF2B5EF4-FFF2-40B4-BE49-F238E27FC236}">
                <a16:creationId xmlns:a16="http://schemas.microsoft.com/office/drawing/2014/main" id="{928D6C7C-1BD3-54E6-DB58-DA4188EBF024}"/>
              </a:ext>
            </a:extLst>
          </p:cNvPr>
          <p:cNvPicPr>
            <a:picLocks noChangeAspect="1"/>
          </p:cNvPicPr>
          <p:nvPr/>
        </p:nvPicPr>
        <p:blipFill>
          <a:blip r:embed="rId3"/>
          <a:stretch>
            <a:fillRect/>
          </a:stretch>
        </p:blipFill>
        <p:spPr>
          <a:xfrm>
            <a:off x="1746939" y="2121227"/>
            <a:ext cx="8698122" cy="3964541"/>
          </a:xfrm>
          <a:prstGeom prst="rect">
            <a:avLst/>
          </a:prstGeom>
        </p:spPr>
      </p:pic>
    </p:spTree>
    <p:extLst>
      <p:ext uri="{BB962C8B-B14F-4D97-AF65-F5344CB8AC3E}">
        <p14:creationId xmlns:p14="http://schemas.microsoft.com/office/powerpoint/2010/main" val="3188744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813349" y="264950"/>
            <a:ext cx="9378000" cy="845600"/>
          </a:xfrm>
        </p:spPr>
        <p:txBody>
          <a:bodyPr/>
          <a:lstStyle/>
          <a:p>
            <a:r>
              <a:rPr lang="en-US" dirty="0"/>
              <a:t>Action Plan – Annual Planning Advanced Years</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3497" y="93863"/>
            <a:ext cx="1684754" cy="1684754"/>
          </a:xfrm>
          <a:prstGeom prst="rect">
            <a:avLst/>
          </a:prstGeom>
        </p:spPr>
      </p:pic>
      <p:pic>
        <p:nvPicPr>
          <p:cNvPr id="4" name="Picture 3">
            <a:extLst>
              <a:ext uri="{FF2B5EF4-FFF2-40B4-BE49-F238E27FC236}">
                <a16:creationId xmlns:a16="http://schemas.microsoft.com/office/drawing/2014/main" id="{C2261270-CDC8-8310-6DC9-70AAC67CA467}"/>
              </a:ext>
            </a:extLst>
          </p:cNvPr>
          <p:cNvPicPr>
            <a:picLocks noChangeAspect="1"/>
          </p:cNvPicPr>
          <p:nvPr/>
        </p:nvPicPr>
        <p:blipFill>
          <a:blip r:embed="rId5"/>
          <a:srcRect/>
          <a:stretch/>
        </p:blipFill>
        <p:spPr>
          <a:xfrm>
            <a:off x="1790098" y="1956936"/>
            <a:ext cx="8611802" cy="3574911"/>
          </a:xfrm>
          <a:prstGeom prst="rect">
            <a:avLst/>
          </a:prstGeom>
        </p:spPr>
      </p:pic>
      <p:sp>
        <p:nvSpPr>
          <p:cNvPr id="5" name="TextBox 4">
            <a:extLst>
              <a:ext uri="{FF2B5EF4-FFF2-40B4-BE49-F238E27FC236}">
                <a16:creationId xmlns:a16="http://schemas.microsoft.com/office/drawing/2014/main" id="{6CC245D6-00CE-7F32-A9F3-DCC81AD572C5}"/>
              </a:ext>
            </a:extLst>
          </p:cNvPr>
          <p:cNvSpPr txBox="1"/>
          <p:nvPr/>
        </p:nvSpPr>
        <p:spPr>
          <a:xfrm>
            <a:off x="2640330" y="6016713"/>
            <a:ext cx="7215187" cy="369332"/>
          </a:xfrm>
          <a:prstGeom prst="rect">
            <a:avLst/>
          </a:prstGeom>
          <a:noFill/>
        </p:spPr>
        <p:txBody>
          <a:bodyPr wrap="square">
            <a:spAutoFit/>
          </a:bodyPr>
          <a:lstStyle/>
          <a:p>
            <a:r>
              <a:rPr lang="en-US" dirty="0">
                <a:solidFill>
                  <a:schemeClr val="bg1"/>
                </a:solidFill>
              </a:rPr>
              <a:t>https://sebacademy.edc.org/annual-action-plan-template-advanced</a:t>
            </a:r>
          </a:p>
        </p:txBody>
      </p:sp>
    </p:spTree>
    <p:extLst>
      <p:ext uri="{BB962C8B-B14F-4D97-AF65-F5344CB8AC3E}">
        <p14:creationId xmlns:p14="http://schemas.microsoft.com/office/powerpoint/2010/main" val="3772331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12909" y="1199777"/>
            <a:ext cx="7240751" cy="517659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Advanced Action Plan.</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Complete </a:t>
            </a:r>
            <a:r>
              <a:rPr lang="en-US" sz="2800" dirty="0">
                <a:solidFill>
                  <a:srgbClr val="FFFF00"/>
                </a:solidFill>
              </a:rPr>
              <a:t>Team and Goals Section </a:t>
            </a:r>
            <a:r>
              <a:rPr lang="en-US" sz="2800" dirty="0">
                <a:solidFill>
                  <a:schemeClr val="bg1"/>
                </a:solidFill>
              </a:rPr>
              <a:t>and share with trainers.</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a:t>
            </a:r>
            <a:r>
              <a:rPr lang="en-US" sz="2800" dirty="0"/>
              <a:t>onsider what other parts you can fill in and what you need to work on.  </a:t>
            </a:r>
            <a:r>
              <a:rPr lang="en-US" sz="2800" i="1" dirty="0"/>
              <a:t>(This can be completed later with your team)</a:t>
            </a:r>
          </a:p>
          <a:p>
            <a:pPr marL="643255" indent="-457200">
              <a:spcAft>
                <a:spcPts val="1800"/>
              </a:spcAft>
              <a:buClr>
                <a:schemeClr val="bg1"/>
              </a:buClr>
              <a:buSzPct val="100000"/>
              <a:buFont typeface="Wingdings" panose="05000000000000000000" pitchFamily="2" charset="2"/>
              <a:buChar char="v"/>
            </a:pPr>
            <a:r>
              <a:rPr lang="en-US" sz="2800" i="1" dirty="0"/>
              <a:t>Share out with group</a:t>
            </a:r>
            <a:endParaRPr lang="en-US" sz="28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TEAMING</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10 minutes</a:t>
            </a:r>
          </a:p>
          <a:p>
            <a:pPr marL="203195" indent="0" defTabSz="1219170">
              <a:lnSpc>
                <a:spcPct val="150000"/>
              </a:lnSpc>
              <a:buClr>
                <a:prstClr val="white"/>
              </a:buClr>
              <a:buNone/>
              <a:defRPr/>
            </a:pPr>
            <a:r>
              <a:rPr lang="en-US" sz="2133" kern="0" dirty="0">
                <a:solidFill>
                  <a:prstClr val="white"/>
                </a:solidFill>
              </a:rPr>
              <a:t>15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Tree>
    <p:extLst>
      <p:ext uri="{BB962C8B-B14F-4D97-AF65-F5344CB8AC3E}">
        <p14:creationId xmlns:p14="http://schemas.microsoft.com/office/powerpoint/2010/main" val="9367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In October we will review how to open Assessments and surveys in PBIS Apps.</a:t>
            </a:r>
            <a:br>
              <a:rPr lang="en-US" dirty="0"/>
            </a:br>
            <a:br>
              <a:rPr lang="en-US" dirty="0"/>
            </a:br>
            <a:r>
              <a:rPr lang="en-US" dirty="0">
                <a:solidFill>
                  <a:srgbClr val="FFFF00"/>
                </a:solidFill>
              </a:rPr>
              <a:t>Please download and complete form and send to: </a:t>
            </a:r>
            <a:r>
              <a:rPr lang="en-US" sz="1800" u="sng" dirty="0">
                <a:solidFill>
                  <a:srgbClr val="0000FF"/>
                </a:solidFill>
                <a:effectLst/>
                <a:latin typeface="Calibri" panose="020F0502020204030204" pitchFamily="34" charset="0"/>
                <a:ea typeface="Times New Roman" panose="02020603050405020304" pitchFamily="18" charset="0"/>
                <a:hlinkClick r:id="rId3"/>
              </a:rPr>
              <a:t>accounts@pbisassessment.org</a:t>
            </a:r>
            <a:r>
              <a:rPr lang="en-US" sz="1800" dirty="0">
                <a:effectLst/>
                <a:latin typeface="Calibri" panose="020F0502020204030204" pitchFamily="34" charset="0"/>
                <a:ea typeface="Times New Roman" panose="02020603050405020304" pitchFamily="18" charset="0"/>
              </a:rPr>
              <a:t> </a:t>
            </a:r>
          </a:p>
          <a:p>
            <a:pPr marL="169329" indent="0">
              <a:buNone/>
            </a:pPr>
            <a:endParaRPr lang="en-US" sz="1800" dirty="0">
              <a:latin typeface="Calibri" panose="020F0502020204030204" pitchFamily="34" charset="0"/>
            </a:endParaRPr>
          </a:p>
          <a:p>
            <a:pPr marL="169329" indent="0">
              <a:buNone/>
            </a:pPr>
            <a:r>
              <a:rPr lang="en-US" sz="1800" dirty="0">
                <a:latin typeface="Calibri" panose="020F0502020204030204" pitchFamily="34" charset="0"/>
              </a:rPr>
              <a:t>“Hello, </a:t>
            </a:r>
            <a:br>
              <a:rPr lang="en-US" sz="1800" dirty="0">
                <a:latin typeface="Calibri" panose="020F0502020204030204" pitchFamily="34" charset="0"/>
              </a:rPr>
            </a:br>
            <a:r>
              <a:rPr lang="en-US" sz="1800" dirty="0">
                <a:latin typeface="Calibri" panose="020F0502020204030204" pitchFamily="34" charset="0"/>
              </a:rPr>
              <a:t>Please add me as a PBIS Assessment Coordinator.  See attached form. </a:t>
            </a:r>
          </a:p>
          <a:p>
            <a:pPr marL="169329" indent="0">
              <a:buNone/>
            </a:pPr>
            <a:r>
              <a:rPr lang="en-US" sz="1800" dirty="0">
                <a:latin typeface="Calibri" panose="020F0502020204030204" pitchFamily="34" charset="0"/>
              </a:rPr>
              <a:t>Thank you,”</a:t>
            </a:r>
            <a:endParaRPr lang="en-US" dirty="0"/>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Tree>
    <p:extLst>
      <p:ext uri="{BB962C8B-B14F-4D97-AF65-F5344CB8AC3E}">
        <p14:creationId xmlns:p14="http://schemas.microsoft.com/office/powerpoint/2010/main" val="1785065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12909" y="1199777"/>
            <a:ext cx="7823408" cy="517659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PBIS Assessment Coordinator Form</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Complete form with your information.  Add your school district and school to page 2.  If you need access to the entire district just enter district name.</a:t>
            </a:r>
          </a:p>
          <a:p>
            <a:pPr marL="643255" indent="-457200">
              <a:spcAft>
                <a:spcPts val="1800"/>
              </a:spcAft>
              <a:buClr>
                <a:schemeClr val="bg1"/>
              </a:buClr>
              <a:buSzPct val="100000"/>
              <a:buFont typeface="Wingdings" panose="05000000000000000000" pitchFamily="2" charset="2"/>
              <a:buChar char="v"/>
            </a:pPr>
            <a:r>
              <a:rPr lang="en-US" sz="2800" dirty="0">
                <a:solidFill>
                  <a:schemeClr val="bg1"/>
                </a:solidFill>
              </a:rPr>
              <a:t>Send to </a:t>
            </a:r>
            <a:r>
              <a:rPr lang="en-US" sz="2800" u="sng" dirty="0">
                <a:solidFill>
                  <a:srgbClr val="002060"/>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accounts@pbisassessment.org</a:t>
            </a:r>
            <a:r>
              <a:rPr lang="en-US" sz="2800" dirty="0">
                <a:solidFill>
                  <a:srgbClr val="002060"/>
                </a:solidFill>
                <a:effectLst/>
                <a:latin typeface="Calibri" panose="020F0502020204030204" pitchFamily="34" charset="0"/>
                <a:ea typeface="Times New Roman" panose="02020603050405020304" pitchFamily="18" charset="0"/>
              </a:rPr>
              <a:t>  </a:t>
            </a:r>
            <a:r>
              <a:rPr lang="en-US" sz="2800" dirty="0">
                <a:effectLst/>
                <a:latin typeface="Calibri" panose="020F0502020204030204" pitchFamily="34" charset="0"/>
                <a:ea typeface="Times New Roman" panose="02020603050405020304" pitchFamily="18" charset="0"/>
              </a:rPr>
              <a:t>with the message: </a:t>
            </a:r>
            <a:r>
              <a:rPr lang="en-US" sz="1800" i="1" dirty="0">
                <a:solidFill>
                  <a:srgbClr val="FFFF00"/>
                </a:solidFill>
                <a:latin typeface="Calibri" panose="020F0502020204030204" pitchFamily="34" charset="0"/>
              </a:rPr>
              <a:t>“Hello, </a:t>
            </a:r>
            <a:br>
              <a:rPr lang="en-US" sz="1800" i="1" dirty="0">
                <a:solidFill>
                  <a:srgbClr val="FFFF00"/>
                </a:solidFill>
                <a:latin typeface="Calibri" panose="020F0502020204030204" pitchFamily="34" charset="0"/>
              </a:rPr>
            </a:br>
            <a:r>
              <a:rPr lang="en-US" sz="1800" i="1" dirty="0">
                <a:solidFill>
                  <a:srgbClr val="FFFF00"/>
                </a:solidFill>
                <a:latin typeface="Calibri" panose="020F0502020204030204" pitchFamily="34" charset="0"/>
              </a:rPr>
              <a:t>Please add me as a PBIS Assessment Coordinator for ___________ School.  Please see attached form. </a:t>
            </a:r>
            <a:br>
              <a:rPr lang="en-US" sz="1800" i="1" dirty="0">
                <a:solidFill>
                  <a:srgbClr val="FFFF00"/>
                </a:solidFill>
                <a:latin typeface="Calibri" panose="020F0502020204030204" pitchFamily="34" charset="0"/>
              </a:rPr>
            </a:br>
            <a:r>
              <a:rPr lang="en-US" sz="1800" i="1" dirty="0">
                <a:solidFill>
                  <a:srgbClr val="FFFF00"/>
                </a:solidFill>
                <a:latin typeface="Calibri" panose="020F0502020204030204" pitchFamily="34" charset="0"/>
              </a:rPr>
              <a:t>Thank you,”</a:t>
            </a:r>
            <a:endParaRPr lang="en-US" sz="1800" i="1" dirty="0">
              <a:solidFill>
                <a:srgbClr val="FFFF00"/>
              </a:solidFill>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TEAMING</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52149" y="5744018"/>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00222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2069508" y="5845144"/>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2605734" y="5596586"/>
            <a:ext cx="6132974"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Sustaining Cohort</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1864316" y="4183918"/>
            <a:ext cx="4670000" cy="1882215"/>
          </a:xfrm>
          <a:prstGeom prst="rect">
            <a:avLst/>
          </a:prstGeom>
        </p:spPr>
        <p:txBody>
          <a:bodyPr spcFirstLastPara="1" wrap="square" lIns="121900" tIns="121900" rIns="121900" bIns="121900" anchor="ctr" anchorCtr="0">
            <a:noAutofit/>
          </a:bodyPr>
          <a:lstStyle/>
          <a:p>
            <a:r>
              <a:rPr lang="en-US" sz="7200" b="1" dirty="0"/>
              <a:t>Looking Ahead</a:t>
            </a:r>
            <a:endParaRPr sz="7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b="1" dirty="0">
                <a:latin typeface="Arial" panose="020B0604020202020204" pitchFamily="34" charset="0"/>
                <a:cs typeface="Arial" panose="020B0604020202020204" pitchFamily="34" charset="0"/>
              </a:rPr>
              <a:t>November Team Training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1089896"/>
            <a:ext cx="102737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Arial"/>
                <a:ea typeface="+mn-ea"/>
                <a:cs typeface="+mn-cs"/>
              </a:rPr>
              <a:t>Join 7A – 11/15 – Marlboro 8:30-2:30</a:t>
            </a:r>
          </a:p>
          <a:p>
            <a:pPr>
              <a:defRPr/>
            </a:pPr>
            <a:r>
              <a:rPr lang="en-US" sz="2400" b="1" dirty="0">
                <a:solidFill>
                  <a:srgbClr val="92D050"/>
                </a:solidFill>
                <a:latin typeface="Arial"/>
              </a:rPr>
              <a:t>Join 7C – 11/16 – Springfield </a:t>
            </a:r>
            <a:r>
              <a:rPr kumimoji="0" lang="en-US" sz="2400" b="1" i="0" u="none" strike="noStrike" kern="1200" cap="none" spc="0" normalizeH="0" baseline="0" noProof="0" dirty="0">
                <a:ln>
                  <a:noFill/>
                </a:ln>
                <a:solidFill>
                  <a:srgbClr val="92D050"/>
                </a:solidFill>
                <a:effectLst/>
                <a:uLnTx/>
                <a:uFillTx/>
                <a:latin typeface="Arial"/>
                <a:ea typeface="+mn-ea"/>
                <a:cs typeface="+mn-cs"/>
              </a:rPr>
              <a:t>8:30-2:30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2D050"/>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3408499" y="2683239"/>
            <a:ext cx="8113273" cy="3556834"/>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marR="0" lvl="0" indent="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BIG IDEAS</a:t>
            </a:r>
          </a:p>
          <a:p>
            <a:pPr marL="643462" marR="0" lvl="0" indent="-457200" algn="l" defTabSz="914400" rtl="0" eaLnBrk="1" fontAlgn="auto" latinLnBrk="0" hangingPunct="1">
              <a:lnSpc>
                <a:spcPct val="100000"/>
              </a:lnSpc>
              <a:spcBef>
                <a:spcPts val="0"/>
              </a:spcBef>
              <a:spcAft>
                <a:spcPts val="0"/>
              </a:spcAft>
              <a:buClr>
                <a:prstClr val="white"/>
              </a:buClr>
              <a:buSzPts val="1200"/>
              <a:buFont typeface="Arial" panose="020B0604020202020204" pitchFamily="34" charset="0"/>
              <a:buChar char="•"/>
              <a:tabLst/>
              <a:defRPr/>
            </a:pPr>
            <a:r>
              <a:rPr lang="en-US" sz="2800" b="1" kern="0" dirty="0">
                <a:solidFill>
                  <a:prstClr val="white"/>
                </a:solidFill>
                <a:latin typeface="Arial" panose="020B0604020202020204" pitchFamily="34" charset="0"/>
                <a:cs typeface="Arial" panose="020B0604020202020204" pitchFamily="34" charset="0"/>
              </a:rPr>
              <a:t>Reviewing your PBIS Handbook</a:t>
            </a:r>
          </a:p>
          <a:p>
            <a:pPr marL="643462" marR="0" lvl="0" indent="-457200" algn="l" defTabSz="914400" rtl="0" eaLnBrk="1" fontAlgn="auto" latinLnBrk="0" hangingPunct="1">
              <a:lnSpc>
                <a:spcPct val="100000"/>
              </a:lnSpc>
              <a:spcBef>
                <a:spcPts val="0"/>
              </a:spcBef>
              <a:spcAft>
                <a:spcPts val="0"/>
              </a:spcAft>
              <a:buClr>
                <a:prstClr val="white"/>
              </a:buClr>
              <a:buSzPts val="1200"/>
              <a:buFont typeface="Arial" panose="020B0604020202020204" pitchFamily="34" charset="0"/>
              <a:buChar char="•"/>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Classroom Assessment and Goals</a:t>
            </a:r>
          </a:p>
          <a:p>
            <a:pPr marL="643462" marR="0" lvl="0" indent="-457200" algn="l" defTabSz="914400" rtl="0" eaLnBrk="1" fontAlgn="auto" latinLnBrk="0" hangingPunct="1">
              <a:lnSpc>
                <a:spcPct val="100000"/>
              </a:lnSpc>
              <a:spcBef>
                <a:spcPts val="0"/>
              </a:spcBef>
              <a:spcAft>
                <a:spcPts val="0"/>
              </a:spcAft>
              <a:buClr>
                <a:prstClr val="white"/>
              </a:buClr>
              <a:buSzPts val="1200"/>
              <a:buFont typeface="Arial" panose="020B0604020202020204" pitchFamily="34" charset="0"/>
              <a:buChar char="•"/>
              <a:tabLst/>
              <a:defRPr/>
            </a:pPr>
            <a:r>
              <a:rPr lang="en-US" sz="2800" b="1" kern="0" dirty="0">
                <a:solidFill>
                  <a:prstClr val="white"/>
                </a:solidFill>
                <a:latin typeface="Arial" panose="020B0604020202020204" pitchFamily="34" charset="0"/>
                <a:cs typeface="Arial" panose="020B0604020202020204" pitchFamily="34" charset="0"/>
              </a:rPr>
              <a:t>SW-Data Collection and Use </a:t>
            </a:r>
            <a:endPar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643462" marR="0" lvl="0" indent="-457200" algn="l" defTabSz="914400" rtl="0" eaLnBrk="1" fontAlgn="auto" latinLnBrk="0" hangingPunct="1">
              <a:lnSpc>
                <a:spcPct val="100000"/>
              </a:lnSpc>
              <a:spcBef>
                <a:spcPts val="0"/>
              </a:spcBef>
              <a:spcAft>
                <a:spcPts val="0"/>
              </a:spcAft>
              <a:buClr>
                <a:prstClr val="white"/>
              </a:buClr>
              <a:buSzPts val="1200"/>
              <a:buFont typeface="Arial" panose="020B0604020202020204" pitchFamily="34" charset="0"/>
              <a:buChar char="•"/>
              <a:tabLst/>
              <a:defRPr/>
            </a:pPr>
            <a:r>
              <a:rPr lang="en-US" sz="2800" b="1" kern="0" dirty="0">
                <a:solidFill>
                  <a:prstClr val="white"/>
                </a:solidFill>
                <a:latin typeface="Arial" panose="020B0604020202020204" pitchFamily="34" charset="0"/>
                <a:cs typeface="Arial" panose="020B0604020202020204" pitchFamily="34" charset="0"/>
              </a:rPr>
              <a:t>Evaluation Plan</a:t>
            </a:r>
          </a:p>
          <a:p>
            <a:pPr marL="643462" marR="0" lvl="0" indent="-457200" algn="l" defTabSz="914400" rtl="0" eaLnBrk="1" fontAlgn="auto" latinLnBrk="0" hangingPunct="1">
              <a:lnSpc>
                <a:spcPct val="100000"/>
              </a:lnSpc>
              <a:spcBef>
                <a:spcPts val="0"/>
              </a:spcBef>
              <a:spcAft>
                <a:spcPts val="0"/>
              </a:spcAft>
              <a:buClr>
                <a:prstClr val="white"/>
              </a:buClr>
              <a:buSzPts val="1200"/>
              <a:buFont typeface="Arial" panose="020B0604020202020204" pitchFamily="34" charset="0"/>
              <a:buChar char="•"/>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Logic Model Sharing</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650" y="2316681"/>
            <a:ext cx="2205490" cy="2205490"/>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3009" y="3099040"/>
            <a:ext cx="2205490" cy="2205490"/>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650" y="3659631"/>
            <a:ext cx="2205490" cy="2205490"/>
          </a:xfrm>
          <a:prstGeom prst="ellipse">
            <a:avLst/>
          </a:prstGeom>
        </p:spPr>
      </p:pic>
      <p:sp>
        <p:nvSpPr>
          <p:cNvPr id="3" name="Double Wave 2">
            <a:extLst>
              <a:ext uri="{FF2B5EF4-FFF2-40B4-BE49-F238E27FC236}">
                <a16:creationId xmlns:a16="http://schemas.microsoft.com/office/drawing/2014/main" id="{FF1A5EFE-D286-762E-0345-8C75F4A69743}"/>
              </a:ext>
            </a:extLst>
          </p:cNvPr>
          <p:cNvSpPr/>
          <p:nvPr/>
        </p:nvSpPr>
        <p:spPr>
          <a:xfrm>
            <a:off x="6998677" y="398585"/>
            <a:ext cx="4523095" cy="1918096"/>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Please let us know if you will be attending and which date/location you will be joining</a:t>
            </a:r>
          </a:p>
        </p:txBody>
      </p:sp>
    </p:spTree>
    <p:extLst>
      <p:ext uri="{BB962C8B-B14F-4D97-AF65-F5344CB8AC3E}">
        <p14:creationId xmlns:p14="http://schemas.microsoft.com/office/powerpoint/2010/main" val="401080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600" dirty="0">
                <a:solidFill>
                  <a:schemeClr val="bg1"/>
                </a:solidFill>
                <a:cs typeface="Calibri Light"/>
              </a:rPr>
              <a:t>ROUNDTABLE DISCUSSIONS</a:t>
            </a:r>
            <a:endParaRPr lang="en-US" sz="36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1006567" y="1771121"/>
            <a:ext cx="4800007" cy="313854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451" indent="-457189">
              <a:spcBef>
                <a:spcPts val="533"/>
              </a:spcBef>
              <a:buClr>
                <a:schemeClr val="bg1"/>
              </a:buClr>
              <a:buSzPct val="100000"/>
            </a:pPr>
            <a:r>
              <a:rPr lang="en-US" sz="2400" dirty="0">
                <a:solidFill>
                  <a:schemeClr val="bg1"/>
                </a:solidFill>
                <a:cs typeface="Calibri" panose="020F0502020204030204"/>
              </a:rPr>
              <a:t>Purpose: present one example of how you have used Systems, Data, and Practices to achieve a specific outcome.</a:t>
            </a:r>
          </a:p>
          <a:p>
            <a:pPr marL="643451" indent="-457189">
              <a:spcBef>
                <a:spcPts val="533"/>
              </a:spcBef>
              <a:buClr>
                <a:schemeClr val="bg1"/>
              </a:buClr>
              <a:buSzPct val="100000"/>
            </a:pPr>
            <a:endParaRPr lang="en-US" sz="900" dirty="0">
              <a:solidFill>
                <a:schemeClr val="bg1"/>
              </a:solidFill>
              <a:cs typeface="Calibri" panose="020F0502020204030204"/>
            </a:endParaRPr>
          </a:p>
          <a:p>
            <a:pPr marL="643451" indent="-457189">
              <a:spcBef>
                <a:spcPts val="533"/>
              </a:spcBef>
              <a:buClr>
                <a:schemeClr val="bg1"/>
              </a:buClr>
              <a:buSzPct val="100000"/>
            </a:pPr>
            <a:r>
              <a:rPr lang="en-US" sz="2400" dirty="0">
                <a:solidFill>
                  <a:schemeClr val="bg1"/>
                </a:solidFill>
                <a:cs typeface="Calibri" panose="020F0502020204030204"/>
              </a:rPr>
              <a:t>Present to team members from other schools</a:t>
            </a:r>
          </a:p>
          <a:p>
            <a:pPr marL="643451" indent="-457189">
              <a:spcBef>
                <a:spcPts val="533"/>
              </a:spcBef>
              <a:buClr>
                <a:schemeClr val="bg1"/>
              </a:buClr>
              <a:buSzPct val="100000"/>
            </a:pPr>
            <a:endParaRPr lang="en-US" sz="900" dirty="0">
              <a:solidFill>
                <a:schemeClr val="bg1"/>
              </a:solidFill>
              <a:cs typeface="Calibri" panose="020F0502020204030204"/>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7734547" y="1326892"/>
            <a:ext cx="1919163" cy="1430747"/>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8346757" y="483140"/>
            <a:ext cx="1911121" cy="2281720"/>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008376" y="608646"/>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135990" y="1112114"/>
            <a:ext cx="1469483" cy="1"/>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0" name="Google Shape;662;p43">
            <a:extLst>
              <a:ext uri="{FF2B5EF4-FFF2-40B4-BE49-F238E27FC236}">
                <a16:creationId xmlns:a16="http://schemas.microsoft.com/office/drawing/2014/main" id="{C1DA5F5D-DA4E-4DFE-9249-ACAA9C7213CB}"/>
              </a:ext>
            </a:extLst>
          </p:cNvPr>
          <p:cNvSpPr/>
          <p:nvPr/>
        </p:nvSpPr>
        <p:spPr>
          <a:xfrm>
            <a:off x="10652880" y="287492"/>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10828882" y="519101"/>
            <a:ext cx="806237" cy="674497"/>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7" name="Rectangle: Rounded Corners 6">
            <a:extLst>
              <a:ext uri="{FF2B5EF4-FFF2-40B4-BE49-F238E27FC236}">
                <a16:creationId xmlns:a16="http://schemas.microsoft.com/office/drawing/2014/main" id="{2788AC01-A22A-4D98-8A85-31866539726A}"/>
              </a:ext>
            </a:extLst>
          </p:cNvPr>
          <p:cNvSpPr/>
          <p:nvPr/>
        </p:nvSpPr>
        <p:spPr>
          <a:xfrm>
            <a:off x="6810286" y="3292149"/>
            <a:ext cx="4346591" cy="3138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Outline your school’s example using the  logic model template (outcomes, systems, data, practices).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Be prepared to share and take notes.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Take new ideas back to your team for action planning!</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p:txBody>
      </p:sp>
    </p:spTree>
    <p:extLst>
      <p:ext uri="{BB962C8B-B14F-4D97-AF65-F5344CB8AC3E}">
        <p14:creationId xmlns:p14="http://schemas.microsoft.com/office/powerpoint/2010/main" val="784979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b="1" kern="0" dirty="0">
                <a:solidFill>
                  <a:srgbClr val="0D0F41"/>
                </a:solidFill>
                <a:latin typeface="Calibri"/>
                <a:ea typeface="Calibri"/>
                <a:cs typeface="Calibri"/>
                <a:sym typeface="Calibri"/>
              </a:rPr>
              <a:t>Enter Practices taught to achieve your goal </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909081" y="947467"/>
            <a:ext cx="3420037"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D0F41"/>
                </a:solidFill>
                <a:effectLst/>
                <a:uLnTx/>
                <a:uFillTx/>
                <a:latin typeface="Calibri"/>
                <a:ea typeface="Calibri"/>
                <a:cs typeface="Calibri"/>
                <a:sym typeface="Calibri"/>
              </a:rPr>
              <a:t>Enter what data</a:t>
            </a:r>
            <a:r>
              <a:rPr lang="en-US" sz="1600" b="1" kern="0" dirty="0">
                <a:solidFill>
                  <a:srgbClr val="0D0F41"/>
                </a:solidFill>
                <a:latin typeface="Calibri"/>
                <a:ea typeface="Calibri"/>
                <a:cs typeface="Calibri"/>
                <a:sym typeface="Calibri"/>
              </a:rPr>
              <a:t>a source you used to identify your goal and evaluate the results</a:t>
            </a:r>
            <a:endParaRPr kumimoji="0" sz="16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0D0F41"/>
                </a:solidFill>
                <a:effectLst/>
                <a:uLnTx/>
                <a:uFillTx/>
                <a:latin typeface="Calibri"/>
                <a:ea typeface="Calibri"/>
                <a:cs typeface="Calibri"/>
                <a:sym typeface="Calibri"/>
              </a:rPr>
              <a:t>Enter systems changes you made to help achieve your goal</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095700" y="1354643"/>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6500265" y="189483"/>
            <a:ext cx="1302472" cy="707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2062800"/>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Identify an </a:t>
            </a:r>
            <a:r>
              <a:rPr kumimoji="0" lang="en-US" sz="1600" b="1"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outcome </a:t>
            </a: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to focus on for this activity. For example:</a:t>
            </a:r>
            <a:endParaRPr kumimoji="0" lang="en-US" sz="1600" b="0" i="0" u="none" strike="noStrike" kern="0" cap="none" spc="0" normalizeH="0" baseline="0" noProof="0" dirty="0">
              <a:ln>
                <a:noFill/>
              </a:ln>
              <a:solidFill>
                <a:schemeClr val="tx1">
                  <a:lumMod val="50000"/>
                  <a:lumOff val="50000"/>
                </a:schemeClr>
              </a:solidFill>
              <a:effectLst/>
              <a:uLnTx/>
              <a:uFillTx/>
              <a:latin typeface="Calibri"/>
              <a:ea typeface="+mn-ea"/>
              <a:cs typeface="Calibri"/>
              <a:sym typeface="Arial"/>
            </a:endParaRP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Decrease ODRs on the playground</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consistency of response to behavior to ensure equity</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family engagement</a:t>
            </a:r>
            <a:endParaRPr kumimoji="0" b="0" i="1" u="none" strike="noStrike" kern="0" cap="none" spc="0" normalizeH="0" baseline="0" noProof="0" dirty="0">
              <a:ln>
                <a:noFill/>
              </a:ln>
              <a:solidFill>
                <a:schemeClr val="tx1">
                  <a:lumMod val="50000"/>
                  <a:lumOff val="50000"/>
                </a:schemeClr>
              </a:solidFill>
              <a:uLnTx/>
              <a:uFillTx/>
              <a:latin typeface="Calibri"/>
              <a:ea typeface="+mn-ea"/>
              <a:cs typeface="Arial"/>
              <a:sym typeface="Arial"/>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are we doing? </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do we want to be doing?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3436099" y="108759"/>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1211649" y="2587561"/>
            <a:ext cx="2788396" cy="430888"/>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2929861" y="2332916"/>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a:cxnSpLocks/>
          </p:cNvCxnSpPr>
          <p:nvPr/>
        </p:nvCxnSpPr>
        <p:spPr>
          <a:xfrm flipH="1">
            <a:off x="10047664" y="2254156"/>
            <a:ext cx="538581" cy="333405"/>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a:cxnSpLocks/>
          </p:cNvCxnSpPr>
          <p:nvPr/>
        </p:nvCxnSpPr>
        <p:spPr>
          <a:xfrm flipV="1">
            <a:off x="4994777" y="384642"/>
            <a:ext cx="1475354" cy="2127"/>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127351" y="3213075"/>
            <a:ext cx="2629200" cy="23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highlight </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associated with this outcome?</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lesson learned?</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4932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0D0F41"/>
                </a:solidFill>
                <a:effectLst/>
                <a:uLnTx/>
                <a:uFillTx/>
                <a:latin typeface="Calibri"/>
                <a:ea typeface="Calibri"/>
                <a:cs typeface="Calibri"/>
                <a:sym typeface="Calibri"/>
              </a:rPr>
              <a:t>SYSTEMS</a:t>
            </a:r>
            <a:endParaRPr kumimoji="0"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5" name="Google Shape;145;p26"/>
          <p:cNvSpPr txBox="1"/>
          <p:nvPr/>
        </p:nvSpPr>
        <p:spPr>
          <a:xfrm>
            <a:off x="27925" y="13342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Lincoln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support staff  to</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 implement this with fidelity?</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dk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dk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dk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dk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rPr>
              <a:t>Office referrals and injuries at recess have decreased. Monitors are more engaged with students and spend less time talking to one another.</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lesson learned?</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rgbClr val="002060"/>
                </a:solidFill>
                <a:effectLst/>
                <a:uLnTx/>
                <a:uFillTx/>
                <a:latin typeface="Calibri"/>
                <a:ea typeface="Calibri"/>
                <a:cs typeface="Calibri"/>
                <a:sym typeface="Calibri"/>
              </a:rPr>
              <a:t>Arranging schedules to overlap with monitors to train and model was challenging but critical.</a:t>
            </a:r>
            <a:endParaRPr kumimoji="0" sz="13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Explicit expectations taught &amp; retaught, monitors trained and overlap with staff for first month, zones created &amp; assigned to staff</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500" b="1" i="0" u="none" strike="noStrike" kern="0" cap="none" spc="0" normalizeH="0" baseline="0" noProof="0" dirty="0">
                <a:ln>
                  <a:noFill/>
                </a:ln>
                <a:solidFill>
                  <a:srgbClr val="000000"/>
                </a:solidFill>
                <a:effectLst/>
                <a:uLnTx/>
                <a:uFillTx/>
                <a:latin typeface="Calibri"/>
                <a:ea typeface="Calibri"/>
                <a:cs typeface="Calibri"/>
                <a:sym typeface="Calibri"/>
              </a:rPr>
              <a:t>Reduce injuries and referrals during recess</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Office referrals, visits to the nurse, recess monitor weekly survey</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Active monitoring at recess, expectations for behavior and use of equipment explicitly taught, each monitor acknowledges 5 students per recess for appropriate behavior</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2428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Teachers utilize the following: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Cool down space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Redirection/proximity/planned ignoring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Movement breaks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Mindfulness activities.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Only write up behaviors that fit a definition a Major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374435" y="765801"/>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Clear definitions for problem behaviors both Major and Minor with examples.</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Flow Chart updated to ensure all staff understand the strategies and process of behavioral management techniques before writing a referral.</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Staff PD on how to write up a referral.   Staff reviewed sample discipline scenarios to determine if it is a Minor, Major or a simple correction with no write up.</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definitions and flowchart added to school handbook.</a:t>
            </a:r>
            <a:endParaRPr kumimoji="0" sz="14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Team examines equity reports monthly in SWIS as well as the drill down tool to ensure discpline is not disproportionate amongst different groups of students.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 is shared with staff during faculty meeting to determine next steps</a:t>
            </a:r>
          </a:p>
        </p:txBody>
      </p:sp>
      <p:sp>
        <p:nvSpPr>
          <p:cNvPr id="171" name="Google Shape;171;p27"/>
          <p:cNvSpPr txBox="1"/>
          <p:nvPr/>
        </p:nvSpPr>
        <p:spPr>
          <a:xfrm>
            <a:off x="3665033" y="86967"/>
            <a:ext cx="4584000" cy="13168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rPr>
              <a:t>Increase consistancy in our ODR system to ensure equicty across our students</a:t>
            </a:r>
            <a:endParaRPr kumimoji="0" sz="20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dirty="0">
                <a:ln>
                  <a:noFill/>
                </a:ln>
                <a:solidFill>
                  <a:srgbClr val="000000"/>
                </a:solidFill>
                <a:effectLst/>
                <a:uLnTx/>
                <a:uFillTx/>
                <a:latin typeface="Arial"/>
                <a:ea typeface="+mn-ea"/>
                <a:cs typeface="Arial"/>
                <a:sym typeface="Arial"/>
              </a:rPr>
              <a:t>Highlight:  Our ODR’s decreased signifantly once staff truly understood what should be a Major or Minor and after feeling comfortable with using the responding techniques that were practiced during PD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Lessons Learned:</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Adults need lots of practice at writing referrals and keeping it unemotional.</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Staff need lots of training and coaching on how to use behavior management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145;p26">
            <a:extLst>
              <a:ext uri="{FF2B5EF4-FFF2-40B4-BE49-F238E27FC236}">
                <a16:creationId xmlns:a16="http://schemas.microsoft.com/office/drawing/2014/main" id="{6DC7F1BF-F251-E65D-CABD-40EA24BA027F}"/>
              </a:ext>
            </a:extLst>
          </p:cNvPr>
          <p:cNvSpPr txBox="1"/>
          <p:nvPr/>
        </p:nvSpPr>
        <p:spPr>
          <a:xfrm>
            <a:off x="27925" y="9748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Washington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94377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601385" y="1159972"/>
            <a:ext cx="3734809"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190141" y="4786687"/>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5523308" y="182799"/>
            <a:ext cx="3001590" cy="694787"/>
          </a:xfrm>
          <a:prstGeom prst="rect">
            <a:avLst/>
          </a:prstGeom>
          <a:noFill/>
          <a:ln>
            <a:solidFill>
              <a:schemeClr val="tx1"/>
            </a:solid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487502"/>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9645057" y="133387"/>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2486487" y="2562234"/>
            <a:ext cx="1268251"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1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3718407" y="2621293"/>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p:nvPr/>
        </p:nvCxnSpPr>
        <p:spPr>
          <a:xfrm rot="10800000">
            <a:off x="10015623" y="2332851"/>
            <a:ext cx="1009800" cy="2511300"/>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p:nvPr/>
        </p:nvCxnSpPr>
        <p:spPr>
          <a:xfrm flipH="1">
            <a:off x="7838005" y="264192"/>
            <a:ext cx="2330443" cy="130805"/>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217478" y="3665528"/>
            <a:ext cx="2629200" cy="2000802"/>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defTabSz="1219170">
              <a:buClr>
                <a:srgbClr val="0D0F41"/>
              </a:buClr>
              <a:buSzPts val="1400"/>
            </a:pPr>
            <a:r>
              <a:rPr lang="en-US" sz="1100" b="1" kern="0" dirty="0">
                <a:solidFill>
                  <a:srgbClr val="0D0F41"/>
                </a:solidFill>
                <a:latin typeface="Calibri"/>
                <a:ea typeface="Calibri"/>
                <a:cs typeface="Calibri"/>
                <a:sym typeface="Calibri"/>
              </a:rPr>
              <a:t>What is one lesson learned?</a:t>
            </a: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Google Shape;106;p13">
            <a:extLst>
              <a:ext uri="{FF2B5EF4-FFF2-40B4-BE49-F238E27FC236}">
                <a16:creationId xmlns:a16="http://schemas.microsoft.com/office/drawing/2014/main" id="{74A44889-D619-74BA-5E54-085D5B72F568}"/>
              </a:ext>
            </a:extLst>
          </p:cNvPr>
          <p:cNvSpPr txBox="1"/>
          <p:nvPr/>
        </p:nvSpPr>
        <p:spPr>
          <a:xfrm>
            <a:off x="268903" y="502645"/>
            <a:ext cx="2714520" cy="2062828"/>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400" b="1"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400" b="1"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dirty="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1700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408197" y="867879"/>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p:txBody>
      </p:sp>
      <p:sp>
        <p:nvSpPr>
          <p:cNvPr id="171" name="Google Shape;171;p27"/>
          <p:cNvSpPr txBox="1"/>
          <p:nvPr/>
        </p:nvSpPr>
        <p:spPr>
          <a:xfrm>
            <a:off x="3665033" y="86967"/>
            <a:ext cx="4584000" cy="1316800"/>
          </a:xfrm>
          <a:prstGeom prst="rect">
            <a:avLst/>
          </a:prstGeom>
          <a:noFill/>
          <a:ln>
            <a:solidFill>
              <a:schemeClr val="tx1"/>
            </a:solid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1" i="0" u="none" strike="noStrike" kern="0" cap="none" spc="0" normalizeH="0" baseline="0" noProof="0" dirty="0">
                <a:ln>
                  <a:noFill/>
                </a:ln>
                <a:solidFill>
                  <a:srgbClr val="000000"/>
                </a:solidFill>
                <a:effectLst/>
                <a:uLnTx/>
                <a:uFillTx/>
                <a:latin typeface="Arial"/>
                <a:ea typeface="+mn-ea"/>
                <a:cs typeface="Arial"/>
                <a:sym typeface="Arial"/>
              </a:rPr>
              <a:t>Highlight:</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Lessons Learned</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t>
            </a:r>
          </a:p>
        </p:txBody>
      </p:sp>
    </p:spTree>
    <p:extLst>
      <p:ext uri="{BB962C8B-B14F-4D97-AF65-F5344CB8AC3E}">
        <p14:creationId xmlns:p14="http://schemas.microsoft.com/office/powerpoint/2010/main" val="331592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5B2C9F-C2F8-40E8-8EF9-4DF407966056}"/>
              </a:ext>
            </a:extLst>
          </p:cNvPr>
          <p:cNvSpPr>
            <a:spLocks noGrp="1"/>
          </p:cNvSpPr>
          <p:nvPr>
            <p:ph type="body" idx="1"/>
          </p:nvPr>
        </p:nvSpPr>
        <p:spPr>
          <a:xfrm>
            <a:off x="7559040" y="1578400"/>
            <a:ext cx="4051035" cy="4559600"/>
          </a:xfrm>
        </p:spPr>
        <p:txBody>
          <a:bodyPr/>
          <a:lstStyle/>
          <a:p>
            <a:pPr>
              <a:spcBef>
                <a:spcPts val="800"/>
              </a:spcBef>
              <a:buClr>
                <a:schemeClr val="bg1"/>
              </a:buClr>
            </a:pPr>
            <a:r>
              <a:rPr lang="en-US" sz="1867" dirty="0">
                <a:solidFill>
                  <a:schemeClr val="bg1"/>
                </a:solidFill>
              </a:rPr>
              <a:t>Review roundtable template and examples.</a:t>
            </a:r>
          </a:p>
          <a:p>
            <a:pPr>
              <a:spcBef>
                <a:spcPts val="800"/>
              </a:spcBef>
              <a:buClr>
                <a:schemeClr val="bg1"/>
              </a:buClr>
            </a:pPr>
            <a:r>
              <a:rPr lang="en-US" sz="1867" dirty="0">
                <a:solidFill>
                  <a:schemeClr val="bg1"/>
                </a:solidFill>
              </a:rPr>
              <a:t>Brainstorm potential outcomes you may want to target to highlight your school/team’s PBIS efforts.</a:t>
            </a:r>
          </a:p>
          <a:p>
            <a:pPr>
              <a:spcBef>
                <a:spcPts val="800"/>
              </a:spcBef>
              <a:buClr>
                <a:schemeClr val="bg1"/>
              </a:buClr>
            </a:pPr>
            <a:r>
              <a:rPr lang="en-US" sz="1867" dirty="0">
                <a:solidFill>
                  <a:schemeClr val="bg1"/>
                </a:solidFill>
              </a:rPr>
              <a:t>What questions do you have?</a:t>
            </a:r>
          </a:p>
          <a:p>
            <a:pPr>
              <a:spcBef>
                <a:spcPts val="800"/>
              </a:spcBef>
              <a:buClr>
                <a:schemeClr val="bg1"/>
              </a:buClr>
            </a:pPr>
            <a:r>
              <a:rPr lang="en-US" sz="1867" dirty="0">
                <a:solidFill>
                  <a:schemeClr val="bg1"/>
                </a:solidFill>
              </a:rPr>
              <a:t>Schedule a time to meet (or communicate) with your team to plan what your school wants to share.</a:t>
            </a:r>
          </a:p>
          <a:p>
            <a:pPr marL="203195" indent="0" algn="r">
              <a:spcBef>
                <a:spcPts val="800"/>
              </a:spcBef>
              <a:buClr>
                <a:schemeClr val="bg1"/>
              </a:buClr>
              <a:buNone/>
            </a:pPr>
            <a:r>
              <a:rPr lang="en-US" sz="1867" dirty="0">
                <a:solidFill>
                  <a:schemeClr val="bg1"/>
                </a:solidFill>
              </a:rPr>
              <a:t>	  </a:t>
            </a:r>
          </a:p>
        </p:txBody>
      </p:sp>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PLANNING ROUNDTABLES</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925" y="1523272"/>
            <a:ext cx="6705600" cy="376323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10832606" y="5159446"/>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8618063" y="5241640"/>
            <a:ext cx="495955" cy="495955"/>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7559040" y="6043249"/>
            <a:ext cx="4069421" cy="56567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Co-coaches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Questions/full group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59" name="TextBox 58">
            <a:extLst>
              <a:ext uri="{FF2B5EF4-FFF2-40B4-BE49-F238E27FC236}">
                <a16:creationId xmlns:a16="http://schemas.microsoft.com/office/drawing/2014/main" id="{5A9601CC-4F79-E5B1-C065-998639773F5F}"/>
              </a:ext>
            </a:extLst>
          </p:cNvPr>
          <p:cNvSpPr txBox="1"/>
          <p:nvPr/>
        </p:nvSpPr>
        <p:spPr>
          <a:xfrm>
            <a:off x="36294" y="5625678"/>
            <a:ext cx="10487298" cy="646331"/>
          </a:xfrm>
          <a:prstGeom prst="rect">
            <a:avLst/>
          </a:prstGeom>
          <a:noFill/>
        </p:spPr>
        <p:txBody>
          <a:bodyPr wrap="square">
            <a:spAutoFit/>
          </a:bodyPr>
          <a:lstStyle/>
          <a:p>
            <a:r>
              <a:rPr lang="en-US" dirty="0">
                <a:solidFill>
                  <a:schemeClr val="bg1"/>
                </a:solidFill>
              </a:rPr>
              <a:t>Logic Model Directions, Samples and Template</a:t>
            </a:r>
          </a:p>
          <a:p>
            <a:r>
              <a:rPr lang="en-US" dirty="0">
                <a:solidFill>
                  <a:srgbClr val="002060"/>
                </a:solidFill>
                <a:hlinkClick r:id="rId4">
                  <a:extLst>
                    <a:ext uri="{A12FA001-AC4F-418D-AE19-62706E023703}">
                      <ahyp:hlinkClr xmlns:ahyp="http://schemas.microsoft.com/office/drawing/2018/hyperlinkcolor" val="tx"/>
                    </a:ext>
                  </a:extLst>
                </a:hlinkClick>
              </a:rPr>
              <a:t>https://sebacademy.edc.org/pbis-logic-model-activity-directions-samples-and-template</a:t>
            </a:r>
            <a:r>
              <a:rPr lang="en-US" dirty="0">
                <a:solidFill>
                  <a:srgbClr val="002060"/>
                </a:solidFill>
              </a:rPr>
              <a:t> </a:t>
            </a:r>
          </a:p>
        </p:txBody>
      </p:sp>
    </p:spTree>
    <p:extLst>
      <p:ext uri="{BB962C8B-B14F-4D97-AF65-F5344CB8AC3E}">
        <p14:creationId xmlns:p14="http://schemas.microsoft.com/office/powerpoint/2010/main" val="318053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b="1" dirty="0">
                <a:latin typeface="Arial" panose="020B0604020202020204" pitchFamily="34" charset="0"/>
                <a:cs typeface="Arial" panose="020B0604020202020204" pitchFamily="34" charset="0"/>
              </a:rPr>
              <a:t>December Coach Meeting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81650" y="1089896"/>
            <a:ext cx="102737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92D050"/>
                </a:solidFill>
                <a:effectLst/>
                <a:uLnTx/>
                <a:uFillTx/>
                <a:latin typeface="Arial"/>
                <a:ea typeface="+mn-ea"/>
                <a:cs typeface="+mn-cs"/>
              </a:rPr>
              <a:t>12/6 – Zoom Meeting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92D050"/>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3408499" y="2283495"/>
            <a:ext cx="8113273" cy="3556834"/>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marR="0" lvl="0" indent="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BIG IDEAS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PBIS Assessment Use and Practice</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Feedback and Input Surveys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PBIS Alignment with Trauma/Mental Health</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Conducting Self-Assessment TFI</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650" y="2316681"/>
            <a:ext cx="2205490" cy="2205490"/>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03009" y="3099040"/>
            <a:ext cx="2205490" cy="2205490"/>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650" y="3659631"/>
            <a:ext cx="2205490" cy="2205490"/>
          </a:xfrm>
          <a:prstGeom prst="ellipse">
            <a:avLst/>
          </a:prstGeom>
        </p:spPr>
      </p:pic>
    </p:spTree>
    <p:extLst>
      <p:ext uri="{BB962C8B-B14F-4D97-AF65-F5344CB8AC3E}">
        <p14:creationId xmlns:p14="http://schemas.microsoft.com/office/powerpoint/2010/main" val="1186857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3384437051"/>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408071578"/>
              </p:ext>
            </p:extLst>
          </p:nvPr>
        </p:nvGraphicFramePr>
        <p:xfrm>
          <a:off x="395570" y="1282023"/>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idx="6"/>
          </p:nvPr>
        </p:nvSpPr>
        <p:spPr>
          <a:xfrm>
            <a:off x="813348" y="467463"/>
            <a:ext cx="11800937" cy="845600"/>
          </a:xfrm>
        </p:spPr>
        <p:txBody>
          <a:bodyPr/>
          <a:lstStyle/>
          <a:p>
            <a:r>
              <a:rPr lang="en-US" dirty="0"/>
              <a:t>Agenda &amp; Coaches' Tasks- Debrief</a:t>
            </a:r>
          </a:p>
        </p:txBody>
      </p:sp>
      <p:grpSp>
        <p:nvGrpSpPr>
          <p:cNvPr id="10" name="Google Shape;1742;p61">
            <a:extLst>
              <a:ext uri="{FF2B5EF4-FFF2-40B4-BE49-F238E27FC236}">
                <a16:creationId xmlns:a16="http://schemas.microsoft.com/office/drawing/2014/main" id="{D0016521-F444-8C01-9656-C99BCD318238}"/>
              </a:ext>
            </a:extLst>
          </p:cNvPr>
          <p:cNvGrpSpPr/>
          <p:nvPr/>
        </p:nvGrpSpPr>
        <p:grpSpPr>
          <a:xfrm flipH="1">
            <a:off x="7693882" y="1282023"/>
            <a:ext cx="4202407" cy="2341303"/>
            <a:chOff x="4411970" y="1801825"/>
            <a:chExt cx="734586" cy="409262"/>
          </a:xfrm>
          <a:solidFill>
            <a:schemeClr val="accent4"/>
          </a:solidFill>
        </p:grpSpPr>
        <p:sp>
          <p:nvSpPr>
            <p:cNvPr id="11" name="Google Shape;1743;p61">
              <a:extLst>
                <a:ext uri="{FF2B5EF4-FFF2-40B4-BE49-F238E27FC236}">
                  <a16:creationId xmlns:a16="http://schemas.microsoft.com/office/drawing/2014/main" id="{178322B4-8140-BE42-163B-17C3448E2024}"/>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2" name="Google Shape;1744;p61">
              <a:extLst>
                <a:ext uri="{FF2B5EF4-FFF2-40B4-BE49-F238E27FC236}">
                  <a16:creationId xmlns:a16="http://schemas.microsoft.com/office/drawing/2014/main" id="{FCE2A11E-4CA9-9279-56A6-B29218CE5B07}"/>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97170C81-6EA1-B6E0-1AB7-8C356758CEEB}"/>
              </a:ext>
            </a:extLst>
          </p:cNvPr>
          <p:cNvSpPr txBox="1"/>
          <p:nvPr/>
        </p:nvSpPr>
        <p:spPr>
          <a:xfrm>
            <a:off x="7892814" y="158220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14" name="Google Shape;1742;p61">
            <a:extLst>
              <a:ext uri="{FF2B5EF4-FFF2-40B4-BE49-F238E27FC236}">
                <a16:creationId xmlns:a16="http://schemas.microsoft.com/office/drawing/2014/main" id="{632E481F-F1EA-5114-BD38-DC579B4F7D7E}"/>
              </a:ext>
            </a:extLst>
          </p:cNvPr>
          <p:cNvGrpSpPr/>
          <p:nvPr/>
        </p:nvGrpSpPr>
        <p:grpSpPr>
          <a:xfrm flipH="1">
            <a:off x="8411879" y="3866821"/>
            <a:ext cx="4202407" cy="2341303"/>
            <a:chOff x="4411970" y="1801825"/>
            <a:chExt cx="734586" cy="409262"/>
          </a:xfrm>
          <a:solidFill>
            <a:schemeClr val="accent4"/>
          </a:solidFill>
        </p:grpSpPr>
        <p:sp>
          <p:nvSpPr>
            <p:cNvPr id="15" name="Google Shape;1743;p61">
              <a:extLst>
                <a:ext uri="{FF2B5EF4-FFF2-40B4-BE49-F238E27FC236}">
                  <a16:creationId xmlns:a16="http://schemas.microsoft.com/office/drawing/2014/main" id="{35B1C508-58FB-7AE7-D58C-AAE5FF175DA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Google Shape;1744;p61">
              <a:extLst>
                <a:ext uri="{FF2B5EF4-FFF2-40B4-BE49-F238E27FC236}">
                  <a16:creationId xmlns:a16="http://schemas.microsoft.com/office/drawing/2014/main" id="{1BD2AA4F-6AEB-16A9-DC9F-EAFEE045BC7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750C78F2-91BF-3B67-B893-E5CA29BA2D50}"/>
              </a:ext>
            </a:extLst>
          </p:cNvPr>
          <p:cNvSpPr txBox="1"/>
          <p:nvPr/>
        </p:nvSpPr>
        <p:spPr>
          <a:xfrm>
            <a:off x="8610807" y="4243104"/>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47264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3"/>
              </a:rPr>
              <a:t>Advanced Action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Assessment Coordinator form</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7">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 Videos:</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8"/>
              </a:rPr>
              <a:t>Four Tips for Sustaining PBIS</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9"/>
              </a:rPr>
              <a:t>9 Things You Might Have Forgotten How to Do in </a:t>
            </a:r>
            <a:r>
              <a:rPr kumimoji="0" lang="en-US" sz="2100" b="1" i="0" u="none" strike="noStrike" kern="1200" cap="none" spc="0" normalizeH="0" baseline="0" noProof="0" dirty="0" err="1">
                <a:ln>
                  <a:noFill/>
                </a:ln>
                <a:solidFill>
                  <a:srgbClr val="FFFFFF"/>
                </a:solidFill>
                <a:effectLst/>
                <a:uLnTx/>
                <a:uFillTx/>
                <a:latin typeface="Hind Vadodara"/>
                <a:cs typeface="Hind Vadodara"/>
                <a:sym typeface="Hind Vadodara"/>
                <a:hlinkClick r:id="rId9"/>
              </a:rPr>
              <a:t>PBISApps</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10"/>
              </a:rPr>
              <a:t>7 Ways to MacGyver your Action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1"/>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712112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dirty="0"/>
              <a:t>https://edc.co1.qualtrics.com/jfe/form/SV_cBF9GI7gVEBsfSC </a:t>
            </a:r>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41616" y="18756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sym typeface="Hind Vadodara"/>
                <a:hlinkClick r:id="rId3"/>
              </a:rPr>
              <a:t>Advanced Action</a:t>
            </a:r>
            <a:r>
              <a:rPr lang="en-US" sz="2100" b="1" dirty="0">
                <a:solidFill>
                  <a:srgbClr val="FFFFFF"/>
                </a:solidFill>
                <a:hlinkClick r:id="rId3"/>
              </a:rPr>
              <a:t>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4"/>
              </a:rPr>
              <a:t>Team meeting foundations checklist</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lang="en-US" sz="2100" b="1" dirty="0">
                <a:solidFill>
                  <a:srgbClr val="FFFFFF"/>
                </a:solidFill>
                <a:hlinkClick r:id="rId5"/>
              </a:rPr>
              <a:t>PBIS Assessment Coordinator form</a:t>
            </a:r>
            <a:endParaRPr lang="en-US" sz="2100" b="1" dirty="0">
              <a:solidFill>
                <a:srgbClr val="FFFFFF"/>
              </a:solidFill>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7">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 Videos:</a:t>
            </a:r>
          </a:p>
          <a:p>
            <a:pPr marL="342900" indent="-342900">
              <a:spcAft>
                <a:spcPts val="800"/>
              </a:spcAft>
              <a:buClr>
                <a:srgbClr val="FFFFFF"/>
              </a:buClr>
              <a:buFont typeface="Arial"/>
              <a:buChar char="•"/>
              <a:defRPr/>
            </a:pPr>
            <a:r>
              <a:rPr lang="en-US" sz="2100" b="1" dirty="0">
                <a:solidFill>
                  <a:srgbClr val="FFFFFF"/>
                </a:solidFill>
                <a:hlinkClick r:id="rId8"/>
              </a:rPr>
              <a:t>Four Tips for Sustaining PBIS</a:t>
            </a:r>
            <a:endParaRPr lang="en-US" sz="2100" b="1" dirty="0">
              <a:solidFill>
                <a:srgbClr val="FFFFFF"/>
              </a:solidFill>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hlinkClick r:id="rId9"/>
              </a:rPr>
              <a:t>9 Things You Might Have Forgotten How to Do in </a:t>
            </a:r>
            <a:r>
              <a:rPr kumimoji="0" lang="en-US" sz="2100" b="1" i="0" u="none" strike="noStrike" kern="1200" cap="none" spc="0" normalizeH="0" baseline="0" noProof="0" dirty="0" err="1">
                <a:ln>
                  <a:noFill/>
                </a:ln>
                <a:solidFill>
                  <a:srgbClr val="FFFFFF"/>
                </a:solidFill>
                <a:effectLst/>
                <a:uLnTx/>
                <a:uFillTx/>
                <a:latin typeface="Hind Vadodara"/>
                <a:cs typeface="Hind Vadodara"/>
                <a:sym typeface="Hind Vadodara"/>
                <a:hlinkClick r:id="rId9"/>
              </a:rPr>
              <a:t>PBISApps</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ts val="1200"/>
              <a:buFont typeface="Arial"/>
              <a:buChar char="•"/>
              <a:tabLst/>
              <a:defRPr/>
            </a:pPr>
            <a:r>
              <a:rPr lang="en-US" sz="2100" b="1" dirty="0">
                <a:solidFill>
                  <a:srgbClr val="FFFFFF"/>
                </a:solidFill>
                <a:hlinkClick r:id="rId10"/>
              </a:rPr>
              <a:t>7 Ways to MacGyver your Action Plan</a:t>
            </a:r>
            <a:endParaRPr kumimoji="0" lang="en-US" sz="2100" b="1" i="0" u="none" strike="noStrike" kern="1200" cap="none" spc="0" normalizeH="0" baseline="0" noProof="0" dirty="0">
              <a:ln>
                <a:noFill/>
              </a:ln>
              <a:solidFill>
                <a:srgbClr val="FFFFFF"/>
              </a:solidFill>
              <a:effectLst/>
              <a:uLnTx/>
              <a:uFillTx/>
              <a:latin typeface="Hind Vadodara"/>
              <a:cs typeface="Hind Vadodara"/>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11"/>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3804674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770360"/>
            <a:ext cx="8751600" cy="2242662"/>
          </a:xfrm>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Resource Spotlight:</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PBIS Academy Support Structure</a:t>
            </a: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pic>
        <p:nvPicPr>
          <p:cNvPr id="7" name="Picture 6" descr="Education Development Center Social, Emotional &amp; Behavior Academy logo with three arrows pointing to the right">
            <a:extLst>
              <a:ext uri="{FF2B5EF4-FFF2-40B4-BE49-F238E27FC236}">
                <a16:creationId xmlns:a16="http://schemas.microsoft.com/office/drawing/2014/main" id="{D25210F4-4EE2-29DE-4BFD-6BE5F6F9ED49}"/>
              </a:ext>
            </a:extLst>
          </p:cNvPr>
          <p:cNvPicPr>
            <a:picLocks noChangeAspect="1"/>
          </p:cNvPicPr>
          <p:nvPr/>
        </p:nvPicPr>
        <p:blipFill>
          <a:blip r:embed="rId4"/>
          <a:srcRect/>
          <a:stretch/>
        </p:blipFill>
        <p:spPr>
          <a:xfrm>
            <a:off x="2952553" y="432404"/>
            <a:ext cx="7918720" cy="1389890"/>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40" name="Google Shape;340;p33"/>
          <p:cNvSpPr txBox="1">
            <a:spLocks noGrp="1"/>
          </p:cNvSpPr>
          <p:nvPr>
            <p:ph type="ctrTitle"/>
          </p:nvPr>
        </p:nvSpPr>
        <p:spPr>
          <a:xfrm flipH="1">
            <a:off x="6600841" y="1838863"/>
            <a:ext cx="1560600" cy="577800"/>
          </a:xfrm>
          <a:prstGeom prst="rect">
            <a:avLst/>
          </a:prstGeom>
        </p:spPr>
        <p:txBody>
          <a:bodyPr spcFirstLastPara="1" wrap="square" lIns="91425" tIns="91425" rIns="91425" bIns="91425" anchor="b" anchorCtr="0">
            <a:noAutofit/>
          </a:bodyPr>
          <a:lstStyle/>
          <a:p>
            <a:r>
              <a:rPr lang="en" dirty="0"/>
              <a:t>Year</a:t>
            </a:r>
            <a:endParaRPr dirty="0"/>
          </a:p>
        </p:txBody>
      </p:sp>
      <p:sp>
        <p:nvSpPr>
          <p:cNvPr id="341" name="Google Shape;341;p33"/>
          <p:cNvSpPr txBox="1">
            <a:spLocks noGrp="1"/>
          </p:cNvSpPr>
          <p:nvPr>
            <p:ph type="subTitle" idx="1"/>
          </p:nvPr>
        </p:nvSpPr>
        <p:spPr>
          <a:xfrm flipH="1">
            <a:off x="6200722" y="3990756"/>
            <a:ext cx="3921437" cy="1535091"/>
          </a:xfrm>
          <a:prstGeom prst="rect">
            <a:avLst/>
          </a:prstGeom>
        </p:spPr>
        <p:txBody>
          <a:bodyPr spcFirstLastPara="1" wrap="square" lIns="91425" tIns="91425" rIns="91425" bIns="91425" anchor="t" anchorCtr="0">
            <a:noAutofit/>
          </a:bodyPr>
          <a:lstStyle/>
          <a:p>
            <a:pPr marL="0" indent="0"/>
            <a:r>
              <a:rPr lang="en-US" sz="1600" u="sng" dirty="0">
                <a:solidFill>
                  <a:schemeClr val="accent4">
                    <a:lumMod val="40000"/>
                    <a:lumOff val="60000"/>
                  </a:schemeClr>
                </a:solidFill>
              </a:rPr>
              <a:t>Support</a:t>
            </a:r>
          </a:p>
          <a:p>
            <a:pPr marL="0" indent="0" algn="l"/>
            <a:endParaRPr lang="en-US" sz="1600" dirty="0"/>
          </a:p>
          <a:p>
            <a:pPr marL="228594" indent="-228594" algn="l">
              <a:buFont typeface="Arial" panose="020B0604020202020204" pitchFamily="34" charset="0"/>
              <a:buChar char="•"/>
            </a:pPr>
            <a:r>
              <a:rPr lang="en-US" sz="1600" dirty="0"/>
              <a:t>4-2hr Coaches Meetings</a:t>
            </a:r>
          </a:p>
          <a:p>
            <a:pPr marL="228594" indent="-228594" algn="l">
              <a:buFont typeface="Arial" panose="020B0604020202020204" pitchFamily="34" charset="0"/>
              <a:buChar char="•"/>
            </a:pPr>
            <a:r>
              <a:rPr lang="en-US" sz="1600" dirty="0"/>
              <a:t>Optional 2 Full Day Team Trainings with year 3 schools (In Person)</a:t>
            </a:r>
          </a:p>
          <a:p>
            <a:pPr marL="228594" indent="-228594" algn="l">
              <a:buFont typeface="Arial" panose="020B0604020202020204" pitchFamily="34" charset="0"/>
              <a:buChar char="•"/>
            </a:pPr>
            <a:r>
              <a:rPr lang="en-US" sz="1600" dirty="0"/>
              <a:t>1 day School-based Technical Assistance</a:t>
            </a:r>
          </a:p>
          <a:p>
            <a:pPr marL="228594" indent="-228594" algn="l">
              <a:buFont typeface="Arial" panose="020B0604020202020204" pitchFamily="34" charset="0"/>
              <a:buChar char="•"/>
            </a:pPr>
            <a:r>
              <a:rPr lang="en-US" sz="1600" dirty="0"/>
              <a:t>SWIS Data System &amp; Training</a:t>
            </a:r>
          </a:p>
        </p:txBody>
      </p:sp>
      <p:sp>
        <p:nvSpPr>
          <p:cNvPr id="343" name="Google Shape;343;p33"/>
          <p:cNvSpPr txBox="1">
            <a:spLocks noGrp="1"/>
          </p:cNvSpPr>
          <p:nvPr>
            <p:ph type="ctrTitle" idx="4"/>
          </p:nvPr>
        </p:nvSpPr>
        <p:spPr>
          <a:xfrm flipH="1">
            <a:off x="2620200" y="1838943"/>
            <a:ext cx="1560600" cy="577800"/>
          </a:xfrm>
          <a:prstGeom prst="rect">
            <a:avLst/>
          </a:prstGeom>
        </p:spPr>
        <p:txBody>
          <a:bodyPr spcFirstLastPara="1" wrap="square" lIns="91425" tIns="91425" rIns="91425" bIns="91425" anchor="b" anchorCtr="0">
            <a:noAutofit/>
          </a:bodyPr>
          <a:lstStyle/>
          <a:p>
            <a:r>
              <a:rPr lang="en" dirty="0"/>
              <a:t>Years</a:t>
            </a:r>
            <a:endParaRPr dirty="0"/>
          </a:p>
        </p:txBody>
      </p:sp>
      <p:sp>
        <p:nvSpPr>
          <p:cNvPr id="338" name="Google Shape;338;p33"/>
          <p:cNvSpPr txBox="1">
            <a:spLocks noGrp="1"/>
          </p:cNvSpPr>
          <p:nvPr>
            <p:ph type="title" idx="6"/>
          </p:nvPr>
        </p:nvSpPr>
        <p:spPr>
          <a:xfrm>
            <a:off x="1579419" y="647763"/>
            <a:ext cx="8773708" cy="634200"/>
          </a:xfrm>
          <a:prstGeom prst="rect">
            <a:avLst/>
          </a:prstGeom>
        </p:spPr>
        <p:txBody>
          <a:bodyPr spcFirstLastPara="1" wrap="square" lIns="91425" tIns="91425" rIns="91425" bIns="91425" anchor="t" anchorCtr="0">
            <a:noAutofit/>
          </a:bodyPr>
          <a:lstStyle/>
          <a:p>
            <a:r>
              <a:rPr lang="en" dirty="0">
                <a:solidFill>
                  <a:schemeClr val="lt1"/>
                </a:solidFill>
                <a:latin typeface="Poppins SemiBold"/>
                <a:ea typeface="Poppins SemiBold"/>
                <a:cs typeface="Poppins SemiBold"/>
                <a:sym typeface="Poppins SemiBold"/>
              </a:rPr>
              <a:t>2022-2023 PBIS Academy Training Format</a:t>
            </a:r>
            <a:endParaRPr dirty="0">
              <a:solidFill>
                <a:schemeClr val="lt1"/>
              </a:solidFill>
              <a:latin typeface="Poppins SemiBold"/>
              <a:ea typeface="Poppins SemiBold"/>
              <a:cs typeface="Poppins SemiBold"/>
              <a:sym typeface="Poppins SemiBold"/>
            </a:endParaRPr>
          </a:p>
        </p:txBody>
      </p:sp>
      <p:sp>
        <p:nvSpPr>
          <p:cNvPr id="344" name="Google Shape;344;p33"/>
          <p:cNvSpPr txBox="1">
            <a:spLocks noGrp="1"/>
          </p:cNvSpPr>
          <p:nvPr>
            <p:ph type="subTitle" idx="5"/>
          </p:nvPr>
        </p:nvSpPr>
        <p:spPr>
          <a:xfrm flipH="1">
            <a:off x="661232" y="3551948"/>
            <a:ext cx="6280870" cy="1313688"/>
          </a:xfrm>
          <a:prstGeom prst="rect">
            <a:avLst/>
          </a:prstGeom>
        </p:spPr>
        <p:txBody>
          <a:bodyPr spcFirstLastPara="1" wrap="square" lIns="91425" tIns="91425" rIns="91425" bIns="91425" anchor="t" anchorCtr="0">
            <a:noAutofit/>
          </a:bodyPr>
          <a:lstStyle/>
          <a:p>
            <a:pPr marL="0" indent="0"/>
            <a:r>
              <a:rPr lang="en-US" sz="1600" u="sng" dirty="0">
                <a:solidFill>
                  <a:schemeClr val="accent4">
                    <a:lumMod val="40000"/>
                    <a:lumOff val="60000"/>
                  </a:schemeClr>
                </a:solidFill>
              </a:rPr>
              <a:t>Support</a:t>
            </a:r>
          </a:p>
          <a:p>
            <a:pPr marL="0" indent="0" algn="l"/>
            <a:endParaRPr lang="en-US" sz="1600" dirty="0"/>
          </a:p>
          <a:p>
            <a:pPr marL="228594" indent="-228594" algn="l">
              <a:buFont typeface="Arial" panose="020B0604020202020204" pitchFamily="34" charset="0"/>
              <a:buChar char="•"/>
            </a:pPr>
            <a:r>
              <a:rPr lang="en-US" sz="1600" b="1" dirty="0"/>
              <a:t>Years 1 &amp; 2 </a:t>
            </a:r>
          </a:p>
          <a:p>
            <a:pPr marL="685794" lvl="1" indent="-228594" algn="l">
              <a:buFont typeface="Arial" panose="020B0604020202020204" pitchFamily="34" charset="0"/>
              <a:buChar char="•"/>
            </a:pPr>
            <a:r>
              <a:rPr lang="en-US" sz="1400" dirty="0"/>
              <a:t>7 – 1.5 hr. Monthly Coach Meetings (Virtual)</a:t>
            </a:r>
          </a:p>
          <a:p>
            <a:pPr marL="685794" lvl="1" indent="-228594" algn="l">
              <a:buFont typeface="Arial" panose="020B0604020202020204" pitchFamily="34" charset="0"/>
              <a:buChar char="•"/>
            </a:pPr>
            <a:r>
              <a:rPr lang="en-US" sz="1400" dirty="0"/>
              <a:t>3 Full Day - Team Trainings Meetings (Years 1 &amp; 2)  (In Person)</a:t>
            </a:r>
          </a:p>
          <a:p>
            <a:pPr marL="228594" indent="-228594" algn="l">
              <a:buFont typeface="Arial" panose="020B0604020202020204" pitchFamily="34" charset="0"/>
              <a:buChar char="•"/>
            </a:pPr>
            <a:r>
              <a:rPr lang="en-US" sz="1600" b="1" dirty="0"/>
              <a:t>Year 3</a:t>
            </a:r>
          </a:p>
          <a:p>
            <a:pPr marL="685794" lvl="1" indent="-228594" algn="l">
              <a:buFont typeface="Arial" panose="020B0604020202020204" pitchFamily="34" charset="0"/>
              <a:buChar char="•"/>
            </a:pPr>
            <a:r>
              <a:rPr lang="en-US" sz="1400" dirty="0"/>
              <a:t>8 – 1.5 hr. Monthly Coach Meetings (Virtual)</a:t>
            </a:r>
          </a:p>
          <a:p>
            <a:pPr marL="685794" lvl="1" indent="-228594" algn="l">
              <a:buFont typeface="Arial" panose="020B0604020202020204" pitchFamily="34" charset="0"/>
              <a:buChar char="•"/>
            </a:pPr>
            <a:r>
              <a:rPr lang="en-US" sz="1400" dirty="0"/>
              <a:t>2 Full Day - Team Trainings Meetings (Year 3)  (In Person)</a:t>
            </a:r>
            <a:br>
              <a:rPr lang="en-US" sz="1400" dirty="0"/>
            </a:br>
            <a:endParaRPr lang="en-US" sz="1400" dirty="0"/>
          </a:p>
          <a:p>
            <a:pPr marL="228594" indent="-228594" algn="l">
              <a:buFont typeface="Arial" panose="020B0604020202020204" pitchFamily="34" charset="0"/>
              <a:buChar char="•"/>
            </a:pPr>
            <a:r>
              <a:rPr lang="en-US" sz="1600" dirty="0"/>
              <a:t>1.5 day (12 hr.) Technical Assistance per school</a:t>
            </a:r>
          </a:p>
          <a:p>
            <a:pPr marL="228594" indent="-228594" algn="l">
              <a:buFont typeface="Arial" panose="020B0604020202020204" pitchFamily="34" charset="0"/>
              <a:buChar char="•"/>
            </a:pPr>
            <a:r>
              <a:rPr lang="en-US" sz="1600" dirty="0"/>
              <a:t>SWIS Data System &amp; Training</a:t>
            </a:r>
          </a:p>
        </p:txBody>
      </p:sp>
      <p:sp>
        <p:nvSpPr>
          <p:cNvPr id="345" name="Google Shape;345;p33"/>
          <p:cNvSpPr txBox="1">
            <a:spLocks noGrp="1"/>
          </p:cNvSpPr>
          <p:nvPr>
            <p:ph type="ctrTitle" idx="2"/>
          </p:nvPr>
        </p:nvSpPr>
        <p:spPr>
          <a:xfrm flipH="1">
            <a:off x="3838200" y="2708518"/>
            <a:ext cx="1560600" cy="5778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03</a:t>
            </a:r>
            <a:endParaRPr sz="3000" dirty="0">
              <a:latin typeface="Poppins SemiBold"/>
              <a:ea typeface="Poppins SemiBold"/>
              <a:cs typeface="Poppins SemiBold"/>
              <a:sym typeface="Poppins SemiBold"/>
            </a:endParaRPr>
          </a:p>
        </p:txBody>
      </p:sp>
      <p:sp>
        <p:nvSpPr>
          <p:cNvPr id="346" name="Google Shape;346;p33"/>
          <p:cNvSpPr txBox="1">
            <a:spLocks noGrp="1"/>
          </p:cNvSpPr>
          <p:nvPr>
            <p:ph type="ctrTitle"/>
          </p:nvPr>
        </p:nvSpPr>
        <p:spPr>
          <a:xfrm flipH="1">
            <a:off x="2241067" y="2684899"/>
            <a:ext cx="1560600" cy="5778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02</a:t>
            </a:r>
            <a:endParaRPr sz="3000" dirty="0">
              <a:latin typeface="Poppins SemiBold"/>
              <a:ea typeface="Poppins SemiBold"/>
              <a:cs typeface="Poppins SemiBold"/>
              <a:sym typeface="Poppins SemiBold"/>
            </a:endParaRPr>
          </a:p>
        </p:txBody>
      </p:sp>
      <p:sp>
        <p:nvSpPr>
          <p:cNvPr id="347" name="Google Shape;347;p33"/>
          <p:cNvSpPr txBox="1">
            <a:spLocks noGrp="1"/>
          </p:cNvSpPr>
          <p:nvPr>
            <p:ph type="ctrTitle" idx="4"/>
          </p:nvPr>
        </p:nvSpPr>
        <p:spPr>
          <a:xfrm flipH="1">
            <a:off x="225759" y="2617014"/>
            <a:ext cx="2361900" cy="634200"/>
          </a:xfrm>
          <a:prstGeom prst="rect">
            <a:avLst/>
          </a:prstGeom>
        </p:spPr>
        <p:txBody>
          <a:bodyPr spcFirstLastPara="1" wrap="square" lIns="91425" tIns="91425" rIns="91425" bIns="91425" anchor="ctr" anchorCtr="0">
            <a:noAutofit/>
          </a:bodyPr>
          <a:lstStyle/>
          <a:p>
            <a:r>
              <a:rPr lang="en" sz="3000" dirty="0">
                <a:latin typeface="Poppins SemiBold"/>
                <a:ea typeface="Poppins SemiBold"/>
                <a:cs typeface="Poppins SemiBold"/>
                <a:sym typeface="Poppins SemiBold"/>
              </a:rPr>
              <a:t>01</a:t>
            </a:r>
            <a:endParaRPr sz="3000" dirty="0">
              <a:latin typeface="Poppins SemiBold"/>
              <a:ea typeface="Poppins SemiBold"/>
              <a:cs typeface="Poppins SemiBold"/>
              <a:sym typeface="Poppins SemiBold"/>
            </a:endParaRPr>
          </a:p>
        </p:txBody>
      </p:sp>
      <p:sp>
        <p:nvSpPr>
          <p:cNvPr id="348" name="Google Shape;348;p33"/>
          <p:cNvSpPr/>
          <p:nvPr/>
        </p:nvSpPr>
        <p:spPr>
          <a:xfrm>
            <a:off x="969009" y="2496340"/>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9" name="Google Shape;349;p33"/>
          <p:cNvSpPr/>
          <p:nvPr/>
        </p:nvSpPr>
        <p:spPr>
          <a:xfrm>
            <a:off x="2583667" y="2536023"/>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0" name="Google Shape;350;p33"/>
          <p:cNvSpPr/>
          <p:nvPr/>
        </p:nvSpPr>
        <p:spPr>
          <a:xfrm>
            <a:off x="4180800" y="2536023"/>
            <a:ext cx="875400" cy="875400"/>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351" name="Google Shape;351;p33"/>
          <p:cNvCxnSpPr>
            <a:cxnSpLocks/>
          </p:cNvCxnSpPr>
          <p:nvPr/>
        </p:nvCxnSpPr>
        <p:spPr>
          <a:xfrm>
            <a:off x="6118759" y="2069936"/>
            <a:ext cx="0" cy="3639937"/>
          </a:xfrm>
          <a:prstGeom prst="straightConnector1">
            <a:avLst/>
          </a:prstGeom>
          <a:noFill/>
          <a:ln w="9525" cap="flat" cmpd="sng">
            <a:solidFill>
              <a:schemeClr val="lt1"/>
            </a:solidFill>
            <a:prstDash val="dot"/>
            <a:round/>
            <a:headEnd type="none" w="med" len="med"/>
            <a:tailEnd type="none" w="med" len="med"/>
          </a:ln>
        </p:spPr>
      </p:cxnSp>
      <p:sp>
        <p:nvSpPr>
          <p:cNvPr id="2" name="TextBox 1">
            <a:extLst>
              <a:ext uri="{FF2B5EF4-FFF2-40B4-BE49-F238E27FC236}">
                <a16:creationId xmlns:a16="http://schemas.microsoft.com/office/drawing/2014/main" id="{ADA23F9B-BA99-4228-9A4D-1D472D92CB78}"/>
              </a:ext>
            </a:extLst>
          </p:cNvPr>
          <p:cNvSpPr txBox="1"/>
          <p:nvPr/>
        </p:nvSpPr>
        <p:spPr>
          <a:xfrm>
            <a:off x="10101345" y="1817523"/>
            <a:ext cx="2182451" cy="369331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Team Training (Minimum): </a:t>
            </a:r>
          </a:p>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endPar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Administrator</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Grade-Level Representatives</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Support Staff</a:t>
            </a:r>
          </a:p>
          <a:p>
            <a:pPr marL="171446" marR="0" lvl="4"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Coaches</a:t>
            </a:r>
          </a:p>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endPar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Coaches Training:</a:t>
            </a:r>
          </a:p>
          <a:p>
            <a:pPr marL="0" marR="0" lvl="0"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 </a:t>
            </a:r>
          </a:p>
          <a:p>
            <a:pPr marL="171446" marR="0" lvl="0"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2-3 Coaches</a:t>
            </a:r>
          </a:p>
          <a:p>
            <a:pPr marL="0" marR="0" lvl="1" indent="0" algn="l" defTabSz="1219170" rtl="0" eaLnBrk="1" fontAlgn="auto" latinLnBrk="0" hangingPunct="1">
              <a:lnSpc>
                <a:spcPct val="100000"/>
              </a:lnSpc>
              <a:spcBef>
                <a:spcPts val="0"/>
              </a:spcBef>
              <a:spcAft>
                <a:spcPts val="0"/>
              </a:spcAft>
              <a:buClr>
                <a:srgbClr val="00A791"/>
              </a:buClr>
              <a:buSzTx/>
              <a:buFontTx/>
              <a:buNone/>
              <a:tabLst/>
              <a:defRPr/>
            </a:pPr>
            <a:endPar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0" marR="0" lvl="1" indent="0" algn="l" defTabSz="1219170" rtl="0" eaLnBrk="1" fontAlgn="auto" latinLnBrk="0" hangingPunct="1">
              <a:lnSpc>
                <a:spcPct val="100000"/>
              </a:lnSpc>
              <a:spcBef>
                <a:spcPts val="0"/>
              </a:spcBef>
              <a:spcAft>
                <a:spcPts val="0"/>
              </a:spcAft>
              <a:buClr>
                <a:srgbClr val="00A791"/>
              </a:buClr>
              <a:buSzTx/>
              <a:buFontTx/>
              <a:buNone/>
              <a:tabLst/>
              <a:defRPr/>
            </a:pPr>
            <a:r>
              <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rPr>
              <a:t>Technical Assistance: </a:t>
            </a:r>
          </a:p>
          <a:p>
            <a:pPr marL="0" marR="0" lvl="1" indent="0" algn="l" defTabSz="1219170" rtl="0" eaLnBrk="1" fontAlgn="auto" latinLnBrk="0" hangingPunct="1">
              <a:lnSpc>
                <a:spcPct val="100000"/>
              </a:lnSpc>
              <a:spcBef>
                <a:spcPts val="0"/>
              </a:spcBef>
              <a:spcAft>
                <a:spcPts val="0"/>
              </a:spcAft>
              <a:buClr>
                <a:srgbClr val="00A791"/>
              </a:buClr>
              <a:buSzTx/>
              <a:buFontTx/>
              <a:buNone/>
              <a:tabLst/>
              <a:defRPr/>
            </a:pPr>
            <a:endParaRPr kumimoji="0" lang="en-US" sz="1300" b="0" i="0" u="none" strike="noStrike" kern="0" cap="none" spc="0" normalizeH="0" baseline="0" noProof="0" dirty="0">
              <a:ln>
                <a:noFill/>
              </a:ln>
              <a:solidFill>
                <a:srgbClr val="00A791">
                  <a:lumMod val="40000"/>
                  <a:lumOff val="60000"/>
                </a:srgbClr>
              </a:solidFill>
              <a:effectLst/>
              <a:uLnTx/>
              <a:uFillTx/>
              <a:latin typeface="Hind Vadodara" panose="020B0604020202020204" charset="0"/>
              <a:ea typeface="+mn-ea"/>
              <a:cs typeface="Hind Vadodara" panose="020B0604020202020204" charset="0"/>
              <a:sym typeface="Arial"/>
            </a:endParaRP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Administrator</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Coach</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Data Entry Staff</a:t>
            </a:r>
          </a:p>
          <a:p>
            <a:pPr marL="171446" marR="0" lvl="1" indent="-171446" algn="l" defTabSz="1219170" rtl="0" eaLnBrk="1" fontAlgn="auto" latinLnBrk="0" hangingPunct="1">
              <a:lnSpc>
                <a:spcPct val="100000"/>
              </a:lnSpc>
              <a:spcBef>
                <a:spcPts val="0"/>
              </a:spcBef>
              <a:spcAft>
                <a:spcPts val="0"/>
              </a:spcAft>
              <a:buClr>
                <a:srgbClr val="00A791"/>
              </a:buClr>
              <a:buSzTx/>
              <a:buFont typeface="Wingdings" panose="05000000000000000000" pitchFamily="2" charset="2"/>
              <a:buChar char="ü"/>
              <a:tabLst/>
              <a:defRPr/>
            </a:pPr>
            <a:r>
              <a:rPr kumimoji="0" lang="en-US" sz="1300" b="0" i="0" u="none" strike="noStrike" kern="0" cap="none" spc="0" normalizeH="0" baseline="0" noProof="0" dirty="0">
                <a:ln>
                  <a:noFill/>
                </a:ln>
                <a:solidFill>
                  <a:srgbClr val="FFFFFF"/>
                </a:solidFill>
                <a:effectLst/>
                <a:uLnTx/>
                <a:uFillTx/>
                <a:latin typeface="Hind Vadodara" panose="020B0604020202020204" charset="0"/>
                <a:ea typeface="+mn-ea"/>
                <a:cs typeface="Hind Vadodara" panose="020B0604020202020204" charset="0"/>
                <a:sym typeface="Arial"/>
              </a:rPr>
              <a:t>Faculty/Staff</a:t>
            </a:r>
          </a:p>
        </p:txBody>
      </p:sp>
      <p:sp>
        <p:nvSpPr>
          <p:cNvPr id="23" name="Google Shape;340;p33">
            <a:extLst>
              <a:ext uri="{FF2B5EF4-FFF2-40B4-BE49-F238E27FC236}">
                <a16:creationId xmlns:a16="http://schemas.microsoft.com/office/drawing/2014/main" id="{242D5540-7CB1-493F-8C61-B3F53FEB154F}"/>
              </a:ext>
            </a:extLst>
          </p:cNvPr>
          <p:cNvSpPr txBox="1">
            <a:spLocks/>
          </p:cNvSpPr>
          <p:nvPr/>
        </p:nvSpPr>
        <p:spPr>
          <a:xfrm flipH="1">
            <a:off x="10289708" y="1183323"/>
            <a:ext cx="1560600" cy="577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pPr marL="0" marR="0" lvl="0" indent="0" algn="ctr" defTabSz="1219170" rtl="0" eaLnBrk="1" fontAlgn="auto" latinLnBrk="0" hangingPunct="1">
              <a:lnSpc>
                <a:spcPct val="100000"/>
              </a:lnSpc>
              <a:spcBef>
                <a:spcPts val="0"/>
              </a:spcBef>
              <a:spcAft>
                <a:spcPts val="0"/>
              </a:spcAft>
              <a:buClr>
                <a:srgbClr val="FFFFFF"/>
              </a:buClr>
              <a:buSzPts val="2400"/>
              <a:buFont typeface="Poppins SemiBold"/>
              <a:buNone/>
              <a:tabLst/>
              <a:defRPr/>
            </a:pPr>
            <a:r>
              <a:rPr kumimoji="0" lang="en-US" sz="1400" b="0" i="0" u="none" strike="noStrike" kern="0" cap="none" spc="0" normalizeH="0" baseline="0" noProof="0" dirty="0">
                <a:ln>
                  <a:noFill/>
                </a:ln>
                <a:solidFill>
                  <a:srgbClr val="FFFFFF"/>
                </a:solidFill>
                <a:effectLst/>
                <a:uLnTx/>
                <a:uFillTx/>
                <a:latin typeface="Poppins Medium"/>
                <a:cs typeface="Poppins Medium"/>
                <a:sym typeface="Poppins Medium"/>
              </a:rPr>
              <a:t>Attendees</a:t>
            </a:r>
            <a:endParaRPr kumimoji="0" lang="en-US" sz="2000" b="0" i="0" u="none" strike="noStrike" kern="0" cap="none" spc="0" normalizeH="0" baseline="0" noProof="0" dirty="0">
              <a:ln>
                <a:noFill/>
              </a:ln>
              <a:solidFill>
                <a:srgbClr val="FFFFFF"/>
              </a:solidFill>
              <a:effectLst/>
              <a:uLnTx/>
              <a:uFillTx/>
              <a:latin typeface="Poppins Medium"/>
              <a:cs typeface="Poppins Medium"/>
              <a:sym typeface="Poppins Medium"/>
            </a:endParaRPr>
          </a:p>
        </p:txBody>
      </p:sp>
      <p:sp>
        <p:nvSpPr>
          <p:cNvPr id="3" name="Google Shape;350;p33">
            <a:extLst>
              <a:ext uri="{FF2B5EF4-FFF2-40B4-BE49-F238E27FC236}">
                <a16:creationId xmlns:a16="http://schemas.microsoft.com/office/drawing/2014/main" id="{464F5662-2E7B-0A40-CD1B-63A75B1FFD43}"/>
              </a:ext>
            </a:extLst>
          </p:cNvPr>
          <p:cNvSpPr/>
          <p:nvPr/>
        </p:nvSpPr>
        <p:spPr>
          <a:xfrm>
            <a:off x="7189172" y="2536023"/>
            <a:ext cx="1920533" cy="1353882"/>
          </a:xfrm>
          <a:prstGeom prst="donut">
            <a:avLst>
              <a:gd name="adj" fmla="val 5047"/>
            </a:avLst>
          </a:pr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 name="Google Shape;345;p33">
            <a:extLst>
              <a:ext uri="{FF2B5EF4-FFF2-40B4-BE49-F238E27FC236}">
                <a16:creationId xmlns:a16="http://schemas.microsoft.com/office/drawing/2014/main" id="{01D41F4A-09B5-A63B-8C10-E46A77E9036B}"/>
              </a:ext>
            </a:extLst>
          </p:cNvPr>
          <p:cNvSpPr txBox="1">
            <a:spLocks/>
          </p:cNvSpPr>
          <p:nvPr/>
        </p:nvSpPr>
        <p:spPr>
          <a:xfrm flipH="1">
            <a:off x="7322981" y="2862578"/>
            <a:ext cx="1560600" cy="577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2400"/>
              <a:buFont typeface="Poppins SemiBold"/>
              <a:buNone/>
              <a:defRPr sz="2000" b="0" i="0" u="none" strike="noStrike" cap="none">
                <a:solidFill>
                  <a:schemeClr val="lt1"/>
                </a:solidFill>
                <a:latin typeface="Poppins Medium"/>
                <a:ea typeface="Poppins Medium"/>
                <a:cs typeface="Poppins Medium"/>
                <a:sym typeface="Poppins Medium"/>
              </a:defRPr>
            </a:lvl1pPr>
            <a:lvl2pPr marR="0" lvl="1"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2pPr>
            <a:lvl3pPr marR="0" lvl="2"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3pPr>
            <a:lvl4pPr marR="0" lvl="3"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4pPr>
            <a:lvl5pPr marR="0" lvl="4"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5pPr>
            <a:lvl6pPr marR="0" lvl="5"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6pPr>
            <a:lvl7pPr marR="0" lvl="6"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7pPr>
            <a:lvl8pPr marR="0" lvl="7"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8pPr>
            <a:lvl9pPr marR="0" lvl="8" algn="ctr" rtl="0">
              <a:lnSpc>
                <a:spcPct val="100000"/>
              </a:lnSpc>
              <a:spcBef>
                <a:spcPts val="0"/>
              </a:spcBef>
              <a:spcAft>
                <a:spcPts val="0"/>
              </a:spcAft>
              <a:buClr>
                <a:srgbClr val="434343"/>
              </a:buClr>
              <a:buSzPts val="1800"/>
              <a:buFont typeface="Poppins SemiBold"/>
              <a:buNone/>
              <a:defRPr sz="1800" b="0" i="0" u="none" strike="noStrike" cap="none">
                <a:solidFill>
                  <a:srgbClr val="434343"/>
                </a:solidFill>
                <a:latin typeface="Poppins SemiBold"/>
                <a:ea typeface="Poppins SemiBold"/>
                <a:cs typeface="Poppins SemiBold"/>
                <a:sym typeface="Poppins SemiBold"/>
              </a:defRPr>
            </a:lvl9pPr>
          </a:lstStyle>
          <a:p>
            <a:pPr marL="0" marR="0" lvl="0" indent="0" algn="ctr" defTabSz="914400" rtl="0" eaLnBrk="1" fontAlgn="auto" latinLnBrk="0" hangingPunct="1">
              <a:lnSpc>
                <a:spcPct val="100000"/>
              </a:lnSpc>
              <a:spcBef>
                <a:spcPts val="0"/>
              </a:spcBef>
              <a:spcAft>
                <a:spcPts val="0"/>
              </a:spcAft>
              <a:buClr>
                <a:srgbClr val="FFFFFF"/>
              </a:buClr>
              <a:buSzPts val="2400"/>
              <a:buFont typeface="Poppins SemiBold"/>
              <a:buNone/>
              <a:tabLst/>
              <a:defRPr/>
            </a:pPr>
            <a:r>
              <a:rPr kumimoji="0" lang="en" sz="30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04 </a:t>
            </a:r>
            <a:r>
              <a:rPr kumimoji="0" lang="en" sz="18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rPr>
              <a:t>Sustaining Academy</a:t>
            </a:r>
            <a:endParaRPr kumimoji="0" lang="en" sz="3000" b="0" i="0" u="none" strike="noStrike" kern="0" cap="none" spc="0" normalizeH="0" baseline="0" noProof="0" dirty="0">
              <a:ln>
                <a:noFill/>
              </a:ln>
              <a:solidFill>
                <a:srgbClr val="FFFFFF"/>
              </a:solidFill>
              <a:effectLst/>
              <a:uLnTx/>
              <a:uFillTx/>
              <a:latin typeface="Poppins SemiBold"/>
              <a:ea typeface="Poppins SemiBold"/>
              <a:cs typeface="Poppins SemiBold"/>
              <a:sym typeface="Poppins SemiBold"/>
            </a:endParaRPr>
          </a:p>
        </p:txBody>
      </p:sp>
      <p:sp>
        <p:nvSpPr>
          <p:cNvPr id="5" name="Google Shape;349;p33">
            <a:extLst>
              <a:ext uri="{FF2B5EF4-FFF2-40B4-BE49-F238E27FC236}">
                <a16:creationId xmlns:a16="http://schemas.microsoft.com/office/drawing/2014/main" id="{C0FC2041-10FD-FD32-6DA8-7F1E72BEDE22}"/>
              </a:ext>
            </a:extLst>
          </p:cNvPr>
          <p:cNvSpPr/>
          <p:nvPr/>
        </p:nvSpPr>
        <p:spPr>
          <a:xfrm>
            <a:off x="6978635" y="2315817"/>
            <a:ext cx="2320788" cy="1789044"/>
          </a:xfrm>
          <a:prstGeom prst="donut">
            <a:avLst>
              <a:gd name="adj" fmla="val 5047"/>
            </a:avLst>
          </a:prstGeom>
          <a:solidFill>
            <a:srgbClr val="FFFF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75856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Survey &amp; Mail Chimp</a:t>
            </a:r>
          </a:p>
        </p:txBody>
      </p:sp>
      <p:pic>
        <p:nvPicPr>
          <p:cNvPr id="11" name="Picture 10" descr="PBIS Team member Communication list">
            <a:extLst>
              <a:ext uri="{FF2B5EF4-FFF2-40B4-BE49-F238E27FC236}">
                <a16:creationId xmlns:a16="http://schemas.microsoft.com/office/drawing/2014/main" id="{729A746E-DA90-6B42-5425-9CC1B35C39EF}"/>
              </a:ext>
            </a:extLst>
          </p:cNvPr>
          <p:cNvPicPr>
            <a:picLocks noChangeAspect="1"/>
          </p:cNvPicPr>
          <p:nvPr/>
        </p:nvPicPr>
        <p:blipFill>
          <a:blip r:embed="rId3"/>
          <a:stretch>
            <a:fillRect/>
          </a:stretch>
        </p:blipFill>
        <p:spPr>
          <a:xfrm>
            <a:off x="5016684" y="2010743"/>
            <a:ext cx="6877349" cy="3534193"/>
          </a:xfrm>
          <a:prstGeom prst="rect">
            <a:avLst/>
          </a:prstGeom>
        </p:spPr>
      </p:pic>
      <p:sp>
        <p:nvSpPr>
          <p:cNvPr id="12" name="TextBox 11">
            <a:extLst>
              <a:ext uri="{FF2B5EF4-FFF2-40B4-BE49-F238E27FC236}">
                <a16:creationId xmlns:a16="http://schemas.microsoft.com/office/drawing/2014/main" id="{C1E4E8D0-98BE-3783-2894-FC46A22B15AB}"/>
              </a:ext>
            </a:extLst>
          </p:cNvPr>
          <p:cNvSpPr txBox="1"/>
          <p:nvPr/>
        </p:nvSpPr>
        <p:spPr>
          <a:xfrm>
            <a:off x="7317789" y="5544936"/>
            <a:ext cx="2685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Communications Survey</a:t>
            </a:r>
          </a:p>
        </p:txBody>
      </p:sp>
      <p:sp>
        <p:nvSpPr>
          <p:cNvPr id="14" name="TextBox 13">
            <a:extLst>
              <a:ext uri="{FF2B5EF4-FFF2-40B4-BE49-F238E27FC236}">
                <a16:creationId xmlns:a16="http://schemas.microsoft.com/office/drawing/2014/main" id="{3A3263B6-BD59-38D0-3B8C-963A8AD5B3C4}"/>
              </a:ext>
            </a:extLst>
          </p:cNvPr>
          <p:cNvSpPr txBox="1"/>
          <p:nvPr/>
        </p:nvSpPr>
        <p:spPr>
          <a:xfrm>
            <a:off x="454041" y="1195675"/>
            <a:ext cx="112839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Please add all your team’s contact information into the Communication Excel Sheet.  Then upload to the </a:t>
            </a:r>
          </a:p>
        </p:txBody>
      </p:sp>
      <p:pic>
        <p:nvPicPr>
          <p:cNvPr id="16" name="Picture 15">
            <a:extLst>
              <a:ext uri="{FF2B5EF4-FFF2-40B4-BE49-F238E27FC236}">
                <a16:creationId xmlns:a16="http://schemas.microsoft.com/office/drawing/2014/main" id="{1BA6E61D-9266-A45E-4523-A02E6ED2FACD}"/>
              </a:ext>
            </a:extLst>
          </p:cNvPr>
          <p:cNvPicPr>
            <a:picLocks noChangeAspect="1"/>
          </p:cNvPicPr>
          <p:nvPr/>
        </p:nvPicPr>
        <p:blipFill>
          <a:blip r:embed="rId4"/>
          <a:stretch>
            <a:fillRect/>
          </a:stretch>
        </p:blipFill>
        <p:spPr>
          <a:xfrm>
            <a:off x="582298" y="1679147"/>
            <a:ext cx="4017749" cy="4885537"/>
          </a:xfrm>
          <a:prstGeom prst="rect">
            <a:avLst/>
          </a:prstGeom>
        </p:spPr>
      </p:pic>
      <p:sp>
        <p:nvSpPr>
          <p:cNvPr id="18" name="TextBox 17">
            <a:extLst>
              <a:ext uri="{FF2B5EF4-FFF2-40B4-BE49-F238E27FC236}">
                <a16:creationId xmlns:a16="http://schemas.microsoft.com/office/drawing/2014/main" id="{7DE869B6-EAE7-289A-5B81-C1E2E9A9F24B}"/>
              </a:ext>
            </a:extLst>
          </p:cNvPr>
          <p:cNvSpPr txBox="1"/>
          <p:nvPr/>
        </p:nvSpPr>
        <p:spPr>
          <a:xfrm>
            <a:off x="5372099" y="6108060"/>
            <a:ext cx="63983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https://edc.co1.qualtrics.com/jfe/form/SV_db8zhNj6NJ3eXga</a:t>
            </a:r>
          </a:p>
        </p:txBody>
      </p:sp>
      <p:sp>
        <p:nvSpPr>
          <p:cNvPr id="19" name="TextBox 18">
            <a:extLst>
              <a:ext uri="{FF2B5EF4-FFF2-40B4-BE49-F238E27FC236}">
                <a16:creationId xmlns:a16="http://schemas.microsoft.com/office/drawing/2014/main" id="{E14DE782-2EC7-BAED-5005-F6C447CCA50B}"/>
              </a:ext>
            </a:extLst>
          </p:cNvPr>
          <p:cNvSpPr txBox="1"/>
          <p:nvPr/>
        </p:nvSpPr>
        <p:spPr>
          <a:xfrm>
            <a:off x="2591172" y="3116750"/>
            <a:ext cx="1959916"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Download the excel sheet</a:t>
            </a:r>
            <a:br>
              <a:rPr kumimoji="0" lang="en-US" sz="1600" b="0" i="0" u="none" strike="noStrike" kern="1200" cap="none" spc="0" normalizeH="0" baseline="0" noProof="0" dirty="0">
                <a:ln>
                  <a:noFill/>
                </a:ln>
                <a:solidFill>
                  <a:srgbClr val="0D0F41"/>
                </a:solidFill>
                <a:effectLst/>
                <a:uLnTx/>
                <a:uFillTx/>
                <a:latin typeface="Arial"/>
                <a:ea typeface="+mn-ea"/>
                <a:cs typeface="+mn-cs"/>
              </a:rPr>
            </a:br>
            <a:endParaRPr kumimoji="0" lang="en-US" sz="16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Add names, email, and role, then save file</a:t>
            </a:r>
            <a:br>
              <a:rPr kumimoji="0" lang="en-US" sz="1600" b="0" i="0" u="none" strike="noStrike" kern="1200" cap="none" spc="0" normalizeH="0" baseline="0" noProof="0" dirty="0">
                <a:ln>
                  <a:noFill/>
                </a:ln>
                <a:solidFill>
                  <a:srgbClr val="0D0F41"/>
                </a:solidFill>
                <a:effectLst/>
                <a:uLnTx/>
                <a:uFillTx/>
                <a:latin typeface="Arial"/>
                <a:ea typeface="+mn-ea"/>
                <a:cs typeface="+mn-cs"/>
              </a:rPr>
            </a:br>
            <a:endParaRPr kumimoji="0" lang="en-US" sz="1600" b="0" i="0" u="none" strike="noStrike" kern="1200" cap="none" spc="0" normalizeH="0" baseline="0" noProof="0" dirty="0">
              <a:ln>
                <a:noFill/>
              </a:ln>
              <a:solidFill>
                <a:srgbClr val="0D0F41"/>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1200" cap="none" spc="0" normalizeH="0" baseline="0" noProof="0" dirty="0">
                <a:ln>
                  <a:noFill/>
                </a:ln>
                <a:solidFill>
                  <a:srgbClr val="0D0F41"/>
                </a:solidFill>
                <a:effectLst/>
                <a:uLnTx/>
                <a:uFillTx/>
                <a:latin typeface="Arial"/>
                <a:ea typeface="+mn-ea"/>
                <a:cs typeface="+mn-cs"/>
              </a:rPr>
              <a:t>Drag file into box to upload</a:t>
            </a:r>
          </a:p>
        </p:txBody>
      </p:sp>
      <p:cxnSp>
        <p:nvCxnSpPr>
          <p:cNvPr id="21" name="Straight Arrow Connector 20">
            <a:extLst>
              <a:ext uri="{FF2B5EF4-FFF2-40B4-BE49-F238E27FC236}">
                <a16:creationId xmlns:a16="http://schemas.microsoft.com/office/drawing/2014/main" id="{49C26411-FE2E-F9E5-5270-7600934AE9CD}"/>
              </a:ext>
            </a:extLst>
          </p:cNvPr>
          <p:cNvCxnSpPr/>
          <p:nvPr/>
        </p:nvCxnSpPr>
        <p:spPr>
          <a:xfrm flipH="1" flipV="1">
            <a:off x="2261286" y="2990335"/>
            <a:ext cx="432487" cy="296562"/>
          </a:xfrm>
          <a:prstGeom prst="straightConnector1">
            <a:avLst/>
          </a:prstGeom>
          <a:ln w="76200">
            <a:solidFill>
              <a:schemeClr val="accent5">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22" name="Straight Arrow Connector 21">
            <a:extLst>
              <a:ext uri="{FF2B5EF4-FFF2-40B4-BE49-F238E27FC236}">
                <a16:creationId xmlns:a16="http://schemas.microsoft.com/office/drawing/2014/main" id="{48795D0F-E3E4-75DC-F721-FD5848175A62}"/>
              </a:ext>
            </a:extLst>
          </p:cNvPr>
          <p:cNvCxnSpPr>
            <a:cxnSpLocks/>
          </p:cNvCxnSpPr>
          <p:nvPr/>
        </p:nvCxnSpPr>
        <p:spPr>
          <a:xfrm flipV="1">
            <a:off x="4367470" y="3002610"/>
            <a:ext cx="1242498" cy="1119305"/>
          </a:xfrm>
          <a:prstGeom prst="straightConnector1">
            <a:avLst/>
          </a:prstGeom>
          <a:ln w="76200">
            <a:solidFill>
              <a:schemeClr val="accent5">
                <a:lumMod val="60000"/>
                <a:lumOff val="40000"/>
              </a:schemeClr>
            </a:solidFill>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38922FE2-171C-7EB9-D8B4-5349FAD40364}"/>
              </a:ext>
            </a:extLst>
          </p:cNvPr>
          <p:cNvCxnSpPr>
            <a:cxnSpLocks/>
          </p:cNvCxnSpPr>
          <p:nvPr/>
        </p:nvCxnSpPr>
        <p:spPr>
          <a:xfrm>
            <a:off x="3954162" y="5425074"/>
            <a:ext cx="0" cy="489194"/>
          </a:xfrm>
          <a:prstGeom prst="straightConnector1">
            <a:avLst/>
          </a:prstGeom>
          <a:ln w="76200">
            <a:solidFill>
              <a:schemeClr val="accent5">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34556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Communication Survey &amp;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3"/>
          <a:stretch>
            <a:fillRect/>
          </a:stretch>
        </p:blipFill>
        <p:spPr>
          <a:xfrm>
            <a:off x="8951226" y="1404557"/>
            <a:ext cx="2819241" cy="5122542"/>
          </a:xfrm>
          <a:prstGeom prst="rect">
            <a:avLst/>
          </a:prstGeom>
        </p:spPr>
      </p:pic>
      <p:sp>
        <p:nvSpPr>
          <p:cNvPr id="7" name="TextBox 6">
            <a:extLst>
              <a:ext uri="{FF2B5EF4-FFF2-40B4-BE49-F238E27FC236}">
                <a16:creationId xmlns:a16="http://schemas.microsoft.com/office/drawing/2014/main" id="{D0723AC7-73BE-D093-467A-5772097BC441}"/>
              </a:ext>
            </a:extLst>
          </p:cNvPr>
          <p:cNvSpPr txBox="1"/>
          <p:nvPr/>
        </p:nvSpPr>
        <p:spPr>
          <a:xfrm>
            <a:off x="3737666" y="6205871"/>
            <a:ext cx="44936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Next upcoming Training or Coach Meeting</a:t>
            </a:r>
          </a:p>
        </p:txBody>
      </p:sp>
      <p:cxnSp>
        <p:nvCxnSpPr>
          <p:cNvPr id="9" name="Straight Arrow Connector 8">
            <a:extLst>
              <a:ext uri="{FF2B5EF4-FFF2-40B4-BE49-F238E27FC236}">
                <a16:creationId xmlns:a16="http://schemas.microsoft.com/office/drawing/2014/main" id="{60A3B90E-0B6A-08D8-8BCF-1F5D9DAB66C0}"/>
              </a:ext>
            </a:extLst>
          </p:cNvPr>
          <p:cNvCxnSpPr>
            <a:cxnSpLocks/>
            <a:stCxn id="7" idx="3"/>
          </p:cNvCxnSpPr>
          <p:nvPr/>
        </p:nvCxnSpPr>
        <p:spPr>
          <a:xfrm flipV="1">
            <a:off x="8231268" y="6205871"/>
            <a:ext cx="1457573" cy="184666"/>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732690" y="1404557"/>
            <a:ext cx="776076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Email Reminders will be sent to all coaches, administrators and team members for our PBIS Events.  The email will come from  </a:t>
            </a:r>
            <a:r>
              <a:rPr kumimoji="0" lang="en-US" sz="1800" b="1" i="0" u="none" strike="noStrike" kern="1200" cap="none" spc="0" normalizeH="0" baseline="0" noProof="0" dirty="0">
                <a:ln>
                  <a:noFill/>
                </a:ln>
                <a:solidFill>
                  <a:srgbClr val="FFFFFF"/>
                </a:solidFill>
                <a:effectLst/>
                <a:uLnTx/>
                <a:uFillTx/>
                <a:latin typeface="Arial"/>
                <a:ea typeface="+mn-ea"/>
                <a:cs typeface="+mn-cs"/>
              </a:rPr>
              <a:t>SEB Academy </a:t>
            </a:r>
            <a:r>
              <a:rPr kumimoji="0" lang="en-US" sz="1800" b="1" i="0" u="none" strike="noStrike" kern="1200" cap="none" spc="0" normalizeH="0" baseline="0" noProof="0" dirty="0">
                <a:ln>
                  <a:noFill/>
                </a:ln>
                <a:solidFill>
                  <a:srgbClr val="FFFFFF"/>
                </a:solidFill>
                <a:effectLst/>
                <a:uLnTx/>
                <a:uFillTx/>
                <a:latin typeface="Arial"/>
                <a:ea typeface="+mn-ea"/>
                <a:cs typeface="+mn-cs"/>
                <a:hlinkClick r:id="rId4"/>
              </a:rPr>
              <a:t>sebacademy@edc.org</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Please review invitation for Date, Time, Location/Zoom Link, and any other important information included. </a:t>
            </a:r>
            <a:br>
              <a:rPr kumimoji="0" lang="en-US" sz="1800" b="1" i="0" u="none" strike="noStrike" kern="1200" cap="none" spc="0" normalizeH="0" baseline="0" noProof="0" dirty="0">
                <a:ln>
                  <a:noFill/>
                </a:ln>
                <a:solidFill>
                  <a:srgbClr val="FFFFFF"/>
                </a:solidFill>
                <a:effectLst/>
                <a:uLnTx/>
                <a:uFillTx/>
                <a:latin typeface="Arial"/>
                <a:ea typeface="+mn-ea"/>
                <a:cs typeface="+mn-cs"/>
              </a:rPr>
            </a:b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The next training or coach meeting will be displayed in the black box a the bottom</a:t>
            </a:r>
            <a:br>
              <a:rPr kumimoji="0" lang="en-US" sz="1800" b="1" i="0" u="none" strike="noStrike" kern="1200" cap="none" spc="0" normalizeH="0" baseline="0" noProof="0" dirty="0">
                <a:ln>
                  <a:noFill/>
                </a:ln>
                <a:solidFill>
                  <a:srgbClr val="FFFFFF"/>
                </a:solidFill>
                <a:effectLst/>
                <a:uLnTx/>
                <a:uFillTx/>
                <a:latin typeface="Arial"/>
                <a:ea typeface="+mn-ea"/>
                <a:cs typeface="+mn-cs"/>
              </a:rPr>
            </a:b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Share with other Coaches or Team Members as necessary.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FFFF"/>
                </a:solidFill>
                <a:effectLst/>
                <a:uLnTx/>
                <a:uFillTx/>
                <a:latin typeface="Arial"/>
                <a:ea typeface="+mn-ea"/>
                <a:cs typeface="+mn-cs"/>
              </a:rPr>
              <a:t>You may update or add coaches or team members to the mailing list using the communication survey.  You only need to add new members you do not need to list member you already uploaded.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06368958"/>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646FBB-AB8C-46A1-82B9-5F14CD06C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3.xml><?xml version="1.0" encoding="utf-8"?>
<ds:datastoreItem xmlns:ds="http://schemas.openxmlformats.org/officeDocument/2006/customXml" ds:itemID="{8D577243-7449-4828-B465-693D13CCB182}">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bd4136c0-7c27-4378-bc59-5e31d22b10cd"/>
    <ds:schemaRef ds:uri="fa4c7253-cea3-4165-8b8a-856476806840"/>
  </ds:schemaRefs>
</ds:datastoreItem>
</file>

<file path=docProps/app.xml><?xml version="1.0" encoding="utf-8"?>
<Properties xmlns="http://schemas.openxmlformats.org/officeDocument/2006/extended-properties" xmlns:vt="http://schemas.openxmlformats.org/officeDocument/2006/docPropsVTypes">
  <TotalTime>10256</TotalTime>
  <Words>3747</Words>
  <Application>Microsoft Office PowerPoint</Application>
  <PresentationFormat>Widescreen</PresentationFormat>
  <Paragraphs>571</Paragraphs>
  <Slides>42</Slides>
  <Notes>42</Notes>
  <HiddenSlides>0</HiddenSlides>
  <MMClips>1</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42</vt:i4>
      </vt:variant>
    </vt:vector>
  </HeadingPairs>
  <TitlesOfParts>
    <vt:vector size="67" baseType="lpstr">
      <vt:lpstr>Arial</vt:lpstr>
      <vt:lpstr>Bariol</vt:lpstr>
      <vt:lpstr>Calibri</vt:lpstr>
      <vt:lpstr>Cherry Cream Soda</vt:lpstr>
      <vt:lpstr>Courier New</vt:lpstr>
      <vt:lpstr>Fira Sans Extra Condensed Medium</vt:lpstr>
      <vt:lpstr>Hind Vadodara</vt:lpstr>
      <vt:lpstr>Montserrat SemiBold</vt:lpstr>
      <vt:lpstr>Nunito Light</vt:lpstr>
      <vt:lpstr>Open Sans SemiBold</vt:lpstr>
      <vt:lpstr>Oswald</vt:lpstr>
      <vt:lpstr>Poppins</vt:lpstr>
      <vt:lpstr>Poppins Medium</vt:lpstr>
      <vt:lpstr>Poppins SemiBold</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3_Ophthalmology Center by Slidesgo</vt:lpstr>
      <vt:lpstr>5_Ophthalmology Center by Slidesgo</vt:lpstr>
      <vt:lpstr>PBIS School-Wide Coach Meeting Sustaining Academy September 2022</vt:lpstr>
      <vt:lpstr>EXPECTATIONS</vt:lpstr>
      <vt:lpstr>ACTIVITY: ATTENDANCE</vt:lpstr>
      <vt:lpstr>Agenda &amp; Coaches' Tasks</vt:lpstr>
      <vt:lpstr> HELPFUL RESOURCES</vt:lpstr>
      <vt:lpstr>PBIS Resource Spotlight: PBIS Academy Support Structure</vt:lpstr>
      <vt:lpstr>Year</vt:lpstr>
      <vt:lpstr>Communication Survey &amp; Mail Chimp</vt:lpstr>
      <vt:lpstr>Communication Survey &amp; Reminders</vt:lpstr>
      <vt:lpstr>PBIS Academy Support Structure Questions?</vt:lpstr>
      <vt:lpstr>Resources</vt:lpstr>
      <vt:lpstr>PBIS Tier 1 Sustaining page</vt:lpstr>
      <vt:lpstr>September Coaches Meeting</vt:lpstr>
      <vt:lpstr>Glows &amp; Grows: Teaming and Goals</vt:lpstr>
      <vt:lpstr>DISCUSSION: GLOWS &amp; GROWS</vt:lpstr>
      <vt:lpstr>Big Idea Check In: Yearly Planning &amp; Outcome Goals </vt:lpstr>
      <vt:lpstr>4 Tips for Sustaining PBIS </vt:lpstr>
      <vt:lpstr>GETTING STARTED WITH SWPBIS</vt:lpstr>
      <vt:lpstr>Membership</vt:lpstr>
      <vt:lpstr>Meeting Foundation Checklist</vt:lpstr>
      <vt:lpstr>DISCUSSION: Meeting Foundations</vt:lpstr>
      <vt:lpstr>ACTION PLANNING</vt:lpstr>
      <vt:lpstr>Annual Action Planning - Advanced</vt:lpstr>
      <vt:lpstr>DATA-INFORMED OUTCOME GOALS</vt:lpstr>
      <vt:lpstr>Goals and Outcomes</vt:lpstr>
      <vt:lpstr>Action Plan – Annual Planning Advanced Years</vt:lpstr>
      <vt:lpstr>DISCUSSION: TEAMING</vt:lpstr>
      <vt:lpstr>PBIS Assessments Coordinator</vt:lpstr>
      <vt:lpstr>DISCUSSION: TEAMING</vt:lpstr>
      <vt:lpstr>Looking Ahead</vt:lpstr>
      <vt:lpstr>November Team Training</vt:lpstr>
      <vt:lpstr>ROUNDTABLE DISCUSSIONS</vt:lpstr>
      <vt:lpstr>PowerPoint Presentation</vt:lpstr>
      <vt:lpstr>PowerPoint Presentation</vt:lpstr>
      <vt:lpstr>PowerPoint Presentation</vt:lpstr>
      <vt:lpstr>PowerPoint Presentation</vt:lpstr>
      <vt:lpstr>PowerPoint Presentation</vt:lpstr>
      <vt:lpstr>ACTIVITY: PLANNING ROUNDTABLES</vt:lpstr>
      <vt:lpstr>December Coach Meeting</vt:lpstr>
      <vt:lpstr>Agenda &amp; Coaches' Tasks- Debrief</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111</cp:revision>
  <dcterms:created xsi:type="dcterms:W3CDTF">2021-09-01T22:16:30Z</dcterms:created>
  <dcterms:modified xsi:type="dcterms:W3CDTF">2022-09-27T13:15:58Z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